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 Medium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326647-1237-4425-82BC-3384F35D0505}">
  <a:tblStyle styleId="{12326647-1237-4425-82BC-3384F35D05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Medium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Medium-italic.fntdata"/><Relationship Id="rId23" Type="http://schemas.openxmlformats.org/officeDocument/2006/relationships/font" Target="fonts/OpenSans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font" Target="fonts/OpenSansMedium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f8550389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3f8550389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e8353dac3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e8353dac3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e8353dac3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3e8353dac3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e8353dac3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3e8353dac3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e8353dac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e8353dac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e8353dac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e8353dac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e8353dac3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e8353dac3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e8353dac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e8353dac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e8353dac3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3e8353dac3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e8353dac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3e8353dac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e8353dac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e8353dac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e8353dac3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e8353dac3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lab.research.google.com/drive/1dVPlIbL8nI2Sg7xfAYYhFzTh1gih9BC7?usp=sharing" TargetMode="External"/><Relationship Id="rId4" Type="http://schemas.openxmlformats.org/officeDocument/2006/relationships/hyperlink" Target="https://colab.research.google.com/drive/1ci8IRdbNA5JYJFvXkLug1wQL5fleuPzb?usp=sharing" TargetMode="External"/><Relationship Id="rId5" Type="http://schemas.openxmlformats.org/officeDocument/2006/relationships/hyperlink" Target="https://colab.research.google.com/drive/19qdkRHR6mWUt5rfLoho6t3c4JLEQdz_K?authuser=1#scrollTo=ITyVl1Krjr5A" TargetMode="External"/><Relationship Id="rId6" Type="http://schemas.openxmlformats.org/officeDocument/2006/relationships/hyperlink" Target="https://colab.research.google.com/drive/1dVaOIyQsSWztNlQYqBF5psOBLyq3hJK6?usp=sharing" TargetMode="External"/><Relationship Id="rId7" Type="http://schemas.openxmlformats.org/officeDocument/2006/relationships/hyperlink" Target="https://colab.research.google.com/drive/10atYVbci7_OiS1KhkUllO3pbPQjeQI-w?usp=sharing" TargetMode="External"/><Relationship Id="rId8" Type="http://schemas.openxmlformats.org/officeDocument/2006/relationships/hyperlink" Target="https://colab.research.google.com/drive/1To-Y-VEEPGmG4kHUA3ivvTdtFgYvLD8h?usp=shar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huggingface.co/HuggingFaceTB/SmolLM2-360M" TargetMode="External"/><Relationship Id="rId4" Type="http://schemas.openxmlformats.org/officeDocument/2006/relationships/hyperlink" Target="https://huggingface.co/blog/smollm" TargetMode="External"/><Relationship Id="rId9" Type="http://schemas.openxmlformats.org/officeDocument/2006/relationships/hyperlink" Target="https://arxiv.org/abs/2409.09554" TargetMode="External"/><Relationship Id="rId5" Type="http://schemas.openxmlformats.org/officeDocument/2006/relationships/hyperlink" Target="https://www.isca-archive.org/interspeech_2024/li24h_interspeech.pdf" TargetMode="External"/><Relationship Id="rId6" Type="http://schemas.openxmlformats.org/officeDocument/2006/relationships/hyperlink" Target="https://ieeexplore.ieee.org/document/10094690" TargetMode="External"/><Relationship Id="rId7" Type="http://schemas.openxmlformats.org/officeDocument/2006/relationships/hyperlink" Target="https://ojs.aaai.org/index.php/AAAI/article/view/26531/26303" TargetMode="External"/><Relationship Id="rId8" Type="http://schemas.openxmlformats.org/officeDocument/2006/relationships/hyperlink" Target="https://research.google/pubs/red-ace-robust-error-detection-for-asr-using-confidence-embedding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Relationship Id="rId11" Type="http://schemas.openxmlformats.org/officeDocument/2006/relationships/slide" Target="/ppt/slides/slide12.xml"/><Relationship Id="rId10" Type="http://schemas.openxmlformats.org/officeDocument/2006/relationships/slide" Target="/ppt/slides/slide11.xml"/><Relationship Id="rId12" Type="http://schemas.openxmlformats.org/officeDocument/2006/relationships/slide" Target="/ppt/slides/slide13.xml"/><Relationship Id="rId9" Type="http://schemas.openxmlformats.org/officeDocument/2006/relationships/slide" Target="/ppt/slides/slide9.xml"/><Relationship Id="rId5" Type="http://schemas.openxmlformats.org/officeDocument/2006/relationships/slide" Target="/ppt/slides/slide5.xml"/><Relationship Id="rId6" Type="http://schemas.openxmlformats.org/officeDocument/2006/relationships/slide" Target="/ppt/slides/slide6.xml"/><Relationship Id="rId7" Type="http://schemas.openxmlformats.org/officeDocument/2006/relationships/slide" Target="/ppt/slides/slide7.xml"/><Relationship Id="rId8" Type="http://schemas.openxmlformats.org/officeDocument/2006/relationships/slide" Target="/ppt/slides/slide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filt.iitb.ac.in/eilmt_challenge_round#details5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mmonvoice.mozilla.org/" TargetMode="External"/><Relationship Id="rId4" Type="http://schemas.openxmlformats.org/officeDocument/2006/relationships/hyperlink" Target="https://commonvoice.mozilla.org" TargetMode="External"/><Relationship Id="rId9" Type="http://schemas.openxmlformats.org/officeDocument/2006/relationships/image" Target="../media/image1.png"/><Relationship Id="rId5" Type="http://schemas.openxmlformats.org/officeDocument/2006/relationships/hyperlink" Target="https://huggingface.co/openai/whisper-tiny" TargetMode="External"/><Relationship Id="rId6" Type="http://schemas.openxmlformats.org/officeDocument/2006/relationships/hyperlink" Target="https://huggingface.co/facebook/s2t-small-librispeech-asr" TargetMode="External"/><Relationship Id="rId7" Type="http://schemas.openxmlformats.org/officeDocument/2006/relationships/hyperlink" Target="https://drive.google.com/file/d/16ioeRsfFloMSTtdDOu_BOCzM4b1w99L9/view?usp=drive_link" TargetMode="External"/><Relationship Id="rId8" Type="http://schemas.openxmlformats.org/officeDocument/2006/relationships/hyperlink" Target="https://drive.google.com/file/d/1q8KTKhFHEi-UQsG3JziwOPEgSHowMwKD/view?usp=drive_link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980650" y="1190749"/>
            <a:ext cx="7288800" cy="138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Bhashathon </a:t>
            </a:r>
            <a:endParaRPr sz="43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540525" y="2365075"/>
            <a:ext cx="4296300" cy="15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ASR Output Correction</a:t>
            </a:r>
            <a:endParaRPr b="1" sz="4000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94275" y="106125"/>
            <a:ext cx="89268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Performance</a:t>
            </a:r>
            <a:endParaRPr sz="2400"/>
          </a:p>
        </p:txBody>
      </p:sp>
      <p:sp>
        <p:nvSpPr>
          <p:cNvPr id="139" name="Google Shape;139;p22"/>
          <p:cNvSpPr txBox="1"/>
          <p:nvPr/>
        </p:nvSpPr>
        <p:spPr>
          <a:xfrm>
            <a:off x="398475" y="1046600"/>
            <a:ext cx="266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For Hindi Language: 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5122100" y="1046600"/>
            <a:ext cx="335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For Malayalam Language: 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41" name="Google Shape;141;p22"/>
          <p:cNvGraphicFramePr/>
          <p:nvPr/>
        </p:nvGraphicFramePr>
        <p:xfrm>
          <a:off x="398475" y="205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{12326647-1237-4425-82BC-3384F35D0505}</a:tableStyleId>
              </a:tblPr>
              <a:tblGrid>
                <a:gridCol w="1451625"/>
                <a:gridCol w="257797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Metrics</a:t>
                      </a:r>
                      <a:endParaRPr b="1" sz="1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Fine Tuned facebook/mbart-large-50</a:t>
                      </a:r>
                      <a:endParaRPr sz="16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WER</a:t>
                      </a:r>
                      <a:endParaRPr b="1" sz="1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13.11%</a:t>
                      </a:r>
                      <a:endParaRPr sz="16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CER</a:t>
                      </a:r>
                      <a:endParaRPr b="1" sz="1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9.81%</a:t>
                      </a:r>
                      <a:endParaRPr sz="16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SER</a:t>
                      </a:r>
                      <a:endParaRPr b="1" sz="1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 40.44%</a:t>
                      </a:r>
                      <a:endParaRPr sz="16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graphicFrame>
        <p:nvGraphicFramePr>
          <p:cNvPr id="142" name="Google Shape;142;p22"/>
          <p:cNvGraphicFramePr/>
          <p:nvPr/>
        </p:nvGraphicFramePr>
        <p:xfrm>
          <a:off x="4786700" y="205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{12326647-1237-4425-82BC-3384F35D0505}</a:tableStyleId>
              </a:tblPr>
              <a:tblGrid>
                <a:gridCol w="1451625"/>
                <a:gridCol w="257797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Metrics</a:t>
                      </a:r>
                      <a:endParaRPr b="1" sz="16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Fine Tuned facebook/mbart-large-50</a:t>
                      </a:r>
                      <a:endParaRPr sz="16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WER</a:t>
                      </a:r>
                      <a:endParaRPr b="1" sz="16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5.85%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CER</a:t>
                      </a:r>
                      <a:endParaRPr b="1" sz="16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1.27%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SER</a:t>
                      </a:r>
                      <a:endParaRPr b="1" sz="16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25.31%</a:t>
                      </a:r>
                      <a:endParaRPr sz="16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3" name="Google Shape;143;p22"/>
          <p:cNvCxnSpPr/>
          <p:nvPr/>
        </p:nvCxnSpPr>
        <p:spPr>
          <a:xfrm>
            <a:off x="4582175" y="1648750"/>
            <a:ext cx="35100" cy="264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94275" y="106125"/>
            <a:ext cx="89268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Limitations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94275" y="711075"/>
            <a:ext cx="8926800" cy="42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550">
                <a:solidFill>
                  <a:srgbClr val="000000"/>
                </a:solidFill>
              </a:rPr>
              <a:t>Challenges Encountered:</a:t>
            </a:r>
            <a:endParaRPr b="1" sz="2550">
              <a:solidFill>
                <a:srgbClr val="000000"/>
              </a:solidFill>
            </a:endParaRPr>
          </a:p>
          <a:p>
            <a:pPr indent="-34194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550">
                <a:solidFill>
                  <a:srgbClr val="000000"/>
                </a:solidFill>
              </a:rPr>
              <a:t>Domain-Specific Contexts:</a:t>
            </a:r>
            <a:r>
              <a:rPr lang="en" sz="2550">
                <a:solidFill>
                  <a:srgbClr val="000000"/>
                </a:solidFill>
              </a:rPr>
              <a:t> Struggles with specialized fields (e.g., medical, technical).</a:t>
            </a:r>
            <a:endParaRPr sz="2550">
              <a:solidFill>
                <a:srgbClr val="000000"/>
              </a:solidFill>
            </a:endParaRPr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550">
                <a:solidFill>
                  <a:srgbClr val="000000"/>
                </a:solidFill>
              </a:rPr>
              <a:t>Ambiguity in Transcription:</a:t>
            </a:r>
            <a:r>
              <a:rPr lang="en" sz="2550">
                <a:solidFill>
                  <a:srgbClr val="000000"/>
                </a:solidFill>
              </a:rPr>
              <a:t> Difficulties when there's a significant mismatch between transcribed and actual words.</a:t>
            </a:r>
            <a:endParaRPr sz="25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550">
                <a:solidFill>
                  <a:srgbClr val="000000"/>
                </a:solidFill>
              </a:rPr>
              <a:t>Model Performance:</a:t>
            </a:r>
            <a:endParaRPr b="1" sz="2550">
              <a:solidFill>
                <a:srgbClr val="000000"/>
              </a:solidFill>
            </a:endParaRPr>
          </a:p>
          <a:p>
            <a:pPr indent="-34194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550">
                <a:solidFill>
                  <a:srgbClr val="000000"/>
                </a:solidFill>
              </a:rPr>
              <a:t>Larger Models:</a:t>
            </a:r>
            <a:r>
              <a:rPr lang="en" sz="2550">
                <a:solidFill>
                  <a:srgbClr val="000000"/>
                </a:solidFill>
              </a:rPr>
              <a:t> Models with higher parameters (1b, 1.5b, 3b) tend to perform better on challenging tasks.</a:t>
            </a:r>
            <a:endParaRPr sz="25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550">
                <a:solidFill>
                  <a:srgbClr val="000000"/>
                </a:solidFill>
              </a:rPr>
              <a:t>Development Trade-offs:</a:t>
            </a:r>
            <a:endParaRPr b="1" sz="2550">
              <a:solidFill>
                <a:srgbClr val="000000"/>
              </a:solidFill>
            </a:endParaRPr>
          </a:p>
          <a:p>
            <a:pPr indent="-34194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2550">
                <a:solidFill>
                  <a:srgbClr val="000000"/>
                </a:solidFill>
              </a:rPr>
              <a:t>Computational Cost:</a:t>
            </a:r>
            <a:r>
              <a:rPr lang="en" sz="2550">
                <a:solidFill>
                  <a:srgbClr val="000000"/>
                </a:solidFill>
              </a:rPr>
              <a:t> Fine-tuning large language models requires significant computational resources.</a:t>
            </a:r>
            <a:endParaRPr sz="25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94275" y="106125"/>
            <a:ext cx="89268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Notebooks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94275" y="711075"/>
            <a:ext cx="9006300" cy="42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/>
              <a:t>Colab Notebooks:</a:t>
            </a:r>
            <a:endParaRPr b="1" sz="1600"/>
          </a:p>
          <a:p>
            <a:pPr indent="-336550" lvl="0" marL="457200" rtl="0" algn="l">
              <a:spcBef>
                <a:spcPts val="140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Arial"/>
              <a:buAutoNum type="arabicPeriod"/>
            </a:pPr>
            <a:r>
              <a:rPr b="1" lang="en" sz="1700" u="sng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mBART fine-tuning for English</a:t>
            </a:r>
            <a:r>
              <a:rPr b="1" lang="en" sz="17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7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Arial"/>
              <a:buAutoNum type="arabicPeriod"/>
            </a:pPr>
            <a:r>
              <a:rPr b="1" lang="en" sz="1700" u="sng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mBART_fine-tuning_for_hindi</a:t>
            </a:r>
            <a:endParaRPr b="1" sz="17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Arial"/>
              <a:buAutoNum type="arabicPeriod"/>
            </a:pPr>
            <a:r>
              <a:rPr b="1" lang="en" sz="1700" u="sng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mBART_fine-tuning_for_Malayalam</a:t>
            </a:r>
            <a:endParaRPr b="1" sz="17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Arial"/>
              <a:buAutoNum type="arabicPeriod"/>
            </a:pPr>
            <a:r>
              <a:rPr b="1" lang="en" sz="1700" u="sng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T5-Small fine-tuning For English - Experiment</a:t>
            </a:r>
            <a:endParaRPr b="1" sz="17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Arial"/>
              <a:buAutoNum type="arabicPeriod"/>
            </a:pPr>
            <a:r>
              <a:rPr b="1" lang="en" sz="1700" u="sng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FlanT5- base fine tuning for English - Experiment</a:t>
            </a:r>
            <a:endParaRPr b="1" sz="17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Arial"/>
              <a:buAutoNum type="arabicPeriod"/>
            </a:pPr>
            <a:r>
              <a:rPr b="1" lang="en" sz="1700" u="sng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Using LLM for English - Experiment</a:t>
            </a:r>
            <a:endParaRPr b="1" sz="17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3"/>
                </a:solidFill>
              </a:rPr>
              <a:t>				</a:t>
            </a:r>
            <a:endParaRPr b="1" sz="17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16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94275" y="106125"/>
            <a:ext cx="89268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References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94275" y="711075"/>
            <a:ext cx="9006300" cy="42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hlink"/>
                </a:solidFill>
                <a:hlinkClick r:id="rId3"/>
              </a:rPr>
              <a:t>https://huggingface.co/HuggingFaceTB/SmolLM2-360M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hlink"/>
                </a:solidFill>
                <a:hlinkClick r:id="rId4"/>
              </a:rPr>
              <a:t>https://huggingface.co/blog/smollm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hlink"/>
                </a:solidFill>
                <a:hlinkClick r:id="rId5"/>
              </a:rPr>
              <a:t>https://www.isca-archive.org/interspeech_2024/li24h_interspeech.pdf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hlink"/>
                </a:solidFill>
                <a:hlinkClick r:id="rId6"/>
              </a:rPr>
              <a:t>https://ieeexplore.ieee.org/document/10094690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hlink"/>
                </a:solidFill>
                <a:hlinkClick r:id="rId7"/>
              </a:rPr>
              <a:t>https://ojs.aaai.org/index.php/AAAI/article/view/26531/26303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hlink"/>
                </a:solidFill>
                <a:hlinkClick r:id="rId8"/>
              </a:rPr>
              <a:t>https://research.google/pubs/red-ace-robust-error-detection-for-asr-using-confidence-embeddings/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https://arxiv.org/abs/2409.09554</a:t>
            </a:r>
            <a:endParaRPr b="1" sz="17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17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94275" y="106125"/>
            <a:ext cx="89268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Table of contents</a:t>
            </a:r>
            <a:endParaRPr sz="24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94275" y="711075"/>
            <a:ext cx="8926800" cy="42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b="1" lang="en" sz="1600" u="sng">
                <a:solidFill>
                  <a:srgbClr val="000000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Team Details and Problem Statement</a:t>
            </a:r>
            <a:endParaRPr b="1" sz="1600" u="sng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b="1" lang="en" sz="1600" u="sng">
                <a:solidFill>
                  <a:srgbClr val="000000"/>
                </a:solidFill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Dataset Preparation</a:t>
            </a:r>
            <a:endParaRPr b="1" sz="1600" u="sng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b="1" lang="en" sz="1600" u="sng">
                <a:solidFill>
                  <a:srgbClr val="000000"/>
                </a:solid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Pre-processing</a:t>
            </a:r>
            <a:r>
              <a:rPr b="1" lang="en" sz="1600" u="sng">
                <a:solidFill>
                  <a:srgbClr val="000000"/>
                </a:solidFill>
              </a:rPr>
              <a:t> </a:t>
            </a:r>
            <a:endParaRPr b="1" sz="1600" u="sng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b="1" lang="en" sz="1600" u="sng">
                <a:solidFill>
                  <a:srgbClr val="000000"/>
                </a:solid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Experiments</a:t>
            </a:r>
            <a:endParaRPr b="1" sz="1600" u="sng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b="1" lang="en" sz="1600" u="sng">
                <a:solidFill>
                  <a:srgbClr val="000000"/>
                </a:solid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Architecture</a:t>
            </a:r>
            <a:endParaRPr b="1" sz="1600" u="sng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b="1" lang="en" sz="1600" u="sng">
                <a:solidFill>
                  <a:srgbClr val="000000"/>
                </a:solidFill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Training Approach</a:t>
            </a:r>
            <a:endParaRPr b="1" sz="1600" u="sng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b="1" lang="en" sz="1600" u="sng">
                <a:solidFill>
                  <a:srgbClr val="000000"/>
                </a:solidFill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Performance</a:t>
            </a:r>
            <a:endParaRPr b="1" sz="1600" u="sng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b="1" lang="en" sz="1600" u="sng">
                <a:solidFill>
                  <a:srgbClr val="000000"/>
                </a:solidFill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Limitations</a:t>
            </a:r>
            <a:endParaRPr b="1" sz="1600" u="sng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b="1" lang="en" sz="1600" u="sng">
                <a:solidFill>
                  <a:srgbClr val="000000"/>
                </a:solidFill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Notebooks</a:t>
            </a:r>
            <a:endParaRPr b="1" sz="1600" u="sng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b="1" lang="en" sz="1600" u="sng">
                <a:solidFill>
                  <a:srgbClr val="000000"/>
                </a:solidFill>
                <a:hlinkClick action="ppaction://hlinksldjump"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References</a:t>
            </a:r>
            <a:endParaRPr b="1" sz="1600" u="sng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94275" y="106125"/>
            <a:ext cx="89268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Team Details &amp; Problem Statement</a:t>
            </a:r>
            <a:endParaRPr sz="2400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94275" y="711075"/>
            <a:ext cx="8926800" cy="42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Team name: Global Optima</a:t>
            </a:r>
            <a:endParaRPr b="1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Team Members:</a:t>
            </a:r>
            <a:endParaRPr b="1"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 Medium"/>
              <a:buAutoNum type="arabicPeriod"/>
            </a:pPr>
            <a:r>
              <a:rPr lang="en" sz="16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Disha Timbadiya</a:t>
            </a:r>
            <a:endParaRPr sz="1600">
              <a:solidFill>
                <a:srgbClr val="000000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 Medium"/>
              <a:buAutoNum type="arabicPeriod"/>
            </a:pPr>
            <a:r>
              <a:rPr lang="en" sz="16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Vrund Dobariya</a:t>
            </a:r>
            <a:endParaRPr sz="1600">
              <a:solidFill>
                <a:srgbClr val="000000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 Medium"/>
              <a:buAutoNum type="arabicPeriod"/>
            </a:pPr>
            <a:r>
              <a:rPr lang="en" sz="16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Om Soni</a:t>
            </a:r>
            <a:endParaRPr sz="1600">
              <a:solidFill>
                <a:srgbClr val="000000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Statement: </a:t>
            </a:r>
            <a:r>
              <a:rPr b="1" lang="en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ASR Output Correction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rPr lang="en" sz="1600">
                <a:latin typeface="Open Sans Medium"/>
                <a:ea typeface="Open Sans Medium"/>
                <a:cs typeface="Open Sans Medium"/>
                <a:sym typeface="Open Sans Medium"/>
              </a:rPr>
              <a:t>Language: </a:t>
            </a:r>
            <a:r>
              <a:rPr lang="en" sz="1600">
                <a:solidFill>
                  <a:srgbClr val="434343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English, Hindi, Malayalam.</a:t>
            </a:r>
            <a:endParaRPr sz="1600"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94275" y="106125"/>
            <a:ext cx="89268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Dataset Preparation</a:t>
            </a:r>
            <a:endParaRPr sz="2200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172050" y="608625"/>
            <a:ext cx="9733800" cy="50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83">
                <a:solidFill>
                  <a:srgbClr val="000000"/>
                </a:solidFill>
              </a:rPr>
              <a:t>Dataset used for training: </a:t>
            </a:r>
            <a:r>
              <a:rPr lang="en" sz="1283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Common Voice Dataset</a:t>
            </a:r>
            <a:r>
              <a:rPr lang="en" sz="1283">
                <a:solidFill>
                  <a:srgbClr val="000000"/>
                </a:solidFill>
              </a:rPr>
              <a:t> (Delta 20,19,18, and 17 releases) from Mozilla  </a:t>
            </a:r>
            <a:endParaRPr sz="1283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83">
                <a:solidFill>
                  <a:srgbClr val="000000"/>
                </a:solidFill>
              </a:rPr>
              <a:t>License:</a:t>
            </a:r>
            <a:r>
              <a:rPr lang="en" sz="1283">
                <a:solidFill>
                  <a:srgbClr val="000000"/>
                </a:solidFill>
              </a:rPr>
              <a:t> CC BY 4.0 (Creative Commons Attribution 4.0)  </a:t>
            </a:r>
            <a:r>
              <a:rPr lang="en" sz="1283" u="sng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b="1" sz="1283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83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3">
                <a:solidFill>
                  <a:srgbClr val="000000"/>
                </a:solidFill>
              </a:rPr>
              <a:t>We used </a:t>
            </a:r>
            <a:r>
              <a:rPr lang="en" sz="1283" u="sng">
                <a:solidFill>
                  <a:srgbClr val="0000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whisper-tiny</a:t>
            </a:r>
            <a:r>
              <a:rPr lang="en" sz="1283">
                <a:solidFill>
                  <a:srgbClr val="000000"/>
                </a:solidFill>
              </a:rPr>
              <a:t> and </a:t>
            </a:r>
            <a:r>
              <a:rPr lang="en" sz="1283" u="sng">
                <a:solidFill>
                  <a:srgbClr val="000000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s2t small</a:t>
            </a:r>
            <a:r>
              <a:rPr lang="en" sz="1283">
                <a:solidFill>
                  <a:srgbClr val="000000"/>
                </a:solidFill>
              </a:rPr>
              <a:t> models for generating transcriptions for audio files.</a:t>
            </a:r>
            <a:endParaRPr sz="1283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83">
                <a:solidFill>
                  <a:srgbClr val="000000"/>
                </a:solidFill>
              </a:rPr>
              <a:t> Dataset format:</a:t>
            </a:r>
            <a:endParaRPr b="1" sz="1283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83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83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83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83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83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91">
                <a:solidFill>
                  <a:srgbClr val="000000"/>
                </a:solidFill>
              </a:rPr>
              <a:t>Dataset links:</a:t>
            </a:r>
            <a:endParaRPr b="1" sz="119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83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Generated with S2T-small</a:t>
            </a:r>
            <a:r>
              <a:rPr lang="en" sz="1083">
                <a:solidFill>
                  <a:srgbClr val="000000"/>
                </a:solidFill>
              </a:rPr>
              <a:t>      [1935 samples]</a:t>
            </a:r>
            <a:endParaRPr sz="1083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83" u="sng">
                <a:solidFill>
                  <a:srgbClr val="1155CC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Generated with whisper-tiny</a:t>
            </a:r>
            <a:r>
              <a:rPr lang="en" sz="1083">
                <a:solidFill>
                  <a:srgbClr val="000000"/>
                </a:solidFill>
              </a:rPr>
              <a:t> [1446 samples]</a:t>
            </a:r>
            <a:endParaRPr sz="1083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9">
            <a:alphaModFix/>
          </a:blip>
          <a:srcRect b="51953" l="0" r="0" t="0"/>
          <a:stretch/>
        </p:blipFill>
        <p:spPr>
          <a:xfrm>
            <a:off x="300050" y="2013026"/>
            <a:ext cx="6479625" cy="179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94275" y="106125"/>
            <a:ext cx="89268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Preprocessing</a:t>
            </a:r>
            <a:endParaRPr sz="2400"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94275" y="711075"/>
            <a:ext cx="8926800" cy="42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Text Preprocessing</a:t>
            </a:r>
            <a:r>
              <a:rPr lang="en" sz="1600">
                <a:solidFill>
                  <a:srgbClr val="000000"/>
                </a:solidFill>
              </a:rPr>
              <a:t>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</a:rPr>
              <a:t>Sentences are converted to </a:t>
            </a:r>
            <a:r>
              <a:rPr b="1" lang="en" sz="1600">
                <a:solidFill>
                  <a:srgbClr val="000000"/>
                </a:solidFill>
              </a:rPr>
              <a:t>lowercase(</a:t>
            </a:r>
            <a:r>
              <a:rPr lang="en" sz="1600">
                <a:solidFill>
                  <a:srgbClr val="000000"/>
                </a:solidFill>
              </a:rPr>
              <a:t>For English</a:t>
            </a:r>
            <a:r>
              <a:rPr b="1" lang="en" sz="1600">
                <a:solidFill>
                  <a:srgbClr val="000000"/>
                </a:solidFill>
              </a:rPr>
              <a:t>)</a:t>
            </a:r>
            <a:r>
              <a:rPr lang="en" sz="1600">
                <a:solidFill>
                  <a:srgbClr val="000000"/>
                </a:solidFill>
              </a:rPr>
              <a:t> to ensure uniformity.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</a:rPr>
              <a:t>Leading and trailing spaces</a:t>
            </a:r>
            <a:r>
              <a:rPr lang="en" sz="1600">
                <a:solidFill>
                  <a:srgbClr val="000000"/>
                </a:solidFill>
              </a:rPr>
              <a:t> are removed to clean the input data.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Data Filtering</a:t>
            </a:r>
            <a:r>
              <a:rPr lang="en" sz="1600">
                <a:solidFill>
                  <a:srgbClr val="000000"/>
                </a:solidFill>
              </a:rPr>
              <a:t>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</a:rPr>
              <a:t>Sentences with </a:t>
            </a:r>
            <a:r>
              <a:rPr b="1" lang="en" sz="1600">
                <a:solidFill>
                  <a:srgbClr val="000000"/>
                </a:solidFill>
              </a:rPr>
              <a:t>more than 2 unmatched words</a:t>
            </a:r>
            <a:r>
              <a:rPr lang="en" sz="1600">
                <a:solidFill>
                  <a:srgbClr val="000000"/>
                </a:solidFill>
              </a:rPr>
              <a:t> between the reference and the generated transcript are excluded to maintain data quality.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</a:rPr>
              <a:t>Transcripts</a:t>
            </a:r>
            <a:r>
              <a:rPr lang="en" sz="1600">
                <a:solidFill>
                  <a:srgbClr val="000000"/>
                </a:solidFill>
              </a:rPr>
              <a:t> generated in languages other than the target language were removed to ensure consistency.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94275" y="106125"/>
            <a:ext cx="89268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Experiments</a:t>
            </a:r>
            <a:endParaRPr sz="2400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94275" y="711075"/>
            <a:ext cx="8926800" cy="42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b="1" lang="en" sz="1600">
                <a:solidFill>
                  <a:srgbClr val="000000"/>
                </a:solidFill>
              </a:rPr>
              <a:t>Base Models Experimented:</a:t>
            </a:r>
            <a:endParaRPr b="1"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○"/>
            </a:pPr>
            <a:r>
              <a:rPr b="1" lang="en" sz="1600">
                <a:solidFill>
                  <a:srgbClr val="000000"/>
                </a:solidFill>
              </a:rPr>
              <a:t>Using T5-small &amp; Flan-T5-base Transformer</a:t>
            </a:r>
            <a:endParaRPr sz="1600">
              <a:solidFill>
                <a:srgbClr val="000000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AutoNum type="romanLcPeriod"/>
            </a:pPr>
            <a:r>
              <a:rPr lang="en" sz="1600">
                <a:solidFill>
                  <a:srgbClr val="000000"/>
                </a:solidFill>
              </a:rPr>
              <a:t>t5-small</a:t>
            </a:r>
            <a:endParaRPr sz="1600">
              <a:solidFill>
                <a:srgbClr val="000000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AutoNum type="romanLcPeriod"/>
            </a:pPr>
            <a:r>
              <a:rPr lang="en" sz="1600">
                <a:solidFill>
                  <a:srgbClr val="000000"/>
                </a:solidFill>
              </a:rPr>
              <a:t>f</a:t>
            </a:r>
            <a:r>
              <a:rPr lang="en" sz="1600">
                <a:solidFill>
                  <a:srgbClr val="000000"/>
                </a:solidFill>
              </a:rPr>
              <a:t>lan-t5-base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○"/>
            </a:pPr>
            <a:r>
              <a:rPr b="1" lang="en" sz="1600">
                <a:solidFill>
                  <a:srgbClr val="000000"/>
                </a:solidFill>
              </a:rPr>
              <a:t>F</a:t>
            </a:r>
            <a:r>
              <a:rPr b="1" lang="en" sz="1600">
                <a:solidFill>
                  <a:srgbClr val="000000"/>
                </a:solidFill>
              </a:rPr>
              <a:t>ine Tuning Small Language Models for ASR Correction</a:t>
            </a:r>
            <a:endParaRPr b="1" sz="1600">
              <a:solidFill>
                <a:srgbClr val="000000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romanLcPeriod"/>
            </a:pPr>
            <a:r>
              <a:rPr lang="en" sz="1600">
                <a:solidFill>
                  <a:srgbClr val="000000"/>
                </a:solidFill>
              </a:rPr>
              <a:t>SmolLM2-360M</a:t>
            </a:r>
            <a:endParaRPr b="1" sz="16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Fine Tuning facebook/mbart-large-50 Model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b="1" lang="en" sz="1600">
                <a:solidFill>
                  <a:srgbClr val="000000"/>
                </a:solidFill>
              </a:rPr>
              <a:t>Approach:</a:t>
            </a:r>
            <a:endParaRPr b="1"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rgbClr val="000000"/>
                </a:solidFill>
              </a:rPr>
              <a:t>Taken pretrained checkpoints of above models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rgbClr val="000000"/>
                </a:solidFill>
              </a:rPr>
              <a:t>Retrained models for 3 to 4 epochs on a custom ASR correction dataset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94275" y="24125"/>
            <a:ext cx="89268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Architecture</a:t>
            </a:r>
            <a:endParaRPr sz="2400"/>
          </a:p>
        </p:txBody>
      </p:sp>
      <p:sp>
        <p:nvSpPr>
          <p:cNvPr id="104" name="Google Shape;104;p19"/>
          <p:cNvSpPr/>
          <p:nvPr/>
        </p:nvSpPr>
        <p:spPr>
          <a:xfrm>
            <a:off x="2215200" y="1956075"/>
            <a:ext cx="3719100" cy="2204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2891450" y="1051750"/>
            <a:ext cx="2950800" cy="37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tokenizer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6" name="Google Shape;106;p19"/>
          <p:cNvCxnSpPr>
            <a:endCxn id="104" idx="0"/>
          </p:cNvCxnSpPr>
          <p:nvPr/>
        </p:nvCxnSpPr>
        <p:spPr>
          <a:xfrm flipH="1">
            <a:off x="4074750" y="1428375"/>
            <a:ext cx="5100" cy="52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9"/>
          <p:cNvCxnSpPr/>
          <p:nvPr/>
        </p:nvCxnSpPr>
        <p:spPr>
          <a:xfrm flipH="1" rot="10800000">
            <a:off x="1815600" y="1230925"/>
            <a:ext cx="10758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9"/>
          <p:cNvSpPr txBox="1"/>
          <p:nvPr/>
        </p:nvSpPr>
        <p:spPr>
          <a:xfrm>
            <a:off x="2784975" y="1503900"/>
            <a:ext cx="16497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Encoded tokens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453000" y="1051750"/>
            <a:ext cx="13626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Input Sentence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0" name="Google Shape;110;p19"/>
          <p:cNvCxnSpPr>
            <a:stCxn id="104" idx="2"/>
          </p:cNvCxnSpPr>
          <p:nvPr/>
        </p:nvCxnSpPr>
        <p:spPr>
          <a:xfrm rot="-5400000">
            <a:off x="3390150" y="2133375"/>
            <a:ext cx="2711400" cy="1342200"/>
          </a:xfrm>
          <a:prstGeom prst="bentConnector5">
            <a:avLst>
              <a:gd fmla="val -8782" name="adj1"/>
              <a:gd fmla="val 156286" name="adj2"/>
              <a:gd fmla="val 90645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9"/>
          <p:cNvSpPr txBox="1"/>
          <p:nvPr/>
        </p:nvSpPr>
        <p:spPr>
          <a:xfrm>
            <a:off x="4366850" y="4508500"/>
            <a:ext cx="13626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Output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2" name="Google Shape;112;p19"/>
          <p:cNvCxnSpPr/>
          <p:nvPr/>
        </p:nvCxnSpPr>
        <p:spPr>
          <a:xfrm>
            <a:off x="5842250" y="1242700"/>
            <a:ext cx="13320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9"/>
          <p:cNvSpPr txBox="1"/>
          <p:nvPr/>
        </p:nvSpPr>
        <p:spPr>
          <a:xfrm>
            <a:off x="7256225" y="1058788"/>
            <a:ext cx="16497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Corrected Sentence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-42000" y="2615725"/>
            <a:ext cx="235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Fine Tuned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transformer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( T5 / Small LLM / mBART-large-50 ) </a:t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2829950" y="2166000"/>
            <a:ext cx="2438700" cy="379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Embedding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2850450" y="2801250"/>
            <a:ext cx="2438700" cy="379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Self Attention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2856550" y="3436525"/>
            <a:ext cx="2438700" cy="338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Multilayer Perceptrons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5842250" y="798100"/>
            <a:ext cx="16497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Decode </a:t>
            </a: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tokens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94275" y="106125"/>
            <a:ext cx="89268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Training Approach</a:t>
            </a:r>
            <a:endParaRPr sz="2400"/>
          </a:p>
        </p:txBody>
      </p:sp>
      <p:sp>
        <p:nvSpPr>
          <p:cNvPr id="124" name="Google Shape;124;p20"/>
          <p:cNvSpPr txBox="1"/>
          <p:nvPr/>
        </p:nvSpPr>
        <p:spPr>
          <a:xfrm>
            <a:off x="108600" y="608625"/>
            <a:ext cx="8926800" cy="3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pic>
        <p:nvPicPr>
          <p:cNvPr id="125" name="Google Shape;125;p20" title="Screenshot 2025-03-12 23475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500" y="702324"/>
            <a:ext cx="7152350" cy="42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94275" y="106125"/>
            <a:ext cx="89268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Performance</a:t>
            </a:r>
            <a:endParaRPr sz="2400"/>
          </a:p>
        </p:txBody>
      </p:sp>
      <p:sp>
        <p:nvSpPr>
          <p:cNvPr id="131" name="Google Shape;131;p21"/>
          <p:cNvSpPr txBox="1"/>
          <p:nvPr/>
        </p:nvSpPr>
        <p:spPr>
          <a:xfrm>
            <a:off x="659975" y="544900"/>
            <a:ext cx="676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For English Language: 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32" name="Google Shape;132;p21"/>
          <p:cNvGraphicFramePr/>
          <p:nvPr/>
        </p:nvGraphicFramePr>
        <p:xfrm>
          <a:off x="751375" y="100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{12326647-1237-4425-82BC-3384F35D0505}</a:tableStyleId>
              </a:tblPr>
              <a:tblGrid>
                <a:gridCol w="1488275"/>
                <a:gridCol w="1488275"/>
                <a:gridCol w="1488275"/>
                <a:gridCol w="1488275"/>
                <a:gridCol w="16881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Metrics</a:t>
                      </a:r>
                      <a:endParaRPr b="1"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Fine Tuned LLM Smollm-v2</a:t>
                      </a:r>
                      <a:endParaRPr b="1"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Fine Tuned Transformer t5-small</a:t>
                      </a:r>
                      <a:endParaRPr b="1" sz="1500">
                        <a:solidFill>
                          <a:srgbClr val="CE917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Fine Tuned Transformer</a:t>
                      </a:r>
                      <a:endParaRPr b="1" sz="15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google/flan-t5-base</a:t>
                      </a:r>
                      <a:endParaRPr b="1" sz="1500">
                        <a:solidFill>
                          <a:srgbClr val="CE917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Fine Tuned facebook/mbart-large-50</a:t>
                      </a:r>
                      <a:endParaRPr b="1" sz="15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WER</a:t>
                      </a:r>
                      <a:endParaRPr b="1"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21%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14.94%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11.21%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5.80%</a:t>
                      </a:r>
                      <a:endParaRPr b="1" sz="15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CER</a:t>
                      </a:r>
                      <a:endParaRPr b="1"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15%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64.7%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55.7%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3.21%</a:t>
                      </a:r>
                      <a:endParaRPr b="1" sz="15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SER</a:t>
                      </a:r>
                      <a:endParaRPr b="1"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90%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70.84%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58.26%</a:t>
                      </a:r>
                      <a:endParaRPr sz="15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36.02%</a:t>
                      </a:r>
                      <a:endParaRPr b="1" sz="15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33" name="Google Shape;133;p21"/>
          <p:cNvSpPr txBox="1"/>
          <p:nvPr/>
        </p:nvSpPr>
        <p:spPr>
          <a:xfrm>
            <a:off x="751375" y="3855675"/>
            <a:ext cx="79878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Based on the evaluation metrics, the </a:t>
            </a:r>
            <a:r>
              <a:rPr b="1" lang="en" sz="1700"/>
              <a:t>Fine-Tuned facebook/mbart-large-50 model is finalized</a:t>
            </a:r>
            <a:r>
              <a:rPr lang="en" sz="1600"/>
              <a:t> as it achieves the lowest WER (5.80%), CER (3.21%), and SER (36.02%) for English, making it the best for ASR error correction.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