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25"/>
  </p:notesMasterIdLst>
  <p:sldIdLst>
    <p:sldId id="274" r:id="rId2"/>
    <p:sldId id="258" r:id="rId3"/>
    <p:sldId id="268" r:id="rId4"/>
    <p:sldId id="259" r:id="rId5"/>
    <p:sldId id="285" r:id="rId6"/>
    <p:sldId id="260" r:id="rId7"/>
    <p:sldId id="275" r:id="rId8"/>
    <p:sldId id="277" r:id="rId9"/>
    <p:sldId id="276" r:id="rId10"/>
    <p:sldId id="267" r:id="rId11"/>
    <p:sldId id="262" r:id="rId12"/>
    <p:sldId id="281" r:id="rId13"/>
    <p:sldId id="266" r:id="rId14"/>
    <p:sldId id="269" r:id="rId15"/>
    <p:sldId id="282" r:id="rId16"/>
    <p:sldId id="270" r:id="rId17"/>
    <p:sldId id="271" r:id="rId18"/>
    <p:sldId id="272" r:id="rId19"/>
    <p:sldId id="273" r:id="rId20"/>
    <p:sldId id="280" r:id="rId21"/>
    <p:sldId id="263" r:id="rId22"/>
    <p:sldId id="286" r:id="rId23"/>
    <p:sldId id="283"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2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11D16A9-418E-4D7B-835C-0694AB081678}" type="datetimeFigureOut">
              <a:rPr lang="en-US"/>
              <a:pPr>
                <a:defRPr/>
              </a:pPr>
              <a:t>9/30/2020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605034D-3231-4DB0-A9B9-3BB1FBA62233}" type="slidenum">
              <a:rPr lang="en-US"/>
              <a:pPr>
                <a:defRPr/>
              </a:pPr>
              <a:t>‹#›</a:t>
            </a:fld>
            <a:endParaRPr lang="en-US"/>
          </a:p>
        </p:txBody>
      </p:sp>
    </p:spTree>
    <p:extLst>
      <p:ext uri="{BB962C8B-B14F-4D97-AF65-F5344CB8AC3E}">
        <p14:creationId xmlns:p14="http://schemas.microsoft.com/office/powerpoint/2010/main" val="3038888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4E3D10-3D82-4888-AC98-2CEE898C219C}" type="slidenum">
              <a:rPr lang="en-US" smtClean="0"/>
              <a:pPr fontAlgn="base">
                <a:spcBef>
                  <a:spcPct val="0"/>
                </a:spcBef>
                <a:spcAft>
                  <a:spcPct val="0"/>
                </a:spcAft>
                <a:defRPr/>
              </a:pPr>
              <a:t>1</a:t>
            </a:fld>
            <a:endParaRPr lang="en-US" smtClean="0"/>
          </a:p>
        </p:txBody>
      </p:sp>
    </p:spTree>
    <p:extLst>
      <p:ext uri="{BB962C8B-B14F-4D97-AF65-F5344CB8AC3E}">
        <p14:creationId xmlns:p14="http://schemas.microsoft.com/office/powerpoint/2010/main" val="3168873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906981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40BBAEBE-81E6-4D1E-8F6C-2CFAB3EF0A3F}" type="slidenum">
              <a:rPr lang="en-US" smtClean="0"/>
              <a:pPr>
                <a:defRPr/>
              </a:pPr>
              <a:t>12</a:t>
            </a:fld>
            <a:endParaRPr lang="en-US"/>
          </a:p>
        </p:txBody>
      </p:sp>
    </p:spTree>
    <p:extLst>
      <p:ext uri="{BB962C8B-B14F-4D97-AF65-F5344CB8AC3E}">
        <p14:creationId xmlns:p14="http://schemas.microsoft.com/office/powerpoint/2010/main" val="2011449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499794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898374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A24A310F-CB0F-45B1-8098-B6815E4DC65E}" type="slidenum">
              <a:rPr lang="en-US" smtClean="0"/>
              <a:pPr>
                <a:defRPr/>
              </a:pPr>
              <a:t>15</a:t>
            </a:fld>
            <a:endParaRPr lang="en-US"/>
          </a:p>
        </p:txBody>
      </p:sp>
    </p:spTree>
    <p:extLst>
      <p:ext uri="{BB962C8B-B14F-4D97-AF65-F5344CB8AC3E}">
        <p14:creationId xmlns:p14="http://schemas.microsoft.com/office/powerpoint/2010/main" val="1461968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1390565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3702058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51203"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itchFamily="34" charset="0"/>
              </a:defRPr>
            </a:lvl1pPr>
            <a:lvl2pPr marL="742950" indent="-285750" defTabSz="762000" eaLnBrk="0" hangingPunct="0">
              <a:spcBef>
                <a:spcPct val="30000"/>
              </a:spcBef>
              <a:defRPr sz="1200">
                <a:solidFill>
                  <a:schemeClr val="tx1"/>
                </a:solidFill>
                <a:latin typeface="Calibri" pitchFamily="34" charset="0"/>
              </a:defRPr>
            </a:lvl2pPr>
            <a:lvl3pPr marL="1143000" indent="-228600" defTabSz="762000" eaLnBrk="0" hangingPunct="0">
              <a:spcBef>
                <a:spcPct val="30000"/>
              </a:spcBef>
              <a:defRPr sz="1200">
                <a:solidFill>
                  <a:schemeClr val="tx1"/>
                </a:solidFill>
                <a:latin typeface="Calibri" pitchFamily="34" charset="0"/>
              </a:defRPr>
            </a:lvl3pPr>
            <a:lvl4pPr marL="1600200" indent="-228600" defTabSz="762000" eaLnBrk="0" hangingPunct="0">
              <a:spcBef>
                <a:spcPct val="30000"/>
              </a:spcBef>
              <a:defRPr sz="1200">
                <a:solidFill>
                  <a:schemeClr val="tx1"/>
                </a:solidFill>
                <a:latin typeface="Calibri" pitchFamily="34" charset="0"/>
              </a:defRPr>
            </a:lvl4pPr>
            <a:lvl5pPr marL="2057400" indent="-228600" defTabSz="762000" eaLnBrk="0" hangingPunct="0">
              <a:spcBef>
                <a:spcPct val="30000"/>
              </a:spcBef>
              <a:defRPr sz="1200">
                <a:solidFill>
                  <a:schemeClr val="tx1"/>
                </a:solidFill>
                <a:latin typeface="Calibri" pitchFamily="34" charset="0"/>
              </a:defRPr>
            </a:lvl5pPr>
            <a:lvl6pPr marL="2514600" indent="-228600" defTabSz="762000" eaLnBrk="0" fontAlgn="base" hangingPunct="0">
              <a:spcBef>
                <a:spcPct val="30000"/>
              </a:spcBef>
              <a:spcAft>
                <a:spcPct val="0"/>
              </a:spcAft>
              <a:defRPr sz="1200">
                <a:solidFill>
                  <a:schemeClr val="tx1"/>
                </a:solidFill>
                <a:latin typeface="Calibri" pitchFamily="34" charset="0"/>
              </a:defRPr>
            </a:lvl6pPr>
            <a:lvl7pPr marL="2971800" indent="-228600" defTabSz="762000" eaLnBrk="0" fontAlgn="base" hangingPunct="0">
              <a:spcBef>
                <a:spcPct val="30000"/>
              </a:spcBef>
              <a:spcAft>
                <a:spcPct val="0"/>
              </a:spcAft>
              <a:defRPr sz="1200">
                <a:solidFill>
                  <a:schemeClr val="tx1"/>
                </a:solidFill>
                <a:latin typeface="Calibri" pitchFamily="34" charset="0"/>
              </a:defRPr>
            </a:lvl7pPr>
            <a:lvl8pPr marL="3429000" indent="-228600" defTabSz="762000" eaLnBrk="0" fontAlgn="base" hangingPunct="0">
              <a:spcBef>
                <a:spcPct val="30000"/>
              </a:spcBef>
              <a:spcAft>
                <a:spcPct val="0"/>
              </a:spcAft>
              <a:defRPr sz="1200">
                <a:solidFill>
                  <a:schemeClr val="tx1"/>
                </a:solidFill>
                <a:latin typeface="Calibri" pitchFamily="34" charset="0"/>
              </a:defRPr>
            </a:lvl8pPr>
            <a:lvl9pPr marL="3886200" indent="-228600" defTabSz="762000" eaLnBrk="0" fontAlgn="base" hangingPunct="0">
              <a:spcBef>
                <a:spcPct val="30000"/>
              </a:spcBef>
              <a:spcAft>
                <a:spcPct val="0"/>
              </a:spcAft>
              <a:defRPr sz="1200">
                <a:solidFill>
                  <a:schemeClr val="tx1"/>
                </a:solidFill>
                <a:latin typeface="Calibri" pitchFamily="34" charset="0"/>
              </a:defRPr>
            </a:lvl9pPr>
          </a:lstStyle>
          <a:p>
            <a:pPr algn="r">
              <a:spcBef>
                <a:spcPct val="0"/>
              </a:spcBef>
            </a:pPr>
            <a:r>
              <a:rPr lang="en-US" altLang="en-US" sz="1000" i="1">
                <a:latin typeface="Times New Roman" pitchFamily="18" charset="0"/>
              </a:rPr>
              <a:t>16</a:t>
            </a:r>
          </a:p>
        </p:txBody>
      </p:sp>
      <p:sp>
        <p:nvSpPr>
          <p:cNvPr id="51204"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51205"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51206" name="Rectangle 6"/>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1207" name="Rectangle 7"/>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3411341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52227"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eaLnBrk="0" hangingPunct="0">
              <a:spcBef>
                <a:spcPct val="30000"/>
              </a:spcBef>
              <a:defRPr sz="1200">
                <a:solidFill>
                  <a:schemeClr val="tx1"/>
                </a:solidFill>
                <a:latin typeface="Calibri" pitchFamily="34" charset="0"/>
              </a:defRPr>
            </a:lvl1pPr>
            <a:lvl2pPr marL="742950" indent="-285750" defTabSz="762000" eaLnBrk="0" hangingPunct="0">
              <a:spcBef>
                <a:spcPct val="30000"/>
              </a:spcBef>
              <a:defRPr sz="1200">
                <a:solidFill>
                  <a:schemeClr val="tx1"/>
                </a:solidFill>
                <a:latin typeface="Calibri" pitchFamily="34" charset="0"/>
              </a:defRPr>
            </a:lvl2pPr>
            <a:lvl3pPr marL="1143000" indent="-228600" defTabSz="762000" eaLnBrk="0" hangingPunct="0">
              <a:spcBef>
                <a:spcPct val="30000"/>
              </a:spcBef>
              <a:defRPr sz="1200">
                <a:solidFill>
                  <a:schemeClr val="tx1"/>
                </a:solidFill>
                <a:latin typeface="Calibri" pitchFamily="34" charset="0"/>
              </a:defRPr>
            </a:lvl3pPr>
            <a:lvl4pPr marL="1600200" indent="-228600" defTabSz="762000" eaLnBrk="0" hangingPunct="0">
              <a:spcBef>
                <a:spcPct val="30000"/>
              </a:spcBef>
              <a:defRPr sz="1200">
                <a:solidFill>
                  <a:schemeClr val="tx1"/>
                </a:solidFill>
                <a:latin typeface="Calibri" pitchFamily="34" charset="0"/>
              </a:defRPr>
            </a:lvl4pPr>
            <a:lvl5pPr marL="2057400" indent="-228600" defTabSz="762000" eaLnBrk="0" hangingPunct="0">
              <a:spcBef>
                <a:spcPct val="30000"/>
              </a:spcBef>
              <a:defRPr sz="1200">
                <a:solidFill>
                  <a:schemeClr val="tx1"/>
                </a:solidFill>
                <a:latin typeface="Calibri" pitchFamily="34" charset="0"/>
              </a:defRPr>
            </a:lvl5pPr>
            <a:lvl6pPr marL="2514600" indent="-228600" defTabSz="762000" eaLnBrk="0" fontAlgn="base" hangingPunct="0">
              <a:spcBef>
                <a:spcPct val="30000"/>
              </a:spcBef>
              <a:spcAft>
                <a:spcPct val="0"/>
              </a:spcAft>
              <a:defRPr sz="1200">
                <a:solidFill>
                  <a:schemeClr val="tx1"/>
                </a:solidFill>
                <a:latin typeface="Calibri" pitchFamily="34" charset="0"/>
              </a:defRPr>
            </a:lvl6pPr>
            <a:lvl7pPr marL="2971800" indent="-228600" defTabSz="762000" eaLnBrk="0" fontAlgn="base" hangingPunct="0">
              <a:spcBef>
                <a:spcPct val="30000"/>
              </a:spcBef>
              <a:spcAft>
                <a:spcPct val="0"/>
              </a:spcAft>
              <a:defRPr sz="1200">
                <a:solidFill>
                  <a:schemeClr val="tx1"/>
                </a:solidFill>
                <a:latin typeface="Calibri" pitchFamily="34" charset="0"/>
              </a:defRPr>
            </a:lvl7pPr>
            <a:lvl8pPr marL="3429000" indent="-228600" defTabSz="762000" eaLnBrk="0" fontAlgn="base" hangingPunct="0">
              <a:spcBef>
                <a:spcPct val="30000"/>
              </a:spcBef>
              <a:spcAft>
                <a:spcPct val="0"/>
              </a:spcAft>
              <a:defRPr sz="1200">
                <a:solidFill>
                  <a:schemeClr val="tx1"/>
                </a:solidFill>
                <a:latin typeface="Calibri" pitchFamily="34" charset="0"/>
              </a:defRPr>
            </a:lvl8pPr>
            <a:lvl9pPr marL="3886200" indent="-228600" defTabSz="762000" eaLnBrk="0" fontAlgn="base" hangingPunct="0">
              <a:spcBef>
                <a:spcPct val="30000"/>
              </a:spcBef>
              <a:spcAft>
                <a:spcPct val="0"/>
              </a:spcAft>
              <a:defRPr sz="1200">
                <a:solidFill>
                  <a:schemeClr val="tx1"/>
                </a:solidFill>
                <a:latin typeface="Calibri" pitchFamily="34" charset="0"/>
              </a:defRPr>
            </a:lvl9pPr>
          </a:lstStyle>
          <a:p>
            <a:pPr algn="r">
              <a:spcBef>
                <a:spcPct val="0"/>
              </a:spcBef>
            </a:pPr>
            <a:r>
              <a:rPr lang="en-US" altLang="en-US" sz="1000" i="1">
                <a:latin typeface="Times New Roman" pitchFamily="18" charset="0"/>
              </a:rPr>
              <a:t>17</a:t>
            </a:r>
          </a:p>
        </p:txBody>
      </p:sp>
      <p:sp>
        <p:nvSpPr>
          <p:cNvPr id="52228"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52229"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endParaRPr lang="en-US" altLang="en-US" sz="1800"/>
          </a:p>
        </p:txBody>
      </p:sp>
      <p:sp>
        <p:nvSpPr>
          <p:cNvPr id="52230" name="Rectangle 6"/>
          <p:cNvSpPr>
            <a:spLocks noGrp="1" noRot="1" noChangeAspect="1" noChangeArrowheads="1" noTextEdit="1"/>
          </p:cNvSpPr>
          <p:nvPr>
            <p:ph type="sldImg"/>
          </p:nvPr>
        </p:nvSpPr>
        <p:spPr bwMode="auto">
          <a:xfrm>
            <a:off x="1150938" y="692150"/>
            <a:ext cx="4556125"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2231" name="Rectangle 7"/>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4995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07C33AF5-AB4C-4309-970D-79582B218EE7}" type="slidenum">
              <a:rPr lang="en-US" smtClean="0"/>
              <a:pPr>
                <a:defRPr/>
              </a:pPr>
              <a:t>20</a:t>
            </a:fld>
            <a:endParaRPr lang="en-US"/>
          </a:p>
        </p:txBody>
      </p:sp>
    </p:spTree>
    <p:extLst>
      <p:ext uri="{BB962C8B-B14F-4D97-AF65-F5344CB8AC3E}">
        <p14:creationId xmlns:p14="http://schemas.microsoft.com/office/powerpoint/2010/main" val="1043997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4109400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4099012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1764570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847717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349068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181CCFDA-78CC-4EF6-BE45-98A33DECDC29}" type="slidenum">
              <a:rPr lang="en-US" smtClean="0"/>
              <a:pPr>
                <a:defRPr/>
              </a:pPr>
              <a:t>7</a:t>
            </a:fld>
            <a:endParaRPr lang="en-US"/>
          </a:p>
        </p:txBody>
      </p:sp>
    </p:spTree>
    <p:extLst>
      <p:ext uri="{BB962C8B-B14F-4D97-AF65-F5344CB8AC3E}">
        <p14:creationId xmlns:p14="http://schemas.microsoft.com/office/powerpoint/2010/main" val="177615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CA6BBEF2-19C2-4355-9187-C4045585F874}" type="slidenum">
              <a:rPr lang="en-US" smtClean="0"/>
              <a:pPr>
                <a:defRPr/>
              </a:pPr>
              <a:t>8</a:t>
            </a:fld>
            <a:endParaRPr lang="en-US"/>
          </a:p>
        </p:txBody>
      </p:sp>
    </p:spTree>
    <p:extLst>
      <p:ext uri="{BB962C8B-B14F-4D97-AF65-F5344CB8AC3E}">
        <p14:creationId xmlns:p14="http://schemas.microsoft.com/office/powerpoint/2010/main" val="2748561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A3853CC4-8A98-4328-8315-B6A3F1B910DF}" type="slidenum">
              <a:rPr lang="en-US" smtClean="0"/>
              <a:pPr>
                <a:defRPr/>
              </a:pPr>
              <a:t>9</a:t>
            </a:fld>
            <a:endParaRPr lang="en-US"/>
          </a:p>
        </p:txBody>
      </p:sp>
    </p:spTree>
    <p:extLst>
      <p:ext uri="{BB962C8B-B14F-4D97-AF65-F5344CB8AC3E}">
        <p14:creationId xmlns:p14="http://schemas.microsoft.com/office/powerpoint/2010/main" val="811444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308119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a:defRPr/>
              </a:pPr>
              <a:endParaRPr lang="en-US"/>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5760 w 4848"/>
                  <a:gd name="T1" fmla="*/ 1032 h 432"/>
                  <a:gd name="T2" fmla="*/ 0 w 4848"/>
                  <a:gd name="T3" fmla="*/ 1032 h 432"/>
                  <a:gd name="T4" fmla="*/ 0 w 4848"/>
                  <a:gd name="T5" fmla="*/ 0 h 432"/>
                  <a:gd name="T6" fmla="*/ 5760 w 4848"/>
                  <a:gd name="T7" fmla="*/ 0 h 432"/>
                  <a:gd name="T8" fmla="*/ 5760 w 4848"/>
                  <a:gd name="T9" fmla="*/ 1032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6 w 15"/>
                    <a:gd name="T1" fmla="*/ 10 h 23"/>
                    <a:gd name="T2" fmla="*/ 17 w 15"/>
                    <a:gd name="T3" fmla="*/ 4 h 23"/>
                    <a:gd name="T4" fmla="*/ 15 w 15"/>
                    <a:gd name="T5" fmla="*/ 15 h 23"/>
                    <a:gd name="T6" fmla="*/ 6 w 15"/>
                    <a:gd name="T7" fmla="*/ 1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9" name="Freeform 8"/>
                <p:cNvSpPr>
                  <a:spLocks/>
                </p:cNvSpPr>
                <p:nvPr userDrawn="1"/>
              </p:nvSpPr>
              <p:spPr bwMode="ltGray">
                <a:xfrm>
                  <a:off x="3406" y="1015"/>
                  <a:ext cx="21" cy="20"/>
                </a:xfrm>
                <a:custGeom>
                  <a:avLst/>
                  <a:gdLst>
                    <a:gd name="T0" fmla="*/ 3 w 20"/>
                    <a:gd name="T1" fmla="*/ 11 h 23"/>
                    <a:gd name="T2" fmla="*/ 12 w 20"/>
                    <a:gd name="T3" fmla="*/ 3 h 23"/>
                    <a:gd name="T4" fmla="*/ 7 w 20"/>
                    <a:gd name="T5" fmla="*/ 17 h 23"/>
                    <a:gd name="T6" fmla="*/ 3 w 20"/>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 name="Freeform 9"/>
                <p:cNvSpPr>
                  <a:spLocks/>
                </p:cNvSpPr>
                <p:nvPr userDrawn="1"/>
              </p:nvSpPr>
              <p:spPr bwMode="ltGray">
                <a:xfrm>
                  <a:off x="2909" y="908"/>
                  <a:ext cx="31" cy="34"/>
                </a:xfrm>
                <a:custGeom>
                  <a:avLst/>
                  <a:gdLst>
                    <a:gd name="T0" fmla="*/ 17 w 30"/>
                    <a:gd name="T1" fmla="*/ 27 h 42"/>
                    <a:gd name="T2" fmla="*/ 8 w 30"/>
                    <a:gd name="T3" fmla="*/ 17 h 42"/>
                    <a:gd name="T4" fmla="*/ 0 w 30"/>
                    <a:gd name="T5" fmla="*/ 7 h 42"/>
                    <a:gd name="T6" fmla="*/ 17 w 30"/>
                    <a:gd name="T7" fmla="*/ 2 h 42"/>
                    <a:gd name="T8" fmla="*/ 31 w 30"/>
                    <a:gd name="T9" fmla="*/ 19 h 42"/>
                    <a:gd name="T10" fmla="*/ 29 w 30"/>
                    <a:gd name="T11" fmla="*/ 25 h 42"/>
                    <a:gd name="T12" fmla="*/ 17 w 30"/>
                    <a:gd name="T13" fmla="*/ 27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1" name="Freeform 10"/>
                <p:cNvSpPr>
                  <a:spLocks/>
                </p:cNvSpPr>
                <p:nvPr userDrawn="1"/>
              </p:nvSpPr>
              <p:spPr bwMode="ltGray">
                <a:xfrm>
                  <a:off x="2551" y="940"/>
                  <a:ext cx="25" cy="12"/>
                </a:xfrm>
                <a:custGeom>
                  <a:avLst/>
                  <a:gdLst>
                    <a:gd name="T0" fmla="*/ 15 w 25"/>
                    <a:gd name="T1" fmla="*/ 12 h 16"/>
                    <a:gd name="T2" fmla="*/ 3 w 25"/>
                    <a:gd name="T3" fmla="*/ 6 h 16"/>
                    <a:gd name="T4" fmla="*/ 15 w 25"/>
                    <a:gd name="T5" fmla="*/ 0 h 16"/>
                    <a:gd name="T6" fmla="*/ 15 w 25"/>
                    <a:gd name="T7" fmla="*/ 1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2" name="Freeform 11"/>
                <p:cNvSpPr>
                  <a:spLocks/>
                </p:cNvSpPr>
                <p:nvPr userDrawn="1"/>
              </p:nvSpPr>
              <p:spPr bwMode="ltGray">
                <a:xfrm>
                  <a:off x="2443" y="954"/>
                  <a:ext cx="65" cy="39"/>
                </a:xfrm>
                <a:custGeom>
                  <a:avLst/>
                  <a:gdLst>
                    <a:gd name="T0" fmla="*/ 14 w 65"/>
                    <a:gd name="T1" fmla="*/ 20 h 46"/>
                    <a:gd name="T2" fmla="*/ 30 w 65"/>
                    <a:gd name="T3" fmla="*/ 3 h 46"/>
                    <a:gd name="T4" fmla="*/ 42 w 65"/>
                    <a:gd name="T5" fmla="*/ 0 h 46"/>
                    <a:gd name="T6" fmla="*/ 58 w 65"/>
                    <a:gd name="T7" fmla="*/ 10 h 46"/>
                    <a:gd name="T8" fmla="*/ 32 w 65"/>
                    <a:gd name="T9" fmla="*/ 22 h 46"/>
                    <a:gd name="T10" fmla="*/ 12 w 65"/>
                    <a:gd name="T11" fmla="*/ 39 h 46"/>
                    <a:gd name="T12" fmla="*/ 8 w 65"/>
                    <a:gd name="T13" fmla="*/ 17 h 46"/>
                    <a:gd name="T14" fmla="*/ 12 w 65"/>
                    <a:gd name="T15" fmla="*/ 12 h 46"/>
                    <a:gd name="T16" fmla="*/ 14 w 65"/>
                    <a:gd name="T17" fmla="*/ 2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3" name="Freeform 12"/>
                <p:cNvSpPr>
                  <a:spLocks/>
                </p:cNvSpPr>
                <p:nvPr userDrawn="1"/>
              </p:nvSpPr>
              <p:spPr bwMode="ltGray">
                <a:xfrm>
                  <a:off x="2375" y="952"/>
                  <a:ext cx="68" cy="39"/>
                </a:xfrm>
                <a:custGeom>
                  <a:avLst/>
                  <a:gdLst>
                    <a:gd name="T0" fmla="*/ 0 w 69"/>
                    <a:gd name="T1" fmla="*/ 26 h 47"/>
                    <a:gd name="T2" fmla="*/ 18 w 69"/>
                    <a:gd name="T3" fmla="*/ 21 h 47"/>
                    <a:gd name="T4" fmla="*/ 51 w 69"/>
                    <a:gd name="T5" fmla="*/ 1 h 47"/>
                    <a:gd name="T6" fmla="*/ 63 w 69"/>
                    <a:gd name="T7" fmla="*/ 2 h 47"/>
                    <a:gd name="T8" fmla="*/ 49 w 69"/>
                    <a:gd name="T9" fmla="*/ 16 h 47"/>
                    <a:gd name="T10" fmla="*/ 28 w 69"/>
                    <a:gd name="T11" fmla="*/ 27 h 47"/>
                    <a:gd name="T12" fmla="*/ 22 w 69"/>
                    <a:gd name="T13" fmla="*/ 39 h 47"/>
                    <a:gd name="T14" fmla="*/ 16 w 69"/>
                    <a:gd name="T15" fmla="*/ 37 h 47"/>
                    <a:gd name="T16" fmla="*/ 12 w 69"/>
                    <a:gd name="T17" fmla="*/ 32 h 47"/>
                    <a:gd name="T18" fmla="*/ 0 w 69"/>
                    <a:gd name="T19" fmla="*/ 29 h 47"/>
                    <a:gd name="T20" fmla="*/ 0 w 69"/>
                    <a:gd name="T21" fmla="*/ 26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4" name="Freeform 13"/>
                <p:cNvSpPr>
                  <a:spLocks/>
                </p:cNvSpPr>
                <p:nvPr userDrawn="1"/>
              </p:nvSpPr>
              <p:spPr bwMode="ltGray">
                <a:xfrm>
                  <a:off x="2007" y="739"/>
                  <a:ext cx="354" cy="228"/>
                </a:xfrm>
                <a:custGeom>
                  <a:avLst/>
                  <a:gdLst>
                    <a:gd name="T0" fmla="*/ 10 w 355"/>
                    <a:gd name="T1" fmla="*/ 3 h 277"/>
                    <a:gd name="T2" fmla="*/ 36 w 355"/>
                    <a:gd name="T3" fmla="*/ 15 h 277"/>
                    <a:gd name="T4" fmla="*/ 46 w 355"/>
                    <a:gd name="T5" fmla="*/ 25 h 277"/>
                    <a:gd name="T6" fmla="*/ 76 w 355"/>
                    <a:gd name="T7" fmla="*/ 43 h 277"/>
                    <a:gd name="T8" fmla="*/ 92 w 355"/>
                    <a:gd name="T9" fmla="*/ 54 h 277"/>
                    <a:gd name="T10" fmla="*/ 122 w 355"/>
                    <a:gd name="T11" fmla="*/ 81 h 277"/>
                    <a:gd name="T12" fmla="*/ 136 w 355"/>
                    <a:gd name="T13" fmla="*/ 105 h 277"/>
                    <a:gd name="T14" fmla="*/ 148 w 355"/>
                    <a:gd name="T15" fmla="*/ 109 h 277"/>
                    <a:gd name="T16" fmla="*/ 154 w 355"/>
                    <a:gd name="T17" fmla="*/ 123 h 277"/>
                    <a:gd name="T18" fmla="*/ 176 w 355"/>
                    <a:gd name="T19" fmla="*/ 125 h 277"/>
                    <a:gd name="T20" fmla="*/ 170 w 355"/>
                    <a:gd name="T21" fmla="*/ 161 h 277"/>
                    <a:gd name="T22" fmla="*/ 179 w 355"/>
                    <a:gd name="T23" fmla="*/ 184 h 277"/>
                    <a:gd name="T24" fmla="*/ 197 w 355"/>
                    <a:gd name="T25" fmla="*/ 191 h 277"/>
                    <a:gd name="T26" fmla="*/ 215 w 355"/>
                    <a:gd name="T27" fmla="*/ 193 h 277"/>
                    <a:gd name="T28" fmla="*/ 235 w 355"/>
                    <a:gd name="T29" fmla="*/ 199 h 277"/>
                    <a:gd name="T30" fmla="*/ 253 w 355"/>
                    <a:gd name="T31" fmla="*/ 194 h 277"/>
                    <a:gd name="T32" fmla="*/ 271 w 355"/>
                    <a:gd name="T33" fmla="*/ 204 h 277"/>
                    <a:gd name="T34" fmla="*/ 295 w 355"/>
                    <a:gd name="T35" fmla="*/ 211 h 277"/>
                    <a:gd name="T36" fmla="*/ 313 w 355"/>
                    <a:gd name="T37" fmla="*/ 217 h 277"/>
                    <a:gd name="T38" fmla="*/ 351 w 355"/>
                    <a:gd name="T39" fmla="*/ 219 h 277"/>
                    <a:gd name="T40" fmla="*/ 341 w 355"/>
                    <a:gd name="T41" fmla="*/ 226 h 277"/>
                    <a:gd name="T42" fmla="*/ 321 w 355"/>
                    <a:gd name="T43" fmla="*/ 224 h 277"/>
                    <a:gd name="T44" fmla="*/ 299 w 355"/>
                    <a:gd name="T45" fmla="*/ 222 h 277"/>
                    <a:gd name="T46" fmla="*/ 287 w 355"/>
                    <a:gd name="T47" fmla="*/ 219 h 277"/>
                    <a:gd name="T48" fmla="*/ 251 w 355"/>
                    <a:gd name="T49" fmla="*/ 217 h 277"/>
                    <a:gd name="T50" fmla="*/ 233 w 355"/>
                    <a:gd name="T51" fmla="*/ 214 h 277"/>
                    <a:gd name="T52" fmla="*/ 172 w 355"/>
                    <a:gd name="T53" fmla="*/ 199 h 277"/>
                    <a:gd name="T54" fmla="*/ 160 w 355"/>
                    <a:gd name="T55" fmla="*/ 178 h 277"/>
                    <a:gd name="T56" fmla="*/ 126 w 355"/>
                    <a:gd name="T57" fmla="*/ 165 h 277"/>
                    <a:gd name="T58" fmla="*/ 108 w 355"/>
                    <a:gd name="T59" fmla="*/ 153 h 277"/>
                    <a:gd name="T60" fmla="*/ 94 w 355"/>
                    <a:gd name="T61" fmla="*/ 130 h 277"/>
                    <a:gd name="T62" fmla="*/ 68 w 355"/>
                    <a:gd name="T63" fmla="*/ 89 h 277"/>
                    <a:gd name="T64" fmla="*/ 64 w 355"/>
                    <a:gd name="T65" fmla="*/ 84 h 277"/>
                    <a:gd name="T66" fmla="*/ 58 w 355"/>
                    <a:gd name="T67" fmla="*/ 82 h 277"/>
                    <a:gd name="T68" fmla="*/ 54 w 355"/>
                    <a:gd name="T69" fmla="*/ 72 h 277"/>
                    <a:gd name="T70" fmla="*/ 38 w 355"/>
                    <a:gd name="T71" fmla="*/ 48 h 277"/>
                    <a:gd name="T72" fmla="*/ 20 w 355"/>
                    <a:gd name="T73" fmla="*/ 33 h 277"/>
                    <a:gd name="T74" fmla="*/ 4 w 355"/>
                    <a:gd name="T75" fmla="*/ 18 h 277"/>
                    <a:gd name="T76" fmla="*/ 10 w 355"/>
                    <a:gd name="T77" fmla="*/ 2 h 277"/>
                    <a:gd name="T78" fmla="*/ 10 w 355"/>
                    <a:gd name="T79" fmla="*/ 3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5" name="Freeform 14"/>
                <p:cNvSpPr>
                  <a:spLocks/>
                </p:cNvSpPr>
                <p:nvPr userDrawn="1"/>
              </p:nvSpPr>
              <p:spPr bwMode="ltGray">
                <a:xfrm>
                  <a:off x="2222" y="724"/>
                  <a:ext cx="157" cy="167"/>
                </a:xfrm>
                <a:custGeom>
                  <a:avLst/>
                  <a:gdLst>
                    <a:gd name="T0" fmla="*/ 54 w 156"/>
                    <a:gd name="T1" fmla="*/ 54 h 206"/>
                    <a:gd name="T2" fmla="*/ 66 w 156"/>
                    <a:gd name="T3" fmla="*/ 47 h 206"/>
                    <a:gd name="T4" fmla="*/ 68 w 156"/>
                    <a:gd name="T5" fmla="*/ 42 h 206"/>
                    <a:gd name="T6" fmla="*/ 81 w 156"/>
                    <a:gd name="T7" fmla="*/ 36 h 206"/>
                    <a:gd name="T8" fmla="*/ 107 w 156"/>
                    <a:gd name="T9" fmla="*/ 18 h 206"/>
                    <a:gd name="T10" fmla="*/ 113 w 156"/>
                    <a:gd name="T11" fmla="*/ 3 h 206"/>
                    <a:gd name="T12" fmla="*/ 125 w 156"/>
                    <a:gd name="T13" fmla="*/ 0 h 206"/>
                    <a:gd name="T14" fmla="*/ 151 w 156"/>
                    <a:gd name="T15" fmla="*/ 23 h 206"/>
                    <a:gd name="T16" fmla="*/ 147 w 156"/>
                    <a:gd name="T17" fmla="*/ 36 h 206"/>
                    <a:gd name="T18" fmla="*/ 127 w 156"/>
                    <a:gd name="T19" fmla="*/ 52 h 206"/>
                    <a:gd name="T20" fmla="*/ 133 w 156"/>
                    <a:gd name="T21" fmla="*/ 76 h 206"/>
                    <a:gd name="T22" fmla="*/ 143 w 156"/>
                    <a:gd name="T23" fmla="*/ 89 h 206"/>
                    <a:gd name="T24" fmla="*/ 147 w 156"/>
                    <a:gd name="T25" fmla="*/ 104 h 206"/>
                    <a:gd name="T26" fmla="*/ 129 w 156"/>
                    <a:gd name="T27" fmla="*/ 104 h 206"/>
                    <a:gd name="T28" fmla="*/ 117 w 156"/>
                    <a:gd name="T29" fmla="*/ 118 h 206"/>
                    <a:gd name="T30" fmla="*/ 105 w 156"/>
                    <a:gd name="T31" fmla="*/ 126 h 206"/>
                    <a:gd name="T32" fmla="*/ 101 w 156"/>
                    <a:gd name="T33" fmla="*/ 161 h 206"/>
                    <a:gd name="T34" fmla="*/ 89 w 156"/>
                    <a:gd name="T35" fmla="*/ 164 h 206"/>
                    <a:gd name="T36" fmla="*/ 83 w 156"/>
                    <a:gd name="T37" fmla="*/ 167 h 206"/>
                    <a:gd name="T38" fmla="*/ 76 w 156"/>
                    <a:gd name="T39" fmla="*/ 164 h 206"/>
                    <a:gd name="T40" fmla="*/ 72 w 156"/>
                    <a:gd name="T41" fmla="*/ 154 h 206"/>
                    <a:gd name="T42" fmla="*/ 60 w 156"/>
                    <a:gd name="T43" fmla="*/ 151 h 206"/>
                    <a:gd name="T44" fmla="*/ 42 w 156"/>
                    <a:gd name="T45" fmla="*/ 157 h 206"/>
                    <a:gd name="T46" fmla="*/ 28 w 156"/>
                    <a:gd name="T47" fmla="*/ 151 h 206"/>
                    <a:gd name="T48" fmla="*/ 10 w 156"/>
                    <a:gd name="T49" fmla="*/ 120 h 206"/>
                    <a:gd name="T50" fmla="*/ 4 w 156"/>
                    <a:gd name="T51" fmla="*/ 105 h 206"/>
                    <a:gd name="T52" fmla="*/ 0 w 156"/>
                    <a:gd name="T53" fmla="*/ 96 h 206"/>
                    <a:gd name="T54" fmla="*/ 20 w 156"/>
                    <a:gd name="T55" fmla="*/ 78 h 206"/>
                    <a:gd name="T56" fmla="*/ 32 w 156"/>
                    <a:gd name="T57" fmla="*/ 84 h 206"/>
                    <a:gd name="T58" fmla="*/ 34 w 156"/>
                    <a:gd name="T59" fmla="*/ 65 h 206"/>
                    <a:gd name="T60" fmla="*/ 52 w 156"/>
                    <a:gd name="T61" fmla="*/ 57 h 206"/>
                    <a:gd name="T62" fmla="*/ 54 w 156"/>
                    <a:gd name="T63" fmla="*/ 54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 name="Freeform 15"/>
                <p:cNvSpPr>
                  <a:spLocks/>
                </p:cNvSpPr>
                <p:nvPr userDrawn="1"/>
              </p:nvSpPr>
              <p:spPr bwMode="ltGray">
                <a:xfrm>
                  <a:off x="2375" y="800"/>
                  <a:ext cx="110" cy="32"/>
                </a:xfrm>
                <a:custGeom>
                  <a:avLst/>
                  <a:gdLst>
                    <a:gd name="T0" fmla="*/ 4 w 109"/>
                    <a:gd name="T1" fmla="*/ 27 h 38"/>
                    <a:gd name="T2" fmla="*/ 18 w 109"/>
                    <a:gd name="T3" fmla="*/ 8 h 38"/>
                    <a:gd name="T4" fmla="*/ 46 w 109"/>
                    <a:gd name="T5" fmla="*/ 17 h 38"/>
                    <a:gd name="T6" fmla="*/ 73 w 109"/>
                    <a:gd name="T7" fmla="*/ 12 h 38"/>
                    <a:gd name="T8" fmla="*/ 91 w 109"/>
                    <a:gd name="T9" fmla="*/ 0 h 38"/>
                    <a:gd name="T10" fmla="*/ 77 w 109"/>
                    <a:gd name="T11" fmla="*/ 22 h 38"/>
                    <a:gd name="T12" fmla="*/ 61 w 109"/>
                    <a:gd name="T13" fmla="*/ 32 h 38"/>
                    <a:gd name="T14" fmla="*/ 42 w 109"/>
                    <a:gd name="T15" fmla="*/ 27 h 38"/>
                    <a:gd name="T16" fmla="*/ 14 w 109"/>
                    <a:gd name="T17" fmla="*/ 25 h 38"/>
                    <a:gd name="T18" fmla="*/ 4 w 109"/>
                    <a:gd name="T19" fmla="*/ 2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 name="Freeform 16"/>
                <p:cNvSpPr>
                  <a:spLocks/>
                </p:cNvSpPr>
                <p:nvPr userDrawn="1"/>
              </p:nvSpPr>
              <p:spPr bwMode="ltGray">
                <a:xfrm>
                  <a:off x="2370" y="839"/>
                  <a:ext cx="75" cy="84"/>
                </a:xfrm>
                <a:custGeom>
                  <a:avLst/>
                  <a:gdLst>
                    <a:gd name="T0" fmla="*/ 8 w 76"/>
                    <a:gd name="T1" fmla="*/ 15 h 104"/>
                    <a:gd name="T2" fmla="*/ 18 w 76"/>
                    <a:gd name="T3" fmla="*/ 0 h 104"/>
                    <a:gd name="T4" fmla="*/ 34 w 76"/>
                    <a:gd name="T5" fmla="*/ 15 h 104"/>
                    <a:gd name="T6" fmla="*/ 61 w 76"/>
                    <a:gd name="T7" fmla="*/ 3 h 104"/>
                    <a:gd name="T8" fmla="*/ 45 w 76"/>
                    <a:gd name="T9" fmla="*/ 27 h 104"/>
                    <a:gd name="T10" fmla="*/ 53 w 76"/>
                    <a:gd name="T11" fmla="*/ 39 h 104"/>
                    <a:gd name="T12" fmla="*/ 57 w 76"/>
                    <a:gd name="T13" fmla="*/ 48 h 104"/>
                    <a:gd name="T14" fmla="*/ 45 w 76"/>
                    <a:gd name="T15" fmla="*/ 60 h 104"/>
                    <a:gd name="T16" fmla="*/ 34 w 76"/>
                    <a:gd name="T17" fmla="*/ 48 h 104"/>
                    <a:gd name="T18" fmla="*/ 22 w 76"/>
                    <a:gd name="T19" fmla="*/ 39 h 104"/>
                    <a:gd name="T20" fmla="*/ 28 w 76"/>
                    <a:gd name="T21" fmla="*/ 55 h 104"/>
                    <a:gd name="T22" fmla="*/ 30 w 76"/>
                    <a:gd name="T23" fmla="*/ 60 h 104"/>
                    <a:gd name="T24" fmla="*/ 20 w 76"/>
                    <a:gd name="T25" fmla="*/ 84 h 104"/>
                    <a:gd name="T26" fmla="*/ 12 w 76"/>
                    <a:gd name="T27" fmla="*/ 82 h 104"/>
                    <a:gd name="T28" fmla="*/ 8 w 76"/>
                    <a:gd name="T29" fmla="*/ 73 h 104"/>
                    <a:gd name="T30" fmla="*/ 0 w 76"/>
                    <a:gd name="T31" fmla="*/ 44 h 104"/>
                    <a:gd name="T32" fmla="*/ 2 w 76"/>
                    <a:gd name="T33" fmla="*/ 24 h 104"/>
                    <a:gd name="T34" fmla="*/ 8 w 76"/>
                    <a:gd name="T35" fmla="*/ 15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 name="Freeform 17"/>
                <p:cNvSpPr>
                  <a:spLocks/>
                </p:cNvSpPr>
                <p:nvPr userDrawn="1"/>
              </p:nvSpPr>
              <p:spPr bwMode="ltGray">
                <a:xfrm>
                  <a:off x="2497" y="793"/>
                  <a:ext cx="37" cy="49"/>
                </a:xfrm>
                <a:custGeom>
                  <a:avLst/>
                  <a:gdLst>
                    <a:gd name="T0" fmla="*/ 3 w 37"/>
                    <a:gd name="T1" fmla="*/ 22 h 61"/>
                    <a:gd name="T2" fmla="*/ 13 w 37"/>
                    <a:gd name="T3" fmla="*/ 0 h 61"/>
                    <a:gd name="T4" fmla="*/ 15 w 37"/>
                    <a:gd name="T5" fmla="*/ 22 h 61"/>
                    <a:gd name="T6" fmla="*/ 37 w 37"/>
                    <a:gd name="T7" fmla="*/ 31 h 61"/>
                    <a:gd name="T8" fmla="*/ 19 w 37"/>
                    <a:gd name="T9" fmla="*/ 35 h 61"/>
                    <a:gd name="T10" fmla="*/ 5 w 37"/>
                    <a:gd name="T11" fmla="*/ 47 h 61"/>
                    <a:gd name="T12" fmla="*/ 1 w 37"/>
                    <a:gd name="T13" fmla="*/ 27 h 61"/>
                    <a:gd name="T14" fmla="*/ 3 w 37"/>
                    <a:gd name="T15" fmla="*/ 22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 name="Freeform 18"/>
                <p:cNvSpPr>
                  <a:spLocks/>
                </p:cNvSpPr>
                <p:nvPr userDrawn="1"/>
              </p:nvSpPr>
              <p:spPr bwMode="ltGray">
                <a:xfrm>
                  <a:off x="2506" y="869"/>
                  <a:ext cx="47" cy="24"/>
                </a:xfrm>
                <a:custGeom>
                  <a:avLst/>
                  <a:gdLst>
                    <a:gd name="T0" fmla="*/ 7 w 49"/>
                    <a:gd name="T1" fmla="*/ 0 h 29"/>
                    <a:gd name="T2" fmla="*/ 28 w 49"/>
                    <a:gd name="T3" fmla="*/ 0 h 29"/>
                    <a:gd name="T4" fmla="*/ 47 w 49"/>
                    <a:gd name="T5" fmla="*/ 13 h 29"/>
                    <a:gd name="T6" fmla="*/ 34 w 49"/>
                    <a:gd name="T7" fmla="*/ 12 h 29"/>
                    <a:gd name="T8" fmla="*/ 3 w 49"/>
                    <a:gd name="T9" fmla="*/ 13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0" name="Freeform 19"/>
                <p:cNvSpPr>
                  <a:spLocks/>
                </p:cNvSpPr>
                <p:nvPr userDrawn="1"/>
              </p:nvSpPr>
              <p:spPr bwMode="ltGray">
                <a:xfrm>
                  <a:off x="2555" y="832"/>
                  <a:ext cx="61" cy="42"/>
                </a:xfrm>
                <a:custGeom>
                  <a:avLst/>
                  <a:gdLst>
                    <a:gd name="T0" fmla="*/ 21 w 61"/>
                    <a:gd name="T1" fmla="*/ 33 h 48"/>
                    <a:gd name="T2" fmla="*/ 15 w 61"/>
                    <a:gd name="T3" fmla="*/ 23 h 48"/>
                    <a:gd name="T4" fmla="*/ 3 w 61"/>
                    <a:gd name="T5" fmla="*/ 19 h 48"/>
                    <a:gd name="T6" fmla="*/ 13 w 61"/>
                    <a:gd name="T7" fmla="*/ 7 h 48"/>
                    <a:gd name="T8" fmla="*/ 25 w 61"/>
                    <a:gd name="T9" fmla="*/ 0 h 48"/>
                    <a:gd name="T10" fmla="*/ 49 w 61"/>
                    <a:gd name="T11" fmla="*/ 9 h 48"/>
                    <a:gd name="T12" fmla="*/ 53 w 61"/>
                    <a:gd name="T13" fmla="*/ 18 h 48"/>
                    <a:gd name="T14" fmla="*/ 61 w 61"/>
                    <a:gd name="T15" fmla="*/ 28 h 48"/>
                    <a:gd name="T16" fmla="*/ 41 w 61"/>
                    <a:gd name="T17" fmla="*/ 33 h 48"/>
                    <a:gd name="T18" fmla="*/ 23 w 61"/>
                    <a:gd name="T19" fmla="*/ 39 h 48"/>
                    <a:gd name="T20" fmla="*/ 21 w 61"/>
                    <a:gd name="T21" fmla="*/ 3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1" name="Freeform 20"/>
                <p:cNvSpPr>
                  <a:spLocks/>
                </p:cNvSpPr>
                <p:nvPr userDrawn="1"/>
              </p:nvSpPr>
              <p:spPr bwMode="ltGray">
                <a:xfrm>
                  <a:off x="2572" y="852"/>
                  <a:ext cx="286" cy="149"/>
                </a:xfrm>
                <a:custGeom>
                  <a:avLst/>
                  <a:gdLst>
                    <a:gd name="T0" fmla="*/ 46 w 286"/>
                    <a:gd name="T1" fmla="*/ 23 h 182"/>
                    <a:gd name="T2" fmla="*/ 36 w 286"/>
                    <a:gd name="T3" fmla="*/ 11 h 182"/>
                    <a:gd name="T4" fmla="*/ 26 w 286"/>
                    <a:gd name="T5" fmla="*/ 25 h 182"/>
                    <a:gd name="T6" fmla="*/ 0 w 286"/>
                    <a:gd name="T7" fmla="*/ 20 h 182"/>
                    <a:gd name="T8" fmla="*/ 10 w 286"/>
                    <a:gd name="T9" fmla="*/ 34 h 182"/>
                    <a:gd name="T10" fmla="*/ 16 w 286"/>
                    <a:gd name="T11" fmla="*/ 51 h 182"/>
                    <a:gd name="T12" fmla="*/ 24 w 286"/>
                    <a:gd name="T13" fmla="*/ 39 h 182"/>
                    <a:gd name="T14" fmla="*/ 30 w 286"/>
                    <a:gd name="T15" fmla="*/ 36 h 182"/>
                    <a:gd name="T16" fmla="*/ 48 w 286"/>
                    <a:gd name="T17" fmla="*/ 46 h 182"/>
                    <a:gd name="T18" fmla="*/ 70 w 286"/>
                    <a:gd name="T19" fmla="*/ 51 h 182"/>
                    <a:gd name="T20" fmla="*/ 88 w 286"/>
                    <a:gd name="T21" fmla="*/ 59 h 182"/>
                    <a:gd name="T22" fmla="*/ 106 w 286"/>
                    <a:gd name="T23" fmla="*/ 84 h 182"/>
                    <a:gd name="T24" fmla="*/ 104 w 286"/>
                    <a:gd name="T25" fmla="*/ 100 h 182"/>
                    <a:gd name="T26" fmla="*/ 98 w 286"/>
                    <a:gd name="T27" fmla="*/ 110 h 182"/>
                    <a:gd name="T28" fmla="*/ 122 w 286"/>
                    <a:gd name="T29" fmla="*/ 105 h 182"/>
                    <a:gd name="T30" fmla="*/ 140 w 286"/>
                    <a:gd name="T31" fmla="*/ 115 h 182"/>
                    <a:gd name="T32" fmla="*/ 168 w 286"/>
                    <a:gd name="T33" fmla="*/ 121 h 182"/>
                    <a:gd name="T34" fmla="*/ 174 w 286"/>
                    <a:gd name="T35" fmla="*/ 120 h 182"/>
                    <a:gd name="T36" fmla="*/ 168 w 286"/>
                    <a:gd name="T37" fmla="*/ 110 h 182"/>
                    <a:gd name="T38" fmla="*/ 178 w 286"/>
                    <a:gd name="T39" fmla="*/ 111 h 182"/>
                    <a:gd name="T40" fmla="*/ 186 w 286"/>
                    <a:gd name="T41" fmla="*/ 97 h 182"/>
                    <a:gd name="T42" fmla="*/ 202 w 286"/>
                    <a:gd name="T43" fmla="*/ 100 h 182"/>
                    <a:gd name="T44" fmla="*/ 214 w 286"/>
                    <a:gd name="T45" fmla="*/ 106 h 182"/>
                    <a:gd name="T46" fmla="*/ 244 w 286"/>
                    <a:gd name="T47" fmla="*/ 138 h 182"/>
                    <a:gd name="T48" fmla="*/ 262 w 286"/>
                    <a:gd name="T49" fmla="*/ 146 h 182"/>
                    <a:gd name="T50" fmla="*/ 284 w 286"/>
                    <a:gd name="T51" fmla="*/ 139 h 182"/>
                    <a:gd name="T52" fmla="*/ 268 w 286"/>
                    <a:gd name="T53" fmla="*/ 131 h 182"/>
                    <a:gd name="T54" fmla="*/ 256 w 286"/>
                    <a:gd name="T55" fmla="*/ 113 h 182"/>
                    <a:gd name="T56" fmla="*/ 250 w 286"/>
                    <a:gd name="T57" fmla="*/ 108 h 182"/>
                    <a:gd name="T58" fmla="*/ 248 w 286"/>
                    <a:gd name="T59" fmla="*/ 100 h 182"/>
                    <a:gd name="T60" fmla="*/ 236 w 286"/>
                    <a:gd name="T61" fmla="*/ 95 h 182"/>
                    <a:gd name="T62" fmla="*/ 240 w 286"/>
                    <a:gd name="T63" fmla="*/ 79 h 182"/>
                    <a:gd name="T64" fmla="*/ 220 w 286"/>
                    <a:gd name="T65" fmla="*/ 70 h 182"/>
                    <a:gd name="T66" fmla="*/ 210 w 286"/>
                    <a:gd name="T67" fmla="*/ 57 h 182"/>
                    <a:gd name="T68" fmla="*/ 190 w 286"/>
                    <a:gd name="T69" fmla="*/ 44 h 182"/>
                    <a:gd name="T70" fmla="*/ 168 w 286"/>
                    <a:gd name="T71" fmla="*/ 31 h 182"/>
                    <a:gd name="T72" fmla="*/ 156 w 286"/>
                    <a:gd name="T73" fmla="*/ 28 h 182"/>
                    <a:gd name="T74" fmla="*/ 120 w 286"/>
                    <a:gd name="T75" fmla="*/ 13 h 182"/>
                    <a:gd name="T76" fmla="*/ 102 w 286"/>
                    <a:gd name="T77" fmla="*/ 3 h 182"/>
                    <a:gd name="T78" fmla="*/ 96 w 286"/>
                    <a:gd name="T79" fmla="*/ 0 h 182"/>
                    <a:gd name="T80" fmla="*/ 70 w 286"/>
                    <a:gd name="T81" fmla="*/ 8 h 182"/>
                    <a:gd name="T82" fmla="*/ 56 w 286"/>
                    <a:gd name="T83" fmla="*/ 26 h 182"/>
                    <a:gd name="T84" fmla="*/ 46 w 286"/>
                    <a:gd name="T85" fmla="*/ 23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2" name="Freeform 21"/>
                <p:cNvSpPr>
                  <a:spLocks/>
                </p:cNvSpPr>
                <p:nvPr userDrawn="1"/>
              </p:nvSpPr>
              <p:spPr bwMode="ltGray">
                <a:xfrm>
                  <a:off x="2820" y="866"/>
                  <a:ext cx="78" cy="64"/>
                </a:xfrm>
                <a:custGeom>
                  <a:avLst/>
                  <a:gdLst>
                    <a:gd name="T0" fmla="*/ 1 w 78"/>
                    <a:gd name="T1" fmla="*/ 48 h 78"/>
                    <a:gd name="T2" fmla="*/ 27 w 78"/>
                    <a:gd name="T3" fmla="*/ 49 h 78"/>
                    <a:gd name="T4" fmla="*/ 45 w 78"/>
                    <a:gd name="T5" fmla="*/ 39 h 78"/>
                    <a:gd name="T6" fmla="*/ 57 w 78"/>
                    <a:gd name="T7" fmla="*/ 25 h 78"/>
                    <a:gd name="T8" fmla="*/ 43 w 78"/>
                    <a:gd name="T9" fmla="*/ 11 h 78"/>
                    <a:gd name="T10" fmla="*/ 43 w 78"/>
                    <a:gd name="T11" fmla="*/ 3 h 78"/>
                    <a:gd name="T12" fmla="*/ 71 w 78"/>
                    <a:gd name="T13" fmla="*/ 21 h 78"/>
                    <a:gd name="T14" fmla="*/ 67 w 78"/>
                    <a:gd name="T15" fmla="*/ 44 h 78"/>
                    <a:gd name="T16" fmla="*/ 33 w 78"/>
                    <a:gd name="T17" fmla="*/ 64 h 78"/>
                    <a:gd name="T18" fmla="*/ 9 w 78"/>
                    <a:gd name="T19" fmla="*/ 54 h 78"/>
                    <a:gd name="T20" fmla="*/ 3 w 78"/>
                    <a:gd name="T21" fmla="*/ 51 h 78"/>
                    <a:gd name="T22" fmla="*/ 1 w 78"/>
                    <a:gd name="T23" fmla="*/ 4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3" name="Freeform 22"/>
                <p:cNvSpPr>
                  <a:spLocks/>
                </p:cNvSpPr>
                <p:nvPr userDrawn="1"/>
              </p:nvSpPr>
              <p:spPr bwMode="ltGray">
                <a:xfrm>
                  <a:off x="2984" y="732"/>
                  <a:ext cx="19" cy="14"/>
                </a:xfrm>
                <a:custGeom>
                  <a:avLst/>
                  <a:gdLst>
                    <a:gd name="T0" fmla="*/ 3 w 17"/>
                    <a:gd name="T1" fmla="*/ 3 h 18"/>
                    <a:gd name="T2" fmla="*/ 3 w 17"/>
                    <a:gd name="T3" fmla="*/ 11 h 18"/>
                    <a:gd name="T4" fmla="*/ 3 w 17"/>
                    <a:gd name="T5" fmla="*/ 3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4" name="Freeform 23"/>
                <p:cNvSpPr>
                  <a:spLocks/>
                </p:cNvSpPr>
                <p:nvPr userDrawn="1"/>
              </p:nvSpPr>
              <p:spPr bwMode="ltGray">
                <a:xfrm>
                  <a:off x="3083" y="830"/>
                  <a:ext cx="26" cy="19"/>
                </a:xfrm>
                <a:custGeom>
                  <a:avLst/>
                  <a:gdLst>
                    <a:gd name="T0" fmla="*/ 8 w 26"/>
                    <a:gd name="T1" fmla="*/ 12 h 22"/>
                    <a:gd name="T2" fmla="*/ 14 w 26"/>
                    <a:gd name="T3" fmla="*/ 0 h 22"/>
                    <a:gd name="T4" fmla="*/ 14 w 26"/>
                    <a:gd name="T5" fmla="*/ 19 h 22"/>
                    <a:gd name="T6" fmla="*/ 8 w 26"/>
                    <a:gd name="T7" fmla="*/ 12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5" name="Freeform 24"/>
                <p:cNvSpPr>
                  <a:spLocks/>
                </p:cNvSpPr>
                <p:nvPr userDrawn="1"/>
              </p:nvSpPr>
              <p:spPr bwMode="ltGray">
                <a:xfrm>
                  <a:off x="2766" y="610"/>
                  <a:ext cx="19" cy="12"/>
                </a:xfrm>
                <a:custGeom>
                  <a:avLst/>
                  <a:gdLst>
                    <a:gd name="T0" fmla="*/ 7 w 20"/>
                    <a:gd name="T1" fmla="*/ 10 h 15"/>
                    <a:gd name="T2" fmla="*/ 16 w 20"/>
                    <a:gd name="T3" fmla="*/ 2 h 15"/>
                    <a:gd name="T4" fmla="*/ 9 w 20"/>
                    <a:gd name="T5" fmla="*/ 10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 name="Freeform 25"/>
                <p:cNvSpPr>
                  <a:spLocks/>
                </p:cNvSpPr>
                <p:nvPr userDrawn="1"/>
              </p:nvSpPr>
              <p:spPr bwMode="ltGray">
                <a:xfrm>
                  <a:off x="2600" y="712"/>
                  <a:ext cx="19" cy="12"/>
                </a:xfrm>
                <a:custGeom>
                  <a:avLst/>
                  <a:gdLst>
                    <a:gd name="T0" fmla="*/ 7 w 20"/>
                    <a:gd name="T1" fmla="*/ 10 h 15"/>
                    <a:gd name="T2" fmla="*/ 14 w 20"/>
                    <a:gd name="T3" fmla="*/ 2 h 15"/>
                    <a:gd name="T4" fmla="*/ 14 w 20"/>
                    <a:gd name="T5" fmla="*/ 11 h 15"/>
                    <a:gd name="T6" fmla="*/ 7 w 20"/>
                    <a:gd name="T7" fmla="*/ 1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7" name="Freeform 26"/>
                <p:cNvSpPr>
                  <a:spLocks/>
                </p:cNvSpPr>
                <p:nvPr userDrawn="1"/>
              </p:nvSpPr>
              <p:spPr bwMode="ltGray">
                <a:xfrm>
                  <a:off x="2417" y="680"/>
                  <a:ext cx="80" cy="66"/>
                </a:xfrm>
                <a:custGeom>
                  <a:avLst/>
                  <a:gdLst>
                    <a:gd name="T0" fmla="*/ 0 w 80"/>
                    <a:gd name="T1" fmla="*/ 41 h 80"/>
                    <a:gd name="T2" fmla="*/ 14 w 80"/>
                    <a:gd name="T3" fmla="*/ 20 h 80"/>
                    <a:gd name="T4" fmla="*/ 26 w 80"/>
                    <a:gd name="T5" fmla="*/ 17 h 80"/>
                    <a:gd name="T6" fmla="*/ 48 w 80"/>
                    <a:gd name="T7" fmla="*/ 15 h 80"/>
                    <a:gd name="T8" fmla="*/ 58 w 80"/>
                    <a:gd name="T9" fmla="*/ 0 h 80"/>
                    <a:gd name="T10" fmla="*/ 80 w 80"/>
                    <a:gd name="T11" fmla="*/ 33 h 80"/>
                    <a:gd name="T12" fmla="*/ 70 w 80"/>
                    <a:gd name="T13" fmla="*/ 46 h 80"/>
                    <a:gd name="T14" fmla="*/ 54 w 80"/>
                    <a:gd name="T15" fmla="*/ 51 h 80"/>
                    <a:gd name="T16" fmla="*/ 48 w 80"/>
                    <a:gd name="T17" fmla="*/ 66 h 80"/>
                    <a:gd name="T18" fmla="*/ 32 w 80"/>
                    <a:gd name="T19" fmla="*/ 56 h 80"/>
                    <a:gd name="T20" fmla="*/ 38 w 80"/>
                    <a:gd name="T21" fmla="*/ 43 h 80"/>
                    <a:gd name="T22" fmla="*/ 30 w 80"/>
                    <a:gd name="T23" fmla="*/ 23 h 80"/>
                    <a:gd name="T24" fmla="*/ 20 w 80"/>
                    <a:gd name="T25" fmla="*/ 40 h 80"/>
                    <a:gd name="T26" fmla="*/ 8 w 80"/>
                    <a:gd name="T27" fmla="*/ 46 h 80"/>
                    <a:gd name="T28" fmla="*/ 0 w 80"/>
                    <a:gd name="T29" fmla="*/ 41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8" name="Freeform 27"/>
                <p:cNvSpPr>
                  <a:spLocks/>
                </p:cNvSpPr>
                <p:nvPr userDrawn="1"/>
              </p:nvSpPr>
              <p:spPr bwMode="ltGray">
                <a:xfrm>
                  <a:off x="2391" y="541"/>
                  <a:ext cx="94" cy="142"/>
                </a:xfrm>
                <a:custGeom>
                  <a:avLst/>
                  <a:gdLst>
                    <a:gd name="T0" fmla="*/ 14 w 94"/>
                    <a:gd name="T1" fmla="*/ 78 h 174"/>
                    <a:gd name="T2" fmla="*/ 26 w 94"/>
                    <a:gd name="T3" fmla="*/ 104 h 174"/>
                    <a:gd name="T4" fmla="*/ 32 w 94"/>
                    <a:gd name="T5" fmla="*/ 88 h 174"/>
                    <a:gd name="T6" fmla="*/ 52 w 94"/>
                    <a:gd name="T7" fmla="*/ 82 h 174"/>
                    <a:gd name="T8" fmla="*/ 46 w 94"/>
                    <a:gd name="T9" fmla="*/ 101 h 174"/>
                    <a:gd name="T10" fmla="*/ 66 w 94"/>
                    <a:gd name="T11" fmla="*/ 103 h 174"/>
                    <a:gd name="T12" fmla="*/ 76 w 94"/>
                    <a:gd name="T13" fmla="*/ 116 h 174"/>
                    <a:gd name="T14" fmla="*/ 58 w 94"/>
                    <a:gd name="T15" fmla="*/ 121 h 174"/>
                    <a:gd name="T16" fmla="*/ 74 w 94"/>
                    <a:gd name="T17" fmla="*/ 142 h 174"/>
                    <a:gd name="T18" fmla="*/ 84 w 94"/>
                    <a:gd name="T19" fmla="*/ 126 h 174"/>
                    <a:gd name="T20" fmla="*/ 82 w 94"/>
                    <a:gd name="T21" fmla="*/ 91 h 174"/>
                    <a:gd name="T22" fmla="*/ 60 w 94"/>
                    <a:gd name="T23" fmla="*/ 87 h 174"/>
                    <a:gd name="T24" fmla="*/ 50 w 94"/>
                    <a:gd name="T25" fmla="*/ 67 h 174"/>
                    <a:gd name="T26" fmla="*/ 34 w 94"/>
                    <a:gd name="T27" fmla="*/ 67 h 174"/>
                    <a:gd name="T28" fmla="*/ 30 w 94"/>
                    <a:gd name="T29" fmla="*/ 57 h 174"/>
                    <a:gd name="T30" fmla="*/ 42 w 94"/>
                    <a:gd name="T31" fmla="*/ 34 h 174"/>
                    <a:gd name="T32" fmla="*/ 30 w 94"/>
                    <a:gd name="T33" fmla="*/ 0 h 174"/>
                    <a:gd name="T34" fmla="*/ 18 w 94"/>
                    <a:gd name="T35" fmla="*/ 18 h 174"/>
                    <a:gd name="T36" fmla="*/ 4 w 94"/>
                    <a:gd name="T37" fmla="*/ 38 h 174"/>
                    <a:gd name="T38" fmla="*/ 14 w 94"/>
                    <a:gd name="T39" fmla="*/ 62 h 174"/>
                    <a:gd name="T40" fmla="*/ 14 w 94"/>
                    <a:gd name="T41" fmla="*/ 78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9" name="Freeform 28"/>
                <p:cNvSpPr>
                  <a:spLocks/>
                </p:cNvSpPr>
                <p:nvPr userDrawn="1"/>
              </p:nvSpPr>
              <p:spPr bwMode="ltGray">
                <a:xfrm>
                  <a:off x="2415" y="644"/>
                  <a:ext cx="32" cy="41"/>
                </a:xfrm>
                <a:custGeom>
                  <a:avLst/>
                  <a:gdLst>
                    <a:gd name="T0" fmla="*/ 6 w 32"/>
                    <a:gd name="T1" fmla="*/ 20 h 50"/>
                    <a:gd name="T2" fmla="*/ 12 w 32"/>
                    <a:gd name="T3" fmla="*/ 0 h 50"/>
                    <a:gd name="T4" fmla="*/ 20 w 32"/>
                    <a:gd name="T5" fmla="*/ 13 h 50"/>
                    <a:gd name="T6" fmla="*/ 22 w 32"/>
                    <a:gd name="T7" fmla="*/ 20 h 50"/>
                    <a:gd name="T8" fmla="*/ 28 w 32"/>
                    <a:gd name="T9" fmla="*/ 21 h 50"/>
                    <a:gd name="T10" fmla="*/ 32 w 32"/>
                    <a:gd name="T11" fmla="*/ 31 h 50"/>
                    <a:gd name="T12" fmla="*/ 18 w 32"/>
                    <a:gd name="T13" fmla="*/ 41 h 50"/>
                    <a:gd name="T14" fmla="*/ 6 w 32"/>
                    <a:gd name="T15" fmla="*/ 2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0" name="Freeform 29"/>
                <p:cNvSpPr>
                  <a:spLocks/>
                </p:cNvSpPr>
                <p:nvPr userDrawn="1"/>
              </p:nvSpPr>
              <p:spPr bwMode="ltGray">
                <a:xfrm>
                  <a:off x="2349" y="654"/>
                  <a:ext cx="45" cy="41"/>
                </a:xfrm>
                <a:custGeom>
                  <a:avLst/>
                  <a:gdLst>
                    <a:gd name="T0" fmla="*/ 0 w 43"/>
                    <a:gd name="T1" fmla="*/ 36 h 50"/>
                    <a:gd name="T2" fmla="*/ 23 w 43"/>
                    <a:gd name="T3" fmla="*/ 16 h 50"/>
                    <a:gd name="T4" fmla="*/ 38 w 43"/>
                    <a:gd name="T5" fmla="*/ 0 h 50"/>
                    <a:gd name="T6" fmla="*/ 25 w 43"/>
                    <a:gd name="T7" fmla="*/ 23 h 50"/>
                    <a:gd name="T8" fmla="*/ 2 w 43"/>
                    <a:gd name="T9" fmla="*/ 41 h 50"/>
                    <a:gd name="T10" fmla="*/ 0 w 43"/>
                    <a:gd name="T11" fmla="*/ 36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1" name="Freeform 30"/>
                <p:cNvSpPr>
                  <a:spLocks/>
                </p:cNvSpPr>
                <p:nvPr userDrawn="1"/>
              </p:nvSpPr>
              <p:spPr bwMode="ltGray">
                <a:xfrm>
                  <a:off x="4808" y="597"/>
                  <a:ext cx="701" cy="438"/>
                </a:xfrm>
                <a:custGeom>
                  <a:avLst/>
                  <a:gdLst>
                    <a:gd name="T0" fmla="*/ 31 w 471"/>
                    <a:gd name="T1" fmla="*/ 436 h 281"/>
                    <a:gd name="T2" fmla="*/ 36 w 471"/>
                    <a:gd name="T3" fmla="*/ 390 h 281"/>
                    <a:gd name="T4" fmla="*/ 33 w 471"/>
                    <a:gd name="T5" fmla="*/ 382 h 281"/>
                    <a:gd name="T6" fmla="*/ 24 w 471"/>
                    <a:gd name="T7" fmla="*/ 340 h 281"/>
                    <a:gd name="T8" fmla="*/ 6 w 471"/>
                    <a:gd name="T9" fmla="*/ 335 h 281"/>
                    <a:gd name="T10" fmla="*/ 0 w 471"/>
                    <a:gd name="T11" fmla="*/ 298 h 281"/>
                    <a:gd name="T12" fmla="*/ 18 w 471"/>
                    <a:gd name="T13" fmla="*/ 281 h 281"/>
                    <a:gd name="T14" fmla="*/ 9 w 471"/>
                    <a:gd name="T15" fmla="*/ 257 h 281"/>
                    <a:gd name="T16" fmla="*/ 3 w 471"/>
                    <a:gd name="T17" fmla="*/ 249 h 281"/>
                    <a:gd name="T18" fmla="*/ 42 w 471"/>
                    <a:gd name="T19" fmla="*/ 187 h 281"/>
                    <a:gd name="T20" fmla="*/ 65 w 471"/>
                    <a:gd name="T21" fmla="*/ 150 h 281"/>
                    <a:gd name="T22" fmla="*/ 63 w 471"/>
                    <a:gd name="T23" fmla="*/ 109 h 281"/>
                    <a:gd name="T24" fmla="*/ 36 w 471"/>
                    <a:gd name="T25" fmla="*/ 67 h 281"/>
                    <a:gd name="T26" fmla="*/ 30 w 471"/>
                    <a:gd name="T27" fmla="*/ 50 h 281"/>
                    <a:gd name="T28" fmla="*/ 39 w 471"/>
                    <a:gd name="T29" fmla="*/ 56 h 281"/>
                    <a:gd name="T30" fmla="*/ 71 w 471"/>
                    <a:gd name="T31" fmla="*/ 55 h 281"/>
                    <a:gd name="T32" fmla="*/ 95 w 471"/>
                    <a:gd name="T33" fmla="*/ 17 h 281"/>
                    <a:gd name="T34" fmla="*/ 122 w 471"/>
                    <a:gd name="T35" fmla="*/ 0 h 281"/>
                    <a:gd name="T36" fmla="*/ 131 w 471"/>
                    <a:gd name="T37" fmla="*/ 3 h 281"/>
                    <a:gd name="T38" fmla="*/ 137 w 471"/>
                    <a:gd name="T39" fmla="*/ 14 h 281"/>
                    <a:gd name="T40" fmla="*/ 146 w 471"/>
                    <a:gd name="T41" fmla="*/ 8 h 281"/>
                    <a:gd name="T42" fmla="*/ 164 w 471"/>
                    <a:gd name="T43" fmla="*/ 12 h 281"/>
                    <a:gd name="T44" fmla="*/ 173 w 471"/>
                    <a:gd name="T45" fmla="*/ 14 h 281"/>
                    <a:gd name="T46" fmla="*/ 210 w 471"/>
                    <a:gd name="T47" fmla="*/ 22 h 281"/>
                    <a:gd name="T48" fmla="*/ 231 w 471"/>
                    <a:gd name="T49" fmla="*/ 37 h 281"/>
                    <a:gd name="T50" fmla="*/ 249 w 471"/>
                    <a:gd name="T51" fmla="*/ 26 h 281"/>
                    <a:gd name="T52" fmla="*/ 257 w 471"/>
                    <a:gd name="T53" fmla="*/ 22 h 281"/>
                    <a:gd name="T54" fmla="*/ 290 w 471"/>
                    <a:gd name="T55" fmla="*/ 22 h 281"/>
                    <a:gd name="T56" fmla="*/ 314 w 471"/>
                    <a:gd name="T57" fmla="*/ 50 h 281"/>
                    <a:gd name="T58" fmla="*/ 344 w 471"/>
                    <a:gd name="T59" fmla="*/ 92 h 281"/>
                    <a:gd name="T60" fmla="*/ 365 w 471"/>
                    <a:gd name="T61" fmla="*/ 109 h 281"/>
                    <a:gd name="T62" fmla="*/ 382 w 471"/>
                    <a:gd name="T63" fmla="*/ 106 h 281"/>
                    <a:gd name="T64" fmla="*/ 402 w 471"/>
                    <a:gd name="T65" fmla="*/ 101 h 281"/>
                    <a:gd name="T66" fmla="*/ 432 w 471"/>
                    <a:gd name="T67" fmla="*/ 111 h 281"/>
                    <a:gd name="T68" fmla="*/ 446 w 471"/>
                    <a:gd name="T69" fmla="*/ 126 h 281"/>
                    <a:gd name="T70" fmla="*/ 458 w 471"/>
                    <a:gd name="T71" fmla="*/ 140 h 281"/>
                    <a:gd name="T72" fmla="*/ 473 w 471"/>
                    <a:gd name="T73" fmla="*/ 173 h 281"/>
                    <a:gd name="T74" fmla="*/ 479 w 471"/>
                    <a:gd name="T75" fmla="*/ 187 h 281"/>
                    <a:gd name="T76" fmla="*/ 482 w 471"/>
                    <a:gd name="T77" fmla="*/ 195 h 281"/>
                    <a:gd name="T78" fmla="*/ 461 w 471"/>
                    <a:gd name="T79" fmla="*/ 221 h 281"/>
                    <a:gd name="T80" fmla="*/ 479 w 471"/>
                    <a:gd name="T81" fmla="*/ 220 h 281"/>
                    <a:gd name="T82" fmla="*/ 509 w 471"/>
                    <a:gd name="T83" fmla="*/ 242 h 281"/>
                    <a:gd name="T84" fmla="*/ 542 w 471"/>
                    <a:gd name="T85" fmla="*/ 245 h 281"/>
                    <a:gd name="T86" fmla="*/ 566 w 471"/>
                    <a:gd name="T87" fmla="*/ 262 h 281"/>
                    <a:gd name="T88" fmla="*/ 569 w 471"/>
                    <a:gd name="T89" fmla="*/ 268 h 281"/>
                    <a:gd name="T90" fmla="*/ 569 w 471"/>
                    <a:gd name="T91" fmla="*/ 274 h 281"/>
                    <a:gd name="T92" fmla="*/ 586 w 471"/>
                    <a:gd name="T93" fmla="*/ 268 h 281"/>
                    <a:gd name="T94" fmla="*/ 595 w 471"/>
                    <a:gd name="T95" fmla="*/ 267 h 281"/>
                    <a:gd name="T96" fmla="*/ 653 w 471"/>
                    <a:gd name="T97" fmla="*/ 288 h 281"/>
                    <a:gd name="T98" fmla="*/ 665 w 471"/>
                    <a:gd name="T99" fmla="*/ 310 h 281"/>
                    <a:gd name="T100" fmla="*/ 692 w 471"/>
                    <a:gd name="T101" fmla="*/ 313 h 281"/>
                    <a:gd name="T102" fmla="*/ 701 w 471"/>
                    <a:gd name="T103" fmla="*/ 335 h 281"/>
                    <a:gd name="T104" fmla="*/ 671 w 471"/>
                    <a:gd name="T105" fmla="*/ 402 h 281"/>
                    <a:gd name="T106" fmla="*/ 647 w 471"/>
                    <a:gd name="T107" fmla="*/ 438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 name="Freeform 31"/>
                <p:cNvSpPr>
                  <a:spLocks/>
                </p:cNvSpPr>
                <p:nvPr userDrawn="1"/>
              </p:nvSpPr>
              <p:spPr bwMode="ltGray">
                <a:xfrm>
                  <a:off x="3880" y="-7"/>
                  <a:ext cx="984" cy="692"/>
                </a:xfrm>
                <a:custGeom>
                  <a:avLst/>
                  <a:gdLst>
                    <a:gd name="T0" fmla="*/ 406 w 984"/>
                    <a:gd name="T1" fmla="*/ 5 h 844"/>
                    <a:gd name="T2" fmla="*/ 502 w 984"/>
                    <a:gd name="T3" fmla="*/ 28 h 844"/>
                    <a:gd name="T4" fmla="*/ 550 w 984"/>
                    <a:gd name="T5" fmla="*/ 31 h 844"/>
                    <a:gd name="T6" fmla="*/ 578 w 984"/>
                    <a:gd name="T7" fmla="*/ 107 h 844"/>
                    <a:gd name="T8" fmla="*/ 586 w 984"/>
                    <a:gd name="T9" fmla="*/ 74 h 844"/>
                    <a:gd name="T10" fmla="*/ 606 w 984"/>
                    <a:gd name="T11" fmla="*/ 57 h 844"/>
                    <a:gd name="T12" fmla="*/ 642 w 984"/>
                    <a:gd name="T13" fmla="*/ 103 h 844"/>
                    <a:gd name="T14" fmla="*/ 682 w 984"/>
                    <a:gd name="T15" fmla="*/ 80 h 844"/>
                    <a:gd name="T16" fmla="*/ 706 w 984"/>
                    <a:gd name="T17" fmla="*/ 71 h 844"/>
                    <a:gd name="T18" fmla="*/ 762 w 984"/>
                    <a:gd name="T19" fmla="*/ 2 h 844"/>
                    <a:gd name="T20" fmla="*/ 798 w 984"/>
                    <a:gd name="T21" fmla="*/ 57 h 844"/>
                    <a:gd name="T22" fmla="*/ 798 w 984"/>
                    <a:gd name="T23" fmla="*/ 107 h 844"/>
                    <a:gd name="T24" fmla="*/ 790 w 984"/>
                    <a:gd name="T25" fmla="*/ 130 h 844"/>
                    <a:gd name="T26" fmla="*/ 766 w 984"/>
                    <a:gd name="T27" fmla="*/ 133 h 844"/>
                    <a:gd name="T28" fmla="*/ 762 w 984"/>
                    <a:gd name="T29" fmla="*/ 153 h 844"/>
                    <a:gd name="T30" fmla="*/ 802 w 984"/>
                    <a:gd name="T31" fmla="*/ 185 h 844"/>
                    <a:gd name="T32" fmla="*/ 786 w 984"/>
                    <a:gd name="T33" fmla="*/ 264 h 844"/>
                    <a:gd name="T34" fmla="*/ 830 w 984"/>
                    <a:gd name="T35" fmla="*/ 339 h 844"/>
                    <a:gd name="T36" fmla="*/ 854 w 984"/>
                    <a:gd name="T37" fmla="*/ 369 h 844"/>
                    <a:gd name="T38" fmla="*/ 830 w 984"/>
                    <a:gd name="T39" fmla="*/ 369 h 844"/>
                    <a:gd name="T40" fmla="*/ 746 w 984"/>
                    <a:gd name="T41" fmla="*/ 310 h 844"/>
                    <a:gd name="T42" fmla="*/ 678 w 984"/>
                    <a:gd name="T43" fmla="*/ 330 h 844"/>
                    <a:gd name="T44" fmla="*/ 590 w 984"/>
                    <a:gd name="T45" fmla="*/ 362 h 844"/>
                    <a:gd name="T46" fmla="*/ 642 w 984"/>
                    <a:gd name="T47" fmla="*/ 474 h 844"/>
                    <a:gd name="T48" fmla="*/ 710 w 984"/>
                    <a:gd name="T49" fmla="*/ 500 h 844"/>
                    <a:gd name="T50" fmla="*/ 738 w 984"/>
                    <a:gd name="T51" fmla="*/ 451 h 844"/>
                    <a:gd name="T52" fmla="*/ 774 w 984"/>
                    <a:gd name="T53" fmla="*/ 467 h 844"/>
                    <a:gd name="T54" fmla="*/ 766 w 984"/>
                    <a:gd name="T55" fmla="*/ 517 h 844"/>
                    <a:gd name="T56" fmla="*/ 802 w 984"/>
                    <a:gd name="T57" fmla="*/ 549 h 844"/>
                    <a:gd name="T58" fmla="*/ 838 w 984"/>
                    <a:gd name="T59" fmla="*/ 539 h 844"/>
                    <a:gd name="T60" fmla="*/ 922 w 984"/>
                    <a:gd name="T61" fmla="*/ 661 h 844"/>
                    <a:gd name="T62" fmla="*/ 942 w 984"/>
                    <a:gd name="T63" fmla="*/ 677 h 844"/>
                    <a:gd name="T64" fmla="*/ 874 w 984"/>
                    <a:gd name="T65" fmla="*/ 664 h 844"/>
                    <a:gd name="T66" fmla="*/ 830 w 984"/>
                    <a:gd name="T67" fmla="*/ 621 h 844"/>
                    <a:gd name="T68" fmla="*/ 778 w 984"/>
                    <a:gd name="T69" fmla="*/ 582 h 844"/>
                    <a:gd name="T70" fmla="*/ 702 w 984"/>
                    <a:gd name="T71" fmla="*/ 543 h 844"/>
                    <a:gd name="T72" fmla="*/ 614 w 984"/>
                    <a:gd name="T73" fmla="*/ 530 h 844"/>
                    <a:gd name="T74" fmla="*/ 506 w 984"/>
                    <a:gd name="T75" fmla="*/ 487 h 844"/>
                    <a:gd name="T76" fmla="*/ 462 w 984"/>
                    <a:gd name="T77" fmla="*/ 415 h 844"/>
                    <a:gd name="T78" fmla="*/ 430 w 984"/>
                    <a:gd name="T79" fmla="*/ 379 h 844"/>
                    <a:gd name="T80" fmla="*/ 382 w 984"/>
                    <a:gd name="T81" fmla="*/ 353 h 844"/>
                    <a:gd name="T82" fmla="*/ 342 w 984"/>
                    <a:gd name="T83" fmla="*/ 303 h 844"/>
                    <a:gd name="T84" fmla="*/ 354 w 984"/>
                    <a:gd name="T85" fmla="*/ 339 h 844"/>
                    <a:gd name="T86" fmla="*/ 418 w 984"/>
                    <a:gd name="T87" fmla="*/ 405 h 844"/>
                    <a:gd name="T88" fmla="*/ 422 w 984"/>
                    <a:gd name="T89" fmla="*/ 431 h 844"/>
                    <a:gd name="T90" fmla="*/ 394 w 984"/>
                    <a:gd name="T91" fmla="*/ 408 h 844"/>
                    <a:gd name="T92" fmla="*/ 354 w 984"/>
                    <a:gd name="T93" fmla="*/ 382 h 844"/>
                    <a:gd name="T94" fmla="*/ 314 w 984"/>
                    <a:gd name="T95" fmla="*/ 330 h 844"/>
                    <a:gd name="T96" fmla="*/ 266 w 984"/>
                    <a:gd name="T97" fmla="*/ 284 h 844"/>
                    <a:gd name="T98" fmla="*/ 210 w 984"/>
                    <a:gd name="T99" fmla="*/ 257 h 844"/>
                    <a:gd name="T100" fmla="*/ 154 w 984"/>
                    <a:gd name="T101" fmla="*/ 195 h 844"/>
                    <a:gd name="T102" fmla="*/ 66 w 984"/>
                    <a:gd name="T103" fmla="*/ 54 h 844"/>
                    <a:gd name="T104" fmla="*/ 34 w 984"/>
                    <a:gd name="T105" fmla="*/ 31 h 844"/>
                    <a:gd name="T106" fmla="*/ 46 w 984"/>
                    <a:gd name="T107" fmla="*/ 18 h 844"/>
                    <a:gd name="T108" fmla="*/ 102 w 984"/>
                    <a:gd name="T109" fmla="*/ 57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3" name="Freeform 32"/>
                <p:cNvSpPr>
                  <a:spLocks/>
                </p:cNvSpPr>
                <p:nvPr userDrawn="1"/>
              </p:nvSpPr>
              <p:spPr bwMode="ltGray">
                <a:xfrm>
                  <a:off x="3577" y="490"/>
                  <a:ext cx="36" cy="39"/>
                </a:xfrm>
                <a:custGeom>
                  <a:avLst/>
                  <a:gdLst>
                    <a:gd name="T0" fmla="*/ 6 w 36"/>
                    <a:gd name="T1" fmla="*/ 23 h 48"/>
                    <a:gd name="T2" fmla="*/ 10 w 36"/>
                    <a:gd name="T3" fmla="*/ 39 h 48"/>
                    <a:gd name="T4" fmla="*/ 6 w 36"/>
                    <a:gd name="T5" fmla="*/ 23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 name="Freeform 33"/>
                <p:cNvSpPr>
                  <a:spLocks/>
                </p:cNvSpPr>
                <p:nvPr userDrawn="1"/>
              </p:nvSpPr>
              <p:spPr bwMode="ltGray">
                <a:xfrm>
                  <a:off x="3549" y="475"/>
                  <a:ext cx="38" cy="29"/>
                </a:xfrm>
                <a:custGeom>
                  <a:avLst/>
                  <a:gdLst>
                    <a:gd name="T0" fmla="*/ 0 w 36"/>
                    <a:gd name="T1" fmla="*/ 4 h 37"/>
                    <a:gd name="T2" fmla="*/ 13 w 36"/>
                    <a:gd name="T3" fmla="*/ 1 h 37"/>
                    <a:gd name="T4" fmla="*/ 38 w 36"/>
                    <a:gd name="T5" fmla="*/ 13 h 37"/>
                    <a:gd name="T6" fmla="*/ 8 w 36"/>
                    <a:gd name="T7" fmla="*/ 13 h 37"/>
                    <a:gd name="T8" fmla="*/ 0 w 36"/>
                    <a:gd name="T9" fmla="*/ 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5" name="Freeform 34"/>
                <p:cNvSpPr>
                  <a:spLocks/>
                </p:cNvSpPr>
                <p:nvPr userDrawn="1"/>
              </p:nvSpPr>
              <p:spPr bwMode="ltGray">
                <a:xfrm>
                  <a:off x="4686" y="394"/>
                  <a:ext cx="171" cy="81"/>
                </a:xfrm>
                <a:custGeom>
                  <a:avLst/>
                  <a:gdLst>
                    <a:gd name="T0" fmla="*/ 0 w 170"/>
                    <a:gd name="T1" fmla="*/ 41 h 96"/>
                    <a:gd name="T2" fmla="*/ 28 w 170"/>
                    <a:gd name="T3" fmla="*/ 21 h 96"/>
                    <a:gd name="T4" fmla="*/ 56 w 170"/>
                    <a:gd name="T5" fmla="*/ 18 h 96"/>
                    <a:gd name="T6" fmla="*/ 80 w 170"/>
                    <a:gd name="T7" fmla="*/ 8 h 96"/>
                    <a:gd name="T8" fmla="*/ 64 w 170"/>
                    <a:gd name="T9" fmla="*/ 21 h 96"/>
                    <a:gd name="T10" fmla="*/ 125 w 170"/>
                    <a:gd name="T11" fmla="*/ 41 h 96"/>
                    <a:gd name="T12" fmla="*/ 161 w 170"/>
                    <a:gd name="T13" fmla="*/ 55 h 96"/>
                    <a:gd name="T14" fmla="*/ 117 w 170"/>
                    <a:gd name="T15" fmla="*/ 65 h 96"/>
                    <a:gd name="T16" fmla="*/ 89 w 170"/>
                    <a:gd name="T17" fmla="*/ 48 h 96"/>
                    <a:gd name="T18" fmla="*/ 76 w 170"/>
                    <a:gd name="T19" fmla="*/ 45 h 96"/>
                    <a:gd name="T20" fmla="*/ 24 w 170"/>
                    <a:gd name="T21" fmla="*/ 35 h 96"/>
                    <a:gd name="T22" fmla="*/ 0 w 170"/>
                    <a:gd name="T23" fmla="*/ 41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3 h 44"/>
                    <a:gd name="T4" fmla="*/ 88 w 138"/>
                    <a:gd name="T5" fmla="*/ 20 h 44"/>
                    <a:gd name="T6" fmla="*/ 112 w 138"/>
                    <a:gd name="T7" fmla="*/ 17 h 44"/>
                    <a:gd name="T8" fmla="*/ 108 w 138"/>
                    <a:gd name="T9" fmla="*/ 37 h 44"/>
                    <a:gd name="T10" fmla="*/ 64 w 138"/>
                    <a:gd name="T11" fmla="*/ 34 h 44"/>
                    <a:gd name="T12" fmla="*/ 0 w 138"/>
                    <a:gd name="T13" fmla="*/ 30 h 44"/>
                    <a:gd name="T14" fmla="*/ 28 w 138"/>
                    <a:gd name="T15" fmla="*/ 17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 name="Freeform 36"/>
                <p:cNvSpPr>
                  <a:spLocks/>
                </p:cNvSpPr>
                <p:nvPr userDrawn="1"/>
              </p:nvSpPr>
              <p:spPr bwMode="ltGray">
                <a:xfrm>
                  <a:off x="4794" y="480"/>
                  <a:ext cx="56" cy="34"/>
                </a:xfrm>
                <a:custGeom>
                  <a:avLst/>
                  <a:gdLst>
                    <a:gd name="T0" fmla="*/ 17 w 57"/>
                    <a:gd name="T1" fmla="*/ 20 h 42"/>
                    <a:gd name="T2" fmla="*/ 36 w 57"/>
                    <a:gd name="T3" fmla="*/ 11 h 42"/>
                    <a:gd name="T4" fmla="*/ 17 w 57"/>
                    <a:gd name="T5" fmla="*/ 2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 name="Freeform 37"/>
                <p:cNvSpPr>
                  <a:spLocks/>
                </p:cNvSpPr>
                <p:nvPr userDrawn="1"/>
              </p:nvSpPr>
              <p:spPr bwMode="ltGray">
                <a:xfrm>
                  <a:off x="4757" y="375"/>
                  <a:ext cx="37" cy="44"/>
                </a:xfrm>
                <a:custGeom>
                  <a:avLst/>
                  <a:gdLst>
                    <a:gd name="T0" fmla="*/ 18 w 39"/>
                    <a:gd name="T1" fmla="*/ 27 h 52"/>
                    <a:gd name="T2" fmla="*/ 18 w 39"/>
                    <a:gd name="T3" fmla="*/ 0 h 52"/>
                    <a:gd name="T4" fmla="*/ 18 w 39"/>
                    <a:gd name="T5" fmla="*/ 27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9" name="Freeform 38"/>
                <p:cNvSpPr>
                  <a:spLocks/>
                </p:cNvSpPr>
                <p:nvPr userDrawn="1"/>
              </p:nvSpPr>
              <p:spPr bwMode="ltGray">
                <a:xfrm>
                  <a:off x="5054" y="507"/>
                  <a:ext cx="45" cy="66"/>
                </a:xfrm>
                <a:custGeom>
                  <a:avLst/>
                  <a:gdLst>
                    <a:gd name="T0" fmla="*/ 4 w 44"/>
                    <a:gd name="T1" fmla="*/ 7 h 80"/>
                    <a:gd name="T2" fmla="*/ 20 w 44"/>
                    <a:gd name="T3" fmla="*/ 27 h 80"/>
                    <a:gd name="T4" fmla="*/ 25 w 44"/>
                    <a:gd name="T5" fmla="*/ 40 h 80"/>
                    <a:gd name="T6" fmla="*/ 37 w 44"/>
                    <a:gd name="T7" fmla="*/ 44 h 80"/>
                    <a:gd name="T8" fmla="*/ 25 w 44"/>
                    <a:gd name="T9" fmla="*/ 60 h 80"/>
                    <a:gd name="T10" fmla="*/ 0 w 44"/>
                    <a:gd name="T11" fmla="*/ 17 h 80"/>
                    <a:gd name="T12" fmla="*/ 4 w 44"/>
                    <a:gd name="T13" fmla="*/ 7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0" name="Freeform 39"/>
                <p:cNvSpPr>
                  <a:spLocks/>
                </p:cNvSpPr>
                <p:nvPr userDrawn="1"/>
              </p:nvSpPr>
              <p:spPr bwMode="ltGray">
                <a:xfrm>
                  <a:off x="4260" y="6"/>
                  <a:ext cx="480" cy="100"/>
                </a:xfrm>
                <a:custGeom>
                  <a:avLst/>
                  <a:gdLst>
                    <a:gd name="T0" fmla="*/ 327 w 323"/>
                    <a:gd name="T1" fmla="*/ 2 h 64"/>
                    <a:gd name="T2" fmla="*/ 343 w 323"/>
                    <a:gd name="T3" fmla="*/ 13 h 64"/>
                    <a:gd name="T4" fmla="*/ 349 w 323"/>
                    <a:gd name="T5" fmla="*/ 0 h 64"/>
                    <a:gd name="T6" fmla="*/ 394 w 323"/>
                    <a:gd name="T7" fmla="*/ 0 h 64"/>
                    <a:gd name="T8" fmla="*/ 427 w 323"/>
                    <a:gd name="T9" fmla="*/ 27 h 64"/>
                    <a:gd name="T10" fmla="*/ 474 w 323"/>
                    <a:gd name="T11" fmla="*/ 16 h 64"/>
                    <a:gd name="T12" fmla="*/ 467 w 323"/>
                    <a:gd name="T13" fmla="*/ 45 h 64"/>
                    <a:gd name="T14" fmla="*/ 443 w 323"/>
                    <a:gd name="T15" fmla="*/ 72 h 64"/>
                    <a:gd name="T16" fmla="*/ 438 w 323"/>
                    <a:gd name="T17" fmla="*/ 45 h 64"/>
                    <a:gd name="T18" fmla="*/ 427 w 323"/>
                    <a:gd name="T19" fmla="*/ 48 h 64"/>
                    <a:gd name="T20" fmla="*/ 415 w 323"/>
                    <a:gd name="T21" fmla="*/ 45 h 64"/>
                    <a:gd name="T22" fmla="*/ 391 w 323"/>
                    <a:gd name="T23" fmla="*/ 33 h 64"/>
                    <a:gd name="T24" fmla="*/ 339 w 323"/>
                    <a:gd name="T25" fmla="*/ 59 h 64"/>
                    <a:gd name="T26" fmla="*/ 299 w 323"/>
                    <a:gd name="T27" fmla="*/ 69 h 64"/>
                    <a:gd name="T28" fmla="*/ 315 w 323"/>
                    <a:gd name="T29" fmla="*/ 89 h 64"/>
                    <a:gd name="T30" fmla="*/ 279 w 323"/>
                    <a:gd name="T31" fmla="*/ 98 h 64"/>
                    <a:gd name="T32" fmla="*/ 251 w 323"/>
                    <a:gd name="T33" fmla="*/ 95 h 64"/>
                    <a:gd name="T34" fmla="*/ 263 w 323"/>
                    <a:gd name="T35" fmla="*/ 89 h 64"/>
                    <a:gd name="T36" fmla="*/ 254 w 323"/>
                    <a:gd name="T37" fmla="*/ 63 h 64"/>
                    <a:gd name="T38" fmla="*/ 251 w 323"/>
                    <a:gd name="T39" fmla="*/ 48 h 64"/>
                    <a:gd name="T40" fmla="*/ 235 w 323"/>
                    <a:gd name="T41" fmla="*/ 36 h 64"/>
                    <a:gd name="T42" fmla="*/ 211 w 323"/>
                    <a:gd name="T43" fmla="*/ 42 h 64"/>
                    <a:gd name="T44" fmla="*/ 199 w 323"/>
                    <a:gd name="T45" fmla="*/ 42 h 64"/>
                    <a:gd name="T46" fmla="*/ 183 w 323"/>
                    <a:gd name="T47" fmla="*/ 39 h 64"/>
                    <a:gd name="T48" fmla="*/ 123 w 323"/>
                    <a:gd name="T49" fmla="*/ 3 h 64"/>
                    <a:gd name="T50" fmla="*/ 88 w 323"/>
                    <a:gd name="T51" fmla="*/ 22 h 64"/>
                    <a:gd name="T52" fmla="*/ 1 w 323"/>
                    <a:gd name="T53" fmla="*/ 0 h 64"/>
                    <a:gd name="T54" fmla="*/ 327 w 323"/>
                    <a:gd name="T55" fmla="*/ 2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1" name="Freeform 40"/>
                <p:cNvSpPr>
                  <a:spLocks/>
                </p:cNvSpPr>
                <p:nvPr userDrawn="1"/>
              </p:nvSpPr>
              <p:spPr bwMode="ltGray">
                <a:xfrm>
                  <a:off x="3835" y="3"/>
                  <a:ext cx="446" cy="49"/>
                </a:xfrm>
                <a:custGeom>
                  <a:avLst/>
                  <a:gdLst>
                    <a:gd name="T0" fmla="*/ 156 w 300"/>
                    <a:gd name="T1" fmla="*/ 49 h 31"/>
                    <a:gd name="T2" fmla="*/ 45 w 300"/>
                    <a:gd name="T3" fmla="*/ 2 h 31"/>
                    <a:gd name="T4" fmla="*/ 424 w 300"/>
                    <a:gd name="T5" fmla="*/ 0 h 31"/>
                    <a:gd name="T6" fmla="*/ 440 w 300"/>
                    <a:gd name="T7" fmla="*/ 22 h 31"/>
                    <a:gd name="T8" fmla="*/ 392 w 300"/>
                    <a:gd name="T9" fmla="*/ 25 h 31"/>
                    <a:gd name="T10" fmla="*/ 156 w 300"/>
                    <a:gd name="T11" fmla="*/ 49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2" name="Freeform 41"/>
                <p:cNvSpPr>
                  <a:spLocks/>
                </p:cNvSpPr>
                <p:nvPr userDrawn="1"/>
              </p:nvSpPr>
              <p:spPr bwMode="ltGray">
                <a:xfrm>
                  <a:off x="2853" y="74"/>
                  <a:ext cx="42" cy="25"/>
                </a:xfrm>
                <a:custGeom>
                  <a:avLst/>
                  <a:gdLst>
                    <a:gd name="T0" fmla="*/ 0 w 41"/>
                    <a:gd name="T1" fmla="*/ 22 h 29"/>
                    <a:gd name="T2" fmla="*/ 12 w 41"/>
                    <a:gd name="T3" fmla="*/ 25 h 29"/>
                    <a:gd name="T4" fmla="*/ 0 w 41"/>
                    <a:gd name="T5" fmla="*/ 22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3" name="Freeform 42"/>
                <p:cNvSpPr>
                  <a:spLocks/>
                </p:cNvSpPr>
                <p:nvPr userDrawn="1"/>
              </p:nvSpPr>
              <p:spPr bwMode="ltGray">
                <a:xfrm>
                  <a:off x="1704" y="3"/>
                  <a:ext cx="1022" cy="372"/>
                </a:xfrm>
                <a:custGeom>
                  <a:avLst/>
                  <a:gdLst>
                    <a:gd name="T0" fmla="*/ 171 w 436"/>
                    <a:gd name="T1" fmla="*/ 2 h 152"/>
                    <a:gd name="T2" fmla="*/ 1022 w 436"/>
                    <a:gd name="T3" fmla="*/ 0 h 152"/>
                    <a:gd name="T4" fmla="*/ 975 w 436"/>
                    <a:gd name="T5" fmla="*/ 132 h 152"/>
                    <a:gd name="T6" fmla="*/ 931 w 436"/>
                    <a:gd name="T7" fmla="*/ 166 h 152"/>
                    <a:gd name="T8" fmla="*/ 919 w 436"/>
                    <a:gd name="T9" fmla="*/ 171 h 152"/>
                    <a:gd name="T10" fmla="*/ 879 w 436"/>
                    <a:gd name="T11" fmla="*/ 179 h 152"/>
                    <a:gd name="T12" fmla="*/ 846 w 436"/>
                    <a:gd name="T13" fmla="*/ 215 h 152"/>
                    <a:gd name="T14" fmla="*/ 849 w 436"/>
                    <a:gd name="T15" fmla="*/ 242 h 152"/>
                    <a:gd name="T16" fmla="*/ 853 w 436"/>
                    <a:gd name="T17" fmla="*/ 262 h 152"/>
                    <a:gd name="T18" fmla="*/ 858 w 436"/>
                    <a:gd name="T19" fmla="*/ 277 h 152"/>
                    <a:gd name="T20" fmla="*/ 849 w 436"/>
                    <a:gd name="T21" fmla="*/ 299 h 152"/>
                    <a:gd name="T22" fmla="*/ 823 w 436"/>
                    <a:gd name="T23" fmla="*/ 294 h 152"/>
                    <a:gd name="T24" fmla="*/ 802 w 436"/>
                    <a:gd name="T25" fmla="*/ 316 h 152"/>
                    <a:gd name="T26" fmla="*/ 813 w 436"/>
                    <a:gd name="T27" fmla="*/ 257 h 152"/>
                    <a:gd name="T28" fmla="*/ 792 w 436"/>
                    <a:gd name="T29" fmla="*/ 245 h 152"/>
                    <a:gd name="T30" fmla="*/ 806 w 436"/>
                    <a:gd name="T31" fmla="*/ 228 h 152"/>
                    <a:gd name="T32" fmla="*/ 802 w 436"/>
                    <a:gd name="T33" fmla="*/ 218 h 152"/>
                    <a:gd name="T34" fmla="*/ 750 w 436"/>
                    <a:gd name="T35" fmla="*/ 230 h 152"/>
                    <a:gd name="T36" fmla="*/ 743 w 436"/>
                    <a:gd name="T37" fmla="*/ 208 h 152"/>
                    <a:gd name="T38" fmla="*/ 696 w 436"/>
                    <a:gd name="T39" fmla="*/ 230 h 152"/>
                    <a:gd name="T40" fmla="*/ 750 w 436"/>
                    <a:gd name="T41" fmla="*/ 252 h 152"/>
                    <a:gd name="T42" fmla="*/ 715 w 436"/>
                    <a:gd name="T43" fmla="*/ 286 h 152"/>
                    <a:gd name="T44" fmla="*/ 729 w 436"/>
                    <a:gd name="T45" fmla="*/ 308 h 152"/>
                    <a:gd name="T46" fmla="*/ 738 w 436"/>
                    <a:gd name="T47" fmla="*/ 338 h 152"/>
                    <a:gd name="T48" fmla="*/ 724 w 436"/>
                    <a:gd name="T49" fmla="*/ 340 h 152"/>
                    <a:gd name="T50" fmla="*/ 736 w 436"/>
                    <a:gd name="T51" fmla="*/ 352 h 152"/>
                    <a:gd name="T52" fmla="*/ 720 w 436"/>
                    <a:gd name="T53" fmla="*/ 372 h 152"/>
                    <a:gd name="T54" fmla="*/ 0 w 436"/>
                    <a:gd name="T55" fmla="*/ 365 h 152"/>
                    <a:gd name="T56" fmla="*/ 171 w 436"/>
                    <a:gd name="T57" fmla="*/ 2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 name="Freeform 43"/>
                <p:cNvSpPr>
                  <a:spLocks/>
                </p:cNvSpPr>
                <p:nvPr userDrawn="1"/>
              </p:nvSpPr>
              <p:spPr bwMode="ltGray">
                <a:xfrm>
                  <a:off x="2729" y="-9"/>
                  <a:ext cx="47" cy="134"/>
                </a:xfrm>
                <a:custGeom>
                  <a:avLst/>
                  <a:gdLst>
                    <a:gd name="T0" fmla="*/ 5 w 47"/>
                    <a:gd name="T1" fmla="*/ 127 h 165"/>
                    <a:gd name="T2" fmla="*/ 15 w 47"/>
                    <a:gd name="T3" fmla="*/ 88 h 165"/>
                    <a:gd name="T4" fmla="*/ 17 w 47"/>
                    <a:gd name="T5" fmla="*/ 55 h 165"/>
                    <a:gd name="T6" fmla="*/ 11 w 47"/>
                    <a:gd name="T7" fmla="*/ 32 h 165"/>
                    <a:gd name="T8" fmla="*/ 17 w 47"/>
                    <a:gd name="T9" fmla="*/ 10 h 165"/>
                    <a:gd name="T10" fmla="*/ 21 w 47"/>
                    <a:gd name="T11" fmla="*/ 0 h 165"/>
                    <a:gd name="T12" fmla="*/ 31 w 47"/>
                    <a:gd name="T13" fmla="*/ 24 h 165"/>
                    <a:gd name="T14" fmla="*/ 47 w 47"/>
                    <a:gd name="T15" fmla="*/ 80 h 165"/>
                    <a:gd name="T16" fmla="*/ 31 w 47"/>
                    <a:gd name="T17" fmla="*/ 88 h 165"/>
                    <a:gd name="T18" fmla="*/ 23 w 47"/>
                    <a:gd name="T19" fmla="*/ 102 h 165"/>
                    <a:gd name="T20" fmla="*/ 21 w 47"/>
                    <a:gd name="T21" fmla="*/ 107 h 165"/>
                    <a:gd name="T22" fmla="*/ 27 w 47"/>
                    <a:gd name="T23" fmla="*/ 109 h 165"/>
                    <a:gd name="T24" fmla="*/ 31 w 47"/>
                    <a:gd name="T25" fmla="*/ 119 h 165"/>
                    <a:gd name="T26" fmla="*/ 13 w 47"/>
                    <a:gd name="T27" fmla="*/ 120 h 165"/>
                    <a:gd name="T28" fmla="*/ 7 w 47"/>
                    <a:gd name="T29" fmla="*/ 130 h 165"/>
                    <a:gd name="T30" fmla="*/ 3 w 47"/>
                    <a:gd name="T31" fmla="*/ 125 h 165"/>
                    <a:gd name="T32" fmla="*/ 5 w 47"/>
                    <a:gd name="T33" fmla="*/ 127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 name="Freeform 44"/>
                <p:cNvSpPr>
                  <a:spLocks/>
                </p:cNvSpPr>
                <p:nvPr userDrawn="1"/>
              </p:nvSpPr>
              <p:spPr bwMode="ltGray">
                <a:xfrm>
                  <a:off x="2701" y="103"/>
                  <a:ext cx="138" cy="84"/>
                </a:xfrm>
                <a:custGeom>
                  <a:avLst/>
                  <a:gdLst>
                    <a:gd name="T0" fmla="*/ 26 w 138"/>
                    <a:gd name="T1" fmla="*/ 50 h 103"/>
                    <a:gd name="T2" fmla="*/ 30 w 138"/>
                    <a:gd name="T3" fmla="*/ 35 h 103"/>
                    <a:gd name="T4" fmla="*/ 50 w 138"/>
                    <a:gd name="T5" fmla="*/ 27 h 103"/>
                    <a:gd name="T6" fmla="*/ 54 w 138"/>
                    <a:gd name="T7" fmla="*/ 37 h 103"/>
                    <a:gd name="T8" fmla="*/ 66 w 138"/>
                    <a:gd name="T9" fmla="*/ 40 h 103"/>
                    <a:gd name="T10" fmla="*/ 80 w 138"/>
                    <a:gd name="T11" fmla="*/ 45 h 103"/>
                    <a:gd name="T12" fmla="*/ 116 w 138"/>
                    <a:gd name="T13" fmla="*/ 27 h 103"/>
                    <a:gd name="T14" fmla="*/ 130 w 138"/>
                    <a:gd name="T15" fmla="*/ 14 h 103"/>
                    <a:gd name="T16" fmla="*/ 138 w 138"/>
                    <a:gd name="T17" fmla="*/ 9 h 103"/>
                    <a:gd name="T18" fmla="*/ 106 w 138"/>
                    <a:gd name="T19" fmla="*/ 40 h 103"/>
                    <a:gd name="T20" fmla="*/ 84 w 138"/>
                    <a:gd name="T21" fmla="*/ 55 h 103"/>
                    <a:gd name="T22" fmla="*/ 66 w 138"/>
                    <a:gd name="T23" fmla="*/ 66 h 103"/>
                    <a:gd name="T24" fmla="*/ 48 w 138"/>
                    <a:gd name="T25" fmla="*/ 84 h 103"/>
                    <a:gd name="T26" fmla="*/ 26 w 138"/>
                    <a:gd name="T27" fmla="*/ 73 h 103"/>
                    <a:gd name="T28" fmla="*/ 20 w 138"/>
                    <a:gd name="T29" fmla="*/ 71 h 103"/>
                    <a:gd name="T30" fmla="*/ 22 w 138"/>
                    <a:gd name="T31" fmla="*/ 79 h 103"/>
                    <a:gd name="T32" fmla="*/ 0 w 138"/>
                    <a:gd name="T33" fmla="*/ 79 h 103"/>
                    <a:gd name="T34" fmla="*/ 10 w 138"/>
                    <a:gd name="T35" fmla="*/ 64 h 103"/>
                    <a:gd name="T36" fmla="*/ 26 w 138"/>
                    <a:gd name="T37" fmla="*/ 5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6" name="Freeform 45"/>
                <p:cNvSpPr>
                  <a:spLocks/>
                </p:cNvSpPr>
                <p:nvPr userDrawn="1"/>
              </p:nvSpPr>
              <p:spPr bwMode="ltGray">
                <a:xfrm>
                  <a:off x="2553" y="182"/>
                  <a:ext cx="187" cy="176"/>
                </a:xfrm>
                <a:custGeom>
                  <a:avLst/>
                  <a:gdLst>
                    <a:gd name="T0" fmla="*/ 157 w 188"/>
                    <a:gd name="T1" fmla="*/ 20 h 214"/>
                    <a:gd name="T2" fmla="*/ 159 w 188"/>
                    <a:gd name="T3" fmla="*/ 5 h 214"/>
                    <a:gd name="T4" fmla="*/ 169 w 188"/>
                    <a:gd name="T5" fmla="*/ 0 h 214"/>
                    <a:gd name="T6" fmla="*/ 181 w 188"/>
                    <a:gd name="T7" fmla="*/ 20 h 214"/>
                    <a:gd name="T8" fmla="*/ 187 w 188"/>
                    <a:gd name="T9" fmla="*/ 35 h 214"/>
                    <a:gd name="T10" fmla="*/ 177 w 188"/>
                    <a:gd name="T11" fmla="*/ 48 h 214"/>
                    <a:gd name="T12" fmla="*/ 169 w 188"/>
                    <a:gd name="T13" fmla="*/ 63 h 214"/>
                    <a:gd name="T14" fmla="*/ 161 w 188"/>
                    <a:gd name="T15" fmla="*/ 104 h 214"/>
                    <a:gd name="T16" fmla="*/ 143 w 188"/>
                    <a:gd name="T17" fmla="*/ 112 h 214"/>
                    <a:gd name="T18" fmla="*/ 119 w 188"/>
                    <a:gd name="T19" fmla="*/ 113 h 214"/>
                    <a:gd name="T20" fmla="*/ 111 w 188"/>
                    <a:gd name="T21" fmla="*/ 102 h 214"/>
                    <a:gd name="T22" fmla="*/ 101 w 188"/>
                    <a:gd name="T23" fmla="*/ 120 h 214"/>
                    <a:gd name="T24" fmla="*/ 90 w 188"/>
                    <a:gd name="T25" fmla="*/ 123 h 214"/>
                    <a:gd name="T26" fmla="*/ 80 w 188"/>
                    <a:gd name="T27" fmla="*/ 109 h 214"/>
                    <a:gd name="T28" fmla="*/ 58 w 188"/>
                    <a:gd name="T29" fmla="*/ 118 h 214"/>
                    <a:gd name="T30" fmla="*/ 76 w 188"/>
                    <a:gd name="T31" fmla="*/ 117 h 214"/>
                    <a:gd name="T32" fmla="*/ 78 w 188"/>
                    <a:gd name="T33" fmla="*/ 132 h 214"/>
                    <a:gd name="T34" fmla="*/ 58 w 188"/>
                    <a:gd name="T35" fmla="*/ 137 h 214"/>
                    <a:gd name="T36" fmla="*/ 34 w 188"/>
                    <a:gd name="T37" fmla="*/ 137 h 214"/>
                    <a:gd name="T38" fmla="*/ 36 w 188"/>
                    <a:gd name="T39" fmla="*/ 127 h 214"/>
                    <a:gd name="T40" fmla="*/ 46 w 188"/>
                    <a:gd name="T41" fmla="*/ 118 h 214"/>
                    <a:gd name="T42" fmla="*/ 34 w 188"/>
                    <a:gd name="T43" fmla="*/ 122 h 214"/>
                    <a:gd name="T44" fmla="*/ 26 w 188"/>
                    <a:gd name="T45" fmla="*/ 137 h 214"/>
                    <a:gd name="T46" fmla="*/ 30 w 188"/>
                    <a:gd name="T47" fmla="*/ 156 h 214"/>
                    <a:gd name="T48" fmla="*/ 14 w 188"/>
                    <a:gd name="T49" fmla="*/ 164 h 214"/>
                    <a:gd name="T50" fmla="*/ 0 w 188"/>
                    <a:gd name="T51" fmla="*/ 176 h 214"/>
                    <a:gd name="T52" fmla="*/ 8 w 188"/>
                    <a:gd name="T53" fmla="*/ 155 h 214"/>
                    <a:gd name="T54" fmla="*/ 0 w 188"/>
                    <a:gd name="T55" fmla="*/ 135 h 214"/>
                    <a:gd name="T56" fmla="*/ 14 w 188"/>
                    <a:gd name="T57" fmla="*/ 125 h 214"/>
                    <a:gd name="T58" fmla="*/ 32 w 188"/>
                    <a:gd name="T59" fmla="*/ 110 h 214"/>
                    <a:gd name="T60" fmla="*/ 44 w 188"/>
                    <a:gd name="T61" fmla="*/ 97 h 214"/>
                    <a:gd name="T62" fmla="*/ 72 w 188"/>
                    <a:gd name="T63" fmla="*/ 95 h 214"/>
                    <a:gd name="T64" fmla="*/ 84 w 188"/>
                    <a:gd name="T65" fmla="*/ 92 h 214"/>
                    <a:gd name="T66" fmla="*/ 113 w 188"/>
                    <a:gd name="T67" fmla="*/ 64 h 214"/>
                    <a:gd name="T68" fmla="*/ 119 w 188"/>
                    <a:gd name="T69" fmla="*/ 76 h 214"/>
                    <a:gd name="T70" fmla="*/ 131 w 188"/>
                    <a:gd name="T71" fmla="*/ 63 h 214"/>
                    <a:gd name="T72" fmla="*/ 149 w 188"/>
                    <a:gd name="T73" fmla="*/ 44 h 214"/>
                    <a:gd name="T74" fmla="*/ 153 w 188"/>
                    <a:gd name="T75" fmla="*/ 35 h 214"/>
                    <a:gd name="T76" fmla="*/ 147 w 188"/>
                    <a:gd name="T77" fmla="*/ 31 h 214"/>
                    <a:gd name="T78" fmla="*/ 151 w 188"/>
                    <a:gd name="T79" fmla="*/ 26 h 214"/>
                    <a:gd name="T80" fmla="*/ 157 w 188"/>
                    <a:gd name="T81" fmla="*/ 2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7" name="Freeform 46"/>
                <p:cNvSpPr>
                  <a:spLocks/>
                </p:cNvSpPr>
                <p:nvPr userDrawn="1"/>
              </p:nvSpPr>
              <p:spPr bwMode="ltGray">
                <a:xfrm>
                  <a:off x="2677" y="233"/>
                  <a:ext cx="14" cy="10"/>
                </a:xfrm>
                <a:custGeom>
                  <a:avLst/>
                  <a:gdLst>
                    <a:gd name="T0" fmla="*/ 0 w 13"/>
                    <a:gd name="T1" fmla="*/ 7 h 13"/>
                    <a:gd name="T2" fmla="*/ 4 w 13"/>
                    <a:gd name="T3" fmla="*/ 10 h 13"/>
                    <a:gd name="T4" fmla="*/ 0 w 13"/>
                    <a:gd name="T5" fmla="*/ 7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8" name="Freeform 47"/>
                <p:cNvSpPr>
                  <a:spLocks/>
                </p:cNvSpPr>
                <p:nvPr userDrawn="1"/>
              </p:nvSpPr>
              <p:spPr bwMode="ltGray">
                <a:xfrm>
                  <a:off x="1627" y="353"/>
                  <a:ext cx="813" cy="462"/>
                </a:xfrm>
                <a:custGeom>
                  <a:avLst/>
                  <a:gdLst>
                    <a:gd name="T0" fmla="*/ 813 w 812"/>
                    <a:gd name="T1" fmla="*/ 21 h 564"/>
                    <a:gd name="T2" fmla="*/ 779 w 812"/>
                    <a:gd name="T3" fmla="*/ 64 h 564"/>
                    <a:gd name="T4" fmla="*/ 749 w 812"/>
                    <a:gd name="T5" fmla="*/ 100 h 564"/>
                    <a:gd name="T6" fmla="*/ 723 w 812"/>
                    <a:gd name="T7" fmla="*/ 116 h 564"/>
                    <a:gd name="T8" fmla="*/ 635 w 812"/>
                    <a:gd name="T9" fmla="*/ 147 h 564"/>
                    <a:gd name="T10" fmla="*/ 633 w 812"/>
                    <a:gd name="T11" fmla="*/ 172 h 564"/>
                    <a:gd name="T12" fmla="*/ 605 w 812"/>
                    <a:gd name="T13" fmla="*/ 188 h 564"/>
                    <a:gd name="T14" fmla="*/ 621 w 812"/>
                    <a:gd name="T15" fmla="*/ 146 h 564"/>
                    <a:gd name="T16" fmla="*/ 577 w 812"/>
                    <a:gd name="T17" fmla="*/ 154 h 564"/>
                    <a:gd name="T18" fmla="*/ 557 w 812"/>
                    <a:gd name="T19" fmla="*/ 179 h 564"/>
                    <a:gd name="T20" fmla="*/ 597 w 812"/>
                    <a:gd name="T21" fmla="*/ 229 h 564"/>
                    <a:gd name="T22" fmla="*/ 595 w 812"/>
                    <a:gd name="T23" fmla="*/ 301 h 564"/>
                    <a:gd name="T24" fmla="*/ 543 w 812"/>
                    <a:gd name="T25" fmla="*/ 333 h 564"/>
                    <a:gd name="T26" fmla="*/ 523 w 812"/>
                    <a:gd name="T27" fmla="*/ 316 h 564"/>
                    <a:gd name="T28" fmla="*/ 483 w 812"/>
                    <a:gd name="T29" fmla="*/ 285 h 564"/>
                    <a:gd name="T30" fmla="*/ 463 w 812"/>
                    <a:gd name="T31" fmla="*/ 285 h 564"/>
                    <a:gd name="T32" fmla="*/ 451 w 812"/>
                    <a:gd name="T33" fmla="*/ 323 h 564"/>
                    <a:gd name="T34" fmla="*/ 501 w 812"/>
                    <a:gd name="T35" fmla="*/ 380 h 564"/>
                    <a:gd name="T36" fmla="*/ 511 w 812"/>
                    <a:gd name="T37" fmla="*/ 429 h 564"/>
                    <a:gd name="T38" fmla="*/ 527 w 812"/>
                    <a:gd name="T39" fmla="*/ 459 h 564"/>
                    <a:gd name="T40" fmla="*/ 493 w 812"/>
                    <a:gd name="T41" fmla="*/ 446 h 564"/>
                    <a:gd name="T42" fmla="*/ 471 w 812"/>
                    <a:gd name="T43" fmla="*/ 424 h 564"/>
                    <a:gd name="T44" fmla="*/ 423 w 812"/>
                    <a:gd name="T45" fmla="*/ 347 h 564"/>
                    <a:gd name="T46" fmla="*/ 427 w 812"/>
                    <a:gd name="T47" fmla="*/ 254 h 564"/>
                    <a:gd name="T48" fmla="*/ 423 w 812"/>
                    <a:gd name="T49" fmla="*/ 220 h 564"/>
                    <a:gd name="T50" fmla="*/ 413 w 812"/>
                    <a:gd name="T51" fmla="*/ 226 h 564"/>
                    <a:gd name="T52" fmla="*/ 386 w 812"/>
                    <a:gd name="T53" fmla="*/ 218 h 564"/>
                    <a:gd name="T54" fmla="*/ 360 w 812"/>
                    <a:gd name="T55" fmla="*/ 139 h 564"/>
                    <a:gd name="T56" fmla="*/ 330 w 812"/>
                    <a:gd name="T57" fmla="*/ 136 h 564"/>
                    <a:gd name="T58" fmla="*/ 288 w 812"/>
                    <a:gd name="T59" fmla="*/ 141 h 564"/>
                    <a:gd name="T60" fmla="*/ 242 w 812"/>
                    <a:gd name="T61" fmla="*/ 190 h 564"/>
                    <a:gd name="T62" fmla="*/ 196 w 812"/>
                    <a:gd name="T63" fmla="*/ 220 h 564"/>
                    <a:gd name="T64" fmla="*/ 184 w 812"/>
                    <a:gd name="T65" fmla="*/ 224 h 564"/>
                    <a:gd name="T66" fmla="*/ 160 w 812"/>
                    <a:gd name="T67" fmla="*/ 269 h 564"/>
                    <a:gd name="T68" fmla="*/ 152 w 812"/>
                    <a:gd name="T69" fmla="*/ 290 h 564"/>
                    <a:gd name="T70" fmla="*/ 128 w 812"/>
                    <a:gd name="T71" fmla="*/ 331 h 564"/>
                    <a:gd name="T72" fmla="*/ 94 w 812"/>
                    <a:gd name="T73" fmla="*/ 321 h 564"/>
                    <a:gd name="T74" fmla="*/ 66 w 812"/>
                    <a:gd name="T75" fmla="*/ 211 h 564"/>
                    <a:gd name="T76" fmla="*/ 72 w 812"/>
                    <a:gd name="T77" fmla="*/ 128 h 564"/>
                    <a:gd name="T78" fmla="*/ 44 w 812"/>
                    <a:gd name="T79" fmla="*/ 147 h 564"/>
                    <a:gd name="T80" fmla="*/ 20 w 812"/>
                    <a:gd name="T81" fmla="*/ 123 h 564"/>
                    <a:gd name="T82" fmla="*/ 24 w 812"/>
                    <a:gd name="T83" fmla="*/ 113 h 564"/>
                    <a:gd name="T84" fmla="*/ 0 w 812"/>
                    <a:gd name="T85" fmla="*/ 75 h 564"/>
                    <a:gd name="T86" fmla="*/ 799 w 812"/>
                    <a:gd name="T87" fmla="*/ 5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 name="Freeform 48"/>
                <p:cNvSpPr>
                  <a:spLocks/>
                </p:cNvSpPr>
                <p:nvPr userDrawn="1"/>
              </p:nvSpPr>
              <p:spPr bwMode="ltGray">
                <a:xfrm>
                  <a:off x="1770" y="671"/>
                  <a:ext cx="45" cy="71"/>
                </a:xfrm>
                <a:custGeom>
                  <a:avLst/>
                  <a:gdLst>
                    <a:gd name="T0" fmla="*/ 7 w 43"/>
                    <a:gd name="T1" fmla="*/ 9 h 85"/>
                    <a:gd name="T2" fmla="*/ 18 w 43"/>
                    <a:gd name="T3" fmla="*/ 3 h 85"/>
                    <a:gd name="T4" fmla="*/ 39 w 43"/>
                    <a:gd name="T5" fmla="*/ 28 h 85"/>
                    <a:gd name="T6" fmla="*/ 20 w 43"/>
                    <a:gd name="T7" fmla="*/ 71 h 85"/>
                    <a:gd name="T8" fmla="*/ 1 w 43"/>
                    <a:gd name="T9" fmla="*/ 58 h 85"/>
                    <a:gd name="T10" fmla="*/ 7 w 43"/>
                    <a:gd name="T11" fmla="*/ 9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 name="Freeform 49"/>
                <p:cNvSpPr>
                  <a:spLocks/>
                </p:cNvSpPr>
                <p:nvPr userDrawn="1"/>
              </p:nvSpPr>
              <p:spPr bwMode="ltGray">
                <a:xfrm>
                  <a:off x="2394" y="431"/>
                  <a:ext cx="42" cy="59"/>
                </a:xfrm>
                <a:custGeom>
                  <a:avLst/>
                  <a:gdLst>
                    <a:gd name="T0" fmla="*/ 12 w 44"/>
                    <a:gd name="T1" fmla="*/ 22 h 74"/>
                    <a:gd name="T2" fmla="*/ 28 w 44"/>
                    <a:gd name="T3" fmla="*/ 2 h 74"/>
                    <a:gd name="T4" fmla="*/ 41 w 44"/>
                    <a:gd name="T5" fmla="*/ 3 h 74"/>
                    <a:gd name="T6" fmla="*/ 37 w 44"/>
                    <a:gd name="T7" fmla="*/ 21 h 74"/>
                    <a:gd name="T8" fmla="*/ 12 w 44"/>
                    <a:gd name="T9" fmla="*/ 59 h 74"/>
                    <a:gd name="T10" fmla="*/ 7 w 44"/>
                    <a:gd name="T11" fmla="*/ 48 h 74"/>
                    <a:gd name="T12" fmla="*/ 3 w 44"/>
                    <a:gd name="T13" fmla="*/ 29 h 74"/>
                    <a:gd name="T14" fmla="*/ 12 w 44"/>
                    <a:gd name="T15" fmla="*/ 22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 name="Freeform 50"/>
                <p:cNvSpPr>
                  <a:spLocks/>
                </p:cNvSpPr>
                <p:nvPr userDrawn="1"/>
              </p:nvSpPr>
              <p:spPr bwMode="ltGray">
                <a:xfrm>
                  <a:off x="2513" y="402"/>
                  <a:ext cx="21" cy="24"/>
                </a:xfrm>
                <a:custGeom>
                  <a:avLst/>
                  <a:gdLst>
                    <a:gd name="T0" fmla="*/ 7 w 20"/>
                    <a:gd name="T1" fmla="*/ 13 h 30"/>
                    <a:gd name="T2" fmla="*/ 5 w 20"/>
                    <a:gd name="T3" fmla="*/ 24 h 30"/>
                    <a:gd name="T4" fmla="*/ 7 w 20"/>
                    <a:gd name="T5" fmla="*/ 13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 name="Freeform 51"/>
                <p:cNvSpPr>
                  <a:spLocks/>
                </p:cNvSpPr>
                <p:nvPr userDrawn="1"/>
              </p:nvSpPr>
              <p:spPr bwMode="ltGray">
                <a:xfrm>
                  <a:off x="333" y="169"/>
                  <a:ext cx="1015" cy="866"/>
                </a:xfrm>
                <a:custGeom>
                  <a:avLst/>
                  <a:gdLst>
                    <a:gd name="T0" fmla="*/ 716 w 682"/>
                    <a:gd name="T1" fmla="*/ 721 h 557"/>
                    <a:gd name="T2" fmla="*/ 723 w 682"/>
                    <a:gd name="T3" fmla="*/ 701 h 557"/>
                    <a:gd name="T4" fmla="*/ 744 w 682"/>
                    <a:gd name="T5" fmla="*/ 642 h 557"/>
                    <a:gd name="T6" fmla="*/ 460 w 682"/>
                    <a:gd name="T7" fmla="*/ 446 h 557"/>
                    <a:gd name="T8" fmla="*/ 420 w 682"/>
                    <a:gd name="T9" fmla="*/ 538 h 557"/>
                    <a:gd name="T10" fmla="*/ 451 w 682"/>
                    <a:gd name="T11" fmla="*/ 864 h 557"/>
                    <a:gd name="T12" fmla="*/ 420 w 682"/>
                    <a:gd name="T13" fmla="*/ 768 h 557"/>
                    <a:gd name="T14" fmla="*/ 360 w 682"/>
                    <a:gd name="T15" fmla="*/ 683 h 557"/>
                    <a:gd name="T16" fmla="*/ 365 w 682"/>
                    <a:gd name="T17" fmla="*/ 642 h 557"/>
                    <a:gd name="T18" fmla="*/ 368 w 682"/>
                    <a:gd name="T19" fmla="*/ 613 h 557"/>
                    <a:gd name="T20" fmla="*/ 327 w 682"/>
                    <a:gd name="T21" fmla="*/ 583 h 557"/>
                    <a:gd name="T22" fmla="*/ 289 w 682"/>
                    <a:gd name="T23" fmla="*/ 538 h 557"/>
                    <a:gd name="T24" fmla="*/ 220 w 682"/>
                    <a:gd name="T25" fmla="*/ 550 h 557"/>
                    <a:gd name="T26" fmla="*/ 188 w 682"/>
                    <a:gd name="T27" fmla="*/ 567 h 557"/>
                    <a:gd name="T28" fmla="*/ 116 w 682"/>
                    <a:gd name="T29" fmla="*/ 567 h 557"/>
                    <a:gd name="T30" fmla="*/ 33 w 682"/>
                    <a:gd name="T31" fmla="*/ 485 h 557"/>
                    <a:gd name="T32" fmla="*/ 16 w 682"/>
                    <a:gd name="T33" fmla="*/ 459 h 557"/>
                    <a:gd name="T34" fmla="*/ 0 w 682"/>
                    <a:gd name="T35" fmla="*/ 410 h 557"/>
                    <a:gd name="T36" fmla="*/ 36 w 682"/>
                    <a:gd name="T37" fmla="*/ 331 h 557"/>
                    <a:gd name="T38" fmla="*/ 48 w 682"/>
                    <a:gd name="T39" fmla="*/ 281 h 557"/>
                    <a:gd name="T40" fmla="*/ 76 w 682"/>
                    <a:gd name="T41" fmla="*/ 222 h 557"/>
                    <a:gd name="T42" fmla="*/ 121 w 682"/>
                    <a:gd name="T43" fmla="*/ 180 h 557"/>
                    <a:gd name="T44" fmla="*/ 249 w 682"/>
                    <a:gd name="T45" fmla="*/ 104 h 557"/>
                    <a:gd name="T46" fmla="*/ 327 w 682"/>
                    <a:gd name="T47" fmla="*/ 47 h 557"/>
                    <a:gd name="T48" fmla="*/ 384 w 682"/>
                    <a:gd name="T49" fmla="*/ 9 h 557"/>
                    <a:gd name="T50" fmla="*/ 540 w 682"/>
                    <a:gd name="T51" fmla="*/ 3 h 557"/>
                    <a:gd name="T52" fmla="*/ 592 w 682"/>
                    <a:gd name="T53" fmla="*/ 0 h 557"/>
                    <a:gd name="T54" fmla="*/ 571 w 682"/>
                    <a:gd name="T55" fmla="*/ 53 h 557"/>
                    <a:gd name="T56" fmla="*/ 659 w 682"/>
                    <a:gd name="T57" fmla="*/ 131 h 557"/>
                    <a:gd name="T58" fmla="*/ 740 w 682"/>
                    <a:gd name="T59" fmla="*/ 115 h 557"/>
                    <a:gd name="T60" fmla="*/ 787 w 682"/>
                    <a:gd name="T61" fmla="*/ 127 h 557"/>
                    <a:gd name="T62" fmla="*/ 832 w 682"/>
                    <a:gd name="T63" fmla="*/ 151 h 557"/>
                    <a:gd name="T64" fmla="*/ 851 w 682"/>
                    <a:gd name="T65" fmla="*/ 292 h 557"/>
                    <a:gd name="T66" fmla="*/ 851 w 682"/>
                    <a:gd name="T67" fmla="*/ 373 h 557"/>
                    <a:gd name="T68" fmla="*/ 891 w 682"/>
                    <a:gd name="T69" fmla="*/ 440 h 557"/>
                    <a:gd name="T70" fmla="*/ 960 w 682"/>
                    <a:gd name="T71" fmla="*/ 466 h 557"/>
                    <a:gd name="T72" fmla="*/ 1012 w 682"/>
                    <a:gd name="T73" fmla="*/ 459 h 557"/>
                    <a:gd name="T74" fmla="*/ 988 w 682"/>
                    <a:gd name="T75" fmla="*/ 529 h 557"/>
                    <a:gd name="T76" fmla="*/ 891 w 682"/>
                    <a:gd name="T77" fmla="*/ 633 h 557"/>
                    <a:gd name="T78" fmla="*/ 816 w 682"/>
                    <a:gd name="T79" fmla="*/ 754 h 557"/>
                    <a:gd name="T80" fmla="*/ 827 w 682"/>
                    <a:gd name="T81" fmla="*/ 790 h 557"/>
                    <a:gd name="T82" fmla="*/ 647 w 682"/>
                    <a:gd name="T83" fmla="*/ 86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 name="Freeform 52"/>
                <p:cNvSpPr>
                  <a:spLocks/>
                </p:cNvSpPr>
                <p:nvPr userDrawn="1"/>
              </p:nvSpPr>
              <p:spPr bwMode="ltGray">
                <a:xfrm>
                  <a:off x="727" y="495"/>
                  <a:ext cx="382" cy="540"/>
                </a:xfrm>
                <a:custGeom>
                  <a:avLst/>
                  <a:gdLst>
                    <a:gd name="T0" fmla="*/ 361 w 257"/>
                    <a:gd name="T1" fmla="*/ 540 h 347"/>
                    <a:gd name="T2" fmla="*/ 346 w 257"/>
                    <a:gd name="T3" fmla="*/ 468 h 347"/>
                    <a:gd name="T4" fmla="*/ 323 w 257"/>
                    <a:gd name="T5" fmla="*/ 448 h 347"/>
                    <a:gd name="T6" fmla="*/ 320 w 257"/>
                    <a:gd name="T7" fmla="*/ 419 h 347"/>
                    <a:gd name="T8" fmla="*/ 311 w 257"/>
                    <a:gd name="T9" fmla="*/ 395 h 347"/>
                    <a:gd name="T10" fmla="*/ 311 w 257"/>
                    <a:gd name="T11" fmla="*/ 356 h 347"/>
                    <a:gd name="T12" fmla="*/ 308 w 257"/>
                    <a:gd name="T13" fmla="*/ 333 h 347"/>
                    <a:gd name="T14" fmla="*/ 339 w 257"/>
                    <a:gd name="T15" fmla="*/ 314 h 347"/>
                    <a:gd name="T16" fmla="*/ 382 w 257"/>
                    <a:gd name="T17" fmla="*/ 307 h 347"/>
                    <a:gd name="T18" fmla="*/ 382 w 257"/>
                    <a:gd name="T19" fmla="*/ 212 h 347"/>
                    <a:gd name="T20" fmla="*/ 80 w 257"/>
                    <a:gd name="T21" fmla="*/ 149 h 347"/>
                    <a:gd name="T22" fmla="*/ 48 w 257"/>
                    <a:gd name="T23" fmla="*/ 153 h 347"/>
                    <a:gd name="T24" fmla="*/ 24 w 257"/>
                    <a:gd name="T25" fmla="*/ 159 h 347"/>
                    <a:gd name="T26" fmla="*/ 0 w 257"/>
                    <a:gd name="T27" fmla="*/ 232 h 347"/>
                    <a:gd name="T28" fmla="*/ 138 w 257"/>
                    <a:gd name="T29" fmla="*/ 538 h 347"/>
                    <a:gd name="T30" fmla="*/ 361 w 257"/>
                    <a:gd name="T31" fmla="*/ 54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4" name="Freeform 53"/>
                <p:cNvSpPr>
                  <a:spLocks/>
                </p:cNvSpPr>
                <p:nvPr userDrawn="1"/>
              </p:nvSpPr>
              <p:spPr bwMode="ltGray">
                <a:xfrm>
                  <a:off x="1400" y="896"/>
                  <a:ext cx="16" cy="29"/>
                </a:xfrm>
                <a:custGeom>
                  <a:avLst/>
                  <a:gdLst>
                    <a:gd name="T0" fmla="*/ 6 w 19"/>
                    <a:gd name="T1" fmla="*/ 20 h 37"/>
                    <a:gd name="T2" fmla="*/ 16 w 19"/>
                    <a:gd name="T3" fmla="*/ 16 h 37"/>
                    <a:gd name="T4" fmla="*/ 6 w 19"/>
                    <a:gd name="T5" fmla="*/ 2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5" name="Freeform 54"/>
                <p:cNvSpPr>
                  <a:spLocks/>
                </p:cNvSpPr>
                <p:nvPr userDrawn="1"/>
              </p:nvSpPr>
              <p:spPr bwMode="ltGray">
                <a:xfrm>
                  <a:off x="1379" y="617"/>
                  <a:ext cx="21" cy="17"/>
                </a:xfrm>
                <a:custGeom>
                  <a:avLst/>
                  <a:gdLst>
                    <a:gd name="T0" fmla="*/ 11 w 22"/>
                    <a:gd name="T1" fmla="*/ 10 h 20"/>
                    <a:gd name="T2" fmla="*/ 15 w 22"/>
                    <a:gd name="T3" fmla="*/ 0 h 20"/>
                    <a:gd name="T4" fmla="*/ 19 w 22"/>
                    <a:gd name="T5" fmla="*/ 10 h 20"/>
                    <a:gd name="T6" fmla="*/ 8 w 22"/>
                    <a:gd name="T7" fmla="*/ 17 h 20"/>
                    <a:gd name="T8" fmla="*/ 11 w 22"/>
                    <a:gd name="T9" fmla="*/ 1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 name="Freeform 55"/>
                <p:cNvSpPr>
                  <a:spLocks/>
                </p:cNvSpPr>
                <p:nvPr userDrawn="1"/>
              </p:nvSpPr>
              <p:spPr bwMode="ltGray">
                <a:xfrm>
                  <a:off x="453" y="275"/>
                  <a:ext cx="58" cy="24"/>
                </a:xfrm>
                <a:custGeom>
                  <a:avLst/>
                  <a:gdLst>
                    <a:gd name="T0" fmla="*/ 24 w 57"/>
                    <a:gd name="T1" fmla="*/ 14 h 30"/>
                    <a:gd name="T2" fmla="*/ 33 w 57"/>
                    <a:gd name="T3" fmla="*/ 5 h 30"/>
                    <a:gd name="T4" fmla="*/ 37 w 57"/>
                    <a:gd name="T5" fmla="*/ 24 h 30"/>
                    <a:gd name="T6" fmla="*/ 24 w 57"/>
                    <a:gd name="T7" fmla="*/ 14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7" name="Freeform 56"/>
                <p:cNvSpPr>
                  <a:spLocks/>
                </p:cNvSpPr>
                <p:nvPr userDrawn="1"/>
              </p:nvSpPr>
              <p:spPr bwMode="ltGray">
                <a:xfrm>
                  <a:off x="1161" y="50"/>
                  <a:ext cx="691" cy="569"/>
                </a:xfrm>
                <a:custGeom>
                  <a:avLst/>
                  <a:gdLst>
                    <a:gd name="T0" fmla="*/ 472 w 693"/>
                    <a:gd name="T1" fmla="*/ 379 h 696"/>
                    <a:gd name="T2" fmla="*/ 392 w 693"/>
                    <a:gd name="T3" fmla="*/ 370 h 696"/>
                    <a:gd name="T4" fmla="*/ 324 w 693"/>
                    <a:gd name="T5" fmla="*/ 337 h 696"/>
                    <a:gd name="T6" fmla="*/ 264 w 693"/>
                    <a:gd name="T7" fmla="*/ 327 h 696"/>
                    <a:gd name="T8" fmla="*/ 236 w 693"/>
                    <a:gd name="T9" fmla="*/ 340 h 696"/>
                    <a:gd name="T10" fmla="*/ 260 w 693"/>
                    <a:gd name="T11" fmla="*/ 350 h 696"/>
                    <a:gd name="T12" fmla="*/ 292 w 693"/>
                    <a:gd name="T13" fmla="*/ 383 h 696"/>
                    <a:gd name="T14" fmla="*/ 320 w 693"/>
                    <a:gd name="T15" fmla="*/ 389 h 696"/>
                    <a:gd name="T16" fmla="*/ 332 w 693"/>
                    <a:gd name="T17" fmla="*/ 438 h 696"/>
                    <a:gd name="T18" fmla="*/ 312 w 693"/>
                    <a:gd name="T19" fmla="*/ 451 h 696"/>
                    <a:gd name="T20" fmla="*/ 260 w 693"/>
                    <a:gd name="T21" fmla="*/ 504 h 696"/>
                    <a:gd name="T22" fmla="*/ 224 w 693"/>
                    <a:gd name="T23" fmla="*/ 513 h 696"/>
                    <a:gd name="T24" fmla="*/ 97 w 693"/>
                    <a:gd name="T25" fmla="*/ 569 h 696"/>
                    <a:gd name="T26" fmla="*/ 77 w 693"/>
                    <a:gd name="T27" fmla="*/ 504 h 696"/>
                    <a:gd name="T28" fmla="*/ 45 w 693"/>
                    <a:gd name="T29" fmla="*/ 428 h 696"/>
                    <a:gd name="T30" fmla="*/ 33 w 693"/>
                    <a:gd name="T31" fmla="*/ 366 h 696"/>
                    <a:gd name="T32" fmla="*/ 53 w 693"/>
                    <a:gd name="T33" fmla="*/ 281 h 696"/>
                    <a:gd name="T34" fmla="*/ 17 w 693"/>
                    <a:gd name="T35" fmla="*/ 320 h 696"/>
                    <a:gd name="T36" fmla="*/ 81 w 693"/>
                    <a:gd name="T37" fmla="*/ 229 h 696"/>
                    <a:gd name="T38" fmla="*/ 113 w 693"/>
                    <a:gd name="T39" fmla="*/ 167 h 696"/>
                    <a:gd name="T40" fmla="*/ 37 w 693"/>
                    <a:gd name="T41" fmla="*/ 167 h 696"/>
                    <a:gd name="T42" fmla="*/ 1 w 693"/>
                    <a:gd name="T43" fmla="*/ 160 h 696"/>
                    <a:gd name="T44" fmla="*/ 25 w 693"/>
                    <a:gd name="T45" fmla="*/ 114 h 696"/>
                    <a:gd name="T46" fmla="*/ 97 w 693"/>
                    <a:gd name="T47" fmla="*/ 92 h 696"/>
                    <a:gd name="T48" fmla="*/ 220 w 693"/>
                    <a:gd name="T49" fmla="*/ 101 h 696"/>
                    <a:gd name="T50" fmla="*/ 228 w 693"/>
                    <a:gd name="T51" fmla="*/ 52 h 696"/>
                    <a:gd name="T52" fmla="*/ 260 w 693"/>
                    <a:gd name="T53" fmla="*/ 0 h 696"/>
                    <a:gd name="T54" fmla="*/ 356 w 693"/>
                    <a:gd name="T55" fmla="*/ 36 h 696"/>
                    <a:gd name="T56" fmla="*/ 328 w 693"/>
                    <a:gd name="T57" fmla="*/ 72 h 696"/>
                    <a:gd name="T58" fmla="*/ 300 w 693"/>
                    <a:gd name="T59" fmla="*/ 144 h 696"/>
                    <a:gd name="T60" fmla="*/ 360 w 693"/>
                    <a:gd name="T61" fmla="*/ 157 h 696"/>
                    <a:gd name="T62" fmla="*/ 372 w 693"/>
                    <a:gd name="T63" fmla="*/ 111 h 696"/>
                    <a:gd name="T64" fmla="*/ 416 w 693"/>
                    <a:gd name="T65" fmla="*/ 75 h 696"/>
                    <a:gd name="T66" fmla="*/ 496 w 693"/>
                    <a:gd name="T67" fmla="*/ 72 h 696"/>
                    <a:gd name="T68" fmla="*/ 527 w 693"/>
                    <a:gd name="T69" fmla="*/ 43 h 696"/>
                    <a:gd name="T70" fmla="*/ 539 w 693"/>
                    <a:gd name="T71" fmla="*/ 376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8" name="Freeform 57"/>
                <p:cNvSpPr>
                  <a:spLocks/>
                </p:cNvSpPr>
                <p:nvPr userDrawn="1"/>
              </p:nvSpPr>
              <p:spPr bwMode="ltGray">
                <a:xfrm>
                  <a:off x="689" y="6"/>
                  <a:ext cx="1386" cy="232"/>
                </a:xfrm>
                <a:custGeom>
                  <a:avLst/>
                  <a:gdLst>
                    <a:gd name="T0" fmla="*/ 1228 w 931"/>
                    <a:gd name="T1" fmla="*/ 0 h 149"/>
                    <a:gd name="T2" fmla="*/ 213 w 931"/>
                    <a:gd name="T3" fmla="*/ 45 h 149"/>
                    <a:gd name="T4" fmla="*/ 135 w 931"/>
                    <a:gd name="T5" fmla="*/ 65 h 149"/>
                    <a:gd name="T6" fmla="*/ 92 w 931"/>
                    <a:gd name="T7" fmla="*/ 65 h 149"/>
                    <a:gd name="T8" fmla="*/ 33 w 931"/>
                    <a:gd name="T9" fmla="*/ 120 h 149"/>
                    <a:gd name="T10" fmla="*/ 0 w 931"/>
                    <a:gd name="T11" fmla="*/ 163 h 149"/>
                    <a:gd name="T12" fmla="*/ 88 w 931"/>
                    <a:gd name="T13" fmla="*/ 179 h 149"/>
                    <a:gd name="T14" fmla="*/ 144 w 931"/>
                    <a:gd name="T15" fmla="*/ 149 h 149"/>
                    <a:gd name="T16" fmla="*/ 161 w 931"/>
                    <a:gd name="T17" fmla="*/ 131 h 149"/>
                    <a:gd name="T18" fmla="*/ 249 w 931"/>
                    <a:gd name="T19" fmla="*/ 81 h 149"/>
                    <a:gd name="T20" fmla="*/ 320 w 931"/>
                    <a:gd name="T21" fmla="*/ 72 h 149"/>
                    <a:gd name="T22" fmla="*/ 353 w 931"/>
                    <a:gd name="T23" fmla="*/ 146 h 149"/>
                    <a:gd name="T24" fmla="*/ 280 w 931"/>
                    <a:gd name="T25" fmla="*/ 170 h 149"/>
                    <a:gd name="T26" fmla="*/ 344 w 931"/>
                    <a:gd name="T27" fmla="*/ 176 h 149"/>
                    <a:gd name="T28" fmla="*/ 372 w 931"/>
                    <a:gd name="T29" fmla="*/ 140 h 149"/>
                    <a:gd name="T30" fmla="*/ 396 w 931"/>
                    <a:gd name="T31" fmla="*/ 143 h 149"/>
                    <a:gd name="T32" fmla="*/ 377 w 931"/>
                    <a:gd name="T33" fmla="*/ 84 h 149"/>
                    <a:gd name="T34" fmla="*/ 396 w 931"/>
                    <a:gd name="T35" fmla="*/ 69 h 149"/>
                    <a:gd name="T36" fmla="*/ 412 w 931"/>
                    <a:gd name="T37" fmla="*/ 137 h 149"/>
                    <a:gd name="T38" fmla="*/ 396 w 931"/>
                    <a:gd name="T39" fmla="*/ 176 h 149"/>
                    <a:gd name="T40" fmla="*/ 441 w 931"/>
                    <a:gd name="T41" fmla="*/ 202 h 149"/>
                    <a:gd name="T42" fmla="*/ 445 w 931"/>
                    <a:gd name="T43" fmla="*/ 143 h 149"/>
                    <a:gd name="T44" fmla="*/ 493 w 931"/>
                    <a:gd name="T45" fmla="*/ 160 h 149"/>
                    <a:gd name="T46" fmla="*/ 569 w 931"/>
                    <a:gd name="T47" fmla="*/ 114 h 149"/>
                    <a:gd name="T48" fmla="*/ 609 w 931"/>
                    <a:gd name="T49" fmla="*/ 78 h 149"/>
                    <a:gd name="T50" fmla="*/ 654 w 931"/>
                    <a:gd name="T51" fmla="*/ 87 h 149"/>
                    <a:gd name="T52" fmla="*/ 677 w 931"/>
                    <a:gd name="T53" fmla="*/ 78 h 149"/>
                    <a:gd name="T54" fmla="*/ 642 w 931"/>
                    <a:gd name="T55" fmla="*/ 69 h 149"/>
                    <a:gd name="T56" fmla="*/ 706 w 931"/>
                    <a:gd name="T57" fmla="*/ 54 h 149"/>
                    <a:gd name="T58" fmla="*/ 810 w 931"/>
                    <a:gd name="T59" fmla="*/ 84 h 149"/>
                    <a:gd name="T60" fmla="*/ 865 w 931"/>
                    <a:gd name="T61" fmla="*/ 65 h 149"/>
                    <a:gd name="T62" fmla="*/ 869 w 931"/>
                    <a:gd name="T63" fmla="*/ 98 h 149"/>
                    <a:gd name="T64" fmla="*/ 846 w 931"/>
                    <a:gd name="T65" fmla="*/ 157 h 149"/>
                    <a:gd name="T66" fmla="*/ 910 w 931"/>
                    <a:gd name="T67" fmla="*/ 137 h 149"/>
                    <a:gd name="T68" fmla="*/ 929 w 931"/>
                    <a:gd name="T69" fmla="*/ 125 h 149"/>
                    <a:gd name="T70" fmla="*/ 965 w 931"/>
                    <a:gd name="T71" fmla="*/ 95 h 149"/>
                    <a:gd name="T72" fmla="*/ 1182 w 931"/>
                    <a:gd name="T73" fmla="*/ 13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9" name="Freeform 58"/>
                <p:cNvSpPr>
                  <a:spLocks/>
                </p:cNvSpPr>
                <p:nvPr userDrawn="1"/>
              </p:nvSpPr>
              <p:spPr bwMode="ltGray">
                <a:xfrm>
                  <a:off x="971" y="91"/>
                  <a:ext cx="30" cy="25"/>
                </a:xfrm>
                <a:custGeom>
                  <a:avLst/>
                  <a:gdLst>
                    <a:gd name="T0" fmla="*/ 3 w 31"/>
                    <a:gd name="T1" fmla="*/ 23 h 30"/>
                    <a:gd name="T2" fmla="*/ 30 w 31"/>
                    <a:gd name="T3" fmla="*/ 0 h 30"/>
                    <a:gd name="T4" fmla="*/ 18 w 31"/>
                    <a:gd name="T5" fmla="*/ 20 h 30"/>
                    <a:gd name="T6" fmla="*/ 3 w 31"/>
                    <a:gd name="T7" fmla="*/ 2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0" name="Freeform 59"/>
                <p:cNvSpPr>
                  <a:spLocks/>
                </p:cNvSpPr>
                <p:nvPr userDrawn="1"/>
              </p:nvSpPr>
              <p:spPr bwMode="ltGray">
                <a:xfrm>
                  <a:off x="935" y="125"/>
                  <a:ext cx="45" cy="27"/>
                </a:xfrm>
                <a:custGeom>
                  <a:avLst/>
                  <a:gdLst>
                    <a:gd name="T0" fmla="*/ 6 w 44"/>
                    <a:gd name="T1" fmla="*/ 27 h 32"/>
                    <a:gd name="T2" fmla="*/ 23 w 44"/>
                    <a:gd name="T3" fmla="*/ 0 h 32"/>
                    <a:gd name="T4" fmla="*/ 39 w 44"/>
                    <a:gd name="T5" fmla="*/ 3 h 32"/>
                    <a:gd name="T6" fmla="*/ 6 w 44"/>
                    <a:gd name="T7" fmla="*/ 27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1" name="Freeform 60"/>
                <p:cNvSpPr>
                  <a:spLocks/>
                </p:cNvSpPr>
                <p:nvPr userDrawn="1"/>
              </p:nvSpPr>
              <p:spPr bwMode="ltGray">
                <a:xfrm>
                  <a:off x="1081" y="226"/>
                  <a:ext cx="75" cy="14"/>
                </a:xfrm>
                <a:custGeom>
                  <a:avLst/>
                  <a:gdLst>
                    <a:gd name="T0" fmla="*/ 37 w 76"/>
                    <a:gd name="T1" fmla="*/ 14 h 18"/>
                    <a:gd name="T2" fmla="*/ 25 w 76"/>
                    <a:gd name="T3" fmla="*/ 2 h 18"/>
                    <a:gd name="T4" fmla="*/ 37 w 76"/>
                    <a:gd name="T5" fmla="*/ 14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2" name="Freeform 61"/>
                <p:cNvSpPr>
                  <a:spLocks/>
                </p:cNvSpPr>
                <p:nvPr userDrawn="1"/>
              </p:nvSpPr>
              <p:spPr bwMode="ltGray">
                <a:xfrm>
                  <a:off x="1210" y="223"/>
                  <a:ext cx="42" cy="37"/>
                </a:xfrm>
                <a:custGeom>
                  <a:avLst/>
                  <a:gdLst>
                    <a:gd name="T0" fmla="*/ 0 w 42"/>
                    <a:gd name="T1" fmla="*/ 18 h 44"/>
                    <a:gd name="T2" fmla="*/ 12 w 42"/>
                    <a:gd name="T3" fmla="*/ 8 h 44"/>
                    <a:gd name="T4" fmla="*/ 0 w 42"/>
                    <a:gd name="T5" fmla="*/ 18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3" name="Freeform 62"/>
                <p:cNvSpPr>
                  <a:spLocks/>
                </p:cNvSpPr>
                <p:nvPr userDrawn="1"/>
              </p:nvSpPr>
              <p:spPr bwMode="ltGray">
                <a:xfrm>
                  <a:off x="865" y="123"/>
                  <a:ext cx="33" cy="24"/>
                </a:xfrm>
                <a:custGeom>
                  <a:avLst/>
                  <a:gdLst>
                    <a:gd name="T0" fmla="*/ 7 w 31"/>
                    <a:gd name="T1" fmla="*/ 18 h 30"/>
                    <a:gd name="T2" fmla="*/ 33 w 31"/>
                    <a:gd name="T3" fmla="*/ 8 h 30"/>
                    <a:gd name="T4" fmla="*/ 7 w 31"/>
                    <a:gd name="T5" fmla="*/ 18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b="1"/>
            </a:lvl1pPr>
          </a:lstStyle>
          <a:p>
            <a:r>
              <a:rPr lang="en-US" smtClean="0"/>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smtClean="0"/>
              <a:t>Click to edit Master subtitle style</a:t>
            </a:r>
            <a:endParaRPr lang="en-US"/>
          </a:p>
        </p:txBody>
      </p:sp>
      <p:sp>
        <p:nvSpPr>
          <p:cNvPr id="94" name="Rectangle 94"/>
          <p:cNvSpPr>
            <a:spLocks noGrp="1" noChangeArrowheads="1"/>
          </p:cNvSpPr>
          <p:nvPr>
            <p:ph type="dt" sz="half" idx="10"/>
          </p:nvPr>
        </p:nvSpPr>
        <p:spPr>
          <a:xfrm>
            <a:off x="533400" y="6324600"/>
            <a:ext cx="1905000" cy="457200"/>
          </a:xfrm>
        </p:spPr>
        <p:txBody>
          <a:bodyPr/>
          <a:lstStyle>
            <a:lvl1pPr>
              <a:defRPr smtClean="0"/>
            </a:lvl1pPr>
          </a:lstStyle>
          <a:p>
            <a:pPr>
              <a:defRPr/>
            </a:pPr>
            <a:fld id="{96B5F599-E3D5-471E-BFFB-2717659EB0D3}" type="datetime1">
              <a:rPr lang="en-US" smtClean="0"/>
              <a:t>9/30/2020</a:t>
            </a:fld>
            <a:endParaRPr lang="en-US"/>
          </a:p>
        </p:txBody>
      </p:sp>
      <p:sp>
        <p:nvSpPr>
          <p:cNvPr id="95" name="Rectangle 95"/>
          <p:cNvSpPr>
            <a:spLocks noGrp="1" noChangeArrowheads="1"/>
          </p:cNvSpPr>
          <p:nvPr>
            <p:ph type="ftr" sz="quarter" idx="11"/>
          </p:nvPr>
        </p:nvSpPr>
        <p:spPr>
          <a:xfrm>
            <a:off x="1905000" y="6324600"/>
            <a:ext cx="5791200" cy="457200"/>
          </a:xfrm>
        </p:spPr>
        <p:txBody>
          <a:bodyPr/>
          <a:lstStyle>
            <a:lvl1pPr>
              <a:defRPr/>
            </a:lvl1pPr>
          </a:lstStyle>
          <a:p>
            <a:pPr>
              <a:defRPr/>
            </a:pPr>
            <a:r>
              <a:rPr lang="en-US" smtClean="0"/>
              <a:t>Options, Futures, and Other Derivatives, 11th  Edition,  Copyright © John C. Hull 2021</a:t>
            </a:r>
            <a:endParaRPr lang="en-US"/>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pPr>
              <a:defRPr/>
            </a:pPr>
            <a:fld id="{754D749D-B02E-43F7-BF45-77292D7DECA3}" type="slidenum">
              <a:rPr lang="en-US"/>
              <a:pPr>
                <a:defRPr/>
              </a:pPr>
              <a:t>‹#›</a:t>
            </a:fld>
            <a:endParaRPr lang="en-US"/>
          </a:p>
        </p:txBody>
      </p:sp>
    </p:spTree>
    <p:extLst>
      <p:ext uri="{BB962C8B-B14F-4D97-AF65-F5344CB8AC3E}">
        <p14:creationId xmlns:p14="http://schemas.microsoft.com/office/powerpoint/2010/main" val="302753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1F48F033-30E3-4290-9723-F593567D7FD1}" type="datetime1">
              <a:rPr lang="en-US" smtClean="0"/>
              <a:t>9/30/2020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E50C14-AD8D-4227-8EE1-9BB6BD384870}" type="slidenum">
              <a:rPr lang="en-US"/>
              <a:pPr>
                <a:defRPr/>
              </a:pPr>
              <a:t>‹#›</a:t>
            </a:fld>
            <a:endParaRPr lang="en-US"/>
          </a:p>
        </p:txBody>
      </p:sp>
    </p:spTree>
    <p:extLst>
      <p:ext uri="{BB962C8B-B14F-4D97-AF65-F5344CB8AC3E}">
        <p14:creationId xmlns:p14="http://schemas.microsoft.com/office/powerpoint/2010/main" val="1002450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3" y="930275"/>
            <a:ext cx="2052637" cy="5332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063" y="930275"/>
            <a:ext cx="600710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1CF5B669-34F7-4F7A-844E-0D2E3D0EC26A}" type="datetime1">
              <a:rPr lang="en-US" smtClean="0"/>
              <a:t>9/30/2020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1699C8-A711-447C-9392-6C9B7979A4C2}" type="slidenum">
              <a:rPr lang="en-US"/>
              <a:pPr>
                <a:defRPr/>
              </a:pPr>
              <a:t>‹#›</a:t>
            </a:fld>
            <a:endParaRPr lang="en-US"/>
          </a:p>
        </p:txBody>
      </p:sp>
    </p:spTree>
    <p:extLst>
      <p:ext uri="{BB962C8B-B14F-4D97-AF65-F5344CB8AC3E}">
        <p14:creationId xmlns:p14="http://schemas.microsoft.com/office/powerpoint/2010/main" val="208488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mtClean="0"/>
            </a:lvl1pPr>
          </a:lstStyle>
          <a:p>
            <a:pPr>
              <a:defRPr/>
            </a:pPr>
            <a:fld id="{9844E1BF-4290-4F1C-93BF-B38D98F1A300}" type="datetime1">
              <a:rPr lang="en-US" smtClean="0"/>
              <a:t>9/30/2020</a:t>
            </a:fld>
            <a:endParaRPr lang="en-US"/>
          </a:p>
        </p:txBody>
      </p:sp>
      <p:sp>
        <p:nvSpPr>
          <p:cNvPr id="5" name="Footer Placeholder 4"/>
          <p:cNvSpPr>
            <a:spLocks noGrp="1"/>
          </p:cNvSpPr>
          <p:nvPr>
            <p:ph type="ftr" sz="quarter" idx="11"/>
          </p:nvPr>
        </p:nvSpPr>
        <p:spPr>
          <a:xfrm>
            <a:off x="1600200" y="6248400"/>
            <a:ext cx="5029200" cy="457200"/>
          </a:xfrm>
        </p:spPr>
        <p:txBody>
          <a:bodyPr/>
          <a:lstStyle>
            <a:lvl1pPr>
              <a:defRPr/>
            </a:lvl1pPr>
          </a:lstStyle>
          <a:p>
            <a:pPr>
              <a:defRPr/>
            </a:pPr>
            <a:r>
              <a:rPr lang="en-US" smtClean="0"/>
              <a:t>Options, Futures, and Other Derivatives, 11th  Edition,  Copyright © John C. Hull 2021</a:t>
            </a:r>
            <a:endParaRPr lang="en-US"/>
          </a:p>
        </p:txBody>
      </p:sp>
      <p:sp>
        <p:nvSpPr>
          <p:cNvPr id="6" name="Slide Number Placeholder 5"/>
          <p:cNvSpPr>
            <a:spLocks noGrp="1"/>
          </p:cNvSpPr>
          <p:nvPr>
            <p:ph type="sldNum" sz="quarter" idx="12"/>
          </p:nvPr>
        </p:nvSpPr>
        <p:spPr/>
        <p:txBody>
          <a:bodyPr/>
          <a:lstStyle>
            <a:lvl1pPr>
              <a:defRPr/>
            </a:lvl1pPr>
          </a:lstStyle>
          <a:p>
            <a:pPr>
              <a:defRPr/>
            </a:pPr>
            <a:fld id="{8CF71D3C-2420-4A89-861A-EFACF67BD985}" type="slidenum">
              <a:rPr lang="en-US"/>
              <a:pPr>
                <a:defRPr/>
              </a:pPr>
              <a:t>‹#›</a:t>
            </a:fld>
            <a:endParaRPr lang="en-US"/>
          </a:p>
        </p:txBody>
      </p:sp>
    </p:spTree>
    <p:extLst>
      <p:ext uri="{BB962C8B-B14F-4D97-AF65-F5344CB8AC3E}">
        <p14:creationId xmlns:p14="http://schemas.microsoft.com/office/powerpoint/2010/main" val="139899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3B7A9C29-EC0C-4BDB-B81E-18742B3FA74E}" type="datetime1">
              <a:rPr lang="en-US" smtClean="0"/>
              <a:t>9/30/2020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9E7C516-7C16-4CAB-A74A-722B52755393}" type="slidenum">
              <a:rPr lang="en-US"/>
              <a:pPr>
                <a:defRPr/>
              </a:pPr>
              <a:t>‹#›</a:t>
            </a:fld>
            <a:endParaRPr lang="en-US"/>
          </a:p>
        </p:txBody>
      </p:sp>
    </p:spTree>
    <p:extLst>
      <p:ext uri="{BB962C8B-B14F-4D97-AF65-F5344CB8AC3E}">
        <p14:creationId xmlns:p14="http://schemas.microsoft.com/office/powerpoint/2010/main" val="2540726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0EDC8DD1-F5C3-4527-9965-CD2D433AA041}" type="datetime1">
              <a:rPr lang="en-US" smtClean="0"/>
              <a:t>9/30/2020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FB457F-574C-4B27-B8FD-912742A6F5DF}" type="slidenum">
              <a:rPr lang="en-US"/>
              <a:pPr>
                <a:defRPr/>
              </a:pPr>
              <a:t>‹#›</a:t>
            </a:fld>
            <a:endParaRPr lang="en-US"/>
          </a:p>
        </p:txBody>
      </p:sp>
    </p:spTree>
    <p:extLst>
      <p:ext uri="{BB962C8B-B14F-4D97-AF65-F5344CB8AC3E}">
        <p14:creationId xmlns:p14="http://schemas.microsoft.com/office/powerpoint/2010/main" val="173019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78794A3B-1A85-4AA9-8D77-BBA4B242132D}" type="datetime1">
              <a:rPr lang="en-US" smtClean="0"/>
              <a:t>9/30/2020</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749891F-5E13-4DF5-9FD6-9F860B36ED55}" type="slidenum">
              <a:rPr lang="en-US"/>
              <a:pPr>
                <a:defRPr/>
              </a:pPr>
              <a:t>‹#›</a:t>
            </a:fld>
            <a:endParaRPr lang="en-US"/>
          </a:p>
        </p:txBody>
      </p:sp>
    </p:spTree>
    <p:extLst>
      <p:ext uri="{BB962C8B-B14F-4D97-AF65-F5344CB8AC3E}">
        <p14:creationId xmlns:p14="http://schemas.microsoft.com/office/powerpoint/2010/main" val="215052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31B0E4C0-F251-4B5F-966B-A223D177136D}" type="datetime1">
              <a:rPr lang="en-US" smtClean="0"/>
              <a:t>9/30/2020</a:t>
            </a:fld>
            <a:endParaRPr lang="en-US"/>
          </a:p>
        </p:txBody>
      </p:sp>
      <p:sp>
        <p:nvSpPr>
          <p:cNvPr id="4" name="Footer Placeholder 3"/>
          <p:cNvSpPr>
            <a:spLocks noGrp="1"/>
          </p:cNvSpPr>
          <p:nvPr>
            <p:ph type="ftr" sz="quarter" idx="11"/>
          </p:nvPr>
        </p:nvSpPr>
        <p:spPr>
          <a:xfrm>
            <a:off x="2133600" y="6324600"/>
            <a:ext cx="4800600" cy="457200"/>
          </a:xfrm>
        </p:spPr>
        <p:txBody>
          <a:bodyPr/>
          <a:lstStyle>
            <a:lvl1pPr>
              <a:defRPr/>
            </a:lvl1pPr>
          </a:lstStyle>
          <a:p>
            <a:pPr>
              <a:defRPr/>
            </a:pPr>
            <a:r>
              <a:rPr lang="en-US" smtClean="0"/>
              <a:t>Options, Futures, and Other Derivatives, 11th  Edition,  Copyright © John C. Hull 2021</a:t>
            </a:r>
            <a:endParaRPr lang="en-US"/>
          </a:p>
        </p:txBody>
      </p:sp>
      <p:sp>
        <p:nvSpPr>
          <p:cNvPr id="5" name="Slide Number Placeholder 4"/>
          <p:cNvSpPr>
            <a:spLocks noGrp="1"/>
          </p:cNvSpPr>
          <p:nvPr>
            <p:ph type="sldNum" sz="quarter" idx="12"/>
          </p:nvPr>
        </p:nvSpPr>
        <p:spPr/>
        <p:txBody>
          <a:bodyPr/>
          <a:lstStyle>
            <a:lvl1pPr>
              <a:defRPr/>
            </a:lvl1pPr>
          </a:lstStyle>
          <a:p>
            <a:pPr>
              <a:defRPr/>
            </a:pPr>
            <a:fld id="{AD75F502-3536-48AF-AF28-1F60F99AA4F1}" type="slidenum">
              <a:rPr lang="en-US"/>
              <a:pPr>
                <a:defRPr/>
              </a:pPr>
              <a:t>‹#›</a:t>
            </a:fld>
            <a:endParaRPr lang="en-US"/>
          </a:p>
        </p:txBody>
      </p:sp>
    </p:spTree>
    <p:extLst>
      <p:ext uri="{BB962C8B-B14F-4D97-AF65-F5344CB8AC3E}">
        <p14:creationId xmlns:p14="http://schemas.microsoft.com/office/powerpoint/2010/main" val="390044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ABDBB6E-7A8E-489B-ACEC-87EED190B06A}" type="datetime1">
              <a:rPr lang="en-US" smtClean="0"/>
              <a:t>9/30/2020</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ADD6A28-A226-4288-A746-966042DC6075}" type="slidenum">
              <a:rPr lang="en-US"/>
              <a:pPr>
                <a:defRPr/>
              </a:pPr>
              <a:t>‹#›</a:t>
            </a:fld>
            <a:endParaRPr lang="en-US"/>
          </a:p>
        </p:txBody>
      </p:sp>
    </p:spTree>
    <p:extLst>
      <p:ext uri="{BB962C8B-B14F-4D97-AF65-F5344CB8AC3E}">
        <p14:creationId xmlns:p14="http://schemas.microsoft.com/office/powerpoint/2010/main" val="2764214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2193EF0-79C7-4605-BC79-4CFDE4506BC0}" type="datetime1">
              <a:rPr lang="en-US" smtClean="0"/>
              <a:t>9/30/2020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3A54336-C548-4054-B96E-922E33BFF272}" type="slidenum">
              <a:rPr lang="en-US"/>
              <a:pPr>
                <a:defRPr/>
              </a:pPr>
              <a:t>‹#›</a:t>
            </a:fld>
            <a:endParaRPr lang="en-US"/>
          </a:p>
        </p:txBody>
      </p:sp>
    </p:spTree>
    <p:extLst>
      <p:ext uri="{BB962C8B-B14F-4D97-AF65-F5344CB8AC3E}">
        <p14:creationId xmlns:p14="http://schemas.microsoft.com/office/powerpoint/2010/main" val="206005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8984796-8ABE-4201-AA22-7D2F1930E5E1}" type="datetime1">
              <a:rPr lang="en-US" smtClean="0"/>
              <a:t>9/30/2020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87B59A7-6786-41B6-91D9-33D4911DCF42}" type="slidenum">
              <a:rPr lang="en-US"/>
              <a:pPr>
                <a:defRPr/>
              </a:pPr>
              <a:t>‹#›</a:t>
            </a:fld>
            <a:endParaRPr lang="en-US"/>
          </a:p>
        </p:txBody>
      </p:sp>
    </p:spTree>
    <p:extLst>
      <p:ext uri="{BB962C8B-B14F-4D97-AF65-F5344CB8AC3E}">
        <p14:creationId xmlns:p14="http://schemas.microsoft.com/office/powerpoint/2010/main" val="340940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Arial" charset="0"/>
              </a:defRPr>
            </a:lvl1pPr>
          </a:lstStyle>
          <a:p>
            <a:pPr>
              <a:defRPr/>
            </a:pPr>
            <a:fld id="{A5871052-B430-4044-9962-0343E00F3AD1}" type="datetime1">
              <a:rPr lang="en-US" smtClean="0"/>
              <a:t>9/30/2020</a:t>
            </a:fld>
            <a:endParaRPr lang="en-US"/>
          </a:p>
        </p:txBody>
      </p:sp>
      <p:sp>
        <p:nvSpPr>
          <p:cNvPr id="4101" name="Rectangle 5"/>
          <p:cNvSpPr>
            <a:spLocks noGrp="1" noChangeArrowheads="1"/>
          </p:cNvSpPr>
          <p:nvPr>
            <p:ph type="ftr" sz="quarter" idx="3"/>
          </p:nvPr>
        </p:nvSpPr>
        <p:spPr bwMode="auto">
          <a:xfrm>
            <a:off x="1828800" y="63246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Arial" charset="0"/>
              </a:defRPr>
            </a:lvl1pPr>
          </a:lstStyle>
          <a:p>
            <a:pPr>
              <a:defRPr/>
            </a:pPr>
            <a:r>
              <a:rPr lang="en-US" smtClean="0"/>
              <a:t>Options, Futures, and Other Derivatives, 11th  Edition,  Copyright © John C. Hull 2021</a:t>
            </a:r>
            <a:endParaRPr lang="en-US"/>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Arial" charset="0"/>
              </a:defRPr>
            </a:lvl1pPr>
          </a:lstStyle>
          <a:p>
            <a:pPr>
              <a:defRPr/>
            </a:pPr>
            <a:fld id="{09C78114-CFAD-4537-838E-1DEBCB94A685}" type="slidenum">
              <a:rPr lang="en-US"/>
              <a:pPr>
                <a:defRPr/>
              </a:pPr>
              <a:t>‹#›</a:t>
            </a:fld>
            <a:endParaRPr lang="en-US"/>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2 w 15"/>
                      <a:gd name="T1" fmla="*/ 4 h 23"/>
                      <a:gd name="T2" fmla="*/ 7 w 15"/>
                      <a:gd name="T3" fmla="*/ 2 h 23"/>
                      <a:gd name="T4" fmla="*/ 6 w 15"/>
                      <a:gd name="T5" fmla="*/ 6 h 23"/>
                      <a:gd name="T6" fmla="*/ 2 w 15"/>
                      <a:gd name="T7" fmla="*/ 4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9" name="Freeform 13"/>
                  <p:cNvSpPr>
                    <a:spLocks/>
                  </p:cNvSpPr>
                  <p:nvPr/>
                </p:nvSpPr>
                <p:spPr bwMode="ltGray">
                  <a:xfrm>
                    <a:off x="2332" y="660"/>
                    <a:ext cx="9" cy="8"/>
                  </a:xfrm>
                  <a:custGeom>
                    <a:avLst/>
                    <a:gdLst>
                      <a:gd name="T0" fmla="*/ 1 w 20"/>
                      <a:gd name="T1" fmla="*/ 5 h 23"/>
                      <a:gd name="T2" fmla="*/ 5 w 20"/>
                      <a:gd name="T3" fmla="*/ 1 h 23"/>
                      <a:gd name="T4" fmla="*/ 3 w 20"/>
                      <a:gd name="T5" fmla="*/ 7 h 23"/>
                      <a:gd name="T6" fmla="*/ 1 w 20"/>
                      <a:gd name="T7" fmla="*/ 5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0" name="Freeform 14"/>
                  <p:cNvSpPr>
                    <a:spLocks/>
                  </p:cNvSpPr>
                  <p:nvPr/>
                </p:nvSpPr>
                <p:spPr bwMode="ltGray">
                  <a:xfrm>
                    <a:off x="2120" y="616"/>
                    <a:ext cx="13" cy="14"/>
                  </a:xfrm>
                  <a:custGeom>
                    <a:avLst/>
                    <a:gdLst>
                      <a:gd name="T0" fmla="*/ 7 w 30"/>
                      <a:gd name="T1" fmla="*/ 11 h 42"/>
                      <a:gd name="T2" fmla="*/ 3 w 30"/>
                      <a:gd name="T3" fmla="*/ 7 h 42"/>
                      <a:gd name="T4" fmla="*/ 0 w 30"/>
                      <a:gd name="T5" fmla="*/ 3 h 42"/>
                      <a:gd name="T6" fmla="*/ 7 w 30"/>
                      <a:gd name="T7" fmla="*/ 1 h 42"/>
                      <a:gd name="T8" fmla="*/ 13 w 30"/>
                      <a:gd name="T9" fmla="*/ 8 h 42"/>
                      <a:gd name="T10" fmla="*/ 12 w 30"/>
                      <a:gd name="T11" fmla="*/ 10 h 42"/>
                      <a:gd name="T12" fmla="*/ 7 w 30"/>
                      <a:gd name="T13" fmla="*/ 1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1" name="Freeform 15"/>
                  <p:cNvSpPr>
                    <a:spLocks/>
                  </p:cNvSpPr>
                  <p:nvPr/>
                </p:nvSpPr>
                <p:spPr bwMode="ltGray">
                  <a:xfrm>
                    <a:off x="1967" y="629"/>
                    <a:ext cx="11" cy="5"/>
                  </a:xfrm>
                  <a:custGeom>
                    <a:avLst/>
                    <a:gdLst>
                      <a:gd name="T0" fmla="*/ 7 w 25"/>
                      <a:gd name="T1" fmla="*/ 5 h 16"/>
                      <a:gd name="T2" fmla="*/ 1 w 25"/>
                      <a:gd name="T3" fmla="*/ 3 h 16"/>
                      <a:gd name="T4" fmla="*/ 7 w 25"/>
                      <a:gd name="T5" fmla="*/ 0 h 16"/>
                      <a:gd name="T6" fmla="*/ 7 w 25"/>
                      <a:gd name="T7" fmla="*/ 5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2" name="Freeform 16"/>
                  <p:cNvSpPr>
                    <a:spLocks/>
                  </p:cNvSpPr>
                  <p:nvPr/>
                </p:nvSpPr>
                <p:spPr bwMode="ltGray">
                  <a:xfrm>
                    <a:off x="1921" y="635"/>
                    <a:ext cx="28" cy="16"/>
                  </a:xfrm>
                  <a:custGeom>
                    <a:avLst/>
                    <a:gdLst>
                      <a:gd name="T0" fmla="*/ 6 w 65"/>
                      <a:gd name="T1" fmla="*/ 8 h 46"/>
                      <a:gd name="T2" fmla="*/ 13 w 65"/>
                      <a:gd name="T3" fmla="*/ 1 h 46"/>
                      <a:gd name="T4" fmla="*/ 18 w 65"/>
                      <a:gd name="T5" fmla="*/ 0 h 46"/>
                      <a:gd name="T6" fmla="*/ 25 w 65"/>
                      <a:gd name="T7" fmla="*/ 4 h 46"/>
                      <a:gd name="T8" fmla="*/ 14 w 65"/>
                      <a:gd name="T9" fmla="*/ 9 h 46"/>
                      <a:gd name="T10" fmla="*/ 5 w 65"/>
                      <a:gd name="T11" fmla="*/ 16 h 46"/>
                      <a:gd name="T12" fmla="*/ 3 w 65"/>
                      <a:gd name="T13" fmla="*/ 7 h 46"/>
                      <a:gd name="T14" fmla="*/ 5 w 65"/>
                      <a:gd name="T15" fmla="*/ 5 h 46"/>
                      <a:gd name="T16" fmla="*/ 6 w 65"/>
                      <a:gd name="T17" fmla="*/ 8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3" name="Freeform 17"/>
                  <p:cNvSpPr>
                    <a:spLocks/>
                  </p:cNvSpPr>
                  <p:nvPr/>
                </p:nvSpPr>
                <p:spPr bwMode="ltGray">
                  <a:xfrm>
                    <a:off x="1892" y="634"/>
                    <a:ext cx="29" cy="16"/>
                  </a:xfrm>
                  <a:custGeom>
                    <a:avLst/>
                    <a:gdLst>
                      <a:gd name="T0" fmla="*/ 0 w 69"/>
                      <a:gd name="T1" fmla="*/ 11 h 47"/>
                      <a:gd name="T2" fmla="*/ 8 w 69"/>
                      <a:gd name="T3" fmla="*/ 9 h 47"/>
                      <a:gd name="T4" fmla="*/ 22 w 69"/>
                      <a:gd name="T5" fmla="*/ 0 h 47"/>
                      <a:gd name="T6" fmla="*/ 27 w 69"/>
                      <a:gd name="T7" fmla="*/ 1 h 47"/>
                      <a:gd name="T8" fmla="*/ 21 w 69"/>
                      <a:gd name="T9" fmla="*/ 6 h 47"/>
                      <a:gd name="T10" fmla="*/ 12 w 69"/>
                      <a:gd name="T11" fmla="*/ 11 h 47"/>
                      <a:gd name="T12" fmla="*/ 9 w 69"/>
                      <a:gd name="T13" fmla="*/ 16 h 47"/>
                      <a:gd name="T14" fmla="*/ 7 w 69"/>
                      <a:gd name="T15" fmla="*/ 15 h 47"/>
                      <a:gd name="T16" fmla="*/ 5 w 69"/>
                      <a:gd name="T17" fmla="*/ 13 h 47"/>
                      <a:gd name="T18" fmla="*/ 0 w 69"/>
                      <a:gd name="T19" fmla="*/ 12 h 47"/>
                      <a:gd name="T20" fmla="*/ 0 w 69"/>
                      <a:gd name="T21" fmla="*/ 1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4" name="Freeform 18"/>
                  <p:cNvSpPr>
                    <a:spLocks/>
                  </p:cNvSpPr>
                  <p:nvPr/>
                </p:nvSpPr>
                <p:spPr bwMode="ltGray">
                  <a:xfrm>
                    <a:off x="1735" y="547"/>
                    <a:ext cx="151" cy="93"/>
                  </a:xfrm>
                  <a:custGeom>
                    <a:avLst/>
                    <a:gdLst>
                      <a:gd name="T0" fmla="*/ 4 w 355"/>
                      <a:gd name="T1" fmla="*/ 1 h 277"/>
                      <a:gd name="T2" fmla="*/ 15 w 355"/>
                      <a:gd name="T3" fmla="*/ 6 h 277"/>
                      <a:gd name="T4" fmla="*/ 20 w 355"/>
                      <a:gd name="T5" fmla="*/ 10 h 277"/>
                      <a:gd name="T6" fmla="*/ 32 w 355"/>
                      <a:gd name="T7" fmla="*/ 17 h 277"/>
                      <a:gd name="T8" fmla="*/ 39 w 355"/>
                      <a:gd name="T9" fmla="*/ 22 h 277"/>
                      <a:gd name="T10" fmla="*/ 52 w 355"/>
                      <a:gd name="T11" fmla="*/ 33 h 277"/>
                      <a:gd name="T12" fmla="*/ 58 w 355"/>
                      <a:gd name="T13" fmla="*/ 43 h 277"/>
                      <a:gd name="T14" fmla="*/ 63 w 355"/>
                      <a:gd name="T15" fmla="*/ 44 h 277"/>
                      <a:gd name="T16" fmla="*/ 66 w 355"/>
                      <a:gd name="T17" fmla="*/ 50 h 277"/>
                      <a:gd name="T18" fmla="*/ 75 w 355"/>
                      <a:gd name="T19" fmla="*/ 51 h 277"/>
                      <a:gd name="T20" fmla="*/ 72 w 355"/>
                      <a:gd name="T21" fmla="*/ 66 h 277"/>
                      <a:gd name="T22" fmla="*/ 77 w 355"/>
                      <a:gd name="T23" fmla="*/ 75 h 277"/>
                      <a:gd name="T24" fmla="*/ 84 w 355"/>
                      <a:gd name="T25" fmla="*/ 78 h 277"/>
                      <a:gd name="T26" fmla="*/ 92 w 355"/>
                      <a:gd name="T27" fmla="*/ 79 h 277"/>
                      <a:gd name="T28" fmla="*/ 100 w 355"/>
                      <a:gd name="T29" fmla="*/ 81 h 277"/>
                      <a:gd name="T30" fmla="*/ 108 w 355"/>
                      <a:gd name="T31" fmla="*/ 79 h 277"/>
                      <a:gd name="T32" fmla="*/ 116 w 355"/>
                      <a:gd name="T33" fmla="*/ 83 h 277"/>
                      <a:gd name="T34" fmla="*/ 126 w 355"/>
                      <a:gd name="T35" fmla="*/ 86 h 277"/>
                      <a:gd name="T36" fmla="*/ 134 w 355"/>
                      <a:gd name="T37" fmla="*/ 89 h 277"/>
                      <a:gd name="T38" fmla="*/ 150 w 355"/>
                      <a:gd name="T39" fmla="*/ 89 h 277"/>
                      <a:gd name="T40" fmla="*/ 145 w 355"/>
                      <a:gd name="T41" fmla="*/ 92 h 277"/>
                      <a:gd name="T42" fmla="*/ 137 w 355"/>
                      <a:gd name="T43" fmla="*/ 91 h 277"/>
                      <a:gd name="T44" fmla="*/ 128 w 355"/>
                      <a:gd name="T45" fmla="*/ 91 h 277"/>
                      <a:gd name="T46" fmla="*/ 123 w 355"/>
                      <a:gd name="T47" fmla="*/ 89 h 277"/>
                      <a:gd name="T48" fmla="*/ 107 w 355"/>
                      <a:gd name="T49" fmla="*/ 89 h 277"/>
                      <a:gd name="T50" fmla="*/ 100 w 355"/>
                      <a:gd name="T51" fmla="*/ 87 h 277"/>
                      <a:gd name="T52" fmla="*/ 73 w 355"/>
                      <a:gd name="T53" fmla="*/ 81 h 277"/>
                      <a:gd name="T54" fmla="*/ 68 w 355"/>
                      <a:gd name="T55" fmla="*/ 73 h 277"/>
                      <a:gd name="T56" fmla="*/ 54 w 355"/>
                      <a:gd name="T57" fmla="*/ 67 h 277"/>
                      <a:gd name="T58" fmla="*/ 46 w 355"/>
                      <a:gd name="T59" fmla="*/ 62 h 277"/>
                      <a:gd name="T60" fmla="*/ 40 w 355"/>
                      <a:gd name="T61" fmla="*/ 53 h 277"/>
                      <a:gd name="T62" fmla="*/ 29 w 355"/>
                      <a:gd name="T63" fmla="*/ 36 h 277"/>
                      <a:gd name="T64" fmla="*/ 27 w 355"/>
                      <a:gd name="T65" fmla="*/ 34 h 277"/>
                      <a:gd name="T66" fmla="*/ 25 w 355"/>
                      <a:gd name="T67" fmla="*/ 34 h 277"/>
                      <a:gd name="T68" fmla="*/ 23 w 355"/>
                      <a:gd name="T69" fmla="*/ 30 h 277"/>
                      <a:gd name="T70" fmla="*/ 16 w 355"/>
                      <a:gd name="T71" fmla="*/ 19 h 277"/>
                      <a:gd name="T72" fmla="*/ 9 w 355"/>
                      <a:gd name="T73" fmla="*/ 13 h 277"/>
                      <a:gd name="T74" fmla="*/ 2 w 355"/>
                      <a:gd name="T75" fmla="*/ 7 h 277"/>
                      <a:gd name="T76" fmla="*/ 4 w 355"/>
                      <a:gd name="T77" fmla="*/ 1 h 277"/>
                      <a:gd name="T78" fmla="*/ 4 w 355"/>
                      <a:gd name="T79" fmla="*/ 1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5" name="Freeform 19"/>
                  <p:cNvSpPr>
                    <a:spLocks/>
                  </p:cNvSpPr>
                  <p:nvPr/>
                </p:nvSpPr>
                <p:spPr bwMode="ltGray">
                  <a:xfrm>
                    <a:off x="1827" y="541"/>
                    <a:ext cx="67" cy="68"/>
                  </a:xfrm>
                  <a:custGeom>
                    <a:avLst/>
                    <a:gdLst>
                      <a:gd name="T0" fmla="*/ 23 w 156"/>
                      <a:gd name="T1" fmla="*/ 22 h 206"/>
                      <a:gd name="T2" fmla="*/ 28 w 156"/>
                      <a:gd name="T3" fmla="*/ 19 h 206"/>
                      <a:gd name="T4" fmla="*/ 29 w 156"/>
                      <a:gd name="T5" fmla="*/ 17 h 206"/>
                      <a:gd name="T6" fmla="*/ 34 w 156"/>
                      <a:gd name="T7" fmla="*/ 15 h 206"/>
                      <a:gd name="T8" fmla="*/ 46 w 156"/>
                      <a:gd name="T9" fmla="*/ 7 h 206"/>
                      <a:gd name="T10" fmla="*/ 48 w 156"/>
                      <a:gd name="T11" fmla="*/ 1 h 206"/>
                      <a:gd name="T12" fmla="*/ 53 w 156"/>
                      <a:gd name="T13" fmla="*/ 0 h 206"/>
                      <a:gd name="T14" fmla="*/ 64 w 156"/>
                      <a:gd name="T15" fmla="*/ 9 h 206"/>
                      <a:gd name="T16" fmla="*/ 63 w 156"/>
                      <a:gd name="T17" fmla="*/ 15 h 206"/>
                      <a:gd name="T18" fmla="*/ 54 w 156"/>
                      <a:gd name="T19" fmla="*/ 21 h 206"/>
                      <a:gd name="T20" fmla="*/ 57 w 156"/>
                      <a:gd name="T21" fmla="*/ 31 h 206"/>
                      <a:gd name="T22" fmla="*/ 61 w 156"/>
                      <a:gd name="T23" fmla="*/ 36 h 206"/>
                      <a:gd name="T24" fmla="*/ 63 w 156"/>
                      <a:gd name="T25" fmla="*/ 42 h 206"/>
                      <a:gd name="T26" fmla="*/ 55 w 156"/>
                      <a:gd name="T27" fmla="*/ 42 h 206"/>
                      <a:gd name="T28" fmla="*/ 50 w 156"/>
                      <a:gd name="T29" fmla="*/ 48 h 206"/>
                      <a:gd name="T30" fmla="*/ 45 w 156"/>
                      <a:gd name="T31" fmla="*/ 51 h 206"/>
                      <a:gd name="T32" fmla="*/ 43 w 156"/>
                      <a:gd name="T33" fmla="*/ 65 h 206"/>
                      <a:gd name="T34" fmla="*/ 38 w 156"/>
                      <a:gd name="T35" fmla="*/ 67 h 206"/>
                      <a:gd name="T36" fmla="*/ 35 w 156"/>
                      <a:gd name="T37" fmla="*/ 68 h 206"/>
                      <a:gd name="T38" fmla="*/ 33 w 156"/>
                      <a:gd name="T39" fmla="*/ 67 h 206"/>
                      <a:gd name="T40" fmla="*/ 31 w 156"/>
                      <a:gd name="T41" fmla="*/ 63 h 206"/>
                      <a:gd name="T42" fmla="*/ 26 w 156"/>
                      <a:gd name="T43" fmla="*/ 61 h 206"/>
                      <a:gd name="T44" fmla="*/ 18 w 156"/>
                      <a:gd name="T45" fmla="*/ 64 h 206"/>
                      <a:gd name="T46" fmla="*/ 12 w 156"/>
                      <a:gd name="T47" fmla="*/ 61 h 206"/>
                      <a:gd name="T48" fmla="*/ 4 w 156"/>
                      <a:gd name="T49" fmla="*/ 49 h 206"/>
                      <a:gd name="T50" fmla="*/ 2 w 156"/>
                      <a:gd name="T51" fmla="*/ 43 h 206"/>
                      <a:gd name="T52" fmla="*/ 0 w 156"/>
                      <a:gd name="T53" fmla="*/ 39 h 206"/>
                      <a:gd name="T54" fmla="*/ 9 w 156"/>
                      <a:gd name="T55" fmla="*/ 32 h 206"/>
                      <a:gd name="T56" fmla="*/ 14 w 156"/>
                      <a:gd name="T57" fmla="*/ 34 h 206"/>
                      <a:gd name="T58" fmla="*/ 15 w 156"/>
                      <a:gd name="T59" fmla="*/ 26 h 206"/>
                      <a:gd name="T60" fmla="*/ 22 w 156"/>
                      <a:gd name="T61" fmla="*/ 23 h 206"/>
                      <a:gd name="T62" fmla="*/ 23 w 156"/>
                      <a:gd name="T63" fmla="*/ 2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6" name="Freeform 20"/>
                  <p:cNvSpPr>
                    <a:spLocks/>
                  </p:cNvSpPr>
                  <p:nvPr/>
                </p:nvSpPr>
                <p:spPr bwMode="ltGray">
                  <a:xfrm>
                    <a:off x="1892" y="572"/>
                    <a:ext cx="47" cy="13"/>
                  </a:xfrm>
                  <a:custGeom>
                    <a:avLst/>
                    <a:gdLst>
                      <a:gd name="T0" fmla="*/ 2 w 109"/>
                      <a:gd name="T1" fmla="*/ 11 h 38"/>
                      <a:gd name="T2" fmla="*/ 8 w 109"/>
                      <a:gd name="T3" fmla="*/ 3 h 38"/>
                      <a:gd name="T4" fmla="*/ 20 w 109"/>
                      <a:gd name="T5" fmla="*/ 7 h 38"/>
                      <a:gd name="T6" fmla="*/ 31 w 109"/>
                      <a:gd name="T7" fmla="*/ 5 h 38"/>
                      <a:gd name="T8" fmla="*/ 39 w 109"/>
                      <a:gd name="T9" fmla="*/ 0 h 38"/>
                      <a:gd name="T10" fmla="*/ 33 w 109"/>
                      <a:gd name="T11" fmla="*/ 9 h 38"/>
                      <a:gd name="T12" fmla="*/ 26 w 109"/>
                      <a:gd name="T13" fmla="*/ 13 h 38"/>
                      <a:gd name="T14" fmla="*/ 18 w 109"/>
                      <a:gd name="T15" fmla="*/ 11 h 38"/>
                      <a:gd name="T16" fmla="*/ 6 w 109"/>
                      <a:gd name="T17" fmla="*/ 10 h 38"/>
                      <a:gd name="T18" fmla="*/ 2 w 109"/>
                      <a:gd name="T19" fmla="*/ 1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7" name="Freeform 21"/>
                  <p:cNvSpPr>
                    <a:spLocks/>
                  </p:cNvSpPr>
                  <p:nvPr/>
                </p:nvSpPr>
                <p:spPr bwMode="ltGray">
                  <a:xfrm>
                    <a:off x="1890" y="588"/>
                    <a:ext cx="32" cy="34"/>
                  </a:xfrm>
                  <a:custGeom>
                    <a:avLst/>
                    <a:gdLst>
                      <a:gd name="T0" fmla="*/ 3 w 76"/>
                      <a:gd name="T1" fmla="*/ 6 h 104"/>
                      <a:gd name="T2" fmla="*/ 8 w 76"/>
                      <a:gd name="T3" fmla="*/ 0 h 104"/>
                      <a:gd name="T4" fmla="*/ 14 w 76"/>
                      <a:gd name="T5" fmla="*/ 6 h 104"/>
                      <a:gd name="T6" fmla="*/ 26 w 76"/>
                      <a:gd name="T7" fmla="*/ 1 h 104"/>
                      <a:gd name="T8" fmla="*/ 19 w 76"/>
                      <a:gd name="T9" fmla="*/ 11 h 104"/>
                      <a:gd name="T10" fmla="*/ 23 w 76"/>
                      <a:gd name="T11" fmla="*/ 16 h 104"/>
                      <a:gd name="T12" fmla="*/ 24 w 76"/>
                      <a:gd name="T13" fmla="*/ 20 h 104"/>
                      <a:gd name="T14" fmla="*/ 19 w 76"/>
                      <a:gd name="T15" fmla="*/ 24 h 104"/>
                      <a:gd name="T16" fmla="*/ 14 w 76"/>
                      <a:gd name="T17" fmla="*/ 20 h 104"/>
                      <a:gd name="T18" fmla="*/ 9 w 76"/>
                      <a:gd name="T19" fmla="*/ 16 h 104"/>
                      <a:gd name="T20" fmla="*/ 12 w 76"/>
                      <a:gd name="T21" fmla="*/ 22 h 104"/>
                      <a:gd name="T22" fmla="*/ 13 w 76"/>
                      <a:gd name="T23" fmla="*/ 24 h 104"/>
                      <a:gd name="T24" fmla="*/ 8 w 76"/>
                      <a:gd name="T25" fmla="*/ 34 h 104"/>
                      <a:gd name="T26" fmla="*/ 5 w 76"/>
                      <a:gd name="T27" fmla="*/ 33 h 104"/>
                      <a:gd name="T28" fmla="*/ 3 w 76"/>
                      <a:gd name="T29" fmla="*/ 29 h 104"/>
                      <a:gd name="T30" fmla="*/ 0 w 76"/>
                      <a:gd name="T31" fmla="*/ 18 h 104"/>
                      <a:gd name="T32" fmla="*/ 1 w 76"/>
                      <a:gd name="T33" fmla="*/ 10 h 104"/>
                      <a:gd name="T34" fmla="*/ 3 w 76"/>
                      <a:gd name="T35" fmla="*/ 6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8" name="Freeform 22"/>
                  <p:cNvSpPr>
                    <a:spLocks/>
                  </p:cNvSpPr>
                  <p:nvPr/>
                </p:nvSpPr>
                <p:spPr bwMode="ltGray">
                  <a:xfrm>
                    <a:off x="1944" y="569"/>
                    <a:ext cx="16" cy="20"/>
                  </a:xfrm>
                  <a:custGeom>
                    <a:avLst/>
                    <a:gdLst>
                      <a:gd name="T0" fmla="*/ 1 w 37"/>
                      <a:gd name="T1" fmla="*/ 9 h 61"/>
                      <a:gd name="T2" fmla="*/ 6 w 37"/>
                      <a:gd name="T3" fmla="*/ 0 h 61"/>
                      <a:gd name="T4" fmla="*/ 6 w 37"/>
                      <a:gd name="T5" fmla="*/ 9 h 61"/>
                      <a:gd name="T6" fmla="*/ 16 w 37"/>
                      <a:gd name="T7" fmla="*/ 12 h 61"/>
                      <a:gd name="T8" fmla="*/ 8 w 37"/>
                      <a:gd name="T9" fmla="*/ 14 h 61"/>
                      <a:gd name="T10" fmla="*/ 2 w 37"/>
                      <a:gd name="T11" fmla="*/ 19 h 61"/>
                      <a:gd name="T12" fmla="*/ 0 w 37"/>
                      <a:gd name="T13" fmla="*/ 11 h 61"/>
                      <a:gd name="T14" fmla="*/ 1 w 37"/>
                      <a:gd name="T15" fmla="*/ 9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9" name="Freeform 23"/>
                  <p:cNvSpPr>
                    <a:spLocks/>
                  </p:cNvSpPr>
                  <p:nvPr/>
                </p:nvSpPr>
                <p:spPr bwMode="ltGray">
                  <a:xfrm>
                    <a:off x="1948" y="600"/>
                    <a:ext cx="20" cy="10"/>
                  </a:xfrm>
                  <a:custGeom>
                    <a:avLst/>
                    <a:gdLst>
                      <a:gd name="T0" fmla="*/ 3 w 49"/>
                      <a:gd name="T1" fmla="*/ 0 h 29"/>
                      <a:gd name="T2" fmla="*/ 12 w 49"/>
                      <a:gd name="T3" fmla="*/ 0 h 29"/>
                      <a:gd name="T4" fmla="*/ 20 w 49"/>
                      <a:gd name="T5" fmla="*/ 6 h 29"/>
                      <a:gd name="T6" fmla="*/ 14 w 49"/>
                      <a:gd name="T7" fmla="*/ 5 h 29"/>
                      <a:gd name="T8" fmla="*/ 1 w 49"/>
                      <a:gd name="T9" fmla="*/ 6 h 29"/>
                      <a:gd name="T10" fmla="*/ 3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0" name="Freeform 24"/>
                  <p:cNvSpPr>
                    <a:spLocks/>
                  </p:cNvSpPr>
                  <p:nvPr/>
                </p:nvSpPr>
                <p:spPr bwMode="ltGray">
                  <a:xfrm>
                    <a:off x="1969" y="585"/>
                    <a:ext cx="26" cy="17"/>
                  </a:xfrm>
                  <a:custGeom>
                    <a:avLst/>
                    <a:gdLst>
                      <a:gd name="T0" fmla="*/ 9 w 61"/>
                      <a:gd name="T1" fmla="*/ 13 h 48"/>
                      <a:gd name="T2" fmla="*/ 6 w 61"/>
                      <a:gd name="T3" fmla="*/ 9 h 48"/>
                      <a:gd name="T4" fmla="*/ 1 w 61"/>
                      <a:gd name="T5" fmla="*/ 8 h 48"/>
                      <a:gd name="T6" fmla="*/ 6 w 61"/>
                      <a:gd name="T7" fmla="*/ 3 h 48"/>
                      <a:gd name="T8" fmla="*/ 11 w 61"/>
                      <a:gd name="T9" fmla="*/ 0 h 48"/>
                      <a:gd name="T10" fmla="*/ 21 w 61"/>
                      <a:gd name="T11" fmla="*/ 4 h 48"/>
                      <a:gd name="T12" fmla="*/ 23 w 61"/>
                      <a:gd name="T13" fmla="*/ 7 h 48"/>
                      <a:gd name="T14" fmla="*/ 26 w 61"/>
                      <a:gd name="T15" fmla="*/ 11 h 48"/>
                      <a:gd name="T16" fmla="*/ 17 w 61"/>
                      <a:gd name="T17" fmla="*/ 13 h 48"/>
                      <a:gd name="T18" fmla="*/ 10 w 61"/>
                      <a:gd name="T19" fmla="*/ 16 h 48"/>
                      <a:gd name="T20" fmla="*/ 9 w 61"/>
                      <a:gd name="T21" fmla="*/ 1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1" name="Freeform 25"/>
                  <p:cNvSpPr>
                    <a:spLocks/>
                  </p:cNvSpPr>
                  <p:nvPr/>
                </p:nvSpPr>
                <p:spPr bwMode="ltGray">
                  <a:xfrm>
                    <a:off x="1976" y="593"/>
                    <a:ext cx="122" cy="61"/>
                  </a:xfrm>
                  <a:custGeom>
                    <a:avLst/>
                    <a:gdLst>
                      <a:gd name="T0" fmla="*/ 20 w 286"/>
                      <a:gd name="T1" fmla="*/ 9 h 182"/>
                      <a:gd name="T2" fmla="*/ 15 w 286"/>
                      <a:gd name="T3" fmla="*/ 5 h 182"/>
                      <a:gd name="T4" fmla="*/ 11 w 286"/>
                      <a:gd name="T5" fmla="*/ 10 h 182"/>
                      <a:gd name="T6" fmla="*/ 0 w 286"/>
                      <a:gd name="T7" fmla="*/ 8 h 182"/>
                      <a:gd name="T8" fmla="*/ 4 w 286"/>
                      <a:gd name="T9" fmla="*/ 14 h 182"/>
                      <a:gd name="T10" fmla="*/ 7 w 286"/>
                      <a:gd name="T11" fmla="*/ 21 h 182"/>
                      <a:gd name="T12" fmla="*/ 10 w 286"/>
                      <a:gd name="T13" fmla="*/ 16 h 182"/>
                      <a:gd name="T14" fmla="*/ 13 w 286"/>
                      <a:gd name="T15" fmla="*/ 15 h 182"/>
                      <a:gd name="T16" fmla="*/ 20 w 286"/>
                      <a:gd name="T17" fmla="*/ 19 h 182"/>
                      <a:gd name="T18" fmla="*/ 30 w 286"/>
                      <a:gd name="T19" fmla="*/ 21 h 182"/>
                      <a:gd name="T20" fmla="*/ 38 w 286"/>
                      <a:gd name="T21" fmla="*/ 24 h 182"/>
                      <a:gd name="T22" fmla="*/ 45 w 286"/>
                      <a:gd name="T23" fmla="*/ 34 h 182"/>
                      <a:gd name="T24" fmla="*/ 44 w 286"/>
                      <a:gd name="T25" fmla="*/ 41 h 182"/>
                      <a:gd name="T26" fmla="*/ 42 w 286"/>
                      <a:gd name="T27" fmla="*/ 45 h 182"/>
                      <a:gd name="T28" fmla="*/ 52 w 286"/>
                      <a:gd name="T29" fmla="*/ 43 h 182"/>
                      <a:gd name="T30" fmla="*/ 60 w 286"/>
                      <a:gd name="T31" fmla="*/ 47 h 182"/>
                      <a:gd name="T32" fmla="*/ 72 w 286"/>
                      <a:gd name="T33" fmla="*/ 50 h 182"/>
                      <a:gd name="T34" fmla="*/ 74 w 286"/>
                      <a:gd name="T35" fmla="*/ 49 h 182"/>
                      <a:gd name="T36" fmla="*/ 72 w 286"/>
                      <a:gd name="T37" fmla="*/ 45 h 182"/>
                      <a:gd name="T38" fmla="*/ 76 w 286"/>
                      <a:gd name="T39" fmla="*/ 46 h 182"/>
                      <a:gd name="T40" fmla="*/ 79 w 286"/>
                      <a:gd name="T41" fmla="*/ 40 h 182"/>
                      <a:gd name="T42" fmla="*/ 86 w 286"/>
                      <a:gd name="T43" fmla="*/ 41 h 182"/>
                      <a:gd name="T44" fmla="*/ 91 w 286"/>
                      <a:gd name="T45" fmla="*/ 44 h 182"/>
                      <a:gd name="T46" fmla="*/ 104 w 286"/>
                      <a:gd name="T47" fmla="*/ 56 h 182"/>
                      <a:gd name="T48" fmla="*/ 112 w 286"/>
                      <a:gd name="T49" fmla="*/ 60 h 182"/>
                      <a:gd name="T50" fmla="*/ 121 w 286"/>
                      <a:gd name="T51" fmla="*/ 57 h 182"/>
                      <a:gd name="T52" fmla="*/ 114 w 286"/>
                      <a:gd name="T53" fmla="*/ 54 h 182"/>
                      <a:gd name="T54" fmla="*/ 109 w 286"/>
                      <a:gd name="T55" fmla="*/ 46 h 182"/>
                      <a:gd name="T56" fmla="*/ 107 w 286"/>
                      <a:gd name="T57" fmla="*/ 44 h 182"/>
                      <a:gd name="T58" fmla="*/ 106 w 286"/>
                      <a:gd name="T59" fmla="*/ 41 h 182"/>
                      <a:gd name="T60" fmla="*/ 101 w 286"/>
                      <a:gd name="T61" fmla="*/ 39 h 182"/>
                      <a:gd name="T62" fmla="*/ 102 w 286"/>
                      <a:gd name="T63" fmla="*/ 32 h 182"/>
                      <a:gd name="T64" fmla="*/ 94 w 286"/>
                      <a:gd name="T65" fmla="*/ 29 h 182"/>
                      <a:gd name="T66" fmla="*/ 90 w 286"/>
                      <a:gd name="T67" fmla="*/ 23 h 182"/>
                      <a:gd name="T68" fmla="*/ 81 w 286"/>
                      <a:gd name="T69" fmla="*/ 18 h 182"/>
                      <a:gd name="T70" fmla="*/ 72 w 286"/>
                      <a:gd name="T71" fmla="*/ 13 h 182"/>
                      <a:gd name="T72" fmla="*/ 67 w 286"/>
                      <a:gd name="T73" fmla="*/ 11 h 182"/>
                      <a:gd name="T74" fmla="*/ 51 w 286"/>
                      <a:gd name="T75" fmla="*/ 5 h 182"/>
                      <a:gd name="T76" fmla="*/ 44 w 286"/>
                      <a:gd name="T77" fmla="*/ 1 h 182"/>
                      <a:gd name="T78" fmla="*/ 41 w 286"/>
                      <a:gd name="T79" fmla="*/ 0 h 182"/>
                      <a:gd name="T80" fmla="*/ 30 w 286"/>
                      <a:gd name="T81" fmla="*/ 3 h 182"/>
                      <a:gd name="T82" fmla="*/ 24 w 286"/>
                      <a:gd name="T83" fmla="*/ 11 h 182"/>
                      <a:gd name="T84" fmla="*/ 20 w 286"/>
                      <a:gd name="T85" fmla="*/ 9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2" name="Freeform 26"/>
                  <p:cNvSpPr>
                    <a:spLocks/>
                  </p:cNvSpPr>
                  <p:nvPr/>
                </p:nvSpPr>
                <p:spPr bwMode="ltGray">
                  <a:xfrm>
                    <a:off x="2082" y="599"/>
                    <a:ext cx="33" cy="26"/>
                  </a:xfrm>
                  <a:custGeom>
                    <a:avLst/>
                    <a:gdLst>
                      <a:gd name="T0" fmla="*/ 0 w 78"/>
                      <a:gd name="T1" fmla="*/ 19 h 78"/>
                      <a:gd name="T2" fmla="*/ 11 w 78"/>
                      <a:gd name="T3" fmla="*/ 20 h 78"/>
                      <a:gd name="T4" fmla="*/ 19 w 78"/>
                      <a:gd name="T5" fmla="*/ 16 h 78"/>
                      <a:gd name="T6" fmla="*/ 24 w 78"/>
                      <a:gd name="T7" fmla="*/ 10 h 78"/>
                      <a:gd name="T8" fmla="*/ 18 w 78"/>
                      <a:gd name="T9" fmla="*/ 5 h 78"/>
                      <a:gd name="T10" fmla="*/ 18 w 78"/>
                      <a:gd name="T11" fmla="*/ 1 h 78"/>
                      <a:gd name="T12" fmla="*/ 30 w 78"/>
                      <a:gd name="T13" fmla="*/ 9 h 78"/>
                      <a:gd name="T14" fmla="*/ 28 w 78"/>
                      <a:gd name="T15" fmla="*/ 18 h 78"/>
                      <a:gd name="T16" fmla="*/ 14 w 78"/>
                      <a:gd name="T17" fmla="*/ 26 h 78"/>
                      <a:gd name="T18" fmla="*/ 4 w 78"/>
                      <a:gd name="T19" fmla="*/ 22 h 78"/>
                      <a:gd name="T20" fmla="*/ 1 w 78"/>
                      <a:gd name="T21" fmla="*/ 21 h 78"/>
                      <a:gd name="T22" fmla="*/ 0 w 78"/>
                      <a:gd name="T23" fmla="*/ 19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3" name="Freeform 27"/>
                  <p:cNvSpPr>
                    <a:spLocks/>
                  </p:cNvSpPr>
                  <p:nvPr/>
                </p:nvSpPr>
                <p:spPr bwMode="ltGray">
                  <a:xfrm>
                    <a:off x="2152" y="544"/>
                    <a:ext cx="8" cy="6"/>
                  </a:xfrm>
                  <a:custGeom>
                    <a:avLst/>
                    <a:gdLst>
                      <a:gd name="T0" fmla="*/ 1 w 17"/>
                      <a:gd name="T1" fmla="*/ 1 h 18"/>
                      <a:gd name="T2" fmla="*/ 1 w 17"/>
                      <a:gd name="T3" fmla="*/ 5 h 18"/>
                      <a:gd name="T4" fmla="*/ 1 w 17"/>
                      <a:gd name="T5" fmla="*/ 1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4" name="Freeform 28"/>
                  <p:cNvSpPr>
                    <a:spLocks/>
                  </p:cNvSpPr>
                  <p:nvPr/>
                </p:nvSpPr>
                <p:spPr bwMode="ltGray">
                  <a:xfrm>
                    <a:off x="2194" y="584"/>
                    <a:ext cx="11" cy="8"/>
                  </a:xfrm>
                  <a:custGeom>
                    <a:avLst/>
                    <a:gdLst>
                      <a:gd name="T0" fmla="*/ 3 w 26"/>
                      <a:gd name="T1" fmla="*/ 5 h 22"/>
                      <a:gd name="T2" fmla="*/ 6 w 26"/>
                      <a:gd name="T3" fmla="*/ 0 h 22"/>
                      <a:gd name="T4" fmla="*/ 6 w 26"/>
                      <a:gd name="T5" fmla="*/ 8 h 22"/>
                      <a:gd name="T6" fmla="*/ 3 w 26"/>
                      <a:gd name="T7" fmla="*/ 5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5" name="Freeform 29"/>
                  <p:cNvSpPr>
                    <a:spLocks/>
                  </p:cNvSpPr>
                  <p:nvPr/>
                </p:nvSpPr>
                <p:spPr bwMode="ltGray">
                  <a:xfrm>
                    <a:off x="2059" y="494"/>
                    <a:ext cx="8" cy="5"/>
                  </a:xfrm>
                  <a:custGeom>
                    <a:avLst/>
                    <a:gdLst>
                      <a:gd name="T0" fmla="*/ 3 w 20"/>
                      <a:gd name="T1" fmla="*/ 4 h 15"/>
                      <a:gd name="T2" fmla="*/ 7 w 20"/>
                      <a:gd name="T3" fmla="*/ 1 h 15"/>
                      <a:gd name="T4" fmla="*/ 4 w 20"/>
                      <a:gd name="T5" fmla="*/ 4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 name="Freeform 30"/>
                  <p:cNvSpPr>
                    <a:spLocks/>
                  </p:cNvSpPr>
                  <p:nvPr/>
                </p:nvSpPr>
                <p:spPr bwMode="ltGray">
                  <a:xfrm>
                    <a:off x="1988" y="536"/>
                    <a:ext cx="8" cy="5"/>
                  </a:xfrm>
                  <a:custGeom>
                    <a:avLst/>
                    <a:gdLst>
                      <a:gd name="T0" fmla="*/ 3 w 20"/>
                      <a:gd name="T1" fmla="*/ 4 h 15"/>
                      <a:gd name="T2" fmla="*/ 6 w 20"/>
                      <a:gd name="T3" fmla="*/ 1 h 15"/>
                      <a:gd name="T4" fmla="*/ 6 w 20"/>
                      <a:gd name="T5" fmla="*/ 5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7" name="Freeform 31"/>
                  <p:cNvSpPr>
                    <a:spLocks/>
                  </p:cNvSpPr>
                  <p:nvPr/>
                </p:nvSpPr>
                <p:spPr bwMode="ltGray">
                  <a:xfrm>
                    <a:off x="1910" y="523"/>
                    <a:ext cx="34" cy="27"/>
                  </a:xfrm>
                  <a:custGeom>
                    <a:avLst/>
                    <a:gdLst>
                      <a:gd name="T0" fmla="*/ 0 w 80"/>
                      <a:gd name="T1" fmla="*/ 17 h 80"/>
                      <a:gd name="T2" fmla="*/ 6 w 80"/>
                      <a:gd name="T3" fmla="*/ 8 h 80"/>
                      <a:gd name="T4" fmla="*/ 11 w 80"/>
                      <a:gd name="T5" fmla="*/ 7 h 80"/>
                      <a:gd name="T6" fmla="*/ 20 w 80"/>
                      <a:gd name="T7" fmla="*/ 6 h 80"/>
                      <a:gd name="T8" fmla="*/ 25 w 80"/>
                      <a:gd name="T9" fmla="*/ 0 h 80"/>
                      <a:gd name="T10" fmla="*/ 34 w 80"/>
                      <a:gd name="T11" fmla="*/ 14 h 80"/>
                      <a:gd name="T12" fmla="*/ 30 w 80"/>
                      <a:gd name="T13" fmla="*/ 19 h 80"/>
                      <a:gd name="T14" fmla="*/ 23 w 80"/>
                      <a:gd name="T15" fmla="*/ 21 h 80"/>
                      <a:gd name="T16" fmla="*/ 20 w 80"/>
                      <a:gd name="T17" fmla="*/ 27 h 80"/>
                      <a:gd name="T18" fmla="*/ 14 w 80"/>
                      <a:gd name="T19" fmla="*/ 23 h 80"/>
                      <a:gd name="T20" fmla="*/ 16 w 80"/>
                      <a:gd name="T21" fmla="*/ 18 h 80"/>
                      <a:gd name="T22" fmla="*/ 13 w 80"/>
                      <a:gd name="T23" fmla="*/ 9 h 80"/>
                      <a:gd name="T24" fmla="*/ 9 w 80"/>
                      <a:gd name="T25" fmla="*/ 16 h 80"/>
                      <a:gd name="T26" fmla="*/ 3 w 80"/>
                      <a:gd name="T27" fmla="*/ 19 h 80"/>
                      <a:gd name="T28" fmla="*/ 0 w 80"/>
                      <a:gd name="T29" fmla="*/ 1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8" name="Freeform 32"/>
                  <p:cNvSpPr>
                    <a:spLocks/>
                  </p:cNvSpPr>
                  <p:nvPr/>
                </p:nvSpPr>
                <p:spPr bwMode="ltGray">
                  <a:xfrm>
                    <a:off x="1899" y="466"/>
                    <a:ext cx="40" cy="58"/>
                  </a:xfrm>
                  <a:custGeom>
                    <a:avLst/>
                    <a:gdLst>
                      <a:gd name="T0" fmla="*/ 6 w 94"/>
                      <a:gd name="T1" fmla="*/ 32 h 174"/>
                      <a:gd name="T2" fmla="*/ 11 w 94"/>
                      <a:gd name="T3" fmla="*/ 43 h 174"/>
                      <a:gd name="T4" fmla="*/ 14 w 94"/>
                      <a:gd name="T5" fmla="*/ 36 h 174"/>
                      <a:gd name="T6" fmla="*/ 22 w 94"/>
                      <a:gd name="T7" fmla="*/ 33 h 174"/>
                      <a:gd name="T8" fmla="*/ 20 w 94"/>
                      <a:gd name="T9" fmla="*/ 41 h 174"/>
                      <a:gd name="T10" fmla="*/ 28 w 94"/>
                      <a:gd name="T11" fmla="*/ 42 h 174"/>
                      <a:gd name="T12" fmla="*/ 32 w 94"/>
                      <a:gd name="T13" fmla="*/ 47 h 174"/>
                      <a:gd name="T14" fmla="*/ 25 w 94"/>
                      <a:gd name="T15" fmla="*/ 49 h 174"/>
                      <a:gd name="T16" fmla="*/ 31 w 94"/>
                      <a:gd name="T17" fmla="*/ 58 h 174"/>
                      <a:gd name="T18" fmla="*/ 36 w 94"/>
                      <a:gd name="T19" fmla="*/ 51 h 174"/>
                      <a:gd name="T20" fmla="*/ 35 w 94"/>
                      <a:gd name="T21" fmla="*/ 37 h 174"/>
                      <a:gd name="T22" fmla="*/ 26 w 94"/>
                      <a:gd name="T23" fmla="*/ 35 h 174"/>
                      <a:gd name="T24" fmla="*/ 21 w 94"/>
                      <a:gd name="T25" fmla="*/ 27 h 174"/>
                      <a:gd name="T26" fmla="*/ 14 w 94"/>
                      <a:gd name="T27" fmla="*/ 27 h 174"/>
                      <a:gd name="T28" fmla="*/ 13 w 94"/>
                      <a:gd name="T29" fmla="*/ 23 h 174"/>
                      <a:gd name="T30" fmla="*/ 18 w 94"/>
                      <a:gd name="T31" fmla="*/ 14 h 174"/>
                      <a:gd name="T32" fmla="*/ 13 w 94"/>
                      <a:gd name="T33" fmla="*/ 0 h 174"/>
                      <a:gd name="T34" fmla="*/ 8 w 94"/>
                      <a:gd name="T35" fmla="*/ 7 h 174"/>
                      <a:gd name="T36" fmla="*/ 2 w 94"/>
                      <a:gd name="T37" fmla="*/ 15 h 174"/>
                      <a:gd name="T38" fmla="*/ 6 w 94"/>
                      <a:gd name="T39" fmla="*/ 25 h 174"/>
                      <a:gd name="T40" fmla="*/ 6 w 94"/>
                      <a:gd name="T41" fmla="*/ 3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9" name="Freeform 33"/>
                  <p:cNvSpPr>
                    <a:spLocks/>
                  </p:cNvSpPr>
                  <p:nvPr/>
                </p:nvSpPr>
                <p:spPr bwMode="ltGray">
                  <a:xfrm>
                    <a:off x="1909" y="508"/>
                    <a:ext cx="14" cy="17"/>
                  </a:xfrm>
                  <a:custGeom>
                    <a:avLst/>
                    <a:gdLst>
                      <a:gd name="T0" fmla="*/ 3 w 32"/>
                      <a:gd name="T1" fmla="*/ 8 h 50"/>
                      <a:gd name="T2" fmla="*/ 5 w 32"/>
                      <a:gd name="T3" fmla="*/ 0 h 50"/>
                      <a:gd name="T4" fmla="*/ 9 w 32"/>
                      <a:gd name="T5" fmla="*/ 5 h 50"/>
                      <a:gd name="T6" fmla="*/ 10 w 32"/>
                      <a:gd name="T7" fmla="*/ 8 h 50"/>
                      <a:gd name="T8" fmla="*/ 12 w 32"/>
                      <a:gd name="T9" fmla="*/ 9 h 50"/>
                      <a:gd name="T10" fmla="*/ 14 w 32"/>
                      <a:gd name="T11" fmla="*/ 13 h 50"/>
                      <a:gd name="T12" fmla="*/ 8 w 32"/>
                      <a:gd name="T13" fmla="*/ 17 h 50"/>
                      <a:gd name="T14" fmla="*/ 3 w 32"/>
                      <a:gd name="T15" fmla="*/ 8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0" name="Freeform 34"/>
                  <p:cNvSpPr>
                    <a:spLocks/>
                  </p:cNvSpPr>
                  <p:nvPr/>
                </p:nvSpPr>
                <p:spPr bwMode="ltGray">
                  <a:xfrm>
                    <a:off x="1881" y="512"/>
                    <a:ext cx="19" cy="17"/>
                  </a:xfrm>
                  <a:custGeom>
                    <a:avLst/>
                    <a:gdLst>
                      <a:gd name="T0" fmla="*/ 0 w 43"/>
                      <a:gd name="T1" fmla="*/ 15 h 50"/>
                      <a:gd name="T2" fmla="*/ 10 w 43"/>
                      <a:gd name="T3" fmla="*/ 7 h 50"/>
                      <a:gd name="T4" fmla="*/ 16 w 43"/>
                      <a:gd name="T5" fmla="*/ 0 h 50"/>
                      <a:gd name="T6" fmla="*/ 11 w 43"/>
                      <a:gd name="T7" fmla="*/ 10 h 50"/>
                      <a:gd name="T8" fmla="*/ 1 w 43"/>
                      <a:gd name="T9" fmla="*/ 17 h 50"/>
                      <a:gd name="T10" fmla="*/ 0 w 43"/>
                      <a:gd name="T11" fmla="*/ 1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1" name="Freeform 35"/>
                  <p:cNvSpPr>
                    <a:spLocks/>
                  </p:cNvSpPr>
                  <p:nvPr/>
                </p:nvSpPr>
                <p:spPr bwMode="ltGray">
                  <a:xfrm>
                    <a:off x="2930" y="489"/>
                    <a:ext cx="299" cy="179"/>
                  </a:xfrm>
                  <a:custGeom>
                    <a:avLst/>
                    <a:gdLst>
                      <a:gd name="T0" fmla="*/ 13 w 471"/>
                      <a:gd name="T1" fmla="*/ 178 h 281"/>
                      <a:gd name="T2" fmla="*/ 15 w 471"/>
                      <a:gd name="T3" fmla="*/ 159 h 281"/>
                      <a:gd name="T4" fmla="*/ 14 w 471"/>
                      <a:gd name="T5" fmla="*/ 156 h 281"/>
                      <a:gd name="T6" fmla="*/ 10 w 471"/>
                      <a:gd name="T7" fmla="*/ 139 h 281"/>
                      <a:gd name="T8" fmla="*/ 3 w 471"/>
                      <a:gd name="T9" fmla="*/ 137 h 281"/>
                      <a:gd name="T10" fmla="*/ 0 w 471"/>
                      <a:gd name="T11" fmla="*/ 122 h 281"/>
                      <a:gd name="T12" fmla="*/ 8 w 471"/>
                      <a:gd name="T13" fmla="*/ 115 h 281"/>
                      <a:gd name="T14" fmla="*/ 4 w 471"/>
                      <a:gd name="T15" fmla="*/ 105 h 281"/>
                      <a:gd name="T16" fmla="*/ 1 w 471"/>
                      <a:gd name="T17" fmla="*/ 102 h 281"/>
                      <a:gd name="T18" fmla="*/ 18 w 471"/>
                      <a:gd name="T19" fmla="*/ 76 h 281"/>
                      <a:gd name="T20" fmla="*/ 28 w 471"/>
                      <a:gd name="T21" fmla="*/ 61 h 281"/>
                      <a:gd name="T22" fmla="*/ 27 w 471"/>
                      <a:gd name="T23" fmla="*/ 45 h 281"/>
                      <a:gd name="T24" fmla="*/ 15 w 471"/>
                      <a:gd name="T25" fmla="*/ 27 h 281"/>
                      <a:gd name="T26" fmla="*/ 13 w 471"/>
                      <a:gd name="T27" fmla="*/ 20 h 281"/>
                      <a:gd name="T28" fmla="*/ 17 w 471"/>
                      <a:gd name="T29" fmla="*/ 23 h 281"/>
                      <a:gd name="T30" fmla="*/ 30 w 471"/>
                      <a:gd name="T31" fmla="*/ 22 h 281"/>
                      <a:gd name="T32" fmla="*/ 41 w 471"/>
                      <a:gd name="T33" fmla="*/ 7 h 281"/>
                      <a:gd name="T34" fmla="*/ 52 w 471"/>
                      <a:gd name="T35" fmla="*/ 0 h 281"/>
                      <a:gd name="T36" fmla="*/ 56 w 471"/>
                      <a:gd name="T37" fmla="*/ 1 h 281"/>
                      <a:gd name="T38" fmla="*/ 58 w 471"/>
                      <a:gd name="T39" fmla="*/ 6 h 281"/>
                      <a:gd name="T40" fmla="*/ 62 w 471"/>
                      <a:gd name="T41" fmla="*/ 3 h 281"/>
                      <a:gd name="T42" fmla="*/ 70 w 471"/>
                      <a:gd name="T43" fmla="*/ 5 h 281"/>
                      <a:gd name="T44" fmla="*/ 74 w 471"/>
                      <a:gd name="T45" fmla="*/ 6 h 281"/>
                      <a:gd name="T46" fmla="*/ 90 w 471"/>
                      <a:gd name="T47" fmla="*/ 9 h 281"/>
                      <a:gd name="T48" fmla="*/ 98 w 471"/>
                      <a:gd name="T49" fmla="*/ 15 h 281"/>
                      <a:gd name="T50" fmla="*/ 106 w 471"/>
                      <a:gd name="T51" fmla="*/ 11 h 281"/>
                      <a:gd name="T52" fmla="*/ 110 w 471"/>
                      <a:gd name="T53" fmla="*/ 9 h 281"/>
                      <a:gd name="T54" fmla="*/ 124 w 471"/>
                      <a:gd name="T55" fmla="*/ 9 h 281"/>
                      <a:gd name="T56" fmla="*/ 134 w 471"/>
                      <a:gd name="T57" fmla="*/ 20 h 281"/>
                      <a:gd name="T58" fmla="*/ 147 w 471"/>
                      <a:gd name="T59" fmla="*/ 38 h 281"/>
                      <a:gd name="T60" fmla="*/ 156 w 471"/>
                      <a:gd name="T61" fmla="*/ 45 h 281"/>
                      <a:gd name="T62" fmla="*/ 163 w 471"/>
                      <a:gd name="T63" fmla="*/ 43 h 281"/>
                      <a:gd name="T64" fmla="*/ 171 w 471"/>
                      <a:gd name="T65" fmla="*/ 41 h 281"/>
                      <a:gd name="T66" fmla="*/ 184 w 471"/>
                      <a:gd name="T67" fmla="*/ 45 h 281"/>
                      <a:gd name="T68" fmla="*/ 190 w 471"/>
                      <a:gd name="T69" fmla="*/ 52 h 281"/>
                      <a:gd name="T70" fmla="*/ 196 w 471"/>
                      <a:gd name="T71" fmla="*/ 57 h 281"/>
                      <a:gd name="T72" fmla="*/ 202 w 471"/>
                      <a:gd name="T73" fmla="*/ 71 h 281"/>
                      <a:gd name="T74" fmla="*/ 204 w 471"/>
                      <a:gd name="T75" fmla="*/ 76 h 281"/>
                      <a:gd name="T76" fmla="*/ 206 w 471"/>
                      <a:gd name="T77" fmla="*/ 80 h 281"/>
                      <a:gd name="T78" fmla="*/ 197 w 471"/>
                      <a:gd name="T79" fmla="*/ 90 h 281"/>
                      <a:gd name="T80" fmla="*/ 204 w 471"/>
                      <a:gd name="T81" fmla="*/ 90 h 281"/>
                      <a:gd name="T82" fmla="*/ 217 w 471"/>
                      <a:gd name="T83" fmla="*/ 99 h 281"/>
                      <a:gd name="T84" fmla="*/ 231 w 471"/>
                      <a:gd name="T85" fmla="*/ 100 h 281"/>
                      <a:gd name="T86" fmla="*/ 241 w 471"/>
                      <a:gd name="T87" fmla="*/ 107 h 281"/>
                      <a:gd name="T88" fmla="*/ 243 w 471"/>
                      <a:gd name="T89" fmla="*/ 110 h 281"/>
                      <a:gd name="T90" fmla="*/ 243 w 471"/>
                      <a:gd name="T91" fmla="*/ 112 h 281"/>
                      <a:gd name="T92" fmla="*/ 250 w 471"/>
                      <a:gd name="T93" fmla="*/ 110 h 281"/>
                      <a:gd name="T94" fmla="*/ 254 w 471"/>
                      <a:gd name="T95" fmla="*/ 109 h 281"/>
                      <a:gd name="T96" fmla="*/ 279 w 471"/>
                      <a:gd name="T97" fmla="*/ 118 h 281"/>
                      <a:gd name="T98" fmla="*/ 284 w 471"/>
                      <a:gd name="T99" fmla="*/ 127 h 281"/>
                      <a:gd name="T100" fmla="*/ 295 w 471"/>
                      <a:gd name="T101" fmla="*/ 128 h 281"/>
                      <a:gd name="T102" fmla="*/ 299 w 471"/>
                      <a:gd name="T103" fmla="*/ 137 h 281"/>
                      <a:gd name="T104" fmla="*/ 286 w 471"/>
                      <a:gd name="T105" fmla="*/ 164 h 281"/>
                      <a:gd name="T106" fmla="*/ 276 w 471"/>
                      <a:gd name="T107" fmla="*/ 179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2" name="Freeform 36"/>
                  <p:cNvSpPr>
                    <a:spLocks/>
                  </p:cNvSpPr>
                  <p:nvPr/>
                </p:nvSpPr>
                <p:spPr bwMode="ltGray">
                  <a:xfrm>
                    <a:off x="2534" y="242"/>
                    <a:ext cx="420" cy="283"/>
                  </a:xfrm>
                  <a:custGeom>
                    <a:avLst/>
                    <a:gdLst>
                      <a:gd name="T0" fmla="*/ 173 w 984"/>
                      <a:gd name="T1" fmla="*/ 2 h 844"/>
                      <a:gd name="T2" fmla="*/ 214 w 984"/>
                      <a:gd name="T3" fmla="*/ 11 h 844"/>
                      <a:gd name="T4" fmla="*/ 235 w 984"/>
                      <a:gd name="T5" fmla="*/ 13 h 844"/>
                      <a:gd name="T6" fmla="*/ 247 w 984"/>
                      <a:gd name="T7" fmla="*/ 44 h 844"/>
                      <a:gd name="T8" fmla="*/ 250 w 984"/>
                      <a:gd name="T9" fmla="*/ 30 h 844"/>
                      <a:gd name="T10" fmla="*/ 259 w 984"/>
                      <a:gd name="T11" fmla="*/ 23 h 844"/>
                      <a:gd name="T12" fmla="*/ 274 w 984"/>
                      <a:gd name="T13" fmla="*/ 42 h 844"/>
                      <a:gd name="T14" fmla="*/ 291 w 984"/>
                      <a:gd name="T15" fmla="*/ 33 h 844"/>
                      <a:gd name="T16" fmla="*/ 301 w 984"/>
                      <a:gd name="T17" fmla="*/ 29 h 844"/>
                      <a:gd name="T18" fmla="*/ 325 w 984"/>
                      <a:gd name="T19" fmla="*/ 1 h 844"/>
                      <a:gd name="T20" fmla="*/ 341 w 984"/>
                      <a:gd name="T21" fmla="*/ 23 h 844"/>
                      <a:gd name="T22" fmla="*/ 341 w 984"/>
                      <a:gd name="T23" fmla="*/ 44 h 844"/>
                      <a:gd name="T24" fmla="*/ 337 w 984"/>
                      <a:gd name="T25" fmla="*/ 53 h 844"/>
                      <a:gd name="T26" fmla="*/ 327 w 984"/>
                      <a:gd name="T27" fmla="*/ 54 h 844"/>
                      <a:gd name="T28" fmla="*/ 325 w 984"/>
                      <a:gd name="T29" fmla="*/ 62 h 844"/>
                      <a:gd name="T30" fmla="*/ 342 w 984"/>
                      <a:gd name="T31" fmla="*/ 76 h 844"/>
                      <a:gd name="T32" fmla="*/ 335 w 984"/>
                      <a:gd name="T33" fmla="*/ 108 h 844"/>
                      <a:gd name="T34" fmla="*/ 354 w 984"/>
                      <a:gd name="T35" fmla="*/ 139 h 844"/>
                      <a:gd name="T36" fmla="*/ 365 w 984"/>
                      <a:gd name="T37" fmla="*/ 151 h 844"/>
                      <a:gd name="T38" fmla="*/ 354 w 984"/>
                      <a:gd name="T39" fmla="*/ 151 h 844"/>
                      <a:gd name="T40" fmla="*/ 318 w 984"/>
                      <a:gd name="T41" fmla="*/ 127 h 844"/>
                      <a:gd name="T42" fmla="*/ 289 w 984"/>
                      <a:gd name="T43" fmla="*/ 135 h 844"/>
                      <a:gd name="T44" fmla="*/ 252 w 984"/>
                      <a:gd name="T45" fmla="*/ 148 h 844"/>
                      <a:gd name="T46" fmla="*/ 274 w 984"/>
                      <a:gd name="T47" fmla="*/ 194 h 844"/>
                      <a:gd name="T48" fmla="*/ 303 w 984"/>
                      <a:gd name="T49" fmla="*/ 205 h 844"/>
                      <a:gd name="T50" fmla="*/ 315 w 984"/>
                      <a:gd name="T51" fmla="*/ 184 h 844"/>
                      <a:gd name="T52" fmla="*/ 330 w 984"/>
                      <a:gd name="T53" fmla="*/ 191 h 844"/>
                      <a:gd name="T54" fmla="*/ 327 w 984"/>
                      <a:gd name="T55" fmla="*/ 211 h 844"/>
                      <a:gd name="T56" fmla="*/ 342 w 984"/>
                      <a:gd name="T57" fmla="*/ 225 h 844"/>
                      <a:gd name="T58" fmla="*/ 358 w 984"/>
                      <a:gd name="T59" fmla="*/ 221 h 844"/>
                      <a:gd name="T60" fmla="*/ 394 w 984"/>
                      <a:gd name="T61" fmla="*/ 270 h 844"/>
                      <a:gd name="T62" fmla="*/ 402 w 984"/>
                      <a:gd name="T63" fmla="*/ 277 h 844"/>
                      <a:gd name="T64" fmla="*/ 373 w 984"/>
                      <a:gd name="T65" fmla="*/ 272 h 844"/>
                      <a:gd name="T66" fmla="*/ 354 w 984"/>
                      <a:gd name="T67" fmla="*/ 254 h 844"/>
                      <a:gd name="T68" fmla="*/ 332 w 984"/>
                      <a:gd name="T69" fmla="*/ 238 h 844"/>
                      <a:gd name="T70" fmla="*/ 300 w 984"/>
                      <a:gd name="T71" fmla="*/ 222 h 844"/>
                      <a:gd name="T72" fmla="*/ 262 w 984"/>
                      <a:gd name="T73" fmla="*/ 217 h 844"/>
                      <a:gd name="T74" fmla="*/ 216 w 984"/>
                      <a:gd name="T75" fmla="*/ 199 h 844"/>
                      <a:gd name="T76" fmla="*/ 197 w 984"/>
                      <a:gd name="T77" fmla="*/ 170 h 844"/>
                      <a:gd name="T78" fmla="*/ 184 w 984"/>
                      <a:gd name="T79" fmla="*/ 155 h 844"/>
                      <a:gd name="T80" fmla="*/ 163 w 984"/>
                      <a:gd name="T81" fmla="*/ 144 h 844"/>
                      <a:gd name="T82" fmla="*/ 146 w 984"/>
                      <a:gd name="T83" fmla="*/ 124 h 844"/>
                      <a:gd name="T84" fmla="*/ 151 w 984"/>
                      <a:gd name="T85" fmla="*/ 139 h 844"/>
                      <a:gd name="T86" fmla="*/ 178 w 984"/>
                      <a:gd name="T87" fmla="*/ 166 h 844"/>
                      <a:gd name="T88" fmla="*/ 180 w 984"/>
                      <a:gd name="T89" fmla="*/ 176 h 844"/>
                      <a:gd name="T90" fmla="*/ 168 w 984"/>
                      <a:gd name="T91" fmla="*/ 167 h 844"/>
                      <a:gd name="T92" fmla="*/ 151 w 984"/>
                      <a:gd name="T93" fmla="*/ 156 h 844"/>
                      <a:gd name="T94" fmla="*/ 134 w 984"/>
                      <a:gd name="T95" fmla="*/ 135 h 844"/>
                      <a:gd name="T96" fmla="*/ 114 w 984"/>
                      <a:gd name="T97" fmla="*/ 116 h 844"/>
                      <a:gd name="T98" fmla="*/ 90 w 984"/>
                      <a:gd name="T99" fmla="*/ 105 h 844"/>
                      <a:gd name="T100" fmla="*/ 66 w 984"/>
                      <a:gd name="T101" fmla="*/ 80 h 844"/>
                      <a:gd name="T102" fmla="*/ 28 w 984"/>
                      <a:gd name="T103" fmla="*/ 22 h 844"/>
                      <a:gd name="T104" fmla="*/ 15 w 984"/>
                      <a:gd name="T105" fmla="*/ 13 h 844"/>
                      <a:gd name="T106" fmla="*/ 20 w 984"/>
                      <a:gd name="T107" fmla="*/ 7 h 844"/>
                      <a:gd name="T108" fmla="*/ 44 w 984"/>
                      <a:gd name="T109" fmla="*/ 23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3" name="Freeform 37"/>
                  <p:cNvSpPr>
                    <a:spLocks/>
                  </p:cNvSpPr>
                  <p:nvPr/>
                </p:nvSpPr>
                <p:spPr bwMode="ltGray">
                  <a:xfrm>
                    <a:off x="2405" y="445"/>
                    <a:ext cx="15" cy="16"/>
                  </a:xfrm>
                  <a:custGeom>
                    <a:avLst/>
                    <a:gdLst>
                      <a:gd name="T0" fmla="*/ 3 w 36"/>
                      <a:gd name="T1" fmla="*/ 9 h 48"/>
                      <a:gd name="T2" fmla="*/ 4 w 36"/>
                      <a:gd name="T3" fmla="*/ 16 h 48"/>
                      <a:gd name="T4" fmla="*/ 3 w 36"/>
                      <a:gd name="T5" fmla="*/ 9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4" name="Freeform 38"/>
                  <p:cNvSpPr>
                    <a:spLocks/>
                  </p:cNvSpPr>
                  <p:nvPr/>
                </p:nvSpPr>
                <p:spPr bwMode="ltGray">
                  <a:xfrm>
                    <a:off x="2393" y="439"/>
                    <a:ext cx="16" cy="12"/>
                  </a:xfrm>
                  <a:custGeom>
                    <a:avLst/>
                    <a:gdLst>
                      <a:gd name="T0" fmla="*/ 0 w 36"/>
                      <a:gd name="T1" fmla="*/ 2 h 37"/>
                      <a:gd name="T2" fmla="*/ 5 w 36"/>
                      <a:gd name="T3" fmla="*/ 0 h 37"/>
                      <a:gd name="T4" fmla="*/ 16 w 36"/>
                      <a:gd name="T5" fmla="*/ 6 h 37"/>
                      <a:gd name="T6" fmla="*/ 4 w 36"/>
                      <a:gd name="T7" fmla="*/ 6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5" name="Freeform 39"/>
                  <p:cNvSpPr>
                    <a:spLocks/>
                  </p:cNvSpPr>
                  <p:nvPr/>
                </p:nvSpPr>
                <p:spPr bwMode="ltGray">
                  <a:xfrm>
                    <a:off x="2878" y="406"/>
                    <a:ext cx="73" cy="33"/>
                  </a:xfrm>
                  <a:custGeom>
                    <a:avLst/>
                    <a:gdLst>
                      <a:gd name="T0" fmla="*/ 0 w 170"/>
                      <a:gd name="T1" fmla="*/ 17 h 96"/>
                      <a:gd name="T2" fmla="*/ 12 w 170"/>
                      <a:gd name="T3" fmla="*/ 9 h 96"/>
                      <a:gd name="T4" fmla="*/ 24 w 170"/>
                      <a:gd name="T5" fmla="*/ 7 h 96"/>
                      <a:gd name="T6" fmla="*/ 34 w 170"/>
                      <a:gd name="T7" fmla="*/ 3 h 96"/>
                      <a:gd name="T8" fmla="*/ 27 w 170"/>
                      <a:gd name="T9" fmla="*/ 9 h 96"/>
                      <a:gd name="T10" fmla="*/ 53 w 170"/>
                      <a:gd name="T11" fmla="*/ 17 h 96"/>
                      <a:gd name="T12" fmla="*/ 69 w 170"/>
                      <a:gd name="T13" fmla="*/ 22 h 96"/>
                      <a:gd name="T14" fmla="*/ 50 w 170"/>
                      <a:gd name="T15" fmla="*/ 26 h 96"/>
                      <a:gd name="T16" fmla="*/ 38 w 170"/>
                      <a:gd name="T17" fmla="*/ 20 h 96"/>
                      <a:gd name="T18" fmla="*/ 33 w 170"/>
                      <a:gd name="T19" fmla="*/ 18 h 96"/>
                      <a:gd name="T20" fmla="*/ 10 w 170"/>
                      <a:gd name="T21" fmla="*/ 14 h 96"/>
                      <a:gd name="T22" fmla="*/ 0 w 170"/>
                      <a:gd name="T23" fmla="*/ 17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6" name="Freeform 40"/>
                  <p:cNvSpPr>
                    <a:spLocks/>
                  </p:cNvSpPr>
                  <p:nvPr/>
                </p:nvSpPr>
                <p:spPr bwMode="ltGray">
                  <a:xfrm>
                    <a:off x="2955" y="433"/>
                    <a:ext cx="59" cy="15"/>
                  </a:xfrm>
                  <a:custGeom>
                    <a:avLst/>
                    <a:gdLst>
                      <a:gd name="T0" fmla="*/ 0 w 138"/>
                      <a:gd name="T1" fmla="*/ 0 h 44"/>
                      <a:gd name="T2" fmla="*/ 22 w 138"/>
                      <a:gd name="T3" fmla="*/ 1 h 44"/>
                      <a:gd name="T4" fmla="*/ 38 w 138"/>
                      <a:gd name="T5" fmla="*/ 8 h 44"/>
                      <a:gd name="T6" fmla="*/ 48 w 138"/>
                      <a:gd name="T7" fmla="*/ 7 h 44"/>
                      <a:gd name="T8" fmla="*/ 46 w 138"/>
                      <a:gd name="T9" fmla="*/ 15 h 44"/>
                      <a:gd name="T10" fmla="*/ 27 w 138"/>
                      <a:gd name="T11" fmla="*/ 14 h 44"/>
                      <a:gd name="T12" fmla="*/ 0 w 138"/>
                      <a:gd name="T13" fmla="*/ 12 h 44"/>
                      <a:gd name="T14" fmla="*/ 12 w 138"/>
                      <a:gd name="T15" fmla="*/ 7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7" name="Freeform 41"/>
                  <p:cNvSpPr>
                    <a:spLocks/>
                  </p:cNvSpPr>
                  <p:nvPr/>
                </p:nvSpPr>
                <p:spPr bwMode="ltGray">
                  <a:xfrm>
                    <a:off x="2924" y="441"/>
                    <a:ext cx="24" cy="14"/>
                  </a:xfrm>
                  <a:custGeom>
                    <a:avLst/>
                    <a:gdLst>
                      <a:gd name="T0" fmla="*/ 7 w 57"/>
                      <a:gd name="T1" fmla="*/ 8 h 42"/>
                      <a:gd name="T2" fmla="*/ 16 w 57"/>
                      <a:gd name="T3" fmla="*/ 4 h 42"/>
                      <a:gd name="T4" fmla="*/ 7 w 57"/>
                      <a:gd name="T5" fmla="*/ 8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8" name="Freeform 42"/>
                  <p:cNvSpPr>
                    <a:spLocks/>
                  </p:cNvSpPr>
                  <p:nvPr/>
                </p:nvSpPr>
                <p:spPr bwMode="ltGray">
                  <a:xfrm>
                    <a:off x="2908" y="398"/>
                    <a:ext cx="16" cy="18"/>
                  </a:xfrm>
                  <a:custGeom>
                    <a:avLst/>
                    <a:gdLst>
                      <a:gd name="T0" fmla="*/ 8 w 39"/>
                      <a:gd name="T1" fmla="*/ 11 h 52"/>
                      <a:gd name="T2" fmla="*/ 8 w 39"/>
                      <a:gd name="T3" fmla="*/ 0 h 52"/>
                      <a:gd name="T4" fmla="*/ 8 w 39"/>
                      <a:gd name="T5" fmla="*/ 11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9" name="Freeform 43"/>
                  <p:cNvSpPr>
                    <a:spLocks/>
                  </p:cNvSpPr>
                  <p:nvPr/>
                </p:nvSpPr>
                <p:spPr bwMode="ltGray">
                  <a:xfrm>
                    <a:off x="3035" y="452"/>
                    <a:ext cx="19" cy="27"/>
                  </a:xfrm>
                  <a:custGeom>
                    <a:avLst/>
                    <a:gdLst>
                      <a:gd name="T0" fmla="*/ 2 w 44"/>
                      <a:gd name="T1" fmla="*/ 3 h 80"/>
                      <a:gd name="T2" fmla="*/ 9 w 44"/>
                      <a:gd name="T3" fmla="*/ 11 h 80"/>
                      <a:gd name="T4" fmla="*/ 10 w 44"/>
                      <a:gd name="T5" fmla="*/ 17 h 80"/>
                      <a:gd name="T6" fmla="*/ 16 w 44"/>
                      <a:gd name="T7" fmla="*/ 18 h 80"/>
                      <a:gd name="T8" fmla="*/ 10 w 44"/>
                      <a:gd name="T9" fmla="*/ 25 h 80"/>
                      <a:gd name="T10" fmla="*/ 0 w 44"/>
                      <a:gd name="T11" fmla="*/ 7 h 80"/>
                      <a:gd name="T12" fmla="*/ 2 w 44"/>
                      <a:gd name="T13" fmla="*/ 3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0" name="Freeform 44"/>
                  <p:cNvSpPr>
                    <a:spLocks/>
                  </p:cNvSpPr>
                  <p:nvPr/>
                </p:nvSpPr>
                <p:spPr bwMode="ltGray">
                  <a:xfrm>
                    <a:off x="2696" y="247"/>
                    <a:ext cx="205" cy="41"/>
                  </a:xfrm>
                  <a:custGeom>
                    <a:avLst/>
                    <a:gdLst>
                      <a:gd name="T0" fmla="*/ 140 w 323"/>
                      <a:gd name="T1" fmla="*/ 1 h 64"/>
                      <a:gd name="T2" fmla="*/ 147 w 323"/>
                      <a:gd name="T3" fmla="*/ 5 h 64"/>
                      <a:gd name="T4" fmla="*/ 149 w 323"/>
                      <a:gd name="T5" fmla="*/ 0 h 64"/>
                      <a:gd name="T6" fmla="*/ 168 w 323"/>
                      <a:gd name="T7" fmla="*/ 0 h 64"/>
                      <a:gd name="T8" fmla="*/ 182 w 323"/>
                      <a:gd name="T9" fmla="*/ 11 h 64"/>
                      <a:gd name="T10" fmla="*/ 202 w 323"/>
                      <a:gd name="T11" fmla="*/ 6 h 64"/>
                      <a:gd name="T12" fmla="*/ 199 w 323"/>
                      <a:gd name="T13" fmla="*/ 19 h 64"/>
                      <a:gd name="T14" fmla="*/ 189 w 323"/>
                      <a:gd name="T15" fmla="*/ 29 h 64"/>
                      <a:gd name="T16" fmla="*/ 187 w 323"/>
                      <a:gd name="T17" fmla="*/ 19 h 64"/>
                      <a:gd name="T18" fmla="*/ 182 w 323"/>
                      <a:gd name="T19" fmla="*/ 20 h 64"/>
                      <a:gd name="T20" fmla="*/ 177 w 323"/>
                      <a:gd name="T21" fmla="*/ 19 h 64"/>
                      <a:gd name="T22" fmla="*/ 167 w 323"/>
                      <a:gd name="T23" fmla="*/ 13 h 64"/>
                      <a:gd name="T24" fmla="*/ 145 w 323"/>
                      <a:gd name="T25" fmla="*/ 24 h 64"/>
                      <a:gd name="T26" fmla="*/ 128 w 323"/>
                      <a:gd name="T27" fmla="*/ 28 h 64"/>
                      <a:gd name="T28" fmla="*/ 135 w 323"/>
                      <a:gd name="T29" fmla="*/ 37 h 64"/>
                      <a:gd name="T30" fmla="*/ 119 w 323"/>
                      <a:gd name="T31" fmla="*/ 40 h 64"/>
                      <a:gd name="T32" fmla="*/ 107 w 323"/>
                      <a:gd name="T33" fmla="*/ 39 h 64"/>
                      <a:gd name="T34" fmla="*/ 112 w 323"/>
                      <a:gd name="T35" fmla="*/ 37 h 64"/>
                      <a:gd name="T36" fmla="*/ 109 w 323"/>
                      <a:gd name="T37" fmla="*/ 26 h 64"/>
                      <a:gd name="T38" fmla="*/ 107 w 323"/>
                      <a:gd name="T39" fmla="*/ 20 h 64"/>
                      <a:gd name="T40" fmla="*/ 100 w 323"/>
                      <a:gd name="T41" fmla="*/ 15 h 64"/>
                      <a:gd name="T42" fmla="*/ 90 w 323"/>
                      <a:gd name="T43" fmla="*/ 17 h 64"/>
                      <a:gd name="T44" fmla="*/ 85 w 323"/>
                      <a:gd name="T45" fmla="*/ 17 h 64"/>
                      <a:gd name="T46" fmla="*/ 78 w 323"/>
                      <a:gd name="T47" fmla="*/ 16 h 64"/>
                      <a:gd name="T48" fmla="*/ 53 w 323"/>
                      <a:gd name="T49" fmla="*/ 1 h 64"/>
                      <a:gd name="T50" fmla="*/ 37 w 323"/>
                      <a:gd name="T51" fmla="*/ 9 h 64"/>
                      <a:gd name="T52" fmla="*/ 1 w 323"/>
                      <a:gd name="T53" fmla="*/ 0 h 64"/>
                      <a:gd name="T54" fmla="*/ 140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1" name="Freeform 45"/>
                  <p:cNvSpPr>
                    <a:spLocks/>
                  </p:cNvSpPr>
                  <p:nvPr/>
                </p:nvSpPr>
                <p:spPr bwMode="ltGray">
                  <a:xfrm>
                    <a:off x="2515" y="246"/>
                    <a:ext cx="190" cy="20"/>
                  </a:xfrm>
                  <a:custGeom>
                    <a:avLst/>
                    <a:gdLst>
                      <a:gd name="T0" fmla="*/ 67 w 300"/>
                      <a:gd name="T1" fmla="*/ 20 h 31"/>
                      <a:gd name="T2" fmla="*/ 19 w 300"/>
                      <a:gd name="T3" fmla="*/ 1 h 31"/>
                      <a:gd name="T4" fmla="*/ 181 w 300"/>
                      <a:gd name="T5" fmla="*/ 0 h 31"/>
                      <a:gd name="T6" fmla="*/ 187 w 300"/>
                      <a:gd name="T7" fmla="*/ 9 h 31"/>
                      <a:gd name="T8" fmla="*/ 167 w 300"/>
                      <a:gd name="T9" fmla="*/ 10 h 31"/>
                      <a:gd name="T10" fmla="*/ 67 w 300"/>
                      <a:gd name="T11" fmla="*/ 20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2" name="Freeform 46"/>
                  <p:cNvSpPr>
                    <a:spLocks/>
                  </p:cNvSpPr>
                  <p:nvPr/>
                </p:nvSpPr>
                <p:spPr bwMode="ltGray">
                  <a:xfrm>
                    <a:off x="2096" y="275"/>
                    <a:ext cx="18" cy="10"/>
                  </a:xfrm>
                  <a:custGeom>
                    <a:avLst/>
                    <a:gdLst>
                      <a:gd name="T0" fmla="*/ 0 w 41"/>
                      <a:gd name="T1" fmla="*/ 9 h 29"/>
                      <a:gd name="T2" fmla="*/ 5 w 41"/>
                      <a:gd name="T3" fmla="*/ 10 h 29"/>
                      <a:gd name="T4" fmla="*/ 0 w 41"/>
                      <a:gd name="T5" fmla="*/ 9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4" name="Freeform 48"/>
                  <p:cNvSpPr>
                    <a:spLocks/>
                  </p:cNvSpPr>
                  <p:nvPr/>
                </p:nvSpPr>
                <p:spPr bwMode="ltGray">
                  <a:xfrm>
                    <a:off x="2043" y="241"/>
                    <a:ext cx="20" cy="55"/>
                  </a:xfrm>
                  <a:custGeom>
                    <a:avLst/>
                    <a:gdLst>
                      <a:gd name="T0" fmla="*/ 2 w 47"/>
                      <a:gd name="T1" fmla="*/ 52 h 165"/>
                      <a:gd name="T2" fmla="*/ 6 w 47"/>
                      <a:gd name="T3" fmla="*/ 36 h 165"/>
                      <a:gd name="T4" fmla="*/ 7 w 47"/>
                      <a:gd name="T5" fmla="*/ 23 h 165"/>
                      <a:gd name="T6" fmla="*/ 5 w 47"/>
                      <a:gd name="T7" fmla="*/ 13 h 165"/>
                      <a:gd name="T8" fmla="*/ 7 w 47"/>
                      <a:gd name="T9" fmla="*/ 4 h 165"/>
                      <a:gd name="T10" fmla="*/ 9 w 47"/>
                      <a:gd name="T11" fmla="*/ 0 h 165"/>
                      <a:gd name="T12" fmla="*/ 13 w 47"/>
                      <a:gd name="T13" fmla="*/ 10 h 165"/>
                      <a:gd name="T14" fmla="*/ 20 w 47"/>
                      <a:gd name="T15" fmla="*/ 33 h 165"/>
                      <a:gd name="T16" fmla="*/ 13 w 47"/>
                      <a:gd name="T17" fmla="*/ 36 h 165"/>
                      <a:gd name="T18" fmla="*/ 10 w 47"/>
                      <a:gd name="T19" fmla="*/ 42 h 165"/>
                      <a:gd name="T20" fmla="*/ 9 w 47"/>
                      <a:gd name="T21" fmla="*/ 44 h 165"/>
                      <a:gd name="T22" fmla="*/ 11 w 47"/>
                      <a:gd name="T23" fmla="*/ 45 h 165"/>
                      <a:gd name="T24" fmla="*/ 13 w 47"/>
                      <a:gd name="T25" fmla="*/ 49 h 165"/>
                      <a:gd name="T26" fmla="*/ 6 w 47"/>
                      <a:gd name="T27" fmla="*/ 49 h 165"/>
                      <a:gd name="T28" fmla="*/ 3 w 47"/>
                      <a:gd name="T29" fmla="*/ 53 h 165"/>
                      <a:gd name="T30" fmla="*/ 1 w 47"/>
                      <a:gd name="T31" fmla="*/ 51 h 165"/>
                      <a:gd name="T32" fmla="*/ 2 w 47"/>
                      <a:gd name="T33" fmla="*/ 52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5" name="Freeform 49"/>
                  <p:cNvSpPr>
                    <a:spLocks/>
                  </p:cNvSpPr>
                  <p:nvPr/>
                </p:nvSpPr>
                <p:spPr bwMode="ltGray">
                  <a:xfrm>
                    <a:off x="2031" y="287"/>
                    <a:ext cx="59" cy="34"/>
                  </a:xfrm>
                  <a:custGeom>
                    <a:avLst/>
                    <a:gdLst>
                      <a:gd name="T0" fmla="*/ 11 w 138"/>
                      <a:gd name="T1" fmla="*/ 20 h 103"/>
                      <a:gd name="T2" fmla="*/ 13 w 138"/>
                      <a:gd name="T3" fmla="*/ 14 h 103"/>
                      <a:gd name="T4" fmla="*/ 21 w 138"/>
                      <a:gd name="T5" fmla="*/ 11 h 103"/>
                      <a:gd name="T6" fmla="*/ 23 w 138"/>
                      <a:gd name="T7" fmla="*/ 15 h 103"/>
                      <a:gd name="T8" fmla="*/ 28 w 138"/>
                      <a:gd name="T9" fmla="*/ 16 h 103"/>
                      <a:gd name="T10" fmla="*/ 34 w 138"/>
                      <a:gd name="T11" fmla="*/ 18 h 103"/>
                      <a:gd name="T12" fmla="*/ 50 w 138"/>
                      <a:gd name="T13" fmla="*/ 11 h 103"/>
                      <a:gd name="T14" fmla="*/ 56 w 138"/>
                      <a:gd name="T15" fmla="*/ 6 h 103"/>
                      <a:gd name="T16" fmla="*/ 59 w 138"/>
                      <a:gd name="T17" fmla="*/ 4 h 103"/>
                      <a:gd name="T18" fmla="*/ 45 w 138"/>
                      <a:gd name="T19" fmla="*/ 16 h 103"/>
                      <a:gd name="T20" fmla="*/ 36 w 138"/>
                      <a:gd name="T21" fmla="*/ 22 h 103"/>
                      <a:gd name="T22" fmla="*/ 28 w 138"/>
                      <a:gd name="T23" fmla="*/ 27 h 103"/>
                      <a:gd name="T24" fmla="*/ 21 w 138"/>
                      <a:gd name="T25" fmla="*/ 34 h 103"/>
                      <a:gd name="T26" fmla="*/ 11 w 138"/>
                      <a:gd name="T27" fmla="*/ 29 h 103"/>
                      <a:gd name="T28" fmla="*/ 9 w 138"/>
                      <a:gd name="T29" fmla="*/ 29 h 103"/>
                      <a:gd name="T30" fmla="*/ 9 w 138"/>
                      <a:gd name="T31" fmla="*/ 32 h 103"/>
                      <a:gd name="T32" fmla="*/ 0 w 138"/>
                      <a:gd name="T33" fmla="*/ 32 h 103"/>
                      <a:gd name="T34" fmla="*/ 4 w 138"/>
                      <a:gd name="T35" fmla="*/ 26 h 103"/>
                      <a:gd name="T36" fmla="*/ 11 w 138"/>
                      <a:gd name="T37" fmla="*/ 2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6" name="Freeform 50"/>
                  <p:cNvSpPr>
                    <a:spLocks/>
                  </p:cNvSpPr>
                  <p:nvPr/>
                </p:nvSpPr>
                <p:spPr bwMode="ltGray">
                  <a:xfrm>
                    <a:off x="1968" y="319"/>
                    <a:ext cx="80" cy="72"/>
                  </a:xfrm>
                  <a:custGeom>
                    <a:avLst/>
                    <a:gdLst>
                      <a:gd name="T0" fmla="*/ 67 w 188"/>
                      <a:gd name="T1" fmla="*/ 8 h 214"/>
                      <a:gd name="T2" fmla="*/ 68 w 188"/>
                      <a:gd name="T3" fmla="*/ 2 h 214"/>
                      <a:gd name="T4" fmla="*/ 72 w 188"/>
                      <a:gd name="T5" fmla="*/ 0 h 214"/>
                      <a:gd name="T6" fmla="*/ 77 w 188"/>
                      <a:gd name="T7" fmla="*/ 8 h 214"/>
                      <a:gd name="T8" fmla="*/ 80 w 188"/>
                      <a:gd name="T9" fmla="*/ 14 h 214"/>
                      <a:gd name="T10" fmla="*/ 76 w 188"/>
                      <a:gd name="T11" fmla="*/ 20 h 214"/>
                      <a:gd name="T12" fmla="*/ 72 w 188"/>
                      <a:gd name="T13" fmla="*/ 26 h 214"/>
                      <a:gd name="T14" fmla="*/ 69 w 188"/>
                      <a:gd name="T15" fmla="*/ 42 h 214"/>
                      <a:gd name="T16" fmla="*/ 61 w 188"/>
                      <a:gd name="T17" fmla="*/ 46 h 214"/>
                      <a:gd name="T18" fmla="*/ 51 w 188"/>
                      <a:gd name="T19" fmla="*/ 46 h 214"/>
                      <a:gd name="T20" fmla="*/ 48 w 188"/>
                      <a:gd name="T21" fmla="*/ 42 h 214"/>
                      <a:gd name="T22" fmla="*/ 43 w 188"/>
                      <a:gd name="T23" fmla="*/ 49 h 214"/>
                      <a:gd name="T24" fmla="*/ 38 w 188"/>
                      <a:gd name="T25" fmla="*/ 50 h 214"/>
                      <a:gd name="T26" fmla="*/ 34 w 188"/>
                      <a:gd name="T27" fmla="*/ 44 h 214"/>
                      <a:gd name="T28" fmla="*/ 25 w 188"/>
                      <a:gd name="T29" fmla="*/ 48 h 214"/>
                      <a:gd name="T30" fmla="*/ 32 w 188"/>
                      <a:gd name="T31" fmla="*/ 48 h 214"/>
                      <a:gd name="T32" fmla="*/ 33 w 188"/>
                      <a:gd name="T33" fmla="*/ 54 h 214"/>
                      <a:gd name="T34" fmla="*/ 25 w 188"/>
                      <a:gd name="T35" fmla="*/ 56 h 214"/>
                      <a:gd name="T36" fmla="*/ 14 w 188"/>
                      <a:gd name="T37" fmla="*/ 56 h 214"/>
                      <a:gd name="T38" fmla="*/ 15 w 188"/>
                      <a:gd name="T39" fmla="*/ 52 h 214"/>
                      <a:gd name="T40" fmla="*/ 20 w 188"/>
                      <a:gd name="T41" fmla="*/ 48 h 214"/>
                      <a:gd name="T42" fmla="*/ 14 w 188"/>
                      <a:gd name="T43" fmla="*/ 50 h 214"/>
                      <a:gd name="T44" fmla="*/ 11 w 188"/>
                      <a:gd name="T45" fmla="*/ 56 h 214"/>
                      <a:gd name="T46" fmla="*/ 13 w 188"/>
                      <a:gd name="T47" fmla="*/ 64 h 214"/>
                      <a:gd name="T48" fmla="*/ 6 w 188"/>
                      <a:gd name="T49" fmla="*/ 67 h 214"/>
                      <a:gd name="T50" fmla="*/ 0 w 188"/>
                      <a:gd name="T51" fmla="*/ 72 h 214"/>
                      <a:gd name="T52" fmla="*/ 3 w 188"/>
                      <a:gd name="T53" fmla="*/ 63 h 214"/>
                      <a:gd name="T54" fmla="*/ 0 w 188"/>
                      <a:gd name="T55" fmla="*/ 55 h 214"/>
                      <a:gd name="T56" fmla="*/ 6 w 188"/>
                      <a:gd name="T57" fmla="*/ 51 h 214"/>
                      <a:gd name="T58" fmla="*/ 14 w 188"/>
                      <a:gd name="T59" fmla="*/ 45 h 214"/>
                      <a:gd name="T60" fmla="*/ 19 w 188"/>
                      <a:gd name="T61" fmla="*/ 40 h 214"/>
                      <a:gd name="T62" fmla="*/ 31 w 188"/>
                      <a:gd name="T63" fmla="*/ 39 h 214"/>
                      <a:gd name="T64" fmla="*/ 36 w 188"/>
                      <a:gd name="T65" fmla="*/ 38 h 214"/>
                      <a:gd name="T66" fmla="*/ 49 w 188"/>
                      <a:gd name="T67" fmla="*/ 26 h 214"/>
                      <a:gd name="T68" fmla="*/ 51 w 188"/>
                      <a:gd name="T69" fmla="*/ 31 h 214"/>
                      <a:gd name="T70" fmla="*/ 56 w 188"/>
                      <a:gd name="T71" fmla="*/ 26 h 214"/>
                      <a:gd name="T72" fmla="*/ 64 w 188"/>
                      <a:gd name="T73" fmla="*/ 18 h 214"/>
                      <a:gd name="T74" fmla="*/ 66 w 188"/>
                      <a:gd name="T75" fmla="*/ 14 h 214"/>
                      <a:gd name="T76" fmla="*/ 63 w 188"/>
                      <a:gd name="T77" fmla="*/ 13 h 214"/>
                      <a:gd name="T78" fmla="*/ 65 w 188"/>
                      <a:gd name="T79" fmla="*/ 11 h 214"/>
                      <a:gd name="T80" fmla="*/ 67 w 188"/>
                      <a:gd name="T81" fmla="*/ 8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7" name="Freeform 51"/>
                  <p:cNvSpPr>
                    <a:spLocks/>
                  </p:cNvSpPr>
                  <p:nvPr/>
                </p:nvSpPr>
                <p:spPr bwMode="ltGray">
                  <a:xfrm>
                    <a:off x="2021" y="340"/>
                    <a:ext cx="6" cy="4"/>
                  </a:xfrm>
                  <a:custGeom>
                    <a:avLst/>
                    <a:gdLst>
                      <a:gd name="T0" fmla="*/ 0 w 13"/>
                      <a:gd name="T1" fmla="*/ 3 h 13"/>
                      <a:gd name="T2" fmla="*/ 2 w 13"/>
                      <a:gd name="T3" fmla="*/ 4 h 13"/>
                      <a:gd name="T4" fmla="*/ 0 w 13"/>
                      <a:gd name="T5" fmla="*/ 3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8" name="Freeform 52"/>
                  <p:cNvSpPr>
                    <a:spLocks/>
                  </p:cNvSpPr>
                  <p:nvPr/>
                </p:nvSpPr>
                <p:spPr bwMode="ltGray">
                  <a:xfrm>
                    <a:off x="1573" y="389"/>
                    <a:ext cx="347" cy="189"/>
                  </a:xfrm>
                  <a:custGeom>
                    <a:avLst/>
                    <a:gdLst>
                      <a:gd name="T0" fmla="*/ 347 w 812"/>
                      <a:gd name="T1" fmla="*/ 9 h 564"/>
                      <a:gd name="T2" fmla="*/ 332 w 812"/>
                      <a:gd name="T3" fmla="*/ 26 h 564"/>
                      <a:gd name="T4" fmla="*/ 320 w 812"/>
                      <a:gd name="T5" fmla="*/ 41 h 564"/>
                      <a:gd name="T6" fmla="*/ 309 w 812"/>
                      <a:gd name="T7" fmla="*/ 48 h 564"/>
                      <a:gd name="T8" fmla="*/ 271 w 812"/>
                      <a:gd name="T9" fmla="*/ 60 h 564"/>
                      <a:gd name="T10" fmla="*/ 270 w 812"/>
                      <a:gd name="T11" fmla="*/ 70 h 564"/>
                      <a:gd name="T12" fmla="*/ 258 w 812"/>
                      <a:gd name="T13" fmla="*/ 77 h 564"/>
                      <a:gd name="T14" fmla="*/ 265 w 812"/>
                      <a:gd name="T15" fmla="*/ 60 h 564"/>
                      <a:gd name="T16" fmla="*/ 246 w 812"/>
                      <a:gd name="T17" fmla="*/ 63 h 564"/>
                      <a:gd name="T18" fmla="*/ 238 w 812"/>
                      <a:gd name="T19" fmla="*/ 73 h 564"/>
                      <a:gd name="T20" fmla="*/ 255 w 812"/>
                      <a:gd name="T21" fmla="*/ 94 h 564"/>
                      <a:gd name="T22" fmla="*/ 254 w 812"/>
                      <a:gd name="T23" fmla="*/ 123 h 564"/>
                      <a:gd name="T24" fmla="*/ 232 w 812"/>
                      <a:gd name="T25" fmla="*/ 136 h 564"/>
                      <a:gd name="T26" fmla="*/ 223 w 812"/>
                      <a:gd name="T27" fmla="*/ 129 h 564"/>
                      <a:gd name="T28" fmla="*/ 206 w 812"/>
                      <a:gd name="T29" fmla="*/ 117 h 564"/>
                      <a:gd name="T30" fmla="*/ 197 w 812"/>
                      <a:gd name="T31" fmla="*/ 117 h 564"/>
                      <a:gd name="T32" fmla="*/ 192 w 812"/>
                      <a:gd name="T33" fmla="*/ 132 h 564"/>
                      <a:gd name="T34" fmla="*/ 214 w 812"/>
                      <a:gd name="T35" fmla="*/ 155 h 564"/>
                      <a:gd name="T36" fmla="*/ 218 w 812"/>
                      <a:gd name="T37" fmla="*/ 176 h 564"/>
                      <a:gd name="T38" fmla="*/ 225 w 812"/>
                      <a:gd name="T39" fmla="*/ 188 h 564"/>
                      <a:gd name="T40" fmla="*/ 210 w 812"/>
                      <a:gd name="T41" fmla="*/ 182 h 564"/>
                      <a:gd name="T42" fmla="*/ 201 w 812"/>
                      <a:gd name="T43" fmla="*/ 174 h 564"/>
                      <a:gd name="T44" fmla="*/ 180 w 812"/>
                      <a:gd name="T45" fmla="*/ 142 h 564"/>
                      <a:gd name="T46" fmla="*/ 182 w 812"/>
                      <a:gd name="T47" fmla="*/ 104 h 564"/>
                      <a:gd name="T48" fmla="*/ 180 w 812"/>
                      <a:gd name="T49" fmla="*/ 90 h 564"/>
                      <a:gd name="T50" fmla="*/ 176 w 812"/>
                      <a:gd name="T51" fmla="*/ 92 h 564"/>
                      <a:gd name="T52" fmla="*/ 165 w 812"/>
                      <a:gd name="T53" fmla="*/ 89 h 564"/>
                      <a:gd name="T54" fmla="*/ 154 w 812"/>
                      <a:gd name="T55" fmla="*/ 57 h 564"/>
                      <a:gd name="T56" fmla="*/ 141 w 812"/>
                      <a:gd name="T57" fmla="*/ 56 h 564"/>
                      <a:gd name="T58" fmla="*/ 123 w 812"/>
                      <a:gd name="T59" fmla="*/ 58 h 564"/>
                      <a:gd name="T60" fmla="*/ 103 w 812"/>
                      <a:gd name="T61" fmla="*/ 78 h 564"/>
                      <a:gd name="T62" fmla="*/ 84 w 812"/>
                      <a:gd name="T63" fmla="*/ 90 h 564"/>
                      <a:gd name="T64" fmla="*/ 79 w 812"/>
                      <a:gd name="T65" fmla="*/ 92 h 564"/>
                      <a:gd name="T66" fmla="*/ 68 w 812"/>
                      <a:gd name="T67" fmla="*/ 110 h 564"/>
                      <a:gd name="T68" fmla="*/ 65 w 812"/>
                      <a:gd name="T69" fmla="*/ 119 h 564"/>
                      <a:gd name="T70" fmla="*/ 55 w 812"/>
                      <a:gd name="T71" fmla="*/ 135 h 564"/>
                      <a:gd name="T72" fmla="*/ 40 w 812"/>
                      <a:gd name="T73" fmla="*/ 131 h 564"/>
                      <a:gd name="T74" fmla="*/ 28 w 812"/>
                      <a:gd name="T75" fmla="*/ 86 h 564"/>
                      <a:gd name="T76" fmla="*/ 31 w 812"/>
                      <a:gd name="T77" fmla="*/ 52 h 564"/>
                      <a:gd name="T78" fmla="*/ 19 w 812"/>
                      <a:gd name="T79" fmla="*/ 60 h 564"/>
                      <a:gd name="T80" fmla="*/ 9 w 812"/>
                      <a:gd name="T81" fmla="*/ 50 h 564"/>
                      <a:gd name="T82" fmla="*/ 10 w 812"/>
                      <a:gd name="T83" fmla="*/ 46 h 564"/>
                      <a:gd name="T84" fmla="*/ 0 w 812"/>
                      <a:gd name="T85" fmla="*/ 31 h 564"/>
                      <a:gd name="T86" fmla="*/ 341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9" name="Freeform 53"/>
                  <p:cNvSpPr>
                    <a:spLocks/>
                  </p:cNvSpPr>
                  <p:nvPr/>
                </p:nvSpPr>
                <p:spPr bwMode="ltGray">
                  <a:xfrm>
                    <a:off x="1634" y="519"/>
                    <a:ext cx="19" cy="29"/>
                  </a:xfrm>
                  <a:custGeom>
                    <a:avLst/>
                    <a:gdLst>
                      <a:gd name="T0" fmla="*/ 3 w 43"/>
                      <a:gd name="T1" fmla="*/ 4 h 85"/>
                      <a:gd name="T2" fmla="*/ 8 w 43"/>
                      <a:gd name="T3" fmla="*/ 1 h 85"/>
                      <a:gd name="T4" fmla="*/ 16 w 43"/>
                      <a:gd name="T5" fmla="*/ 11 h 85"/>
                      <a:gd name="T6" fmla="*/ 8 w 43"/>
                      <a:gd name="T7" fmla="*/ 29 h 85"/>
                      <a:gd name="T8" fmla="*/ 0 w 43"/>
                      <a:gd name="T9" fmla="*/ 24 h 85"/>
                      <a:gd name="T10" fmla="*/ 3 w 43"/>
                      <a:gd name="T11" fmla="*/ 4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0" name="Freeform 54"/>
                  <p:cNvSpPr>
                    <a:spLocks/>
                  </p:cNvSpPr>
                  <p:nvPr/>
                </p:nvSpPr>
                <p:spPr bwMode="ltGray">
                  <a:xfrm>
                    <a:off x="1900" y="421"/>
                    <a:ext cx="18" cy="24"/>
                  </a:xfrm>
                  <a:custGeom>
                    <a:avLst/>
                    <a:gdLst>
                      <a:gd name="T0" fmla="*/ 5 w 44"/>
                      <a:gd name="T1" fmla="*/ 9 h 74"/>
                      <a:gd name="T2" fmla="*/ 12 w 44"/>
                      <a:gd name="T3" fmla="*/ 1 h 74"/>
                      <a:gd name="T4" fmla="*/ 18 w 44"/>
                      <a:gd name="T5" fmla="*/ 1 h 74"/>
                      <a:gd name="T6" fmla="*/ 16 w 44"/>
                      <a:gd name="T7" fmla="*/ 8 h 74"/>
                      <a:gd name="T8" fmla="*/ 5 w 44"/>
                      <a:gd name="T9" fmla="*/ 24 h 74"/>
                      <a:gd name="T10" fmla="*/ 3 w 44"/>
                      <a:gd name="T11" fmla="*/ 19 h 74"/>
                      <a:gd name="T12" fmla="*/ 1 w 44"/>
                      <a:gd name="T13" fmla="*/ 12 h 74"/>
                      <a:gd name="T14" fmla="*/ 5 w 44"/>
                      <a:gd name="T15" fmla="*/ 9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1" name="Freeform 55"/>
                  <p:cNvSpPr>
                    <a:spLocks/>
                  </p:cNvSpPr>
                  <p:nvPr/>
                </p:nvSpPr>
                <p:spPr bwMode="ltGray">
                  <a:xfrm>
                    <a:off x="1951" y="409"/>
                    <a:ext cx="9" cy="10"/>
                  </a:xfrm>
                  <a:custGeom>
                    <a:avLst/>
                    <a:gdLst>
                      <a:gd name="T0" fmla="*/ 3 w 20"/>
                      <a:gd name="T1" fmla="*/ 5 h 30"/>
                      <a:gd name="T2" fmla="*/ 2 w 20"/>
                      <a:gd name="T3" fmla="*/ 10 h 30"/>
                      <a:gd name="T4" fmla="*/ 3 w 20"/>
                      <a:gd name="T5" fmla="*/ 5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2" name="Freeform 56"/>
                  <p:cNvSpPr>
                    <a:spLocks/>
                  </p:cNvSpPr>
                  <p:nvPr/>
                </p:nvSpPr>
                <p:spPr bwMode="ltGray">
                  <a:xfrm>
                    <a:off x="1021" y="314"/>
                    <a:ext cx="433" cy="354"/>
                  </a:xfrm>
                  <a:custGeom>
                    <a:avLst/>
                    <a:gdLst>
                      <a:gd name="T0" fmla="*/ 305 w 682"/>
                      <a:gd name="T1" fmla="*/ 295 h 557"/>
                      <a:gd name="T2" fmla="*/ 309 w 682"/>
                      <a:gd name="T3" fmla="*/ 287 h 557"/>
                      <a:gd name="T4" fmla="*/ 317 w 682"/>
                      <a:gd name="T5" fmla="*/ 262 h 557"/>
                      <a:gd name="T6" fmla="*/ 196 w 682"/>
                      <a:gd name="T7" fmla="*/ 182 h 557"/>
                      <a:gd name="T8" fmla="*/ 179 w 682"/>
                      <a:gd name="T9" fmla="*/ 220 h 557"/>
                      <a:gd name="T10" fmla="*/ 192 w 682"/>
                      <a:gd name="T11" fmla="*/ 353 h 557"/>
                      <a:gd name="T12" fmla="*/ 179 w 682"/>
                      <a:gd name="T13" fmla="*/ 314 h 557"/>
                      <a:gd name="T14" fmla="*/ 154 w 682"/>
                      <a:gd name="T15" fmla="*/ 279 h 557"/>
                      <a:gd name="T16" fmla="*/ 156 w 682"/>
                      <a:gd name="T17" fmla="*/ 262 h 557"/>
                      <a:gd name="T18" fmla="*/ 157 w 682"/>
                      <a:gd name="T19" fmla="*/ 250 h 557"/>
                      <a:gd name="T20" fmla="*/ 140 w 682"/>
                      <a:gd name="T21" fmla="*/ 238 h 557"/>
                      <a:gd name="T22" fmla="*/ 123 w 682"/>
                      <a:gd name="T23" fmla="*/ 220 h 557"/>
                      <a:gd name="T24" fmla="*/ 94 w 682"/>
                      <a:gd name="T25" fmla="*/ 225 h 557"/>
                      <a:gd name="T26" fmla="*/ 80 w 682"/>
                      <a:gd name="T27" fmla="*/ 232 h 557"/>
                      <a:gd name="T28" fmla="*/ 50 w 682"/>
                      <a:gd name="T29" fmla="*/ 232 h 557"/>
                      <a:gd name="T30" fmla="*/ 14 w 682"/>
                      <a:gd name="T31" fmla="*/ 198 h 557"/>
                      <a:gd name="T32" fmla="*/ 7 w 682"/>
                      <a:gd name="T33" fmla="*/ 187 h 557"/>
                      <a:gd name="T34" fmla="*/ 0 w 682"/>
                      <a:gd name="T35" fmla="*/ 168 h 557"/>
                      <a:gd name="T36" fmla="*/ 15 w 682"/>
                      <a:gd name="T37" fmla="*/ 135 h 557"/>
                      <a:gd name="T38" fmla="*/ 20 w 682"/>
                      <a:gd name="T39" fmla="*/ 115 h 557"/>
                      <a:gd name="T40" fmla="*/ 32 w 682"/>
                      <a:gd name="T41" fmla="*/ 91 h 557"/>
                      <a:gd name="T42" fmla="*/ 51 w 682"/>
                      <a:gd name="T43" fmla="*/ 74 h 557"/>
                      <a:gd name="T44" fmla="*/ 106 w 682"/>
                      <a:gd name="T45" fmla="*/ 43 h 557"/>
                      <a:gd name="T46" fmla="*/ 140 w 682"/>
                      <a:gd name="T47" fmla="*/ 19 h 557"/>
                      <a:gd name="T48" fmla="*/ 164 w 682"/>
                      <a:gd name="T49" fmla="*/ 4 h 557"/>
                      <a:gd name="T50" fmla="*/ 230 w 682"/>
                      <a:gd name="T51" fmla="*/ 1 h 557"/>
                      <a:gd name="T52" fmla="*/ 253 w 682"/>
                      <a:gd name="T53" fmla="*/ 0 h 557"/>
                      <a:gd name="T54" fmla="*/ 244 w 682"/>
                      <a:gd name="T55" fmla="*/ 22 h 557"/>
                      <a:gd name="T56" fmla="*/ 281 w 682"/>
                      <a:gd name="T57" fmla="*/ 53 h 557"/>
                      <a:gd name="T58" fmla="*/ 316 w 682"/>
                      <a:gd name="T59" fmla="*/ 47 h 557"/>
                      <a:gd name="T60" fmla="*/ 336 w 682"/>
                      <a:gd name="T61" fmla="*/ 52 h 557"/>
                      <a:gd name="T62" fmla="*/ 355 w 682"/>
                      <a:gd name="T63" fmla="*/ 62 h 557"/>
                      <a:gd name="T64" fmla="*/ 363 w 682"/>
                      <a:gd name="T65" fmla="*/ 119 h 557"/>
                      <a:gd name="T66" fmla="*/ 363 w 682"/>
                      <a:gd name="T67" fmla="*/ 153 h 557"/>
                      <a:gd name="T68" fmla="*/ 380 w 682"/>
                      <a:gd name="T69" fmla="*/ 180 h 557"/>
                      <a:gd name="T70" fmla="*/ 410 w 682"/>
                      <a:gd name="T71" fmla="*/ 191 h 557"/>
                      <a:gd name="T72" fmla="*/ 432 w 682"/>
                      <a:gd name="T73" fmla="*/ 187 h 557"/>
                      <a:gd name="T74" fmla="*/ 422 w 682"/>
                      <a:gd name="T75" fmla="*/ 216 h 557"/>
                      <a:gd name="T76" fmla="*/ 380 w 682"/>
                      <a:gd name="T77" fmla="*/ 259 h 557"/>
                      <a:gd name="T78" fmla="*/ 348 w 682"/>
                      <a:gd name="T79" fmla="*/ 308 h 557"/>
                      <a:gd name="T80" fmla="*/ 353 w 682"/>
                      <a:gd name="T81" fmla="*/ 323 h 557"/>
                      <a:gd name="T82" fmla="*/ 276 w 682"/>
                      <a:gd name="T83" fmla="*/ 353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3" name="Freeform 57"/>
                  <p:cNvSpPr>
                    <a:spLocks/>
                  </p:cNvSpPr>
                  <p:nvPr/>
                </p:nvSpPr>
                <p:spPr bwMode="ltGray">
                  <a:xfrm>
                    <a:off x="1189" y="447"/>
                    <a:ext cx="163" cy="221"/>
                  </a:xfrm>
                  <a:custGeom>
                    <a:avLst/>
                    <a:gdLst>
                      <a:gd name="T0" fmla="*/ 154 w 257"/>
                      <a:gd name="T1" fmla="*/ 221 h 347"/>
                      <a:gd name="T2" fmla="*/ 148 w 257"/>
                      <a:gd name="T3" fmla="*/ 192 h 347"/>
                      <a:gd name="T4" fmla="*/ 138 w 257"/>
                      <a:gd name="T5" fmla="*/ 183 h 347"/>
                      <a:gd name="T6" fmla="*/ 136 w 257"/>
                      <a:gd name="T7" fmla="*/ 171 h 347"/>
                      <a:gd name="T8" fmla="*/ 133 w 257"/>
                      <a:gd name="T9" fmla="*/ 162 h 347"/>
                      <a:gd name="T10" fmla="*/ 133 w 257"/>
                      <a:gd name="T11" fmla="*/ 146 h 347"/>
                      <a:gd name="T12" fmla="*/ 131 w 257"/>
                      <a:gd name="T13" fmla="*/ 136 h 347"/>
                      <a:gd name="T14" fmla="*/ 145 w 257"/>
                      <a:gd name="T15" fmla="*/ 129 h 347"/>
                      <a:gd name="T16" fmla="*/ 163 w 257"/>
                      <a:gd name="T17" fmla="*/ 125 h 347"/>
                      <a:gd name="T18" fmla="*/ 163 w 257"/>
                      <a:gd name="T19" fmla="*/ 87 h 347"/>
                      <a:gd name="T20" fmla="*/ 34 w 257"/>
                      <a:gd name="T21" fmla="*/ 61 h 347"/>
                      <a:gd name="T22" fmla="*/ 20 w 257"/>
                      <a:gd name="T23" fmla="*/ 62 h 347"/>
                      <a:gd name="T24" fmla="*/ 10 w 257"/>
                      <a:gd name="T25" fmla="*/ 65 h 347"/>
                      <a:gd name="T26" fmla="*/ 0 w 257"/>
                      <a:gd name="T27" fmla="*/ 95 h 347"/>
                      <a:gd name="T28" fmla="*/ 59 w 257"/>
                      <a:gd name="T29" fmla="*/ 220 h 347"/>
                      <a:gd name="T30" fmla="*/ 154 w 257"/>
                      <a:gd name="T31" fmla="*/ 22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4" name="Freeform 58"/>
                  <p:cNvSpPr>
                    <a:spLocks/>
                  </p:cNvSpPr>
                  <p:nvPr/>
                </p:nvSpPr>
                <p:spPr bwMode="ltGray">
                  <a:xfrm>
                    <a:off x="1476" y="611"/>
                    <a:ext cx="7" cy="12"/>
                  </a:xfrm>
                  <a:custGeom>
                    <a:avLst/>
                    <a:gdLst>
                      <a:gd name="T0" fmla="*/ 3 w 19"/>
                      <a:gd name="T1" fmla="*/ 8 h 37"/>
                      <a:gd name="T2" fmla="*/ 7 w 19"/>
                      <a:gd name="T3" fmla="*/ 7 h 37"/>
                      <a:gd name="T4" fmla="*/ 3 w 19"/>
                      <a:gd name="T5" fmla="*/ 8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5" name="Freeform 59"/>
                  <p:cNvSpPr>
                    <a:spLocks/>
                  </p:cNvSpPr>
                  <p:nvPr/>
                </p:nvSpPr>
                <p:spPr bwMode="ltGray">
                  <a:xfrm>
                    <a:off x="1467" y="497"/>
                    <a:ext cx="9" cy="7"/>
                  </a:xfrm>
                  <a:custGeom>
                    <a:avLst/>
                    <a:gdLst>
                      <a:gd name="T0" fmla="*/ 5 w 22"/>
                      <a:gd name="T1" fmla="*/ 4 h 20"/>
                      <a:gd name="T2" fmla="*/ 7 w 22"/>
                      <a:gd name="T3" fmla="*/ 0 h 20"/>
                      <a:gd name="T4" fmla="*/ 8 w 22"/>
                      <a:gd name="T5" fmla="*/ 4 h 20"/>
                      <a:gd name="T6" fmla="*/ 3 w 22"/>
                      <a:gd name="T7" fmla="*/ 7 h 20"/>
                      <a:gd name="T8" fmla="*/ 5 w 22"/>
                      <a:gd name="T9" fmla="*/ 4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6" name="Freeform 60"/>
                  <p:cNvSpPr>
                    <a:spLocks/>
                  </p:cNvSpPr>
                  <p:nvPr/>
                </p:nvSpPr>
                <p:spPr bwMode="ltGray">
                  <a:xfrm>
                    <a:off x="1072" y="357"/>
                    <a:ext cx="25" cy="10"/>
                  </a:xfrm>
                  <a:custGeom>
                    <a:avLst/>
                    <a:gdLst>
                      <a:gd name="T0" fmla="*/ 11 w 57"/>
                      <a:gd name="T1" fmla="*/ 6 h 30"/>
                      <a:gd name="T2" fmla="*/ 14 w 57"/>
                      <a:gd name="T3" fmla="*/ 2 h 30"/>
                      <a:gd name="T4" fmla="*/ 16 w 57"/>
                      <a:gd name="T5" fmla="*/ 10 h 30"/>
                      <a:gd name="T6" fmla="*/ 11 w 57"/>
                      <a:gd name="T7" fmla="*/ 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7" name="Freeform 61"/>
                  <p:cNvSpPr>
                    <a:spLocks/>
                  </p:cNvSpPr>
                  <p:nvPr/>
                </p:nvSpPr>
                <p:spPr bwMode="ltGray">
                  <a:xfrm>
                    <a:off x="1374" y="265"/>
                    <a:ext cx="295" cy="233"/>
                  </a:xfrm>
                  <a:custGeom>
                    <a:avLst/>
                    <a:gdLst>
                      <a:gd name="T0" fmla="*/ 201 w 693"/>
                      <a:gd name="T1" fmla="*/ 155 h 696"/>
                      <a:gd name="T2" fmla="*/ 167 w 693"/>
                      <a:gd name="T3" fmla="*/ 151 h 696"/>
                      <a:gd name="T4" fmla="*/ 138 w 693"/>
                      <a:gd name="T5" fmla="*/ 138 h 696"/>
                      <a:gd name="T6" fmla="*/ 113 w 693"/>
                      <a:gd name="T7" fmla="*/ 134 h 696"/>
                      <a:gd name="T8" fmla="*/ 101 w 693"/>
                      <a:gd name="T9" fmla="*/ 139 h 696"/>
                      <a:gd name="T10" fmla="*/ 111 w 693"/>
                      <a:gd name="T11" fmla="*/ 143 h 696"/>
                      <a:gd name="T12" fmla="*/ 125 w 693"/>
                      <a:gd name="T13" fmla="*/ 157 h 696"/>
                      <a:gd name="T14" fmla="*/ 137 w 693"/>
                      <a:gd name="T15" fmla="*/ 159 h 696"/>
                      <a:gd name="T16" fmla="*/ 142 w 693"/>
                      <a:gd name="T17" fmla="*/ 179 h 696"/>
                      <a:gd name="T18" fmla="*/ 133 w 693"/>
                      <a:gd name="T19" fmla="*/ 185 h 696"/>
                      <a:gd name="T20" fmla="*/ 111 w 693"/>
                      <a:gd name="T21" fmla="*/ 206 h 696"/>
                      <a:gd name="T22" fmla="*/ 96 w 693"/>
                      <a:gd name="T23" fmla="*/ 210 h 696"/>
                      <a:gd name="T24" fmla="*/ 41 w 693"/>
                      <a:gd name="T25" fmla="*/ 233 h 696"/>
                      <a:gd name="T26" fmla="*/ 33 w 693"/>
                      <a:gd name="T27" fmla="*/ 206 h 696"/>
                      <a:gd name="T28" fmla="*/ 19 w 693"/>
                      <a:gd name="T29" fmla="*/ 175 h 696"/>
                      <a:gd name="T30" fmla="*/ 14 w 693"/>
                      <a:gd name="T31" fmla="*/ 150 h 696"/>
                      <a:gd name="T32" fmla="*/ 23 w 693"/>
                      <a:gd name="T33" fmla="*/ 115 h 696"/>
                      <a:gd name="T34" fmla="*/ 7 w 693"/>
                      <a:gd name="T35" fmla="*/ 131 h 696"/>
                      <a:gd name="T36" fmla="*/ 34 w 693"/>
                      <a:gd name="T37" fmla="*/ 94 h 696"/>
                      <a:gd name="T38" fmla="*/ 48 w 693"/>
                      <a:gd name="T39" fmla="*/ 68 h 696"/>
                      <a:gd name="T40" fmla="*/ 16 w 693"/>
                      <a:gd name="T41" fmla="*/ 68 h 696"/>
                      <a:gd name="T42" fmla="*/ 0 w 693"/>
                      <a:gd name="T43" fmla="*/ 66 h 696"/>
                      <a:gd name="T44" fmla="*/ 11 w 693"/>
                      <a:gd name="T45" fmla="*/ 47 h 696"/>
                      <a:gd name="T46" fmla="*/ 41 w 693"/>
                      <a:gd name="T47" fmla="*/ 37 h 696"/>
                      <a:gd name="T48" fmla="*/ 94 w 693"/>
                      <a:gd name="T49" fmla="*/ 42 h 696"/>
                      <a:gd name="T50" fmla="*/ 97 w 693"/>
                      <a:gd name="T51" fmla="*/ 21 h 696"/>
                      <a:gd name="T52" fmla="*/ 111 w 693"/>
                      <a:gd name="T53" fmla="*/ 0 h 696"/>
                      <a:gd name="T54" fmla="*/ 152 w 693"/>
                      <a:gd name="T55" fmla="*/ 15 h 696"/>
                      <a:gd name="T56" fmla="*/ 140 w 693"/>
                      <a:gd name="T57" fmla="*/ 29 h 696"/>
                      <a:gd name="T58" fmla="*/ 128 w 693"/>
                      <a:gd name="T59" fmla="*/ 59 h 696"/>
                      <a:gd name="T60" fmla="*/ 154 w 693"/>
                      <a:gd name="T61" fmla="*/ 64 h 696"/>
                      <a:gd name="T62" fmla="*/ 159 w 693"/>
                      <a:gd name="T63" fmla="*/ 46 h 696"/>
                      <a:gd name="T64" fmla="*/ 178 w 693"/>
                      <a:gd name="T65" fmla="*/ 31 h 696"/>
                      <a:gd name="T66" fmla="*/ 212 w 693"/>
                      <a:gd name="T67" fmla="*/ 29 h 696"/>
                      <a:gd name="T68" fmla="*/ 225 w 693"/>
                      <a:gd name="T69" fmla="*/ 17 h 696"/>
                      <a:gd name="T70" fmla="*/ 230 w 693"/>
                      <a:gd name="T71" fmla="*/ 154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8" name="Freeform 62"/>
                  <p:cNvSpPr>
                    <a:spLocks/>
                  </p:cNvSpPr>
                  <p:nvPr/>
                </p:nvSpPr>
                <p:spPr bwMode="ltGray">
                  <a:xfrm>
                    <a:off x="1173" y="247"/>
                    <a:ext cx="591" cy="95"/>
                  </a:xfrm>
                  <a:custGeom>
                    <a:avLst/>
                    <a:gdLst>
                      <a:gd name="T0" fmla="*/ 524 w 931"/>
                      <a:gd name="T1" fmla="*/ 0 h 149"/>
                      <a:gd name="T2" fmla="*/ 91 w 931"/>
                      <a:gd name="T3" fmla="*/ 18 h 149"/>
                      <a:gd name="T4" fmla="*/ 58 w 931"/>
                      <a:gd name="T5" fmla="*/ 27 h 149"/>
                      <a:gd name="T6" fmla="*/ 39 w 931"/>
                      <a:gd name="T7" fmla="*/ 27 h 149"/>
                      <a:gd name="T8" fmla="*/ 14 w 931"/>
                      <a:gd name="T9" fmla="*/ 49 h 149"/>
                      <a:gd name="T10" fmla="*/ 0 w 931"/>
                      <a:gd name="T11" fmla="*/ 67 h 149"/>
                      <a:gd name="T12" fmla="*/ 37 w 931"/>
                      <a:gd name="T13" fmla="*/ 73 h 149"/>
                      <a:gd name="T14" fmla="*/ 62 w 931"/>
                      <a:gd name="T15" fmla="*/ 61 h 149"/>
                      <a:gd name="T16" fmla="*/ 69 w 931"/>
                      <a:gd name="T17" fmla="*/ 54 h 149"/>
                      <a:gd name="T18" fmla="*/ 106 w 931"/>
                      <a:gd name="T19" fmla="*/ 33 h 149"/>
                      <a:gd name="T20" fmla="*/ 136 w 931"/>
                      <a:gd name="T21" fmla="*/ 29 h 149"/>
                      <a:gd name="T22" fmla="*/ 150 w 931"/>
                      <a:gd name="T23" fmla="*/ 60 h 149"/>
                      <a:gd name="T24" fmla="*/ 119 w 931"/>
                      <a:gd name="T25" fmla="*/ 69 h 149"/>
                      <a:gd name="T26" fmla="*/ 147 w 931"/>
                      <a:gd name="T27" fmla="*/ 72 h 149"/>
                      <a:gd name="T28" fmla="*/ 159 w 931"/>
                      <a:gd name="T29" fmla="*/ 57 h 149"/>
                      <a:gd name="T30" fmla="*/ 169 w 931"/>
                      <a:gd name="T31" fmla="*/ 59 h 149"/>
                      <a:gd name="T32" fmla="*/ 161 w 931"/>
                      <a:gd name="T33" fmla="*/ 34 h 149"/>
                      <a:gd name="T34" fmla="*/ 169 w 931"/>
                      <a:gd name="T35" fmla="*/ 28 h 149"/>
                      <a:gd name="T36" fmla="*/ 176 w 931"/>
                      <a:gd name="T37" fmla="*/ 56 h 149"/>
                      <a:gd name="T38" fmla="*/ 169 w 931"/>
                      <a:gd name="T39" fmla="*/ 72 h 149"/>
                      <a:gd name="T40" fmla="*/ 188 w 931"/>
                      <a:gd name="T41" fmla="*/ 83 h 149"/>
                      <a:gd name="T42" fmla="*/ 190 w 931"/>
                      <a:gd name="T43" fmla="*/ 59 h 149"/>
                      <a:gd name="T44" fmla="*/ 210 w 931"/>
                      <a:gd name="T45" fmla="*/ 66 h 149"/>
                      <a:gd name="T46" fmla="*/ 242 w 931"/>
                      <a:gd name="T47" fmla="*/ 47 h 149"/>
                      <a:gd name="T48" fmla="*/ 260 w 931"/>
                      <a:gd name="T49" fmla="*/ 32 h 149"/>
                      <a:gd name="T50" fmla="*/ 279 w 931"/>
                      <a:gd name="T51" fmla="*/ 36 h 149"/>
                      <a:gd name="T52" fmla="*/ 289 w 931"/>
                      <a:gd name="T53" fmla="*/ 32 h 149"/>
                      <a:gd name="T54" fmla="*/ 274 w 931"/>
                      <a:gd name="T55" fmla="*/ 28 h 149"/>
                      <a:gd name="T56" fmla="*/ 301 w 931"/>
                      <a:gd name="T57" fmla="*/ 22 h 149"/>
                      <a:gd name="T58" fmla="*/ 345 w 931"/>
                      <a:gd name="T59" fmla="*/ 34 h 149"/>
                      <a:gd name="T60" fmla="*/ 369 w 931"/>
                      <a:gd name="T61" fmla="*/ 27 h 149"/>
                      <a:gd name="T62" fmla="*/ 371 w 931"/>
                      <a:gd name="T63" fmla="*/ 40 h 149"/>
                      <a:gd name="T64" fmla="*/ 361 w 931"/>
                      <a:gd name="T65" fmla="*/ 64 h 149"/>
                      <a:gd name="T66" fmla="*/ 388 w 931"/>
                      <a:gd name="T67" fmla="*/ 56 h 149"/>
                      <a:gd name="T68" fmla="*/ 396 w 931"/>
                      <a:gd name="T69" fmla="*/ 51 h 149"/>
                      <a:gd name="T70" fmla="*/ 411 w 931"/>
                      <a:gd name="T71" fmla="*/ 39 h 149"/>
                      <a:gd name="T72" fmla="*/ 504 w 931"/>
                      <a:gd name="T73" fmla="*/ 5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9" name="Freeform 63"/>
                  <p:cNvSpPr>
                    <a:spLocks/>
                  </p:cNvSpPr>
                  <p:nvPr/>
                </p:nvSpPr>
                <p:spPr bwMode="ltGray">
                  <a:xfrm>
                    <a:off x="1293" y="282"/>
                    <a:ext cx="13" cy="10"/>
                  </a:xfrm>
                  <a:custGeom>
                    <a:avLst/>
                    <a:gdLst>
                      <a:gd name="T0" fmla="*/ 1 w 31"/>
                      <a:gd name="T1" fmla="*/ 9 h 30"/>
                      <a:gd name="T2" fmla="*/ 13 w 31"/>
                      <a:gd name="T3" fmla="*/ 0 h 30"/>
                      <a:gd name="T4" fmla="*/ 8 w 31"/>
                      <a:gd name="T5" fmla="*/ 8 h 30"/>
                      <a:gd name="T6" fmla="*/ 1 w 31"/>
                      <a:gd name="T7" fmla="*/ 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0" name="Freeform 64"/>
                  <p:cNvSpPr>
                    <a:spLocks/>
                  </p:cNvSpPr>
                  <p:nvPr/>
                </p:nvSpPr>
                <p:spPr bwMode="ltGray">
                  <a:xfrm>
                    <a:off x="1278" y="296"/>
                    <a:ext cx="19" cy="11"/>
                  </a:xfrm>
                  <a:custGeom>
                    <a:avLst/>
                    <a:gdLst>
                      <a:gd name="T0" fmla="*/ 3 w 44"/>
                      <a:gd name="T1" fmla="*/ 11 h 32"/>
                      <a:gd name="T2" fmla="*/ 10 w 44"/>
                      <a:gd name="T3" fmla="*/ 0 h 32"/>
                      <a:gd name="T4" fmla="*/ 16 w 44"/>
                      <a:gd name="T5" fmla="*/ 1 h 32"/>
                      <a:gd name="T6" fmla="*/ 3 w 44"/>
                      <a:gd name="T7" fmla="*/ 1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1" name="Freeform 65"/>
                  <p:cNvSpPr>
                    <a:spLocks/>
                  </p:cNvSpPr>
                  <p:nvPr/>
                </p:nvSpPr>
                <p:spPr bwMode="ltGray">
                  <a:xfrm>
                    <a:off x="1340" y="337"/>
                    <a:ext cx="32" cy="6"/>
                  </a:xfrm>
                  <a:custGeom>
                    <a:avLst/>
                    <a:gdLst>
                      <a:gd name="T0" fmla="*/ 16 w 76"/>
                      <a:gd name="T1" fmla="*/ 6 h 18"/>
                      <a:gd name="T2" fmla="*/ 11 w 76"/>
                      <a:gd name="T3" fmla="*/ 1 h 18"/>
                      <a:gd name="T4" fmla="*/ 16 w 76"/>
                      <a:gd name="T5" fmla="*/ 6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2" name="Freeform 66"/>
                  <p:cNvSpPr>
                    <a:spLocks/>
                  </p:cNvSpPr>
                  <p:nvPr/>
                </p:nvSpPr>
                <p:spPr bwMode="ltGray">
                  <a:xfrm>
                    <a:off x="1395" y="336"/>
                    <a:ext cx="18" cy="15"/>
                  </a:xfrm>
                  <a:custGeom>
                    <a:avLst/>
                    <a:gdLst>
                      <a:gd name="T0" fmla="*/ 0 w 42"/>
                      <a:gd name="T1" fmla="*/ 7 h 44"/>
                      <a:gd name="T2" fmla="*/ 5 w 42"/>
                      <a:gd name="T3" fmla="*/ 3 h 44"/>
                      <a:gd name="T4" fmla="*/ 0 w 42"/>
                      <a:gd name="T5" fmla="*/ 7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3" name="Freeform 67"/>
                  <p:cNvSpPr>
                    <a:spLocks/>
                  </p:cNvSpPr>
                  <p:nvPr/>
                </p:nvSpPr>
                <p:spPr bwMode="ltGray">
                  <a:xfrm>
                    <a:off x="1248" y="295"/>
                    <a:ext cx="14" cy="10"/>
                  </a:xfrm>
                  <a:custGeom>
                    <a:avLst/>
                    <a:gdLst>
                      <a:gd name="T0" fmla="*/ 3 w 31"/>
                      <a:gd name="T1" fmla="*/ 7 h 30"/>
                      <a:gd name="T2" fmla="*/ 14 w 31"/>
                      <a:gd name="T3" fmla="*/ 3 h 30"/>
                      <a:gd name="T4" fmla="*/ 3 w 31"/>
                      <a:gd name="T5" fmla="*/ 7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7 w 30"/>
                      <a:gd name="T1" fmla="*/ 11 h 42"/>
                      <a:gd name="T2" fmla="*/ 3 w 30"/>
                      <a:gd name="T3" fmla="*/ 7 h 42"/>
                      <a:gd name="T4" fmla="*/ 0 w 30"/>
                      <a:gd name="T5" fmla="*/ 3 h 42"/>
                      <a:gd name="T6" fmla="*/ 7 w 30"/>
                      <a:gd name="T7" fmla="*/ 1 h 42"/>
                      <a:gd name="T8" fmla="*/ 13 w 30"/>
                      <a:gd name="T9" fmla="*/ 8 h 42"/>
                      <a:gd name="T10" fmla="*/ 12 w 30"/>
                      <a:gd name="T11" fmla="*/ 10 h 42"/>
                      <a:gd name="T12" fmla="*/ 7 w 30"/>
                      <a:gd name="T13" fmla="*/ 1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7" name="Freeform 70"/>
                  <p:cNvSpPr>
                    <a:spLocks/>
                  </p:cNvSpPr>
                  <p:nvPr/>
                </p:nvSpPr>
                <p:spPr bwMode="ltGray">
                  <a:xfrm>
                    <a:off x="4655" y="629"/>
                    <a:ext cx="11" cy="5"/>
                  </a:xfrm>
                  <a:custGeom>
                    <a:avLst/>
                    <a:gdLst>
                      <a:gd name="T0" fmla="*/ 7 w 25"/>
                      <a:gd name="T1" fmla="*/ 5 h 16"/>
                      <a:gd name="T2" fmla="*/ 1 w 25"/>
                      <a:gd name="T3" fmla="*/ 3 h 16"/>
                      <a:gd name="T4" fmla="*/ 7 w 25"/>
                      <a:gd name="T5" fmla="*/ 0 h 16"/>
                      <a:gd name="T6" fmla="*/ 7 w 25"/>
                      <a:gd name="T7" fmla="*/ 5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8" name="Freeform 71"/>
                  <p:cNvSpPr>
                    <a:spLocks/>
                  </p:cNvSpPr>
                  <p:nvPr/>
                </p:nvSpPr>
                <p:spPr bwMode="ltGray">
                  <a:xfrm>
                    <a:off x="4609" y="635"/>
                    <a:ext cx="28" cy="16"/>
                  </a:xfrm>
                  <a:custGeom>
                    <a:avLst/>
                    <a:gdLst>
                      <a:gd name="T0" fmla="*/ 6 w 65"/>
                      <a:gd name="T1" fmla="*/ 8 h 46"/>
                      <a:gd name="T2" fmla="*/ 13 w 65"/>
                      <a:gd name="T3" fmla="*/ 1 h 46"/>
                      <a:gd name="T4" fmla="*/ 18 w 65"/>
                      <a:gd name="T5" fmla="*/ 0 h 46"/>
                      <a:gd name="T6" fmla="*/ 25 w 65"/>
                      <a:gd name="T7" fmla="*/ 4 h 46"/>
                      <a:gd name="T8" fmla="*/ 14 w 65"/>
                      <a:gd name="T9" fmla="*/ 9 h 46"/>
                      <a:gd name="T10" fmla="*/ 5 w 65"/>
                      <a:gd name="T11" fmla="*/ 16 h 46"/>
                      <a:gd name="T12" fmla="*/ 3 w 65"/>
                      <a:gd name="T13" fmla="*/ 7 h 46"/>
                      <a:gd name="T14" fmla="*/ 5 w 65"/>
                      <a:gd name="T15" fmla="*/ 5 h 46"/>
                      <a:gd name="T16" fmla="*/ 6 w 65"/>
                      <a:gd name="T17" fmla="*/ 8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9" name="Freeform 72"/>
                  <p:cNvSpPr>
                    <a:spLocks/>
                  </p:cNvSpPr>
                  <p:nvPr/>
                </p:nvSpPr>
                <p:spPr bwMode="ltGray">
                  <a:xfrm>
                    <a:off x="4580" y="634"/>
                    <a:ext cx="29" cy="16"/>
                  </a:xfrm>
                  <a:custGeom>
                    <a:avLst/>
                    <a:gdLst>
                      <a:gd name="T0" fmla="*/ 0 w 69"/>
                      <a:gd name="T1" fmla="*/ 11 h 47"/>
                      <a:gd name="T2" fmla="*/ 8 w 69"/>
                      <a:gd name="T3" fmla="*/ 9 h 47"/>
                      <a:gd name="T4" fmla="*/ 22 w 69"/>
                      <a:gd name="T5" fmla="*/ 0 h 47"/>
                      <a:gd name="T6" fmla="*/ 27 w 69"/>
                      <a:gd name="T7" fmla="*/ 1 h 47"/>
                      <a:gd name="T8" fmla="*/ 21 w 69"/>
                      <a:gd name="T9" fmla="*/ 6 h 47"/>
                      <a:gd name="T10" fmla="*/ 12 w 69"/>
                      <a:gd name="T11" fmla="*/ 11 h 47"/>
                      <a:gd name="T12" fmla="*/ 9 w 69"/>
                      <a:gd name="T13" fmla="*/ 16 h 47"/>
                      <a:gd name="T14" fmla="*/ 7 w 69"/>
                      <a:gd name="T15" fmla="*/ 15 h 47"/>
                      <a:gd name="T16" fmla="*/ 5 w 69"/>
                      <a:gd name="T17" fmla="*/ 13 h 47"/>
                      <a:gd name="T18" fmla="*/ 0 w 69"/>
                      <a:gd name="T19" fmla="*/ 12 h 47"/>
                      <a:gd name="T20" fmla="*/ 0 w 69"/>
                      <a:gd name="T21" fmla="*/ 1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0" name="Freeform 73"/>
                  <p:cNvSpPr>
                    <a:spLocks/>
                  </p:cNvSpPr>
                  <p:nvPr/>
                </p:nvSpPr>
                <p:spPr bwMode="ltGray">
                  <a:xfrm>
                    <a:off x="4423" y="547"/>
                    <a:ext cx="151" cy="93"/>
                  </a:xfrm>
                  <a:custGeom>
                    <a:avLst/>
                    <a:gdLst>
                      <a:gd name="T0" fmla="*/ 4 w 355"/>
                      <a:gd name="T1" fmla="*/ 1 h 277"/>
                      <a:gd name="T2" fmla="*/ 15 w 355"/>
                      <a:gd name="T3" fmla="*/ 6 h 277"/>
                      <a:gd name="T4" fmla="*/ 20 w 355"/>
                      <a:gd name="T5" fmla="*/ 10 h 277"/>
                      <a:gd name="T6" fmla="*/ 32 w 355"/>
                      <a:gd name="T7" fmla="*/ 17 h 277"/>
                      <a:gd name="T8" fmla="*/ 39 w 355"/>
                      <a:gd name="T9" fmla="*/ 22 h 277"/>
                      <a:gd name="T10" fmla="*/ 52 w 355"/>
                      <a:gd name="T11" fmla="*/ 33 h 277"/>
                      <a:gd name="T12" fmla="*/ 58 w 355"/>
                      <a:gd name="T13" fmla="*/ 43 h 277"/>
                      <a:gd name="T14" fmla="*/ 63 w 355"/>
                      <a:gd name="T15" fmla="*/ 44 h 277"/>
                      <a:gd name="T16" fmla="*/ 66 w 355"/>
                      <a:gd name="T17" fmla="*/ 50 h 277"/>
                      <a:gd name="T18" fmla="*/ 75 w 355"/>
                      <a:gd name="T19" fmla="*/ 51 h 277"/>
                      <a:gd name="T20" fmla="*/ 72 w 355"/>
                      <a:gd name="T21" fmla="*/ 66 h 277"/>
                      <a:gd name="T22" fmla="*/ 77 w 355"/>
                      <a:gd name="T23" fmla="*/ 75 h 277"/>
                      <a:gd name="T24" fmla="*/ 84 w 355"/>
                      <a:gd name="T25" fmla="*/ 78 h 277"/>
                      <a:gd name="T26" fmla="*/ 92 w 355"/>
                      <a:gd name="T27" fmla="*/ 79 h 277"/>
                      <a:gd name="T28" fmla="*/ 100 w 355"/>
                      <a:gd name="T29" fmla="*/ 81 h 277"/>
                      <a:gd name="T30" fmla="*/ 108 w 355"/>
                      <a:gd name="T31" fmla="*/ 79 h 277"/>
                      <a:gd name="T32" fmla="*/ 116 w 355"/>
                      <a:gd name="T33" fmla="*/ 83 h 277"/>
                      <a:gd name="T34" fmla="*/ 126 w 355"/>
                      <a:gd name="T35" fmla="*/ 86 h 277"/>
                      <a:gd name="T36" fmla="*/ 134 w 355"/>
                      <a:gd name="T37" fmla="*/ 89 h 277"/>
                      <a:gd name="T38" fmla="*/ 150 w 355"/>
                      <a:gd name="T39" fmla="*/ 89 h 277"/>
                      <a:gd name="T40" fmla="*/ 145 w 355"/>
                      <a:gd name="T41" fmla="*/ 92 h 277"/>
                      <a:gd name="T42" fmla="*/ 137 w 355"/>
                      <a:gd name="T43" fmla="*/ 91 h 277"/>
                      <a:gd name="T44" fmla="*/ 128 w 355"/>
                      <a:gd name="T45" fmla="*/ 91 h 277"/>
                      <a:gd name="T46" fmla="*/ 123 w 355"/>
                      <a:gd name="T47" fmla="*/ 89 h 277"/>
                      <a:gd name="T48" fmla="*/ 107 w 355"/>
                      <a:gd name="T49" fmla="*/ 89 h 277"/>
                      <a:gd name="T50" fmla="*/ 100 w 355"/>
                      <a:gd name="T51" fmla="*/ 87 h 277"/>
                      <a:gd name="T52" fmla="*/ 73 w 355"/>
                      <a:gd name="T53" fmla="*/ 81 h 277"/>
                      <a:gd name="T54" fmla="*/ 68 w 355"/>
                      <a:gd name="T55" fmla="*/ 73 h 277"/>
                      <a:gd name="T56" fmla="*/ 54 w 355"/>
                      <a:gd name="T57" fmla="*/ 67 h 277"/>
                      <a:gd name="T58" fmla="*/ 46 w 355"/>
                      <a:gd name="T59" fmla="*/ 62 h 277"/>
                      <a:gd name="T60" fmla="*/ 40 w 355"/>
                      <a:gd name="T61" fmla="*/ 53 h 277"/>
                      <a:gd name="T62" fmla="*/ 29 w 355"/>
                      <a:gd name="T63" fmla="*/ 36 h 277"/>
                      <a:gd name="T64" fmla="*/ 27 w 355"/>
                      <a:gd name="T65" fmla="*/ 34 h 277"/>
                      <a:gd name="T66" fmla="*/ 25 w 355"/>
                      <a:gd name="T67" fmla="*/ 34 h 277"/>
                      <a:gd name="T68" fmla="*/ 23 w 355"/>
                      <a:gd name="T69" fmla="*/ 30 h 277"/>
                      <a:gd name="T70" fmla="*/ 16 w 355"/>
                      <a:gd name="T71" fmla="*/ 19 h 277"/>
                      <a:gd name="T72" fmla="*/ 9 w 355"/>
                      <a:gd name="T73" fmla="*/ 13 h 277"/>
                      <a:gd name="T74" fmla="*/ 2 w 355"/>
                      <a:gd name="T75" fmla="*/ 7 h 277"/>
                      <a:gd name="T76" fmla="*/ 4 w 355"/>
                      <a:gd name="T77" fmla="*/ 1 h 277"/>
                      <a:gd name="T78" fmla="*/ 4 w 355"/>
                      <a:gd name="T79" fmla="*/ 1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1" name="Freeform 74"/>
                  <p:cNvSpPr>
                    <a:spLocks/>
                  </p:cNvSpPr>
                  <p:nvPr/>
                </p:nvSpPr>
                <p:spPr bwMode="ltGray">
                  <a:xfrm>
                    <a:off x="4515" y="541"/>
                    <a:ext cx="67" cy="68"/>
                  </a:xfrm>
                  <a:custGeom>
                    <a:avLst/>
                    <a:gdLst>
                      <a:gd name="T0" fmla="*/ 23 w 156"/>
                      <a:gd name="T1" fmla="*/ 22 h 206"/>
                      <a:gd name="T2" fmla="*/ 28 w 156"/>
                      <a:gd name="T3" fmla="*/ 19 h 206"/>
                      <a:gd name="T4" fmla="*/ 29 w 156"/>
                      <a:gd name="T5" fmla="*/ 17 h 206"/>
                      <a:gd name="T6" fmla="*/ 34 w 156"/>
                      <a:gd name="T7" fmla="*/ 15 h 206"/>
                      <a:gd name="T8" fmla="*/ 46 w 156"/>
                      <a:gd name="T9" fmla="*/ 7 h 206"/>
                      <a:gd name="T10" fmla="*/ 48 w 156"/>
                      <a:gd name="T11" fmla="*/ 1 h 206"/>
                      <a:gd name="T12" fmla="*/ 53 w 156"/>
                      <a:gd name="T13" fmla="*/ 0 h 206"/>
                      <a:gd name="T14" fmla="*/ 64 w 156"/>
                      <a:gd name="T15" fmla="*/ 9 h 206"/>
                      <a:gd name="T16" fmla="*/ 63 w 156"/>
                      <a:gd name="T17" fmla="*/ 15 h 206"/>
                      <a:gd name="T18" fmla="*/ 54 w 156"/>
                      <a:gd name="T19" fmla="*/ 21 h 206"/>
                      <a:gd name="T20" fmla="*/ 57 w 156"/>
                      <a:gd name="T21" fmla="*/ 31 h 206"/>
                      <a:gd name="T22" fmla="*/ 61 w 156"/>
                      <a:gd name="T23" fmla="*/ 36 h 206"/>
                      <a:gd name="T24" fmla="*/ 63 w 156"/>
                      <a:gd name="T25" fmla="*/ 42 h 206"/>
                      <a:gd name="T26" fmla="*/ 55 w 156"/>
                      <a:gd name="T27" fmla="*/ 42 h 206"/>
                      <a:gd name="T28" fmla="*/ 50 w 156"/>
                      <a:gd name="T29" fmla="*/ 48 h 206"/>
                      <a:gd name="T30" fmla="*/ 45 w 156"/>
                      <a:gd name="T31" fmla="*/ 51 h 206"/>
                      <a:gd name="T32" fmla="*/ 43 w 156"/>
                      <a:gd name="T33" fmla="*/ 65 h 206"/>
                      <a:gd name="T34" fmla="*/ 38 w 156"/>
                      <a:gd name="T35" fmla="*/ 67 h 206"/>
                      <a:gd name="T36" fmla="*/ 35 w 156"/>
                      <a:gd name="T37" fmla="*/ 68 h 206"/>
                      <a:gd name="T38" fmla="*/ 33 w 156"/>
                      <a:gd name="T39" fmla="*/ 67 h 206"/>
                      <a:gd name="T40" fmla="*/ 31 w 156"/>
                      <a:gd name="T41" fmla="*/ 63 h 206"/>
                      <a:gd name="T42" fmla="*/ 26 w 156"/>
                      <a:gd name="T43" fmla="*/ 61 h 206"/>
                      <a:gd name="T44" fmla="*/ 18 w 156"/>
                      <a:gd name="T45" fmla="*/ 64 h 206"/>
                      <a:gd name="T46" fmla="*/ 12 w 156"/>
                      <a:gd name="T47" fmla="*/ 61 h 206"/>
                      <a:gd name="T48" fmla="*/ 4 w 156"/>
                      <a:gd name="T49" fmla="*/ 49 h 206"/>
                      <a:gd name="T50" fmla="*/ 2 w 156"/>
                      <a:gd name="T51" fmla="*/ 43 h 206"/>
                      <a:gd name="T52" fmla="*/ 0 w 156"/>
                      <a:gd name="T53" fmla="*/ 39 h 206"/>
                      <a:gd name="T54" fmla="*/ 9 w 156"/>
                      <a:gd name="T55" fmla="*/ 32 h 206"/>
                      <a:gd name="T56" fmla="*/ 14 w 156"/>
                      <a:gd name="T57" fmla="*/ 34 h 206"/>
                      <a:gd name="T58" fmla="*/ 15 w 156"/>
                      <a:gd name="T59" fmla="*/ 26 h 206"/>
                      <a:gd name="T60" fmla="*/ 22 w 156"/>
                      <a:gd name="T61" fmla="*/ 23 h 206"/>
                      <a:gd name="T62" fmla="*/ 23 w 156"/>
                      <a:gd name="T63" fmla="*/ 2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2" name="Freeform 75"/>
                  <p:cNvSpPr>
                    <a:spLocks/>
                  </p:cNvSpPr>
                  <p:nvPr/>
                </p:nvSpPr>
                <p:spPr bwMode="ltGray">
                  <a:xfrm>
                    <a:off x="4580" y="572"/>
                    <a:ext cx="47" cy="13"/>
                  </a:xfrm>
                  <a:custGeom>
                    <a:avLst/>
                    <a:gdLst>
                      <a:gd name="T0" fmla="*/ 2 w 109"/>
                      <a:gd name="T1" fmla="*/ 11 h 38"/>
                      <a:gd name="T2" fmla="*/ 8 w 109"/>
                      <a:gd name="T3" fmla="*/ 3 h 38"/>
                      <a:gd name="T4" fmla="*/ 20 w 109"/>
                      <a:gd name="T5" fmla="*/ 7 h 38"/>
                      <a:gd name="T6" fmla="*/ 31 w 109"/>
                      <a:gd name="T7" fmla="*/ 5 h 38"/>
                      <a:gd name="T8" fmla="*/ 39 w 109"/>
                      <a:gd name="T9" fmla="*/ 0 h 38"/>
                      <a:gd name="T10" fmla="*/ 33 w 109"/>
                      <a:gd name="T11" fmla="*/ 9 h 38"/>
                      <a:gd name="T12" fmla="*/ 26 w 109"/>
                      <a:gd name="T13" fmla="*/ 13 h 38"/>
                      <a:gd name="T14" fmla="*/ 18 w 109"/>
                      <a:gd name="T15" fmla="*/ 11 h 38"/>
                      <a:gd name="T16" fmla="*/ 6 w 109"/>
                      <a:gd name="T17" fmla="*/ 10 h 38"/>
                      <a:gd name="T18" fmla="*/ 2 w 109"/>
                      <a:gd name="T19" fmla="*/ 1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3" name="Freeform 76"/>
                  <p:cNvSpPr>
                    <a:spLocks/>
                  </p:cNvSpPr>
                  <p:nvPr/>
                </p:nvSpPr>
                <p:spPr bwMode="ltGray">
                  <a:xfrm>
                    <a:off x="4578" y="588"/>
                    <a:ext cx="32" cy="34"/>
                  </a:xfrm>
                  <a:custGeom>
                    <a:avLst/>
                    <a:gdLst>
                      <a:gd name="T0" fmla="*/ 3 w 76"/>
                      <a:gd name="T1" fmla="*/ 6 h 104"/>
                      <a:gd name="T2" fmla="*/ 8 w 76"/>
                      <a:gd name="T3" fmla="*/ 0 h 104"/>
                      <a:gd name="T4" fmla="*/ 14 w 76"/>
                      <a:gd name="T5" fmla="*/ 6 h 104"/>
                      <a:gd name="T6" fmla="*/ 26 w 76"/>
                      <a:gd name="T7" fmla="*/ 1 h 104"/>
                      <a:gd name="T8" fmla="*/ 19 w 76"/>
                      <a:gd name="T9" fmla="*/ 11 h 104"/>
                      <a:gd name="T10" fmla="*/ 23 w 76"/>
                      <a:gd name="T11" fmla="*/ 16 h 104"/>
                      <a:gd name="T12" fmla="*/ 24 w 76"/>
                      <a:gd name="T13" fmla="*/ 20 h 104"/>
                      <a:gd name="T14" fmla="*/ 19 w 76"/>
                      <a:gd name="T15" fmla="*/ 24 h 104"/>
                      <a:gd name="T16" fmla="*/ 14 w 76"/>
                      <a:gd name="T17" fmla="*/ 20 h 104"/>
                      <a:gd name="T18" fmla="*/ 9 w 76"/>
                      <a:gd name="T19" fmla="*/ 16 h 104"/>
                      <a:gd name="T20" fmla="*/ 12 w 76"/>
                      <a:gd name="T21" fmla="*/ 22 h 104"/>
                      <a:gd name="T22" fmla="*/ 13 w 76"/>
                      <a:gd name="T23" fmla="*/ 24 h 104"/>
                      <a:gd name="T24" fmla="*/ 8 w 76"/>
                      <a:gd name="T25" fmla="*/ 34 h 104"/>
                      <a:gd name="T26" fmla="*/ 5 w 76"/>
                      <a:gd name="T27" fmla="*/ 33 h 104"/>
                      <a:gd name="T28" fmla="*/ 3 w 76"/>
                      <a:gd name="T29" fmla="*/ 29 h 104"/>
                      <a:gd name="T30" fmla="*/ 0 w 76"/>
                      <a:gd name="T31" fmla="*/ 18 h 104"/>
                      <a:gd name="T32" fmla="*/ 1 w 76"/>
                      <a:gd name="T33" fmla="*/ 10 h 104"/>
                      <a:gd name="T34" fmla="*/ 3 w 76"/>
                      <a:gd name="T35" fmla="*/ 6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4" name="Freeform 77"/>
                  <p:cNvSpPr>
                    <a:spLocks/>
                  </p:cNvSpPr>
                  <p:nvPr/>
                </p:nvSpPr>
                <p:spPr bwMode="ltGray">
                  <a:xfrm>
                    <a:off x="4632" y="569"/>
                    <a:ext cx="16" cy="20"/>
                  </a:xfrm>
                  <a:custGeom>
                    <a:avLst/>
                    <a:gdLst>
                      <a:gd name="T0" fmla="*/ 1 w 37"/>
                      <a:gd name="T1" fmla="*/ 9 h 61"/>
                      <a:gd name="T2" fmla="*/ 6 w 37"/>
                      <a:gd name="T3" fmla="*/ 0 h 61"/>
                      <a:gd name="T4" fmla="*/ 6 w 37"/>
                      <a:gd name="T5" fmla="*/ 9 h 61"/>
                      <a:gd name="T6" fmla="*/ 16 w 37"/>
                      <a:gd name="T7" fmla="*/ 12 h 61"/>
                      <a:gd name="T8" fmla="*/ 8 w 37"/>
                      <a:gd name="T9" fmla="*/ 14 h 61"/>
                      <a:gd name="T10" fmla="*/ 2 w 37"/>
                      <a:gd name="T11" fmla="*/ 19 h 61"/>
                      <a:gd name="T12" fmla="*/ 0 w 37"/>
                      <a:gd name="T13" fmla="*/ 11 h 61"/>
                      <a:gd name="T14" fmla="*/ 1 w 37"/>
                      <a:gd name="T15" fmla="*/ 9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5" name="Freeform 78"/>
                  <p:cNvSpPr>
                    <a:spLocks/>
                  </p:cNvSpPr>
                  <p:nvPr/>
                </p:nvSpPr>
                <p:spPr bwMode="ltGray">
                  <a:xfrm>
                    <a:off x="4636" y="600"/>
                    <a:ext cx="20" cy="10"/>
                  </a:xfrm>
                  <a:custGeom>
                    <a:avLst/>
                    <a:gdLst>
                      <a:gd name="T0" fmla="*/ 3 w 49"/>
                      <a:gd name="T1" fmla="*/ 0 h 29"/>
                      <a:gd name="T2" fmla="*/ 12 w 49"/>
                      <a:gd name="T3" fmla="*/ 0 h 29"/>
                      <a:gd name="T4" fmla="*/ 20 w 49"/>
                      <a:gd name="T5" fmla="*/ 6 h 29"/>
                      <a:gd name="T6" fmla="*/ 14 w 49"/>
                      <a:gd name="T7" fmla="*/ 5 h 29"/>
                      <a:gd name="T8" fmla="*/ 1 w 49"/>
                      <a:gd name="T9" fmla="*/ 6 h 29"/>
                      <a:gd name="T10" fmla="*/ 3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6" name="Freeform 79"/>
                  <p:cNvSpPr>
                    <a:spLocks/>
                  </p:cNvSpPr>
                  <p:nvPr/>
                </p:nvSpPr>
                <p:spPr bwMode="ltGray">
                  <a:xfrm>
                    <a:off x="4657" y="585"/>
                    <a:ext cx="26" cy="17"/>
                  </a:xfrm>
                  <a:custGeom>
                    <a:avLst/>
                    <a:gdLst>
                      <a:gd name="T0" fmla="*/ 9 w 61"/>
                      <a:gd name="T1" fmla="*/ 13 h 48"/>
                      <a:gd name="T2" fmla="*/ 6 w 61"/>
                      <a:gd name="T3" fmla="*/ 9 h 48"/>
                      <a:gd name="T4" fmla="*/ 1 w 61"/>
                      <a:gd name="T5" fmla="*/ 8 h 48"/>
                      <a:gd name="T6" fmla="*/ 6 w 61"/>
                      <a:gd name="T7" fmla="*/ 3 h 48"/>
                      <a:gd name="T8" fmla="*/ 11 w 61"/>
                      <a:gd name="T9" fmla="*/ 0 h 48"/>
                      <a:gd name="T10" fmla="*/ 21 w 61"/>
                      <a:gd name="T11" fmla="*/ 4 h 48"/>
                      <a:gd name="T12" fmla="*/ 23 w 61"/>
                      <a:gd name="T13" fmla="*/ 7 h 48"/>
                      <a:gd name="T14" fmla="*/ 26 w 61"/>
                      <a:gd name="T15" fmla="*/ 11 h 48"/>
                      <a:gd name="T16" fmla="*/ 17 w 61"/>
                      <a:gd name="T17" fmla="*/ 13 h 48"/>
                      <a:gd name="T18" fmla="*/ 10 w 61"/>
                      <a:gd name="T19" fmla="*/ 16 h 48"/>
                      <a:gd name="T20" fmla="*/ 9 w 61"/>
                      <a:gd name="T21" fmla="*/ 13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7" name="Freeform 80"/>
                  <p:cNvSpPr>
                    <a:spLocks/>
                  </p:cNvSpPr>
                  <p:nvPr/>
                </p:nvSpPr>
                <p:spPr bwMode="ltGray">
                  <a:xfrm>
                    <a:off x="4664" y="593"/>
                    <a:ext cx="122" cy="61"/>
                  </a:xfrm>
                  <a:custGeom>
                    <a:avLst/>
                    <a:gdLst>
                      <a:gd name="T0" fmla="*/ 20 w 286"/>
                      <a:gd name="T1" fmla="*/ 9 h 182"/>
                      <a:gd name="T2" fmla="*/ 15 w 286"/>
                      <a:gd name="T3" fmla="*/ 5 h 182"/>
                      <a:gd name="T4" fmla="*/ 11 w 286"/>
                      <a:gd name="T5" fmla="*/ 10 h 182"/>
                      <a:gd name="T6" fmla="*/ 0 w 286"/>
                      <a:gd name="T7" fmla="*/ 8 h 182"/>
                      <a:gd name="T8" fmla="*/ 4 w 286"/>
                      <a:gd name="T9" fmla="*/ 14 h 182"/>
                      <a:gd name="T10" fmla="*/ 7 w 286"/>
                      <a:gd name="T11" fmla="*/ 21 h 182"/>
                      <a:gd name="T12" fmla="*/ 10 w 286"/>
                      <a:gd name="T13" fmla="*/ 16 h 182"/>
                      <a:gd name="T14" fmla="*/ 13 w 286"/>
                      <a:gd name="T15" fmla="*/ 15 h 182"/>
                      <a:gd name="T16" fmla="*/ 20 w 286"/>
                      <a:gd name="T17" fmla="*/ 19 h 182"/>
                      <a:gd name="T18" fmla="*/ 30 w 286"/>
                      <a:gd name="T19" fmla="*/ 21 h 182"/>
                      <a:gd name="T20" fmla="*/ 38 w 286"/>
                      <a:gd name="T21" fmla="*/ 24 h 182"/>
                      <a:gd name="T22" fmla="*/ 45 w 286"/>
                      <a:gd name="T23" fmla="*/ 34 h 182"/>
                      <a:gd name="T24" fmla="*/ 44 w 286"/>
                      <a:gd name="T25" fmla="*/ 41 h 182"/>
                      <a:gd name="T26" fmla="*/ 42 w 286"/>
                      <a:gd name="T27" fmla="*/ 45 h 182"/>
                      <a:gd name="T28" fmla="*/ 52 w 286"/>
                      <a:gd name="T29" fmla="*/ 43 h 182"/>
                      <a:gd name="T30" fmla="*/ 60 w 286"/>
                      <a:gd name="T31" fmla="*/ 47 h 182"/>
                      <a:gd name="T32" fmla="*/ 72 w 286"/>
                      <a:gd name="T33" fmla="*/ 50 h 182"/>
                      <a:gd name="T34" fmla="*/ 74 w 286"/>
                      <a:gd name="T35" fmla="*/ 49 h 182"/>
                      <a:gd name="T36" fmla="*/ 72 w 286"/>
                      <a:gd name="T37" fmla="*/ 45 h 182"/>
                      <a:gd name="T38" fmla="*/ 76 w 286"/>
                      <a:gd name="T39" fmla="*/ 46 h 182"/>
                      <a:gd name="T40" fmla="*/ 79 w 286"/>
                      <a:gd name="T41" fmla="*/ 40 h 182"/>
                      <a:gd name="T42" fmla="*/ 86 w 286"/>
                      <a:gd name="T43" fmla="*/ 41 h 182"/>
                      <a:gd name="T44" fmla="*/ 91 w 286"/>
                      <a:gd name="T45" fmla="*/ 44 h 182"/>
                      <a:gd name="T46" fmla="*/ 104 w 286"/>
                      <a:gd name="T47" fmla="*/ 56 h 182"/>
                      <a:gd name="T48" fmla="*/ 112 w 286"/>
                      <a:gd name="T49" fmla="*/ 60 h 182"/>
                      <a:gd name="T50" fmla="*/ 121 w 286"/>
                      <a:gd name="T51" fmla="*/ 57 h 182"/>
                      <a:gd name="T52" fmla="*/ 114 w 286"/>
                      <a:gd name="T53" fmla="*/ 54 h 182"/>
                      <a:gd name="T54" fmla="*/ 109 w 286"/>
                      <a:gd name="T55" fmla="*/ 46 h 182"/>
                      <a:gd name="T56" fmla="*/ 107 w 286"/>
                      <a:gd name="T57" fmla="*/ 44 h 182"/>
                      <a:gd name="T58" fmla="*/ 106 w 286"/>
                      <a:gd name="T59" fmla="*/ 41 h 182"/>
                      <a:gd name="T60" fmla="*/ 101 w 286"/>
                      <a:gd name="T61" fmla="*/ 39 h 182"/>
                      <a:gd name="T62" fmla="*/ 102 w 286"/>
                      <a:gd name="T63" fmla="*/ 32 h 182"/>
                      <a:gd name="T64" fmla="*/ 94 w 286"/>
                      <a:gd name="T65" fmla="*/ 29 h 182"/>
                      <a:gd name="T66" fmla="*/ 90 w 286"/>
                      <a:gd name="T67" fmla="*/ 23 h 182"/>
                      <a:gd name="T68" fmla="*/ 81 w 286"/>
                      <a:gd name="T69" fmla="*/ 18 h 182"/>
                      <a:gd name="T70" fmla="*/ 72 w 286"/>
                      <a:gd name="T71" fmla="*/ 13 h 182"/>
                      <a:gd name="T72" fmla="*/ 67 w 286"/>
                      <a:gd name="T73" fmla="*/ 11 h 182"/>
                      <a:gd name="T74" fmla="*/ 51 w 286"/>
                      <a:gd name="T75" fmla="*/ 5 h 182"/>
                      <a:gd name="T76" fmla="*/ 44 w 286"/>
                      <a:gd name="T77" fmla="*/ 1 h 182"/>
                      <a:gd name="T78" fmla="*/ 41 w 286"/>
                      <a:gd name="T79" fmla="*/ 0 h 182"/>
                      <a:gd name="T80" fmla="*/ 30 w 286"/>
                      <a:gd name="T81" fmla="*/ 3 h 182"/>
                      <a:gd name="T82" fmla="*/ 24 w 286"/>
                      <a:gd name="T83" fmla="*/ 11 h 182"/>
                      <a:gd name="T84" fmla="*/ 20 w 286"/>
                      <a:gd name="T85" fmla="*/ 9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8" name="Freeform 81"/>
                  <p:cNvSpPr>
                    <a:spLocks/>
                  </p:cNvSpPr>
                  <p:nvPr/>
                </p:nvSpPr>
                <p:spPr bwMode="ltGray">
                  <a:xfrm>
                    <a:off x="4770" y="599"/>
                    <a:ext cx="33" cy="26"/>
                  </a:xfrm>
                  <a:custGeom>
                    <a:avLst/>
                    <a:gdLst>
                      <a:gd name="T0" fmla="*/ 0 w 78"/>
                      <a:gd name="T1" fmla="*/ 19 h 78"/>
                      <a:gd name="T2" fmla="*/ 11 w 78"/>
                      <a:gd name="T3" fmla="*/ 20 h 78"/>
                      <a:gd name="T4" fmla="*/ 19 w 78"/>
                      <a:gd name="T5" fmla="*/ 16 h 78"/>
                      <a:gd name="T6" fmla="*/ 24 w 78"/>
                      <a:gd name="T7" fmla="*/ 10 h 78"/>
                      <a:gd name="T8" fmla="*/ 18 w 78"/>
                      <a:gd name="T9" fmla="*/ 5 h 78"/>
                      <a:gd name="T10" fmla="*/ 18 w 78"/>
                      <a:gd name="T11" fmla="*/ 1 h 78"/>
                      <a:gd name="T12" fmla="*/ 30 w 78"/>
                      <a:gd name="T13" fmla="*/ 9 h 78"/>
                      <a:gd name="T14" fmla="*/ 28 w 78"/>
                      <a:gd name="T15" fmla="*/ 18 h 78"/>
                      <a:gd name="T16" fmla="*/ 14 w 78"/>
                      <a:gd name="T17" fmla="*/ 26 h 78"/>
                      <a:gd name="T18" fmla="*/ 4 w 78"/>
                      <a:gd name="T19" fmla="*/ 22 h 78"/>
                      <a:gd name="T20" fmla="*/ 1 w 78"/>
                      <a:gd name="T21" fmla="*/ 21 h 78"/>
                      <a:gd name="T22" fmla="*/ 0 w 78"/>
                      <a:gd name="T23" fmla="*/ 19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9" name="Freeform 82"/>
                  <p:cNvSpPr>
                    <a:spLocks/>
                  </p:cNvSpPr>
                  <p:nvPr/>
                </p:nvSpPr>
                <p:spPr bwMode="ltGray">
                  <a:xfrm>
                    <a:off x="4840" y="544"/>
                    <a:ext cx="8" cy="6"/>
                  </a:xfrm>
                  <a:custGeom>
                    <a:avLst/>
                    <a:gdLst>
                      <a:gd name="T0" fmla="*/ 1 w 17"/>
                      <a:gd name="T1" fmla="*/ 1 h 18"/>
                      <a:gd name="T2" fmla="*/ 1 w 17"/>
                      <a:gd name="T3" fmla="*/ 5 h 18"/>
                      <a:gd name="T4" fmla="*/ 1 w 17"/>
                      <a:gd name="T5" fmla="*/ 1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0" name="Freeform 83"/>
                  <p:cNvSpPr>
                    <a:spLocks/>
                  </p:cNvSpPr>
                  <p:nvPr/>
                </p:nvSpPr>
                <p:spPr bwMode="ltGray">
                  <a:xfrm>
                    <a:off x="4747" y="494"/>
                    <a:ext cx="8" cy="5"/>
                  </a:xfrm>
                  <a:custGeom>
                    <a:avLst/>
                    <a:gdLst>
                      <a:gd name="T0" fmla="*/ 3 w 20"/>
                      <a:gd name="T1" fmla="*/ 4 h 15"/>
                      <a:gd name="T2" fmla="*/ 7 w 20"/>
                      <a:gd name="T3" fmla="*/ 1 h 15"/>
                      <a:gd name="T4" fmla="*/ 4 w 20"/>
                      <a:gd name="T5" fmla="*/ 4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1" name="Freeform 84"/>
                  <p:cNvSpPr>
                    <a:spLocks/>
                  </p:cNvSpPr>
                  <p:nvPr/>
                </p:nvSpPr>
                <p:spPr bwMode="ltGray">
                  <a:xfrm>
                    <a:off x="4676" y="536"/>
                    <a:ext cx="8" cy="5"/>
                  </a:xfrm>
                  <a:custGeom>
                    <a:avLst/>
                    <a:gdLst>
                      <a:gd name="T0" fmla="*/ 3 w 20"/>
                      <a:gd name="T1" fmla="*/ 4 h 15"/>
                      <a:gd name="T2" fmla="*/ 6 w 20"/>
                      <a:gd name="T3" fmla="*/ 1 h 15"/>
                      <a:gd name="T4" fmla="*/ 6 w 20"/>
                      <a:gd name="T5" fmla="*/ 5 h 15"/>
                      <a:gd name="T6" fmla="*/ 3 w 20"/>
                      <a:gd name="T7" fmla="*/ 4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2" name="Freeform 85"/>
                  <p:cNvSpPr>
                    <a:spLocks/>
                  </p:cNvSpPr>
                  <p:nvPr/>
                </p:nvSpPr>
                <p:spPr bwMode="ltGray">
                  <a:xfrm>
                    <a:off x="4598" y="523"/>
                    <a:ext cx="34" cy="27"/>
                  </a:xfrm>
                  <a:custGeom>
                    <a:avLst/>
                    <a:gdLst>
                      <a:gd name="T0" fmla="*/ 0 w 80"/>
                      <a:gd name="T1" fmla="*/ 17 h 80"/>
                      <a:gd name="T2" fmla="*/ 6 w 80"/>
                      <a:gd name="T3" fmla="*/ 8 h 80"/>
                      <a:gd name="T4" fmla="*/ 11 w 80"/>
                      <a:gd name="T5" fmla="*/ 7 h 80"/>
                      <a:gd name="T6" fmla="*/ 20 w 80"/>
                      <a:gd name="T7" fmla="*/ 6 h 80"/>
                      <a:gd name="T8" fmla="*/ 25 w 80"/>
                      <a:gd name="T9" fmla="*/ 0 h 80"/>
                      <a:gd name="T10" fmla="*/ 34 w 80"/>
                      <a:gd name="T11" fmla="*/ 14 h 80"/>
                      <a:gd name="T12" fmla="*/ 30 w 80"/>
                      <a:gd name="T13" fmla="*/ 19 h 80"/>
                      <a:gd name="T14" fmla="*/ 23 w 80"/>
                      <a:gd name="T15" fmla="*/ 21 h 80"/>
                      <a:gd name="T16" fmla="*/ 20 w 80"/>
                      <a:gd name="T17" fmla="*/ 27 h 80"/>
                      <a:gd name="T18" fmla="*/ 14 w 80"/>
                      <a:gd name="T19" fmla="*/ 23 h 80"/>
                      <a:gd name="T20" fmla="*/ 16 w 80"/>
                      <a:gd name="T21" fmla="*/ 18 h 80"/>
                      <a:gd name="T22" fmla="*/ 13 w 80"/>
                      <a:gd name="T23" fmla="*/ 9 h 80"/>
                      <a:gd name="T24" fmla="*/ 9 w 80"/>
                      <a:gd name="T25" fmla="*/ 16 h 80"/>
                      <a:gd name="T26" fmla="*/ 3 w 80"/>
                      <a:gd name="T27" fmla="*/ 19 h 80"/>
                      <a:gd name="T28" fmla="*/ 0 w 80"/>
                      <a:gd name="T29" fmla="*/ 1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3" name="Freeform 86"/>
                  <p:cNvSpPr>
                    <a:spLocks/>
                  </p:cNvSpPr>
                  <p:nvPr/>
                </p:nvSpPr>
                <p:spPr bwMode="ltGray">
                  <a:xfrm>
                    <a:off x="4587" y="466"/>
                    <a:ext cx="40" cy="58"/>
                  </a:xfrm>
                  <a:custGeom>
                    <a:avLst/>
                    <a:gdLst>
                      <a:gd name="T0" fmla="*/ 6 w 94"/>
                      <a:gd name="T1" fmla="*/ 32 h 174"/>
                      <a:gd name="T2" fmla="*/ 11 w 94"/>
                      <a:gd name="T3" fmla="*/ 43 h 174"/>
                      <a:gd name="T4" fmla="*/ 14 w 94"/>
                      <a:gd name="T5" fmla="*/ 36 h 174"/>
                      <a:gd name="T6" fmla="*/ 22 w 94"/>
                      <a:gd name="T7" fmla="*/ 33 h 174"/>
                      <a:gd name="T8" fmla="*/ 20 w 94"/>
                      <a:gd name="T9" fmla="*/ 41 h 174"/>
                      <a:gd name="T10" fmla="*/ 28 w 94"/>
                      <a:gd name="T11" fmla="*/ 42 h 174"/>
                      <a:gd name="T12" fmla="*/ 32 w 94"/>
                      <a:gd name="T13" fmla="*/ 47 h 174"/>
                      <a:gd name="T14" fmla="*/ 25 w 94"/>
                      <a:gd name="T15" fmla="*/ 49 h 174"/>
                      <a:gd name="T16" fmla="*/ 31 w 94"/>
                      <a:gd name="T17" fmla="*/ 58 h 174"/>
                      <a:gd name="T18" fmla="*/ 36 w 94"/>
                      <a:gd name="T19" fmla="*/ 51 h 174"/>
                      <a:gd name="T20" fmla="*/ 35 w 94"/>
                      <a:gd name="T21" fmla="*/ 37 h 174"/>
                      <a:gd name="T22" fmla="*/ 26 w 94"/>
                      <a:gd name="T23" fmla="*/ 35 h 174"/>
                      <a:gd name="T24" fmla="*/ 21 w 94"/>
                      <a:gd name="T25" fmla="*/ 27 h 174"/>
                      <a:gd name="T26" fmla="*/ 14 w 94"/>
                      <a:gd name="T27" fmla="*/ 27 h 174"/>
                      <a:gd name="T28" fmla="*/ 13 w 94"/>
                      <a:gd name="T29" fmla="*/ 23 h 174"/>
                      <a:gd name="T30" fmla="*/ 18 w 94"/>
                      <a:gd name="T31" fmla="*/ 14 h 174"/>
                      <a:gd name="T32" fmla="*/ 13 w 94"/>
                      <a:gd name="T33" fmla="*/ 0 h 174"/>
                      <a:gd name="T34" fmla="*/ 8 w 94"/>
                      <a:gd name="T35" fmla="*/ 7 h 174"/>
                      <a:gd name="T36" fmla="*/ 2 w 94"/>
                      <a:gd name="T37" fmla="*/ 15 h 174"/>
                      <a:gd name="T38" fmla="*/ 6 w 94"/>
                      <a:gd name="T39" fmla="*/ 25 h 174"/>
                      <a:gd name="T40" fmla="*/ 6 w 94"/>
                      <a:gd name="T41" fmla="*/ 3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4" name="Freeform 87"/>
                  <p:cNvSpPr>
                    <a:spLocks/>
                  </p:cNvSpPr>
                  <p:nvPr/>
                </p:nvSpPr>
                <p:spPr bwMode="ltGray">
                  <a:xfrm>
                    <a:off x="4597" y="508"/>
                    <a:ext cx="14" cy="17"/>
                  </a:xfrm>
                  <a:custGeom>
                    <a:avLst/>
                    <a:gdLst>
                      <a:gd name="T0" fmla="*/ 3 w 32"/>
                      <a:gd name="T1" fmla="*/ 8 h 50"/>
                      <a:gd name="T2" fmla="*/ 5 w 32"/>
                      <a:gd name="T3" fmla="*/ 0 h 50"/>
                      <a:gd name="T4" fmla="*/ 9 w 32"/>
                      <a:gd name="T5" fmla="*/ 5 h 50"/>
                      <a:gd name="T6" fmla="*/ 10 w 32"/>
                      <a:gd name="T7" fmla="*/ 8 h 50"/>
                      <a:gd name="T8" fmla="*/ 12 w 32"/>
                      <a:gd name="T9" fmla="*/ 9 h 50"/>
                      <a:gd name="T10" fmla="*/ 14 w 32"/>
                      <a:gd name="T11" fmla="*/ 13 h 50"/>
                      <a:gd name="T12" fmla="*/ 8 w 32"/>
                      <a:gd name="T13" fmla="*/ 17 h 50"/>
                      <a:gd name="T14" fmla="*/ 3 w 32"/>
                      <a:gd name="T15" fmla="*/ 8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5" name="Freeform 88"/>
                  <p:cNvSpPr>
                    <a:spLocks/>
                  </p:cNvSpPr>
                  <p:nvPr/>
                </p:nvSpPr>
                <p:spPr bwMode="ltGray">
                  <a:xfrm>
                    <a:off x="4569" y="512"/>
                    <a:ext cx="19" cy="17"/>
                  </a:xfrm>
                  <a:custGeom>
                    <a:avLst/>
                    <a:gdLst>
                      <a:gd name="T0" fmla="*/ 0 w 43"/>
                      <a:gd name="T1" fmla="*/ 15 h 50"/>
                      <a:gd name="T2" fmla="*/ 10 w 43"/>
                      <a:gd name="T3" fmla="*/ 7 h 50"/>
                      <a:gd name="T4" fmla="*/ 16 w 43"/>
                      <a:gd name="T5" fmla="*/ 0 h 50"/>
                      <a:gd name="T6" fmla="*/ 11 w 43"/>
                      <a:gd name="T7" fmla="*/ 10 h 50"/>
                      <a:gd name="T8" fmla="*/ 1 w 43"/>
                      <a:gd name="T9" fmla="*/ 17 h 50"/>
                      <a:gd name="T10" fmla="*/ 0 w 43"/>
                      <a:gd name="T11" fmla="*/ 1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6" name="Freeform 89"/>
                  <p:cNvSpPr>
                    <a:spLocks/>
                  </p:cNvSpPr>
                  <p:nvPr/>
                </p:nvSpPr>
                <p:spPr bwMode="ltGray">
                  <a:xfrm>
                    <a:off x="4784" y="275"/>
                    <a:ext cx="18" cy="10"/>
                  </a:xfrm>
                  <a:custGeom>
                    <a:avLst/>
                    <a:gdLst>
                      <a:gd name="T0" fmla="*/ 0 w 41"/>
                      <a:gd name="T1" fmla="*/ 9 h 29"/>
                      <a:gd name="T2" fmla="*/ 5 w 41"/>
                      <a:gd name="T3" fmla="*/ 10 h 29"/>
                      <a:gd name="T4" fmla="*/ 0 w 41"/>
                      <a:gd name="T5" fmla="*/ 9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8" name="Freeform 91"/>
                  <p:cNvSpPr>
                    <a:spLocks/>
                  </p:cNvSpPr>
                  <p:nvPr/>
                </p:nvSpPr>
                <p:spPr bwMode="ltGray">
                  <a:xfrm>
                    <a:off x="4731" y="240"/>
                    <a:ext cx="20" cy="55"/>
                  </a:xfrm>
                  <a:custGeom>
                    <a:avLst/>
                    <a:gdLst>
                      <a:gd name="T0" fmla="*/ 2 w 47"/>
                      <a:gd name="T1" fmla="*/ 52 h 165"/>
                      <a:gd name="T2" fmla="*/ 6 w 47"/>
                      <a:gd name="T3" fmla="*/ 36 h 165"/>
                      <a:gd name="T4" fmla="*/ 7 w 47"/>
                      <a:gd name="T5" fmla="*/ 23 h 165"/>
                      <a:gd name="T6" fmla="*/ 5 w 47"/>
                      <a:gd name="T7" fmla="*/ 13 h 165"/>
                      <a:gd name="T8" fmla="*/ 7 w 47"/>
                      <a:gd name="T9" fmla="*/ 4 h 165"/>
                      <a:gd name="T10" fmla="*/ 9 w 47"/>
                      <a:gd name="T11" fmla="*/ 0 h 165"/>
                      <a:gd name="T12" fmla="*/ 13 w 47"/>
                      <a:gd name="T13" fmla="*/ 10 h 165"/>
                      <a:gd name="T14" fmla="*/ 20 w 47"/>
                      <a:gd name="T15" fmla="*/ 33 h 165"/>
                      <a:gd name="T16" fmla="*/ 13 w 47"/>
                      <a:gd name="T17" fmla="*/ 36 h 165"/>
                      <a:gd name="T18" fmla="*/ 10 w 47"/>
                      <a:gd name="T19" fmla="*/ 42 h 165"/>
                      <a:gd name="T20" fmla="*/ 9 w 47"/>
                      <a:gd name="T21" fmla="*/ 44 h 165"/>
                      <a:gd name="T22" fmla="*/ 11 w 47"/>
                      <a:gd name="T23" fmla="*/ 45 h 165"/>
                      <a:gd name="T24" fmla="*/ 13 w 47"/>
                      <a:gd name="T25" fmla="*/ 49 h 165"/>
                      <a:gd name="T26" fmla="*/ 6 w 47"/>
                      <a:gd name="T27" fmla="*/ 49 h 165"/>
                      <a:gd name="T28" fmla="*/ 3 w 47"/>
                      <a:gd name="T29" fmla="*/ 53 h 165"/>
                      <a:gd name="T30" fmla="*/ 1 w 47"/>
                      <a:gd name="T31" fmla="*/ 51 h 165"/>
                      <a:gd name="T32" fmla="*/ 2 w 47"/>
                      <a:gd name="T33" fmla="*/ 52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9" name="Freeform 92"/>
                  <p:cNvSpPr>
                    <a:spLocks/>
                  </p:cNvSpPr>
                  <p:nvPr/>
                </p:nvSpPr>
                <p:spPr bwMode="ltGray">
                  <a:xfrm>
                    <a:off x="4719" y="287"/>
                    <a:ext cx="59" cy="34"/>
                  </a:xfrm>
                  <a:custGeom>
                    <a:avLst/>
                    <a:gdLst>
                      <a:gd name="T0" fmla="*/ 11 w 138"/>
                      <a:gd name="T1" fmla="*/ 20 h 103"/>
                      <a:gd name="T2" fmla="*/ 13 w 138"/>
                      <a:gd name="T3" fmla="*/ 14 h 103"/>
                      <a:gd name="T4" fmla="*/ 21 w 138"/>
                      <a:gd name="T5" fmla="*/ 11 h 103"/>
                      <a:gd name="T6" fmla="*/ 23 w 138"/>
                      <a:gd name="T7" fmla="*/ 15 h 103"/>
                      <a:gd name="T8" fmla="*/ 28 w 138"/>
                      <a:gd name="T9" fmla="*/ 16 h 103"/>
                      <a:gd name="T10" fmla="*/ 34 w 138"/>
                      <a:gd name="T11" fmla="*/ 18 h 103"/>
                      <a:gd name="T12" fmla="*/ 50 w 138"/>
                      <a:gd name="T13" fmla="*/ 11 h 103"/>
                      <a:gd name="T14" fmla="*/ 56 w 138"/>
                      <a:gd name="T15" fmla="*/ 6 h 103"/>
                      <a:gd name="T16" fmla="*/ 59 w 138"/>
                      <a:gd name="T17" fmla="*/ 4 h 103"/>
                      <a:gd name="T18" fmla="*/ 45 w 138"/>
                      <a:gd name="T19" fmla="*/ 16 h 103"/>
                      <a:gd name="T20" fmla="*/ 36 w 138"/>
                      <a:gd name="T21" fmla="*/ 22 h 103"/>
                      <a:gd name="T22" fmla="*/ 28 w 138"/>
                      <a:gd name="T23" fmla="*/ 27 h 103"/>
                      <a:gd name="T24" fmla="*/ 21 w 138"/>
                      <a:gd name="T25" fmla="*/ 34 h 103"/>
                      <a:gd name="T26" fmla="*/ 11 w 138"/>
                      <a:gd name="T27" fmla="*/ 29 h 103"/>
                      <a:gd name="T28" fmla="*/ 9 w 138"/>
                      <a:gd name="T29" fmla="*/ 29 h 103"/>
                      <a:gd name="T30" fmla="*/ 9 w 138"/>
                      <a:gd name="T31" fmla="*/ 32 h 103"/>
                      <a:gd name="T32" fmla="*/ 0 w 138"/>
                      <a:gd name="T33" fmla="*/ 32 h 103"/>
                      <a:gd name="T34" fmla="*/ 4 w 138"/>
                      <a:gd name="T35" fmla="*/ 26 h 103"/>
                      <a:gd name="T36" fmla="*/ 11 w 138"/>
                      <a:gd name="T37" fmla="*/ 2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0" name="Freeform 93"/>
                  <p:cNvSpPr>
                    <a:spLocks/>
                  </p:cNvSpPr>
                  <p:nvPr/>
                </p:nvSpPr>
                <p:spPr bwMode="ltGray">
                  <a:xfrm>
                    <a:off x="4656" y="319"/>
                    <a:ext cx="80" cy="72"/>
                  </a:xfrm>
                  <a:custGeom>
                    <a:avLst/>
                    <a:gdLst>
                      <a:gd name="T0" fmla="*/ 67 w 188"/>
                      <a:gd name="T1" fmla="*/ 8 h 214"/>
                      <a:gd name="T2" fmla="*/ 68 w 188"/>
                      <a:gd name="T3" fmla="*/ 2 h 214"/>
                      <a:gd name="T4" fmla="*/ 72 w 188"/>
                      <a:gd name="T5" fmla="*/ 0 h 214"/>
                      <a:gd name="T6" fmla="*/ 77 w 188"/>
                      <a:gd name="T7" fmla="*/ 8 h 214"/>
                      <a:gd name="T8" fmla="*/ 80 w 188"/>
                      <a:gd name="T9" fmla="*/ 14 h 214"/>
                      <a:gd name="T10" fmla="*/ 76 w 188"/>
                      <a:gd name="T11" fmla="*/ 20 h 214"/>
                      <a:gd name="T12" fmla="*/ 72 w 188"/>
                      <a:gd name="T13" fmla="*/ 26 h 214"/>
                      <a:gd name="T14" fmla="*/ 69 w 188"/>
                      <a:gd name="T15" fmla="*/ 42 h 214"/>
                      <a:gd name="T16" fmla="*/ 61 w 188"/>
                      <a:gd name="T17" fmla="*/ 46 h 214"/>
                      <a:gd name="T18" fmla="*/ 51 w 188"/>
                      <a:gd name="T19" fmla="*/ 46 h 214"/>
                      <a:gd name="T20" fmla="*/ 48 w 188"/>
                      <a:gd name="T21" fmla="*/ 42 h 214"/>
                      <a:gd name="T22" fmla="*/ 43 w 188"/>
                      <a:gd name="T23" fmla="*/ 49 h 214"/>
                      <a:gd name="T24" fmla="*/ 38 w 188"/>
                      <a:gd name="T25" fmla="*/ 50 h 214"/>
                      <a:gd name="T26" fmla="*/ 34 w 188"/>
                      <a:gd name="T27" fmla="*/ 44 h 214"/>
                      <a:gd name="T28" fmla="*/ 25 w 188"/>
                      <a:gd name="T29" fmla="*/ 48 h 214"/>
                      <a:gd name="T30" fmla="*/ 32 w 188"/>
                      <a:gd name="T31" fmla="*/ 48 h 214"/>
                      <a:gd name="T32" fmla="*/ 33 w 188"/>
                      <a:gd name="T33" fmla="*/ 54 h 214"/>
                      <a:gd name="T34" fmla="*/ 25 w 188"/>
                      <a:gd name="T35" fmla="*/ 56 h 214"/>
                      <a:gd name="T36" fmla="*/ 14 w 188"/>
                      <a:gd name="T37" fmla="*/ 56 h 214"/>
                      <a:gd name="T38" fmla="*/ 15 w 188"/>
                      <a:gd name="T39" fmla="*/ 52 h 214"/>
                      <a:gd name="T40" fmla="*/ 20 w 188"/>
                      <a:gd name="T41" fmla="*/ 48 h 214"/>
                      <a:gd name="T42" fmla="*/ 14 w 188"/>
                      <a:gd name="T43" fmla="*/ 50 h 214"/>
                      <a:gd name="T44" fmla="*/ 11 w 188"/>
                      <a:gd name="T45" fmla="*/ 56 h 214"/>
                      <a:gd name="T46" fmla="*/ 13 w 188"/>
                      <a:gd name="T47" fmla="*/ 64 h 214"/>
                      <a:gd name="T48" fmla="*/ 6 w 188"/>
                      <a:gd name="T49" fmla="*/ 67 h 214"/>
                      <a:gd name="T50" fmla="*/ 0 w 188"/>
                      <a:gd name="T51" fmla="*/ 72 h 214"/>
                      <a:gd name="T52" fmla="*/ 3 w 188"/>
                      <a:gd name="T53" fmla="*/ 63 h 214"/>
                      <a:gd name="T54" fmla="*/ 0 w 188"/>
                      <a:gd name="T55" fmla="*/ 55 h 214"/>
                      <a:gd name="T56" fmla="*/ 6 w 188"/>
                      <a:gd name="T57" fmla="*/ 51 h 214"/>
                      <a:gd name="T58" fmla="*/ 14 w 188"/>
                      <a:gd name="T59" fmla="*/ 45 h 214"/>
                      <a:gd name="T60" fmla="*/ 19 w 188"/>
                      <a:gd name="T61" fmla="*/ 40 h 214"/>
                      <a:gd name="T62" fmla="*/ 31 w 188"/>
                      <a:gd name="T63" fmla="*/ 39 h 214"/>
                      <a:gd name="T64" fmla="*/ 36 w 188"/>
                      <a:gd name="T65" fmla="*/ 38 h 214"/>
                      <a:gd name="T66" fmla="*/ 49 w 188"/>
                      <a:gd name="T67" fmla="*/ 26 h 214"/>
                      <a:gd name="T68" fmla="*/ 51 w 188"/>
                      <a:gd name="T69" fmla="*/ 31 h 214"/>
                      <a:gd name="T70" fmla="*/ 56 w 188"/>
                      <a:gd name="T71" fmla="*/ 26 h 214"/>
                      <a:gd name="T72" fmla="*/ 64 w 188"/>
                      <a:gd name="T73" fmla="*/ 18 h 214"/>
                      <a:gd name="T74" fmla="*/ 66 w 188"/>
                      <a:gd name="T75" fmla="*/ 14 h 214"/>
                      <a:gd name="T76" fmla="*/ 63 w 188"/>
                      <a:gd name="T77" fmla="*/ 13 h 214"/>
                      <a:gd name="T78" fmla="*/ 65 w 188"/>
                      <a:gd name="T79" fmla="*/ 11 h 214"/>
                      <a:gd name="T80" fmla="*/ 67 w 188"/>
                      <a:gd name="T81" fmla="*/ 8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1" name="Freeform 94"/>
                  <p:cNvSpPr>
                    <a:spLocks/>
                  </p:cNvSpPr>
                  <p:nvPr/>
                </p:nvSpPr>
                <p:spPr bwMode="ltGray">
                  <a:xfrm>
                    <a:off x="4709" y="340"/>
                    <a:ext cx="6" cy="4"/>
                  </a:xfrm>
                  <a:custGeom>
                    <a:avLst/>
                    <a:gdLst>
                      <a:gd name="T0" fmla="*/ 0 w 13"/>
                      <a:gd name="T1" fmla="*/ 3 h 13"/>
                      <a:gd name="T2" fmla="*/ 2 w 13"/>
                      <a:gd name="T3" fmla="*/ 4 h 13"/>
                      <a:gd name="T4" fmla="*/ 0 w 13"/>
                      <a:gd name="T5" fmla="*/ 3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2" name="Freeform 95"/>
                  <p:cNvSpPr>
                    <a:spLocks/>
                  </p:cNvSpPr>
                  <p:nvPr/>
                </p:nvSpPr>
                <p:spPr bwMode="ltGray">
                  <a:xfrm>
                    <a:off x="4261" y="389"/>
                    <a:ext cx="347" cy="189"/>
                  </a:xfrm>
                  <a:custGeom>
                    <a:avLst/>
                    <a:gdLst>
                      <a:gd name="T0" fmla="*/ 347 w 812"/>
                      <a:gd name="T1" fmla="*/ 9 h 564"/>
                      <a:gd name="T2" fmla="*/ 332 w 812"/>
                      <a:gd name="T3" fmla="*/ 26 h 564"/>
                      <a:gd name="T4" fmla="*/ 320 w 812"/>
                      <a:gd name="T5" fmla="*/ 41 h 564"/>
                      <a:gd name="T6" fmla="*/ 309 w 812"/>
                      <a:gd name="T7" fmla="*/ 48 h 564"/>
                      <a:gd name="T8" fmla="*/ 271 w 812"/>
                      <a:gd name="T9" fmla="*/ 60 h 564"/>
                      <a:gd name="T10" fmla="*/ 270 w 812"/>
                      <a:gd name="T11" fmla="*/ 70 h 564"/>
                      <a:gd name="T12" fmla="*/ 258 w 812"/>
                      <a:gd name="T13" fmla="*/ 77 h 564"/>
                      <a:gd name="T14" fmla="*/ 265 w 812"/>
                      <a:gd name="T15" fmla="*/ 60 h 564"/>
                      <a:gd name="T16" fmla="*/ 246 w 812"/>
                      <a:gd name="T17" fmla="*/ 63 h 564"/>
                      <a:gd name="T18" fmla="*/ 238 w 812"/>
                      <a:gd name="T19" fmla="*/ 73 h 564"/>
                      <a:gd name="T20" fmla="*/ 255 w 812"/>
                      <a:gd name="T21" fmla="*/ 94 h 564"/>
                      <a:gd name="T22" fmla="*/ 254 w 812"/>
                      <a:gd name="T23" fmla="*/ 123 h 564"/>
                      <a:gd name="T24" fmla="*/ 232 w 812"/>
                      <a:gd name="T25" fmla="*/ 136 h 564"/>
                      <a:gd name="T26" fmla="*/ 223 w 812"/>
                      <a:gd name="T27" fmla="*/ 129 h 564"/>
                      <a:gd name="T28" fmla="*/ 206 w 812"/>
                      <a:gd name="T29" fmla="*/ 117 h 564"/>
                      <a:gd name="T30" fmla="*/ 197 w 812"/>
                      <a:gd name="T31" fmla="*/ 117 h 564"/>
                      <a:gd name="T32" fmla="*/ 192 w 812"/>
                      <a:gd name="T33" fmla="*/ 132 h 564"/>
                      <a:gd name="T34" fmla="*/ 214 w 812"/>
                      <a:gd name="T35" fmla="*/ 155 h 564"/>
                      <a:gd name="T36" fmla="*/ 218 w 812"/>
                      <a:gd name="T37" fmla="*/ 176 h 564"/>
                      <a:gd name="T38" fmla="*/ 225 w 812"/>
                      <a:gd name="T39" fmla="*/ 188 h 564"/>
                      <a:gd name="T40" fmla="*/ 210 w 812"/>
                      <a:gd name="T41" fmla="*/ 182 h 564"/>
                      <a:gd name="T42" fmla="*/ 201 w 812"/>
                      <a:gd name="T43" fmla="*/ 174 h 564"/>
                      <a:gd name="T44" fmla="*/ 180 w 812"/>
                      <a:gd name="T45" fmla="*/ 142 h 564"/>
                      <a:gd name="T46" fmla="*/ 182 w 812"/>
                      <a:gd name="T47" fmla="*/ 104 h 564"/>
                      <a:gd name="T48" fmla="*/ 180 w 812"/>
                      <a:gd name="T49" fmla="*/ 90 h 564"/>
                      <a:gd name="T50" fmla="*/ 176 w 812"/>
                      <a:gd name="T51" fmla="*/ 92 h 564"/>
                      <a:gd name="T52" fmla="*/ 165 w 812"/>
                      <a:gd name="T53" fmla="*/ 89 h 564"/>
                      <a:gd name="T54" fmla="*/ 154 w 812"/>
                      <a:gd name="T55" fmla="*/ 57 h 564"/>
                      <a:gd name="T56" fmla="*/ 141 w 812"/>
                      <a:gd name="T57" fmla="*/ 56 h 564"/>
                      <a:gd name="T58" fmla="*/ 123 w 812"/>
                      <a:gd name="T59" fmla="*/ 58 h 564"/>
                      <a:gd name="T60" fmla="*/ 103 w 812"/>
                      <a:gd name="T61" fmla="*/ 78 h 564"/>
                      <a:gd name="T62" fmla="*/ 84 w 812"/>
                      <a:gd name="T63" fmla="*/ 90 h 564"/>
                      <a:gd name="T64" fmla="*/ 79 w 812"/>
                      <a:gd name="T65" fmla="*/ 92 h 564"/>
                      <a:gd name="T66" fmla="*/ 68 w 812"/>
                      <a:gd name="T67" fmla="*/ 110 h 564"/>
                      <a:gd name="T68" fmla="*/ 65 w 812"/>
                      <a:gd name="T69" fmla="*/ 119 h 564"/>
                      <a:gd name="T70" fmla="*/ 55 w 812"/>
                      <a:gd name="T71" fmla="*/ 135 h 564"/>
                      <a:gd name="T72" fmla="*/ 40 w 812"/>
                      <a:gd name="T73" fmla="*/ 131 h 564"/>
                      <a:gd name="T74" fmla="*/ 28 w 812"/>
                      <a:gd name="T75" fmla="*/ 86 h 564"/>
                      <a:gd name="T76" fmla="*/ 31 w 812"/>
                      <a:gd name="T77" fmla="*/ 52 h 564"/>
                      <a:gd name="T78" fmla="*/ 19 w 812"/>
                      <a:gd name="T79" fmla="*/ 60 h 564"/>
                      <a:gd name="T80" fmla="*/ 9 w 812"/>
                      <a:gd name="T81" fmla="*/ 50 h 564"/>
                      <a:gd name="T82" fmla="*/ 10 w 812"/>
                      <a:gd name="T83" fmla="*/ 46 h 564"/>
                      <a:gd name="T84" fmla="*/ 0 w 812"/>
                      <a:gd name="T85" fmla="*/ 31 h 564"/>
                      <a:gd name="T86" fmla="*/ 341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3" name="Freeform 96"/>
                  <p:cNvSpPr>
                    <a:spLocks/>
                  </p:cNvSpPr>
                  <p:nvPr/>
                </p:nvSpPr>
                <p:spPr bwMode="ltGray">
                  <a:xfrm>
                    <a:off x="4322" y="519"/>
                    <a:ext cx="19" cy="29"/>
                  </a:xfrm>
                  <a:custGeom>
                    <a:avLst/>
                    <a:gdLst>
                      <a:gd name="T0" fmla="*/ 3 w 43"/>
                      <a:gd name="T1" fmla="*/ 4 h 85"/>
                      <a:gd name="T2" fmla="*/ 8 w 43"/>
                      <a:gd name="T3" fmla="*/ 1 h 85"/>
                      <a:gd name="T4" fmla="*/ 16 w 43"/>
                      <a:gd name="T5" fmla="*/ 11 h 85"/>
                      <a:gd name="T6" fmla="*/ 8 w 43"/>
                      <a:gd name="T7" fmla="*/ 29 h 85"/>
                      <a:gd name="T8" fmla="*/ 0 w 43"/>
                      <a:gd name="T9" fmla="*/ 24 h 85"/>
                      <a:gd name="T10" fmla="*/ 3 w 43"/>
                      <a:gd name="T11" fmla="*/ 4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4" name="Freeform 97"/>
                  <p:cNvSpPr>
                    <a:spLocks/>
                  </p:cNvSpPr>
                  <p:nvPr/>
                </p:nvSpPr>
                <p:spPr bwMode="ltGray">
                  <a:xfrm>
                    <a:off x="4588" y="421"/>
                    <a:ext cx="18" cy="24"/>
                  </a:xfrm>
                  <a:custGeom>
                    <a:avLst/>
                    <a:gdLst>
                      <a:gd name="T0" fmla="*/ 5 w 44"/>
                      <a:gd name="T1" fmla="*/ 9 h 74"/>
                      <a:gd name="T2" fmla="*/ 12 w 44"/>
                      <a:gd name="T3" fmla="*/ 1 h 74"/>
                      <a:gd name="T4" fmla="*/ 18 w 44"/>
                      <a:gd name="T5" fmla="*/ 1 h 74"/>
                      <a:gd name="T6" fmla="*/ 16 w 44"/>
                      <a:gd name="T7" fmla="*/ 8 h 74"/>
                      <a:gd name="T8" fmla="*/ 5 w 44"/>
                      <a:gd name="T9" fmla="*/ 24 h 74"/>
                      <a:gd name="T10" fmla="*/ 3 w 44"/>
                      <a:gd name="T11" fmla="*/ 19 h 74"/>
                      <a:gd name="T12" fmla="*/ 1 w 44"/>
                      <a:gd name="T13" fmla="*/ 12 h 74"/>
                      <a:gd name="T14" fmla="*/ 5 w 44"/>
                      <a:gd name="T15" fmla="*/ 9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5" name="Freeform 98"/>
                  <p:cNvSpPr>
                    <a:spLocks/>
                  </p:cNvSpPr>
                  <p:nvPr/>
                </p:nvSpPr>
                <p:spPr bwMode="ltGray">
                  <a:xfrm>
                    <a:off x="4639" y="409"/>
                    <a:ext cx="9" cy="10"/>
                  </a:xfrm>
                  <a:custGeom>
                    <a:avLst/>
                    <a:gdLst>
                      <a:gd name="T0" fmla="*/ 3 w 20"/>
                      <a:gd name="T1" fmla="*/ 5 h 30"/>
                      <a:gd name="T2" fmla="*/ 2 w 20"/>
                      <a:gd name="T3" fmla="*/ 10 h 30"/>
                      <a:gd name="T4" fmla="*/ 3 w 20"/>
                      <a:gd name="T5" fmla="*/ 5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6" name="Freeform 99"/>
                  <p:cNvSpPr>
                    <a:spLocks/>
                  </p:cNvSpPr>
                  <p:nvPr/>
                </p:nvSpPr>
                <p:spPr bwMode="ltGray">
                  <a:xfrm>
                    <a:off x="3709" y="315"/>
                    <a:ext cx="433" cy="354"/>
                  </a:xfrm>
                  <a:custGeom>
                    <a:avLst/>
                    <a:gdLst>
                      <a:gd name="T0" fmla="*/ 305 w 682"/>
                      <a:gd name="T1" fmla="*/ 295 h 557"/>
                      <a:gd name="T2" fmla="*/ 309 w 682"/>
                      <a:gd name="T3" fmla="*/ 287 h 557"/>
                      <a:gd name="T4" fmla="*/ 317 w 682"/>
                      <a:gd name="T5" fmla="*/ 262 h 557"/>
                      <a:gd name="T6" fmla="*/ 196 w 682"/>
                      <a:gd name="T7" fmla="*/ 182 h 557"/>
                      <a:gd name="T8" fmla="*/ 179 w 682"/>
                      <a:gd name="T9" fmla="*/ 220 h 557"/>
                      <a:gd name="T10" fmla="*/ 192 w 682"/>
                      <a:gd name="T11" fmla="*/ 353 h 557"/>
                      <a:gd name="T12" fmla="*/ 179 w 682"/>
                      <a:gd name="T13" fmla="*/ 314 h 557"/>
                      <a:gd name="T14" fmla="*/ 154 w 682"/>
                      <a:gd name="T15" fmla="*/ 279 h 557"/>
                      <a:gd name="T16" fmla="*/ 156 w 682"/>
                      <a:gd name="T17" fmla="*/ 262 h 557"/>
                      <a:gd name="T18" fmla="*/ 157 w 682"/>
                      <a:gd name="T19" fmla="*/ 250 h 557"/>
                      <a:gd name="T20" fmla="*/ 140 w 682"/>
                      <a:gd name="T21" fmla="*/ 238 h 557"/>
                      <a:gd name="T22" fmla="*/ 123 w 682"/>
                      <a:gd name="T23" fmla="*/ 220 h 557"/>
                      <a:gd name="T24" fmla="*/ 94 w 682"/>
                      <a:gd name="T25" fmla="*/ 225 h 557"/>
                      <a:gd name="T26" fmla="*/ 80 w 682"/>
                      <a:gd name="T27" fmla="*/ 232 h 557"/>
                      <a:gd name="T28" fmla="*/ 50 w 682"/>
                      <a:gd name="T29" fmla="*/ 232 h 557"/>
                      <a:gd name="T30" fmla="*/ 14 w 682"/>
                      <a:gd name="T31" fmla="*/ 198 h 557"/>
                      <a:gd name="T32" fmla="*/ 7 w 682"/>
                      <a:gd name="T33" fmla="*/ 187 h 557"/>
                      <a:gd name="T34" fmla="*/ 0 w 682"/>
                      <a:gd name="T35" fmla="*/ 168 h 557"/>
                      <a:gd name="T36" fmla="*/ 15 w 682"/>
                      <a:gd name="T37" fmla="*/ 135 h 557"/>
                      <a:gd name="T38" fmla="*/ 20 w 682"/>
                      <a:gd name="T39" fmla="*/ 115 h 557"/>
                      <a:gd name="T40" fmla="*/ 32 w 682"/>
                      <a:gd name="T41" fmla="*/ 91 h 557"/>
                      <a:gd name="T42" fmla="*/ 51 w 682"/>
                      <a:gd name="T43" fmla="*/ 74 h 557"/>
                      <a:gd name="T44" fmla="*/ 106 w 682"/>
                      <a:gd name="T45" fmla="*/ 43 h 557"/>
                      <a:gd name="T46" fmla="*/ 140 w 682"/>
                      <a:gd name="T47" fmla="*/ 19 h 557"/>
                      <a:gd name="T48" fmla="*/ 164 w 682"/>
                      <a:gd name="T49" fmla="*/ 4 h 557"/>
                      <a:gd name="T50" fmla="*/ 230 w 682"/>
                      <a:gd name="T51" fmla="*/ 1 h 557"/>
                      <a:gd name="T52" fmla="*/ 253 w 682"/>
                      <a:gd name="T53" fmla="*/ 0 h 557"/>
                      <a:gd name="T54" fmla="*/ 244 w 682"/>
                      <a:gd name="T55" fmla="*/ 22 h 557"/>
                      <a:gd name="T56" fmla="*/ 281 w 682"/>
                      <a:gd name="T57" fmla="*/ 53 h 557"/>
                      <a:gd name="T58" fmla="*/ 316 w 682"/>
                      <a:gd name="T59" fmla="*/ 47 h 557"/>
                      <a:gd name="T60" fmla="*/ 336 w 682"/>
                      <a:gd name="T61" fmla="*/ 52 h 557"/>
                      <a:gd name="T62" fmla="*/ 355 w 682"/>
                      <a:gd name="T63" fmla="*/ 62 h 557"/>
                      <a:gd name="T64" fmla="*/ 363 w 682"/>
                      <a:gd name="T65" fmla="*/ 119 h 557"/>
                      <a:gd name="T66" fmla="*/ 363 w 682"/>
                      <a:gd name="T67" fmla="*/ 153 h 557"/>
                      <a:gd name="T68" fmla="*/ 380 w 682"/>
                      <a:gd name="T69" fmla="*/ 180 h 557"/>
                      <a:gd name="T70" fmla="*/ 410 w 682"/>
                      <a:gd name="T71" fmla="*/ 191 h 557"/>
                      <a:gd name="T72" fmla="*/ 432 w 682"/>
                      <a:gd name="T73" fmla="*/ 187 h 557"/>
                      <a:gd name="T74" fmla="*/ 422 w 682"/>
                      <a:gd name="T75" fmla="*/ 216 h 557"/>
                      <a:gd name="T76" fmla="*/ 380 w 682"/>
                      <a:gd name="T77" fmla="*/ 259 h 557"/>
                      <a:gd name="T78" fmla="*/ 348 w 682"/>
                      <a:gd name="T79" fmla="*/ 308 h 557"/>
                      <a:gd name="T80" fmla="*/ 353 w 682"/>
                      <a:gd name="T81" fmla="*/ 323 h 557"/>
                      <a:gd name="T82" fmla="*/ 276 w 682"/>
                      <a:gd name="T83" fmla="*/ 353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7" name="Freeform 100"/>
                  <p:cNvSpPr>
                    <a:spLocks/>
                  </p:cNvSpPr>
                  <p:nvPr/>
                </p:nvSpPr>
                <p:spPr bwMode="ltGray">
                  <a:xfrm>
                    <a:off x="3877" y="448"/>
                    <a:ext cx="163" cy="221"/>
                  </a:xfrm>
                  <a:custGeom>
                    <a:avLst/>
                    <a:gdLst>
                      <a:gd name="T0" fmla="*/ 154 w 257"/>
                      <a:gd name="T1" fmla="*/ 221 h 347"/>
                      <a:gd name="T2" fmla="*/ 148 w 257"/>
                      <a:gd name="T3" fmla="*/ 192 h 347"/>
                      <a:gd name="T4" fmla="*/ 138 w 257"/>
                      <a:gd name="T5" fmla="*/ 183 h 347"/>
                      <a:gd name="T6" fmla="*/ 136 w 257"/>
                      <a:gd name="T7" fmla="*/ 171 h 347"/>
                      <a:gd name="T8" fmla="*/ 133 w 257"/>
                      <a:gd name="T9" fmla="*/ 162 h 347"/>
                      <a:gd name="T10" fmla="*/ 133 w 257"/>
                      <a:gd name="T11" fmla="*/ 146 h 347"/>
                      <a:gd name="T12" fmla="*/ 131 w 257"/>
                      <a:gd name="T13" fmla="*/ 136 h 347"/>
                      <a:gd name="T14" fmla="*/ 145 w 257"/>
                      <a:gd name="T15" fmla="*/ 129 h 347"/>
                      <a:gd name="T16" fmla="*/ 163 w 257"/>
                      <a:gd name="T17" fmla="*/ 125 h 347"/>
                      <a:gd name="T18" fmla="*/ 163 w 257"/>
                      <a:gd name="T19" fmla="*/ 87 h 347"/>
                      <a:gd name="T20" fmla="*/ 34 w 257"/>
                      <a:gd name="T21" fmla="*/ 61 h 347"/>
                      <a:gd name="T22" fmla="*/ 20 w 257"/>
                      <a:gd name="T23" fmla="*/ 62 h 347"/>
                      <a:gd name="T24" fmla="*/ 10 w 257"/>
                      <a:gd name="T25" fmla="*/ 65 h 347"/>
                      <a:gd name="T26" fmla="*/ 0 w 257"/>
                      <a:gd name="T27" fmla="*/ 95 h 347"/>
                      <a:gd name="T28" fmla="*/ 59 w 257"/>
                      <a:gd name="T29" fmla="*/ 220 h 347"/>
                      <a:gd name="T30" fmla="*/ 154 w 257"/>
                      <a:gd name="T31" fmla="*/ 22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8" name="Freeform 101"/>
                  <p:cNvSpPr>
                    <a:spLocks/>
                  </p:cNvSpPr>
                  <p:nvPr/>
                </p:nvSpPr>
                <p:spPr bwMode="ltGray">
                  <a:xfrm>
                    <a:off x="4164" y="611"/>
                    <a:ext cx="7" cy="12"/>
                  </a:xfrm>
                  <a:custGeom>
                    <a:avLst/>
                    <a:gdLst>
                      <a:gd name="T0" fmla="*/ 3 w 19"/>
                      <a:gd name="T1" fmla="*/ 8 h 37"/>
                      <a:gd name="T2" fmla="*/ 7 w 19"/>
                      <a:gd name="T3" fmla="*/ 7 h 37"/>
                      <a:gd name="T4" fmla="*/ 3 w 19"/>
                      <a:gd name="T5" fmla="*/ 8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9" name="Freeform 102"/>
                  <p:cNvSpPr>
                    <a:spLocks/>
                  </p:cNvSpPr>
                  <p:nvPr/>
                </p:nvSpPr>
                <p:spPr bwMode="ltGray">
                  <a:xfrm>
                    <a:off x="4155" y="497"/>
                    <a:ext cx="9" cy="7"/>
                  </a:xfrm>
                  <a:custGeom>
                    <a:avLst/>
                    <a:gdLst>
                      <a:gd name="T0" fmla="*/ 5 w 22"/>
                      <a:gd name="T1" fmla="*/ 4 h 20"/>
                      <a:gd name="T2" fmla="*/ 7 w 22"/>
                      <a:gd name="T3" fmla="*/ 0 h 20"/>
                      <a:gd name="T4" fmla="*/ 8 w 22"/>
                      <a:gd name="T5" fmla="*/ 4 h 20"/>
                      <a:gd name="T6" fmla="*/ 3 w 22"/>
                      <a:gd name="T7" fmla="*/ 7 h 20"/>
                      <a:gd name="T8" fmla="*/ 5 w 22"/>
                      <a:gd name="T9" fmla="*/ 4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0" name="Freeform 103"/>
                  <p:cNvSpPr>
                    <a:spLocks/>
                  </p:cNvSpPr>
                  <p:nvPr/>
                </p:nvSpPr>
                <p:spPr bwMode="ltGray">
                  <a:xfrm>
                    <a:off x="3760" y="357"/>
                    <a:ext cx="25" cy="10"/>
                  </a:xfrm>
                  <a:custGeom>
                    <a:avLst/>
                    <a:gdLst>
                      <a:gd name="T0" fmla="*/ 11 w 57"/>
                      <a:gd name="T1" fmla="*/ 6 h 30"/>
                      <a:gd name="T2" fmla="*/ 14 w 57"/>
                      <a:gd name="T3" fmla="*/ 2 h 30"/>
                      <a:gd name="T4" fmla="*/ 16 w 57"/>
                      <a:gd name="T5" fmla="*/ 10 h 30"/>
                      <a:gd name="T6" fmla="*/ 11 w 57"/>
                      <a:gd name="T7" fmla="*/ 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1" name="Freeform 104"/>
                  <p:cNvSpPr>
                    <a:spLocks/>
                  </p:cNvSpPr>
                  <p:nvPr/>
                </p:nvSpPr>
                <p:spPr bwMode="ltGray">
                  <a:xfrm>
                    <a:off x="4062" y="265"/>
                    <a:ext cx="295" cy="233"/>
                  </a:xfrm>
                  <a:custGeom>
                    <a:avLst/>
                    <a:gdLst>
                      <a:gd name="T0" fmla="*/ 201 w 693"/>
                      <a:gd name="T1" fmla="*/ 155 h 696"/>
                      <a:gd name="T2" fmla="*/ 167 w 693"/>
                      <a:gd name="T3" fmla="*/ 151 h 696"/>
                      <a:gd name="T4" fmla="*/ 138 w 693"/>
                      <a:gd name="T5" fmla="*/ 138 h 696"/>
                      <a:gd name="T6" fmla="*/ 113 w 693"/>
                      <a:gd name="T7" fmla="*/ 134 h 696"/>
                      <a:gd name="T8" fmla="*/ 101 w 693"/>
                      <a:gd name="T9" fmla="*/ 139 h 696"/>
                      <a:gd name="T10" fmla="*/ 111 w 693"/>
                      <a:gd name="T11" fmla="*/ 143 h 696"/>
                      <a:gd name="T12" fmla="*/ 125 w 693"/>
                      <a:gd name="T13" fmla="*/ 157 h 696"/>
                      <a:gd name="T14" fmla="*/ 137 w 693"/>
                      <a:gd name="T15" fmla="*/ 159 h 696"/>
                      <a:gd name="T16" fmla="*/ 142 w 693"/>
                      <a:gd name="T17" fmla="*/ 179 h 696"/>
                      <a:gd name="T18" fmla="*/ 133 w 693"/>
                      <a:gd name="T19" fmla="*/ 185 h 696"/>
                      <a:gd name="T20" fmla="*/ 111 w 693"/>
                      <a:gd name="T21" fmla="*/ 206 h 696"/>
                      <a:gd name="T22" fmla="*/ 96 w 693"/>
                      <a:gd name="T23" fmla="*/ 210 h 696"/>
                      <a:gd name="T24" fmla="*/ 41 w 693"/>
                      <a:gd name="T25" fmla="*/ 233 h 696"/>
                      <a:gd name="T26" fmla="*/ 33 w 693"/>
                      <a:gd name="T27" fmla="*/ 206 h 696"/>
                      <a:gd name="T28" fmla="*/ 19 w 693"/>
                      <a:gd name="T29" fmla="*/ 175 h 696"/>
                      <a:gd name="T30" fmla="*/ 14 w 693"/>
                      <a:gd name="T31" fmla="*/ 150 h 696"/>
                      <a:gd name="T32" fmla="*/ 23 w 693"/>
                      <a:gd name="T33" fmla="*/ 115 h 696"/>
                      <a:gd name="T34" fmla="*/ 7 w 693"/>
                      <a:gd name="T35" fmla="*/ 131 h 696"/>
                      <a:gd name="T36" fmla="*/ 34 w 693"/>
                      <a:gd name="T37" fmla="*/ 94 h 696"/>
                      <a:gd name="T38" fmla="*/ 48 w 693"/>
                      <a:gd name="T39" fmla="*/ 68 h 696"/>
                      <a:gd name="T40" fmla="*/ 16 w 693"/>
                      <a:gd name="T41" fmla="*/ 68 h 696"/>
                      <a:gd name="T42" fmla="*/ 0 w 693"/>
                      <a:gd name="T43" fmla="*/ 66 h 696"/>
                      <a:gd name="T44" fmla="*/ 11 w 693"/>
                      <a:gd name="T45" fmla="*/ 47 h 696"/>
                      <a:gd name="T46" fmla="*/ 41 w 693"/>
                      <a:gd name="T47" fmla="*/ 37 h 696"/>
                      <a:gd name="T48" fmla="*/ 94 w 693"/>
                      <a:gd name="T49" fmla="*/ 42 h 696"/>
                      <a:gd name="T50" fmla="*/ 97 w 693"/>
                      <a:gd name="T51" fmla="*/ 21 h 696"/>
                      <a:gd name="T52" fmla="*/ 111 w 693"/>
                      <a:gd name="T53" fmla="*/ 0 h 696"/>
                      <a:gd name="T54" fmla="*/ 152 w 693"/>
                      <a:gd name="T55" fmla="*/ 15 h 696"/>
                      <a:gd name="T56" fmla="*/ 140 w 693"/>
                      <a:gd name="T57" fmla="*/ 29 h 696"/>
                      <a:gd name="T58" fmla="*/ 128 w 693"/>
                      <a:gd name="T59" fmla="*/ 59 h 696"/>
                      <a:gd name="T60" fmla="*/ 154 w 693"/>
                      <a:gd name="T61" fmla="*/ 64 h 696"/>
                      <a:gd name="T62" fmla="*/ 159 w 693"/>
                      <a:gd name="T63" fmla="*/ 46 h 696"/>
                      <a:gd name="T64" fmla="*/ 178 w 693"/>
                      <a:gd name="T65" fmla="*/ 31 h 696"/>
                      <a:gd name="T66" fmla="*/ 212 w 693"/>
                      <a:gd name="T67" fmla="*/ 29 h 696"/>
                      <a:gd name="T68" fmla="*/ 225 w 693"/>
                      <a:gd name="T69" fmla="*/ 17 h 696"/>
                      <a:gd name="T70" fmla="*/ 230 w 693"/>
                      <a:gd name="T71" fmla="*/ 154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2" name="Freeform 105"/>
                  <p:cNvSpPr>
                    <a:spLocks/>
                  </p:cNvSpPr>
                  <p:nvPr/>
                </p:nvSpPr>
                <p:spPr bwMode="ltGray">
                  <a:xfrm>
                    <a:off x="3861" y="247"/>
                    <a:ext cx="591" cy="95"/>
                  </a:xfrm>
                  <a:custGeom>
                    <a:avLst/>
                    <a:gdLst>
                      <a:gd name="T0" fmla="*/ 524 w 931"/>
                      <a:gd name="T1" fmla="*/ 0 h 149"/>
                      <a:gd name="T2" fmla="*/ 91 w 931"/>
                      <a:gd name="T3" fmla="*/ 18 h 149"/>
                      <a:gd name="T4" fmla="*/ 58 w 931"/>
                      <a:gd name="T5" fmla="*/ 27 h 149"/>
                      <a:gd name="T6" fmla="*/ 39 w 931"/>
                      <a:gd name="T7" fmla="*/ 27 h 149"/>
                      <a:gd name="T8" fmla="*/ 14 w 931"/>
                      <a:gd name="T9" fmla="*/ 49 h 149"/>
                      <a:gd name="T10" fmla="*/ 0 w 931"/>
                      <a:gd name="T11" fmla="*/ 67 h 149"/>
                      <a:gd name="T12" fmla="*/ 37 w 931"/>
                      <a:gd name="T13" fmla="*/ 73 h 149"/>
                      <a:gd name="T14" fmla="*/ 62 w 931"/>
                      <a:gd name="T15" fmla="*/ 61 h 149"/>
                      <a:gd name="T16" fmla="*/ 69 w 931"/>
                      <a:gd name="T17" fmla="*/ 54 h 149"/>
                      <a:gd name="T18" fmla="*/ 106 w 931"/>
                      <a:gd name="T19" fmla="*/ 33 h 149"/>
                      <a:gd name="T20" fmla="*/ 136 w 931"/>
                      <a:gd name="T21" fmla="*/ 29 h 149"/>
                      <a:gd name="T22" fmla="*/ 150 w 931"/>
                      <a:gd name="T23" fmla="*/ 60 h 149"/>
                      <a:gd name="T24" fmla="*/ 119 w 931"/>
                      <a:gd name="T25" fmla="*/ 69 h 149"/>
                      <a:gd name="T26" fmla="*/ 147 w 931"/>
                      <a:gd name="T27" fmla="*/ 72 h 149"/>
                      <a:gd name="T28" fmla="*/ 159 w 931"/>
                      <a:gd name="T29" fmla="*/ 57 h 149"/>
                      <a:gd name="T30" fmla="*/ 169 w 931"/>
                      <a:gd name="T31" fmla="*/ 59 h 149"/>
                      <a:gd name="T32" fmla="*/ 161 w 931"/>
                      <a:gd name="T33" fmla="*/ 34 h 149"/>
                      <a:gd name="T34" fmla="*/ 169 w 931"/>
                      <a:gd name="T35" fmla="*/ 28 h 149"/>
                      <a:gd name="T36" fmla="*/ 176 w 931"/>
                      <a:gd name="T37" fmla="*/ 56 h 149"/>
                      <a:gd name="T38" fmla="*/ 169 w 931"/>
                      <a:gd name="T39" fmla="*/ 72 h 149"/>
                      <a:gd name="T40" fmla="*/ 188 w 931"/>
                      <a:gd name="T41" fmla="*/ 83 h 149"/>
                      <a:gd name="T42" fmla="*/ 190 w 931"/>
                      <a:gd name="T43" fmla="*/ 59 h 149"/>
                      <a:gd name="T44" fmla="*/ 210 w 931"/>
                      <a:gd name="T45" fmla="*/ 66 h 149"/>
                      <a:gd name="T46" fmla="*/ 242 w 931"/>
                      <a:gd name="T47" fmla="*/ 47 h 149"/>
                      <a:gd name="T48" fmla="*/ 260 w 931"/>
                      <a:gd name="T49" fmla="*/ 32 h 149"/>
                      <a:gd name="T50" fmla="*/ 279 w 931"/>
                      <a:gd name="T51" fmla="*/ 36 h 149"/>
                      <a:gd name="T52" fmla="*/ 289 w 931"/>
                      <a:gd name="T53" fmla="*/ 32 h 149"/>
                      <a:gd name="T54" fmla="*/ 274 w 931"/>
                      <a:gd name="T55" fmla="*/ 28 h 149"/>
                      <a:gd name="T56" fmla="*/ 301 w 931"/>
                      <a:gd name="T57" fmla="*/ 22 h 149"/>
                      <a:gd name="T58" fmla="*/ 345 w 931"/>
                      <a:gd name="T59" fmla="*/ 34 h 149"/>
                      <a:gd name="T60" fmla="*/ 369 w 931"/>
                      <a:gd name="T61" fmla="*/ 27 h 149"/>
                      <a:gd name="T62" fmla="*/ 371 w 931"/>
                      <a:gd name="T63" fmla="*/ 40 h 149"/>
                      <a:gd name="T64" fmla="*/ 361 w 931"/>
                      <a:gd name="T65" fmla="*/ 64 h 149"/>
                      <a:gd name="T66" fmla="*/ 388 w 931"/>
                      <a:gd name="T67" fmla="*/ 56 h 149"/>
                      <a:gd name="T68" fmla="*/ 396 w 931"/>
                      <a:gd name="T69" fmla="*/ 51 h 149"/>
                      <a:gd name="T70" fmla="*/ 411 w 931"/>
                      <a:gd name="T71" fmla="*/ 39 h 149"/>
                      <a:gd name="T72" fmla="*/ 504 w 931"/>
                      <a:gd name="T73" fmla="*/ 5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3" name="Freeform 106"/>
                  <p:cNvSpPr>
                    <a:spLocks/>
                  </p:cNvSpPr>
                  <p:nvPr/>
                </p:nvSpPr>
                <p:spPr bwMode="ltGray">
                  <a:xfrm>
                    <a:off x="3981" y="282"/>
                    <a:ext cx="13" cy="10"/>
                  </a:xfrm>
                  <a:custGeom>
                    <a:avLst/>
                    <a:gdLst>
                      <a:gd name="T0" fmla="*/ 1 w 31"/>
                      <a:gd name="T1" fmla="*/ 9 h 30"/>
                      <a:gd name="T2" fmla="*/ 13 w 31"/>
                      <a:gd name="T3" fmla="*/ 0 h 30"/>
                      <a:gd name="T4" fmla="*/ 8 w 31"/>
                      <a:gd name="T5" fmla="*/ 8 h 30"/>
                      <a:gd name="T6" fmla="*/ 1 w 31"/>
                      <a:gd name="T7" fmla="*/ 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4" name="Freeform 107"/>
                  <p:cNvSpPr>
                    <a:spLocks/>
                  </p:cNvSpPr>
                  <p:nvPr/>
                </p:nvSpPr>
                <p:spPr bwMode="ltGray">
                  <a:xfrm>
                    <a:off x="3966" y="296"/>
                    <a:ext cx="19" cy="11"/>
                  </a:xfrm>
                  <a:custGeom>
                    <a:avLst/>
                    <a:gdLst>
                      <a:gd name="T0" fmla="*/ 3 w 44"/>
                      <a:gd name="T1" fmla="*/ 11 h 32"/>
                      <a:gd name="T2" fmla="*/ 10 w 44"/>
                      <a:gd name="T3" fmla="*/ 0 h 32"/>
                      <a:gd name="T4" fmla="*/ 16 w 44"/>
                      <a:gd name="T5" fmla="*/ 1 h 32"/>
                      <a:gd name="T6" fmla="*/ 3 w 44"/>
                      <a:gd name="T7" fmla="*/ 1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5" name="Freeform 108"/>
                  <p:cNvSpPr>
                    <a:spLocks/>
                  </p:cNvSpPr>
                  <p:nvPr/>
                </p:nvSpPr>
                <p:spPr bwMode="ltGray">
                  <a:xfrm>
                    <a:off x="4028" y="337"/>
                    <a:ext cx="32" cy="6"/>
                  </a:xfrm>
                  <a:custGeom>
                    <a:avLst/>
                    <a:gdLst>
                      <a:gd name="T0" fmla="*/ 16 w 76"/>
                      <a:gd name="T1" fmla="*/ 6 h 18"/>
                      <a:gd name="T2" fmla="*/ 11 w 76"/>
                      <a:gd name="T3" fmla="*/ 1 h 18"/>
                      <a:gd name="T4" fmla="*/ 16 w 76"/>
                      <a:gd name="T5" fmla="*/ 6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6" name="Freeform 109"/>
                  <p:cNvSpPr>
                    <a:spLocks/>
                  </p:cNvSpPr>
                  <p:nvPr/>
                </p:nvSpPr>
                <p:spPr bwMode="ltGray">
                  <a:xfrm>
                    <a:off x="4083" y="336"/>
                    <a:ext cx="18" cy="15"/>
                  </a:xfrm>
                  <a:custGeom>
                    <a:avLst/>
                    <a:gdLst>
                      <a:gd name="T0" fmla="*/ 0 w 42"/>
                      <a:gd name="T1" fmla="*/ 7 h 44"/>
                      <a:gd name="T2" fmla="*/ 5 w 42"/>
                      <a:gd name="T3" fmla="*/ 3 h 44"/>
                      <a:gd name="T4" fmla="*/ 0 w 42"/>
                      <a:gd name="T5" fmla="*/ 7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7" name="Freeform 110"/>
                  <p:cNvSpPr>
                    <a:spLocks/>
                  </p:cNvSpPr>
                  <p:nvPr/>
                </p:nvSpPr>
                <p:spPr bwMode="ltGray">
                  <a:xfrm>
                    <a:off x="3936" y="295"/>
                    <a:ext cx="14" cy="10"/>
                  </a:xfrm>
                  <a:custGeom>
                    <a:avLst/>
                    <a:gdLst>
                      <a:gd name="T0" fmla="*/ 3 w 31"/>
                      <a:gd name="T1" fmla="*/ 7 h 30"/>
                      <a:gd name="T2" fmla="*/ 14 w 31"/>
                      <a:gd name="T3" fmla="*/ 3 h 30"/>
                      <a:gd name="T4" fmla="*/ 3 w 31"/>
                      <a:gd name="T5" fmla="*/ 7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1033" name="Picture 159" descr="earth"/>
            <p:cNvPicPr>
              <a:picLocks noChangeAspect="1" noChangeArrowheads="1"/>
            </p:cNvPicPr>
            <p:nvPr userDrawn="1"/>
          </p:nvPicPr>
          <p:blipFill>
            <a:blip r:embed="rId1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915" r:id="rId1"/>
    <p:sldLayoutId id="2147483916" r:id="rId2"/>
    <p:sldLayoutId id="2147483907" r:id="rId3"/>
    <p:sldLayoutId id="2147483908" r:id="rId4"/>
    <p:sldLayoutId id="2147483909" r:id="rId5"/>
    <p:sldLayoutId id="2147483917" r:id="rId6"/>
    <p:sldLayoutId id="2147483910" r:id="rId7"/>
    <p:sldLayoutId id="2147483911" r:id="rId8"/>
    <p:sldLayoutId id="2147483912" r:id="rId9"/>
    <p:sldLayoutId id="2147483913" r:id="rId10"/>
    <p:sldLayoutId id="2147483914" r:id="rId11"/>
  </p:sldLayoutIdLst>
  <p:hf hdr="0" dt="0"/>
  <p:txStyles>
    <p:titleStyle>
      <a:lvl1pPr algn="l" rtl="0" eaLnBrk="0" fontAlgn="base" hangingPunct="0">
        <a:spcBef>
          <a:spcPct val="0"/>
        </a:spcBef>
        <a:spcAft>
          <a:spcPct val="0"/>
        </a:spcAft>
        <a:defRPr sz="4400" b="1" i="1">
          <a:solidFill>
            <a:schemeClr val="tx2"/>
          </a:solidFill>
          <a:latin typeface="+mj-lt"/>
          <a:ea typeface="+mj-ea"/>
          <a:cs typeface="+mj-cs"/>
        </a:defRPr>
      </a:lvl1pPr>
      <a:lvl2pPr algn="l" rtl="0" eaLnBrk="0" fontAlgn="base" hangingPunct="0">
        <a:spcBef>
          <a:spcPct val="0"/>
        </a:spcBef>
        <a:spcAft>
          <a:spcPct val="0"/>
        </a:spcAft>
        <a:defRPr sz="4400" b="1" i="1">
          <a:solidFill>
            <a:schemeClr val="tx2"/>
          </a:solidFill>
          <a:latin typeface="Times New Roman" pitchFamily="18" charset="0"/>
        </a:defRPr>
      </a:lvl2pPr>
      <a:lvl3pPr algn="l" rtl="0" eaLnBrk="0" fontAlgn="base" hangingPunct="0">
        <a:spcBef>
          <a:spcPct val="0"/>
        </a:spcBef>
        <a:spcAft>
          <a:spcPct val="0"/>
        </a:spcAft>
        <a:defRPr sz="4400" b="1" i="1">
          <a:solidFill>
            <a:schemeClr val="tx2"/>
          </a:solidFill>
          <a:latin typeface="Times New Roman" pitchFamily="18" charset="0"/>
        </a:defRPr>
      </a:lvl3pPr>
      <a:lvl4pPr algn="l" rtl="0" eaLnBrk="0" fontAlgn="base" hangingPunct="0">
        <a:spcBef>
          <a:spcPct val="0"/>
        </a:spcBef>
        <a:spcAft>
          <a:spcPct val="0"/>
        </a:spcAft>
        <a:defRPr sz="4400" b="1" i="1">
          <a:solidFill>
            <a:schemeClr val="tx2"/>
          </a:solidFill>
          <a:latin typeface="Times New Roman" pitchFamily="18" charset="0"/>
        </a:defRPr>
      </a:lvl4pPr>
      <a:lvl5pPr algn="l" rtl="0" eaLnBrk="0" fontAlgn="base" hangingPunct="0">
        <a:spcBef>
          <a:spcPct val="0"/>
        </a:spcBef>
        <a:spcAft>
          <a:spcPct val="0"/>
        </a:spcAft>
        <a:defRPr sz="4400" b="1" i="1">
          <a:solidFill>
            <a:schemeClr val="tx2"/>
          </a:solidFill>
          <a:latin typeface="Times New Roman" pitchFamily="18" charset="0"/>
        </a:defRPr>
      </a:lvl5pPr>
      <a:lvl6pPr marL="457200" algn="l" rtl="0" eaLnBrk="1" fontAlgn="base" hangingPunct="1">
        <a:spcBef>
          <a:spcPct val="0"/>
        </a:spcBef>
        <a:spcAft>
          <a:spcPct val="0"/>
        </a:spcAft>
        <a:defRPr sz="4400" i="1">
          <a:solidFill>
            <a:schemeClr val="tx2"/>
          </a:solidFill>
          <a:latin typeface="Times New Roman" pitchFamily="18" charset="0"/>
        </a:defRPr>
      </a:lvl6pPr>
      <a:lvl7pPr marL="914400" algn="l" rtl="0" eaLnBrk="1" fontAlgn="base" hangingPunct="1">
        <a:spcBef>
          <a:spcPct val="0"/>
        </a:spcBef>
        <a:spcAft>
          <a:spcPct val="0"/>
        </a:spcAft>
        <a:defRPr sz="4400" i="1">
          <a:solidFill>
            <a:schemeClr val="tx2"/>
          </a:solidFill>
          <a:latin typeface="Times New Roman" pitchFamily="18" charset="0"/>
        </a:defRPr>
      </a:lvl7pPr>
      <a:lvl8pPr marL="1371600" algn="l" rtl="0" eaLnBrk="1" fontAlgn="base" hangingPunct="1">
        <a:spcBef>
          <a:spcPct val="0"/>
        </a:spcBef>
        <a:spcAft>
          <a:spcPct val="0"/>
        </a:spcAft>
        <a:defRPr sz="4400" i="1">
          <a:solidFill>
            <a:schemeClr val="tx2"/>
          </a:solidFill>
          <a:latin typeface="Times New Roman" pitchFamily="18" charset="0"/>
        </a:defRPr>
      </a:lvl8pPr>
      <a:lvl9pPr marL="1828800" algn="l" rtl="0" eaLnBrk="1" fontAlgn="base" hangingPunct="1">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5"/>
        </a:buBlip>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Char char="–"/>
        <a:defRPr sz="2000">
          <a:solidFill>
            <a:schemeClr val="tx1"/>
          </a:solidFill>
          <a:latin typeface="+mn-lt"/>
        </a:defRPr>
      </a:lvl6pPr>
      <a:lvl7pPr marL="2971800" indent="-228600" algn="l" rtl="0" eaLnBrk="1" fontAlgn="base" hangingPunct="1">
        <a:spcBef>
          <a:spcPct val="20000"/>
        </a:spcBef>
        <a:spcAft>
          <a:spcPct val="0"/>
        </a:spcAft>
        <a:buClr>
          <a:schemeClr val="tx2"/>
        </a:buClr>
        <a:buChar char="–"/>
        <a:defRPr sz="2000">
          <a:solidFill>
            <a:schemeClr val="tx1"/>
          </a:solidFill>
          <a:latin typeface="+mn-lt"/>
        </a:defRPr>
      </a:lvl7pPr>
      <a:lvl8pPr marL="3429000" indent="-228600" algn="l" rtl="0" eaLnBrk="1" fontAlgn="base" hangingPunct="1">
        <a:spcBef>
          <a:spcPct val="20000"/>
        </a:spcBef>
        <a:spcAft>
          <a:spcPct val="0"/>
        </a:spcAft>
        <a:buClr>
          <a:schemeClr val="tx2"/>
        </a:buClr>
        <a:buChar char="–"/>
        <a:defRPr sz="2000">
          <a:solidFill>
            <a:schemeClr val="tx1"/>
          </a:solidFill>
          <a:latin typeface="+mn-lt"/>
        </a:defRPr>
      </a:lvl8pPr>
      <a:lvl9pPr marL="3886200" indent="-228600" algn="l" rtl="0" eaLnBrk="1" fontAlgn="base" hangingPunct="1">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2667000"/>
            <a:ext cx="6934200" cy="1905000"/>
          </a:xfrm>
        </p:spPr>
        <p:txBody>
          <a:bodyPr/>
          <a:lstStyle/>
          <a:p>
            <a:pPr eaLnBrk="1" fontAlgn="auto" hangingPunct="1">
              <a:spcAft>
                <a:spcPts val="0"/>
              </a:spcAft>
              <a:defRPr/>
            </a:pPr>
            <a:r>
              <a:rPr lang="en-US" dirty="0" smtClean="0">
                <a:solidFill>
                  <a:schemeClr val="tx2">
                    <a:satMod val="130000"/>
                  </a:schemeClr>
                </a:solidFill>
              </a:rPr>
              <a:t>Chapter 2</a:t>
            </a:r>
            <a:br>
              <a:rPr lang="en-US" dirty="0" smtClean="0">
                <a:solidFill>
                  <a:schemeClr val="tx2">
                    <a:satMod val="130000"/>
                  </a:schemeClr>
                </a:solidFill>
              </a:rPr>
            </a:br>
            <a:r>
              <a:rPr lang="en-US" dirty="0" smtClean="0">
                <a:solidFill>
                  <a:schemeClr val="tx2">
                    <a:satMod val="130000"/>
                  </a:schemeClr>
                </a:solidFill>
              </a:rPr>
              <a:t>Futures Markets and Central Counterparties</a:t>
            </a:r>
            <a:endParaRPr lang="en-US" dirty="0">
              <a:solidFill>
                <a:schemeClr val="tx2">
                  <a:satMod val="130000"/>
                </a:schemeClr>
              </a:solidFill>
            </a:endParaRPr>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p>
        </p:txBody>
      </p:sp>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070DBCB1-60F5-45E1-B1E8-8132B2D70934}" type="slidenum">
              <a:rPr lang="en-US" altLang="en-US" sz="1400" smtClean="0">
                <a:latin typeface="Arial" charset="0"/>
              </a:rPr>
              <a:pPr eaLnBrk="1" hangingPunct="1">
                <a:spcBef>
                  <a:spcPct val="0"/>
                </a:spcBef>
                <a:buFontTx/>
                <a:buNone/>
              </a:pPr>
              <a:t>1</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Grp="1" noChangeArrowheads="1"/>
          </p:cNvSpPr>
          <p:nvPr>
            <p:ph type="title"/>
          </p:nvPr>
        </p:nvSpPr>
        <p:spPr/>
        <p:txBody>
          <a:bodyPr lIns="90488" tIns="44450" rIns="90488" bIns="44450"/>
          <a:lstStyle/>
          <a:p>
            <a:pPr eaLnBrk="1" fontAlgn="auto" hangingPunct="1">
              <a:spcAft>
                <a:spcPts val="0"/>
              </a:spcAft>
              <a:defRPr/>
            </a:pPr>
            <a:r>
              <a:rPr lang="en-US">
                <a:solidFill>
                  <a:schemeClr val="tx2">
                    <a:satMod val="130000"/>
                  </a:schemeClr>
                </a:solidFill>
              </a:rPr>
              <a:t>Some Terminology</a:t>
            </a:r>
          </a:p>
        </p:txBody>
      </p:sp>
      <p:sp>
        <p:nvSpPr>
          <p:cNvPr id="14339" name="Rectangle 5"/>
          <p:cNvSpPr>
            <a:spLocks noGrp="1" noChangeArrowheads="1"/>
          </p:cNvSpPr>
          <p:nvPr>
            <p:ph idx="1"/>
          </p:nvPr>
        </p:nvSpPr>
        <p:spPr>
          <a:xfrm>
            <a:off x="457200" y="2133600"/>
            <a:ext cx="8229600" cy="3997325"/>
          </a:xfrm>
        </p:spPr>
        <p:txBody>
          <a:bodyPr lIns="90488" tIns="44450" rIns="90488" bIns="44450"/>
          <a:lstStyle/>
          <a:p>
            <a:pPr eaLnBrk="1" hangingPunct="1"/>
            <a:r>
              <a:rPr lang="en-US" altLang="en-US" dirty="0" smtClean="0">
                <a:latin typeface="Arial" charset="0"/>
                <a:cs typeface="Arial" charset="0"/>
              </a:rPr>
              <a:t>Open interest:  the total number of contracts outstanding </a:t>
            </a:r>
          </a:p>
          <a:p>
            <a:pPr lvl="1" eaLnBrk="1" hangingPunct="1"/>
            <a:r>
              <a:rPr lang="en-US" altLang="en-US" dirty="0" smtClean="0">
                <a:latin typeface="Arial" charset="0"/>
                <a:cs typeface="Arial" charset="0"/>
              </a:rPr>
              <a:t>equal to number of long positions or number of short positions</a:t>
            </a:r>
          </a:p>
          <a:p>
            <a:pPr eaLnBrk="1" hangingPunct="1"/>
            <a:r>
              <a:rPr lang="en-US" altLang="en-US" dirty="0" smtClean="0">
                <a:latin typeface="Arial" charset="0"/>
                <a:cs typeface="Arial" charset="0"/>
              </a:rPr>
              <a:t>Settlement price:  the price just before the final bell each day </a:t>
            </a:r>
          </a:p>
          <a:p>
            <a:pPr lvl="1" eaLnBrk="1" hangingPunct="1"/>
            <a:r>
              <a:rPr lang="en-US" altLang="en-US" dirty="0" smtClean="0">
                <a:latin typeface="Arial" charset="0"/>
                <a:cs typeface="Arial" charset="0"/>
              </a:rPr>
              <a:t>used for the daily settlement process</a:t>
            </a:r>
          </a:p>
          <a:p>
            <a:pPr eaLnBrk="1" hangingPunct="1"/>
            <a:r>
              <a:rPr lang="en-US" altLang="en-US" dirty="0" smtClean="0">
                <a:latin typeface="Arial" charset="0"/>
                <a:cs typeface="Arial" charset="0"/>
              </a:rPr>
              <a:t>Volume of trading:  the number of trades in one day</a:t>
            </a:r>
          </a:p>
        </p:txBody>
      </p:sp>
      <p:sp>
        <p:nvSpPr>
          <p:cNvPr id="1434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p>
        </p:txBody>
      </p:sp>
      <p:sp>
        <p:nvSpPr>
          <p:cNvPr id="143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9C3ABE56-CD36-4C1A-A534-39DFB8B33754}" type="slidenum">
              <a:rPr lang="en-US" altLang="en-US" sz="1400" smtClean="0">
                <a:latin typeface="Arial" charset="0"/>
              </a:rPr>
              <a:pPr eaLnBrk="1" hangingPunct="1">
                <a:spcBef>
                  <a:spcPct val="0"/>
                </a:spcBef>
                <a:buFontTx/>
                <a:buNone/>
              </a:pPr>
              <a:t>10</a:t>
            </a:fld>
            <a:endParaRPr lang="en-US" altLang="en-US" sz="1400" smtClean="0">
              <a:latin typeface="Arial" charset="0"/>
            </a:endParaRPr>
          </a:p>
        </p:txBody>
      </p:sp>
      <p:sp>
        <p:nvSpPr>
          <p:cNvPr id="1434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1434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lIns="90488" tIns="44450" rIns="90488" bIns="44450">
            <a:normAutofit/>
          </a:bodyPr>
          <a:lstStyle/>
          <a:p>
            <a:pPr eaLnBrk="1" fontAlgn="auto" hangingPunct="1">
              <a:spcAft>
                <a:spcPts val="0"/>
              </a:spcAft>
              <a:defRPr/>
            </a:pPr>
            <a:r>
              <a:rPr lang="en-US" dirty="0" smtClean="0">
                <a:solidFill>
                  <a:schemeClr val="tx2">
                    <a:satMod val="130000"/>
                  </a:schemeClr>
                </a:solidFill>
              </a:rPr>
              <a:t>Key </a:t>
            </a:r>
            <a:r>
              <a:rPr lang="en-US" dirty="0">
                <a:solidFill>
                  <a:schemeClr val="tx2">
                    <a:satMod val="130000"/>
                  </a:schemeClr>
                </a:solidFill>
              </a:rPr>
              <a:t>Points About Futures</a:t>
            </a:r>
          </a:p>
        </p:txBody>
      </p:sp>
      <p:sp>
        <p:nvSpPr>
          <p:cNvPr id="15363" name="Rectangle 5"/>
          <p:cNvSpPr>
            <a:spLocks noGrp="1" noChangeArrowheads="1"/>
          </p:cNvSpPr>
          <p:nvPr>
            <p:ph idx="1"/>
          </p:nvPr>
        </p:nvSpPr>
        <p:spPr>
          <a:xfrm>
            <a:off x="838200" y="2133600"/>
            <a:ext cx="6915150" cy="2519363"/>
          </a:xfrm>
        </p:spPr>
        <p:txBody>
          <a:bodyPr lIns="90488" tIns="44450" rIns="90488" bIns="44450"/>
          <a:lstStyle/>
          <a:p>
            <a:pPr eaLnBrk="1" hangingPunct="1">
              <a:lnSpc>
                <a:spcPct val="90000"/>
              </a:lnSpc>
            </a:pPr>
            <a:r>
              <a:rPr lang="en-US" altLang="en-US" smtClean="0">
                <a:latin typeface="Arial" charset="0"/>
                <a:cs typeface="Arial" charset="0"/>
              </a:rPr>
              <a:t>They are settled daily</a:t>
            </a:r>
          </a:p>
          <a:p>
            <a:pPr eaLnBrk="1" hangingPunct="1">
              <a:lnSpc>
                <a:spcPct val="90000"/>
              </a:lnSpc>
            </a:pPr>
            <a:r>
              <a:rPr lang="en-US" altLang="en-US" smtClean="0">
                <a:latin typeface="Arial" charset="0"/>
                <a:cs typeface="Arial" charset="0"/>
              </a:rPr>
              <a:t>Closing out a futures position involves entering into an offsetting trade</a:t>
            </a:r>
          </a:p>
          <a:p>
            <a:pPr eaLnBrk="1" hangingPunct="1">
              <a:lnSpc>
                <a:spcPct val="90000"/>
              </a:lnSpc>
            </a:pPr>
            <a:r>
              <a:rPr lang="en-US" altLang="en-US" smtClean="0">
                <a:latin typeface="Arial" charset="0"/>
                <a:cs typeface="Arial" charset="0"/>
              </a:rPr>
              <a:t>Most contracts are closed out before maturity</a:t>
            </a:r>
          </a:p>
        </p:txBody>
      </p:sp>
      <p:sp>
        <p:nvSpPr>
          <p:cNvPr id="1536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p>
        </p:txBody>
      </p:sp>
      <p:sp>
        <p:nvSpPr>
          <p:cNvPr id="153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C24C12D2-8DC7-41E3-B73F-E8B4491ACA12}" type="slidenum">
              <a:rPr lang="en-US" altLang="en-US" sz="1400" smtClean="0">
                <a:latin typeface="Arial" charset="0"/>
              </a:rPr>
              <a:pPr eaLnBrk="1" hangingPunct="1">
                <a:spcBef>
                  <a:spcPct val="0"/>
                </a:spcBef>
                <a:buFontTx/>
                <a:buNone/>
              </a:pPr>
              <a:t>11</a:t>
            </a:fld>
            <a:endParaRPr lang="en-US" altLang="en-US" sz="1400" smtClean="0">
              <a:latin typeface="Arial" charset="0"/>
            </a:endParaRPr>
          </a:p>
        </p:txBody>
      </p:sp>
      <p:sp>
        <p:nvSpPr>
          <p:cNvPr id="1536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1536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CA" altLang="en-US" dirty="0" smtClean="0"/>
              <a:t>Crude Oil Trading on May 21, 2020 </a:t>
            </a:r>
            <a:r>
              <a:rPr lang="en-CA" altLang="en-US" sz="2800" dirty="0" smtClean="0"/>
              <a:t>(Table 2.2)</a:t>
            </a:r>
            <a:endParaRPr lang="en-US" altLang="en-US" sz="2800" dirty="0" smtClean="0"/>
          </a:p>
        </p:txBody>
      </p:sp>
      <p:sp>
        <p:nvSpPr>
          <p:cNvPr id="1638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dirty="0" smtClean="0">
              <a:latin typeface="Arial" charset="0"/>
            </a:endParaRPr>
          </a:p>
        </p:txBody>
      </p:sp>
      <p:sp>
        <p:nvSpPr>
          <p:cNvPr id="163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B7A82E1B-AB85-4871-844E-6FED13E6D36C}" type="slidenum">
              <a:rPr lang="en-US" altLang="en-US" sz="1400" smtClean="0">
                <a:latin typeface="Arial" charset="0"/>
              </a:rPr>
              <a:pPr eaLnBrk="1" hangingPunct="1">
                <a:spcBef>
                  <a:spcPct val="0"/>
                </a:spcBef>
                <a:buFontTx/>
                <a:buNone/>
              </a:pPr>
              <a:t>12</a:t>
            </a:fld>
            <a:endParaRPr lang="en-US" altLang="en-US" sz="1400" smtClean="0">
              <a:latin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201795004"/>
              </p:ext>
            </p:extLst>
          </p:nvPr>
        </p:nvGraphicFramePr>
        <p:xfrm>
          <a:off x="762000" y="2895600"/>
          <a:ext cx="7162800" cy="2646364"/>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1143000">
                  <a:extLst>
                    <a:ext uri="{9D8B030D-6E8A-4147-A177-3AD203B41FA5}">
                      <a16:colId xmlns:a16="http://schemas.microsoft.com/office/drawing/2014/main" val="20007"/>
                    </a:ext>
                  </a:extLst>
                </a:gridCol>
              </a:tblGrid>
              <a:tr h="741744">
                <a:tc>
                  <a:txBody>
                    <a:bodyPr/>
                    <a:lstStyle/>
                    <a:p>
                      <a:endParaRPr lang="en-US" sz="1800" dirty="0"/>
                    </a:p>
                  </a:txBody>
                  <a:tcPr marT="45724" marB="45724"/>
                </a:tc>
                <a:tc>
                  <a:txBody>
                    <a:bodyPr/>
                    <a:lstStyle/>
                    <a:p>
                      <a:r>
                        <a:rPr lang="en-CA" sz="1600" dirty="0" smtClean="0"/>
                        <a:t>Open</a:t>
                      </a:r>
                      <a:endParaRPr lang="en-US" sz="1600" dirty="0"/>
                    </a:p>
                  </a:txBody>
                  <a:tcPr marT="45724" marB="45724"/>
                </a:tc>
                <a:tc>
                  <a:txBody>
                    <a:bodyPr/>
                    <a:lstStyle/>
                    <a:p>
                      <a:r>
                        <a:rPr lang="en-CA" sz="1600" dirty="0" smtClean="0"/>
                        <a:t>High</a:t>
                      </a:r>
                      <a:endParaRPr lang="en-US" sz="1600" dirty="0"/>
                    </a:p>
                  </a:txBody>
                  <a:tcPr marT="45724" marB="45724"/>
                </a:tc>
                <a:tc>
                  <a:txBody>
                    <a:bodyPr/>
                    <a:lstStyle/>
                    <a:p>
                      <a:r>
                        <a:rPr lang="en-CA" sz="1600" dirty="0" smtClean="0"/>
                        <a:t>Low</a:t>
                      </a:r>
                      <a:endParaRPr lang="en-US" sz="1600" dirty="0"/>
                    </a:p>
                  </a:txBody>
                  <a:tcPr marT="45724" marB="45724"/>
                </a:tc>
                <a:tc>
                  <a:txBody>
                    <a:bodyPr/>
                    <a:lstStyle/>
                    <a:p>
                      <a:r>
                        <a:rPr lang="en-CA" sz="1600" dirty="0" smtClean="0"/>
                        <a:t>Prior Settle</a:t>
                      </a:r>
                      <a:endParaRPr lang="en-US" sz="1600" dirty="0"/>
                    </a:p>
                  </a:txBody>
                  <a:tcPr marT="45724" marB="45724"/>
                </a:tc>
                <a:tc>
                  <a:txBody>
                    <a:bodyPr/>
                    <a:lstStyle/>
                    <a:p>
                      <a:r>
                        <a:rPr lang="en-CA" sz="1600" dirty="0" smtClean="0"/>
                        <a:t>Last Trade</a:t>
                      </a:r>
                      <a:endParaRPr lang="en-US" sz="1600" dirty="0"/>
                    </a:p>
                  </a:txBody>
                  <a:tcPr marT="45724" marB="45724"/>
                </a:tc>
                <a:tc>
                  <a:txBody>
                    <a:bodyPr/>
                    <a:lstStyle/>
                    <a:p>
                      <a:r>
                        <a:rPr lang="en-CA" sz="1600" dirty="0" smtClean="0"/>
                        <a:t>Change</a:t>
                      </a:r>
                      <a:endParaRPr lang="en-US" sz="1600" dirty="0"/>
                    </a:p>
                  </a:txBody>
                  <a:tcPr marT="45724" marB="45724"/>
                </a:tc>
                <a:tc>
                  <a:txBody>
                    <a:bodyPr/>
                    <a:lstStyle/>
                    <a:p>
                      <a:r>
                        <a:rPr lang="en-CA" sz="1600" dirty="0" smtClean="0"/>
                        <a:t> Volume</a:t>
                      </a:r>
                      <a:endParaRPr lang="en-US" sz="1600" dirty="0"/>
                    </a:p>
                  </a:txBody>
                  <a:tcPr marT="45724" marB="45724"/>
                </a:tc>
                <a:extLst>
                  <a:ext uri="{0D108BD9-81ED-4DB2-BD59-A6C34878D82A}">
                    <a16:rowId xmlns:a16="http://schemas.microsoft.com/office/drawing/2014/main" val="10000"/>
                  </a:ext>
                </a:extLst>
              </a:tr>
              <a:tr h="370872">
                <a:tc>
                  <a:txBody>
                    <a:bodyPr/>
                    <a:lstStyle/>
                    <a:p>
                      <a:r>
                        <a:rPr lang="en-CA" sz="1600" dirty="0" smtClean="0"/>
                        <a:t>Jul 2020</a:t>
                      </a:r>
                      <a:endParaRPr lang="en-US" sz="1600" dirty="0"/>
                    </a:p>
                  </a:txBody>
                  <a:tcPr marT="45724" marB="45724"/>
                </a:tc>
                <a:tc>
                  <a:txBody>
                    <a:bodyPr/>
                    <a:lstStyle/>
                    <a:p>
                      <a:r>
                        <a:rPr lang="en-CA" sz="1500" dirty="0" smtClean="0"/>
                        <a:t>33.53</a:t>
                      </a:r>
                      <a:endParaRPr lang="en-US" sz="1500" dirty="0"/>
                    </a:p>
                  </a:txBody>
                  <a:tcPr marT="45724" marB="45724"/>
                </a:tc>
                <a:tc>
                  <a:txBody>
                    <a:bodyPr/>
                    <a:lstStyle/>
                    <a:p>
                      <a:r>
                        <a:rPr lang="en-CA" sz="1500" dirty="0" smtClean="0"/>
                        <a:t>34.66</a:t>
                      </a:r>
                      <a:endParaRPr lang="en-US" sz="1500" dirty="0"/>
                    </a:p>
                  </a:txBody>
                  <a:tcPr marT="45724" marB="45724"/>
                </a:tc>
                <a:tc>
                  <a:txBody>
                    <a:bodyPr/>
                    <a:lstStyle/>
                    <a:p>
                      <a:r>
                        <a:rPr lang="en-CA" sz="1500" dirty="0" smtClean="0"/>
                        <a:t>33.26</a:t>
                      </a:r>
                      <a:endParaRPr lang="en-US" sz="1500" dirty="0"/>
                    </a:p>
                  </a:txBody>
                  <a:tcPr marT="45724" marB="45724"/>
                </a:tc>
                <a:tc>
                  <a:txBody>
                    <a:bodyPr/>
                    <a:lstStyle/>
                    <a:p>
                      <a:r>
                        <a:rPr lang="en-CA" sz="1500" dirty="0" smtClean="0"/>
                        <a:t>33.49</a:t>
                      </a:r>
                      <a:endParaRPr lang="en-US" sz="1500" dirty="0"/>
                    </a:p>
                  </a:txBody>
                  <a:tcPr marT="45724" marB="45724"/>
                </a:tc>
                <a:tc>
                  <a:txBody>
                    <a:bodyPr/>
                    <a:lstStyle/>
                    <a:p>
                      <a:r>
                        <a:rPr lang="en-CA" sz="1500" dirty="0" smtClean="0"/>
                        <a:t>33.96</a:t>
                      </a:r>
                      <a:endParaRPr lang="en-US" sz="1500" dirty="0"/>
                    </a:p>
                  </a:txBody>
                  <a:tcPr marT="45724" marB="45724"/>
                </a:tc>
                <a:tc>
                  <a:txBody>
                    <a:bodyPr/>
                    <a:lstStyle/>
                    <a:p>
                      <a:r>
                        <a:rPr lang="en-CA" sz="1500" dirty="0" smtClean="0"/>
                        <a:t>+0.47</a:t>
                      </a:r>
                      <a:endParaRPr lang="en-US" sz="1500" dirty="0"/>
                    </a:p>
                  </a:txBody>
                  <a:tcPr marT="45724" marB="45724"/>
                </a:tc>
                <a:tc>
                  <a:txBody>
                    <a:bodyPr/>
                    <a:lstStyle/>
                    <a:p>
                      <a:r>
                        <a:rPr lang="en-CA" sz="1500" dirty="0" smtClean="0"/>
                        <a:t>  356,081</a:t>
                      </a:r>
                      <a:endParaRPr lang="en-US" sz="1500" dirty="0"/>
                    </a:p>
                  </a:txBody>
                  <a:tcPr marT="45724" marB="45724"/>
                </a:tc>
                <a:extLst>
                  <a:ext uri="{0D108BD9-81ED-4DB2-BD59-A6C34878D82A}">
                    <a16:rowId xmlns:a16="http://schemas.microsoft.com/office/drawing/2014/main" val="10001"/>
                  </a:ext>
                </a:extLst>
              </a:tr>
              <a:tr h="370872">
                <a:tc>
                  <a:txBody>
                    <a:bodyPr/>
                    <a:lstStyle/>
                    <a:p>
                      <a:r>
                        <a:rPr lang="en-CA" sz="1600" dirty="0" smtClean="0"/>
                        <a:t>Aug 2020</a:t>
                      </a:r>
                      <a:endParaRPr lang="en-US" sz="1600" dirty="0"/>
                    </a:p>
                  </a:txBody>
                  <a:tcPr marT="45724" marB="45724"/>
                </a:tc>
                <a:tc>
                  <a:txBody>
                    <a:bodyPr/>
                    <a:lstStyle/>
                    <a:p>
                      <a:r>
                        <a:rPr lang="en-CA" sz="1500" dirty="0" smtClean="0"/>
                        <a:t>33.93</a:t>
                      </a:r>
                      <a:endParaRPr lang="en-US" sz="1500" dirty="0"/>
                    </a:p>
                  </a:txBody>
                  <a:tcPr marT="45724" marB="45724"/>
                </a:tc>
                <a:tc>
                  <a:txBody>
                    <a:bodyPr/>
                    <a:lstStyle/>
                    <a:p>
                      <a:r>
                        <a:rPr lang="en-CA" sz="1500" dirty="0" smtClean="0"/>
                        <a:t>35.05</a:t>
                      </a:r>
                      <a:endParaRPr lang="en-US" sz="1500" dirty="0"/>
                    </a:p>
                  </a:txBody>
                  <a:tcPr marT="45724" marB="45724"/>
                </a:tc>
                <a:tc>
                  <a:txBody>
                    <a:bodyPr/>
                    <a:lstStyle/>
                    <a:p>
                      <a:r>
                        <a:rPr lang="en-CA" sz="1500" dirty="0" smtClean="0"/>
                        <a:t>33.78</a:t>
                      </a:r>
                      <a:endParaRPr lang="en-US" sz="1500" dirty="0"/>
                    </a:p>
                  </a:txBody>
                  <a:tcPr marT="45724" marB="45724"/>
                </a:tc>
                <a:tc>
                  <a:txBody>
                    <a:bodyPr/>
                    <a:lstStyle/>
                    <a:p>
                      <a:r>
                        <a:rPr lang="en-CA" sz="1500" dirty="0" smtClean="0"/>
                        <a:t>33.94</a:t>
                      </a:r>
                      <a:endParaRPr lang="en-US" sz="1500" dirty="0"/>
                    </a:p>
                  </a:txBody>
                  <a:tcPr marT="45724" marB="45724"/>
                </a:tc>
                <a:tc>
                  <a:txBody>
                    <a:bodyPr/>
                    <a:lstStyle/>
                    <a:p>
                      <a:r>
                        <a:rPr lang="en-CA" sz="1500" dirty="0" smtClean="0"/>
                        <a:t>34.40</a:t>
                      </a:r>
                      <a:endParaRPr lang="en-US" sz="1500" dirty="0"/>
                    </a:p>
                  </a:txBody>
                  <a:tcPr marT="45724" marB="45724"/>
                </a:tc>
                <a:tc>
                  <a:txBody>
                    <a:bodyPr/>
                    <a:lstStyle/>
                    <a:p>
                      <a:r>
                        <a:rPr lang="en-US" sz="1500" dirty="0" smtClean="0"/>
                        <a:t>+0.46</a:t>
                      </a:r>
                      <a:endParaRPr lang="en-US" sz="1500" dirty="0"/>
                    </a:p>
                  </a:txBody>
                  <a:tcPr marT="45724" marB="45724"/>
                </a:tc>
                <a:tc>
                  <a:txBody>
                    <a:bodyPr/>
                    <a:lstStyle/>
                    <a:p>
                      <a:r>
                        <a:rPr lang="en-CA" sz="1500" dirty="0" smtClean="0"/>
                        <a:t>  118,534</a:t>
                      </a:r>
                      <a:endParaRPr lang="en-US" sz="1500" dirty="0"/>
                    </a:p>
                  </a:txBody>
                  <a:tcPr marT="45724" marB="45724"/>
                </a:tc>
                <a:extLst>
                  <a:ext uri="{0D108BD9-81ED-4DB2-BD59-A6C34878D82A}">
                    <a16:rowId xmlns:a16="http://schemas.microsoft.com/office/drawing/2014/main" val="10002"/>
                  </a:ext>
                </a:extLst>
              </a:tr>
              <a:tr h="370872">
                <a:tc>
                  <a:txBody>
                    <a:bodyPr/>
                    <a:lstStyle/>
                    <a:p>
                      <a:r>
                        <a:rPr lang="en-CA" sz="1600" dirty="0" smtClean="0"/>
                        <a:t>Dec 2020</a:t>
                      </a:r>
                      <a:endParaRPr lang="en-US" sz="1600" dirty="0"/>
                    </a:p>
                  </a:txBody>
                  <a:tcPr marT="45724" marB="45724"/>
                </a:tc>
                <a:tc>
                  <a:txBody>
                    <a:bodyPr/>
                    <a:lstStyle/>
                    <a:p>
                      <a:r>
                        <a:rPr lang="en-US" sz="1500" dirty="0" smtClean="0"/>
                        <a:t>35.18</a:t>
                      </a:r>
                      <a:endParaRPr lang="en-US" sz="1500" dirty="0"/>
                    </a:p>
                  </a:txBody>
                  <a:tcPr marT="45724" marB="45724"/>
                </a:tc>
                <a:tc>
                  <a:txBody>
                    <a:bodyPr/>
                    <a:lstStyle/>
                    <a:p>
                      <a:r>
                        <a:rPr lang="en-US" sz="1500" dirty="0" smtClean="0"/>
                        <a:t>36.08</a:t>
                      </a:r>
                      <a:endParaRPr lang="en-US" sz="1500" dirty="0"/>
                    </a:p>
                  </a:txBody>
                  <a:tcPr marT="45724" marB="45724"/>
                </a:tc>
                <a:tc>
                  <a:txBody>
                    <a:bodyPr/>
                    <a:lstStyle/>
                    <a:p>
                      <a:r>
                        <a:rPr lang="en-CA" sz="1500" dirty="0" smtClean="0"/>
                        <a:t>35.06</a:t>
                      </a:r>
                      <a:endParaRPr lang="en-US" sz="1500" dirty="0"/>
                    </a:p>
                  </a:txBody>
                  <a:tcPr marT="45724" marB="45724"/>
                </a:tc>
                <a:tc>
                  <a:txBody>
                    <a:bodyPr/>
                    <a:lstStyle/>
                    <a:p>
                      <a:r>
                        <a:rPr lang="en-CA" sz="1500" dirty="0" smtClean="0"/>
                        <a:t>35.23</a:t>
                      </a:r>
                      <a:endParaRPr lang="en-US" sz="1500" dirty="0"/>
                    </a:p>
                  </a:txBody>
                  <a:tcPr marT="45724" marB="45724"/>
                </a:tc>
                <a:tc>
                  <a:txBody>
                    <a:bodyPr/>
                    <a:lstStyle/>
                    <a:p>
                      <a:r>
                        <a:rPr lang="en-CA" sz="1500" dirty="0" smtClean="0"/>
                        <a:t>35.76</a:t>
                      </a:r>
                      <a:endParaRPr lang="en-US" sz="1500" dirty="0"/>
                    </a:p>
                  </a:txBody>
                  <a:tcPr marT="45724" marB="45724"/>
                </a:tc>
                <a:tc>
                  <a:txBody>
                    <a:bodyPr/>
                    <a:lstStyle/>
                    <a:p>
                      <a:r>
                        <a:rPr lang="en-US" sz="1500" dirty="0" smtClean="0"/>
                        <a:t>+0.53</a:t>
                      </a:r>
                      <a:endParaRPr lang="en-US" sz="1500" dirty="0"/>
                    </a:p>
                  </a:txBody>
                  <a:tcPr marT="45724" marB="45724"/>
                </a:tc>
                <a:tc>
                  <a:txBody>
                    <a:bodyPr/>
                    <a:lstStyle/>
                    <a:p>
                      <a:r>
                        <a:rPr lang="en-CA" sz="1500" dirty="0" smtClean="0"/>
                        <a:t>    78,825</a:t>
                      </a:r>
                      <a:endParaRPr lang="en-US" sz="1500" dirty="0"/>
                    </a:p>
                  </a:txBody>
                  <a:tcPr marT="45724" marB="45724"/>
                </a:tc>
                <a:extLst>
                  <a:ext uri="{0D108BD9-81ED-4DB2-BD59-A6C34878D82A}">
                    <a16:rowId xmlns:a16="http://schemas.microsoft.com/office/drawing/2014/main" val="10003"/>
                  </a:ext>
                </a:extLst>
              </a:tr>
              <a:tr h="421132">
                <a:tc>
                  <a:txBody>
                    <a:bodyPr/>
                    <a:lstStyle/>
                    <a:p>
                      <a:r>
                        <a:rPr lang="en-CA" sz="1600" dirty="0" smtClean="0"/>
                        <a:t>Dec 2021</a:t>
                      </a:r>
                      <a:endParaRPr lang="en-US" sz="1600" dirty="0"/>
                    </a:p>
                  </a:txBody>
                  <a:tcPr marT="45724" marB="45724"/>
                </a:tc>
                <a:tc>
                  <a:txBody>
                    <a:bodyPr/>
                    <a:lstStyle/>
                    <a:p>
                      <a:r>
                        <a:rPr lang="en-CA" sz="1500" dirty="0" smtClean="0"/>
                        <a:t>37.87</a:t>
                      </a:r>
                      <a:endParaRPr lang="en-US" sz="1500" dirty="0"/>
                    </a:p>
                  </a:txBody>
                  <a:tcPr marT="45724" marB="45724"/>
                </a:tc>
                <a:tc>
                  <a:txBody>
                    <a:bodyPr/>
                    <a:lstStyle/>
                    <a:p>
                      <a:r>
                        <a:rPr lang="en-US" sz="1500" dirty="0" smtClean="0"/>
                        <a:t>38.49</a:t>
                      </a:r>
                      <a:endParaRPr lang="en-US" sz="1500" dirty="0"/>
                    </a:p>
                  </a:txBody>
                  <a:tcPr marT="45724" marB="45724"/>
                </a:tc>
                <a:tc>
                  <a:txBody>
                    <a:bodyPr/>
                    <a:lstStyle/>
                    <a:p>
                      <a:r>
                        <a:rPr lang="en-CA" sz="1500" dirty="0" smtClean="0"/>
                        <a:t>37.78</a:t>
                      </a:r>
                      <a:endParaRPr lang="en-US" sz="1500" dirty="0"/>
                    </a:p>
                  </a:txBody>
                  <a:tcPr marT="45724" marB="45724"/>
                </a:tc>
                <a:tc>
                  <a:txBody>
                    <a:bodyPr/>
                    <a:lstStyle/>
                    <a:p>
                      <a:r>
                        <a:rPr lang="en-CA" sz="1500" dirty="0" smtClean="0"/>
                        <a:t>37.91</a:t>
                      </a:r>
                      <a:endParaRPr lang="en-US" sz="1500" dirty="0"/>
                    </a:p>
                  </a:txBody>
                  <a:tcPr marT="45724" marB="45724"/>
                </a:tc>
                <a:tc>
                  <a:txBody>
                    <a:bodyPr/>
                    <a:lstStyle/>
                    <a:p>
                      <a:r>
                        <a:rPr lang="en-CA" sz="1500" dirty="0" smtClean="0"/>
                        <a:t>38.15</a:t>
                      </a:r>
                      <a:endParaRPr lang="en-US" sz="1500" dirty="0"/>
                    </a:p>
                  </a:txBody>
                  <a:tcPr marT="45724" marB="45724"/>
                </a:tc>
                <a:tc>
                  <a:txBody>
                    <a:bodyPr/>
                    <a:lstStyle/>
                    <a:p>
                      <a:r>
                        <a:rPr lang="en-US" sz="1500" dirty="0" smtClean="0"/>
                        <a:t>+0.24</a:t>
                      </a:r>
                      <a:endParaRPr lang="en-US" sz="1500" dirty="0"/>
                    </a:p>
                  </a:txBody>
                  <a:tcPr marT="45724" marB="45724"/>
                </a:tc>
                <a:tc>
                  <a:txBody>
                    <a:bodyPr/>
                    <a:lstStyle/>
                    <a:p>
                      <a:r>
                        <a:rPr lang="en-CA" sz="1500" dirty="0" smtClean="0"/>
                        <a:t>    22,542</a:t>
                      </a:r>
                      <a:endParaRPr lang="en-US" sz="1500" dirty="0"/>
                    </a:p>
                  </a:txBody>
                  <a:tcPr marT="45724" marB="45724"/>
                </a:tc>
                <a:extLst>
                  <a:ext uri="{0D108BD9-81ED-4DB2-BD59-A6C34878D82A}">
                    <a16:rowId xmlns:a16="http://schemas.microsoft.com/office/drawing/2014/main" val="10004"/>
                  </a:ext>
                </a:extLst>
              </a:tr>
              <a:tr h="370872">
                <a:tc>
                  <a:txBody>
                    <a:bodyPr/>
                    <a:lstStyle/>
                    <a:p>
                      <a:r>
                        <a:rPr lang="en-CA" sz="1600" dirty="0" smtClean="0"/>
                        <a:t>Dec 2022</a:t>
                      </a:r>
                      <a:endParaRPr lang="en-US" sz="1600" dirty="0"/>
                    </a:p>
                  </a:txBody>
                  <a:tcPr marT="45724" marB="45724"/>
                </a:tc>
                <a:tc>
                  <a:txBody>
                    <a:bodyPr/>
                    <a:lstStyle/>
                    <a:p>
                      <a:r>
                        <a:rPr lang="en-CA" sz="1500" dirty="0" smtClean="0"/>
                        <a:t>40.30</a:t>
                      </a:r>
                      <a:endParaRPr lang="en-US" sz="1500" dirty="0"/>
                    </a:p>
                  </a:txBody>
                  <a:tcPr marT="45724" marB="45724"/>
                </a:tc>
                <a:tc>
                  <a:txBody>
                    <a:bodyPr/>
                    <a:lstStyle/>
                    <a:p>
                      <a:r>
                        <a:rPr lang="en-US" sz="1500" dirty="0" smtClean="0"/>
                        <a:t>40.74</a:t>
                      </a:r>
                      <a:endParaRPr lang="en-US" sz="1500" dirty="0"/>
                    </a:p>
                  </a:txBody>
                  <a:tcPr marT="45724" marB="45724"/>
                </a:tc>
                <a:tc>
                  <a:txBody>
                    <a:bodyPr/>
                    <a:lstStyle/>
                    <a:p>
                      <a:r>
                        <a:rPr lang="en-CA" sz="1500" dirty="0" smtClean="0"/>
                        <a:t>39.92</a:t>
                      </a:r>
                      <a:endParaRPr lang="en-US" sz="1500" dirty="0"/>
                    </a:p>
                  </a:txBody>
                  <a:tcPr marT="45724" marB="45724"/>
                </a:tc>
                <a:tc>
                  <a:txBody>
                    <a:bodyPr/>
                    <a:lstStyle/>
                    <a:p>
                      <a:r>
                        <a:rPr lang="en-CA" sz="1500" dirty="0" smtClean="0"/>
                        <a:t>40.27</a:t>
                      </a:r>
                      <a:endParaRPr lang="en-US" sz="1500" dirty="0"/>
                    </a:p>
                  </a:txBody>
                  <a:tcPr marT="45724" marB="45724"/>
                </a:tc>
                <a:tc>
                  <a:txBody>
                    <a:bodyPr/>
                    <a:lstStyle/>
                    <a:p>
                      <a:r>
                        <a:rPr lang="en-CA" sz="1500" dirty="0" smtClean="0"/>
                        <a:t>40.24</a:t>
                      </a:r>
                      <a:endParaRPr lang="en-US" sz="1500" dirty="0"/>
                    </a:p>
                  </a:txBody>
                  <a:tcPr marT="45724" marB="45724"/>
                </a:tc>
                <a:tc>
                  <a:txBody>
                    <a:bodyPr/>
                    <a:lstStyle/>
                    <a:p>
                      <a:r>
                        <a:rPr lang="en-CA" sz="1500" dirty="0" smtClean="0"/>
                        <a:t>−0.03</a:t>
                      </a:r>
                      <a:endParaRPr lang="en-US" sz="1500" dirty="0"/>
                    </a:p>
                  </a:txBody>
                  <a:tcPr marT="45724" marB="45724"/>
                </a:tc>
                <a:tc>
                  <a:txBody>
                    <a:bodyPr/>
                    <a:lstStyle/>
                    <a:p>
                      <a:r>
                        <a:rPr lang="en-CA" sz="1500" dirty="0" smtClean="0"/>
                        <a:t>     </a:t>
                      </a:r>
                      <a:r>
                        <a:rPr lang="en-CA" sz="1500" baseline="0" dirty="0" smtClean="0"/>
                        <a:t> 3,732</a:t>
                      </a:r>
                      <a:endParaRPr lang="en-US" sz="1500" dirty="0"/>
                    </a:p>
                  </a:txBody>
                  <a:tcPr marT="45724" marB="45724"/>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fontAlgn="auto" hangingPunct="1">
              <a:spcAft>
                <a:spcPts val="0"/>
              </a:spcAft>
              <a:defRPr/>
            </a:pPr>
            <a:r>
              <a:rPr lang="en-US" dirty="0">
                <a:solidFill>
                  <a:schemeClr val="tx2">
                    <a:satMod val="130000"/>
                  </a:schemeClr>
                </a:solidFill>
              </a:rPr>
              <a:t>Delivery</a:t>
            </a:r>
          </a:p>
        </p:txBody>
      </p:sp>
      <p:sp>
        <p:nvSpPr>
          <p:cNvPr id="22531" name="Rectangle 3"/>
          <p:cNvSpPr>
            <a:spLocks noGrp="1" noChangeArrowheads="1"/>
          </p:cNvSpPr>
          <p:nvPr>
            <p:ph idx="1"/>
          </p:nvPr>
        </p:nvSpPr>
        <p:spPr>
          <a:xfrm>
            <a:off x="533400" y="1981200"/>
            <a:ext cx="8153400" cy="4876800"/>
          </a:xfrm>
        </p:spPr>
        <p:txBody>
          <a:bodyPr/>
          <a:lstStyle/>
          <a:p>
            <a:pPr eaLnBrk="1" hangingPunct="1"/>
            <a:r>
              <a:rPr lang="en-US" altLang="en-US" smtClean="0">
                <a:latin typeface="Arial" charset="0"/>
                <a:cs typeface="Arial" charset="0"/>
              </a:rPr>
              <a:t>If a futures contract is not closed out before maturity, it is usually settled by delivering the assets underlying the contract. When there are alternatives about what is delivered, where it is delivered, and when it is delivered, the party with the short position chooses.</a:t>
            </a:r>
          </a:p>
          <a:p>
            <a:pPr eaLnBrk="1" hangingPunct="1"/>
            <a:r>
              <a:rPr lang="en-US" altLang="en-US" smtClean="0">
                <a:latin typeface="Arial" charset="0"/>
                <a:cs typeface="Arial" charset="0"/>
              </a:rPr>
              <a:t> A few contracts (for example, those on stock indices and Eurodollars) are settled in cash </a:t>
            </a:r>
          </a:p>
        </p:txBody>
      </p:sp>
      <p:sp>
        <p:nvSpPr>
          <p:cNvPr id="2253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p>
        </p:txBody>
      </p:sp>
      <p:sp>
        <p:nvSpPr>
          <p:cNvPr id="225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1B328377-1D36-4AB4-8F8A-26592150C8F4}" type="slidenum">
              <a:rPr lang="en-US" altLang="en-US" sz="1400" smtClean="0">
                <a:latin typeface="Arial" charset="0"/>
              </a:rPr>
              <a:pPr eaLnBrk="1" hangingPunct="1">
                <a:spcBef>
                  <a:spcPct val="0"/>
                </a:spcBef>
                <a:buFontTx/>
                <a:buNone/>
              </a:pPr>
              <a:t>13</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p:txBody>
          <a:bodyPr lIns="90488" tIns="44450" rIns="90488" bIns="44450"/>
          <a:lstStyle/>
          <a:p>
            <a:pPr eaLnBrk="1" fontAlgn="auto" hangingPunct="1">
              <a:spcAft>
                <a:spcPts val="0"/>
              </a:spcAft>
              <a:defRPr/>
            </a:pPr>
            <a:r>
              <a:rPr lang="en-US">
                <a:solidFill>
                  <a:schemeClr val="tx2">
                    <a:satMod val="130000"/>
                  </a:schemeClr>
                </a:solidFill>
              </a:rPr>
              <a:t>Questions</a:t>
            </a:r>
          </a:p>
        </p:txBody>
      </p:sp>
      <p:sp>
        <p:nvSpPr>
          <p:cNvPr id="23555" name="Rectangle 5"/>
          <p:cNvSpPr>
            <a:spLocks noGrp="1" noChangeArrowheads="1"/>
          </p:cNvSpPr>
          <p:nvPr>
            <p:ph idx="1"/>
          </p:nvPr>
        </p:nvSpPr>
        <p:spPr>
          <a:xfrm>
            <a:off x="1022350" y="2209800"/>
            <a:ext cx="7180263" cy="3921125"/>
          </a:xfrm>
        </p:spPr>
        <p:txBody>
          <a:bodyPr lIns="90488" tIns="44450" rIns="90488" bIns="44450"/>
          <a:lstStyle/>
          <a:p>
            <a:pPr eaLnBrk="1" hangingPunct="1"/>
            <a:r>
              <a:rPr lang="en-US" altLang="en-US" smtClean="0">
                <a:latin typeface="Arial" charset="0"/>
                <a:cs typeface="Arial" charset="0"/>
              </a:rPr>
              <a:t>When a new trade is completed what are the possible effects on the open interest?</a:t>
            </a:r>
          </a:p>
          <a:p>
            <a:pPr eaLnBrk="1" hangingPunct="1"/>
            <a:r>
              <a:rPr lang="en-US" altLang="en-US" smtClean="0">
                <a:latin typeface="Arial" charset="0"/>
                <a:cs typeface="Arial" charset="0"/>
              </a:rPr>
              <a:t>Can the volume of trading in a day be greater than the open interest?</a:t>
            </a:r>
          </a:p>
        </p:txBody>
      </p:sp>
      <p:sp>
        <p:nvSpPr>
          <p:cNvPr id="2355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p>
        </p:txBody>
      </p:sp>
      <p:sp>
        <p:nvSpPr>
          <p:cNvPr id="235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35FD8E67-37E8-406F-9C6B-E78792556B71}" type="slidenum">
              <a:rPr lang="en-US" altLang="en-US" sz="1400" smtClean="0">
                <a:latin typeface="Arial" charset="0"/>
              </a:rPr>
              <a:pPr eaLnBrk="1" hangingPunct="1">
                <a:spcBef>
                  <a:spcPct val="0"/>
                </a:spcBef>
                <a:buFontTx/>
                <a:buNone/>
              </a:pPr>
              <a:t>14</a:t>
            </a:fld>
            <a:endParaRPr lang="en-US" altLang="en-US" sz="1400" smtClean="0">
              <a:latin typeface="Arial" charset="0"/>
            </a:endParaRPr>
          </a:p>
        </p:txBody>
      </p:sp>
      <p:sp>
        <p:nvSpPr>
          <p:cNvPr id="2355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355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838200"/>
            <a:ext cx="8229600" cy="1143000"/>
          </a:xfrm>
        </p:spPr>
        <p:txBody>
          <a:bodyPr/>
          <a:lstStyle/>
          <a:p>
            <a:pPr eaLnBrk="1" hangingPunct="1"/>
            <a:r>
              <a:rPr lang="en-CA" altLang="en-US" smtClean="0"/>
              <a:t>Types of Orders</a:t>
            </a:r>
            <a:endParaRPr lang="en-US" altLang="en-US" smtClean="0"/>
          </a:p>
        </p:txBody>
      </p:sp>
      <p:sp>
        <p:nvSpPr>
          <p:cNvPr id="24579" name="Content Placeholder 2"/>
          <p:cNvSpPr>
            <a:spLocks noGrp="1"/>
          </p:cNvSpPr>
          <p:nvPr>
            <p:ph sz="half" idx="2"/>
          </p:nvPr>
        </p:nvSpPr>
        <p:spPr/>
        <p:txBody>
          <a:bodyPr/>
          <a:lstStyle/>
          <a:p>
            <a:pPr eaLnBrk="1" hangingPunct="1"/>
            <a:r>
              <a:rPr lang="en-CA" altLang="en-US" sz="2800" smtClean="0"/>
              <a:t>Limit </a:t>
            </a:r>
          </a:p>
          <a:p>
            <a:pPr eaLnBrk="1" hangingPunct="1"/>
            <a:r>
              <a:rPr lang="en-CA" altLang="en-US" sz="2800" smtClean="0"/>
              <a:t>Stop-loss</a:t>
            </a:r>
          </a:p>
          <a:p>
            <a:pPr eaLnBrk="1" hangingPunct="1"/>
            <a:r>
              <a:rPr lang="en-CA" altLang="en-US" sz="2800" smtClean="0"/>
              <a:t>Stop-limit</a:t>
            </a:r>
          </a:p>
          <a:p>
            <a:pPr eaLnBrk="1" hangingPunct="1"/>
            <a:r>
              <a:rPr lang="en-CA" altLang="en-US" sz="2800" smtClean="0"/>
              <a:t>Market-if touched</a:t>
            </a:r>
          </a:p>
          <a:p>
            <a:pPr eaLnBrk="1" hangingPunct="1"/>
            <a:endParaRPr lang="en-US" altLang="en-US" smtClean="0"/>
          </a:p>
        </p:txBody>
      </p:sp>
      <p:sp>
        <p:nvSpPr>
          <p:cNvPr id="24580" name="Content Placeholder 7"/>
          <p:cNvSpPr>
            <a:spLocks noGrp="1"/>
          </p:cNvSpPr>
          <p:nvPr>
            <p:ph sz="quarter" idx="4"/>
          </p:nvPr>
        </p:nvSpPr>
        <p:spPr/>
        <p:txBody>
          <a:bodyPr/>
          <a:lstStyle/>
          <a:p>
            <a:pPr eaLnBrk="1" hangingPunct="1"/>
            <a:r>
              <a:rPr lang="en-CA" altLang="en-US" sz="2800" smtClean="0"/>
              <a:t>Discretionary</a:t>
            </a:r>
          </a:p>
          <a:p>
            <a:pPr eaLnBrk="1" hangingPunct="1"/>
            <a:r>
              <a:rPr lang="en-CA" altLang="en-US" sz="2800" smtClean="0"/>
              <a:t>Time of day</a:t>
            </a:r>
          </a:p>
          <a:p>
            <a:pPr eaLnBrk="1" hangingPunct="1"/>
            <a:r>
              <a:rPr lang="en-CA" altLang="en-US" sz="2800" smtClean="0"/>
              <a:t>Open</a:t>
            </a:r>
          </a:p>
          <a:p>
            <a:pPr eaLnBrk="1" hangingPunct="1"/>
            <a:r>
              <a:rPr lang="en-CA" altLang="en-US" sz="2800" smtClean="0"/>
              <a:t>Fill or kill</a:t>
            </a:r>
          </a:p>
          <a:p>
            <a:pPr eaLnBrk="1" hangingPunct="1"/>
            <a:endParaRPr lang="en-US" altLang="en-US" smtClean="0"/>
          </a:p>
        </p:txBody>
      </p:sp>
      <p:sp>
        <p:nvSpPr>
          <p:cNvPr id="2458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p>
        </p:txBody>
      </p:sp>
      <p:sp>
        <p:nvSpPr>
          <p:cNvPr id="2458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FD7BB20F-846D-4062-A006-CB82E50FAD3F}" type="slidenum">
              <a:rPr lang="en-US" altLang="en-US" sz="1400" smtClean="0">
                <a:latin typeface="Arial" charset="0"/>
              </a:rPr>
              <a:pPr eaLnBrk="1" hangingPunct="1">
                <a:spcBef>
                  <a:spcPct val="0"/>
                </a:spcBef>
                <a:buFontTx/>
                <a:buNone/>
              </a:pPr>
              <a:t>15</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p:txBody>
          <a:bodyPr lIns="90488" tIns="44450" rIns="90488" bIns="44450"/>
          <a:lstStyle/>
          <a:p>
            <a:pPr eaLnBrk="1" fontAlgn="auto" hangingPunct="1">
              <a:spcAft>
                <a:spcPts val="0"/>
              </a:spcAft>
              <a:defRPr/>
            </a:pPr>
            <a:r>
              <a:rPr lang="en-US">
                <a:solidFill>
                  <a:schemeClr val="tx2">
                    <a:satMod val="130000"/>
                  </a:schemeClr>
                </a:solidFill>
              </a:rPr>
              <a:t>Regulation of Futures</a:t>
            </a:r>
          </a:p>
        </p:txBody>
      </p:sp>
      <p:sp>
        <p:nvSpPr>
          <p:cNvPr id="25603" name="Rectangle 5"/>
          <p:cNvSpPr>
            <a:spLocks noGrp="1" noChangeArrowheads="1"/>
          </p:cNvSpPr>
          <p:nvPr>
            <p:ph idx="1"/>
          </p:nvPr>
        </p:nvSpPr>
        <p:spPr>
          <a:xfrm>
            <a:off x="762000" y="2438400"/>
            <a:ext cx="7015163" cy="3394075"/>
          </a:xfrm>
        </p:spPr>
        <p:txBody>
          <a:bodyPr lIns="90488" tIns="44450" rIns="90488" bIns="44450"/>
          <a:lstStyle/>
          <a:p>
            <a:pPr eaLnBrk="1" hangingPunct="1"/>
            <a:r>
              <a:rPr lang="en-CA" altLang="en-US" smtClean="0">
                <a:latin typeface="Arial" charset="0"/>
                <a:cs typeface="Arial" charset="0"/>
              </a:rPr>
              <a:t>In the US, the regulation of futures markets is primarily the responsibility of the Commodity Futures and Trading Commission (CFTC)</a:t>
            </a:r>
          </a:p>
          <a:p>
            <a:pPr eaLnBrk="1" hangingPunct="1"/>
            <a:r>
              <a:rPr lang="en-CA" altLang="en-US" smtClean="0">
                <a:latin typeface="Arial" charset="0"/>
                <a:cs typeface="Arial" charset="0"/>
              </a:rPr>
              <a:t>Regulators try to protect the public interest and prevent questionable trading practices</a:t>
            </a:r>
            <a:endParaRPr lang="en-US" altLang="en-US" smtClean="0">
              <a:latin typeface="Arial" charset="0"/>
              <a:cs typeface="Arial" charset="0"/>
            </a:endParaRPr>
          </a:p>
          <a:p>
            <a:pPr eaLnBrk="1" hangingPunct="1"/>
            <a:endParaRPr lang="en-US" altLang="en-US" smtClean="0">
              <a:latin typeface="Arial" charset="0"/>
              <a:cs typeface="Arial" charset="0"/>
            </a:endParaRPr>
          </a:p>
          <a:p>
            <a:pPr eaLnBrk="1" hangingPunct="1">
              <a:buFontTx/>
              <a:buNone/>
            </a:pPr>
            <a:endParaRPr lang="en-US" altLang="en-US" smtClean="0">
              <a:latin typeface="Arial" charset="0"/>
              <a:cs typeface="Arial" charset="0"/>
            </a:endParaRPr>
          </a:p>
        </p:txBody>
      </p:sp>
      <p:sp>
        <p:nvSpPr>
          <p:cNvPr id="2560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p>
        </p:txBody>
      </p:sp>
      <p:sp>
        <p:nvSpPr>
          <p:cNvPr id="256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256F6AFC-C026-4081-80E0-27BAC3E0FD4C}" type="slidenum">
              <a:rPr lang="en-US" altLang="en-US" sz="1400" smtClean="0">
                <a:latin typeface="Arial" charset="0"/>
              </a:rPr>
              <a:pPr eaLnBrk="1" hangingPunct="1">
                <a:spcBef>
                  <a:spcPct val="0"/>
                </a:spcBef>
                <a:buFontTx/>
                <a:buNone/>
              </a:pPr>
              <a:t>16</a:t>
            </a:fld>
            <a:endParaRPr lang="en-US" altLang="en-US" sz="1400" smtClean="0">
              <a:latin typeface="Arial" charset="0"/>
            </a:endParaRPr>
          </a:p>
        </p:txBody>
      </p:sp>
      <p:sp>
        <p:nvSpPr>
          <p:cNvPr id="2560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560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a:xfrm>
            <a:off x="1295400" y="685800"/>
            <a:ext cx="7239000" cy="1066800"/>
          </a:xfrm>
        </p:spPr>
        <p:txBody>
          <a:bodyPr lIns="90488" tIns="44450" rIns="90488" bIns="44450"/>
          <a:lstStyle/>
          <a:p>
            <a:pPr eaLnBrk="1" fontAlgn="auto" hangingPunct="1">
              <a:spcAft>
                <a:spcPts val="0"/>
              </a:spcAft>
              <a:defRPr/>
            </a:pPr>
            <a:r>
              <a:rPr lang="en-US" dirty="0">
                <a:solidFill>
                  <a:schemeClr val="tx2">
                    <a:satMod val="130000"/>
                  </a:schemeClr>
                </a:solidFill>
              </a:rPr>
              <a:t>Accounting &amp; Tax</a:t>
            </a:r>
          </a:p>
        </p:txBody>
      </p:sp>
      <p:sp>
        <p:nvSpPr>
          <p:cNvPr id="26627" name="Rectangle 5"/>
          <p:cNvSpPr>
            <a:spLocks noGrp="1" noChangeArrowheads="1"/>
          </p:cNvSpPr>
          <p:nvPr>
            <p:ph idx="1"/>
          </p:nvPr>
        </p:nvSpPr>
        <p:spPr>
          <a:xfrm>
            <a:off x="533400" y="1905000"/>
            <a:ext cx="7848600" cy="3894138"/>
          </a:xfrm>
        </p:spPr>
        <p:txBody>
          <a:bodyPr lIns="90488" tIns="44450" rIns="90488" bIns="44450"/>
          <a:lstStyle/>
          <a:p>
            <a:pPr eaLnBrk="1" hangingPunct="1">
              <a:lnSpc>
                <a:spcPct val="90000"/>
              </a:lnSpc>
            </a:pPr>
            <a:r>
              <a:rPr lang="en-US" altLang="en-US" smtClean="0">
                <a:latin typeface="Arial" charset="0"/>
                <a:cs typeface="Arial" charset="0"/>
              </a:rPr>
              <a:t>Ideally hedging  profits (losses) should be recognized at the same time as the losses (profits) on the item being hedged</a:t>
            </a:r>
          </a:p>
          <a:p>
            <a:pPr eaLnBrk="1" hangingPunct="1">
              <a:lnSpc>
                <a:spcPct val="90000"/>
              </a:lnSpc>
            </a:pPr>
            <a:r>
              <a:rPr lang="en-US" altLang="en-US" smtClean="0">
                <a:latin typeface="Arial" charset="0"/>
                <a:cs typeface="Arial" charset="0"/>
              </a:rPr>
              <a:t>Ideally profits and losses from speculation should be recognized on a mark-to-market basis</a:t>
            </a:r>
          </a:p>
          <a:p>
            <a:pPr eaLnBrk="1" hangingPunct="1">
              <a:lnSpc>
                <a:spcPct val="90000"/>
              </a:lnSpc>
            </a:pPr>
            <a:r>
              <a:rPr lang="en-US" altLang="en-US" smtClean="0">
                <a:latin typeface="Arial" charset="0"/>
                <a:cs typeface="Arial" charset="0"/>
              </a:rPr>
              <a:t>Roughly speaking, this is what the accounting and tax treatment of futures in the U.S. and many other countries attempt to achieve</a:t>
            </a:r>
          </a:p>
        </p:txBody>
      </p:sp>
      <p:sp>
        <p:nvSpPr>
          <p:cNvPr id="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p>
        </p:txBody>
      </p:sp>
      <p:sp>
        <p:nvSpPr>
          <p:cNvPr id="266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DBE261D0-6E43-4FB5-853F-C947AB18CB95}" type="slidenum">
              <a:rPr lang="en-US" altLang="en-US" sz="1400" smtClean="0">
                <a:latin typeface="Arial" charset="0"/>
              </a:rPr>
              <a:pPr eaLnBrk="1" hangingPunct="1">
                <a:spcBef>
                  <a:spcPct val="0"/>
                </a:spcBef>
                <a:buFontTx/>
                <a:buNone/>
              </a:pPr>
              <a:t>17</a:t>
            </a:fld>
            <a:endParaRPr lang="en-US" altLang="en-US" sz="1400" smtClean="0">
              <a:latin typeface="Arial" charset="0"/>
            </a:endParaRPr>
          </a:p>
        </p:txBody>
      </p:sp>
      <p:sp>
        <p:nvSpPr>
          <p:cNvPr id="2663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663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a:xfrm>
            <a:off x="246063" y="762000"/>
            <a:ext cx="7772400" cy="990600"/>
          </a:xfrm>
        </p:spPr>
        <p:txBody>
          <a:bodyPr lIns="90488" tIns="44450" rIns="90488" bIns="44450">
            <a:normAutofit fontScale="90000"/>
          </a:bodyPr>
          <a:lstStyle/>
          <a:p>
            <a:pPr eaLnBrk="1" fontAlgn="auto" hangingPunct="1">
              <a:spcAft>
                <a:spcPts val="0"/>
              </a:spcAft>
              <a:defRPr/>
            </a:pPr>
            <a:r>
              <a:rPr lang="en-US" sz="3200" dirty="0">
                <a:solidFill>
                  <a:schemeClr val="tx2">
                    <a:satMod val="130000"/>
                  </a:schemeClr>
                </a:solidFill>
              </a:rPr>
              <a:t>Forward Contracts vs Futures </a:t>
            </a:r>
            <a:r>
              <a:rPr lang="en-US" sz="3200" dirty="0" smtClean="0">
                <a:solidFill>
                  <a:schemeClr val="tx2">
                    <a:satMod val="130000"/>
                  </a:schemeClr>
                </a:solidFill>
              </a:rPr>
              <a:t>Contracts (Table 2.3) </a:t>
            </a:r>
            <a:endParaRPr lang="en-US" sz="3200" dirty="0">
              <a:solidFill>
                <a:schemeClr val="tx2">
                  <a:satMod val="130000"/>
                </a:schemeClr>
              </a:solidFill>
            </a:endParaRPr>
          </a:p>
        </p:txBody>
      </p:sp>
      <p:sp>
        <p:nvSpPr>
          <p:cNvPr id="2765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p>
        </p:txBody>
      </p:sp>
      <p:sp>
        <p:nvSpPr>
          <p:cNvPr id="276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A8B3BE0A-E126-4A80-944F-C42EE20B0451}" type="slidenum">
              <a:rPr lang="en-US" altLang="en-US" sz="1400" smtClean="0">
                <a:latin typeface="Arial" charset="0"/>
              </a:rPr>
              <a:pPr eaLnBrk="1" hangingPunct="1">
                <a:spcBef>
                  <a:spcPct val="0"/>
                </a:spcBef>
                <a:buFontTx/>
                <a:buNone/>
              </a:pPr>
              <a:t>18</a:t>
            </a:fld>
            <a:endParaRPr lang="en-US" altLang="en-US" sz="1400" smtClean="0">
              <a:latin typeface="Arial" charset="0"/>
            </a:endParaRPr>
          </a:p>
        </p:txBody>
      </p:sp>
      <p:sp>
        <p:nvSpPr>
          <p:cNvPr id="27653"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7654"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7655" name="Rectangle 18"/>
          <p:cNvSpPr>
            <a:spLocks noChangeArrowheads="1"/>
          </p:cNvSpPr>
          <p:nvPr/>
        </p:nvSpPr>
        <p:spPr bwMode="auto">
          <a:xfrm>
            <a:off x="5310188" y="4695825"/>
            <a:ext cx="322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Contract usually closed out</a:t>
            </a:r>
          </a:p>
        </p:txBody>
      </p:sp>
      <p:grpSp>
        <p:nvGrpSpPr>
          <p:cNvPr id="27656" name="Group 34"/>
          <p:cNvGrpSpPr>
            <a:grpSpLocks/>
          </p:cNvGrpSpPr>
          <p:nvPr/>
        </p:nvGrpSpPr>
        <p:grpSpPr bwMode="auto">
          <a:xfrm>
            <a:off x="1371600" y="2057400"/>
            <a:ext cx="6940550" cy="3908425"/>
            <a:chOff x="968375" y="1905000"/>
            <a:chExt cx="7343775" cy="4060825"/>
          </a:xfrm>
        </p:grpSpPr>
        <p:sp>
          <p:nvSpPr>
            <p:cNvPr id="27657" name="Rectangle 14"/>
            <p:cNvSpPr>
              <a:spLocks noChangeArrowheads="1"/>
            </p:cNvSpPr>
            <p:nvPr/>
          </p:nvSpPr>
          <p:spPr bwMode="auto">
            <a:xfrm>
              <a:off x="6429375" y="5830888"/>
              <a:ext cx="12700" cy="4762"/>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7658" name="Rectangle 5"/>
            <p:cNvSpPr>
              <a:spLocks noChangeArrowheads="1"/>
            </p:cNvSpPr>
            <p:nvPr/>
          </p:nvSpPr>
          <p:spPr bwMode="auto">
            <a:xfrm>
              <a:off x="968375" y="2557463"/>
              <a:ext cx="4016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Private contract between 2 parties</a:t>
              </a:r>
            </a:p>
          </p:txBody>
        </p:sp>
        <p:sp>
          <p:nvSpPr>
            <p:cNvPr id="27659" name="Rectangle 6"/>
            <p:cNvSpPr>
              <a:spLocks noChangeArrowheads="1"/>
            </p:cNvSpPr>
            <p:nvPr/>
          </p:nvSpPr>
          <p:spPr bwMode="auto">
            <a:xfrm>
              <a:off x="5824538" y="2557463"/>
              <a:ext cx="2100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Exchange traded</a:t>
              </a:r>
            </a:p>
          </p:txBody>
        </p:sp>
        <p:sp>
          <p:nvSpPr>
            <p:cNvPr id="27660" name="Rectangle 7"/>
            <p:cNvSpPr>
              <a:spLocks noChangeArrowheads="1"/>
            </p:cNvSpPr>
            <p:nvPr/>
          </p:nvSpPr>
          <p:spPr bwMode="auto">
            <a:xfrm>
              <a:off x="1563688" y="3090863"/>
              <a:ext cx="26908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Non-standard contract</a:t>
              </a:r>
            </a:p>
          </p:txBody>
        </p:sp>
        <p:sp>
          <p:nvSpPr>
            <p:cNvPr id="27661" name="Rectangle 8"/>
            <p:cNvSpPr>
              <a:spLocks noChangeArrowheads="1"/>
            </p:cNvSpPr>
            <p:nvPr/>
          </p:nvSpPr>
          <p:spPr bwMode="auto">
            <a:xfrm>
              <a:off x="5732463" y="3090863"/>
              <a:ext cx="21828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Standard contract</a:t>
              </a:r>
            </a:p>
          </p:txBody>
        </p:sp>
        <p:sp>
          <p:nvSpPr>
            <p:cNvPr id="27662" name="Rectangle 9"/>
            <p:cNvSpPr>
              <a:spLocks noChangeArrowheads="1"/>
            </p:cNvSpPr>
            <p:nvPr/>
          </p:nvSpPr>
          <p:spPr bwMode="auto">
            <a:xfrm>
              <a:off x="1111250" y="3625850"/>
              <a:ext cx="38100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Usually 1 specified delivery date</a:t>
              </a:r>
            </a:p>
          </p:txBody>
        </p:sp>
        <p:sp>
          <p:nvSpPr>
            <p:cNvPr id="27663" name="Rectangle 10"/>
            <p:cNvSpPr>
              <a:spLocks noChangeArrowheads="1"/>
            </p:cNvSpPr>
            <p:nvPr/>
          </p:nvSpPr>
          <p:spPr bwMode="auto">
            <a:xfrm>
              <a:off x="5464175" y="3625850"/>
              <a:ext cx="284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Range of delivery dates</a:t>
              </a:r>
            </a:p>
          </p:txBody>
        </p:sp>
        <p:sp>
          <p:nvSpPr>
            <p:cNvPr id="27664" name="Rectangle 11"/>
            <p:cNvSpPr>
              <a:spLocks noChangeArrowheads="1"/>
            </p:cNvSpPr>
            <p:nvPr/>
          </p:nvSpPr>
          <p:spPr bwMode="auto">
            <a:xfrm>
              <a:off x="1792288" y="4160838"/>
              <a:ext cx="29987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Settled at end of contract</a:t>
              </a:r>
            </a:p>
          </p:txBody>
        </p:sp>
        <p:sp>
          <p:nvSpPr>
            <p:cNvPr id="27665" name="Rectangle 12"/>
            <p:cNvSpPr>
              <a:spLocks noChangeArrowheads="1"/>
            </p:cNvSpPr>
            <p:nvPr/>
          </p:nvSpPr>
          <p:spPr bwMode="auto">
            <a:xfrm>
              <a:off x="6037263" y="4160838"/>
              <a:ext cx="1565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Settled daily</a:t>
              </a:r>
            </a:p>
          </p:txBody>
        </p:sp>
        <p:sp>
          <p:nvSpPr>
            <p:cNvPr id="27666" name="Rectangle 13"/>
            <p:cNvSpPr>
              <a:spLocks noChangeArrowheads="1"/>
            </p:cNvSpPr>
            <p:nvPr/>
          </p:nvSpPr>
          <p:spPr bwMode="auto">
            <a:xfrm>
              <a:off x="1066800" y="5943600"/>
              <a:ext cx="3629025" cy="4763"/>
            </a:xfrm>
            <a:prstGeom prst="rect">
              <a:avLst/>
            </a:prstGeom>
            <a:solidFill>
              <a:srgbClr val="808080"/>
            </a:solidFill>
            <a:ln w="25400">
              <a:solidFill>
                <a:schemeClr val="tx1"/>
              </a:solidFill>
              <a:miter lim="800000"/>
              <a:headEnd/>
              <a:tailEnd/>
            </a:ln>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7667" name="Rectangle 15"/>
            <p:cNvSpPr>
              <a:spLocks noChangeArrowheads="1"/>
            </p:cNvSpPr>
            <p:nvPr/>
          </p:nvSpPr>
          <p:spPr bwMode="auto">
            <a:xfrm>
              <a:off x="4648200" y="5943600"/>
              <a:ext cx="3473450" cy="4763"/>
            </a:xfrm>
            <a:prstGeom prst="rect">
              <a:avLst/>
            </a:prstGeom>
            <a:solidFill>
              <a:srgbClr val="808080"/>
            </a:solidFill>
            <a:ln w="25400">
              <a:solidFill>
                <a:schemeClr val="tx1"/>
              </a:solidFill>
              <a:miter lim="800000"/>
              <a:headEnd/>
              <a:tailEnd/>
            </a:ln>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7668" name="Rectangle 16"/>
            <p:cNvSpPr>
              <a:spLocks noChangeArrowheads="1"/>
            </p:cNvSpPr>
            <p:nvPr/>
          </p:nvSpPr>
          <p:spPr bwMode="auto">
            <a:xfrm>
              <a:off x="1636713" y="4695825"/>
              <a:ext cx="25384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Delivery or final cash</a:t>
              </a:r>
            </a:p>
          </p:txBody>
        </p:sp>
        <p:sp>
          <p:nvSpPr>
            <p:cNvPr id="27669" name="Rectangle 17"/>
            <p:cNvSpPr>
              <a:spLocks noChangeArrowheads="1"/>
            </p:cNvSpPr>
            <p:nvPr/>
          </p:nvSpPr>
          <p:spPr bwMode="auto">
            <a:xfrm>
              <a:off x="1566863" y="4992688"/>
              <a:ext cx="30305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settlement usually occurs</a:t>
              </a:r>
            </a:p>
          </p:txBody>
        </p:sp>
        <p:sp>
          <p:nvSpPr>
            <p:cNvPr id="27670" name="Rectangle 19"/>
            <p:cNvSpPr>
              <a:spLocks noChangeArrowheads="1"/>
            </p:cNvSpPr>
            <p:nvPr/>
          </p:nvSpPr>
          <p:spPr bwMode="auto">
            <a:xfrm>
              <a:off x="5791200" y="4992688"/>
              <a:ext cx="19415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a:latin typeface="Times New Roman" pitchFamily="18" charset="0"/>
                </a:rPr>
                <a:t>prior to maturity</a:t>
              </a:r>
            </a:p>
          </p:txBody>
        </p:sp>
        <p:sp>
          <p:nvSpPr>
            <p:cNvPr id="27671" name="Rectangle 20"/>
            <p:cNvSpPr>
              <a:spLocks noChangeArrowheads="1"/>
            </p:cNvSpPr>
            <p:nvPr/>
          </p:nvSpPr>
          <p:spPr bwMode="auto">
            <a:xfrm>
              <a:off x="1025525" y="1905000"/>
              <a:ext cx="3629025" cy="4763"/>
            </a:xfrm>
            <a:prstGeom prst="rect">
              <a:avLst/>
            </a:prstGeom>
            <a:solidFill>
              <a:srgbClr val="808080"/>
            </a:solidFill>
            <a:ln w="25400">
              <a:solidFill>
                <a:schemeClr val="tx1"/>
              </a:solidFill>
              <a:miter lim="800000"/>
              <a:headEnd/>
              <a:tailEnd/>
            </a:ln>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7672" name="Rectangle 21"/>
            <p:cNvSpPr>
              <a:spLocks noChangeArrowheads="1"/>
            </p:cNvSpPr>
            <p:nvPr/>
          </p:nvSpPr>
          <p:spPr bwMode="auto">
            <a:xfrm>
              <a:off x="6429375" y="1905000"/>
              <a:ext cx="12700" cy="4763"/>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7673" name="Rectangle 22"/>
            <p:cNvSpPr>
              <a:spLocks noChangeArrowheads="1"/>
            </p:cNvSpPr>
            <p:nvPr/>
          </p:nvSpPr>
          <p:spPr bwMode="auto">
            <a:xfrm>
              <a:off x="4699000" y="1905000"/>
              <a:ext cx="3473450" cy="4763"/>
            </a:xfrm>
            <a:prstGeom prst="rect">
              <a:avLst/>
            </a:prstGeom>
            <a:solidFill>
              <a:srgbClr val="808080"/>
            </a:solidFill>
            <a:ln w="25400">
              <a:solidFill>
                <a:schemeClr val="tx1"/>
              </a:solidFill>
              <a:miter lim="800000"/>
              <a:headEnd/>
              <a:tailEnd/>
            </a:ln>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7674" name="Rectangle 23"/>
            <p:cNvSpPr>
              <a:spLocks noChangeArrowheads="1"/>
            </p:cNvSpPr>
            <p:nvPr/>
          </p:nvSpPr>
          <p:spPr bwMode="auto">
            <a:xfrm>
              <a:off x="2052638" y="2105025"/>
              <a:ext cx="16795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b="1">
                  <a:latin typeface="Times New Roman" pitchFamily="18" charset="0"/>
                </a:rPr>
                <a:t>FORWARDS</a:t>
              </a:r>
            </a:p>
          </p:txBody>
        </p:sp>
        <p:sp>
          <p:nvSpPr>
            <p:cNvPr id="27675" name="Rectangle 24"/>
            <p:cNvSpPr>
              <a:spLocks noChangeArrowheads="1"/>
            </p:cNvSpPr>
            <p:nvPr/>
          </p:nvSpPr>
          <p:spPr bwMode="auto">
            <a:xfrm>
              <a:off x="6089650" y="2105025"/>
              <a:ext cx="1384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000" b="1">
                  <a:latin typeface="Times New Roman" pitchFamily="18" charset="0"/>
                </a:rPr>
                <a:t>FUTURES</a:t>
              </a:r>
            </a:p>
          </p:txBody>
        </p:sp>
        <p:sp>
          <p:nvSpPr>
            <p:cNvPr id="27676" name="Rectangle 25"/>
            <p:cNvSpPr>
              <a:spLocks noChangeArrowheads="1"/>
            </p:cNvSpPr>
            <p:nvPr/>
          </p:nvSpPr>
          <p:spPr bwMode="auto">
            <a:xfrm>
              <a:off x="1019175" y="2497138"/>
              <a:ext cx="3641725" cy="12700"/>
            </a:xfrm>
            <a:prstGeom prst="rect">
              <a:avLst/>
            </a:prstGeom>
            <a:solidFill>
              <a:srgbClr val="808080"/>
            </a:solidFill>
            <a:ln w="12700">
              <a:solidFill>
                <a:schemeClr val="tx1"/>
              </a:solidFill>
              <a:miter lim="800000"/>
              <a:headEnd/>
              <a:tailEnd/>
            </a:ln>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7677" name="Rectangle 26"/>
            <p:cNvSpPr>
              <a:spLocks noChangeArrowheads="1"/>
            </p:cNvSpPr>
            <p:nvPr/>
          </p:nvSpPr>
          <p:spPr bwMode="auto">
            <a:xfrm>
              <a:off x="6435725" y="2490788"/>
              <a:ext cx="25400" cy="2540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7678" name="Rectangle 27"/>
            <p:cNvSpPr>
              <a:spLocks noChangeArrowheads="1"/>
            </p:cNvSpPr>
            <p:nvPr/>
          </p:nvSpPr>
          <p:spPr bwMode="auto">
            <a:xfrm>
              <a:off x="4687888" y="2497138"/>
              <a:ext cx="3497262" cy="12700"/>
            </a:xfrm>
            <a:prstGeom prst="rect">
              <a:avLst/>
            </a:prstGeom>
            <a:solidFill>
              <a:srgbClr val="808080"/>
            </a:solidFill>
            <a:ln w="12700">
              <a:solidFill>
                <a:schemeClr val="tx1"/>
              </a:solidFill>
              <a:miter lim="800000"/>
              <a:headEnd/>
              <a:tailEnd/>
            </a:ln>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7679" name="Text Box 30"/>
            <p:cNvSpPr txBox="1">
              <a:spLocks noChangeArrowheads="1"/>
            </p:cNvSpPr>
            <p:nvPr/>
          </p:nvSpPr>
          <p:spPr bwMode="auto">
            <a:xfrm>
              <a:off x="2057400" y="54864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50000"/>
                </a:spcBef>
                <a:buFontTx/>
                <a:buNone/>
              </a:pPr>
              <a:r>
                <a:rPr lang="en-CA" altLang="en-US" sz="1800">
                  <a:latin typeface="Times New Roman" pitchFamily="18" charset="0"/>
                </a:rPr>
                <a:t>Some credit risk</a:t>
              </a:r>
            </a:p>
          </p:txBody>
        </p:sp>
        <p:sp>
          <p:nvSpPr>
            <p:cNvPr id="27680" name="Text Box 31"/>
            <p:cNvSpPr txBox="1">
              <a:spLocks noChangeArrowheads="1"/>
            </p:cNvSpPr>
            <p:nvPr/>
          </p:nvSpPr>
          <p:spPr bwMode="auto">
            <a:xfrm>
              <a:off x="5638800" y="55626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50000"/>
                </a:spcBef>
                <a:buFontTx/>
                <a:buNone/>
              </a:pPr>
              <a:r>
                <a:rPr lang="en-CA" altLang="en-US" sz="1800">
                  <a:latin typeface="Times New Roman" pitchFamily="18" charset="0"/>
                </a:rPr>
                <a:t>Virtually no credit risk</a:t>
              </a:r>
            </a:p>
          </p:txBody>
        </p:sp>
        <p:sp>
          <p:nvSpPr>
            <p:cNvPr id="27681" name="Text Box 46"/>
            <p:cNvSpPr txBox="1">
              <a:spLocks noChangeArrowheads="1"/>
            </p:cNvSpPr>
            <p:nvPr/>
          </p:nvSpPr>
          <p:spPr bwMode="auto">
            <a:xfrm>
              <a:off x="5851525" y="55991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CA" altLang="en-US" sz="1800">
                <a:latin typeface="Times New Roman" pitchFamily="18" charset="0"/>
              </a:endParaRPr>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4"/>
          <p:cNvSpPr>
            <a:spLocks noGrp="1" noChangeArrowheads="1"/>
          </p:cNvSpPr>
          <p:nvPr>
            <p:ph type="title"/>
          </p:nvPr>
        </p:nvSpPr>
        <p:spPr>
          <a:xfrm>
            <a:off x="1295400" y="685800"/>
            <a:ext cx="7162800" cy="1219200"/>
          </a:xfrm>
        </p:spPr>
        <p:txBody>
          <a:bodyPr lIns="90488" tIns="44450" rIns="90488" bIns="44450"/>
          <a:lstStyle/>
          <a:p>
            <a:pPr eaLnBrk="1" fontAlgn="auto" hangingPunct="1">
              <a:spcAft>
                <a:spcPts val="0"/>
              </a:spcAft>
              <a:defRPr/>
            </a:pPr>
            <a:r>
              <a:rPr lang="en-US" dirty="0">
                <a:solidFill>
                  <a:schemeClr val="tx2">
                    <a:satMod val="130000"/>
                  </a:schemeClr>
                </a:solidFill>
              </a:rPr>
              <a:t>Foreign Exchange Quotes</a:t>
            </a:r>
          </a:p>
        </p:txBody>
      </p:sp>
      <p:sp>
        <p:nvSpPr>
          <p:cNvPr id="28675" name="Rectangle 5"/>
          <p:cNvSpPr>
            <a:spLocks noGrp="1" noChangeArrowheads="1"/>
          </p:cNvSpPr>
          <p:nvPr>
            <p:ph idx="1"/>
          </p:nvPr>
        </p:nvSpPr>
        <p:spPr>
          <a:xfrm>
            <a:off x="457200" y="2133600"/>
            <a:ext cx="8439150" cy="4100513"/>
          </a:xfrm>
        </p:spPr>
        <p:txBody>
          <a:bodyPr lIns="90488" tIns="44450" rIns="90488" bIns="44450"/>
          <a:lstStyle/>
          <a:p>
            <a:pPr eaLnBrk="1" hangingPunct="1"/>
            <a:r>
              <a:rPr lang="en-US" altLang="en-US" smtClean="0">
                <a:latin typeface="Arial" charset="0"/>
                <a:cs typeface="Arial" charset="0"/>
              </a:rPr>
              <a:t>Futures exchange rates are quoted as the number of USD per unit of the foreign currency</a:t>
            </a:r>
          </a:p>
          <a:p>
            <a:pPr eaLnBrk="1" hangingPunct="1"/>
            <a:r>
              <a:rPr lang="en-US" altLang="en-US" smtClean="0">
                <a:latin typeface="Arial" charset="0"/>
                <a:cs typeface="Arial" charset="0"/>
              </a:rPr>
              <a:t>Forward exchange rates are quoted in the same way as spot exchange rates. This means that GBP, EUR, AUD, and NZD are quoted as USD per unit of foreign currency. Other currencies (e.g., CAD and JPY) are quoted as units of the foreign currency per USD.</a:t>
            </a:r>
          </a:p>
        </p:txBody>
      </p:sp>
      <p:sp>
        <p:nvSpPr>
          <p:cNvPr id="2867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p>
        </p:txBody>
      </p:sp>
      <p:sp>
        <p:nvSpPr>
          <p:cNvPr id="286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E7604215-EAA3-4763-8ACF-01CE19626B1B}" type="slidenum">
              <a:rPr lang="en-US" altLang="en-US" sz="1400" smtClean="0">
                <a:latin typeface="Arial" charset="0"/>
              </a:rPr>
              <a:pPr eaLnBrk="1" hangingPunct="1">
                <a:spcBef>
                  <a:spcPct val="0"/>
                </a:spcBef>
                <a:buFontTx/>
                <a:buNone/>
              </a:pPr>
              <a:t>19</a:t>
            </a:fld>
            <a:endParaRPr lang="en-US" altLang="en-US" sz="1400" smtClean="0">
              <a:latin typeface="Arial" charset="0"/>
            </a:endParaRPr>
          </a:p>
        </p:txBody>
      </p:sp>
      <p:sp>
        <p:nvSpPr>
          <p:cNvPr id="2867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2867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lIns="90488" tIns="44450" rIns="90488" bIns="44450"/>
          <a:lstStyle/>
          <a:p>
            <a:pPr eaLnBrk="1" fontAlgn="auto" hangingPunct="1">
              <a:spcAft>
                <a:spcPts val="0"/>
              </a:spcAft>
              <a:defRPr/>
            </a:pPr>
            <a:r>
              <a:rPr lang="en-US" dirty="0">
                <a:solidFill>
                  <a:schemeClr val="tx2">
                    <a:satMod val="130000"/>
                  </a:schemeClr>
                </a:solidFill>
              </a:rPr>
              <a:t>Futures Contracts</a:t>
            </a:r>
          </a:p>
        </p:txBody>
      </p:sp>
      <p:sp>
        <p:nvSpPr>
          <p:cNvPr id="6147" name="Rectangle 5"/>
          <p:cNvSpPr>
            <a:spLocks noGrp="1" noChangeArrowheads="1"/>
          </p:cNvSpPr>
          <p:nvPr>
            <p:ph idx="1"/>
          </p:nvPr>
        </p:nvSpPr>
        <p:spPr>
          <a:xfrm>
            <a:off x="1295400" y="2057400"/>
            <a:ext cx="7848600" cy="4038600"/>
          </a:xfrm>
        </p:spPr>
        <p:txBody>
          <a:bodyPr lIns="90488" tIns="44450" rIns="90488" bIns="44450"/>
          <a:lstStyle/>
          <a:p>
            <a:pPr eaLnBrk="1" hangingPunct="1"/>
            <a:r>
              <a:rPr lang="en-US" altLang="en-US" smtClean="0">
                <a:latin typeface="Arial" charset="0"/>
                <a:cs typeface="Arial" charset="0"/>
              </a:rPr>
              <a:t>Available on a wide range of assets</a:t>
            </a:r>
          </a:p>
          <a:p>
            <a:pPr eaLnBrk="1" hangingPunct="1"/>
            <a:r>
              <a:rPr lang="en-US" altLang="en-US" smtClean="0">
                <a:latin typeface="Arial" charset="0"/>
                <a:cs typeface="Arial" charset="0"/>
              </a:rPr>
              <a:t>Exchange traded</a:t>
            </a:r>
          </a:p>
          <a:p>
            <a:pPr eaLnBrk="1" hangingPunct="1"/>
            <a:r>
              <a:rPr lang="en-US" altLang="en-US" smtClean="0">
                <a:latin typeface="Arial" charset="0"/>
                <a:cs typeface="Arial" charset="0"/>
              </a:rPr>
              <a:t>Specifications need to be defined:</a:t>
            </a:r>
          </a:p>
          <a:p>
            <a:pPr lvl="1" eaLnBrk="1" hangingPunct="1"/>
            <a:r>
              <a:rPr lang="en-US" altLang="en-US" smtClean="0">
                <a:latin typeface="Arial" charset="0"/>
                <a:cs typeface="Arial" charset="0"/>
              </a:rPr>
              <a:t>What can be delivered,</a:t>
            </a:r>
          </a:p>
          <a:p>
            <a:pPr lvl="1" eaLnBrk="1" hangingPunct="1"/>
            <a:r>
              <a:rPr lang="en-US" altLang="en-US" smtClean="0">
                <a:latin typeface="Arial" charset="0"/>
                <a:cs typeface="Arial" charset="0"/>
              </a:rPr>
              <a:t>Where it can be delivered, &amp; </a:t>
            </a:r>
          </a:p>
          <a:p>
            <a:pPr lvl="1" eaLnBrk="1" hangingPunct="1"/>
            <a:r>
              <a:rPr lang="en-US" altLang="en-US" smtClean="0">
                <a:latin typeface="Arial" charset="0"/>
                <a:cs typeface="Arial" charset="0"/>
              </a:rPr>
              <a:t>When it can be delivered</a:t>
            </a:r>
          </a:p>
          <a:p>
            <a:pPr eaLnBrk="1" hangingPunct="1"/>
            <a:r>
              <a:rPr lang="en-US" altLang="en-US" smtClean="0">
                <a:latin typeface="Arial" charset="0"/>
                <a:cs typeface="Arial" charset="0"/>
              </a:rPr>
              <a:t>Settled daily</a:t>
            </a:r>
          </a:p>
        </p:txBody>
      </p:sp>
      <p:sp>
        <p:nvSpPr>
          <p:cNvPr id="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p>
        </p:txBody>
      </p:sp>
      <p:sp>
        <p:nvSpPr>
          <p:cNvPr id="61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C1289D12-D5E0-4699-9CCB-A7D6409D3B57}" type="slidenum">
              <a:rPr lang="en-US" altLang="en-US" sz="1400" smtClean="0">
                <a:latin typeface="Arial" charset="0"/>
              </a:rPr>
              <a:pPr eaLnBrk="1" hangingPunct="1">
                <a:spcBef>
                  <a:spcPct val="0"/>
                </a:spcBef>
                <a:buFontTx/>
                <a:buNone/>
              </a:pPr>
              <a:t>2</a:t>
            </a:fld>
            <a:endParaRPr lang="en-US" altLang="en-US" sz="1400" smtClean="0">
              <a:latin typeface="Arial" charset="0"/>
            </a:endParaRPr>
          </a:p>
        </p:txBody>
      </p:sp>
      <p:sp>
        <p:nvSpPr>
          <p:cNvPr id="615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615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1010509"/>
            <a:ext cx="7772400" cy="1143000"/>
          </a:xfrm>
        </p:spPr>
        <p:txBody>
          <a:bodyPr/>
          <a:lstStyle/>
          <a:p>
            <a:pPr eaLnBrk="1" hangingPunct="1"/>
            <a:r>
              <a:rPr lang="en-CA" altLang="en-US" sz="3600" dirty="0" smtClean="0"/>
              <a:t>OTC Derivatives Transactions: Bilateral Clearing vs Central Clearing</a:t>
            </a:r>
            <a:endParaRPr lang="en-US" altLang="en-US" sz="3600" dirty="0" smtClean="0"/>
          </a:p>
        </p:txBody>
      </p:sp>
      <p:sp>
        <p:nvSpPr>
          <p:cNvPr id="2048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p>
        </p:txBody>
      </p:sp>
      <p:sp>
        <p:nvSpPr>
          <p:cNvPr id="204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37401068-8E63-4E22-BDDD-F2E2B10A6CDD}" type="slidenum">
              <a:rPr lang="en-US" altLang="en-US" sz="1400" smtClean="0">
                <a:latin typeface="Arial" charset="0"/>
              </a:rPr>
              <a:pPr eaLnBrk="1" hangingPunct="1">
                <a:spcBef>
                  <a:spcPct val="0"/>
                </a:spcBef>
                <a:buFontTx/>
                <a:buNone/>
              </a:pPr>
              <a:t>20</a:t>
            </a:fld>
            <a:endParaRPr lang="en-US" altLang="en-US" sz="1400" smtClean="0">
              <a:latin typeface="Arial" charset="0"/>
            </a:endParaRPr>
          </a:p>
        </p:txBody>
      </p:sp>
      <p:grpSp>
        <p:nvGrpSpPr>
          <p:cNvPr id="33" name="Group 6"/>
          <p:cNvGrpSpPr>
            <a:grpSpLocks/>
          </p:cNvGrpSpPr>
          <p:nvPr/>
        </p:nvGrpSpPr>
        <p:grpSpPr bwMode="auto">
          <a:xfrm>
            <a:off x="884598" y="2667000"/>
            <a:ext cx="7133865" cy="2952577"/>
            <a:chOff x="1066800" y="2057400"/>
            <a:chExt cx="6827838" cy="2628900"/>
          </a:xfrm>
        </p:grpSpPr>
        <p:pic>
          <p:nvPicPr>
            <p:cNvPr id="3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057400"/>
              <a:ext cx="6827838"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34"/>
            <p:cNvSpPr/>
            <p:nvPr/>
          </p:nvSpPr>
          <p:spPr>
            <a:xfrm>
              <a:off x="5561977" y="2971635"/>
              <a:ext cx="381120" cy="30537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r>
                <a:rPr lang="en-US" sz="1200" dirty="0"/>
                <a:t>CCCCCP</a:t>
              </a:r>
              <a:endParaRPr lang="en-CA" sz="1200" dirty="0"/>
            </a:p>
          </p:txBody>
        </p:sp>
        <p:sp>
          <p:nvSpPr>
            <p:cNvPr id="36" name="TextBox 5"/>
            <p:cNvSpPr txBox="1">
              <a:spLocks noChangeArrowheads="1"/>
            </p:cNvSpPr>
            <p:nvPr/>
          </p:nvSpPr>
          <p:spPr bwMode="auto">
            <a:xfrm>
              <a:off x="5486400" y="2971800"/>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SzPct val="75000"/>
                <a:buBlip>
                  <a:blip r:embed="rId4"/>
                </a:buBlip>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FontTx/>
                <a:buNone/>
              </a:pPr>
              <a:r>
                <a:rPr lang="en-US" altLang="en-US" sz="1400">
                  <a:latin typeface="Calibri" panose="020F0502020204030204" pitchFamily="34" charset="0"/>
                </a:rPr>
                <a:t> CCP</a:t>
              </a:r>
              <a:endParaRPr lang="en-CA" altLang="en-US" sz="1400">
                <a:latin typeface="Calibri" panose="020F0502020204030204" pitchFamily="34" charset="0"/>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fontAlgn="auto" hangingPunct="1">
              <a:spcAft>
                <a:spcPts val="0"/>
              </a:spcAft>
              <a:defRPr/>
            </a:pPr>
            <a:r>
              <a:rPr lang="en-CA" dirty="0" smtClean="0">
                <a:solidFill>
                  <a:schemeClr val="tx2">
                    <a:satMod val="130000"/>
                  </a:schemeClr>
                </a:solidFill>
              </a:rPr>
              <a:t>Bilaterally Cleared Derivatives Transactions</a:t>
            </a:r>
            <a:endParaRPr lang="en-US" dirty="0">
              <a:solidFill>
                <a:schemeClr val="tx2">
                  <a:satMod val="130000"/>
                </a:schemeClr>
              </a:solidFill>
            </a:endParaRPr>
          </a:p>
        </p:txBody>
      </p:sp>
      <p:sp>
        <p:nvSpPr>
          <p:cNvPr id="17411" name="Rectangle 3"/>
          <p:cNvSpPr>
            <a:spLocks noGrp="1" noChangeArrowheads="1"/>
          </p:cNvSpPr>
          <p:nvPr>
            <p:ph idx="1"/>
          </p:nvPr>
        </p:nvSpPr>
        <p:spPr>
          <a:xfrm>
            <a:off x="685800" y="2209800"/>
            <a:ext cx="7772400" cy="4052888"/>
          </a:xfrm>
        </p:spPr>
        <p:txBody>
          <a:bodyPr/>
          <a:lstStyle/>
          <a:p>
            <a:pPr eaLnBrk="1" hangingPunct="1"/>
            <a:r>
              <a:rPr lang="en-CA" altLang="en-US" sz="2200" dirty="0" smtClean="0">
                <a:latin typeface="Arial" charset="0"/>
                <a:cs typeface="Arial" charset="0"/>
              </a:rPr>
              <a:t>Usually governed by an ISDA Master agreement with a credit support annex (CSA)</a:t>
            </a:r>
          </a:p>
          <a:p>
            <a:pPr eaLnBrk="1" hangingPunct="1"/>
            <a:r>
              <a:rPr lang="en-CA" altLang="en-US" sz="2200" dirty="0" smtClean="0">
                <a:latin typeface="Arial" charset="0"/>
                <a:cs typeface="Arial" charset="0"/>
              </a:rPr>
              <a:t>The agreement explains the rights of one party if the other party defaults</a:t>
            </a:r>
          </a:p>
          <a:p>
            <a:pPr eaLnBrk="1" hangingPunct="1"/>
            <a:r>
              <a:rPr lang="en-CA" altLang="en-US" sz="2200" dirty="0" smtClean="0">
                <a:latin typeface="Arial" charset="0"/>
                <a:cs typeface="Arial" charset="0"/>
              </a:rPr>
              <a:t>The CSA defines the collateral which must be posted</a:t>
            </a:r>
          </a:p>
          <a:p>
            <a:pPr eaLnBrk="1" hangingPunct="1"/>
            <a:r>
              <a:rPr lang="en-CA" altLang="en-US" sz="2200" dirty="0" smtClean="0">
                <a:latin typeface="Arial" charset="0"/>
                <a:cs typeface="Arial" charset="0"/>
              </a:rPr>
              <a:t>If one party defaults, the other party is entitled to keep any collateral that has been posted up to what is necessary to settle its claims</a:t>
            </a:r>
          </a:p>
          <a:p>
            <a:pPr eaLnBrk="1" hangingPunct="1"/>
            <a:r>
              <a:rPr lang="en-CA" altLang="en-US" sz="2200" dirty="0" smtClean="0">
                <a:latin typeface="Arial" charset="0"/>
                <a:cs typeface="Arial" charset="0"/>
              </a:rPr>
              <a:t>Traditionally CSAs have required variation margin but not initial margin (e.g., LTCM in Business Snapshot 2.2)</a:t>
            </a:r>
          </a:p>
        </p:txBody>
      </p:sp>
      <p:sp>
        <p:nvSpPr>
          <p:cNvPr id="1741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p>
        </p:txBody>
      </p:sp>
      <p:sp>
        <p:nvSpPr>
          <p:cNvPr id="174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A0EE3891-D4A9-4700-A168-9B75931AE9FB}" type="slidenum">
              <a:rPr lang="en-US" altLang="en-US" sz="1400" smtClean="0">
                <a:latin typeface="Arial" charset="0"/>
              </a:rPr>
              <a:pPr eaLnBrk="1" hangingPunct="1">
                <a:spcBef>
                  <a:spcPct val="0"/>
                </a:spcBef>
                <a:buFontTx/>
                <a:buNone/>
              </a:pPr>
              <a:t>21</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Post-Crisis Regulations 1</a:t>
            </a:r>
            <a:endParaRPr lang="en-CA" dirty="0"/>
          </a:p>
        </p:txBody>
      </p:sp>
      <p:sp>
        <p:nvSpPr>
          <p:cNvPr id="3" name="Content Placeholder 2"/>
          <p:cNvSpPr>
            <a:spLocks noGrp="1"/>
          </p:cNvSpPr>
          <p:nvPr>
            <p:ph idx="1"/>
          </p:nvPr>
        </p:nvSpPr>
        <p:spPr/>
        <p:txBody>
          <a:bodyPr/>
          <a:lstStyle/>
          <a:p>
            <a:r>
              <a:rPr lang="en-US" dirty="0" smtClean="0"/>
              <a:t>Standard transactions between financial institutions must be cleared through CCPs</a:t>
            </a:r>
          </a:p>
          <a:p>
            <a:r>
              <a:rPr lang="en-US" dirty="0" smtClean="0"/>
              <a:t>Non-standard transactions can be cleared bilaterally</a:t>
            </a:r>
          </a:p>
          <a:p>
            <a:r>
              <a:rPr lang="en-US" dirty="0" smtClean="0"/>
              <a:t>A transaction with a non-financial corporation can be cleared bilaterally</a:t>
            </a:r>
          </a:p>
          <a:p>
            <a:pPr marL="0" indent="0">
              <a:buNone/>
            </a:pPr>
            <a:endParaRPr lang="en-CA" dirty="0"/>
          </a:p>
        </p:txBody>
      </p:sp>
      <p:sp>
        <p:nvSpPr>
          <p:cNvPr id="4" name="Footer Placeholder 3"/>
          <p:cNvSpPr>
            <a:spLocks noGrp="1"/>
          </p:cNvSpPr>
          <p:nvPr>
            <p:ph type="ftr" sz="quarter" idx="11"/>
          </p:nvPr>
        </p:nvSpPr>
        <p:spPr/>
        <p:txBody>
          <a:bodyPr/>
          <a:lstStyle/>
          <a:p>
            <a:pPr>
              <a:defRPr/>
            </a:pPr>
            <a:r>
              <a:rPr lang="en-US" smtClean="0"/>
              <a:t>Options, Futures, and Other Derivatives, 11th  Edition,  Copyright © John C. Hull 2021</a:t>
            </a:r>
            <a:endParaRPr lang="en-US"/>
          </a:p>
        </p:txBody>
      </p:sp>
      <p:sp>
        <p:nvSpPr>
          <p:cNvPr id="5" name="Slide Number Placeholder 4"/>
          <p:cNvSpPr>
            <a:spLocks noGrp="1"/>
          </p:cNvSpPr>
          <p:nvPr>
            <p:ph type="sldNum" sz="quarter" idx="12"/>
          </p:nvPr>
        </p:nvSpPr>
        <p:spPr/>
        <p:txBody>
          <a:bodyPr/>
          <a:lstStyle/>
          <a:p>
            <a:pPr>
              <a:defRPr/>
            </a:pPr>
            <a:fld id="{8CF71D3C-2420-4A89-861A-EFACF67BD985}" type="slidenum">
              <a:rPr lang="en-US" smtClean="0"/>
              <a:pPr>
                <a:defRPr/>
              </a:pPr>
              <a:t>22</a:t>
            </a:fld>
            <a:endParaRPr lang="en-US"/>
          </a:p>
        </p:txBody>
      </p:sp>
    </p:spTree>
    <p:extLst>
      <p:ext uri="{BB962C8B-B14F-4D97-AF65-F5344CB8AC3E}">
        <p14:creationId xmlns:p14="http://schemas.microsoft.com/office/powerpoint/2010/main" val="4229501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CA" altLang="en-US" dirty="0" smtClean="0"/>
              <a:t>Post-Crisis Regulations 2</a:t>
            </a:r>
          </a:p>
        </p:txBody>
      </p:sp>
      <p:sp>
        <p:nvSpPr>
          <p:cNvPr id="21507" name="Content Placeholder 2"/>
          <p:cNvSpPr>
            <a:spLocks noGrp="1"/>
          </p:cNvSpPr>
          <p:nvPr>
            <p:ph idx="1"/>
          </p:nvPr>
        </p:nvSpPr>
        <p:spPr/>
        <p:txBody>
          <a:bodyPr/>
          <a:lstStyle/>
          <a:p>
            <a:r>
              <a:rPr lang="en-CA" altLang="en-US" dirty="0" smtClean="0">
                <a:latin typeface="Arial" charset="0"/>
                <a:cs typeface="Arial" charset="0"/>
              </a:rPr>
              <a:t>New regulations for non-standard trades between financial institutions that are not cleared centrally require the financial institutions to have CSAs where both initial margin and variation margin are posted</a:t>
            </a:r>
          </a:p>
          <a:p>
            <a:r>
              <a:rPr lang="en-CA" altLang="en-US" dirty="0" smtClean="0">
                <a:latin typeface="Arial" charset="0"/>
                <a:cs typeface="Arial" charset="0"/>
              </a:rPr>
              <a:t>The initial margin is posted with a third party</a:t>
            </a:r>
          </a:p>
        </p:txBody>
      </p:sp>
      <p:sp>
        <p:nvSpPr>
          <p:cNvPr id="2150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p>
        </p:txBody>
      </p:sp>
      <p:sp>
        <p:nvSpPr>
          <p:cNvPr id="2150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F5D52BED-F595-4D9A-B906-A7574FEE3834}" type="slidenum">
              <a:rPr lang="en-US" altLang="en-US" sz="1400" smtClean="0">
                <a:latin typeface="Arial" charset="0"/>
              </a:rPr>
              <a:pPr eaLnBrk="1" hangingPunct="1">
                <a:spcBef>
                  <a:spcPct val="0"/>
                </a:spcBef>
                <a:buFontTx/>
                <a:buNone/>
              </a:pPr>
              <a:t>23</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46063" y="930275"/>
            <a:ext cx="8135937" cy="11430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Convergence of Futures to </a:t>
            </a:r>
            <a:r>
              <a:rPr lang="en-US" dirty="0" smtClean="0">
                <a:solidFill>
                  <a:schemeClr val="tx2">
                    <a:satMod val="130000"/>
                  </a:schemeClr>
                </a:solidFill>
              </a:rPr>
              <a:t>Spot </a:t>
            </a:r>
            <a:r>
              <a:rPr lang="en-US" sz="2200" dirty="0" smtClean="0">
                <a:solidFill>
                  <a:schemeClr val="tx2">
                    <a:satMod val="130000"/>
                  </a:schemeClr>
                </a:solidFill>
              </a:rPr>
              <a:t>(Figure</a:t>
            </a:r>
            <a:r>
              <a:rPr lang="en-US" dirty="0" smtClean="0">
                <a:solidFill>
                  <a:schemeClr val="tx2">
                    <a:satMod val="130000"/>
                  </a:schemeClr>
                </a:solidFill>
              </a:rPr>
              <a:t> </a:t>
            </a:r>
            <a:r>
              <a:rPr lang="en-US" sz="2200" dirty="0" smtClean="0">
                <a:solidFill>
                  <a:schemeClr val="tx2">
                    <a:satMod val="130000"/>
                  </a:schemeClr>
                </a:solidFill>
              </a:rPr>
              <a:t>2.1)</a:t>
            </a:r>
            <a:endParaRPr lang="en-US" dirty="0">
              <a:solidFill>
                <a:schemeClr val="tx2">
                  <a:satMod val="130000"/>
                </a:schemeClr>
              </a:solidFill>
            </a:endParaRPr>
          </a:p>
        </p:txBody>
      </p:sp>
      <p:sp>
        <p:nvSpPr>
          <p:cNvPr id="7171" name="Rectangle 3"/>
          <p:cNvSpPr>
            <a:spLocks noGrp="1" noChangeArrowheads="1"/>
          </p:cNvSpPr>
          <p:nvPr>
            <p:ph idx="1"/>
          </p:nvPr>
        </p:nvSpPr>
        <p:spPr>
          <a:xfrm>
            <a:off x="4267200" y="1447800"/>
            <a:ext cx="4667250" cy="4800600"/>
          </a:xfrm>
        </p:spPr>
        <p:txBody>
          <a:bodyPr lIns="92075" tIns="46038" rIns="92075" bIns="46038"/>
          <a:lstStyle/>
          <a:p>
            <a:pPr eaLnBrk="1" hangingPunct="1">
              <a:buFont typeface="Wingdings" pitchFamily="2" charset="2"/>
              <a:buNone/>
            </a:pPr>
            <a:r>
              <a:rPr lang="en-US" altLang="en-US" smtClean="0">
                <a:latin typeface="Arial" charset="0"/>
                <a:cs typeface="Arial" charset="0"/>
              </a:rPr>
              <a:t> </a:t>
            </a:r>
          </a:p>
        </p:txBody>
      </p:sp>
      <p:sp>
        <p:nvSpPr>
          <p:cNvPr id="717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p>
        </p:txBody>
      </p:sp>
      <p:sp>
        <p:nvSpPr>
          <p:cNvPr id="71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C72E6674-154E-4579-B09B-C50BF0C9F431}" type="slidenum">
              <a:rPr lang="en-US" altLang="en-US" sz="1400" smtClean="0">
                <a:latin typeface="Arial" charset="0"/>
              </a:rPr>
              <a:pPr eaLnBrk="1" hangingPunct="1">
                <a:spcBef>
                  <a:spcPct val="0"/>
                </a:spcBef>
                <a:buFontTx/>
                <a:buNone/>
              </a:pPr>
              <a:t>3</a:t>
            </a:fld>
            <a:endParaRPr lang="en-US" altLang="en-US" sz="1400" smtClean="0">
              <a:latin typeface="Arial" charset="0"/>
            </a:endParaRPr>
          </a:p>
        </p:txBody>
      </p:sp>
      <p:grpSp>
        <p:nvGrpSpPr>
          <p:cNvPr id="7174" name="Group 38"/>
          <p:cNvGrpSpPr>
            <a:grpSpLocks/>
          </p:cNvGrpSpPr>
          <p:nvPr/>
        </p:nvGrpSpPr>
        <p:grpSpPr bwMode="auto">
          <a:xfrm>
            <a:off x="1905000" y="2552700"/>
            <a:ext cx="6324600" cy="2857500"/>
            <a:chOff x="781050" y="2552700"/>
            <a:chExt cx="7705725" cy="3603625"/>
          </a:xfrm>
        </p:grpSpPr>
        <p:sp>
          <p:nvSpPr>
            <p:cNvPr id="7175" name="Line 4"/>
            <p:cNvSpPr>
              <a:spLocks noChangeShapeType="1"/>
            </p:cNvSpPr>
            <p:nvPr/>
          </p:nvSpPr>
          <p:spPr bwMode="auto">
            <a:xfrm>
              <a:off x="781050" y="2552700"/>
              <a:ext cx="0" cy="30480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6" name="Line 5"/>
            <p:cNvSpPr>
              <a:spLocks noChangeShapeType="1"/>
            </p:cNvSpPr>
            <p:nvPr/>
          </p:nvSpPr>
          <p:spPr bwMode="auto">
            <a:xfrm>
              <a:off x="781050" y="5600700"/>
              <a:ext cx="3352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177" name="Rectangle 6"/>
            <p:cNvSpPr>
              <a:spLocks noChangeArrowheads="1"/>
            </p:cNvSpPr>
            <p:nvPr/>
          </p:nvSpPr>
          <p:spPr bwMode="auto">
            <a:xfrm>
              <a:off x="3508375" y="5195888"/>
              <a:ext cx="69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1800">
                  <a:latin typeface="Times New Roman" pitchFamily="18" charset="0"/>
                </a:rPr>
                <a:t>Time</a:t>
              </a:r>
            </a:p>
          </p:txBody>
        </p:sp>
        <p:grpSp>
          <p:nvGrpSpPr>
            <p:cNvPr id="7178" name="Group 7"/>
            <p:cNvGrpSpPr>
              <a:grpSpLocks/>
            </p:cNvGrpSpPr>
            <p:nvPr/>
          </p:nvGrpSpPr>
          <p:grpSpPr bwMode="auto">
            <a:xfrm>
              <a:off x="992188" y="3240088"/>
              <a:ext cx="2644775" cy="1566862"/>
              <a:chOff x="625" y="2041"/>
              <a:chExt cx="1666" cy="987"/>
            </a:xfrm>
          </p:grpSpPr>
          <p:grpSp>
            <p:nvGrpSpPr>
              <p:cNvPr id="7198" name="Group 8"/>
              <p:cNvGrpSpPr>
                <a:grpSpLocks/>
              </p:cNvGrpSpPr>
              <p:nvPr/>
            </p:nvGrpSpPr>
            <p:grpSpPr bwMode="auto">
              <a:xfrm>
                <a:off x="766" y="2041"/>
                <a:ext cx="1521" cy="680"/>
                <a:chOff x="766" y="2041"/>
                <a:chExt cx="1521" cy="680"/>
              </a:xfrm>
            </p:grpSpPr>
            <p:sp>
              <p:nvSpPr>
                <p:cNvPr id="7204" name="Arc 9"/>
                <p:cNvSpPr>
                  <a:spLocks/>
                </p:cNvSpPr>
                <p:nvPr/>
              </p:nvSpPr>
              <p:spPr bwMode="auto">
                <a:xfrm rot="-2820000">
                  <a:off x="766" y="2041"/>
                  <a:ext cx="672" cy="6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05" name="Arc 10"/>
                <p:cNvSpPr>
                  <a:spLocks/>
                </p:cNvSpPr>
                <p:nvPr/>
              </p:nvSpPr>
              <p:spPr bwMode="auto">
                <a:xfrm rot="2820000">
                  <a:off x="1759" y="2193"/>
                  <a:ext cx="528"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06" name="Line 11"/>
                <p:cNvSpPr>
                  <a:spLocks noChangeShapeType="1"/>
                </p:cNvSpPr>
                <p:nvPr/>
              </p:nvSpPr>
              <p:spPr bwMode="auto">
                <a:xfrm>
                  <a:off x="1579" y="2364"/>
                  <a:ext cx="75" cy="7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99" name="Group 12"/>
              <p:cNvGrpSpPr>
                <a:grpSpLocks/>
              </p:cNvGrpSpPr>
              <p:nvPr/>
            </p:nvGrpSpPr>
            <p:grpSpPr bwMode="auto">
              <a:xfrm>
                <a:off x="778" y="2283"/>
                <a:ext cx="1513" cy="745"/>
                <a:chOff x="778" y="2283"/>
                <a:chExt cx="1513" cy="745"/>
              </a:xfrm>
            </p:grpSpPr>
            <p:sp>
              <p:nvSpPr>
                <p:cNvPr id="7201" name="Arc 13"/>
                <p:cNvSpPr>
                  <a:spLocks/>
                </p:cNvSpPr>
                <p:nvPr/>
              </p:nvSpPr>
              <p:spPr bwMode="auto">
                <a:xfrm rot="-3660000">
                  <a:off x="778" y="2356"/>
                  <a:ext cx="672" cy="6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02" name="Arc 14"/>
                <p:cNvSpPr>
                  <a:spLocks/>
                </p:cNvSpPr>
                <p:nvPr/>
              </p:nvSpPr>
              <p:spPr bwMode="auto">
                <a:xfrm rot="1980000">
                  <a:off x="1763" y="2283"/>
                  <a:ext cx="528"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03" name="Line 15"/>
                <p:cNvSpPr>
                  <a:spLocks noChangeShapeType="1"/>
                </p:cNvSpPr>
                <p:nvPr/>
              </p:nvSpPr>
              <p:spPr bwMode="auto">
                <a:xfrm>
                  <a:off x="1573" y="2563"/>
                  <a:ext cx="92" cy="5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7200" name="Line 16"/>
              <p:cNvSpPr>
                <a:spLocks noChangeShapeType="1"/>
              </p:cNvSpPr>
              <p:nvPr/>
            </p:nvSpPr>
            <p:spPr bwMode="auto">
              <a:xfrm flipH="1">
                <a:off x="625" y="2826"/>
                <a:ext cx="39" cy="6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7179" name="Line 17"/>
            <p:cNvSpPr>
              <a:spLocks noChangeShapeType="1"/>
            </p:cNvSpPr>
            <p:nvPr/>
          </p:nvSpPr>
          <p:spPr bwMode="auto">
            <a:xfrm>
              <a:off x="5067300" y="2552700"/>
              <a:ext cx="0" cy="30480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80" name="Line 18"/>
            <p:cNvSpPr>
              <a:spLocks noChangeShapeType="1"/>
            </p:cNvSpPr>
            <p:nvPr/>
          </p:nvSpPr>
          <p:spPr bwMode="auto">
            <a:xfrm>
              <a:off x="5067300" y="5600700"/>
              <a:ext cx="33528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181" name="Rectangle 19"/>
            <p:cNvSpPr>
              <a:spLocks noChangeArrowheads="1"/>
            </p:cNvSpPr>
            <p:nvPr/>
          </p:nvSpPr>
          <p:spPr bwMode="auto">
            <a:xfrm>
              <a:off x="7794625" y="5195888"/>
              <a:ext cx="69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1800">
                  <a:latin typeface="Times New Roman" pitchFamily="18" charset="0"/>
                </a:rPr>
                <a:t>Time</a:t>
              </a:r>
            </a:p>
          </p:txBody>
        </p:sp>
        <p:grpSp>
          <p:nvGrpSpPr>
            <p:cNvPr id="7182" name="Group 20"/>
            <p:cNvGrpSpPr>
              <a:grpSpLocks/>
            </p:cNvGrpSpPr>
            <p:nvPr/>
          </p:nvGrpSpPr>
          <p:grpSpPr bwMode="auto">
            <a:xfrm>
              <a:off x="5319713" y="3240088"/>
              <a:ext cx="2644775" cy="1566862"/>
              <a:chOff x="3351" y="2041"/>
              <a:chExt cx="1666" cy="987"/>
            </a:xfrm>
          </p:grpSpPr>
          <p:grpSp>
            <p:nvGrpSpPr>
              <p:cNvPr id="7189" name="Group 21"/>
              <p:cNvGrpSpPr>
                <a:grpSpLocks/>
              </p:cNvGrpSpPr>
              <p:nvPr/>
            </p:nvGrpSpPr>
            <p:grpSpPr bwMode="auto">
              <a:xfrm>
                <a:off x="3492" y="2041"/>
                <a:ext cx="1521" cy="680"/>
                <a:chOff x="3492" y="2041"/>
                <a:chExt cx="1521" cy="680"/>
              </a:xfrm>
            </p:grpSpPr>
            <p:sp>
              <p:nvSpPr>
                <p:cNvPr id="7195" name="Arc 22"/>
                <p:cNvSpPr>
                  <a:spLocks/>
                </p:cNvSpPr>
                <p:nvPr/>
              </p:nvSpPr>
              <p:spPr bwMode="auto">
                <a:xfrm rot="-2820000">
                  <a:off x="3492" y="2041"/>
                  <a:ext cx="672" cy="6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96" name="Arc 23"/>
                <p:cNvSpPr>
                  <a:spLocks/>
                </p:cNvSpPr>
                <p:nvPr/>
              </p:nvSpPr>
              <p:spPr bwMode="auto">
                <a:xfrm rot="2820000">
                  <a:off x="4485" y="2193"/>
                  <a:ext cx="528"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97" name="Line 24"/>
                <p:cNvSpPr>
                  <a:spLocks noChangeShapeType="1"/>
                </p:cNvSpPr>
                <p:nvPr/>
              </p:nvSpPr>
              <p:spPr bwMode="auto">
                <a:xfrm>
                  <a:off x="4305" y="2364"/>
                  <a:ext cx="75" cy="7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90" name="Group 25"/>
              <p:cNvGrpSpPr>
                <a:grpSpLocks/>
              </p:cNvGrpSpPr>
              <p:nvPr/>
            </p:nvGrpSpPr>
            <p:grpSpPr bwMode="auto">
              <a:xfrm>
                <a:off x="3504" y="2283"/>
                <a:ext cx="1513" cy="745"/>
                <a:chOff x="3504" y="2283"/>
                <a:chExt cx="1513" cy="745"/>
              </a:xfrm>
            </p:grpSpPr>
            <p:sp>
              <p:nvSpPr>
                <p:cNvPr id="7192" name="Arc 26"/>
                <p:cNvSpPr>
                  <a:spLocks/>
                </p:cNvSpPr>
                <p:nvPr/>
              </p:nvSpPr>
              <p:spPr bwMode="auto">
                <a:xfrm rot="-3660000">
                  <a:off x="3504" y="2356"/>
                  <a:ext cx="672" cy="6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93" name="Arc 27"/>
                <p:cNvSpPr>
                  <a:spLocks/>
                </p:cNvSpPr>
                <p:nvPr/>
              </p:nvSpPr>
              <p:spPr bwMode="auto">
                <a:xfrm rot="1980000">
                  <a:off x="4489" y="2283"/>
                  <a:ext cx="528"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94" name="Line 28"/>
                <p:cNvSpPr>
                  <a:spLocks noChangeShapeType="1"/>
                </p:cNvSpPr>
                <p:nvPr/>
              </p:nvSpPr>
              <p:spPr bwMode="auto">
                <a:xfrm>
                  <a:off x="4299" y="2563"/>
                  <a:ext cx="92" cy="5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7191" name="Line 29"/>
              <p:cNvSpPr>
                <a:spLocks noChangeShapeType="1"/>
              </p:cNvSpPr>
              <p:nvPr/>
            </p:nvSpPr>
            <p:spPr bwMode="auto">
              <a:xfrm flipH="1">
                <a:off x="3351" y="2826"/>
                <a:ext cx="39" cy="6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7183" name="Rectangle 30"/>
            <p:cNvSpPr>
              <a:spLocks noChangeArrowheads="1"/>
            </p:cNvSpPr>
            <p:nvPr/>
          </p:nvSpPr>
          <p:spPr bwMode="auto">
            <a:xfrm>
              <a:off x="2327275" y="5699125"/>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400">
                  <a:latin typeface="Times New Roman" pitchFamily="18" charset="0"/>
                </a:rPr>
                <a:t>(a)</a:t>
              </a:r>
            </a:p>
          </p:txBody>
        </p:sp>
        <p:sp>
          <p:nvSpPr>
            <p:cNvPr id="7184" name="Rectangle 31"/>
            <p:cNvSpPr>
              <a:spLocks noChangeArrowheads="1"/>
            </p:cNvSpPr>
            <p:nvPr/>
          </p:nvSpPr>
          <p:spPr bwMode="auto">
            <a:xfrm>
              <a:off x="6613525" y="5699125"/>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spcBef>
                  <a:spcPct val="0"/>
                </a:spcBef>
                <a:buFontTx/>
                <a:buNone/>
              </a:pPr>
              <a:r>
                <a:rPr lang="en-US" altLang="en-US" sz="2400">
                  <a:latin typeface="Times New Roman" pitchFamily="18" charset="0"/>
                </a:rPr>
                <a:t>(b)</a:t>
              </a:r>
            </a:p>
          </p:txBody>
        </p:sp>
        <p:sp>
          <p:nvSpPr>
            <p:cNvPr id="7185" name="Rectangle 32"/>
            <p:cNvSpPr>
              <a:spLocks noChangeArrowheads="1"/>
            </p:cNvSpPr>
            <p:nvPr/>
          </p:nvSpPr>
          <p:spPr bwMode="auto">
            <a:xfrm>
              <a:off x="2736850" y="3298825"/>
              <a:ext cx="978482" cy="738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a:spcBef>
                  <a:spcPct val="0"/>
                </a:spcBef>
                <a:buFontTx/>
                <a:buNone/>
              </a:pPr>
              <a:r>
                <a:rPr lang="en-US" altLang="en-US" sz="1600">
                  <a:latin typeface="Times New Roman" pitchFamily="18" charset="0"/>
                </a:rPr>
                <a:t>Futures</a:t>
              </a:r>
            </a:p>
            <a:p>
              <a:pPr algn="ctr">
                <a:spcBef>
                  <a:spcPct val="0"/>
                </a:spcBef>
                <a:buFontTx/>
                <a:buNone/>
              </a:pPr>
              <a:r>
                <a:rPr lang="en-US" altLang="en-US" sz="1600">
                  <a:latin typeface="Times New Roman" pitchFamily="18" charset="0"/>
                </a:rPr>
                <a:t>Price</a:t>
              </a:r>
            </a:p>
          </p:txBody>
        </p:sp>
        <p:sp>
          <p:nvSpPr>
            <p:cNvPr id="7186" name="Rectangle 33"/>
            <p:cNvSpPr>
              <a:spLocks noChangeArrowheads="1"/>
            </p:cNvSpPr>
            <p:nvPr/>
          </p:nvSpPr>
          <p:spPr bwMode="auto">
            <a:xfrm>
              <a:off x="5827713" y="3994151"/>
              <a:ext cx="978482" cy="738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a:spcBef>
                  <a:spcPct val="0"/>
                </a:spcBef>
                <a:buFontTx/>
                <a:buNone/>
              </a:pPr>
              <a:r>
                <a:rPr lang="en-US" altLang="en-US" sz="1600">
                  <a:latin typeface="Times New Roman" pitchFamily="18" charset="0"/>
                </a:rPr>
                <a:t>Futures</a:t>
              </a:r>
            </a:p>
            <a:p>
              <a:pPr algn="ctr">
                <a:spcBef>
                  <a:spcPct val="0"/>
                </a:spcBef>
                <a:buFontTx/>
                <a:buNone/>
              </a:pPr>
              <a:r>
                <a:rPr lang="en-US" altLang="en-US" sz="1600">
                  <a:latin typeface="Times New Roman" pitchFamily="18" charset="0"/>
                </a:rPr>
                <a:t>Price</a:t>
              </a:r>
            </a:p>
          </p:txBody>
        </p:sp>
        <p:sp>
          <p:nvSpPr>
            <p:cNvPr id="7187" name="Rectangle 34"/>
            <p:cNvSpPr>
              <a:spLocks noChangeArrowheads="1"/>
            </p:cNvSpPr>
            <p:nvPr/>
          </p:nvSpPr>
          <p:spPr bwMode="auto">
            <a:xfrm>
              <a:off x="1260475" y="4098925"/>
              <a:ext cx="1263626" cy="42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a:spcBef>
                  <a:spcPct val="0"/>
                </a:spcBef>
                <a:buFontTx/>
                <a:buNone/>
              </a:pPr>
              <a:r>
                <a:rPr lang="en-US" altLang="en-US" sz="1600">
                  <a:latin typeface="Times New Roman" pitchFamily="18" charset="0"/>
                </a:rPr>
                <a:t>Spot Price</a:t>
              </a:r>
            </a:p>
          </p:txBody>
        </p:sp>
        <p:sp>
          <p:nvSpPr>
            <p:cNvPr id="7188" name="Rectangle 35"/>
            <p:cNvSpPr>
              <a:spLocks noChangeArrowheads="1"/>
            </p:cNvSpPr>
            <p:nvPr/>
          </p:nvSpPr>
          <p:spPr bwMode="auto">
            <a:xfrm>
              <a:off x="6819900" y="3498850"/>
              <a:ext cx="1263626" cy="42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a:spcBef>
                  <a:spcPct val="0"/>
                </a:spcBef>
                <a:buFontTx/>
                <a:buNone/>
              </a:pPr>
              <a:r>
                <a:rPr lang="en-US" altLang="en-US" sz="1600">
                  <a:latin typeface="Times New Roman" pitchFamily="18" charset="0"/>
                </a:rPr>
                <a:t>Spot Price</a:t>
              </a:r>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fontAlgn="auto" hangingPunct="1">
              <a:spcAft>
                <a:spcPts val="0"/>
              </a:spcAft>
              <a:defRPr/>
            </a:pPr>
            <a:r>
              <a:rPr lang="en-US" dirty="0">
                <a:solidFill>
                  <a:schemeClr val="tx2">
                    <a:satMod val="130000"/>
                  </a:schemeClr>
                </a:solidFill>
              </a:rPr>
              <a:t>Margins</a:t>
            </a:r>
          </a:p>
        </p:txBody>
      </p:sp>
      <p:sp>
        <p:nvSpPr>
          <p:cNvPr id="8195" name="Rectangle 3"/>
          <p:cNvSpPr>
            <a:spLocks noGrp="1" noChangeArrowheads="1"/>
          </p:cNvSpPr>
          <p:nvPr>
            <p:ph idx="1"/>
          </p:nvPr>
        </p:nvSpPr>
        <p:spPr/>
        <p:txBody>
          <a:bodyPr/>
          <a:lstStyle/>
          <a:p>
            <a:pPr eaLnBrk="1" hangingPunct="1"/>
            <a:r>
              <a:rPr lang="en-US" altLang="en-US" dirty="0" smtClean="0">
                <a:latin typeface="Arial" charset="0"/>
                <a:cs typeface="Arial" charset="0"/>
              </a:rPr>
              <a:t>A margin is cash or marketable securities deposited by an investor with his or her broker</a:t>
            </a:r>
          </a:p>
          <a:p>
            <a:pPr eaLnBrk="1" hangingPunct="1"/>
            <a:r>
              <a:rPr lang="en-US" altLang="en-US" dirty="0" smtClean="0">
                <a:latin typeface="Arial" charset="0"/>
                <a:cs typeface="Arial" charset="0"/>
              </a:rPr>
              <a:t>The balance in the margin account is adjusted to reflect daily settlement</a:t>
            </a:r>
          </a:p>
          <a:p>
            <a:pPr eaLnBrk="1" hangingPunct="1"/>
            <a:r>
              <a:rPr lang="en-US" altLang="en-US" dirty="0" smtClean="0">
                <a:latin typeface="Arial" charset="0"/>
                <a:cs typeface="Arial" charset="0"/>
              </a:rPr>
              <a:t>Margins minimize the possibility of a loss through a default on a contract</a:t>
            </a:r>
          </a:p>
        </p:txBody>
      </p:sp>
      <p:sp>
        <p:nvSpPr>
          <p:cNvPr id="819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p>
        </p:txBody>
      </p:sp>
      <p:sp>
        <p:nvSpPr>
          <p:cNvPr id="81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BF80F08F-0F15-4B6C-8A93-794608EFCDE5}" type="slidenum">
              <a:rPr lang="en-US" altLang="en-US" sz="1400" smtClean="0">
                <a:latin typeface="Arial" charset="0"/>
              </a:rPr>
              <a:pPr eaLnBrk="1" hangingPunct="1">
                <a:spcBef>
                  <a:spcPct val="0"/>
                </a:spcBef>
                <a:buFontTx/>
                <a:buNone/>
              </a:pPr>
              <a:t>4</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CA" altLang="en-US" smtClean="0"/>
              <a:t>Margin Cash Flows</a:t>
            </a:r>
          </a:p>
        </p:txBody>
      </p:sp>
      <p:sp>
        <p:nvSpPr>
          <p:cNvPr id="9219" name="Content Placeholder 2"/>
          <p:cNvSpPr>
            <a:spLocks noGrp="1"/>
          </p:cNvSpPr>
          <p:nvPr>
            <p:ph idx="1"/>
          </p:nvPr>
        </p:nvSpPr>
        <p:spPr/>
        <p:txBody>
          <a:bodyPr/>
          <a:lstStyle/>
          <a:p>
            <a:r>
              <a:rPr lang="en-CA" altLang="en-US" sz="2400" dirty="0" smtClean="0">
                <a:latin typeface="Arial" charset="0"/>
                <a:cs typeface="Arial" charset="0"/>
              </a:rPr>
              <a:t>A retail trader has to bring the balance in the margin account up to the initial margin when it falls below the maintenance margin level</a:t>
            </a:r>
          </a:p>
          <a:p>
            <a:r>
              <a:rPr lang="en-CA" altLang="en-US" sz="2400" dirty="0" smtClean="0">
                <a:latin typeface="Arial" charset="0"/>
                <a:cs typeface="Arial" charset="0"/>
              </a:rPr>
              <a:t>A member of the exchange clearing house only has an initial margin and is required to maintain the balance in its account at that level every day.</a:t>
            </a:r>
          </a:p>
          <a:p>
            <a:r>
              <a:rPr lang="en-CA" altLang="en-US" sz="2400" dirty="0" smtClean="0">
                <a:latin typeface="Arial" charset="0"/>
                <a:cs typeface="Arial" charset="0"/>
              </a:rPr>
              <a:t>These daily margin cash flows are referred to as variation margin</a:t>
            </a:r>
          </a:p>
          <a:p>
            <a:r>
              <a:rPr lang="en-CA" altLang="en-US" sz="2400" dirty="0" smtClean="0">
                <a:latin typeface="Arial" charset="0"/>
                <a:cs typeface="Arial" charset="0"/>
              </a:rPr>
              <a:t>A member of the exchange is also required to contribute to a default fund</a:t>
            </a:r>
          </a:p>
        </p:txBody>
      </p:sp>
      <p:sp>
        <p:nvSpPr>
          <p:cNvPr id="922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p>
        </p:txBody>
      </p:sp>
      <p:sp>
        <p:nvSpPr>
          <p:cNvPr id="92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3200">
                <a:solidFill>
                  <a:schemeClr val="tx1"/>
                </a:solidFill>
                <a:latin typeface="Tahoma" pitchFamily="34" charset="0"/>
              </a:defRPr>
            </a:lvl1pPr>
            <a:lvl2pPr marL="742950" indent="-285750" eaLnBrk="0" hangingPunct="0">
              <a:spcBef>
                <a:spcPct val="20000"/>
              </a:spcBef>
              <a:buSzPct val="75000"/>
              <a:buBlip>
                <a:blip r:embed="rId3"/>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45C98923-39F2-4481-9797-8C9691CCCAF5}" type="slidenum">
              <a:rPr lang="en-US" altLang="en-US" sz="1400" smtClean="0">
                <a:latin typeface="Arial" charset="0"/>
              </a:rPr>
              <a:pPr eaLnBrk="1" hangingPunct="1">
                <a:spcBef>
                  <a:spcPct val="0"/>
                </a:spcBef>
                <a:buFontTx/>
                <a:buNone/>
              </a:pPr>
              <a:t>5</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lIns="90488" tIns="44450" rIns="90488" bIns="44450"/>
          <a:lstStyle/>
          <a:p>
            <a:pPr eaLnBrk="1" fontAlgn="auto" hangingPunct="1">
              <a:spcAft>
                <a:spcPts val="0"/>
              </a:spcAft>
              <a:defRPr/>
            </a:pPr>
            <a:r>
              <a:rPr lang="en-US" dirty="0">
                <a:solidFill>
                  <a:schemeClr val="tx2">
                    <a:satMod val="130000"/>
                  </a:schemeClr>
                </a:solidFill>
              </a:rPr>
              <a:t>Example of a Futures </a:t>
            </a:r>
            <a:r>
              <a:rPr lang="en-US" dirty="0" smtClean="0">
                <a:solidFill>
                  <a:schemeClr val="tx2">
                    <a:satMod val="130000"/>
                  </a:schemeClr>
                </a:solidFill>
              </a:rPr>
              <a:t>Trade</a:t>
            </a:r>
            <a:endParaRPr lang="en-US" sz="2200" dirty="0">
              <a:solidFill>
                <a:schemeClr val="tx2">
                  <a:satMod val="130000"/>
                </a:schemeClr>
              </a:solidFill>
            </a:endParaRPr>
          </a:p>
        </p:txBody>
      </p:sp>
      <p:sp>
        <p:nvSpPr>
          <p:cNvPr id="10243" name="Rectangle 5"/>
          <p:cNvSpPr>
            <a:spLocks noGrp="1" noChangeArrowheads="1"/>
          </p:cNvSpPr>
          <p:nvPr>
            <p:ph idx="1"/>
          </p:nvPr>
        </p:nvSpPr>
        <p:spPr>
          <a:xfrm>
            <a:off x="990600" y="2171960"/>
            <a:ext cx="7162800" cy="3595688"/>
          </a:xfrm>
        </p:spPr>
        <p:txBody>
          <a:bodyPr lIns="90488" tIns="44450" rIns="90488" bIns="44450"/>
          <a:lstStyle/>
          <a:p>
            <a:pPr eaLnBrk="1" hangingPunct="1"/>
            <a:r>
              <a:rPr lang="en-US" altLang="en-US" dirty="0" smtClean="0">
                <a:latin typeface="Arial" charset="0"/>
                <a:cs typeface="Arial" charset="0"/>
              </a:rPr>
              <a:t>A retail trader takes a long position in 2 December gold futures contracts on June 5</a:t>
            </a:r>
          </a:p>
          <a:p>
            <a:pPr lvl="1" eaLnBrk="1" hangingPunct="1"/>
            <a:r>
              <a:rPr lang="en-US" altLang="en-US" dirty="0" smtClean="0">
                <a:latin typeface="Arial" charset="0"/>
                <a:cs typeface="Arial" charset="0"/>
              </a:rPr>
              <a:t>contract size is 100 oz.</a:t>
            </a:r>
          </a:p>
          <a:p>
            <a:pPr lvl="1" eaLnBrk="1" hangingPunct="1"/>
            <a:r>
              <a:rPr lang="en-US" altLang="en-US" dirty="0" smtClean="0">
                <a:latin typeface="Arial" charset="0"/>
                <a:cs typeface="Arial" charset="0"/>
              </a:rPr>
              <a:t>futures price is US$1,750</a:t>
            </a:r>
          </a:p>
          <a:p>
            <a:pPr lvl="1" eaLnBrk="1" hangingPunct="1"/>
            <a:r>
              <a:rPr lang="en-US" altLang="en-US" dirty="0" smtClean="0">
                <a:latin typeface="Arial" charset="0"/>
                <a:cs typeface="Arial" charset="0"/>
              </a:rPr>
              <a:t>initial margin requirement is US$6,000/contract (US$12,000 in total)</a:t>
            </a:r>
          </a:p>
          <a:p>
            <a:pPr lvl="1" eaLnBrk="1" hangingPunct="1"/>
            <a:r>
              <a:rPr lang="en-US" altLang="en-US" dirty="0" smtClean="0">
                <a:latin typeface="Arial" charset="0"/>
                <a:cs typeface="Arial" charset="0"/>
              </a:rPr>
              <a:t>maintenance margin is US$4,500/contract (US$9,000 in total)</a:t>
            </a:r>
          </a:p>
        </p:txBody>
      </p:sp>
      <p:sp>
        <p:nvSpPr>
          <p:cNvPr id="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p>
        </p:txBody>
      </p:sp>
      <p:sp>
        <p:nvSpPr>
          <p:cNvPr id="102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E9E33534-6909-46F5-A409-4794578269F1}" type="slidenum">
              <a:rPr lang="en-US" altLang="en-US" sz="1400" smtClean="0">
                <a:latin typeface="Arial" charset="0"/>
              </a:rPr>
              <a:pPr eaLnBrk="1" hangingPunct="1">
                <a:spcBef>
                  <a:spcPct val="0"/>
                </a:spcBef>
                <a:buFontTx/>
                <a:buNone/>
              </a:pPr>
              <a:t>6</a:t>
            </a:fld>
            <a:endParaRPr lang="en-US" altLang="en-US" sz="1400" smtClean="0">
              <a:latin typeface="Arial" charset="0"/>
            </a:endParaRPr>
          </a:p>
        </p:txBody>
      </p:sp>
      <p:sp>
        <p:nvSpPr>
          <p:cNvPr id="1024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
        <p:nvSpPr>
          <p:cNvPr id="1024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1800">
              <a:latin typeface="Times New Roman"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CA" altLang="en-US" dirty="0" smtClean="0"/>
              <a:t>A Possible Outcome </a:t>
            </a:r>
            <a:r>
              <a:rPr lang="en-CA" altLang="en-US" sz="2000" dirty="0" smtClean="0"/>
              <a:t>(Table 2.1)</a:t>
            </a:r>
            <a:endParaRPr lang="en-US" altLang="en-US" sz="2000" dirty="0" smtClean="0"/>
          </a:p>
        </p:txBody>
      </p:sp>
      <p:sp>
        <p:nvSpPr>
          <p:cNvPr id="1126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p>
        </p:txBody>
      </p:sp>
      <p:sp>
        <p:nvSpPr>
          <p:cNvPr id="112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C692070B-76C6-4582-A666-6E62B1D9D6F4}" type="slidenum">
              <a:rPr lang="en-US" altLang="en-US" sz="1400" smtClean="0">
                <a:latin typeface="Arial" charset="0"/>
              </a:rPr>
              <a:pPr eaLnBrk="1" hangingPunct="1">
                <a:spcBef>
                  <a:spcPct val="0"/>
                </a:spcBef>
                <a:buFontTx/>
                <a:buNone/>
              </a:pPr>
              <a:t>7</a:t>
            </a:fld>
            <a:endParaRPr lang="en-US" altLang="en-US" sz="1400" smtClean="0">
              <a:latin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27395727"/>
              </p:ext>
            </p:extLst>
          </p:nvPr>
        </p:nvGraphicFramePr>
        <p:xfrm>
          <a:off x="990600" y="2133600"/>
          <a:ext cx="7239000" cy="3932241"/>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tblGrid>
              <a:tr h="640131">
                <a:tc>
                  <a:txBody>
                    <a:bodyPr/>
                    <a:lstStyle/>
                    <a:p>
                      <a:pPr algn="ctr"/>
                      <a:r>
                        <a:rPr lang="en-CA" sz="1800" dirty="0" smtClean="0"/>
                        <a:t>Day</a:t>
                      </a:r>
                      <a:endParaRPr lang="en-US" sz="1800" dirty="0"/>
                    </a:p>
                  </a:txBody>
                  <a:tcPr marT="45724" marB="45724"/>
                </a:tc>
                <a:tc>
                  <a:txBody>
                    <a:bodyPr/>
                    <a:lstStyle/>
                    <a:p>
                      <a:pPr algn="ctr"/>
                      <a:r>
                        <a:rPr lang="en-CA" sz="1800" dirty="0" smtClean="0"/>
                        <a:t>Trade</a:t>
                      </a:r>
                      <a:r>
                        <a:rPr lang="en-CA" sz="1800" baseline="0" dirty="0" smtClean="0"/>
                        <a:t> Price ($)</a:t>
                      </a:r>
                      <a:endParaRPr lang="en-US" sz="1800" dirty="0"/>
                    </a:p>
                  </a:txBody>
                  <a:tcPr marT="45724" marB="45724"/>
                </a:tc>
                <a:tc>
                  <a:txBody>
                    <a:bodyPr/>
                    <a:lstStyle/>
                    <a:p>
                      <a:pPr algn="ctr"/>
                      <a:r>
                        <a:rPr lang="en-CA" sz="1800" dirty="0" smtClean="0"/>
                        <a:t>Settle</a:t>
                      </a:r>
                      <a:r>
                        <a:rPr lang="en-CA" sz="1800" baseline="0" dirty="0" smtClean="0"/>
                        <a:t> </a:t>
                      </a:r>
                      <a:r>
                        <a:rPr lang="en-CA" sz="1800" dirty="0" smtClean="0"/>
                        <a:t>Price</a:t>
                      </a:r>
                      <a:r>
                        <a:rPr lang="en-CA" sz="1800" baseline="0" dirty="0" smtClean="0"/>
                        <a:t> </a:t>
                      </a:r>
                      <a:r>
                        <a:rPr lang="en-CA" sz="1800" dirty="0" smtClean="0"/>
                        <a:t>($)</a:t>
                      </a:r>
                      <a:endParaRPr lang="en-US" sz="1800" dirty="0"/>
                    </a:p>
                  </a:txBody>
                  <a:tcPr marT="45724" marB="45724"/>
                </a:tc>
                <a:tc>
                  <a:txBody>
                    <a:bodyPr/>
                    <a:lstStyle/>
                    <a:p>
                      <a:pPr algn="ctr"/>
                      <a:r>
                        <a:rPr lang="en-CA" sz="1800" dirty="0" smtClean="0"/>
                        <a:t>Daily Gain ($)</a:t>
                      </a:r>
                      <a:endParaRPr lang="en-US" sz="1800" dirty="0"/>
                    </a:p>
                  </a:txBody>
                  <a:tcPr marT="45724" marB="45724"/>
                </a:tc>
                <a:tc>
                  <a:txBody>
                    <a:bodyPr/>
                    <a:lstStyle/>
                    <a:p>
                      <a:pPr algn="ctr"/>
                      <a:r>
                        <a:rPr lang="en-CA" sz="1800" dirty="0" err="1" smtClean="0"/>
                        <a:t>Cumul</a:t>
                      </a:r>
                      <a:r>
                        <a:rPr lang="en-CA" sz="1800" dirty="0" smtClean="0"/>
                        <a:t>. Gain</a:t>
                      </a:r>
                      <a:r>
                        <a:rPr lang="en-CA" sz="1800" baseline="0" dirty="0" smtClean="0"/>
                        <a:t> ($)</a:t>
                      </a:r>
                      <a:endParaRPr lang="en-US" sz="1800" dirty="0"/>
                    </a:p>
                  </a:txBody>
                  <a:tcPr marT="45724" marB="45724"/>
                </a:tc>
                <a:tc>
                  <a:txBody>
                    <a:bodyPr/>
                    <a:lstStyle/>
                    <a:p>
                      <a:pPr algn="ctr"/>
                      <a:r>
                        <a:rPr lang="en-CA" sz="1800" dirty="0" smtClean="0"/>
                        <a:t>Margin Balance</a:t>
                      </a:r>
                      <a:r>
                        <a:rPr lang="en-CA" sz="1800" baseline="0" dirty="0" smtClean="0"/>
                        <a:t> </a:t>
                      </a:r>
                      <a:r>
                        <a:rPr lang="en-CA" sz="1800" dirty="0" smtClean="0"/>
                        <a:t>($)</a:t>
                      </a:r>
                      <a:endParaRPr lang="en-US" sz="1800" dirty="0"/>
                    </a:p>
                  </a:txBody>
                  <a:tcPr marT="45724" marB="45724"/>
                </a:tc>
                <a:tc>
                  <a:txBody>
                    <a:bodyPr/>
                    <a:lstStyle/>
                    <a:p>
                      <a:pPr algn="ctr"/>
                      <a:r>
                        <a:rPr lang="en-CA" sz="1800" dirty="0" smtClean="0"/>
                        <a:t>Margin Call ($)</a:t>
                      </a:r>
                      <a:endParaRPr lang="en-US" sz="1800" dirty="0"/>
                    </a:p>
                  </a:txBody>
                  <a:tcPr marT="45724" marB="45724"/>
                </a:tc>
                <a:extLst>
                  <a:ext uri="{0D108BD9-81ED-4DB2-BD59-A6C34878D82A}">
                    <a16:rowId xmlns:a16="http://schemas.microsoft.com/office/drawing/2014/main" val="10000"/>
                  </a:ext>
                </a:extLst>
              </a:tr>
              <a:tr h="365790">
                <a:tc>
                  <a:txBody>
                    <a:bodyPr/>
                    <a:lstStyle/>
                    <a:p>
                      <a:r>
                        <a:rPr lang="en-CA" sz="1600" dirty="0" smtClean="0"/>
                        <a:t>1</a:t>
                      </a:r>
                      <a:endParaRPr lang="en-US" sz="1600" dirty="0"/>
                    </a:p>
                  </a:txBody>
                  <a:tcPr marT="45724" marB="45724"/>
                </a:tc>
                <a:tc>
                  <a:txBody>
                    <a:bodyPr/>
                    <a:lstStyle/>
                    <a:p>
                      <a:pPr algn="r"/>
                      <a:r>
                        <a:rPr lang="en-CA" sz="1600" dirty="0" smtClean="0"/>
                        <a:t>1,750.00</a:t>
                      </a:r>
                      <a:endParaRPr lang="en-US" sz="1600" dirty="0"/>
                    </a:p>
                  </a:txBody>
                  <a:tcPr marT="45724" marB="45724"/>
                </a:tc>
                <a:tc>
                  <a:txBody>
                    <a:bodyPr/>
                    <a:lstStyle/>
                    <a:p>
                      <a:endParaRPr lang="en-US" sz="1600"/>
                    </a:p>
                  </a:txBody>
                  <a:tcPr marT="45724" marB="45724"/>
                </a:tc>
                <a:tc>
                  <a:txBody>
                    <a:bodyPr/>
                    <a:lstStyle/>
                    <a:p>
                      <a:endParaRPr lang="en-US" sz="1600" dirty="0"/>
                    </a:p>
                  </a:txBody>
                  <a:tcPr marT="45724" marB="45724"/>
                </a:tc>
                <a:tc>
                  <a:txBody>
                    <a:bodyPr/>
                    <a:lstStyle/>
                    <a:p>
                      <a:endParaRPr lang="en-US" sz="1600"/>
                    </a:p>
                  </a:txBody>
                  <a:tcPr marT="45724" marB="45724"/>
                </a:tc>
                <a:tc>
                  <a:txBody>
                    <a:bodyPr/>
                    <a:lstStyle/>
                    <a:p>
                      <a:pPr algn="ctr"/>
                      <a:r>
                        <a:rPr lang="en-CA" sz="1600" dirty="0" smtClean="0"/>
                        <a:t>12,000</a:t>
                      </a:r>
                      <a:endParaRPr lang="en-US" sz="1600" dirty="0"/>
                    </a:p>
                  </a:txBody>
                  <a:tcPr marT="45724" marB="45724"/>
                </a:tc>
                <a:tc>
                  <a:txBody>
                    <a:bodyPr/>
                    <a:lstStyle/>
                    <a:p>
                      <a:endParaRPr lang="en-US" sz="1600" dirty="0"/>
                    </a:p>
                  </a:txBody>
                  <a:tcPr marT="45724" marB="45724"/>
                </a:tc>
                <a:extLst>
                  <a:ext uri="{0D108BD9-81ED-4DB2-BD59-A6C34878D82A}">
                    <a16:rowId xmlns:a16="http://schemas.microsoft.com/office/drawing/2014/main" val="10001"/>
                  </a:ext>
                </a:extLst>
              </a:tr>
              <a:tr h="365790">
                <a:tc>
                  <a:txBody>
                    <a:bodyPr/>
                    <a:lstStyle/>
                    <a:p>
                      <a:r>
                        <a:rPr lang="en-CA" sz="1600" dirty="0" smtClean="0"/>
                        <a:t>1</a:t>
                      </a:r>
                      <a:endParaRPr lang="en-US" sz="1600" dirty="0"/>
                    </a:p>
                  </a:txBody>
                  <a:tcPr marT="45724" marB="45724"/>
                </a:tc>
                <a:tc>
                  <a:txBody>
                    <a:bodyPr/>
                    <a:lstStyle/>
                    <a:p>
                      <a:pPr algn="r"/>
                      <a:endParaRPr lang="en-US" sz="1600" dirty="0"/>
                    </a:p>
                  </a:txBody>
                  <a:tcPr marT="45724" marB="45724"/>
                </a:tc>
                <a:tc>
                  <a:txBody>
                    <a:bodyPr/>
                    <a:lstStyle/>
                    <a:p>
                      <a:r>
                        <a:rPr lang="en-CA" sz="1600" dirty="0" smtClean="0"/>
                        <a:t>1,741.00</a:t>
                      </a:r>
                      <a:endParaRPr lang="en-US" sz="1600" dirty="0"/>
                    </a:p>
                  </a:txBody>
                  <a:tcPr marT="45724" marB="45724"/>
                </a:tc>
                <a:tc>
                  <a:txBody>
                    <a:bodyPr/>
                    <a:lstStyle/>
                    <a:p>
                      <a:r>
                        <a:rPr lang="en-US" sz="1600" dirty="0" smtClean="0"/>
                        <a:t>−1,800</a:t>
                      </a:r>
                      <a:endParaRPr lang="en-US" sz="1600" dirty="0"/>
                    </a:p>
                  </a:txBody>
                  <a:tcPr marT="45724" marB="4572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− 1,800</a:t>
                      </a:r>
                    </a:p>
                  </a:txBody>
                  <a:tcPr marT="45724" marB="45724"/>
                </a:tc>
                <a:tc>
                  <a:txBody>
                    <a:bodyPr/>
                    <a:lstStyle/>
                    <a:p>
                      <a:pPr algn="ctr"/>
                      <a:r>
                        <a:rPr lang="en-CA" sz="1600" dirty="0" smtClean="0"/>
                        <a:t>10,200</a:t>
                      </a:r>
                      <a:endParaRPr lang="en-US" sz="1600" dirty="0"/>
                    </a:p>
                  </a:txBody>
                  <a:tcPr marT="45724" marB="45724"/>
                </a:tc>
                <a:tc>
                  <a:txBody>
                    <a:bodyPr/>
                    <a:lstStyle/>
                    <a:p>
                      <a:endParaRPr lang="en-US" sz="1600"/>
                    </a:p>
                  </a:txBody>
                  <a:tcPr marT="45724" marB="45724"/>
                </a:tc>
                <a:extLst>
                  <a:ext uri="{0D108BD9-81ED-4DB2-BD59-A6C34878D82A}">
                    <a16:rowId xmlns:a16="http://schemas.microsoft.com/office/drawing/2014/main" val="10002"/>
                  </a:ext>
                </a:extLst>
              </a:tr>
              <a:tr h="365790">
                <a:tc>
                  <a:txBody>
                    <a:bodyPr/>
                    <a:lstStyle/>
                    <a:p>
                      <a:r>
                        <a:rPr lang="en-CA" sz="1600" dirty="0" smtClean="0"/>
                        <a:t>2</a:t>
                      </a:r>
                      <a:endParaRPr lang="en-US" sz="1600" dirty="0"/>
                    </a:p>
                  </a:txBody>
                  <a:tcPr marT="45724" marB="45724"/>
                </a:tc>
                <a:tc>
                  <a:txBody>
                    <a:bodyPr/>
                    <a:lstStyle/>
                    <a:p>
                      <a:pPr algn="r"/>
                      <a:endParaRPr lang="en-US" sz="1600" dirty="0"/>
                    </a:p>
                  </a:txBody>
                  <a:tcPr marT="45724" marB="45724"/>
                </a:tc>
                <a:tc>
                  <a:txBody>
                    <a:bodyPr/>
                    <a:lstStyle/>
                    <a:p>
                      <a:r>
                        <a:rPr lang="en-CA" sz="1600" dirty="0" smtClean="0"/>
                        <a:t>1,738.30</a:t>
                      </a:r>
                      <a:endParaRPr lang="en-US" sz="1600" dirty="0"/>
                    </a:p>
                  </a:txBody>
                  <a:tcPr marT="45724" marB="4572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−540</a:t>
                      </a:r>
                    </a:p>
                  </a:txBody>
                  <a:tcPr marT="45724" marB="45724"/>
                </a:tc>
                <a:tc>
                  <a:txBody>
                    <a:bodyPr/>
                    <a:lstStyle/>
                    <a:p>
                      <a:pPr algn="ctr"/>
                      <a:r>
                        <a:rPr lang="en-CA" sz="1600" dirty="0" smtClean="0"/>
                        <a:t> </a:t>
                      </a:r>
                      <a:r>
                        <a:rPr lang="en-US" sz="1600" dirty="0" smtClean="0"/>
                        <a:t>−</a:t>
                      </a:r>
                      <a:r>
                        <a:rPr lang="en-CA" sz="1600" dirty="0" smtClean="0"/>
                        <a:t>2,340</a:t>
                      </a:r>
                      <a:endParaRPr lang="en-US" sz="1600" dirty="0"/>
                    </a:p>
                  </a:txBody>
                  <a:tcPr marT="45724" marB="45724"/>
                </a:tc>
                <a:tc>
                  <a:txBody>
                    <a:bodyPr/>
                    <a:lstStyle/>
                    <a:p>
                      <a:pPr algn="ctr"/>
                      <a:r>
                        <a:rPr lang="en-CA" sz="1600" dirty="0" smtClean="0"/>
                        <a:t>  9,660</a:t>
                      </a:r>
                      <a:endParaRPr lang="en-US" sz="1600" dirty="0"/>
                    </a:p>
                  </a:txBody>
                  <a:tcPr marT="45724" marB="45724"/>
                </a:tc>
                <a:tc>
                  <a:txBody>
                    <a:bodyPr/>
                    <a:lstStyle/>
                    <a:p>
                      <a:endParaRPr lang="en-US" sz="1600" dirty="0"/>
                    </a:p>
                  </a:txBody>
                  <a:tcPr marT="45724" marB="45724"/>
                </a:tc>
                <a:extLst>
                  <a:ext uri="{0D108BD9-81ED-4DB2-BD59-A6C34878D82A}">
                    <a16:rowId xmlns:a16="http://schemas.microsoft.com/office/drawing/2014/main" val="10003"/>
                  </a:ext>
                </a:extLst>
              </a:tr>
              <a:tr h="365790">
                <a:tc>
                  <a:txBody>
                    <a:bodyPr/>
                    <a:lstStyle/>
                    <a:p>
                      <a:pPr algn="ctr"/>
                      <a:r>
                        <a:rPr lang="en-CA" sz="1800" dirty="0" smtClean="0"/>
                        <a:t>…..</a:t>
                      </a:r>
                      <a:endParaRPr lang="en-US" sz="1800" dirty="0"/>
                    </a:p>
                  </a:txBody>
                  <a:tcPr marT="45724" marB="45724"/>
                </a:tc>
                <a:tc>
                  <a:txBody>
                    <a:bodyPr/>
                    <a:lstStyle/>
                    <a:p>
                      <a:pPr algn="r"/>
                      <a:endParaRPr lang="en-US" sz="1600" dirty="0"/>
                    </a:p>
                  </a:txBody>
                  <a:tcPr marT="45724" marB="45724"/>
                </a:tc>
                <a:tc>
                  <a:txBody>
                    <a:bodyPr/>
                    <a:lstStyle/>
                    <a:p>
                      <a:pPr algn="ctr"/>
                      <a:r>
                        <a:rPr lang="en-CA" sz="1600" dirty="0" smtClean="0"/>
                        <a:t>…..</a:t>
                      </a:r>
                      <a:endParaRPr lang="en-US" sz="1600" dirty="0"/>
                    </a:p>
                  </a:txBody>
                  <a:tcPr marT="45724" marB="45724"/>
                </a:tc>
                <a:tc>
                  <a:txBody>
                    <a:bodyPr/>
                    <a:lstStyle/>
                    <a:p>
                      <a:pPr algn="ctr"/>
                      <a:r>
                        <a:rPr lang="en-CA" sz="1600" dirty="0" smtClean="0"/>
                        <a:t>…..</a:t>
                      </a:r>
                      <a:endParaRPr lang="en-US" sz="1600" dirty="0"/>
                    </a:p>
                  </a:txBody>
                  <a:tcPr marT="45724" marB="45724"/>
                </a:tc>
                <a:tc>
                  <a:txBody>
                    <a:bodyPr/>
                    <a:lstStyle/>
                    <a:p>
                      <a:pPr algn="ctr"/>
                      <a:r>
                        <a:rPr lang="en-CA" sz="1600" dirty="0" smtClean="0"/>
                        <a:t>…..</a:t>
                      </a:r>
                      <a:endParaRPr lang="en-US" sz="1600" dirty="0"/>
                    </a:p>
                  </a:txBody>
                  <a:tcPr marT="45724" marB="45724"/>
                </a:tc>
                <a:tc>
                  <a:txBody>
                    <a:bodyPr/>
                    <a:lstStyle/>
                    <a:p>
                      <a:pPr algn="ctr"/>
                      <a:r>
                        <a:rPr lang="en-CA" sz="1600" dirty="0" smtClean="0"/>
                        <a:t>……</a:t>
                      </a:r>
                      <a:endParaRPr lang="en-US" sz="1600" dirty="0"/>
                    </a:p>
                  </a:txBody>
                  <a:tcPr marT="45724" marB="45724"/>
                </a:tc>
                <a:tc>
                  <a:txBody>
                    <a:bodyPr/>
                    <a:lstStyle/>
                    <a:p>
                      <a:endParaRPr lang="en-US" sz="1600" dirty="0"/>
                    </a:p>
                  </a:txBody>
                  <a:tcPr marT="45724" marB="45724"/>
                </a:tc>
                <a:extLst>
                  <a:ext uri="{0D108BD9-81ED-4DB2-BD59-A6C34878D82A}">
                    <a16:rowId xmlns:a16="http://schemas.microsoft.com/office/drawing/2014/main" val="10004"/>
                  </a:ext>
                </a:extLst>
              </a:tr>
              <a:tr h="365790">
                <a:tc>
                  <a:txBody>
                    <a:bodyPr/>
                    <a:lstStyle/>
                    <a:p>
                      <a:r>
                        <a:rPr lang="en-CA" sz="1600" dirty="0" smtClean="0"/>
                        <a:t>6</a:t>
                      </a:r>
                      <a:endParaRPr lang="en-US" sz="1600" dirty="0"/>
                    </a:p>
                  </a:txBody>
                  <a:tcPr marT="45724" marB="45724"/>
                </a:tc>
                <a:tc>
                  <a:txBody>
                    <a:bodyPr/>
                    <a:lstStyle/>
                    <a:p>
                      <a:pPr algn="r"/>
                      <a:endParaRPr lang="en-US" sz="1600" dirty="0"/>
                    </a:p>
                  </a:txBody>
                  <a:tcPr marT="45724" marB="45724"/>
                </a:tc>
                <a:tc>
                  <a:txBody>
                    <a:bodyPr/>
                    <a:lstStyle/>
                    <a:p>
                      <a:r>
                        <a:rPr lang="en-CA" sz="1600" dirty="0" smtClean="0"/>
                        <a:t>1,736.20</a:t>
                      </a:r>
                      <a:endParaRPr lang="en-US" sz="1600" dirty="0"/>
                    </a:p>
                  </a:txBody>
                  <a:tcPr marT="45724" marB="45724"/>
                </a:tc>
                <a:tc>
                  <a:txBody>
                    <a:bodyPr/>
                    <a:lstStyle/>
                    <a:p>
                      <a:r>
                        <a:rPr lang="en-US" sz="1600" dirty="0" smtClean="0"/>
                        <a:t>  −</a:t>
                      </a:r>
                      <a:r>
                        <a:rPr lang="en-CA" sz="1600" dirty="0" smtClean="0"/>
                        <a:t>780</a:t>
                      </a:r>
                      <a:endParaRPr lang="en-US" sz="1600" dirty="0"/>
                    </a:p>
                  </a:txBody>
                  <a:tcPr marT="45724" marB="45724"/>
                </a:tc>
                <a:tc>
                  <a:txBody>
                    <a:bodyPr/>
                    <a:lstStyle/>
                    <a:p>
                      <a:pPr algn="ctr"/>
                      <a:r>
                        <a:rPr lang="en-US" sz="1600" dirty="0" smtClean="0"/>
                        <a:t> −2,760</a:t>
                      </a:r>
                      <a:endParaRPr lang="en-US" sz="1600" dirty="0"/>
                    </a:p>
                  </a:txBody>
                  <a:tcPr marT="45724" marB="45724"/>
                </a:tc>
                <a:tc>
                  <a:txBody>
                    <a:bodyPr/>
                    <a:lstStyle/>
                    <a:p>
                      <a:pPr algn="ctr"/>
                      <a:r>
                        <a:rPr lang="en-CA" sz="1600" dirty="0" smtClean="0"/>
                        <a:t>  9,240</a:t>
                      </a:r>
                      <a:endParaRPr lang="en-US" sz="1600" dirty="0"/>
                    </a:p>
                  </a:txBody>
                  <a:tcPr marT="45724" marB="45724"/>
                </a:tc>
                <a:tc>
                  <a:txBody>
                    <a:bodyPr/>
                    <a:lstStyle/>
                    <a:p>
                      <a:endParaRPr lang="en-US" sz="1600" dirty="0"/>
                    </a:p>
                  </a:txBody>
                  <a:tcPr marT="45724" marB="45724"/>
                </a:tc>
                <a:extLst>
                  <a:ext uri="{0D108BD9-81ED-4DB2-BD59-A6C34878D82A}">
                    <a16:rowId xmlns:a16="http://schemas.microsoft.com/office/drawing/2014/main" val="10005"/>
                  </a:ext>
                </a:extLst>
              </a:tr>
              <a:tr h="365790">
                <a:tc>
                  <a:txBody>
                    <a:bodyPr/>
                    <a:lstStyle/>
                    <a:p>
                      <a:r>
                        <a:rPr lang="en-CA" sz="1600" dirty="0" smtClean="0"/>
                        <a:t>7</a:t>
                      </a:r>
                      <a:endParaRPr lang="en-US" sz="1600" dirty="0"/>
                    </a:p>
                  </a:txBody>
                  <a:tcPr marT="45724" marB="45724"/>
                </a:tc>
                <a:tc>
                  <a:txBody>
                    <a:bodyPr/>
                    <a:lstStyle/>
                    <a:p>
                      <a:pPr algn="r"/>
                      <a:endParaRPr lang="en-US" sz="1600" dirty="0"/>
                    </a:p>
                  </a:txBody>
                  <a:tcPr marT="45724" marB="45724"/>
                </a:tc>
                <a:tc>
                  <a:txBody>
                    <a:bodyPr/>
                    <a:lstStyle/>
                    <a:p>
                      <a:r>
                        <a:rPr lang="en-CA" sz="1600" dirty="0" smtClean="0"/>
                        <a:t>1,729.90</a:t>
                      </a:r>
                      <a:endParaRPr lang="en-US" sz="1600" dirty="0"/>
                    </a:p>
                  </a:txBody>
                  <a:tcPr marT="45724" marB="45724"/>
                </a:tc>
                <a:tc>
                  <a:txBody>
                    <a:bodyPr/>
                    <a:lstStyle/>
                    <a:p>
                      <a:r>
                        <a:rPr lang="en-US" sz="1600" dirty="0" smtClean="0"/>
                        <a:t>−</a:t>
                      </a:r>
                      <a:r>
                        <a:rPr lang="en-CA" sz="1600" dirty="0" smtClean="0"/>
                        <a:t>1,260</a:t>
                      </a:r>
                      <a:endParaRPr lang="en-US" sz="1600" dirty="0"/>
                    </a:p>
                  </a:txBody>
                  <a:tcPr marT="45724" marB="45724"/>
                </a:tc>
                <a:tc>
                  <a:txBody>
                    <a:bodyPr/>
                    <a:lstStyle/>
                    <a:p>
                      <a:pPr algn="ctr"/>
                      <a:r>
                        <a:rPr lang="en-CA" sz="1600" dirty="0" smtClean="0"/>
                        <a:t> </a:t>
                      </a:r>
                      <a:r>
                        <a:rPr lang="en-US" sz="1600" dirty="0" smtClean="0"/>
                        <a:t>−</a:t>
                      </a:r>
                      <a:r>
                        <a:rPr lang="en-CA" sz="1600" dirty="0" smtClean="0"/>
                        <a:t>4,020</a:t>
                      </a:r>
                      <a:endParaRPr lang="en-US" sz="1600" dirty="0"/>
                    </a:p>
                  </a:txBody>
                  <a:tcPr marT="45724" marB="45724"/>
                </a:tc>
                <a:tc>
                  <a:txBody>
                    <a:bodyPr/>
                    <a:lstStyle/>
                    <a:p>
                      <a:pPr algn="ctr"/>
                      <a:r>
                        <a:rPr lang="en-CA" sz="1600" dirty="0" smtClean="0"/>
                        <a:t>  7,980</a:t>
                      </a:r>
                      <a:endParaRPr lang="en-US" sz="1600" dirty="0"/>
                    </a:p>
                  </a:txBody>
                  <a:tcPr marT="45724" marB="45724"/>
                </a:tc>
                <a:tc>
                  <a:txBody>
                    <a:bodyPr/>
                    <a:lstStyle/>
                    <a:p>
                      <a:r>
                        <a:rPr lang="en-CA" sz="1600" dirty="0" smtClean="0"/>
                        <a:t>4,020</a:t>
                      </a:r>
                      <a:endParaRPr lang="en-US" sz="1600" dirty="0"/>
                    </a:p>
                  </a:txBody>
                  <a:tcPr marT="45724" marB="45724"/>
                </a:tc>
                <a:extLst>
                  <a:ext uri="{0D108BD9-81ED-4DB2-BD59-A6C34878D82A}">
                    <a16:rowId xmlns:a16="http://schemas.microsoft.com/office/drawing/2014/main" val="10006"/>
                  </a:ext>
                </a:extLst>
              </a:tr>
              <a:tr h="365790">
                <a:tc>
                  <a:txBody>
                    <a:bodyPr/>
                    <a:lstStyle/>
                    <a:p>
                      <a:r>
                        <a:rPr lang="en-CA" sz="1600" dirty="0" smtClean="0"/>
                        <a:t>8</a:t>
                      </a:r>
                      <a:endParaRPr lang="en-US" sz="1600" dirty="0"/>
                    </a:p>
                  </a:txBody>
                  <a:tcPr marT="45724" marB="45724"/>
                </a:tc>
                <a:tc>
                  <a:txBody>
                    <a:bodyPr/>
                    <a:lstStyle/>
                    <a:p>
                      <a:pPr algn="r"/>
                      <a:endParaRPr lang="en-US" sz="1600" dirty="0"/>
                    </a:p>
                  </a:txBody>
                  <a:tcPr marT="45724" marB="45724"/>
                </a:tc>
                <a:tc>
                  <a:txBody>
                    <a:bodyPr/>
                    <a:lstStyle/>
                    <a:p>
                      <a:r>
                        <a:rPr lang="en-CA" sz="1600" dirty="0" smtClean="0"/>
                        <a:t>1,730.80</a:t>
                      </a:r>
                      <a:endParaRPr lang="en-US" sz="1600" dirty="0"/>
                    </a:p>
                  </a:txBody>
                  <a:tcPr marT="45724" marB="45724"/>
                </a:tc>
                <a:tc>
                  <a:txBody>
                    <a:bodyPr/>
                    <a:lstStyle/>
                    <a:p>
                      <a:r>
                        <a:rPr lang="en-CA" sz="1600" dirty="0" smtClean="0"/>
                        <a:t>     180</a:t>
                      </a:r>
                      <a:endParaRPr lang="en-US" sz="1600" dirty="0"/>
                    </a:p>
                  </a:txBody>
                  <a:tcPr marT="45724" marB="45724"/>
                </a:tc>
                <a:tc>
                  <a:txBody>
                    <a:bodyPr/>
                    <a:lstStyle/>
                    <a:p>
                      <a:pPr algn="ctr"/>
                      <a:r>
                        <a:rPr lang="en-US" sz="1600" dirty="0" smtClean="0"/>
                        <a:t> −3,840</a:t>
                      </a:r>
                      <a:endParaRPr lang="en-US" sz="1600" dirty="0"/>
                    </a:p>
                  </a:txBody>
                  <a:tcPr marT="45724" marB="45724"/>
                </a:tc>
                <a:tc>
                  <a:txBody>
                    <a:bodyPr/>
                    <a:lstStyle/>
                    <a:p>
                      <a:pPr algn="ctr"/>
                      <a:r>
                        <a:rPr lang="en-CA" sz="1600" dirty="0" smtClean="0"/>
                        <a:t>12,180</a:t>
                      </a:r>
                      <a:endParaRPr lang="en-US" sz="1600" dirty="0"/>
                    </a:p>
                  </a:txBody>
                  <a:tcPr marT="45724" marB="45724"/>
                </a:tc>
                <a:tc>
                  <a:txBody>
                    <a:bodyPr/>
                    <a:lstStyle/>
                    <a:p>
                      <a:endParaRPr lang="en-US" sz="1600" dirty="0"/>
                    </a:p>
                  </a:txBody>
                  <a:tcPr marT="45724" marB="45724"/>
                </a:tc>
                <a:extLst>
                  <a:ext uri="{0D108BD9-81ED-4DB2-BD59-A6C34878D82A}">
                    <a16:rowId xmlns:a16="http://schemas.microsoft.com/office/drawing/2014/main" val="10007"/>
                  </a:ext>
                </a:extLst>
              </a:tr>
              <a:tr h="365790">
                <a:tc>
                  <a:txBody>
                    <a:bodyPr/>
                    <a:lstStyle/>
                    <a:p>
                      <a:pPr algn="ctr"/>
                      <a:r>
                        <a:rPr lang="en-CA" sz="1600" dirty="0" smtClean="0"/>
                        <a:t>…..</a:t>
                      </a:r>
                      <a:endParaRPr lang="en-US" sz="1600" dirty="0"/>
                    </a:p>
                  </a:txBody>
                  <a:tcPr marT="45724" marB="45724"/>
                </a:tc>
                <a:tc>
                  <a:txBody>
                    <a:bodyPr/>
                    <a:lstStyle/>
                    <a:p>
                      <a:pPr algn="r"/>
                      <a:endParaRPr lang="en-US" sz="1600" dirty="0"/>
                    </a:p>
                  </a:txBody>
                  <a:tcPr marT="45724" marB="45724"/>
                </a:tc>
                <a:tc>
                  <a:txBody>
                    <a:bodyPr/>
                    <a:lstStyle/>
                    <a:p>
                      <a:pPr algn="ctr"/>
                      <a:r>
                        <a:rPr lang="en-CA" sz="1600" dirty="0" smtClean="0"/>
                        <a:t>…..</a:t>
                      </a:r>
                      <a:endParaRPr lang="en-US" sz="1600" dirty="0"/>
                    </a:p>
                  </a:txBody>
                  <a:tcPr marT="45724" marB="45724"/>
                </a:tc>
                <a:tc>
                  <a:txBody>
                    <a:bodyPr/>
                    <a:lstStyle/>
                    <a:p>
                      <a:pPr algn="ctr"/>
                      <a:r>
                        <a:rPr lang="en-CA" sz="1600" dirty="0" smtClean="0"/>
                        <a:t>…..</a:t>
                      </a:r>
                      <a:endParaRPr lang="en-US" sz="1600" dirty="0"/>
                    </a:p>
                  </a:txBody>
                  <a:tcPr marT="45724" marB="45724"/>
                </a:tc>
                <a:tc>
                  <a:txBody>
                    <a:bodyPr/>
                    <a:lstStyle/>
                    <a:p>
                      <a:pPr algn="ctr"/>
                      <a:r>
                        <a:rPr lang="en-CA" sz="1600" dirty="0" smtClean="0"/>
                        <a:t>…..</a:t>
                      </a:r>
                      <a:endParaRPr lang="en-US" sz="1600" dirty="0"/>
                    </a:p>
                  </a:txBody>
                  <a:tcPr marT="45724" marB="45724"/>
                </a:tc>
                <a:tc>
                  <a:txBody>
                    <a:bodyPr/>
                    <a:lstStyle/>
                    <a:p>
                      <a:pPr algn="ctr"/>
                      <a:r>
                        <a:rPr lang="en-CA" sz="1600" dirty="0" smtClean="0"/>
                        <a:t>……</a:t>
                      </a:r>
                      <a:endParaRPr lang="en-US" sz="1600" dirty="0"/>
                    </a:p>
                  </a:txBody>
                  <a:tcPr marT="45724" marB="45724"/>
                </a:tc>
                <a:tc>
                  <a:txBody>
                    <a:bodyPr/>
                    <a:lstStyle/>
                    <a:p>
                      <a:pPr algn="ctr"/>
                      <a:endParaRPr lang="en-US" sz="1600" dirty="0"/>
                    </a:p>
                  </a:txBody>
                  <a:tcPr marT="45724" marB="45724"/>
                </a:tc>
                <a:extLst>
                  <a:ext uri="{0D108BD9-81ED-4DB2-BD59-A6C34878D82A}">
                    <a16:rowId xmlns:a16="http://schemas.microsoft.com/office/drawing/2014/main" val="10008"/>
                  </a:ext>
                </a:extLst>
              </a:tr>
              <a:tr h="365790">
                <a:tc>
                  <a:txBody>
                    <a:bodyPr/>
                    <a:lstStyle/>
                    <a:p>
                      <a:r>
                        <a:rPr lang="en-CA" sz="1600" dirty="0" smtClean="0"/>
                        <a:t>16</a:t>
                      </a:r>
                      <a:endParaRPr lang="en-US" sz="1600" dirty="0"/>
                    </a:p>
                  </a:txBody>
                  <a:tcPr marT="45724" marB="45724"/>
                </a:tc>
                <a:tc>
                  <a:txBody>
                    <a:bodyPr/>
                    <a:lstStyle/>
                    <a:p>
                      <a:pPr algn="r"/>
                      <a:r>
                        <a:rPr lang="en-CA" sz="1600" dirty="0" smtClean="0"/>
                        <a:t>1,726.90</a:t>
                      </a:r>
                      <a:endParaRPr lang="en-US" sz="1600" dirty="0"/>
                    </a:p>
                  </a:txBody>
                  <a:tcPr marT="45724" marB="45724"/>
                </a:tc>
                <a:tc>
                  <a:txBody>
                    <a:bodyPr/>
                    <a:lstStyle/>
                    <a:p>
                      <a:endParaRPr lang="en-US" sz="1600" dirty="0"/>
                    </a:p>
                  </a:txBody>
                  <a:tcPr marT="45724" marB="45724"/>
                </a:tc>
                <a:tc>
                  <a:txBody>
                    <a:bodyPr/>
                    <a:lstStyle/>
                    <a:p>
                      <a:r>
                        <a:rPr lang="en-CA" sz="1600" dirty="0" smtClean="0"/>
                        <a:t>     780</a:t>
                      </a:r>
                      <a:endParaRPr lang="en-US" sz="1600" dirty="0"/>
                    </a:p>
                  </a:txBody>
                  <a:tcPr marT="45724" marB="45724"/>
                </a:tc>
                <a:tc>
                  <a:txBody>
                    <a:bodyPr/>
                    <a:lstStyle/>
                    <a:p>
                      <a:pPr algn="ctr"/>
                      <a:r>
                        <a:rPr lang="en-US" sz="1600" dirty="0" smtClean="0"/>
                        <a:t> −4,620</a:t>
                      </a:r>
                      <a:endParaRPr lang="en-US" sz="1600" dirty="0"/>
                    </a:p>
                  </a:txBody>
                  <a:tcPr marT="45724" marB="45724"/>
                </a:tc>
                <a:tc>
                  <a:txBody>
                    <a:bodyPr/>
                    <a:lstStyle/>
                    <a:p>
                      <a:pPr algn="ctr"/>
                      <a:r>
                        <a:rPr lang="en-CA" sz="1600" dirty="0" smtClean="0"/>
                        <a:t>15,180</a:t>
                      </a:r>
                      <a:endParaRPr lang="en-US" sz="1600" dirty="0"/>
                    </a:p>
                  </a:txBody>
                  <a:tcPr marT="45724" marB="45724"/>
                </a:tc>
                <a:tc>
                  <a:txBody>
                    <a:bodyPr/>
                    <a:lstStyle/>
                    <a:p>
                      <a:endParaRPr lang="en-US" sz="1600" dirty="0"/>
                    </a:p>
                  </a:txBody>
                  <a:tcPr marT="45724" marB="45724"/>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CA" altLang="en-US" sz="3600" smtClean="0"/>
              <a:t>Margin Cash Flows When Futures Price Increases</a:t>
            </a:r>
            <a:endParaRPr lang="en-US" altLang="en-US" sz="3600" smtClean="0"/>
          </a:p>
        </p:txBody>
      </p:sp>
      <p:sp>
        <p:nvSpPr>
          <p:cNvPr id="1229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30956F6F-1DC0-4796-BD5E-24F9B1910948}" type="slidenum">
              <a:rPr lang="en-US" altLang="en-US" sz="1400" smtClean="0">
                <a:latin typeface="Arial" charset="0"/>
              </a:rPr>
              <a:pPr eaLnBrk="1" hangingPunct="1">
                <a:spcBef>
                  <a:spcPct val="0"/>
                </a:spcBef>
                <a:buFontTx/>
                <a:buNone/>
              </a:pPr>
              <a:t>8</a:t>
            </a:fld>
            <a:endParaRPr lang="en-US" altLang="en-US" sz="1400" smtClean="0">
              <a:latin typeface="Arial" charset="0"/>
            </a:endParaRPr>
          </a:p>
        </p:txBody>
      </p:sp>
      <p:grpSp>
        <p:nvGrpSpPr>
          <p:cNvPr id="12293" name="Group 5"/>
          <p:cNvGrpSpPr>
            <a:grpSpLocks/>
          </p:cNvGrpSpPr>
          <p:nvPr/>
        </p:nvGrpSpPr>
        <p:grpSpPr bwMode="auto">
          <a:xfrm>
            <a:off x="1676400" y="2133600"/>
            <a:ext cx="5715000" cy="3810000"/>
            <a:chOff x="1219198" y="2057400"/>
            <a:chExt cx="5943602" cy="4114800"/>
          </a:xfrm>
        </p:grpSpPr>
        <p:grpSp>
          <p:nvGrpSpPr>
            <p:cNvPr id="12295" name="Group 17"/>
            <p:cNvGrpSpPr>
              <a:grpSpLocks/>
            </p:cNvGrpSpPr>
            <p:nvPr/>
          </p:nvGrpSpPr>
          <p:grpSpPr bwMode="auto">
            <a:xfrm>
              <a:off x="1219198" y="2057400"/>
              <a:ext cx="4190996" cy="4114800"/>
              <a:chOff x="3505200" y="2057400"/>
              <a:chExt cx="4038600" cy="4114800"/>
            </a:xfrm>
          </p:grpSpPr>
          <p:sp>
            <p:nvSpPr>
              <p:cNvPr id="12301" name="Up Arrow 13"/>
              <p:cNvSpPr>
                <a:spLocks noChangeArrowheads="1"/>
              </p:cNvSpPr>
              <p:nvPr/>
            </p:nvSpPr>
            <p:spPr bwMode="auto">
              <a:xfrm rot="10800000">
                <a:off x="4268865" y="5020056"/>
                <a:ext cx="381832" cy="576072"/>
              </a:xfrm>
              <a:prstGeom prst="upArrow">
                <a:avLst>
                  <a:gd name="adj1" fmla="val 50000"/>
                  <a:gd name="adj2" fmla="val 49997"/>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sp>
            <p:nvSpPr>
              <p:cNvPr id="12302" name="Up Arrow 14"/>
              <p:cNvSpPr>
                <a:spLocks noChangeArrowheads="1"/>
              </p:cNvSpPr>
              <p:nvPr/>
            </p:nvSpPr>
            <p:spPr bwMode="auto">
              <a:xfrm rot="10800000">
                <a:off x="4268865" y="3703320"/>
                <a:ext cx="381000" cy="762000"/>
              </a:xfrm>
              <a:prstGeom prst="upArrow">
                <a:avLst>
                  <a:gd name="adj1" fmla="val 50000"/>
                  <a:gd name="adj2" fmla="val 50000"/>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sp>
            <p:nvSpPr>
              <p:cNvPr id="12303" name="Up Arrow 15"/>
              <p:cNvSpPr>
                <a:spLocks noChangeArrowheads="1"/>
              </p:cNvSpPr>
              <p:nvPr/>
            </p:nvSpPr>
            <p:spPr bwMode="auto">
              <a:xfrm rot="-8248144">
                <a:off x="4439646" y="2314266"/>
                <a:ext cx="376129" cy="850325"/>
              </a:xfrm>
              <a:prstGeom prst="upArrow">
                <a:avLst>
                  <a:gd name="adj1" fmla="val 50000"/>
                  <a:gd name="adj2" fmla="val 49998"/>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sp>
            <p:nvSpPr>
              <p:cNvPr id="12304" name="Rectangle 16"/>
              <p:cNvSpPr>
                <a:spLocks noChangeArrowheads="1"/>
              </p:cNvSpPr>
              <p:nvPr/>
            </p:nvSpPr>
            <p:spPr bwMode="auto">
              <a:xfrm>
                <a:off x="3505200" y="5638800"/>
                <a:ext cx="1835727" cy="533400"/>
              </a:xfrm>
              <a:prstGeom prst="rect">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n-CA" altLang="en-US" sz="1600">
                    <a:latin typeface="Arial" charset="0"/>
                  </a:rPr>
                  <a:t>Long Trader</a:t>
                </a:r>
                <a:endParaRPr lang="en-US" altLang="en-US" sz="1600">
                  <a:latin typeface="Arial" charset="0"/>
                </a:endParaRPr>
              </a:p>
            </p:txBody>
          </p:sp>
          <p:sp>
            <p:nvSpPr>
              <p:cNvPr id="12305" name="Flowchart: Process 17"/>
              <p:cNvSpPr>
                <a:spLocks noChangeArrowheads="1"/>
              </p:cNvSpPr>
              <p:nvPr/>
            </p:nvSpPr>
            <p:spPr bwMode="auto">
              <a:xfrm>
                <a:off x="3505200" y="4495800"/>
                <a:ext cx="1828800" cy="533400"/>
              </a:xfrm>
              <a:prstGeom prst="flowChartProcess">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n-CA" altLang="en-US" sz="1600">
                    <a:latin typeface="Arial" charset="0"/>
                    <a:cs typeface="Arial" charset="0"/>
                  </a:rPr>
                  <a:t>Broker</a:t>
                </a:r>
                <a:endParaRPr lang="en-US" altLang="en-US" sz="1600">
                  <a:latin typeface="Arial" charset="0"/>
                  <a:cs typeface="Arial" charset="0"/>
                </a:endParaRPr>
              </a:p>
            </p:txBody>
          </p:sp>
          <p:sp>
            <p:nvSpPr>
              <p:cNvPr id="12306" name="Flowchart: Process 18"/>
              <p:cNvSpPr>
                <a:spLocks noChangeArrowheads="1"/>
              </p:cNvSpPr>
              <p:nvPr/>
            </p:nvSpPr>
            <p:spPr bwMode="auto">
              <a:xfrm>
                <a:off x="3505200" y="3124200"/>
                <a:ext cx="1828800" cy="609600"/>
              </a:xfrm>
              <a:prstGeom prst="flowChartProcess">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600">
                    <a:latin typeface="Arial" charset="0"/>
                    <a:cs typeface="Arial" charset="0"/>
                  </a:rPr>
                  <a:t>Clearing House</a:t>
                </a:r>
              </a:p>
              <a:p>
                <a:pPr eaLnBrk="1" hangingPunct="1">
                  <a:spcBef>
                    <a:spcPct val="0"/>
                  </a:spcBef>
                  <a:buFontTx/>
                  <a:buNone/>
                </a:pPr>
                <a:r>
                  <a:rPr lang="en-CA" altLang="en-US" sz="1600">
                    <a:latin typeface="Arial" charset="0"/>
                    <a:cs typeface="Arial" charset="0"/>
                  </a:rPr>
                  <a:t>Member </a:t>
                </a:r>
              </a:p>
              <a:p>
                <a:pPr eaLnBrk="1" hangingPunct="1">
                  <a:spcBef>
                    <a:spcPct val="0"/>
                  </a:spcBef>
                  <a:buFontTx/>
                  <a:buNone/>
                </a:pPr>
                <a:r>
                  <a:rPr lang="en-CA" altLang="en-US" sz="1600">
                    <a:latin typeface="Times New Roman" pitchFamily="18" charset="0"/>
                  </a:rPr>
                  <a:t> </a:t>
                </a:r>
                <a:endParaRPr lang="en-US" altLang="en-US" sz="1600">
                  <a:latin typeface="Times New Roman" pitchFamily="18" charset="0"/>
                </a:endParaRPr>
              </a:p>
            </p:txBody>
          </p:sp>
          <p:sp>
            <p:nvSpPr>
              <p:cNvPr id="12307" name="Flowchart: Process 19"/>
              <p:cNvSpPr>
                <a:spLocks noChangeArrowheads="1"/>
              </p:cNvSpPr>
              <p:nvPr/>
            </p:nvSpPr>
            <p:spPr bwMode="auto">
              <a:xfrm>
                <a:off x="4953000" y="2057400"/>
                <a:ext cx="2590800" cy="457200"/>
              </a:xfrm>
              <a:prstGeom prst="flowChartProcess">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n-CA" altLang="en-US" sz="2000">
                    <a:latin typeface="Arial" charset="0"/>
                    <a:cs typeface="Arial" charset="0"/>
                  </a:rPr>
                  <a:t>Clearing House</a:t>
                </a:r>
                <a:endParaRPr lang="en-US" altLang="en-US" sz="2000">
                  <a:latin typeface="Arial" charset="0"/>
                  <a:cs typeface="Arial" charset="0"/>
                </a:endParaRPr>
              </a:p>
            </p:txBody>
          </p:sp>
        </p:grpSp>
        <p:sp>
          <p:nvSpPr>
            <p:cNvPr id="12296" name="Flowchart: Process 7"/>
            <p:cNvSpPr>
              <a:spLocks noChangeArrowheads="1"/>
            </p:cNvSpPr>
            <p:nvPr/>
          </p:nvSpPr>
          <p:spPr bwMode="auto">
            <a:xfrm>
              <a:off x="5181600" y="3124200"/>
              <a:ext cx="1981200" cy="609600"/>
            </a:xfrm>
            <a:prstGeom prst="flowChartProcess">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600">
                  <a:latin typeface="Arial" charset="0"/>
                  <a:cs typeface="Arial" charset="0"/>
                </a:rPr>
                <a:t>Clearing House</a:t>
              </a:r>
            </a:p>
            <a:p>
              <a:pPr eaLnBrk="1" hangingPunct="1">
                <a:spcBef>
                  <a:spcPct val="0"/>
                </a:spcBef>
                <a:buFontTx/>
                <a:buNone/>
              </a:pPr>
              <a:r>
                <a:rPr lang="en-CA" altLang="en-US" sz="1600">
                  <a:latin typeface="Arial" charset="0"/>
                  <a:cs typeface="Arial" charset="0"/>
                </a:rPr>
                <a:t>Member </a:t>
              </a:r>
            </a:p>
            <a:p>
              <a:pPr eaLnBrk="1" hangingPunct="1">
                <a:spcBef>
                  <a:spcPct val="0"/>
                </a:spcBef>
                <a:buFontTx/>
                <a:buNone/>
              </a:pPr>
              <a:r>
                <a:rPr lang="en-CA" altLang="en-US" sz="1600">
                  <a:latin typeface="Times New Roman" pitchFamily="18" charset="0"/>
                </a:rPr>
                <a:t> </a:t>
              </a:r>
              <a:endParaRPr lang="en-US" altLang="en-US" sz="1600">
                <a:latin typeface="Times New Roman" pitchFamily="18" charset="0"/>
              </a:endParaRPr>
            </a:p>
          </p:txBody>
        </p:sp>
        <p:sp>
          <p:nvSpPr>
            <p:cNvPr id="12297" name="Flowchart: Process 8"/>
            <p:cNvSpPr>
              <a:spLocks noChangeArrowheads="1"/>
            </p:cNvSpPr>
            <p:nvPr/>
          </p:nvSpPr>
          <p:spPr bwMode="auto">
            <a:xfrm>
              <a:off x="5181600" y="4495800"/>
              <a:ext cx="1897811" cy="533400"/>
            </a:xfrm>
            <a:prstGeom prst="flowChartProcess">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n-CA" altLang="en-US" sz="1600">
                  <a:latin typeface="Arial" charset="0"/>
                  <a:cs typeface="Arial" charset="0"/>
                </a:rPr>
                <a:t>Broker</a:t>
              </a:r>
              <a:endParaRPr lang="en-US" altLang="en-US" sz="1600">
                <a:latin typeface="Arial" charset="0"/>
                <a:cs typeface="Arial" charset="0"/>
              </a:endParaRPr>
            </a:p>
          </p:txBody>
        </p:sp>
        <p:sp>
          <p:nvSpPr>
            <p:cNvPr id="12298" name="Up Arrow 10"/>
            <p:cNvSpPr>
              <a:spLocks noChangeArrowheads="1"/>
            </p:cNvSpPr>
            <p:nvPr/>
          </p:nvSpPr>
          <p:spPr bwMode="auto">
            <a:xfrm rot="-2840689">
              <a:off x="5573595" y="2373863"/>
              <a:ext cx="405335" cy="818833"/>
            </a:xfrm>
            <a:prstGeom prst="upArrow">
              <a:avLst>
                <a:gd name="adj1" fmla="val 50000"/>
                <a:gd name="adj2" fmla="val 49998"/>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sp>
          <p:nvSpPr>
            <p:cNvPr id="12299" name="Up Arrow 11"/>
            <p:cNvSpPr>
              <a:spLocks noChangeArrowheads="1"/>
            </p:cNvSpPr>
            <p:nvPr/>
          </p:nvSpPr>
          <p:spPr bwMode="auto">
            <a:xfrm>
              <a:off x="6024421" y="3733799"/>
              <a:ext cx="405335" cy="762739"/>
            </a:xfrm>
            <a:prstGeom prst="upArrow">
              <a:avLst>
                <a:gd name="adj1" fmla="val 50000"/>
                <a:gd name="adj2" fmla="val 49997"/>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sp>
          <p:nvSpPr>
            <p:cNvPr id="12300" name="Up Arrow 12"/>
            <p:cNvSpPr>
              <a:spLocks noChangeArrowheads="1"/>
            </p:cNvSpPr>
            <p:nvPr/>
          </p:nvSpPr>
          <p:spPr bwMode="auto">
            <a:xfrm>
              <a:off x="6019799" y="5029199"/>
              <a:ext cx="405335" cy="649225"/>
            </a:xfrm>
            <a:prstGeom prst="upArrow">
              <a:avLst>
                <a:gd name="adj1" fmla="val 50000"/>
                <a:gd name="adj2" fmla="val 50001"/>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grpSp>
      <p:sp>
        <p:nvSpPr>
          <p:cNvPr id="12294" name="Rectangle 20"/>
          <p:cNvSpPr>
            <a:spLocks noChangeArrowheads="1"/>
          </p:cNvSpPr>
          <p:nvPr/>
        </p:nvSpPr>
        <p:spPr bwMode="auto">
          <a:xfrm>
            <a:off x="5559425" y="5449888"/>
            <a:ext cx="1758950" cy="423862"/>
          </a:xfrm>
          <a:prstGeom prst="rect">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n-CA" altLang="en-US" sz="1600">
                <a:latin typeface="Arial" charset="0"/>
              </a:rPr>
              <a:t>Short Trader</a:t>
            </a:r>
            <a:endParaRPr lang="en-US" altLang="en-US" sz="1600">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04800" y="1143000"/>
            <a:ext cx="8364538" cy="609600"/>
          </a:xfrm>
        </p:spPr>
        <p:txBody>
          <a:bodyPr/>
          <a:lstStyle/>
          <a:p>
            <a:pPr eaLnBrk="1" hangingPunct="1"/>
            <a:r>
              <a:rPr lang="en-CA" altLang="en-US" sz="3600" smtClean="0"/>
              <a:t>Margin Cash Flows When Futures Price Decreases</a:t>
            </a:r>
            <a:endParaRPr lang="en-US" altLang="en-US" sz="3600" smtClean="0"/>
          </a:p>
        </p:txBody>
      </p:sp>
      <p:sp>
        <p:nvSpPr>
          <p:cNvPr id="1331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fld id="{E3103ED4-E9F6-4DCD-868C-336CB2531EB0}" type="slidenum">
              <a:rPr lang="en-US" altLang="en-US" sz="1400" smtClean="0">
                <a:latin typeface="Arial" charset="0"/>
              </a:rPr>
              <a:pPr eaLnBrk="1" hangingPunct="1">
                <a:spcBef>
                  <a:spcPct val="0"/>
                </a:spcBef>
                <a:buFontTx/>
                <a:buNone/>
              </a:pPr>
              <a:t>9</a:t>
            </a:fld>
            <a:endParaRPr lang="en-US" altLang="en-US" sz="1400" smtClean="0">
              <a:latin typeface="Arial" charset="0"/>
            </a:endParaRPr>
          </a:p>
        </p:txBody>
      </p:sp>
      <p:grpSp>
        <p:nvGrpSpPr>
          <p:cNvPr id="13317" name="Group 26"/>
          <p:cNvGrpSpPr>
            <a:grpSpLocks/>
          </p:cNvGrpSpPr>
          <p:nvPr/>
        </p:nvGrpSpPr>
        <p:grpSpPr bwMode="auto">
          <a:xfrm>
            <a:off x="1676400" y="2133600"/>
            <a:ext cx="5715000" cy="3810000"/>
            <a:chOff x="1219200" y="2057400"/>
            <a:chExt cx="5943600" cy="4114800"/>
          </a:xfrm>
        </p:grpSpPr>
        <p:grpSp>
          <p:nvGrpSpPr>
            <p:cNvPr id="13318" name="Group 17"/>
            <p:cNvGrpSpPr>
              <a:grpSpLocks/>
            </p:cNvGrpSpPr>
            <p:nvPr/>
          </p:nvGrpSpPr>
          <p:grpSpPr bwMode="auto">
            <a:xfrm>
              <a:off x="1219200" y="2057400"/>
              <a:ext cx="4191000" cy="4114800"/>
              <a:chOff x="3505200" y="2057400"/>
              <a:chExt cx="4038600" cy="4114800"/>
            </a:xfrm>
          </p:grpSpPr>
          <p:sp>
            <p:nvSpPr>
              <p:cNvPr id="13325" name="Up Arrow 4"/>
              <p:cNvSpPr>
                <a:spLocks noChangeArrowheads="1"/>
              </p:cNvSpPr>
              <p:nvPr/>
            </p:nvSpPr>
            <p:spPr bwMode="auto">
              <a:xfrm>
                <a:off x="4343400" y="5029200"/>
                <a:ext cx="381000" cy="758654"/>
              </a:xfrm>
              <a:prstGeom prst="upArrow">
                <a:avLst>
                  <a:gd name="adj1" fmla="val 50000"/>
                  <a:gd name="adj2" fmla="val 50002"/>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sp>
            <p:nvSpPr>
              <p:cNvPr id="13326" name="Up Arrow 5"/>
              <p:cNvSpPr>
                <a:spLocks noChangeArrowheads="1"/>
              </p:cNvSpPr>
              <p:nvPr/>
            </p:nvSpPr>
            <p:spPr bwMode="auto">
              <a:xfrm>
                <a:off x="4343400" y="3733800"/>
                <a:ext cx="381000" cy="762000"/>
              </a:xfrm>
              <a:prstGeom prst="upArrow">
                <a:avLst>
                  <a:gd name="adj1" fmla="val 50000"/>
                  <a:gd name="adj2" fmla="val 50000"/>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sp>
            <p:nvSpPr>
              <p:cNvPr id="13327" name="Up Arrow 9"/>
              <p:cNvSpPr>
                <a:spLocks noChangeArrowheads="1"/>
              </p:cNvSpPr>
              <p:nvPr/>
            </p:nvSpPr>
            <p:spPr bwMode="auto">
              <a:xfrm rot="2774871">
                <a:off x="4425043" y="2344900"/>
                <a:ext cx="405335" cy="789057"/>
              </a:xfrm>
              <a:prstGeom prst="upArrow">
                <a:avLst>
                  <a:gd name="adj1" fmla="val 50000"/>
                  <a:gd name="adj2" fmla="val 50001"/>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sp>
            <p:nvSpPr>
              <p:cNvPr id="13328" name="Rectangle 10"/>
              <p:cNvSpPr>
                <a:spLocks noChangeArrowheads="1"/>
              </p:cNvSpPr>
              <p:nvPr/>
            </p:nvSpPr>
            <p:spPr bwMode="auto">
              <a:xfrm>
                <a:off x="3505200" y="5638800"/>
                <a:ext cx="1835727" cy="533400"/>
              </a:xfrm>
              <a:prstGeom prst="rect">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n-CA" altLang="en-US" sz="1600">
                    <a:latin typeface="Arial" charset="0"/>
                  </a:rPr>
                  <a:t>Long Trader</a:t>
                </a:r>
                <a:endParaRPr lang="en-US" altLang="en-US" sz="1600">
                  <a:latin typeface="Arial" charset="0"/>
                </a:endParaRPr>
              </a:p>
            </p:txBody>
          </p:sp>
          <p:sp>
            <p:nvSpPr>
              <p:cNvPr id="13329" name="Flowchart: Process 14"/>
              <p:cNvSpPr>
                <a:spLocks noChangeArrowheads="1"/>
              </p:cNvSpPr>
              <p:nvPr/>
            </p:nvSpPr>
            <p:spPr bwMode="auto">
              <a:xfrm>
                <a:off x="3505200" y="4495800"/>
                <a:ext cx="1828800" cy="533400"/>
              </a:xfrm>
              <a:prstGeom prst="flowChartProcess">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n-CA" altLang="en-US" sz="1600">
                    <a:latin typeface="Arial" charset="0"/>
                    <a:cs typeface="Arial" charset="0"/>
                  </a:rPr>
                  <a:t>Broker</a:t>
                </a:r>
                <a:endParaRPr lang="en-US" altLang="en-US" sz="1600">
                  <a:latin typeface="Arial" charset="0"/>
                  <a:cs typeface="Arial" charset="0"/>
                </a:endParaRPr>
              </a:p>
            </p:txBody>
          </p:sp>
          <p:sp>
            <p:nvSpPr>
              <p:cNvPr id="13330" name="Flowchart: Process 15"/>
              <p:cNvSpPr>
                <a:spLocks noChangeArrowheads="1"/>
              </p:cNvSpPr>
              <p:nvPr/>
            </p:nvSpPr>
            <p:spPr bwMode="auto">
              <a:xfrm>
                <a:off x="3505200" y="3124200"/>
                <a:ext cx="1828800" cy="609600"/>
              </a:xfrm>
              <a:prstGeom prst="flowChartProcess">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600">
                    <a:latin typeface="Arial" charset="0"/>
                    <a:cs typeface="Arial" charset="0"/>
                  </a:rPr>
                  <a:t>Clearing House</a:t>
                </a:r>
              </a:p>
              <a:p>
                <a:pPr eaLnBrk="1" hangingPunct="1">
                  <a:spcBef>
                    <a:spcPct val="0"/>
                  </a:spcBef>
                  <a:buFontTx/>
                  <a:buNone/>
                </a:pPr>
                <a:r>
                  <a:rPr lang="en-CA" altLang="en-US" sz="1600">
                    <a:latin typeface="Arial" charset="0"/>
                    <a:cs typeface="Arial" charset="0"/>
                  </a:rPr>
                  <a:t>Member </a:t>
                </a:r>
              </a:p>
              <a:p>
                <a:pPr eaLnBrk="1" hangingPunct="1">
                  <a:spcBef>
                    <a:spcPct val="0"/>
                  </a:spcBef>
                  <a:buFontTx/>
                  <a:buNone/>
                </a:pPr>
                <a:r>
                  <a:rPr lang="en-CA" altLang="en-US" sz="1600">
                    <a:latin typeface="Times New Roman" pitchFamily="18" charset="0"/>
                  </a:rPr>
                  <a:t> </a:t>
                </a:r>
                <a:endParaRPr lang="en-US" altLang="en-US" sz="1600">
                  <a:latin typeface="Times New Roman" pitchFamily="18" charset="0"/>
                </a:endParaRPr>
              </a:p>
            </p:txBody>
          </p:sp>
          <p:sp>
            <p:nvSpPr>
              <p:cNvPr id="13331" name="Flowchart: Process 16"/>
              <p:cNvSpPr>
                <a:spLocks noChangeArrowheads="1"/>
              </p:cNvSpPr>
              <p:nvPr/>
            </p:nvSpPr>
            <p:spPr bwMode="auto">
              <a:xfrm>
                <a:off x="4953000" y="2057400"/>
                <a:ext cx="2590800" cy="457200"/>
              </a:xfrm>
              <a:prstGeom prst="flowChartProcess">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n-CA" altLang="en-US" sz="2000">
                    <a:latin typeface="Arial" charset="0"/>
                    <a:cs typeface="Arial" charset="0"/>
                  </a:rPr>
                  <a:t>Clearing House</a:t>
                </a:r>
                <a:endParaRPr lang="en-US" altLang="en-US" sz="2000">
                  <a:latin typeface="Arial" charset="0"/>
                  <a:cs typeface="Arial" charset="0"/>
                </a:endParaRPr>
              </a:p>
            </p:txBody>
          </p:sp>
        </p:grpSp>
        <p:sp>
          <p:nvSpPr>
            <p:cNvPr id="13319" name="Flowchart: Process 19"/>
            <p:cNvSpPr>
              <a:spLocks noChangeArrowheads="1"/>
            </p:cNvSpPr>
            <p:nvPr/>
          </p:nvSpPr>
          <p:spPr bwMode="auto">
            <a:xfrm>
              <a:off x="5181600" y="3124200"/>
              <a:ext cx="1981200" cy="609600"/>
            </a:xfrm>
            <a:prstGeom prst="flowChartProcess">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r>
                <a:rPr lang="en-CA" altLang="en-US" sz="1600">
                  <a:latin typeface="Arial" charset="0"/>
                  <a:cs typeface="Arial" charset="0"/>
                </a:rPr>
                <a:t>Clearing House</a:t>
              </a:r>
            </a:p>
            <a:p>
              <a:pPr eaLnBrk="1" hangingPunct="1">
                <a:spcBef>
                  <a:spcPct val="0"/>
                </a:spcBef>
                <a:buFontTx/>
                <a:buNone/>
              </a:pPr>
              <a:r>
                <a:rPr lang="en-CA" altLang="en-US" sz="1600">
                  <a:latin typeface="Arial" charset="0"/>
                  <a:cs typeface="Arial" charset="0"/>
                </a:rPr>
                <a:t>Member </a:t>
              </a:r>
            </a:p>
            <a:p>
              <a:pPr eaLnBrk="1" hangingPunct="1">
                <a:spcBef>
                  <a:spcPct val="0"/>
                </a:spcBef>
                <a:buFontTx/>
                <a:buNone/>
              </a:pPr>
              <a:r>
                <a:rPr lang="en-CA" altLang="en-US" sz="1600">
                  <a:latin typeface="Times New Roman" pitchFamily="18" charset="0"/>
                </a:rPr>
                <a:t> </a:t>
              </a:r>
              <a:endParaRPr lang="en-US" altLang="en-US" sz="1600">
                <a:latin typeface="Times New Roman" pitchFamily="18" charset="0"/>
              </a:endParaRPr>
            </a:p>
          </p:txBody>
        </p:sp>
        <p:sp>
          <p:nvSpPr>
            <p:cNvPr id="13320" name="Flowchart: Process 20"/>
            <p:cNvSpPr>
              <a:spLocks noChangeArrowheads="1"/>
            </p:cNvSpPr>
            <p:nvPr/>
          </p:nvSpPr>
          <p:spPr bwMode="auto">
            <a:xfrm>
              <a:off x="5181600" y="4495800"/>
              <a:ext cx="1897811" cy="533400"/>
            </a:xfrm>
            <a:prstGeom prst="flowChartProcess">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n-CA" altLang="en-US" sz="1600">
                  <a:latin typeface="Arial" charset="0"/>
                  <a:cs typeface="Arial" charset="0"/>
                </a:rPr>
                <a:t>Broker</a:t>
              </a:r>
              <a:endParaRPr lang="en-US" altLang="en-US" sz="1600">
                <a:latin typeface="Arial" charset="0"/>
                <a:cs typeface="Arial" charset="0"/>
              </a:endParaRPr>
            </a:p>
          </p:txBody>
        </p:sp>
        <p:sp>
          <p:nvSpPr>
            <p:cNvPr id="13321" name="Rectangle 22"/>
            <p:cNvSpPr>
              <a:spLocks noChangeArrowheads="1"/>
            </p:cNvSpPr>
            <p:nvPr/>
          </p:nvSpPr>
          <p:spPr bwMode="auto">
            <a:xfrm>
              <a:off x="5257800" y="5638800"/>
              <a:ext cx="1828800" cy="457200"/>
            </a:xfrm>
            <a:prstGeom prst="rect">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algn="ctr" eaLnBrk="1" hangingPunct="1">
                <a:spcBef>
                  <a:spcPct val="0"/>
                </a:spcBef>
                <a:buFontTx/>
                <a:buNone/>
              </a:pPr>
              <a:r>
                <a:rPr lang="en-CA" altLang="en-US" sz="1600">
                  <a:latin typeface="Arial" charset="0"/>
                </a:rPr>
                <a:t>Short Trader</a:t>
              </a:r>
              <a:endParaRPr lang="en-US" altLang="en-US" sz="1600">
                <a:latin typeface="Arial" charset="0"/>
              </a:endParaRPr>
            </a:p>
          </p:txBody>
        </p:sp>
        <p:sp>
          <p:nvSpPr>
            <p:cNvPr id="13322" name="Up Arrow 23"/>
            <p:cNvSpPr>
              <a:spLocks noChangeArrowheads="1"/>
            </p:cNvSpPr>
            <p:nvPr/>
          </p:nvSpPr>
          <p:spPr bwMode="auto">
            <a:xfrm rot="7850718">
              <a:off x="5573595" y="2373863"/>
              <a:ext cx="405335" cy="818833"/>
            </a:xfrm>
            <a:prstGeom prst="upArrow">
              <a:avLst>
                <a:gd name="adj1" fmla="val 50000"/>
                <a:gd name="adj2" fmla="val 49998"/>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sp>
          <p:nvSpPr>
            <p:cNvPr id="13323" name="Up Arrow 24"/>
            <p:cNvSpPr>
              <a:spLocks noChangeArrowheads="1"/>
            </p:cNvSpPr>
            <p:nvPr/>
          </p:nvSpPr>
          <p:spPr bwMode="auto">
            <a:xfrm rot="10800000">
              <a:off x="6024421" y="3733799"/>
              <a:ext cx="405335" cy="762739"/>
            </a:xfrm>
            <a:prstGeom prst="upArrow">
              <a:avLst>
                <a:gd name="adj1" fmla="val 50000"/>
                <a:gd name="adj2" fmla="val 49997"/>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sp>
          <p:nvSpPr>
            <p:cNvPr id="13324" name="Up Arrow 25"/>
            <p:cNvSpPr>
              <a:spLocks noChangeArrowheads="1"/>
            </p:cNvSpPr>
            <p:nvPr/>
          </p:nvSpPr>
          <p:spPr bwMode="auto">
            <a:xfrm rot="10800000">
              <a:off x="6019799" y="5029199"/>
              <a:ext cx="405335" cy="590233"/>
            </a:xfrm>
            <a:prstGeom prst="upArrow">
              <a:avLst>
                <a:gd name="adj1" fmla="val 50000"/>
                <a:gd name="adj2" fmla="val 50002"/>
              </a:avLst>
            </a:prstGeom>
            <a:solidFill>
              <a:schemeClr val="accent1"/>
            </a:solidFill>
            <a:ln w="9525" algn="ctr">
              <a:solidFill>
                <a:schemeClr val="tx1"/>
              </a:solidFill>
              <a:round/>
              <a:headEnd/>
              <a:tailEnd/>
            </a:ln>
          </p:spPr>
          <p:txBody>
            <a:bodyPr wrap="none"/>
            <a:lstStyle>
              <a:lvl1pPr eaLnBrk="0" hangingPunct="0">
                <a:spcBef>
                  <a:spcPct val="20000"/>
                </a:spcBef>
                <a:buBlip>
                  <a:blip r:embed="rId3"/>
                </a:buBlip>
                <a:defRPr sz="3200">
                  <a:solidFill>
                    <a:schemeClr val="tx1"/>
                  </a:solidFill>
                  <a:latin typeface="Tahoma" pitchFamily="34" charset="0"/>
                </a:defRPr>
              </a:lvl1pPr>
              <a:lvl2pPr marL="742950" indent="-285750" eaLnBrk="0" hangingPunct="0">
                <a:spcBef>
                  <a:spcPct val="20000"/>
                </a:spcBef>
                <a:buSzPct val="75000"/>
                <a:buBlip>
                  <a:blip r:embed="rId4"/>
                </a:buBlip>
                <a:defRPr sz="2800">
                  <a:solidFill>
                    <a:schemeClr val="tx1"/>
                  </a:solidFill>
                  <a:latin typeface="Tahoma" pitchFamily="34" charset="0"/>
                </a:defRPr>
              </a:lvl2pPr>
              <a:lvl3pPr marL="1143000" indent="-228600" eaLnBrk="0" hangingPunct="0">
                <a:spcBef>
                  <a:spcPct val="20000"/>
                </a:spcBef>
                <a:buChar char="•"/>
                <a:defRPr sz="2400">
                  <a:solidFill>
                    <a:schemeClr val="tx1"/>
                  </a:solidFill>
                  <a:latin typeface="Tahoma" pitchFamily="34" charset="0"/>
                </a:defRPr>
              </a:lvl3pPr>
              <a:lvl4pPr marL="1600200" indent="-228600" eaLnBrk="0" hangingPunct="0">
                <a:spcBef>
                  <a:spcPct val="20000"/>
                </a:spcBef>
                <a:buChar char="–"/>
                <a:defRPr sz="2000">
                  <a:solidFill>
                    <a:schemeClr val="tx1"/>
                  </a:solidFill>
                  <a:latin typeface="Tahoma" pitchFamily="34" charset="0"/>
                </a:defRPr>
              </a:lvl4pPr>
              <a:lvl5pPr marL="2057400" indent="-228600" eaLnBrk="0" hangingPunct="0">
                <a:spcBef>
                  <a:spcPct val="20000"/>
                </a:spcBef>
                <a:buClr>
                  <a:schemeClr val="tx2"/>
                </a:buClr>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itchFamily="34" charset="0"/>
                </a:defRPr>
              </a:lvl9pPr>
            </a:lstStyle>
            <a:p>
              <a:pPr eaLnBrk="1" hangingPunct="1">
                <a:spcBef>
                  <a:spcPct val="0"/>
                </a:spcBef>
                <a:buFontTx/>
                <a:buNone/>
              </a:pPr>
              <a:endParaRPr lang="en-US" altLang="en-US" sz="2400">
                <a:latin typeface="Times New Roman" pitchFamily="18"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rgbClr val="000000"/>
      </a:dk1>
      <a:lt1>
        <a:srgbClr val="FFFFFF"/>
      </a:lt1>
      <a:dk2>
        <a:srgbClr val="3A3015"/>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Ch01HullOFOD8thlEdition</Template>
  <TotalTime>591</TotalTime>
  <Words>1499</Words>
  <Application>Microsoft Office PowerPoint</Application>
  <PresentationFormat>On-screen Show (4:3)</PresentationFormat>
  <Paragraphs>283</Paragraphs>
  <Slides>23</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Tahoma</vt:lpstr>
      <vt:lpstr>Times New Roman</vt:lpstr>
      <vt:lpstr>Wingdings</vt:lpstr>
      <vt:lpstr>Global</vt:lpstr>
      <vt:lpstr>Chapter 2 Futures Markets and Central Counterparties</vt:lpstr>
      <vt:lpstr>Futures Contracts</vt:lpstr>
      <vt:lpstr>Convergence of Futures to Spot (Figure 2.1)</vt:lpstr>
      <vt:lpstr>Margins</vt:lpstr>
      <vt:lpstr>Margin Cash Flows</vt:lpstr>
      <vt:lpstr>Example of a Futures Trade</vt:lpstr>
      <vt:lpstr>A Possible Outcome (Table 2.1)</vt:lpstr>
      <vt:lpstr>Margin Cash Flows When Futures Price Increases</vt:lpstr>
      <vt:lpstr>Margin Cash Flows When Futures Price Decreases</vt:lpstr>
      <vt:lpstr>Some Terminology</vt:lpstr>
      <vt:lpstr>Key Points About Futures</vt:lpstr>
      <vt:lpstr>Crude Oil Trading on May 21, 2020 (Table 2.2)</vt:lpstr>
      <vt:lpstr>Delivery</vt:lpstr>
      <vt:lpstr>Questions</vt:lpstr>
      <vt:lpstr>Types of Orders</vt:lpstr>
      <vt:lpstr>Regulation of Futures</vt:lpstr>
      <vt:lpstr>Accounting &amp; Tax</vt:lpstr>
      <vt:lpstr>Forward Contracts vs Futures Contracts (Table 2.3) </vt:lpstr>
      <vt:lpstr>Foreign Exchange Quotes</vt:lpstr>
      <vt:lpstr>OTC Derivatives Transactions: Bilateral Clearing vs Central Clearing</vt:lpstr>
      <vt:lpstr>Bilaterally Cleared Derivatives Transactions</vt:lpstr>
      <vt:lpstr>Post-Crisis Regulations 1</vt:lpstr>
      <vt:lpstr>Post-Crisis Regulations 2</vt:lpstr>
    </vt:vector>
  </TitlesOfParts>
  <Company>Joseph L. Rotman School of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Futures Markets and Central Counterparties</dc:title>
  <dc:subject>Options, Futures, and Other Derivatives, 11e</dc:subject>
  <dc:creator>John C. Hull</dc:creator>
  <cp:keywords>Chapter 2</cp:keywords>
  <dc:description>Copyright 2021 by John C. Hull. All Rights Reserved. Published 2021</dc:description>
  <cp:lastModifiedBy>John Hull</cp:lastModifiedBy>
  <cp:revision>53</cp:revision>
  <dcterms:created xsi:type="dcterms:W3CDTF">2008-05-29T16:38:10Z</dcterms:created>
  <dcterms:modified xsi:type="dcterms:W3CDTF">2020-09-30T15:17:19Z</dcterms:modified>
</cp:coreProperties>
</file>