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43"/>
  </p:notesMasterIdLst>
  <p:sldIdLst>
    <p:sldId id="256" r:id="rId2"/>
    <p:sldId id="259" r:id="rId3"/>
    <p:sldId id="289" r:id="rId4"/>
    <p:sldId id="307" r:id="rId5"/>
    <p:sldId id="290" r:id="rId6"/>
    <p:sldId id="288" r:id="rId7"/>
    <p:sldId id="308" r:id="rId8"/>
    <p:sldId id="309" r:id="rId9"/>
    <p:sldId id="310" r:id="rId10"/>
    <p:sldId id="305" r:id="rId11"/>
    <p:sldId id="292" r:id="rId12"/>
    <p:sldId id="260" r:id="rId13"/>
    <p:sldId id="261" r:id="rId14"/>
    <p:sldId id="262" r:id="rId15"/>
    <p:sldId id="293" r:id="rId16"/>
    <p:sldId id="263" r:id="rId17"/>
    <p:sldId id="264" r:id="rId18"/>
    <p:sldId id="265" r:id="rId19"/>
    <p:sldId id="266" r:id="rId20"/>
    <p:sldId id="267" r:id="rId21"/>
    <p:sldId id="268" r:id="rId22"/>
    <p:sldId id="294" r:id="rId23"/>
    <p:sldId id="270" r:id="rId24"/>
    <p:sldId id="271" r:id="rId25"/>
    <p:sldId id="272" r:id="rId26"/>
    <p:sldId id="273" r:id="rId27"/>
    <p:sldId id="275" r:id="rId28"/>
    <p:sldId id="295" r:id="rId29"/>
    <p:sldId id="276" r:id="rId30"/>
    <p:sldId id="277" r:id="rId31"/>
    <p:sldId id="278" r:id="rId32"/>
    <p:sldId id="279" r:id="rId33"/>
    <p:sldId id="298" r:id="rId34"/>
    <p:sldId id="281" r:id="rId35"/>
    <p:sldId id="299" r:id="rId36"/>
    <p:sldId id="282" r:id="rId37"/>
    <p:sldId id="300" r:id="rId38"/>
    <p:sldId id="283" r:id="rId39"/>
    <p:sldId id="284" r:id="rId40"/>
    <p:sldId id="286" r:id="rId41"/>
    <p:sldId id="28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685B68-DD17-484C-B13D-BBC499A4DACE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3E9386-9D60-4F99-B7D4-6F177D92D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EEEC75-2C04-4C2F-87AA-E6A4D79914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0041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42967C-3D98-4106-A273-3A1046E207D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79414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FD954D-0DB5-4EB4-97EA-D70193C5B4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DDC722-D6FD-4ECD-9556-BFEFF827DF7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58301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BB2D3-1ED0-4FBF-B0A6-DFC80AFB9E4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90451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F278D-BDF3-4246-8349-6A9CF5DF0B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757791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094355-FE6A-4CD7-9AE2-5C8AFA4D928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44457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0E7804-A82F-4D5B-8B63-5C76463E782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17449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1CABF-0394-4BB0-ACF8-EA516372ADA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556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800DB-A329-4C7E-8B15-DFAF878238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2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1FB39-F845-42D9-AD56-1A16EE00223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3043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27057D-2651-431B-945E-E7D2C1D69AA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96235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230BF-A622-4FD3-B5B5-56DFECC0830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96693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7C28A-CAA0-4F56-BD9D-1BE1B769651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86623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4ADD44-752F-4C04-9091-BC595899D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784729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48F6C-426A-4A89-B46F-5BBEAF78D7D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2900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68651-A765-4E7E-81E8-5B8D0609744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1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21BACD-6A8E-4070-B59E-7ADCE52F1B9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17651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850DB-05DF-45E3-9AA0-A5A2005EFD0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732562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6CD3A-6513-42E9-8537-D1ED686B6CF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64926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757C5-F3E9-4A86-94D3-B519721E46C1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64770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6B2341-7283-460D-AA97-F2589ADE041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DE17EE-6754-4E5D-B318-8E2F6310578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1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2633CB-A3F1-498C-94B7-331A732CBFF1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725260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63E422-4080-4BF7-966C-EF240B8856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B0A150-3550-40C3-9ADC-5019CF424AE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88268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7C3753-7CB9-401E-AC81-EEA70954C82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3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31DF9-801C-40A2-A8D8-5159478620E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8145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5E20C-52A6-487B-8637-C777A14732C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503625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EB5C14-B740-45BD-9DE7-684756C6B65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42EDD-54DA-419E-BA4F-10DF0E095D5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1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1F46C-D69A-4A8F-B6CA-1AA23AAFEB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8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B2AE3-9CEE-490A-A03A-84987CB340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5FBD78-605A-4B5D-A3A8-CB392632574F}" type="slidenum">
              <a:rPr lang="en-US" altLang="en-US" sz="1000" smtClean="0"/>
              <a:pPr>
                <a:spcBef>
                  <a:spcPct val="0"/>
                </a:spcBef>
              </a:pPr>
              <a:t>10</a:t>
            </a:fld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3361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8DDB26-F738-474E-8FF6-F6F40E06F0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746D6-C3BF-439A-BA38-0B0213D8991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8452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53F652-8E53-47FE-8DEA-B2E352FEEB7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02733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4D96AE-C3DA-4855-A68B-5CA410811E8F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A832A-C715-4B82-8595-AB2D96D28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C763D-1E6F-4889-97CF-26F6DBF6C519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75BE9-509D-48A5-97B0-680A38715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6D032-C4C3-481B-90DA-7F5D3308FB3F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92773-27E3-4189-8D43-8BB889800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5D180C-988C-4159-BAD2-1FA96C263B99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8E3E7-6CF2-4926-A1C8-B8CB5A299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BC44D-29FB-4D8E-B746-548E0D94D8D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E7280-ADC6-4B9C-BE6A-9713F338E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3C0E6-2FD9-44DA-9E67-FB6E3E8D097A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F9E8-486B-4356-959A-CE0D45898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1656D-A8D4-4E27-A429-3DD3D440A593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E00F5-F790-4FDB-98FD-FF0490553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6AE55A-BCF3-43E2-9AFF-4DFFA3BE8D24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4046C-1FD9-4805-A34D-B7FD63E35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4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08AAC-FF62-428B-A751-A001E2242C75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A38AE-4614-40A1-BF24-4E1237A8B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70A70-2F2B-440B-A967-484B9BC82156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0BE7-DB04-4368-9463-9C81416DC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EA67B-9918-4CE3-B87B-205764307858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A17FB-151A-420E-8FB0-625378CD3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D60E7BB0-49AF-40AC-82A7-51FFF94FB234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DE2E00-E5CE-4A72-BACF-6DF833D76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82" r:id="rId3"/>
    <p:sldLayoutId id="2147483883" r:id="rId4"/>
    <p:sldLayoutId id="2147483884" r:id="rId5"/>
    <p:sldLayoutId id="2147483892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8288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4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Interest Rates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 11th Edition,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02D5A8-BF28-4B4F-A115-87A1F439662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" y="747713"/>
            <a:ext cx="7772400" cy="9906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The Risk-Free Rate</a:t>
            </a:r>
            <a:endParaRPr lang="en-US" alt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672504"/>
            <a:ext cx="8424863" cy="4586287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The Treasury rate is considered to be artificially low because</a:t>
            </a:r>
          </a:p>
          <a:p>
            <a:pPr lvl="1" eaLnBrk="1" hangingPunct="1"/>
            <a:r>
              <a:rPr lang="en-CA" altLang="en-US" sz="2400" dirty="0" smtClean="0">
                <a:cs typeface="Arial" panose="020B0604020202020204" pitchFamily="34" charset="0"/>
              </a:rPr>
              <a:t>Banks are not required to keep capital for Treasury instruments</a:t>
            </a:r>
          </a:p>
          <a:p>
            <a:pPr lvl="1" eaLnBrk="1" hangingPunct="1"/>
            <a:r>
              <a:rPr lang="en-CA" altLang="en-US" sz="2400" dirty="0" smtClean="0">
                <a:cs typeface="Arial" panose="020B0604020202020204" pitchFamily="34" charset="0"/>
              </a:rPr>
              <a:t>Treasury instruments are given favorable tax treatment in the US</a:t>
            </a:r>
          </a:p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The new reference rates are considered to be proxies for the risk-free rate</a:t>
            </a:r>
          </a:p>
          <a:p>
            <a:pPr eaLnBrk="1" hangingPunct="1"/>
            <a:r>
              <a:rPr lang="en-US" dirty="0"/>
              <a:t>Other “risky” reference rates incorporating a credit spread may be developed</a:t>
            </a:r>
          </a:p>
          <a:p>
            <a:pPr marL="0" indent="0" eaLnBrk="1" hangingPunct="1">
              <a:buNone/>
            </a:pPr>
            <a:endParaRPr lang="en-CA" altLang="en-US" dirty="0" smtClean="0">
              <a:cs typeface="Arial" panose="020B0604020202020204" pitchFamily="34" charset="0"/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Options, Futures, and Other Derivatives 11th Edition,    Copyright © John C. Hull 2021</a:t>
            </a:r>
            <a:endParaRPr lang="en-US" altLang="en-US" sz="1400" dirty="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13E344-E693-4BFC-8467-9E7712D6F61F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Impact of Compounding </a:t>
            </a:r>
            <a:r>
              <a:rPr lang="en-CA" altLang="en-US" sz="2400" dirty="0" smtClean="0"/>
              <a:t>(Table 4.1)</a:t>
            </a:r>
            <a:endParaRPr lang="en-US" alt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28148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CA" dirty="0" smtClean="0"/>
              <a:t>	</a:t>
            </a:r>
            <a:r>
              <a:rPr lang="en-CA" sz="2400" dirty="0" smtClean="0"/>
              <a:t>When we compound </a:t>
            </a:r>
            <a:r>
              <a:rPr lang="en-CA" sz="2400" i="1" dirty="0" smtClean="0">
                <a:latin typeface="+mj-lt"/>
              </a:rPr>
              <a:t>m</a:t>
            </a:r>
            <a:r>
              <a:rPr lang="en-CA" sz="2400" dirty="0" smtClean="0"/>
              <a:t> times per year at rate </a:t>
            </a:r>
            <a:r>
              <a:rPr lang="en-CA" sz="2400" i="1" dirty="0" smtClean="0">
                <a:latin typeface="+mj-lt"/>
              </a:rPr>
              <a:t>R </a:t>
            </a:r>
            <a:r>
              <a:rPr lang="en-CA" sz="2400" dirty="0" smtClean="0">
                <a:latin typeface="+mj-lt"/>
              </a:rPr>
              <a:t> </a:t>
            </a:r>
            <a:r>
              <a:rPr lang="en-CA" sz="2400" dirty="0" smtClean="0"/>
              <a:t>an amount</a:t>
            </a:r>
            <a:r>
              <a:rPr lang="en-CA" sz="2400" i="1" dirty="0" smtClean="0">
                <a:latin typeface="+mj-lt"/>
              </a:rPr>
              <a:t> A </a:t>
            </a:r>
            <a:r>
              <a:rPr lang="en-CA" sz="2400" dirty="0" smtClean="0"/>
              <a:t>grows to </a:t>
            </a:r>
            <a:r>
              <a:rPr lang="en-CA" sz="2400" i="1" dirty="0" smtClean="0">
                <a:latin typeface="+mj-lt"/>
              </a:rPr>
              <a:t>A</a:t>
            </a:r>
            <a:r>
              <a:rPr lang="en-CA" sz="2400" dirty="0" smtClean="0">
                <a:latin typeface="+mj-lt"/>
              </a:rPr>
              <a:t>(1+</a:t>
            </a:r>
            <a:r>
              <a:rPr lang="en-CA" sz="2400" i="1" dirty="0" smtClean="0">
                <a:latin typeface="+mj-lt"/>
              </a:rPr>
              <a:t>R</a:t>
            </a:r>
            <a:r>
              <a:rPr lang="en-CA" sz="2400" dirty="0" smtClean="0">
                <a:latin typeface="+mj-lt"/>
              </a:rPr>
              <a:t>/</a:t>
            </a:r>
            <a:r>
              <a:rPr lang="en-CA" sz="2400" i="1" dirty="0" smtClean="0">
                <a:latin typeface="+mj-lt"/>
              </a:rPr>
              <a:t>m</a:t>
            </a:r>
            <a:r>
              <a:rPr lang="en-CA" sz="2400" dirty="0" smtClean="0">
                <a:latin typeface="+mj-lt"/>
              </a:rPr>
              <a:t>)</a:t>
            </a:r>
            <a:r>
              <a:rPr lang="en-CA" sz="2400" i="1" baseline="30000" dirty="0" smtClean="0">
                <a:latin typeface="+mj-lt"/>
              </a:rPr>
              <a:t>m</a:t>
            </a:r>
            <a:r>
              <a:rPr lang="en-CA" sz="2400" i="1" dirty="0" smtClean="0">
                <a:latin typeface="+mj-lt"/>
              </a:rPr>
              <a:t>  </a:t>
            </a:r>
            <a:r>
              <a:rPr lang="en-CA" sz="2400" dirty="0" smtClean="0"/>
              <a:t>in one year</a:t>
            </a:r>
            <a:endParaRPr lang="en-US" sz="2400" i="1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597B0A-D7FE-4D76-8BCC-B2D5FEFF35E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3276600"/>
          <a:ext cx="6705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CA" i="1" dirty="0" smtClean="0"/>
                        <a:t>Compounding frequency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Value of $100 in one year at 10%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Annual (m=1)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Semiannual</a:t>
                      </a:r>
                      <a:r>
                        <a:rPr lang="en-CA" dirty="0" smtClean="0"/>
                        <a:t> (m=2)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Quarterly (m=4)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Monthly (m=12)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Weekly</a:t>
                      </a:r>
                      <a:r>
                        <a:rPr lang="en-CA" baseline="0" dirty="0" smtClean="0"/>
                        <a:t> (m=52)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Daily (m=365)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Measuring Interest Rates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1125538" y="1981200"/>
            <a:ext cx="6894512" cy="3810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compounding frequency used for an interest rate is the unit of measurement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difference between quarterly and annual compounding is analogous to the difference between miles and kilometers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354B28-0B38-4480-BA72-C37F78562EE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246062" y="930275"/>
            <a:ext cx="8364537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Continuous Compounding </a:t>
            </a:r>
            <a:r>
              <a:rPr lang="en-US" altLang="en-US" sz="2400" dirty="0" smtClean="0"/>
              <a:t>(equation 4.2)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2087130"/>
            <a:ext cx="7772400" cy="4114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600" dirty="0" smtClean="0">
                <a:latin typeface="Arial" charset="0"/>
                <a:cs typeface="Arial" charset="0"/>
              </a:rPr>
              <a:t>In the limit as we compound more and more frequently we obtain continuously compounded interest rates</a:t>
            </a:r>
          </a:p>
          <a:p>
            <a:pPr eaLnBrk="1" hangingPunct="1"/>
            <a:r>
              <a:rPr lang="en-US" altLang="en-US" sz="2600" dirty="0" smtClean="0">
                <a:latin typeface="Arial" charset="0"/>
                <a:cs typeface="Arial" charset="0"/>
              </a:rPr>
              <a:t>$100 grows to $100</a:t>
            </a:r>
            <a:r>
              <a:rPr lang="en-US" altLang="en-US" sz="2600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600" i="1" baseline="30000" dirty="0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sz="2600" baseline="30000" dirty="0" smtClean="0">
                <a:latin typeface="Arial" charset="0"/>
                <a:cs typeface="Arial" charset="0"/>
              </a:rPr>
              <a:t> </a:t>
            </a:r>
            <a:r>
              <a:rPr lang="en-US" altLang="en-US" sz="2600" dirty="0" smtClean="0">
                <a:latin typeface="Arial" charset="0"/>
                <a:cs typeface="Arial" charset="0"/>
              </a:rPr>
              <a:t>when invested at a continuously compounded rate</a:t>
            </a:r>
            <a:r>
              <a:rPr lang="en-US" altLang="en-US" sz="26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2600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6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2600" dirty="0" smtClean="0">
                <a:latin typeface="Arial" charset="0"/>
                <a:cs typeface="Arial" charset="0"/>
              </a:rPr>
              <a:t>for time </a:t>
            </a:r>
            <a:r>
              <a:rPr lang="en-US" altLang="en-US" sz="2600" i="1" dirty="0" smtClean="0">
                <a:latin typeface="Times New Roman" pitchFamily="18" charset="0"/>
                <a:cs typeface="Arial" charset="0"/>
              </a:rPr>
              <a:t>T</a:t>
            </a:r>
            <a:endParaRPr lang="en-US" altLang="en-US" sz="26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600" dirty="0" smtClean="0">
                <a:latin typeface="Arial" charset="0"/>
                <a:cs typeface="Arial" charset="0"/>
              </a:rPr>
              <a:t>$100 received at time </a:t>
            </a:r>
            <a:r>
              <a:rPr lang="en-US" altLang="en-US" sz="26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600" dirty="0" smtClean="0">
                <a:latin typeface="Arial" charset="0"/>
                <a:cs typeface="Arial" charset="0"/>
              </a:rPr>
              <a:t>discounts to $100</a:t>
            </a:r>
            <a:r>
              <a:rPr lang="en-US" altLang="en-US" sz="2600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600" i="1" baseline="30000" dirty="0" smtClean="0">
                <a:latin typeface="Times New Roman" pitchFamily="18" charset="0"/>
                <a:cs typeface="Arial" charset="0"/>
              </a:rPr>
              <a:t>-RT</a:t>
            </a:r>
            <a:r>
              <a:rPr lang="en-US" altLang="en-US" sz="2600" baseline="30000" dirty="0" smtClean="0">
                <a:latin typeface="Arial" charset="0"/>
                <a:cs typeface="Arial" charset="0"/>
              </a:rPr>
              <a:t> </a:t>
            </a:r>
            <a:r>
              <a:rPr lang="en-US" altLang="en-US" sz="2600" dirty="0" smtClean="0">
                <a:latin typeface="Arial" charset="0"/>
                <a:cs typeface="Arial" charset="0"/>
              </a:rPr>
              <a:t>at time zero when the continuously compounded discount rate is </a:t>
            </a:r>
            <a:r>
              <a:rPr lang="en-US" altLang="en-US" sz="2600" i="1" dirty="0" smtClean="0">
                <a:latin typeface="Times New Roman" pitchFamily="18" charset="0"/>
                <a:cs typeface="Arial" charset="0"/>
              </a:rPr>
              <a:t>R</a:t>
            </a:r>
            <a:endParaRPr lang="en-US" altLang="en-US" sz="2600" i="1" dirty="0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81945F-BCF5-4EB5-8CE6-4600B007D3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Conversion Formulas </a:t>
            </a:r>
            <a:r>
              <a:rPr lang="en-US" altLang="en-US" sz="2200" dirty="0" smtClean="0"/>
              <a:t>(Equations 4.4 and 4.4)</a:t>
            </a:r>
            <a:endParaRPr lang="en-US" altLang="en-US" dirty="0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Define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c </a:t>
            </a:r>
            <a:r>
              <a:rPr lang="en-US" altLang="en-US" smtClean="0">
                <a:latin typeface="Arial" charset="0"/>
                <a:cs typeface="Arial" charset="0"/>
              </a:rPr>
              <a:t>: continuously compounded rate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: same rate with compounding </a:t>
            </a:r>
            <a:r>
              <a:rPr lang="en-US" altLang="en-US" i="1" smtClean="0">
                <a:latin typeface="Arial" charset="0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 times per year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906DF7-8B45-4254-98AC-737E2CD6C73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43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14344" name="Object 6"/>
          <p:cNvGraphicFramePr>
            <a:graphicFrameLocks noChangeAspect="1"/>
          </p:cNvGraphicFramePr>
          <p:nvPr/>
        </p:nvGraphicFramePr>
        <p:xfrm>
          <a:off x="2971800" y="3695700"/>
          <a:ext cx="32004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6" imgW="634725" imgH="444307" progId="Equation.2">
                  <p:embed/>
                </p:oleObj>
              </mc:Choice>
              <mc:Fallback>
                <p:oleObj name="Equation" r:id="rId6" imgW="634725" imgH="444307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95700"/>
                        <a:ext cx="32004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81488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10% with </a:t>
            </a:r>
            <a:r>
              <a:rPr lang="en-CA" dirty="0" err="1" smtClean="0"/>
              <a:t>semiannual</a:t>
            </a:r>
            <a:r>
              <a:rPr lang="en-CA" dirty="0" smtClean="0"/>
              <a:t> compounding is equivalent to 2ln(1.05)=9.758% with continuous compounding</a:t>
            </a:r>
          </a:p>
          <a:p>
            <a:pPr eaLnBrk="1" hangingPunct="1">
              <a:defRPr/>
            </a:pPr>
            <a:r>
              <a:rPr lang="en-CA" dirty="0" smtClean="0"/>
              <a:t>8% with continuous compounding is equivalent to 4(</a:t>
            </a:r>
            <a:r>
              <a:rPr lang="en-CA" i="1" dirty="0" smtClean="0">
                <a:latin typeface="+mj-lt"/>
              </a:rPr>
              <a:t>e</a:t>
            </a:r>
            <a:r>
              <a:rPr lang="en-CA" baseline="30000" dirty="0" smtClean="0"/>
              <a:t>0.08/4</a:t>
            </a:r>
            <a:r>
              <a:rPr lang="en-CA" dirty="0" smtClean="0"/>
              <a:t> -1)=8.08% with quarterly compounding</a:t>
            </a:r>
          </a:p>
          <a:p>
            <a:pPr eaLnBrk="1" hangingPunct="1">
              <a:defRPr/>
            </a:pPr>
            <a:r>
              <a:rPr lang="en-CA" dirty="0" smtClean="0"/>
              <a:t>Rates used in option pricing are nearly always expressed with continuous compounding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52E598-A482-43E5-A6EE-88A72120A48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Zero Rates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A zero rate (or spot rate), for maturity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the rate of interest earned on an investment that provides a payoff only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i="1" smtClean="0">
              <a:latin typeface="Arial" charset="0"/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0A4568-2149-4F75-94C7-3C9E41DA479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sz="2200" dirty="0" smtClean="0"/>
              <a:t>(Table 4.2)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CE03A4-47A2-4DC4-9BBA-C3B6037E031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2438400"/>
          <a:ext cx="60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r>
                        <a:rPr lang="en-CA" dirty="0" smtClean="0"/>
                        <a:t>Maturity (years)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Zero rate (cont. comp.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Bond Pricing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calculate the cash price of a bond we discount each cash flow at the appropriate zero rate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our example, the theoretical price of a two-year bond providing a 6% coupon semiannually is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350219-5C6A-4491-AF8B-9B982996CAC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/>
          </p:cNvGraphicFramePr>
          <p:nvPr/>
        </p:nvGraphicFramePr>
        <p:xfrm>
          <a:off x="2057400" y="4876800"/>
          <a:ext cx="5257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6" imgW="2006600" imgH="482600" progId="Equation.2">
                  <p:embed/>
                </p:oleObj>
              </mc:Choice>
              <mc:Fallback>
                <p:oleObj name="Equation" r:id="rId6" imgW="2006600" imgH="4826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5257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Bond Yield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4419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bond yield is the discount rate that makes the present value of the cash flows on the bond equal to the market price of the bond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that the market price of the bond in our example equals its theoretical price of 98.39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bond yield (continuously compounded) is given by solving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to get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=0.0676 or 6.76%.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B408DD-2666-4526-BE9E-DC87293C0D4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4"/>
          <p:cNvGraphicFramePr>
            <a:graphicFrameLocks/>
          </p:cNvGraphicFramePr>
          <p:nvPr/>
        </p:nvGraphicFramePr>
        <p:xfrm>
          <a:off x="1524000" y="4953000"/>
          <a:ext cx="66008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6" imgW="2882900" imgH="190500" progId="Equation.2">
                  <p:embed/>
                </p:oleObj>
              </mc:Choice>
              <mc:Fallback>
                <p:oleObj name="Equation" r:id="rId6" imgW="2882900" imgH="1905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66008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Types of Rates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2209800"/>
            <a:ext cx="7138987" cy="39211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Treasury rates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Overnight rates </a:t>
            </a: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Repo rates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LIBOR  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836242-F581-4A96-9A24-B4126685DB9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Par Yield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710488" cy="4267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par yield for a certain maturity is the coupon rate that causes the bond price to equal its face value.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 our example we solve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061B4E-E784-4739-8C58-D2E33194F18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048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754938"/>
              </p:ext>
            </p:extLst>
          </p:nvPr>
        </p:nvGraphicFramePr>
        <p:xfrm>
          <a:off x="1066800" y="3625850"/>
          <a:ext cx="53467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6" imgW="2387520" imgH="1066680" progId="Equation.3">
                  <p:embed/>
                </p:oleObj>
              </mc:Choice>
              <mc:Fallback>
                <p:oleObj name="Equation" r:id="rId6" imgW="2387520" imgH="1066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25850"/>
                        <a:ext cx="5346700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838200"/>
            <a:ext cx="7772400" cy="685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Par Yield continued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  In general if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is the number of coupon payments per year,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cs typeface="Arial" charset="0"/>
              </a:rPr>
              <a:t> is the present value of $1 received at maturity 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cs typeface="Arial" charset="0"/>
              </a:rPr>
              <a:t> is the present value of an annuity of $1 on each coupon date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CA" dirty="0" smtClean="0">
                <a:latin typeface="Arial" charset="0"/>
                <a:cs typeface="Arial" charset="0"/>
              </a:rPr>
              <a:t>	(in our example, </a:t>
            </a:r>
            <a:r>
              <a:rPr lang="en-CA" i="1" dirty="0" smtClean="0">
                <a:latin typeface="+mj-lt"/>
                <a:cs typeface="Arial" charset="0"/>
              </a:rPr>
              <a:t>m</a:t>
            </a:r>
            <a:r>
              <a:rPr lang="en-CA" i="1" dirty="0" smtClean="0">
                <a:latin typeface="Arial" charset="0"/>
                <a:cs typeface="Arial" charset="0"/>
              </a:rPr>
              <a:t> </a:t>
            </a:r>
            <a:r>
              <a:rPr lang="en-CA" dirty="0" smtClean="0">
                <a:latin typeface="Arial" charset="0"/>
                <a:cs typeface="Arial" charset="0"/>
              </a:rPr>
              <a:t>= 2, </a:t>
            </a:r>
            <a:r>
              <a:rPr lang="en-CA" i="1" dirty="0" smtClean="0">
                <a:latin typeface="+mj-lt"/>
                <a:cs typeface="Arial" charset="0"/>
              </a:rPr>
              <a:t>d </a:t>
            </a:r>
            <a:r>
              <a:rPr lang="en-CA" dirty="0" smtClean="0">
                <a:latin typeface="Arial" charset="0"/>
                <a:cs typeface="Arial" charset="0"/>
              </a:rPr>
              <a:t>= 0.87284, and </a:t>
            </a:r>
            <a:r>
              <a:rPr lang="en-CA" i="1" dirty="0" smtClean="0">
                <a:latin typeface="+mj-lt"/>
                <a:cs typeface="Arial" charset="0"/>
              </a:rPr>
              <a:t>A </a:t>
            </a:r>
            <a:r>
              <a:rPr lang="en-CA" dirty="0" smtClean="0">
                <a:latin typeface="Arial" charset="0"/>
                <a:cs typeface="Arial" charset="0"/>
              </a:rPr>
              <a:t>= 3.70027)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FA19C6-5130-4B9E-BF40-FC1BEF7D210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10" name="Object 4"/>
          <p:cNvGraphicFramePr>
            <a:graphicFrameLocks/>
          </p:cNvGraphicFramePr>
          <p:nvPr/>
        </p:nvGraphicFramePr>
        <p:xfrm>
          <a:off x="3200400" y="3962400"/>
          <a:ext cx="29606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6" imgW="1143000" imgH="368300" progId="Equation.3">
                  <p:embed/>
                </p:oleObj>
              </mc:Choice>
              <mc:Fallback>
                <p:oleObj name="Equation" r:id="rId6" imgW="1143000" imgH="3683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2400"/>
                        <a:ext cx="29606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Data to Determine Zero Curve </a:t>
            </a:r>
            <a:r>
              <a:rPr lang="en-CA" altLang="en-US" sz="2400" dirty="0" smtClean="0"/>
              <a:t>(Table 4.3)</a:t>
            </a:r>
            <a:endParaRPr lang="en-US" altLang="en-US" sz="2400" dirty="0" smtClean="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5F76F8-55E6-4D25-968A-806A56C8E54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73123"/>
              </p:ext>
            </p:extLst>
          </p:nvPr>
        </p:nvGraphicFramePr>
        <p:xfrm>
          <a:off x="914400" y="2590800"/>
          <a:ext cx="6629400" cy="2493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5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Bond</a:t>
                      </a:r>
                      <a:r>
                        <a:rPr lang="en-CA" sz="1800" baseline="0" dirty="0" smtClean="0"/>
                        <a:t> </a:t>
                      </a:r>
                      <a:r>
                        <a:rPr lang="en-CA" sz="1800" dirty="0" smtClean="0"/>
                        <a:t>Principal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Time to Maturity (yrs)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Coupon  per year ($)</a:t>
                      </a:r>
                      <a:r>
                        <a:rPr lang="en-CA" sz="1800" baseline="30000" dirty="0" smtClean="0"/>
                        <a:t>*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Bond price ($)</a:t>
                      </a:r>
                      <a:endParaRPr 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0.25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99.6</a:t>
                      </a:r>
                      <a:endParaRPr 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99.0</a:t>
                      </a:r>
                      <a:endParaRPr 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97.8</a:t>
                      </a:r>
                      <a:endParaRPr 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1.50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102.5</a:t>
                      </a:r>
                      <a:endParaRPr 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105.0</a:t>
                      </a:r>
                      <a:endParaRPr 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70" name="TextBox 5"/>
          <p:cNvSpPr txBox="1">
            <a:spLocks noChangeArrowheads="1"/>
          </p:cNvSpPr>
          <p:nvPr/>
        </p:nvSpPr>
        <p:spPr bwMode="auto">
          <a:xfrm>
            <a:off x="1143000" y="5486400"/>
            <a:ext cx="563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 baseline="30000">
                <a:latin typeface="Arial" charset="0"/>
              </a:rPr>
              <a:t>* </a:t>
            </a:r>
            <a:r>
              <a:rPr lang="en-CA" altLang="en-US" sz="1800">
                <a:latin typeface="Arial" charset="0"/>
              </a:rPr>
              <a:t>Half the stated coupon is paid each year</a:t>
            </a:r>
            <a:endParaRPr lang="en-US" altLang="en-US" sz="1800" baseline="30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Bootstrap Method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An amount 0.4 can be earned on 99.6 during 3 months.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Because 100=99.4</a:t>
            </a:r>
            <a:r>
              <a:rPr lang="en-US" i="1" dirty="0" smtClean="0">
                <a:latin typeface="+mj-lt"/>
                <a:cs typeface="Arial" charset="0"/>
              </a:rPr>
              <a:t>e</a:t>
            </a:r>
            <a:r>
              <a:rPr lang="en-US" baseline="30000" dirty="0" smtClean="0">
                <a:latin typeface="Arial" charset="0"/>
                <a:cs typeface="Arial" charset="0"/>
              </a:rPr>
              <a:t>0.01603</a:t>
            </a:r>
            <a:r>
              <a:rPr lang="en-US" baseline="30000" dirty="0" smtClean="0">
                <a:latin typeface="Arial"/>
                <a:cs typeface="Arial"/>
              </a:rPr>
              <a:t>×0.25</a:t>
            </a:r>
            <a:r>
              <a:rPr lang="en-US" dirty="0" smtClean="0">
                <a:latin typeface="Arial" charset="0"/>
                <a:cs typeface="Arial" charset="0"/>
              </a:rPr>
              <a:t> the 3-month rate is 1.603% with continuous compounding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Similarly the 6 month and 1 year rates are 2.010% and 2.225% with continuous compounding                                         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115343-5049-4752-A196-AAFA3B9261C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 Bootstrap Method continued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To calculate the 1.5 year rate we solve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to get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R </a:t>
            </a:r>
            <a:r>
              <a:rPr lang="en-US" altLang="en-US" dirty="0" smtClean="0">
                <a:latin typeface="Arial" charset="0"/>
                <a:cs typeface="Arial" charset="0"/>
              </a:rPr>
              <a:t>= 0.02284 or 2.284%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Similarly the two-year rate is 2.416%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9DD72D-AAC4-4129-938F-B828FC823DB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458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358605"/>
              </p:ext>
            </p:extLst>
          </p:nvPr>
        </p:nvGraphicFramePr>
        <p:xfrm>
          <a:off x="1157288" y="2895600"/>
          <a:ext cx="6508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6" imgW="2679480" imgH="203040" progId="Equation.3">
                  <p:embed/>
                </p:oleObj>
              </mc:Choice>
              <mc:Fallback>
                <p:oleObj name="Equation" r:id="rId6" imgW="2679480" imgH="2030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895600"/>
                        <a:ext cx="6508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990600"/>
            <a:ext cx="7772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Zero Curve Calculated from the Data </a:t>
            </a:r>
            <a:r>
              <a:rPr lang="en-US" sz="2200" dirty="0"/>
              <a:t>(Figure </a:t>
            </a:r>
            <a:r>
              <a:rPr lang="en-US" sz="2200" dirty="0" smtClean="0"/>
              <a:t>4.1)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89150"/>
            <a:ext cx="77724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B4A4DA-01E7-444C-9863-1083C153BB6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297" y="2798377"/>
            <a:ext cx="4574118" cy="27407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Forward Rates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47E75D-B5B4-444E-9BB5-F7902FCB7BB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forward rate is the future zero rate implied by today’s term structure of interest rates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Formula for Forward Rates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Suppose that the zero rates for time periods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and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are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with both rates continuously compounded.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The forward rate for the period between times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</a:t>
            </a:r>
          </a:p>
          <a:p>
            <a:pPr eaLnBrk="1" hangingPunct="1">
              <a:buFontTx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This formula is only approximately true when rates are not expressed with continuous compounding</a:t>
            </a: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772C9C-E9B4-48F3-A1E0-98273E7910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5"/>
          <p:cNvGraphicFramePr>
            <a:graphicFrameLocks/>
          </p:cNvGraphicFramePr>
          <p:nvPr/>
        </p:nvGraphicFramePr>
        <p:xfrm>
          <a:off x="2743200" y="3810000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6" imgW="6502400" imgH="3670710" progId="Equation.2">
                  <p:embed/>
                </p:oleObj>
              </mc:Choice>
              <mc:Fallback>
                <p:oleObj name="Equation" r:id="rId6" imgW="6502400" imgH="3670710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205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Application of the Formula </a:t>
            </a:r>
            <a:r>
              <a:rPr lang="en-CA" altLang="en-US" sz="2400" dirty="0" smtClean="0"/>
              <a:t>(Table 4.5)</a:t>
            </a:r>
            <a:endParaRPr lang="en-US" altLang="en-US" sz="2400" dirty="0" smtClean="0"/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E169E0-EE88-4EB5-82AB-EC742455CBE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438400"/>
          <a:ext cx="6096000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Year  (</a:t>
                      </a:r>
                      <a:r>
                        <a:rPr lang="en-CA" i="1" dirty="0" smtClean="0">
                          <a:latin typeface="+mj-lt"/>
                        </a:rPr>
                        <a:t>n</a:t>
                      </a:r>
                      <a:r>
                        <a:rPr lang="en-CA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Zero rate for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smtClean="0">
                          <a:latin typeface="+mj-lt"/>
                        </a:rPr>
                        <a:t>n</a:t>
                      </a:r>
                      <a:r>
                        <a:rPr lang="en-CA" baseline="0" dirty="0" smtClean="0"/>
                        <a:t>-year investment </a:t>
                      </a:r>
                    </a:p>
                    <a:p>
                      <a:pPr algn="ctr"/>
                      <a:r>
                        <a:rPr lang="en-CA" baseline="0" dirty="0" smtClean="0"/>
                        <a:t>(% per annum)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Forward rate for </a:t>
                      </a:r>
                      <a:r>
                        <a:rPr lang="en-CA" dirty="0" smtClean="0">
                          <a:latin typeface="+mj-lt"/>
                        </a:rPr>
                        <a:t>n</a:t>
                      </a:r>
                      <a:r>
                        <a:rPr lang="en-CA" dirty="0" smtClean="0"/>
                        <a:t>th year</a:t>
                      </a:r>
                    </a:p>
                    <a:p>
                      <a:pPr algn="ctr"/>
                      <a:r>
                        <a:rPr lang="en-CA" dirty="0" smtClean="0"/>
                        <a:t>(% per annum)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Instantaneous Forward Rate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instantaneous forward rate for a maturity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the forward rate that applies for a very short time period starting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. It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mtClean="0">
                <a:latin typeface="Arial" charset="0"/>
                <a:cs typeface="Arial" charset="0"/>
              </a:rPr>
              <a:t> is the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-year rate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93A3F5-A4FE-43CF-B0CC-05D89FF5E25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3505200" y="3581400"/>
          <a:ext cx="16764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6" imgW="590685" imgH="380910" progId="Equation.2">
                  <p:embed/>
                </p:oleObj>
              </mc:Choice>
              <mc:Fallback>
                <p:oleObj name="Equation" r:id="rId6" imgW="590685" imgH="38091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0"/>
                        <a:ext cx="16764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Treasury Rate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Rate on instrument issued by a government in its own currency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74C87E-1DF7-49DC-A1BA-50738E8D0A0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Upward vs Downward Sloping</a:t>
            </a:r>
            <a:br>
              <a:rPr lang="en-US"/>
            </a:br>
            <a:r>
              <a:rPr lang="en-US"/>
              <a:t>Yield Curve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5838"/>
            <a:ext cx="8153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an upward sloping yield curve: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Fwd Rate &gt; Zero Rate &gt; Par Yield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downward sloping yield curve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Par Yield &gt; Zero Rate &gt; Fwd Rate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EFE759-513C-4DE8-A91B-C9B32D4E552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Rate Agreement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D2D657-FC67-4B27-A648-B1C2F1D0E35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174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forward rate agreement (FRA) is an OTC agreement that the actual rate applicable to a certain period will be exchanged for a predetermined rate,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R</a:t>
            </a:r>
            <a:r>
              <a:rPr lang="en-US" alt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, with both being applied to a predetermined principal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Forward Rate </a:t>
            </a:r>
            <a:r>
              <a:rPr lang="en-US" dirty="0" smtClean="0"/>
              <a:t>Agreement: Key Results  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 FRA can be valued by assuming that the forward interest rate, </a:t>
            </a:r>
            <a:r>
              <a:rPr lang="en-US" sz="2400" i="1" dirty="0" smtClean="0">
                <a:latin typeface="+mj-lt"/>
                <a:cs typeface="Arial" charset="0"/>
              </a:rPr>
              <a:t>R</a:t>
            </a:r>
            <a:r>
              <a:rPr lang="en-US" sz="2400" i="1" baseline="-25000" dirty="0" smtClean="0">
                <a:latin typeface="+mj-lt"/>
                <a:cs typeface="Arial" charset="0"/>
              </a:rPr>
              <a:t>F</a:t>
            </a:r>
            <a:r>
              <a:rPr lang="en-US" sz="2400" dirty="0" smtClean="0">
                <a:latin typeface="Arial" charset="0"/>
                <a:cs typeface="Arial" charset="0"/>
              </a:rPr>
              <a:t> , is certain to be realized</a:t>
            </a:r>
          </a:p>
          <a:p>
            <a:pPr eaLnBrk="1" hangingPunct="1"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This means that the value of an FRA is the present value of the difference between the interest that would be paid at interest at rate </a:t>
            </a:r>
            <a:r>
              <a:rPr lang="en-CA" sz="2400" i="1" dirty="0" smtClean="0">
                <a:latin typeface="+mj-lt"/>
                <a:cs typeface="Arial" charset="0"/>
              </a:rPr>
              <a:t>R</a:t>
            </a:r>
            <a:r>
              <a:rPr lang="en-CA" sz="2400" i="1" baseline="-25000" dirty="0" smtClean="0">
                <a:latin typeface="+mj-lt"/>
                <a:cs typeface="Arial" charset="0"/>
              </a:rPr>
              <a:t>F</a:t>
            </a:r>
            <a:r>
              <a:rPr lang="en-CA" sz="2400" dirty="0" smtClean="0">
                <a:latin typeface="Arial" charset="0"/>
                <a:cs typeface="Arial" charset="0"/>
              </a:rPr>
              <a:t> and the interest that would be paid at rate </a:t>
            </a:r>
            <a:r>
              <a:rPr lang="en-CA" sz="2400" i="1" dirty="0" smtClean="0">
                <a:latin typeface="+mj-lt"/>
                <a:cs typeface="Arial" charset="0"/>
              </a:rPr>
              <a:t>R</a:t>
            </a:r>
            <a:r>
              <a:rPr lang="en-CA" sz="2400" i="1" baseline="-25000" dirty="0" smtClean="0">
                <a:latin typeface="+mj-lt"/>
                <a:cs typeface="Arial" charset="0"/>
              </a:rPr>
              <a:t>K</a:t>
            </a:r>
            <a:endParaRPr lang="en-US" sz="2400" i="1" dirty="0" smtClean="0">
              <a:latin typeface="+mj-lt"/>
              <a:cs typeface="Arial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3DAC76-1354-4099-9716-4594942856E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" y="568036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Example</a:t>
            </a:r>
            <a:endParaRPr lang="en-US" altLang="en-US" sz="24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09600" y="1738745"/>
            <a:ext cx="7772400" cy="4114800"/>
          </a:xfrm>
        </p:spPr>
        <p:txBody>
          <a:bodyPr/>
          <a:lstStyle/>
          <a:p>
            <a:pPr eaLnBrk="1" hangingPunct="1"/>
            <a:r>
              <a:rPr lang="en-CA" altLang="en-US" sz="2600" dirty="0" smtClean="0">
                <a:latin typeface="Arial" charset="0"/>
                <a:cs typeface="Arial" charset="0"/>
              </a:rPr>
              <a:t>An FRA entered into some time ago states that a company will receive 5.8</a:t>
            </a:r>
            <a:r>
              <a:rPr lang="en-CA" altLang="en-US" sz="2600" dirty="0">
                <a:latin typeface="Arial" charset="0"/>
                <a:cs typeface="Arial" charset="0"/>
              </a:rPr>
              <a:t>% (</a:t>
            </a:r>
            <a:r>
              <a:rPr lang="en-CA" altLang="en-US" sz="2600" dirty="0" err="1">
                <a:latin typeface="Arial" charset="0"/>
                <a:cs typeface="Arial" charset="0"/>
              </a:rPr>
              <a:t>s.a.</a:t>
            </a:r>
            <a:r>
              <a:rPr lang="en-CA" altLang="en-US" sz="2600" dirty="0">
                <a:latin typeface="Arial" charset="0"/>
                <a:cs typeface="Arial" charset="0"/>
              </a:rPr>
              <a:t>) and </a:t>
            </a:r>
            <a:r>
              <a:rPr lang="en-CA" altLang="en-US" sz="2600" dirty="0" smtClean="0">
                <a:latin typeface="Arial" charset="0"/>
                <a:cs typeface="Arial" charset="0"/>
              </a:rPr>
              <a:t>pay SOFR on a principal of $100 million starting in 1.5 years</a:t>
            </a:r>
          </a:p>
          <a:p>
            <a:pPr eaLnBrk="1" hangingPunct="1"/>
            <a:r>
              <a:rPr lang="en-CA" altLang="en-US" sz="2600" dirty="0" smtClean="0">
                <a:latin typeface="Arial" charset="0"/>
                <a:cs typeface="Arial" charset="0"/>
              </a:rPr>
              <a:t>Forward SOFR for the period between 1.5 and 2 years is 5% (</a:t>
            </a:r>
            <a:r>
              <a:rPr lang="en-CA" altLang="en-US" sz="2600" dirty="0" err="1" smtClean="0">
                <a:latin typeface="Arial" charset="0"/>
                <a:cs typeface="Arial" charset="0"/>
              </a:rPr>
              <a:t>s.a.</a:t>
            </a:r>
            <a:r>
              <a:rPr lang="en-CA" altLang="en-US" sz="2600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CA" altLang="en-US" sz="2600" dirty="0" smtClean="0">
                <a:latin typeface="Arial" charset="0"/>
                <a:cs typeface="Arial" charset="0"/>
              </a:rPr>
              <a:t>The 2 year (SOFR) risk-free rate is 4% with continuous compounding</a:t>
            </a:r>
          </a:p>
          <a:p>
            <a:pPr eaLnBrk="1" hangingPunct="1"/>
            <a:r>
              <a:rPr lang="en-CA" altLang="en-US" sz="2600" dirty="0" smtClean="0">
                <a:latin typeface="Arial" charset="0"/>
                <a:cs typeface="Arial" charset="0"/>
              </a:rPr>
              <a:t>The value of the FRA  (in $ millions) is</a:t>
            </a:r>
          </a:p>
          <a:p>
            <a:pPr marL="0" indent="0" algn="ctr" eaLnBrk="1" hangingPunct="1">
              <a:buNone/>
            </a:pPr>
            <a:r>
              <a:rPr lang="en-US" altLang="en-US" sz="2600" dirty="0" smtClean="0">
                <a:latin typeface="Arial" charset="0"/>
                <a:cs typeface="Arial" charset="0"/>
              </a:rPr>
              <a:t>100×(0.058-0.050)</a:t>
            </a:r>
            <a:r>
              <a:rPr lang="en-US" altLang="en-US" sz="2600" dirty="0">
                <a:latin typeface="Arial" charset="0"/>
                <a:cs typeface="Arial" charset="0"/>
              </a:rPr>
              <a:t> </a:t>
            </a:r>
            <a:r>
              <a:rPr lang="en-US" altLang="en-US" sz="2600" dirty="0" smtClean="0">
                <a:latin typeface="Arial" charset="0"/>
                <a:cs typeface="Arial" charset="0"/>
              </a:rPr>
              <a:t>×0.5×e</a:t>
            </a:r>
            <a:r>
              <a:rPr lang="en-US" altLang="en-US" sz="2600" baseline="30000" dirty="0" smtClean="0">
                <a:latin typeface="Arial" charset="0"/>
                <a:cs typeface="Arial" charset="0"/>
              </a:rPr>
              <a:t>-0.04×2</a:t>
            </a:r>
            <a:r>
              <a:rPr lang="en-US" altLang="en-US" sz="2600" dirty="0" smtClean="0">
                <a:latin typeface="Arial" charset="0"/>
                <a:cs typeface="Arial" charset="0"/>
              </a:rPr>
              <a:t>=0.3692</a:t>
            </a:r>
            <a:endParaRPr lang="en-CA" altLang="en-US" sz="26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000CC-11FF-4230-B859-696774BFFA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496175" cy="14922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Duration </a:t>
            </a:r>
            <a:r>
              <a:rPr lang="en-US" altLang="en-US" sz="2400" dirty="0" smtClean="0"/>
              <a:t>(equation 4.8)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67056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Duration of a bond that provides cash flow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baseline="-25000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is														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altLang="en-US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where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B </a:t>
            </a:r>
            <a:r>
              <a:rPr lang="en-US" altLang="en-US" sz="2400" smtClean="0">
                <a:latin typeface="Arial" charset="0"/>
                <a:cs typeface="Arial" charset="0"/>
              </a:rPr>
              <a:t>is its price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z="2400" smtClean="0">
                <a:latin typeface="Arial" charset="0"/>
                <a:cs typeface="Arial" charset="0"/>
              </a:rPr>
              <a:t> is its yield (continuously compounded)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												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DDEAA6-1EB5-4AD4-B98B-B67EB7224CD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7894" name="Object 3"/>
          <p:cNvGraphicFramePr>
            <a:graphicFrameLocks/>
          </p:cNvGraphicFramePr>
          <p:nvPr/>
        </p:nvGraphicFramePr>
        <p:xfrm>
          <a:off x="2889250" y="2667000"/>
          <a:ext cx="3054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6" imgW="1091726" imgH="482391" progId="Equation.3">
                  <p:embed/>
                </p:oleObj>
              </mc:Choice>
              <mc:Fallback>
                <p:oleObj name="Equation" r:id="rId6" imgW="1091726" imgH="482391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667000"/>
                        <a:ext cx="30543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Key Duration Relationship</a:t>
            </a:r>
            <a:endParaRPr lang="en-US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1662112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Duration is important because it leads to the following key relationship between the change in the yield on the bond and the change in its price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0BA32D-5916-426D-A050-5C4B82FB59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8918" name="Object 4"/>
          <p:cNvGraphicFramePr>
            <a:graphicFrameLocks/>
          </p:cNvGraphicFramePr>
          <p:nvPr/>
        </p:nvGraphicFramePr>
        <p:xfrm>
          <a:off x="2819400" y="4114800"/>
          <a:ext cx="2209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6" imgW="799753" imgH="393529" progId="Equation.3">
                  <p:embed/>
                </p:oleObj>
              </mc:Choice>
              <mc:Fallback>
                <p:oleObj name="Equation" r:id="rId6" imgW="799753" imgH="39352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22098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010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CA" altLang="en-US" smtClean="0"/>
              <a:t>Key Duration Relationship</a:t>
            </a:r>
            <a:r>
              <a:rPr lang="en-US" altLang="en-US" smtClean="0"/>
              <a:t> </a:t>
            </a:r>
            <a:r>
              <a:rPr lang="en-US" altLang="en-US" sz="2400" smtClean="0"/>
              <a:t>continued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057400"/>
            <a:ext cx="7010400" cy="40386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When the yield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 smtClean="0">
                <a:latin typeface="Arial" charset="0"/>
                <a:cs typeface="Arial" charset="0"/>
              </a:rPr>
              <a:t> is expressed with compounding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sz="2400" dirty="0" smtClean="0">
                <a:latin typeface="Arial" charset="0"/>
                <a:cs typeface="Arial" charset="0"/>
              </a:rPr>
              <a:t> times per year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 expression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+mj-lt"/>
                <a:cs typeface="Arial" charset="0"/>
              </a:rPr>
              <a:t>   is referred to as the “modified duration”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FF2D9F-C0F2-4598-B12E-9CEB23C8B3C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9942" name="Object 4"/>
          <p:cNvGraphicFramePr>
            <a:graphicFrameLocks/>
          </p:cNvGraphicFramePr>
          <p:nvPr/>
        </p:nvGraphicFramePr>
        <p:xfrm>
          <a:off x="3048000" y="3048000"/>
          <a:ext cx="23447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6" imgW="990170" imgH="431613" progId="Equation.3">
                  <p:embed/>
                </p:oleObj>
              </mc:Choice>
              <mc:Fallback>
                <p:oleObj name="Equation" r:id="rId6" imgW="990170" imgH="43161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0"/>
                        <a:ext cx="23447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5"/>
          <p:cNvGraphicFramePr>
            <a:graphicFrameLocks/>
          </p:cNvGraphicFramePr>
          <p:nvPr/>
        </p:nvGraphicFramePr>
        <p:xfrm>
          <a:off x="3657600" y="4343400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8" imgW="520474" imgH="431613" progId="Equation.2">
                  <p:embed/>
                </p:oleObj>
              </mc:Choice>
              <mc:Fallback>
                <p:oleObj name="Equation" r:id="rId8" imgW="520474" imgH="431613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43400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Bond Portfolios</a:t>
            </a:r>
            <a:endParaRPr lang="en-US" alt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duration for a bond portfolio is the weighted average duration of the bonds in the portfolio with weights proportional to prices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key duration relationship for a bond portfolio describes the effect of small parallel shifts in the yield curve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What exposures remain if duration of a portfolio of assets equals the duration of a portfolio of liabilities?</a:t>
            </a: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416246-AC17-4D1D-881E-05A4DF0704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Convexity </a:t>
            </a:r>
            <a:r>
              <a:rPr lang="en-US" altLang="en-US" sz="2400" dirty="0" smtClean="0"/>
              <a:t>(equation 4.14)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The convexity, </a:t>
            </a:r>
            <a:r>
              <a:rPr lang="en-US" sz="2400" i="1" dirty="0" smtClean="0">
                <a:latin typeface="+mj-lt"/>
                <a:cs typeface="Arial" charset="0"/>
              </a:rPr>
              <a:t>C</a:t>
            </a:r>
            <a:r>
              <a:rPr lang="en-US" sz="2400" dirty="0" smtClean="0">
                <a:latin typeface="Arial" charset="0"/>
                <a:cs typeface="Arial" charset="0"/>
              </a:rPr>
              <a:t>,  of a bond is defined as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	This leads to a more accurate relationship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	When used for bond portfolios it allows larger shifts in the yield curve to be considered, but the shifts still have to be parallel 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DCBA61-D3CE-4392-AF70-4CCE5434DC6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41990" name="Object 4"/>
          <p:cNvGraphicFramePr>
            <a:graphicFrameLocks/>
          </p:cNvGraphicFramePr>
          <p:nvPr/>
        </p:nvGraphicFramePr>
        <p:xfrm>
          <a:off x="1752600" y="2362200"/>
          <a:ext cx="3473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6" imgW="1714500" imgH="628650" progId="Equation.3">
                  <p:embed/>
                </p:oleObj>
              </mc:Choice>
              <mc:Fallback>
                <p:oleObj name="Equation" r:id="rId6" imgW="1714500" imgH="6286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34734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438400" y="4114800"/>
          <a:ext cx="25146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8" imgW="1384300" imgH="368300" progId="Equation.3">
                  <p:embed/>
                </p:oleObj>
              </mc:Choice>
              <mc:Fallback>
                <p:oleObj name="Equation" r:id="rId8" imgW="13843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25146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156855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Theories of the Term Structure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/>
          </p:nvPr>
        </p:nvSpPr>
        <p:spPr>
          <a:xfrm>
            <a:off x="990600" y="2286000"/>
            <a:ext cx="7467600" cy="4191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Expectations Theory: forward rates equal expected future zero rates	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Market Segmentation: short, medium and long rates determined independently of each other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Liquidity Preference Theory: forward rates higher than expected future zero rates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4947CF-40AD-423D-B611-568B9F2AC2D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772400" cy="1143000"/>
          </a:xfrm>
        </p:spPr>
        <p:txBody>
          <a:bodyPr/>
          <a:lstStyle/>
          <a:p>
            <a:r>
              <a:rPr lang="en-US" dirty="0" smtClean="0"/>
              <a:t>Overnight Rates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9473"/>
            <a:ext cx="7772400" cy="4114800"/>
          </a:xfrm>
        </p:spPr>
        <p:txBody>
          <a:bodyPr/>
          <a:lstStyle/>
          <a:p>
            <a:r>
              <a:rPr lang="en-US" sz="2600" dirty="0" smtClean="0"/>
              <a:t>Unsecured borrowing and lending between banks as they adjust the reserve requirements they are required to keep with the central bank</a:t>
            </a:r>
          </a:p>
          <a:p>
            <a:r>
              <a:rPr lang="en-US" sz="2600" dirty="0"/>
              <a:t>Referred to as the Fed Funds Rate in the U.S</a:t>
            </a:r>
            <a:r>
              <a:rPr lang="en-US" sz="2600" dirty="0" smtClean="0"/>
              <a:t>. </a:t>
            </a:r>
            <a:endParaRPr lang="en-US" sz="2600" dirty="0"/>
          </a:p>
          <a:p>
            <a:r>
              <a:rPr lang="en-US" sz="2600" dirty="0" smtClean="0"/>
              <a:t>The effective fed funds rate is the weighted average of the rates on brokered transactions</a:t>
            </a:r>
          </a:p>
          <a:p>
            <a:r>
              <a:rPr lang="en-US" sz="2600" dirty="0" smtClean="0"/>
              <a:t>Central bank may intervene with its own transactions to raise or lower the overnight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8E3E7-6CF2-4926-A1C8-B8CB5A2990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1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Liquidity Preference Theory </a:t>
            </a:r>
            <a:br>
              <a:rPr lang="en-CA" altLang="en-US" dirty="0" smtClean="0"/>
            </a:br>
            <a:r>
              <a:rPr lang="en-CA" altLang="en-US" sz="2400" dirty="0" smtClean="0"/>
              <a:t>(Table 4.7)</a:t>
            </a:r>
            <a:endParaRPr lang="en-US" altLang="en-US" sz="2400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Suppose that the outlook for rates is flat and you have been offered the following choices</a:t>
            </a: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Which would you choose as a depositor? Which for your mortgage?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4520E3-003C-406D-B269-E897A257F7B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3124200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Maturity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Deposit rate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Mortgage rate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 year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6%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 year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6%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Liquidity Preference Theory </a:t>
            </a:r>
            <a:r>
              <a:rPr lang="en-CA" altLang="en-US" sz="2700" dirty="0" err="1" smtClean="0"/>
              <a:t>cont</a:t>
            </a:r>
            <a:r>
              <a:rPr lang="en-CA" altLang="en-US" sz="2700" dirty="0" smtClean="0"/>
              <a:t> (Table 4.8)</a:t>
            </a:r>
            <a:endParaRPr lang="en-US" altLang="en-US" sz="2700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To match the maturities of borrowers and lenders a bank has to increase long rates above expected future short rates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In our example the bank might offer</a:t>
            </a:r>
          </a:p>
          <a:p>
            <a:pPr eaLnBrk="1" hangingPunct="1">
              <a:buFont typeface="Wingdings 2" pitchFamily="18" charset="2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3C3D6E-03EE-4AC2-B299-5DA8A094F95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4191000"/>
          <a:ext cx="64008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Deposit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Mortgage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Repo Rate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Repurchase agreement is an agreement where a financial institution that owns securities agrees to sell them  for </a:t>
            </a:r>
            <a:r>
              <a:rPr lang="en-CA" i="1" dirty="0" smtClean="0">
                <a:latin typeface="+mj-lt"/>
              </a:rPr>
              <a:t>X</a:t>
            </a:r>
            <a:r>
              <a:rPr lang="en-CA" dirty="0" smtClean="0"/>
              <a:t> and buy them bank in the future (usually the next day) for a slightly higher price, </a:t>
            </a:r>
            <a:r>
              <a:rPr lang="en-CA" i="1" dirty="0" smtClean="0">
                <a:latin typeface="+mj-lt"/>
              </a:rPr>
              <a:t>Y</a:t>
            </a:r>
          </a:p>
          <a:p>
            <a:pPr eaLnBrk="1" hangingPunct="1">
              <a:defRPr/>
            </a:pPr>
            <a:r>
              <a:rPr lang="en-CA" dirty="0" smtClean="0"/>
              <a:t>The financial institution obtains a loan.</a:t>
            </a:r>
          </a:p>
          <a:p>
            <a:pPr eaLnBrk="1" hangingPunct="1">
              <a:defRPr/>
            </a:pPr>
            <a:r>
              <a:rPr lang="en-CA" dirty="0" smtClean="0"/>
              <a:t>The rate of interest is calculated from the difference between </a:t>
            </a:r>
            <a:r>
              <a:rPr lang="en-CA" i="1" dirty="0" smtClean="0">
                <a:latin typeface="+mj-lt"/>
              </a:rPr>
              <a:t>X</a:t>
            </a:r>
            <a:r>
              <a:rPr lang="en-CA" dirty="0" smtClean="0"/>
              <a:t> and </a:t>
            </a:r>
            <a:r>
              <a:rPr lang="en-CA" i="1" dirty="0" smtClean="0">
                <a:latin typeface="+mj-lt"/>
              </a:rPr>
              <a:t>Y</a:t>
            </a:r>
            <a:r>
              <a:rPr lang="en-CA" dirty="0" smtClean="0"/>
              <a:t> and is known as the repo rate  </a:t>
            </a:r>
            <a:endParaRPr lang="en-US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7012D7-636B-4325-9930-30C73E79019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LIBOR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35768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LIBOR is the rate of interest at which a AA-rated bank estimates it can  borrow money on an unsecured basis from another bank at 11am. </a:t>
            </a:r>
          </a:p>
          <a:p>
            <a:pPr eaLnBrk="1" hangingPunct="1"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Several currencies and maturities</a:t>
            </a:r>
          </a:p>
          <a:p>
            <a:pPr eaLnBrk="1" hangingPunct="1"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There have been some suggestions that banks manipulated LIBOR during certain periods. Why would they do this?</a:t>
            </a:r>
          </a:p>
          <a:p>
            <a:pPr marL="0" indent="0" eaLnBrk="1" hangingPunct="1">
              <a:buFontTx/>
              <a:buNone/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 11th Edition,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B55332-47FD-418C-9AE3-3064650C8E0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LIBOR Phase 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Regulators plan to phase out LIBOR by the end of 2021 and replace it with rates based on transactions observed in the overnight market.</a:t>
            </a:r>
          </a:p>
          <a:p>
            <a:r>
              <a:rPr lang="en-US" dirty="0" smtClean="0"/>
              <a:t>The new reference rates (e.g. for a 3-month period) will be calculated at the end of the period as the compounded overnight rates for that period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8E3E7-6CF2-4926-A1C8-B8CB5A2990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Reference Rates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5" y="1905000"/>
            <a:ext cx="7772400" cy="4114800"/>
          </a:xfrm>
        </p:spPr>
        <p:txBody>
          <a:bodyPr/>
          <a:lstStyle/>
          <a:p>
            <a:r>
              <a:rPr lang="en-US" dirty="0" smtClean="0"/>
              <a:t>US dollar: SOFR (secured overnight funding rate </a:t>
            </a:r>
          </a:p>
          <a:p>
            <a:r>
              <a:rPr lang="en-US" dirty="0" smtClean="0"/>
              <a:t>GBP: SONIA (sterling overnight index average</a:t>
            </a:r>
          </a:p>
          <a:p>
            <a:r>
              <a:rPr lang="en-US" dirty="0" smtClean="0"/>
              <a:t>EU: ESTER (euro short-term rate)</a:t>
            </a:r>
          </a:p>
          <a:p>
            <a:r>
              <a:rPr lang="en-US" dirty="0" smtClean="0"/>
              <a:t>Switzerland: SARON (Swiss average overnight rate)</a:t>
            </a:r>
          </a:p>
          <a:p>
            <a:r>
              <a:rPr lang="en-US" dirty="0" smtClean="0"/>
              <a:t>Japan: TONAR (Tokyo average overnight rate)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8E3E7-6CF2-4926-A1C8-B8CB5A2990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Reference Rates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3220"/>
            <a:ext cx="7772400" cy="4114800"/>
          </a:xfrm>
        </p:spPr>
        <p:txBody>
          <a:bodyPr/>
          <a:lstStyle/>
          <a:p>
            <a:r>
              <a:rPr lang="en-US" dirty="0" smtClean="0"/>
              <a:t>SOFR is calculated from repos and is therefore a secured rate</a:t>
            </a:r>
          </a:p>
          <a:p>
            <a:r>
              <a:rPr lang="en-US" dirty="0" smtClean="0"/>
              <a:t>The others are calculated from unsecured overnight borrowing and lending between banks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 11th Edition,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8E3E7-6CF2-4926-A1C8-B8CB5A2990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4313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Ch03HullOFOD8thlEdition</Template>
  <TotalTime>426</TotalTime>
  <Words>2352</Words>
  <Application>Microsoft Office PowerPoint</Application>
  <PresentationFormat>On-screen Show (4:3)</PresentationFormat>
  <Paragraphs>377</Paragraphs>
  <Slides>41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</vt:lpstr>
      <vt:lpstr>Tahoma</vt:lpstr>
      <vt:lpstr>Times New Roman</vt:lpstr>
      <vt:lpstr>Wingdings</vt:lpstr>
      <vt:lpstr>Wingdings 2</vt:lpstr>
      <vt:lpstr>Global</vt:lpstr>
      <vt:lpstr>Equation</vt:lpstr>
      <vt:lpstr>Chapter 4 Interest Rates</vt:lpstr>
      <vt:lpstr>Types of Rates</vt:lpstr>
      <vt:lpstr>Treasury Rate</vt:lpstr>
      <vt:lpstr>Overnight Rates</vt:lpstr>
      <vt:lpstr>Repo Rate</vt:lpstr>
      <vt:lpstr>LIBOR</vt:lpstr>
      <vt:lpstr>LIBOR Phase Out</vt:lpstr>
      <vt:lpstr>The New Reference Rates</vt:lpstr>
      <vt:lpstr>The New Reference Rates</vt:lpstr>
      <vt:lpstr>The Risk-Free Rate</vt:lpstr>
      <vt:lpstr>Impact of Compounding (Table 4.1)</vt:lpstr>
      <vt:lpstr>Measuring Interest Rates</vt:lpstr>
      <vt:lpstr>Continuous Compounding (equation 4.2) </vt:lpstr>
      <vt:lpstr>Conversion Formulas (Equations 4.4 and 4.4)</vt:lpstr>
      <vt:lpstr>Examples</vt:lpstr>
      <vt:lpstr>Zero Rates</vt:lpstr>
      <vt:lpstr>Example (Table 4.2)</vt:lpstr>
      <vt:lpstr>Bond Pricing</vt:lpstr>
      <vt:lpstr>Bond Yield</vt:lpstr>
      <vt:lpstr>Par Yield</vt:lpstr>
      <vt:lpstr>Par Yield continued</vt:lpstr>
      <vt:lpstr>Data to Determine Zero Curve (Table 4.3)</vt:lpstr>
      <vt:lpstr>The Bootstrap Method</vt:lpstr>
      <vt:lpstr>The Bootstrap Method continued</vt:lpstr>
      <vt:lpstr>Zero Curve Calculated from the Data (Figure 4.1)</vt:lpstr>
      <vt:lpstr>Forward Rates</vt:lpstr>
      <vt:lpstr>Formula for Forward Rates</vt:lpstr>
      <vt:lpstr>Application of the Formula (Table 4.5)</vt:lpstr>
      <vt:lpstr>Instantaneous Forward Rate</vt:lpstr>
      <vt:lpstr>Upward vs Downward Sloping Yield Curve </vt:lpstr>
      <vt:lpstr>Forward Rate Agreement</vt:lpstr>
      <vt:lpstr>Forward Rate Agreement: Key Results  </vt:lpstr>
      <vt:lpstr>Example</vt:lpstr>
      <vt:lpstr>Duration (equation 4.8)</vt:lpstr>
      <vt:lpstr>Key Duration Relationship</vt:lpstr>
      <vt:lpstr>Key Duration Relationship continued</vt:lpstr>
      <vt:lpstr>Bond Portfolios</vt:lpstr>
      <vt:lpstr>Convexity (equation 4.14)</vt:lpstr>
      <vt:lpstr>Theories of the Term Structure </vt:lpstr>
      <vt:lpstr>Liquidity Preference Theory  (Table 4.7)</vt:lpstr>
      <vt:lpstr>Liquidity Preference Theory cont (Table 4.8)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Rates</dc:title>
  <dc:subject>Options, Futures, and Other Derivatives, 11e</dc:subject>
  <dc:creator>John C. Hull</dc:creator>
  <cp:keywords>Chapter 4</cp:keywords>
  <dc:description>Copyright 2021 by John C. Hull. All Rights Reserved. Published 2021</dc:description>
  <cp:lastModifiedBy>John Hull</cp:lastModifiedBy>
  <cp:revision>61</cp:revision>
  <dcterms:created xsi:type="dcterms:W3CDTF">2008-05-29T16:38:10Z</dcterms:created>
  <dcterms:modified xsi:type="dcterms:W3CDTF">2020-09-30T15:18:28Z</dcterms:modified>
</cp:coreProperties>
</file>