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27"/>
  </p:notesMasterIdLst>
  <p:sldIdLst>
    <p:sldId id="257" r:id="rId2"/>
    <p:sldId id="259" r:id="rId3"/>
    <p:sldId id="260" r:id="rId4"/>
    <p:sldId id="261" r:id="rId5"/>
    <p:sldId id="285" r:id="rId6"/>
    <p:sldId id="262" r:id="rId7"/>
    <p:sldId id="263" r:id="rId8"/>
    <p:sldId id="264" r:id="rId9"/>
    <p:sldId id="265" r:id="rId10"/>
    <p:sldId id="281" r:id="rId11"/>
    <p:sldId id="267" r:id="rId12"/>
    <p:sldId id="268" r:id="rId13"/>
    <p:sldId id="28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4" r:id="rId22"/>
    <p:sldId id="277" r:id="rId23"/>
    <p:sldId id="278" r:id="rId24"/>
    <p:sldId id="282" r:id="rId25"/>
    <p:sldId id="280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AC6FFD-49CB-4FCF-B040-B274B46F493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C456E9-1F23-40F4-A0C0-599690028A05}">
      <dgm:prSet phldrT="[Text]"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CA" dirty="0" smtClean="0"/>
            <a:t>1000 units of foreign currency (time zero)</a:t>
          </a:r>
          <a:endParaRPr lang="en-US" dirty="0"/>
        </a:p>
      </dgm:t>
    </dgm:pt>
    <dgm:pt modelId="{B9A75C34-70B7-46CF-B742-A34CEB72E1CF}" type="parTrans" cxnId="{5FB7D5DC-F211-4F20-B7F7-DB7D7B6BB7FF}">
      <dgm:prSet/>
      <dgm:spPr/>
      <dgm:t>
        <a:bodyPr/>
        <a:lstStyle/>
        <a:p>
          <a:endParaRPr lang="en-US"/>
        </a:p>
      </dgm:t>
    </dgm:pt>
    <dgm:pt modelId="{6773B266-F471-41E9-A9DC-17A1C73A1A8B}" type="sibTrans" cxnId="{5FB7D5DC-F211-4F20-B7F7-DB7D7B6BB7FF}">
      <dgm:prSet/>
      <dgm:spPr/>
      <dgm:t>
        <a:bodyPr/>
        <a:lstStyle/>
        <a:p>
          <a:endParaRPr lang="en-US"/>
        </a:p>
      </dgm:t>
    </dgm:pt>
    <dgm:pt modelId="{2DCBC973-8623-4751-B772-FA192AC79386}">
      <dgm:prSet phldrT="[Text]"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en-US" dirty="0"/>
        </a:p>
      </dgm:t>
    </dgm:pt>
    <dgm:pt modelId="{1BDDCF26-D63B-4315-8914-E8642DB9638C}" type="parTrans" cxnId="{4FE7EAEF-8F16-4138-A7D5-206CC72C6961}">
      <dgm:prSet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en-US"/>
        </a:p>
      </dgm:t>
    </dgm:pt>
    <dgm:pt modelId="{7C7A247F-BFF2-46F8-8090-FE61A89F65AD}" type="sibTrans" cxnId="{4FE7EAEF-8F16-4138-A7D5-206CC72C6961}">
      <dgm:prSet/>
      <dgm:spPr/>
      <dgm:t>
        <a:bodyPr/>
        <a:lstStyle/>
        <a:p>
          <a:endParaRPr lang="en-US"/>
        </a:p>
      </dgm:t>
    </dgm:pt>
    <dgm:pt modelId="{54555BFF-855B-4B48-9FBC-29221C7AFBF1}">
      <dgm:prSet phldrT="[Text]"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CA" dirty="0" smtClean="0"/>
            <a:t> </a:t>
          </a:r>
          <a:endParaRPr lang="en-US" dirty="0"/>
        </a:p>
      </dgm:t>
    </dgm:pt>
    <dgm:pt modelId="{980C2506-D51D-4E58-A56E-D8A031B6E2B9}" type="parTrans" cxnId="{2787F356-C59D-4F0F-817E-3695793F105F}">
      <dgm:prSet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en-US"/>
        </a:p>
      </dgm:t>
    </dgm:pt>
    <dgm:pt modelId="{4C29C622-8892-4E6E-94F5-E10FAEF94BEE}" type="sibTrans" cxnId="{2787F356-C59D-4F0F-817E-3695793F105F}">
      <dgm:prSet/>
      <dgm:spPr/>
      <dgm:t>
        <a:bodyPr/>
        <a:lstStyle/>
        <a:p>
          <a:endParaRPr lang="en-US"/>
        </a:p>
      </dgm:t>
    </dgm:pt>
    <dgm:pt modelId="{06A78CF3-B914-4C4F-B24C-4E260251E08E}">
      <dgm:prSet phldrT="[Text]"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CA" dirty="0" smtClean="0"/>
            <a:t>1000</a:t>
          </a:r>
          <a:r>
            <a:rPr lang="en-CA" i="1" dirty="0" smtClean="0">
              <a:latin typeface="+mj-lt"/>
            </a:rPr>
            <a:t>S</a:t>
          </a:r>
          <a:r>
            <a:rPr lang="en-CA" baseline="-25000" dirty="0" smtClean="0"/>
            <a:t>0</a:t>
          </a:r>
          <a:r>
            <a:rPr lang="en-CA" dirty="0" smtClean="0"/>
            <a:t> dollars at time zero</a:t>
          </a:r>
          <a:endParaRPr lang="en-US" i="1" dirty="0">
            <a:latin typeface="+mj-lt"/>
          </a:endParaRPr>
        </a:p>
      </dgm:t>
    </dgm:pt>
    <dgm:pt modelId="{F9D10819-3AEA-46B1-AD5D-93B2F04914DE}" type="parTrans" cxnId="{82DCF431-20BD-4887-8661-AB6B0AF31AF8}">
      <dgm:prSet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en-US"/>
        </a:p>
      </dgm:t>
    </dgm:pt>
    <dgm:pt modelId="{95E775FF-B3B1-43A8-AEA3-2AF08F7B28D7}" type="sibTrans" cxnId="{82DCF431-20BD-4887-8661-AB6B0AF31AF8}">
      <dgm:prSet/>
      <dgm:spPr/>
      <dgm:t>
        <a:bodyPr/>
        <a:lstStyle/>
        <a:p>
          <a:endParaRPr lang="en-US"/>
        </a:p>
      </dgm:t>
    </dgm:pt>
    <dgm:pt modelId="{CC7EC4A1-42C3-4EB3-B2D8-A1BEC6616CD2}">
      <dgm:prSet phldrT="[Text]"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CA" dirty="0" smtClean="0"/>
            <a:t>1000</a:t>
          </a:r>
          <a:r>
            <a:rPr lang="en-CA" i="1" dirty="0" smtClean="0">
              <a:latin typeface="+mj-lt"/>
            </a:rPr>
            <a:t>S</a:t>
          </a:r>
          <a:r>
            <a:rPr lang="en-CA" baseline="-25000" dirty="0" smtClean="0"/>
            <a:t>0</a:t>
          </a:r>
          <a:r>
            <a:rPr lang="en-CA" i="1" dirty="0" smtClean="0">
              <a:latin typeface="Times New Roman" pitchFamily="18" charset="0"/>
              <a:cs typeface="Times New Roman" pitchFamily="18" charset="0"/>
            </a:rPr>
            <a:t>e</a:t>
          </a:r>
          <a:r>
            <a:rPr lang="en-CA" i="1" baseline="30000" dirty="0" smtClean="0">
              <a:latin typeface="Times New Roman" pitchFamily="18" charset="0"/>
              <a:cs typeface="Times New Roman" pitchFamily="18" charset="0"/>
            </a:rPr>
            <a:t>rT</a:t>
          </a:r>
          <a:r>
            <a:rPr lang="en-CA" i="1" baseline="0" dirty="0" smtClean="0">
              <a:latin typeface="Times New Roman" pitchFamily="18" charset="0"/>
              <a:cs typeface="Times New Roman" pitchFamily="18" charset="0"/>
            </a:rPr>
            <a:t> </a:t>
          </a:r>
        </a:p>
        <a:p>
          <a:r>
            <a:rPr lang="en-CA" baseline="0" dirty="0" smtClean="0"/>
            <a:t>dollars at time </a:t>
          </a:r>
          <a:r>
            <a:rPr lang="en-CA" i="1" baseline="0" dirty="0" smtClean="0">
              <a:latin typeface="+mj-lt"/>
            </a:rPr>
            <a:t>T</a:t>
          </a:r>
          <a:endParaRPr lang="en-US" i="1" dirty="0">
            <a:latin typeface="+mj-lt"/>
          </a:endParaRPr>
        </a:p>
      </dgm:t>
    </dgm:pt>
    <dgm:pt modelId="{C40CC0B4-96BE-4672-8BC0-E957054803B5}" type="parTrans" cxnId="{ECB3F0CA-2079-4B79-A890-282D4AD1491D}">
      <dgm:prSet/>
      <dgm:spPr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en-US"/>
        </a:p>
      </dgm:t>
    </dgm:pt>
    <dgm:pt modelId="{C9E6C97A-B963-4927-BFA0-424AAAB46066}" type="sibTrans" cxnId="{ECB3F0CA-2079-4B79-A890-282D4AD1491D}">
      <dgm:prSet/>
      <dgm:spPr/>
      <dgm:t>
        <a:bodyPr/>
        <a:lstStyle/>
        <a:p>
          <a:endParaRPr lang="en-US"/>
        </a:p>
      </dgm:t>
    </dgm:pt>
    <dgm:pt modelId="{6CBCDC4A-8E68-46F8-A51E-784F18D80C87}" type="pres">
      <dgm:prSet presAssocID="{1EAC6FFD-49CB-4FCF-B040-B274B46F493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AE63824-9501-4916-BBA8-9FD972DAE79F}" type="pres">
      <dgm:prSet presAssocID="{D2C456E9-1F23-40F4-A0C0-599690028A05}" presName="hierRoot1" presStyleCnt="0"/>
      <dgm:spPr/>
    </dgm:pt>
    <dgm:pt modelId="{86054DA5-F047-469B-9436-C60918A63B85}" type="pres">
      <dgm:prSet presAssocID="{D2C456E9-1F23-40F4-A0C0-599690028A05}" presName="composite" presStyleCnt="0"/>
      <dgm:spPr/>
    </dgm:pt>
    <dgm:pt modelId="{5B5CA966-9C88-40B8-AD4A-90D9FE46EFA7}" type="pres">
      <dgm:prSet presAssocID="{D2C456E9-1F23-40F4-A0C0-599690028A05}" presName="background" presStyleLbl="node0" presStyleIdx="0" presStyleCnt="1"/>
      <dgm:spPr/>
    </dgm:pt>
    <dgm:pt modelId="{C691C0BF-90A1-4085-AD15-A86AF65CB255}" type="pres">
      <dgm:prSet presAssocID="{D2C456E9-1F23-40F4-A0C0-599690028A05}" presName="text" presStyleLbl="fgAcc0" presStyleIdx="0" presStyleCnt="1" custScaleX="189363" custScaleY="1670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485BEC-7E4D-4052-A14A-365531E5AC3B}" type="pres">
      <dgm:prSet presAssocID="{D2C456E9-1F23-40F4-A0C0-599690028A05}" presName="hierChild2" presStyleCnt="0"/>
      <dgm:spPr/>
    </dgm:pt>
    <dgm:pt modelId="{843F1A89-D2B5-4E29-8688-0A03FE61D59E}" type="pres">
      <dgm:prSet presAssocID="{1BDDCF26-D63B-4315-8914-E8642DB9638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EC6B28DC-1DFC-426F-8ED5-62167D80AF4B}" type="pres">
      <dgm:prSet presAssocID="{2DCBC973-8623-4751-B772-FA192AC79386}" presName="hierRoot2" presStyleCnt="0"/>
      <dgm:spPr/>
    </dgm:pt>
    <dgm:pt modelId="{FAE60C67-E8B9-4B60-87E5-214F6C3DBC82}" type="pres">
      <dgm:prSet presAssocID="{2DCBC973-8623-4751-B772-FA192AC79386}" presName="composite2" presStyleCnt="0"/>
      <dgm:spPr/>
    </dgm:pt>
    <dgm:pt modelId="{84CD3C78-E1E5-4B69-82C8-0D9149C36219}" type="pres">
      <dgm:prSet presAssocID="{2DCBC973-8623-4751-B772-FA192AC79386}" presName="background2" presStyleLbl="node2" presStyleIdx="0" presStyleCnt="2"/>
      <dgm:spPr>
        <a:ln>
          <a:solidFill>
            <a:schemeClr val="tx1">
              <a:lumMod val="95000"/>
              <a:lumOff val="5000"/>
            </a:schemeClr>
          </a:solidFill>
        </a:ln>
      </dgm:spPr>
    </dgm:pt>
    <dgm:pt modelId="{8DB52308-AFE0-47F3-A13D-ABB029B2DEF4}" type="pres">
      <dgm:prSet presAssocID="{2DCBC973-8623-4751-B772-FA192AC79386}" presName="text2" presStyleLbl="fgAcc2" presStyleIdx="0" presStyleCnt="2" custScaleX="193138" custScaleY="194331" custLinFactNeighborX="-60847" custLinFactNeighborY="-35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293AA9-4B77-45BB-9E7C-527328D4F107}" type="pres">
      <dgm:prSet presAssocID="{2DCBC973-8623-4751-B772-FA192AC79386}" presName="hierChild3" presStyleCnt="0"/>
      <dgm:spPr/>
    </dgm:pt>
    <dgm:pt modelId="{C1B75C27-9234-425E-871B-5086738E090F}" type="pres">
      <dgm:prSet presAssocID="{980C2506-D51D-4E58-A56E-D8A031B6E2B9}" presName="Name17" presStyleLbl="parChTrans1D3" presStyleIdx="0" presStyleCnt="2"/>
      <dgm:spPr/>
      <dgm:t>
        <a:bodyPr/>
        <a:lstStyle/>
        <a:p>
          <a:endParaRPr lang="en-US"/>
        </a:p>
      </dgm:t>
    </dgm:pt>
    <dgm:pt modelId="{3FDF23A5-4F6F-41A0-9F28-1CBACB9ED708}" type="pres">
      <dgm:prSet presAssocID="{54555BFF-855B-4B48-9FBC-29221C7AFBF1}" presName="hierRoot3" presStyleCnt="0"/>
      <dgm:spPr/>
    </dgm:pt>
    <dgm:pt modelId="{0AFB7CB4-3860-4DA6-9BF7-64C26547A752}" type="pres">
      <dgm:prSet presAssocID="{54555BFF-855B-4B48-9FBC-29221C7AFBF1}" presName="composite3" presStyleCnt="0"/>
      <dgm:spPr/>
    </dgm:pt>
    <dgm:pt modelId="{1BF95AC8-1A06-4900-AAE7-5C0CB96DF5B2}" type="pres">
      <dgm:prSet presAssocID="{54555BFF-855B-4B48-9FBC-29221C7AFBF1}" presName="background3" presStyleLbl="node3" presStyleIdx="0" presStyleCnt="2"/>
      <dgm:spPr>
        <a:ln>
          <a:solidFill>
            <a:schemeClr val="tx1">
              <a:lumMod val="95000"/>
              <a:lumOff val="5000"/>
            </a:schemeClr>
          </a:solidFill>
        </a:ln>
      </dgm:spPr>
    </dgm:pt>
    <dgm:pt modelId="{D7F14F16-6FC3-4325-B853-BB28EB65472F}" type="pres">
      <dgm:prSet presAssocID="{54555BFF-855B-4B48-9FBC-29221C7AFBF1}" presName="text3" presStyleLbl="fgAcc3" presStyleIdx="0" presStyleCnt="2" custScaleX="202358" custScaleY="161852" custLinFactNeighborX="-67584" custLinFactNeighborY="75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CBDC2D-4BB2-42C5-9CDD-E6D828FF5D59}" type="pres">
      <dgm:prSet presAssocID="{54555BFF-855B-4B48-9FBC-29221C7AFBF1}" presName="hierChild4" presStyleCnt="0"/>
      <dgm:spPr/>
    </dgm:pt>
    <dgm:pt modelId="{7704705F-136D-4A2D-9361-F8ABBFB86B8C}" type="pres">
      <dgm:prSet presAssocID="{F9D10819-3AEA-46B1-AD5D-93B2F04914DE}" presName="Name10" presStyleLbl="parChTrans1D2" presStyleIdx="1" presStyleCnt="2"/>
      <dgm:spPr/>
      <dgm:t>
        <a:bodyPr/>
        <a:lstStyle/>
        <a:p>
          <a:endParaRPr lang="en-US"/>
        </a:p>
      </dgm:t>
    </dgm:pt>
    <dgm:pt modelId="{32B20463-0CB7-4EA8-9B1A-6F52506F7736}" type="pres">
      <dgm:prSet presAssocID="{06A78CF3-B914-4C4F-B24C-4E260251E08E}" presName="hierRoot2" presStyleCnt="0"/>
      <dgm:spPr/>
    </dgm:pt>
    <dgm:pt modelId="{409CB35B-C9DE-444F-944F-88CE317F31F9}" type="pres">
      <dgm:prSet presAssocID="{06A78CF3-B914-4C4F-B24C-4E260251E08E}" presName="composite2" presStyleCnt="0"/>
      <dgm:spPr/>
    </dgm:pt>
    <dgm:pt modelId="{6870CD66-325E-4424-9464-17A094022F50}" type="pres">
      <dgm:prSet presAssocID="{06A78CF3-B914-4C4F-B24C-4E260251E08E}" presName="background2" presStyleLbl="node2" presStyleIdx="1" presStyleCnt="2"/>
      <dgm:spPr>
        <a:ln>
          <a:solidFill>
            <a:schemeClr val="tx1">
              <a:lumMod val="95000"/>
              <a:lumOff val="5000"/>
            </a:schemeClr>
          </a:solidFill>
        </a:ln>
      </dgm:spPr>
    </dgm:pt>
    <dgm:pt modelId="{7B7953CF-ECAE-46B9-9472-A1C15636114E}" type="pres">
      <dgm:prSet presAssocID="{06A78CF3-B914-4C4F-B24C-4E260251E08E}" presName="text2" presStyleLbl="fgAcc2" presStyleIdx="1" presStyleCnt="2" custScaleX="175631" custScaleY="186618" custLinFactNeighborX="39595" custLinFactNeighborY="-435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8AE814-C2AE-4905-A3FE-C5D47004D8C1}" type="pres">
      <dgm:prSet presAssocID="{06A78CF3-B914-4C4F-B24C-4E260251E08E}" presName="hierChild3" presStyleCnt="0"/>
      <dgm:spPr/>
    </dgm:pt>
    <dgm:pt modelId="{52C6099C-BC9C-4626-BF10-FAD8323AC4C1}" type="pres">
      <dgm:prSet presAssocID="{C40CC0B4-96BE-4672-8BC0-E957054803B5}" presName="Name17" presStyleLbl="parChTrans1D3" presStyleIdx="1" presStyleCnt="2"/>
      <dgm:spPr/>
      <dgm:t>
        <a:bodyPr/>
        <a:lstStyle/>
        <a:p>
          <a:endParaRPr lang="en-US"/>
        </a:p>
      </dgm:t>
    </dgm:pt>
    <dgm:pt modelId="{0CBF9522-D792-489F-BB3B-0F52074ADC4A}" type="pres">
      <dgm:prSet presAssocID="{CC7EC4A1-42C3-4EB3-B2D8-A1BEC6616CD2}" presName="hierRoot3" presStyleCnt="0"/>
      <dgm:spPr/>
    </dgm:pt>
    <dgm:pt modelId="{02472670-9FBC-43FA-87A3-CF7A9E4C3B41}" type="pres">
      <dgm:prSet presAssocID="{CC7EC4A1-42C3-4EB3-B2D8-A1BEC6616CD2}" presName="composite3" presStyleCnt="0"/>
      <dgm:spPr/>
    </dgm:pt>
    <dgm:pt modelId="{14681F12-D849-427C-A0CF-AE0C4FE7FDD1}" type="pres">
      <dgm:prSet presAssocID="{CC7EC4A1-42C3-4EB3-B2D8-A1BEC6616CD2}" presName="background3" presStyleLbl="node3" presStyleIdx="1" presStyleCnt="2"/>
      <dgm:spPr>
        <a:ln>
          <a:solidFill>
            <a:schemeClr val="tx1">
              <a:lumMod val="95000"/>
              <a:lumOff val="5000"/>
            </a:schemeClr>
          </a:solidFill>
        </a:ln>
      </dgm:spPr>
    </dgm:pt>
    <dgm:pt modelId="{C71732E4-EE4E-42E9-95BF-515D9FA8BA9D}" type="pres">
      <dgm:prSet presAssocID="{CC7EC4A1-42C3-4EB3-B2D8-A1BEC6616CD2}" presName="text3" presStyleLbl="fgAcc3" presStyleIdx="1" presStyleCnt="2" custScaleX="200693" custScaleY="171223" custLinFactNeighborX="50050" custLinFactNeighborY="31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0FFAE6-2B7E-43AC-B3FC-1EED5F749642}" type="pres">
      <dgm:prSet presAssocID="{CC7EC4A1-42C3-4EB3-B2D8-A1BEC6616CD2}" presName="hierChild4" presStyleCnt="0"/>
      <dgm:spPr/>
    </dgm:pt>
  </dgm:ptLst>
  <dgm:cxnLst>
    <dgm:cxn modelId="{0AC92BBB-AD70-4F50-90F9-23126750085D}" type="presOf" srcId="{54555BFF-855B-4B48-9FBC-29221C7AFBF1}" destId="{D7F14F16-6FC3-4325-B853-BB28EB65472F}" srcOrd="0" destOrd="0" presId="urn:microsoft.com/office/officeart/2005/8/layout/hierarchy1"/>
    <dgm:cxn modelId="{544AFB72-9126-48E9-B48A-7ED75927699E}" type="presOf" srcId="{980C2506-D51D-4E58-A56E-D8A031B6E2B9}" destId="{C1B75C27-9234-425E-871B-5086738E090F}" srcOrd="0" destOrd="0" presId="urn:microsoft.com/office/officeart/2005/8/layout/hierarchy1"/>
    <dgm:cxn modelId="{4FE7EAEF-8F16-4138-A7D5-206CC72C6961}" srcId="{D2C456E9-1F23-40F4-A0C0-599690028A05}" destId="{2DCBC973-8623-4751-B772-FA192AC79386}" srcOrd="0" destOrd="0" parTransId="{1BDDCF26-D63B-4315-8914-E8642DB9638C}" sibTransId="{7C7A247F-BFF2-46F8-8090-FE61A89F65AD}"/>
    <dgm:cxn modelId="{667215FA-6053-47FE-B32A-8CB69614A92D}" type="presOf" srcId="{F9D10819-3AEA-46B1-AD5D-93B2F04914DE}" destId="{7704705F-136D-4A2D-9361-F8ABBFB86B8C}" srcOrd="0" destOrd="0" presId="urn:microsoft.com/office/officeart/2005/8/layout/hierarchy1"/>
    <dgm:cxn modelId="{5FB7D5DC-F211-4F20-B7F7-DB7D7B6BB7FF}" srcId="{1EAC6FFD-49CB-4FCF-B040-B274B46F493D}" destId="{D2C456E9-1F23-40F4-A0C0-599690028A05}" srcOrd="0" destOrd="0" parTransId="{B9A75C34-70B7-46CF-B742-A34CEB72E1CF}" sibTransId="{6773B266-F471-41E9-A9DC-17A1C73A1A8B}"/>
    <dgm:cxn modelId="{94AE2112-E62F-4776-9C50-7325E343949B}" type="presOf" srcId="{D2C456E9-1F23-40F4-A0C0-599690028A05}" destId="{C691C0BF-90A1-4085-AD15-A86AF65CB255}" srcOrd="0" destOrd="0" presId="urn:microsoft.com/office/officeart/2005/8/layout/hierarchy1"/>
    <dgm:cxn modelId="{ECB3F0CA-2079-4B79-A890-282D4AD1491D}" srcId="{06A78CF3-B914-4C4F-B24C-4E260251E08E}" destId="{CC7EC4A1-42C3-4EB3-B2D8-A1BEC6616CD2}" srcOrd="0" destOrd="0" parTransId="{C40CC0B4-96BE-4672-8BC0-E957054803B5}" sibTransId="{C9E6C97A-B963-4927-BFA0-424AAAB46066}"/>
    <dgm:cxn modelId="{B5B904AF-268F-4346-A80C-371D35B559BF}" type="presOf" srcId="{C40CC0B4-96BE-4672-8BC0-E957054803B5}" destId="{52C6099C-BC9C-4626-BF10-FAD8323AC4C1}" srcOrd="0" destOrd="0" presId="urn:microsoft.com/office/officeart/2005/8/layout/hierarchy1"/>
    <dgm:cxn modelId="{ADAD93D1-EF9B-4F32-BA52-B7C2A1BAE5D3}" type="presOf" srcId="{06A78CF3-B914-4C4F-B24C-4E260251E08E}" destId="{7B7953CF-ECAE-46B9-9472-A1C15636114E}" srcOrd="0" destOrd="0" presId="urn:microsoft.com/office/officeart/2005/8/layout/hierarchy1"/>
    <dgm:cxn modelId="{6CA93747-3354-45D3-AB5B-31E5D81B039E}" type="presOf" srcId="{CC7EC4A1-42C3-4EB3-B2D8-A1BEC6616CD2}" destId="{C71732E4-EE4E-42E9-95BF-515D9FA8BA9D}" srcOrd="0" destOrd="0" presId="urn:microsoft.com/office/officeart/2005/8/layout/hierarchy1"/>
    <dgm:cxn modelId="{2A559766-23BD-4D5B-BB77-C0441EDD0B39}" type="presOf" srcId="{2DCBC973-8623-4751-B772-FA192AC79386}" destId="{8DB52308-AFE0-47F3-A13D-ABB029B2DEF4}" srcOrd="0" destOrd="0" presId="urn:microsoft.com/office/officeart/2005/8/layout/hierarchy1"/>
    <dgm:cxn modelId="{5CE3D745-421E-4DCE-95C7-B57FAE1D2362}" type="presOf" srcId="{1EAC6FFD-49CB-4FCF-B040-B274B46F493D}" destId="{6CBCDC4A-8E68-46F8-A51E-784F18D80C87}" srcOrd="0" destOrd="0" presId="urn:microsoft.com/office/officeart/2005/8/layout/hierarchy1"/>
    <dgm:cxn modelId="{CCA8EB3D-811D-455E-B694-DA5455D9AD64}" type="presOf" srcId="{1BDDCF26-D63B-4315-8914-E8642DB9638C}" destId="{843F1A89-D2B5-4E29-8688-0A03FE61D59E}" srcOrd="0" destOrd="0" presId="urn:microsoft.com/office/officeart/2005/8/layout/hierarchy1"/>
    <dgm:cxn modelId="{2787F356-C59D-4F0F-817E-3695793F105F}" srcId="{2DCBC973-8623-4751-B772-FA192AC79386}" destId="{54555BFF-855B-4B48-9FBC-29221C7AFBF1}" srcOrd="0" destOrd="0" parTransId="{980C2506-D51D-4E58-A56E-D8A031B6E2B9}" sibTransId="{4C29C622-8892-4E6E-94F5-E10FAEF94BEE}"/>
    <dgm:cxn modelId="{82DCF431-20BD-4887-8661-AB6B0AF31AF8}" srcId="{D2C456E9-1F23-40F4-A0C0-599690028A05}" destId="{06A78CF3-B914-4C4F-B24C-4E260251E08E}" srcOrd="1" destOrd="0" parTransId="{F9D10819-3AEA-46B1-AD5D-93B2F04914DE}" sibTransId="{95E775FF-B3B1-43A8-AEA3-2AF08F7B28D7}"/>
    <dgm:cxn modelId="{BB940558-BAE6-40A9-9130-DCEF9F5D315C}" type="presParOf" srcId="{6CBCDC4A-8E68-46F8-A51E-784F18D80C87}" destId="{EAE63824-9501-4916-BBA8-9FD972DAE79F}" srcOrd="0" destOrd="0" presId="urn:microsoft.com/office/officeart/2005/8/layout/hierarchy1"/>
    <dgm:cxn modelId="{EEA0CA7E-F3AA-4847-AFCA-09308B1DA3A6}" type="presParOf" srcId="{EAE63824-9501-4916-BBA8-9FD972DAE79F}" destId="{86054DA5-F047-469B-9436-C60918A63B85}" srcOrd="0" destOrd="0" presId="urn:microsoft.com/office/officeart/2005/8/layout/hierarchy1"/>
    <dgm:cxn modelId="{FBD7E726-0F15-405F-9405-C048FF3BCBF6}" type="presParOf" srcId="{86054DA5-F047-469B-9436-C60918A63B85}" destId="{5B5CA966-9C88-40B8-AD4A-90D9FE46EFA7}" srcOrd="0" destOrd="0" presId="urn:microsoft.com/office/officeart/2005/8/layout/hierarchy1"/>
    <dgm:cxn modelId="{CF4B230F-7DF1-45A0-9CC7-795B6DA5CB21}" type="presParOf" srcId="{86054DA5-F047-469B-9436-C60918A63B85}" destId="{C691C0BF-90A1-4085-AD15-A86AF65CB255}" srcOrd="1" destOrd="0" presId="urn:microsoft.com/office/officeart/2005/8/layout/hierarchy1"/>
    <dgm:cxn modelId="{D2A9974B-D37C-4732-A651-F9B9B2403532}" type="presParOf" srcId="{EAE63824-9501-4916-BBA8-9FD972DAE79F}" destId="{2D485BEC-7E4D-4052-A14A-365531E5AC3B}" srcOrd="1" destOrd="0" presId="urn:microsoft.com/office/officeart/2005/8/layout/hierarchy1"/>
    <dgm:cxn modelId="{E60C7919-EF4A-4818-B355-A23A386B480C}" type="presParOf" srcId="{2D485BEC-7E4D-4052-A14A-365531E5AC3B}" destId="{843F1A89-D2B5-4E29-8688-0A03FE61D59E}" srcOrd="0" destOrd="0" presId="urn:microsoft.com/office/officeart/2005/8/layout/hierarchy1"/>
    <dgm:cxn modelId="{D7EDA826-80E8-4D36-A0FE-2C9D8BD300BF}" type="presParOf" srcId="{2D485BEC-7E4D-4052-A14A-365531E5AC3B}" destId="{EC6B28DC-1DFC-426F-8ED5-62167D80AF4B}" srcOrd="1" destOrd="0" presId="urn:microsoft.com/office/officeart/2005/8/layout/hierarchy1"/>
    <dgm:cxn modelId="{380269D5-5548-40C2-AFC7-A4DF7D040F71}" type="presParOf" srcId="{EC6B28DC-1DFC-426F-8ED5-62167D80AF4B}" destId="{FAE60C67-E8B9-4B60-87E5-214F6C3DBC82}" srcOrd="0" destOrd="0" presId="urn:microsoft.com/office/officeart/2005/8/layout/hierarchy1"/>
    <dgm:cxn modelId="{5D89D1F5-C890-4BC7-826D-794E29F66222}" type="presParOf" srcId="{FAE60C67-E8B9-4B60-87E5-214F6C3DBC82}" destId="{84CD3C78-E1E5-4B69-82C8-0D9149C36219}" srcOrd="0" destOrd="0" presId="urn:microsoft.com/office/officeart/2005/8/layout/hierarchy1"/>
    <dgm:cxn modelId="{0EDCAC8D-D465-4F03-A426-FBFE1E0C1B47}" type="presParOf" srcId="{FAE60C67-E8B9-4B60-87E5-214F6C3DBC82}" destId="{8DB52308-AFE0-47F3-A13D-ABB029B2DEF4}" srcOrd="1" destOrd="0" presId="urn:microsoft.com/office/officeart/2005/8/layout/hierarchy1"/>
    <dgm:cxn modelId="{FF8B8359-98A5-4468-8934-6E654C0CD74F}" type="presParOf" srcId="{EC6B28DC-1DFC-426F-8ED5-62167D80AF4B}" destId="{72293AA9-4B77-45BB-9E7C-527328D4F107}" srcOrd="1" destOrd="0" presId="urn:microsoft.com/office/officeart/2005/8/layout/hierarchy1"/>
    <dgm:cxn modelId="{AAD0FB7E-1851-47C1-BC68-EED718AC34C6}" type="presParOf" srcId="{72293AA9-4B77-45BB-9E7C-527328D4F107}" destId="{C1B75C27-9234-425E-871B-5086738E090F}" srcOrd="0" destOrd="0" presId="urn:microsoft.com/office/officeart/2005/8/layout/hierarchy1"/>
    <dgm:cxn modelId="{EAEAA412-341C-4FB6-B9F0-982EFB86094B}" type="presParOf" srcId="{72293AA9-4B77-45BB-9E7C-527328D4F107}" destId="{3FDF23A5-4F6F-41A0-9F28-1CBACB9ED708}" srcOrd="1" destOrd="0" presId="urn:microsoft.com/office/officeart/2005/8/layout/hierarchy1"/>
    <dgm:cxn modelId="{6817F68D-6152-44EB-BB2E-8097B55E5DEE}" type="presParOf" srcId="{3FDF23A5-4F6F-41A0-9F28-1CBACB9ED708}" destId="{0AFB7CB4-3860-4DA6-9BF7-64C26547A752}" srcOrd="0" destOrd="0" presId="urn:microsoft.com/office/officeart/2005/8/layout/hierarchy1"/>
    <dgm:cxn modelId="{67EA8784-3B7A-49D0-8881-F8E3EA6F245D}" type="presParOf" srcId="{0AFB7CB4-3860-4DA6-9BF7-64C26547A752}" destId="{1BF95AC8-1A06-4900-AAE7-5C0CB96DF5B2}" srcOrd="0" destOrd="0" presId="urn:microsoft.com/office/officeart/2005/8/layout/hierarchy1"/>
    <dgm:cxn modelId="{4B9A638A-9EB6-41D7-A263-7ABD246852EC}" type="presParOf" srcId="{0AFB7CB4-3860-4DA6-9BF7-64C26547A752}" destId="{D7F14F16-6FC3-4325-B853-BB28EB65472F}" srcOrd="1" destOrd="0" presId="urn:microsoft.com/office/officeart/2005/8/layout/hierarchy1"/>
    <dgm:cxn modelId="{3B264717-B57A-4E96-9103-7F76FC0A93C2}" type="presParOf" srcId="{3FDF23A5-4F6F-41A0-9F28-1CBACB9ED708}" destId="{27CBDC2D-4BB2-42C5-9CDD-E6D828FF5D59}" srcOrd="1" destOrd="0" presId="urn:microsoft.com/office/officeart/2005/8/layout/hierarchy1"/>
    <dgm:cxn modelId="{7DF0372D-4116-4934-BB93-858A697D3EC2}" type="presParOf" srcId="{2D485BEC-7E4D-4052-A14A-365531E5AC3B}" destId="{7704705F-136D-4A2D-9361-F8ABBFB86B8C}" srcOrd="2" destOrd="0" presId="urn:microsoft.com/office/officeart/2005/8/layout/hierarchy1"/>
    <dgm:cxn modelId="{B6431024-7871-442C-878C-3C457E39DE4E}" type="presParOf" srcId="{2D485BEC-7E4D-4052-A14A-365531E5AC3B}" destId="{32B20463-0CB7-4EA8-9B1A-6F52506F7736}" srcOrd="3" destOrd="0" presId="urn:microsoft.com/office/officeart/2005/8/layout/hierarchy1"/>
    <dgm:cxn modelId="{2DFB1A3F-36CE-4F0B-94BC-2D55157C0F76}" type="presParOf" srcId="{32B20463-0CB7-4EA8-9B1A-6F52506F7736}" destId="{409CB35B-C9DE-444F-944F-88CE317F31F9}" srcOrd="0" destOrd="0" presId="urn:microsoft.com/office/officeart/2005/8/layout/hierarchy1"/>
    <dgm:cxn modelId="{DFF96208-35A4-4609-9A7D-87DCD9C808EF}" type="presParOf" srcId="{409CB35B-C9DE-444F-944F-88CE317F31F9}" destId="{6870CD66-325E-4424-9464-17A094022F50}" srcOrd="0" destOrd="0" presId="urn:microsoft.com/office/officeart/2005/8/layout/hierarchy1"/>
    <dgm:cxn modelId="{6BD71E50-0AE0-45D2-BE45-C701ED783E1B}" type="presParOf" srcId="{409CB35B-C9DE-444F-944F-88CE317F31F9}" destId="{7B7953CF-ECAE-46B9-9472-A1C15636114E}" srcOrd="1" destOrd="0" presId="urn:microsoft.com/office/officeart/2005/8/layout/hierarchy1"/>
    <dgm:cxn modelId="{4F81327C-634F-47AF-B1AF-63CCEA4B5D02}" type="presParOf" srcId="{32B20463-0CB7-4EA8-9B1A-6F52506F7736}" destId="{FA8AE814-C2AE-4905-A3FE-C5D47004D8C1}" srcOrd="1" destOrd="0" presId="urn:microsoft.com/office/officeart/2005/8/layout/hierarchy1"/>
    <dgm:cxn modelId="{63113261-C013-4A61-A7BA-9ACE0DDDDF0E}" type="presParOf" srcId="{FA8AE814-C2AE-4905-A3FE-C5D47004D8C1}" destId="{52C6099C-BC9C-4626-BF10-FAD8323AC4C1}" srcOrd="0" destOrd="0" presId="urn:microsoft.com/office/officeart/2005/8/layout/hierarchy1"/>
    <dgm:cxn modelId="{379A76E0-8AF9-45A6-ADB1-B4475254EA59}" type="presParOf" srcId="{FA8AE814-C2AE-4905-A3FE-C5D47004D8C1}" destId="{0CBF9522-D792-489F-BB3B-0F52074ADC4A}" srcOrd="1" destOrd="0" presId="urn:microsoft.com/office/officeart/2005/8/layout/hierarchy1"/>
    <dgm:cxn modelId="{2C5BA596-F7CF-447D-AB15-915B199B9A66}" type="presParOf" srcId="{0CBF9522-D792-489F-BB3B-0F52074ADC4A}" destId="{02472670-9FBC-43FA-87A3-CF7A9E4C3B41}" srcOrd="0" destOrd="0" presId="urn:microsoft.com/office/officeart/2005/8/layout/hierarchy1"/>
    <dgm:cxn modelId="{DADFB99C-6FE3-4AB8-8888-A0E7BB978988}" type="presParOf" srcId="{02472670-9FBC-43FA-87A3-CF7A9E4C3B41}" destId="{14681F12-D849-427C-A0CF-AE0C4FE7FDD1}" srcOrd="0" destOrd="0" presId="urn:microsoft.com/office/officeart/2005/8/layout/hierarchy1"/>
    <dgm:cxn modelId="{A8A13E04-44F5-4408-BC61-3C09ACD37445}" type="presParOf" srcId="{02472670-9FBC-43FA-87A3-CF7A9E4C3B41}" destId="{C71732E4-EE4E-42E9-95BF-515D9FA8BA9D}" srcOrd="1" destOrd="0" presId="urn:microsoft.com/office/officeart/2005/8/layout/hierarchy1"/>
    <dgm:cxn modelId="{C7B614B6-DE9B-450E-8D77-CA52B5FF7CAF}" type="presParOf" srcId="{0CBF9522-D792-489F-BB3B-0F52074ADC4A}" destId="{A00FFAE6-2B7E-43AC-B3FC-1EED5F749642}" srcOrd="1" destOrd="0" presId="urn:microsoft.com/office/officeart/2005/8/layout/hierarchy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6099C-BC9C-4626-BF10-FAD8323AC4C1}">
      <dsp:nvSpPr>
        <dsp:cNvPr id="0" name=""/>
        <dsp:cNvSpPr/>
      </dsp:nvSpPr>
      <dsp:spPr>
        <a:xfrm>
          <a:off x="3987560" y="2266170"/>
          <a:ext cx="94351" cy="289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957"/>
              </a:lnTo>
              <a:lnTo>
                <a:pt x="94351" y="205957"/>
              </a:lnTo>
              <a:lnTo>
                <a:pt x="94351" y="289560"/>
              </a:lnTo>
            </a:path>
          </a:pathLst>
        </a:custGeom>
        <a:noFill/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4705F-136D-4A2D-9361-F8ABBFB86B8C}">
      <dsp:nvSpPr>
        <dsp:cNvPr id="0" name=""/>
        <dsp:cNvSpPr/>
      </dsp:nvSpPr>
      <dsp:spPr>
        <a:xfrm>
          <a:off x="2581121" y="959217"/>
          <a:ext cx="1406438" cy="237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16"/>
              </a:lnTo>
              <a:lnTo>
                <a:pt x="1406438" y="153916"/>
              </a:lnTo>
              <a:lnTo>
                <a:pt x="1406438" y="237519"/>
              </a:lnTo>
            </a:path>
          </a:pathLst>
        </a:custGeom>
        <a:noFill/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75C27-9234-425E-871B-5086738E090F}">
      <dsp:nvSpPr>
        <dsp:cNvPr id="0" name=""/>
        <dsp:cNvSpPr/>
      </dsp:nvSpPr>
      <dsp:spPr>
        <a:xfrm>
          <a:off x="955370" y="2314994"/>
          <a:ext cx="91440" cy="294437"/>
        </a:xfrm>
        <a:custGeom>
          <a:avLst/>
          <a:gdLst/>
          <a:ahLst/>
          <a:cxnLst/>
          <a:rect l="0" t="0" r="0" b="0"/>
          <a:pathLst>
            <a:path>
              <a:moveTo>
                <a:pt x="106518" y="0"/>
              </a:moveTo>
              <a:lnTo>
                <a:pt x="106518" y="210834"/>
              </a:lnTo>
              <a:lnTo>
                <a:pt x="45720" y="210834"/>
              </a:lnTo>
              <a:lnTo>
                <a:pt x="45720" y="294437"/>
              </a:lnTo>
            </a:path>
          </a:pathLst>
        </a:custGeom>
        <a:noFill/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3F1A89-D2B5-4E29-8688-0A03FE61D59E}">
      <dsp:nvSpPr>
        <dsp:cNvPr id="0" name=""/>
        <dsp:cNvSpPr/>
      </dsp:nvSpPr>
      <dsp:spPr>
        <a:xfrm>
          <a:off x="1061889" y="959217"/>
          <a:ext cx="1519232" cy="242143"/>
        </a:xfrm>
        <a:custGeom>
          <a:avLst/>
          <a:gdLst/>
          <a:ahLst/>
          <a:cxnLst/>
          <a:rect l="0" t="0" r="0" b="0"/>
          <a:pathLst>
            <a:path>
              <a:moveTo>
                <a:pt x="1519232" y="0"/>
              </a:moveTo>
              <a:lnTo>
                <a:pt x="1519232" y="158541"/>
              </a:lnTo>
              <a:lnTo>
                <a:pt x="0" y="158541"/>
              </a:lnTo>
              <a:lnTo>
                <a:pt x="0" y="242143"/>
              </a:lnTo>
            </a:path>
          </a:pathLst>
        </a:custGeom>
        <a:noFill/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5CA966-9C88-40B8-AD4A-90D9FE46EFA7}">
      <dsp:nvSpPr>
        <dsp:cNvPr id="0" name=""/>
        <dsp:cNvSpPr/>
      </dsp:nvSpPr>
      <dsp:spPr>
        <a:xfrm>
          <a:off x="1726662" y="2150"/>
          <a:ext cx="1708918" cy="957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1C0BF-90A1-4085-AD15-A86AF65CB255}">
      <dsp:nvSpPr>
        <dsp:cNvPr id="0" name=""/>
        <dsp:cNvSpPr/>
      </dsp:nvSpPr>
      <dsp:spPr>
        <a:xfrm>
          <a:off x="1826935" y="97409"/>
          <a:ext cx="1708918" cy="957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1000 units of foreign currency (time zero)</a:t>
          </a:r>
          <a:endParaRPr lang="en-US" sz="1600" kern="1200" dirty="0"/>
        </a:p>
      </dsp:txBody>
      <dsp:txXfrm>
        <a:off x="1854967" y="125441"/>
        <a:ext cx="1652854" cy="901003"/>
      </dsp:txXfrm>
    </dsp:sp>
    <dsp:sp modelId="{84CD3C78-E1E5-4B69-82C8-0D9149C36219}">
      <dsp:nvSpPr>
        <dsp:cNvPr id="0" name=""/>
        <dsp:cNvSpPr/>
      </dsp:nvSpPr>
      <dsp:spPr>
        <a:xfrm>
          <a:off x="190396" y="1201361"/>
          <a:ext cx="1742986" cy="11136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52308-AFE0-47F3-A13D-ABB029B2DEF4}">
      <dsp:nvSpPr>
        <dsp:cNvPr id="0" name=""/>
        <dsp:cNvSpPr/>
      </dsp:nvSpPr>
      <dsp:spPr>
        <a:xfrm>
          <a:off x="290668" y="1296620"/>
          <a:ext cx="1742986" cy="11136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323285" y="1329237"/>
        <a:ext cx="1677752" cy="1048399"/>
      </dsp:txXfrm>
    </dsp:sp>
    <dsp:sp modelId="{1BF95AC8-1A06-4900-AAE7-5C0CB96DF5B2}">
      <dsp:nvSpPr>
        <dsp:cNvPr id="0" name=""/>
        <dsp:cNvSpPr/>
      </dsp:nvSpPr>
      <dsp:spPr>
        <a:xfrm>
          <a:off x="87994" y="2609431"/>
          <a:ext cx="1826193" cy="927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14F16-6FC3-4325-B853-BB28EB65472F}">
      <dsp:nvSpPr>
        <dsp:cNvPr id="0" name=""/>
        <dsp:cNvSpPr/>
      </dsp:nvSpPr>
      <dsp:spPr>
        <a:xfrm>
          <a:off x="188267" y="2704691"/>
          <a:ext cx="1826193" cy="9275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 </a:t>
          </a:r>
          <a:endParaRPr lang="en-US" sz="1600" kern="1200" dirty="0"/>
        </a:p>
      </dsp:txBody>
      <dsp:txXfrm>
        <a:off x="215433" y="2731857"/>
        <a:ext cx="1771861" cy="873176"/>
      </dsp:txXfrm>
    </dsp:sp>
    <dsp:sp modelId="{6870CD66-325E-4424-9464-17A094022F50}">
      <dsp:nvSpPr>
        <dsp:cNvPr id="0" name=""/>
        <dsp:cNvSpPr/>
      </dsp:nvSpPr>
      <dsp:spPr>
        <a:xfrm>
          <a:off x="3195063" y="1196737"/>
          <a:ext cx="1584993" cy="10694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953CF-ECAE-46B9-9472-A1C15636114E}">
      <dsp:nvSpPr>
        <dsp:cNvPr id="0" name=""/>
        <dsp:cNvSpPr/>
      </dsp:nvSpPr>
      <dsp:spPr>
        <a:xfrm>
          <a:off x="3295336" y="1291996"/>
          <a:ext cx="1584993" cy="10694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1000</a:t>
          </a:r>
          <a:r>
            <a:rPr lang="en-CA" sz="1600" i="1" kern="1200" dirty="0" smtClean="0">
              <a:latin typeface="+mj-lt"/>
            </a:rPr>
            <a:t>S</a:t>
          </a:r>
          <a:r>
            <a:rPr lang="en-CA" sz="1600" kern="1200" baseline="-25000" dirty="0" smtClean="0"/>
            <a:t>0</a:t>
          </a:r>
          <a:r>
            <a:rPr lang="en-CA" sz="1600" kern="1200" dirty="0" smtClean="0"/>
            <a:t> dollars at time zero</a:t>
          </a:r>
          <a:endParaRPr lang="en-US" sz="1600" i="1" kern="1200" dirty="0">
            <a:latin typeface="+mj-lt"/>
          </a:endParaRPr>
        </a:p>
      </dsp:txBody>
      <dsp:txXfrm>
        <a:off x="3326659" y="1323319"/>
        <a:ext cx="1522347" cy="1006786"/>
      </dsp:txXfrm>
    </dsp:sp>
    <dsp:sp modelId="{14681F12-D849-427C-A0CF-AE0C4FE7FDD1}">
      <dsp:nvSpPr>
        <dsp:cNvPr id="0" name=""/>
        <dsp:cNvSpPr/>
      </dsp:nvSpPr>
      <dsp:spPr>
        <a:xfrm>
          <a:off x="3176328" y="2555730"/>
          <a:ext cx="1811167" cy="981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732E4-EE4E-42E9-95BF-515D9FA8BA9D}">
      <dsp:nvSpPr>
        <dsp:cNvPr id="0" name=""/>
        <dsp:cNvSpPr/>
      </dsp:nvSpPr>
      <dsp:spPr>
        <a:xfrm>
          <a:off x="3276601" y="2650989"/>
          <a:ext cx="1811167" cy="9812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dirty="0" smtClean="0"/>
            <a:t>1000</a:t>
          </a:r>
          <a:r>
            <a:rPr lang="en-CA" sz="1600" i="1" kern="1200" dirty="0" smtClean="0">
              <a:latin typeface="+mj-lt"/>
            </a:rPr>
            <a:t>S</a:t>
          </a:r>
          <a:r>
            <a:rPr lang="en-CA" sz="1600" kern="1200" baseline="-25000" dirty="0" smtClean="0"/>
            <a:t>0</a:t>
          </a:r>
          <a:r>
            <a:rPr lang="en-CA" sz="1600" i="1" kern="1200" dirty="0" smtClean="0">
              <a:latin typeface="Times New Roman" pitchFamily="18" charset="0"/>
              <a:cs typeface="Times New Roman" pitchFamily="18" charset="0"/>
            </a:rPr>
            <a:t>e</a:t>
          </a:r>
          <a:r>
            <a:rPr lang="en-CA" sz="1600" i="1" kern="1200" baseline="30000" dirty="0" smtClean="0">
              <a:latin typeface="Times New Roman" pitchFamily="18" charset="0"/>
              <a:cs typeface="Times New Roman" pitchFamily="18" charset="0"/>
            </a:rPr>
            <a:t>rT</a:t>
          </a:r>
          <a:r>
            <a:rPr lang="en-CA" sz="1600" i="1" kern="1200" baseline="0" dirty="0" smtClean="0">
              <a:latin typeface="Times New Roman" pitchFamily="18" charset="0"/>
              <a:cs typeface="Times New Roman" pitchFamily="18" charset="0"/>
            </a:rPr>
            <a:t>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600" kern="1200" baseline="0" dirty="0" smtClean="0"/>
            <a:t>dollars at time </a:t>
          </a:r>
          <a:r>
            <a:rPr lang="en-CA" sz="1600" i="1" kern="1200" baseline="0" dirty="0" smtClean="0">
              <a:latin typeface="+mj-lt"/>
            </a:rPr>
            <a:t>T</a:t>
          </a:r>
          <a:endParaRPr lang="en-US" sz="1600" i="1" kern="1200" dirty="0">
            <a:latin typeface="+mj-lt"/>
          </a:endParaRPr>
        </a:p>
      </dsp:txBody>
      <dsp:txXfrm>
        <a:off x="3305340" y="2679728"/>
        <a:ext cx="1753689" cy="923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AE0B6C-7511-40FB-99FC-B7E7F9ACC02C}" type="datetimeFigureOut">
              <a:rPr lang="en-US"/>
              <a:pPr>
                <a:defRPr/>
              </a:pPr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9B548E-90FE-4378-AC86-3D061920D8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69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BF50E6-D663-4746-8CBC-1AFC0FF46E5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67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07AFBB-C4E7-460B-ABFD-8FAB06BF378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05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593119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67551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D60420-CEA3-4033-8AF4-6FAE7D1BB4A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39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278493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125740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694965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659023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491940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036826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658680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843203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F1F80-272A-4F88-BFBF-A6591134A74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47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4208702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861973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36251E-5242-44D9-935E-71F71B8ABD8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31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1452335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790719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891001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0C6ECB-4D3C-4F63-BE1F-3A4BD51124A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05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416994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40" tIns="44970" rIns="89940" bIns="44970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Arial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defTabSz="760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760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760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760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760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760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760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760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760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itchFamily="18" charset="0"/>
              </a:rPr>
              <a:t>18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40" tIns="44970" rIns="89940" bIns="44970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Arial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40" tIns="44970" rIns="89940" bIns="44970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Arial" charset="0"/>
            </a:endParaRPr>
          </a:p>
        </p:txBody>
      </p:sp>
      <p:sp>
        <p:nvSpPr>
          <p:cNvPr id="37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1" tIns="44447" rIns="90481" bIns="44447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3416035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40" tIns="44970" rIns="89940" bIns="44970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Arial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defTabSz="760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760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760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760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760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760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760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760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760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itchFamily="18" charset="0"/>
              </a:rPr>
              <a:t>19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40" tIns="44970" rIns="89940" bIns="44970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40" tIns="44970" rIns="89940" bIns="44970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Arial" charset="0"/>
            </a:endParaRPr>
          </a:p>
        </p:txBody>
      </p:sp>
      <p:sp>
        <p:nvSpPr>
          <p:cNvPr id="38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1" tIns="44447" rIns="90481" bIns="44447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870045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40" tIns="44970" rIns="89940" bIns="44970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Arial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048" tIns="0" rIns="19048" bIns="0" anchor="b"/>
          <a:lstStyle>
            <a:lvl1pPr defTabSz="760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760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760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760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7604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760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760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760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7604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en-US" sz="1000" i="1">
                <a:latin typeface="Times New Roman" pitchFamily="18" charset="0"/>
              </a:rPr>
              <a:t>20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40" tIns="44970" rIns="89940" bIns="44970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Arial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940" tIns="44970" rIns="89940" bIns="44970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>
              <a:latin typeface="Arial" charset="0"/>
            </a:endParaRPr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1" tIns="44447" rIns="90481" bIns="44447" numCol="1" anchor="t" anchorCtr="0" compatLnSpc="1">
            <a:prstTxWarp prst="textNoShape">
              <a:avLst/>
            </a:prstTxWarp>
          </a:bodyPr>
          <a:lstStyle/>
          <a:p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12888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F42ABB-6F48-42BD-927A-C48FD4505076}" type="datetime1">
              <a:rPr lang="en-US" smtClean="0"/>
              <a:t>9/30/2020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    Copyright © John C. Hull 2021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074CD-B24C-435E-A99E-10B834769C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6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8FAB8-9839-4128-8282-3CB30C5DDD60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   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B1120F-391B-4800-B0A8-3C8D7F253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2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8089-49E0-48E3-A4C6-BBAF9320F186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   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C602B-8654-4FE6-A145-88F1EE3E36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8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9697B0-8DB9-464E-ADBE-E21A795BA14B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    Copyright © John C. Hull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2099-E9DF-4D76-862E-0D1071EC8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3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F195B-8DCA-4DA8-BC81-46BFA08C9E2D}" type="datetime1">
              <a:rPr lang="en-US" smtClean="0"/>
              <a:t>9/30/2020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    Copyright © John C. Hull 2021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47B69-F15C-49D5-A49C-C3EDFE1BD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49B09-9AC0-41DC-8F4F-9DE24551F067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   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9CAB9-BACF-45B1-BAF6-26A853A5F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0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08038-63E9-47E8-9115-EB9DAD629B19}" type="datetime1">
              <a:rPr lang="en-US" smtClean="0"/>
              <a:t>9/30/2020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    Copyright © John C. Hull 2021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838D8-D1AA-414F-97B2-593F35C9CF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0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46CA8E-FA5C-4209-A17A-C5336DB73C1E}" type="datetime1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    Copyright © John C. Hull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8E4A4-0F9E-498F-9FD8-919D79A42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4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96489-2BCD-4F9E-9F02-18D0603CF14C}" type="datetime1">
              <a:rPr lang="en-US" smtClean="0"/>
              <a:t>9/30/2020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    Copyright © John C. Hull 2021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383C4-86CC-434E-A518-26B5E2786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6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178260-8067-4558-9767-40A0458B674C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   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E29D4-62DF-4274-A976-25E210A038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4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F9425-84FE-4943-A3CC-2B510E7C1884}" type="datetime1">
              <a:rPr lang="en-US" smtClean="0"/>
              <a:t>9/30/2020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Options, Futures, and Other Derivatives, 11th Edition,     Copyright © John C. Hull 2021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549D6-887A-43ED-9F55-95F78EC0DE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0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FE000139-D960-4350-8047-E4DA8E9C0BB4}" type="datetime1">
              <a:rPr lang="en-US" smtClean="0"/>
              <a:t>9/30/2020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smtClean="0"/>
              <a:t>Options, Futures, and Other Derivatives, 11th Edition,     Copyright © John C. Hull 2021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00BB7AB-F558-4543-95FE-BB098F073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896" r:id="rId3"/>
    <p:sldLayoutId id="2147483897" r:id="rId4"/>
    <p:sldLayoutId id="2147483898" r:id="rId5"/>
    <p:sldLayoutId id="2147483906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oleObject" Target="../embeddings/oleObject3.bin"/><Relationship Id="rId3" Type="http://schemas.openxmlformats.org/officeDocument/2006/relationships/notesSlide" Target="../notesSlides/notesSlide21.xml"/><Relationship Id="rId7" Type="http://schemas.openxmlformats.org/officeDocument/2006/relationships/diagramLayout" Target="../diagrams/layout1.xml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diagramData" Target="../diagrams/data1.xml"/><Relationship Id="rId11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Relationship Id="rId1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1828800" y="2667000"/>
            <a:ext cx="6934200" cy="16764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Chapter 5</a:t>
            </a:r>
            <a:br>
              <a:rPr lang="en-US" altLang="en-US" sz="4000" dirty="0" smtClean="0"/>
            </a:br>
            <a:r>
              <a:rPr lang="en-US" altLang="en-US" sz="4000" dirty="0" smtClean="0"/>
              <a:t>Determination of Forward and Futures Prices</a:t>
            </a:r>
            <a:endParaRPr lang="en-US" altLang="en-US" dirty="0" smtClean="0"/>
          </a:p>
        </p:txBody>
      </p:sp>
      <p:sp>
        <p:nvSpPr>
          <p:cNvPr id="512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charset="0"/>
              </a:rPr>
              <a:t>Options, Futures, and Other Derivatives, 11th Edition,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latin typeface="Arial" charset="0"/>
              </a:rPr>
              <a:t> Copyright © John C. Hull 2021</a:t>
            </a:r>
            <a:endParaRPr lang="en-US" altLang="en-US" sz="1400" dirty="0">
              <a:latin typeface="Arial" charset="0"/>
            </a:endParaRP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FD8D646-7C97-4462-B87C-E3E9AF1680F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If Short Sales Are Not Possible..</a:t>
            </a:r>
            <a:endParaRPr lang="en-US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CA" altLang="en-US" smtClean="0">
                <a:latin typeface="Arial" charset="0"/>
                <a:cs typeface="Arial" charset="0"/>
              </a:rPr>
              <a:t>	Formula still works for an investment asset because investors who hold the asset will sell it and buy forward contracts when the forward price is too low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8DDD805-1538-44E9-B96C-ED7DD4A96B9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1143000"/>
            <a:ext cx="7848600" cy="1219200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When an Investment Asset Provides a </a:t>
            </a:r>
            <a:r>
              <a:rPr lang="en-US" dirty="0" smtClean="0"/>
              <a:t>Known </a:t>
            </a:r>
            <a:r>
              <a:rPr lang="en-US" dirty="0"/>
              <a:t>Income </a:t>
            </a:r>
            <a:r>
              <a:rPr lang="en-US" sz="2700" dirty="0" smtClean="0"/>
              <a:t>(equation </a:t>
            </a:r>
            <a:r>
              <a:rPr lang="en-US" sz="2700" dirty="0"/>
              <a:t>5.2)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5363" name="Rectangle 5"/>
          <p:cNvSpPr>
            <a:spLocks noGrp="1" noChangeArrowheads="1"/>
          </p:cNvSpPr>
          <p:nvPr>
            <p:ph idx="1"/>
          </p:nvPr>
        </p:nvSpPr>
        <p:spPr>
          <a:xfrm>
            <a:off x="941388" y="3200400"/>
            <a:ext cx="7516812" cy="1828800"/>
          </a:xfrm>
        </p:spPr>
        <p:txBody>
          <a:bodyPr lIns="90488" tIns="44450" rIns="90488" bIns="44450"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en-US" sz="3600" i="1" smtClean="0">
                <a:latin typeface="Times New Roman" pitchFamily="18" charset="0"/>
                <a:cs typeface="Arial" charset="0"/>
              </a:rPr>
              <a:t>   F</a:t>
            </a:r>
            <a:r>
              <a:rPr lang="en-US" altLang="en-US" sz="36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3600" i="1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3600" smtClean="0">
                <a:latin typeface="Times New Roman" pitchFamily="18" charset="0"/>
                <a:cs typeface="Arial" charset="0"/>
              </a:rPr>
              <a:t>= (</a:t>
            </a:r>
            <a:r>
              <a:rPr lang="en-US" altLang="en-US" sz="3600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36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3600" i="1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z="3600" smtClean="0">
                <a:latin typeface="Times New Roman" pitchFamily="18" charset="0"/>
                <a:cs typeface="Arial" charset="0"/>
              </a:rPr>
              <a:t>– </a:t>
            </a:r>
            <a:r>
              <a:rPr lang="en-US" altLang="en-US" sz="3600" i="1" smtClean="0">
                <a:latin typeface="Times New Roman" pitchFamily="18" charset="0"/>
                <a:cs typeface="Arial" charset="0"/>
              </a:rPr>
              <a:t>I </a:t>
            </a:r>
            <a:r>
              <a:rPr lang="en-US" altLang="en-US" sz="3600" smtClean="0">
                <a:latin typeface="Times New Roman" pitchFamily="18" charset="0"/>
                <a:cs typeface="Arial" charset="0"/>
              </a:rPr>
              <a:t>)e</a:t>
            </a:r>
            <a:r>
              <a:rPr lang="en-US" altLang="en-US" sz="3600" i="1" baseline="30000" smtClean="0">
                <a:latin typeface="Times New Roman" pitchFamily="18" charset="0"/>
                <a:cs typeface="Arial" charset="0"/>
              </a:rPr>
              <a:t>rT</a:t>
            </a:r>
            <a:r>
              <a:rPr lang="en-US" altLang="en-US" baseline="30000" smtClean="0">
                <a:latin typeface="Arial" charset="0"/>
                <a:cs typeface="Arial" charset="0"/>
              </a:rPr>
              <a:t>    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	where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I </a:t>
            </a:r>
            <a:r>
              <a:rPr lang="en-US" altLang="en-US" smtClean="0">
                <a:latin typeface="Arial" charset="0"/>
                <a:cs typeface="Arial" charset="0"/>
              </a:rPr>
              <a:t>is the present value of the income during life of forward contract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AEAD8BE-D726-4E95-AEC9-E252D2DD0BC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7924800" cy="1600200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When an Investment Asset Provides a Known Yield </a:t>
            </a:r>
            <a:r>
              <a:rPr lang="en-US" dirty="0" smtClean="0"/>
              <a:t> </a:t>
            </a:r>
            <a:r>
              <a:rPr lang="en-US" sz="2700" dirty="0" smtClean="0"/>
              <a:t>(equation </a:t>
            </a:r>
            <a:r>
              <a:rPr lang="en-US" sz="2700" dirty="0"/>
              <a:t>5.3)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>
          <a:xfrm>
            <a:off x="1219200" y="2565400"/>
            <a:ext cx="7497763" cy="2768600"/>
          </a:xfrm>
        </p:spPr>
        <p:txBody>
          <a:bodyPr lIns="90488" tIns="44450" rIns="90488" bIns="44450"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en-US" sz="4000" i="1" smtClean="0">
                <a:latin typeface="Times New Roman" pitchFamily="18" charset="0"/>
                <a:cs typeface="Arial" charset="0"/>
              </a:rPr>
              <a:t>F</a:t>
            </a:r>
            <a:r>
              <a:rPr lang="en-US" altLang="en-US" sz="40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 = S</a:t>
            </a:r>
            <a:r>
              <a:rPr lang="en-US" altLang="en-US" sz="4000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4000" i="1" smtClean="0">
                <a:latin typeface="Times New Roman" pitchFamily="18" charset="0"/>
                <a:cs typeface="Arial" charset="0"/>
              </a:rPr>
              <a:t> e</a:t>
            </a:r>
            <a:r>
              <a:rPr lang="en-US" altLang="en-US" sz="4000" baseline="3000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sz="4000" i="1" baseline="30000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sz="4000" baseline="30000" smtClean="0">
                <a:latin typeface="Times New Roman" pitchFamily="18" charset="0"/>
                <a:cs typeface="Arial" charset="0"/>
              </a:rPr>
              <a:t>–</a:t>
            </a:r>
            <a:r>
              <a:rPr lang="en-US" altLang="en-US" sz="4000" i="1" baseline="30000" smtClean="0">
                <a:latin typeface="Times New Roman" pitchFamily="18" charset="0"/>
                <a:cs typeface="Arial" charset="0"/>
              </a:rPr>
              <a:t>q </a:t>
            </a:r>
            <a:r>
              <a:rPr lang="en-US" altLang="en-US" sz="4000" baseline="3000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sz="4000" i="1" baseline="30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baseline="30000" smtClean="0">
                <a:latin typeface="Arial" charset="0"/>
                <a:cs typeface="Arial" charset="0"/>
              </a:rPr>
              <a:t>      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mtClean="0">
                <a:latin typeface="Arial" charset="0"/>
                <a:cs typeface="Arial" charset="0"/>
              </a:rPr>
              <a:t>   where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smtClean="0">
                <a:latin typeface="Arial" charset="0"/>
                <a:cs typeface="Arial" charset="0"/>
              </a:rPr>
              <a:t> is the average yield during the life of the contract (expressed with continuous compounding)</a:t>
            </a:r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006D27A-4171-4FCC-B675-27A4C2C9B7B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639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Valuing a Forward Contract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A forward contract is worth zero (except for bid-offer spread effects) when it is first negotiated</a:t>
            </a:r>
          </a:p>
          <a:p>
            <a:pPr eaLnBrk="1" hangingPunct="1">
              <a:defRPr/>
            </a:pPr>
            <a:r>
              <a:rPr lang="en-CA" dirty="0" smtClean="0"/>
              <a:t>Later it may have a positive or negative value</a:t>
            </a:r>
          </a:p>
          <a:p>
            <a:pPr eaLnBrk="1" hangingPunct="1">
              <a:defRPr/>
            </a:pPr>
            <a:r>
              <a:rPr lang="en-CA" dirty="0" smtClean="0"/>
              <a:t>Suppose that </a:t>
            </a:r>
            <a:r>
              <a:rPr lang="en-CA" i="1" dirty="0" smtClean="0">
                <a:latin typeface="+mj-lt"/>
              </a:rPr>
              <a:t>K</a:t>
            </a:r>
            <a:r>
              <a:rPr lang="en-CA" dirty="0" smtClean="0"/>
              <a:t> is the delivery price and </a:t>
            </a:r>
            <a:r>
              <a:rPr lang="en-CA" i="1" dirty="0" smtClean="0">
                <a:latin typeface="+mj-lt"/>
              </a:rPr>
              <a:t>F</a:t>
            </a:r>
            <a:r>
              <a:rPr lang="en-CA" baseline="-25000" dirty="0" smtClean="0"/>
              <a:t>0</a:t>
            </a:r>
            <a:r>
              <a:rPr lang="en-CA" dirty="0" smtClean="0"/>
              <a:t> is the forward price for a contract  that would be negotiated today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E5DCE0-6CD1-4621-A172-79F93E3F390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1447800" y="1066800"/>
            <a:ext cx="6965950" cy="762000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Valuing a Forward Contract</a:t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sz="2700" dirty="0" smtClean="0"/>
              <a:t>equation 5.4)</a:t>
            </a:r>
            <a:endParaRPr lang="en-US" sz="2700" dirty="0"/>
          </a:p>
        </p:txBody>
      </p:sp>
      <p:sp>
        <p:nvSpPr>
          <p:cNvPr id="18435" name="Rectangle 5"/>
          <p:cNvSpPr>
            <a:spLocks noGrp="1" noChangeArrowheads="1"/>
          </p:cNvSpPr>
          <p:nvPr>
            <p:ph idx="1"/>
          </p:nvPr>
        </p:nvSpPr>
        <p:spPr>
          <a:xfrm>
            <a:off x="914400" y="2209800"/>
            <a:ext cx="7785100" cy="3611563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defRPr/>
            </a:pPr>
            <a:r>
              <a:rPr lang="en-CA" dirty="0" smtClean="0">
                <a:latin typeface="Arial" charset="0"/>
                <a:cs typeface="Arial" charset="0"/>
              </a:rPr>
              <a:t>By considering the difference between a contract with delivery price </a:t>
            </a:r>
            <a:r>
              <a:rPr lang="en-CA" i="1" dirty="0" smtClean="0">
                <a:latin typeface="+mj-lt"/>
                <a:cs typeface="Arial" charset="0"/>
              </a:rPr>
              <a:t>K</a:t>
            </a:r>
            <a:r>
              <a:rPr lang="en-CA" dirty="0" smtClean="0">
                <a:latin typeface="Arial" charset="0"/>
                <a:cs typeface="Arial" charset="0"/>
              </a:rPr>
              <a:t> and a contract with delivery price </a:t>
            </a:r>
            <a:r>
              <a:rPr lang="en-CA" i="1" dirty="0" smtClean="0">
                <a:latin typeface="+mj-lt"/>
                <a:cs typeface="Arial" charset="0"/>
              </a:rPr>
              <a:t>F</a:t>
            </a:r>
            <a:r>
              <a:rPr lang="en-CA" baseline="-25000" dirty="0" smtClean="0">
                <a:latin typeface="Arial" charset="0"/>
                <a:cs typeface="Arial" charset="0"/>
              </a:rPr>
              <a:t>0</a:t>
            </a:r>
            <a:r>
              <a:rPr lang="en-CA" dirty="0" smtClean="0">
                <a:latin typeface="Arial" charset="0"/>
                <a:cs typeface="Arial" charset="0"/>
              </a:rPr>
              <a:t> we can deduce that: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the value of a long forward contract is 		                                  		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F</a:t>
            </a:r>
            <a:r>
              <a:rPr lang="en-US" i="1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 – K</a:t>
            </a:r>
            <a:r>
              <a:rPr lang="en-US" dirty="0" smtClean="0">
                <a:latin typeface="Times New Roman" pitchFamily="18" charset="0"/>
                <a:cs typeface="Arial" charset="0"/>
              </a:rPr>
              <a:t> )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e</a:t>
            </a:r>
            <a:r>
              <a:rPr lang="en-US" baseline="30000" dirty="0" smtClean="0">
                <a:latin typeface="Times New Roman" pitchFamily="18" charset="0"/>
                <a:cs typeface="Arial" charset="0"/>
              </a:rPr>
              <a:t>–</a:t>
            </a:r>
            <a:r>
              <a:rPr lang="en-US" i="1" baseline="30000" dirty="0" err="1" smtClean="0">
                <a:latin typeface="Times New Roman" pitchFamily="18" charset="0"/>
                <a:cs typeface="Arial" charset="0"/>
              </a:rPr>
              <a:t>rT</a:t>
            </a:r>
            <a:r>
              <a:rPr lang="en-US" baseline="30000" dirty="0" smtClean="0">
                <a:latin typeface="Arial" charset="0"/>
                <a:cs typeface="Arial" charset="0"/>
              </a:rPr>
              <a:t>         </a:t>
            </a:r>
            <a:endParaRPr lang="en-US" dirty="0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latin typeface="Arial" charset="0"/>
                <a:cs typeface="Arial" charset="0"/>
              </a:rPr>
              <a:t>the value of a short forward contract is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 smtClean="0">
                <a:latin typeface="Times New Roman" pitchFamily="18" charset="0"/>
                <a:cs typeface="Arial" charset="0"/>
              </a:rPr>
              <a:t>			(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K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– 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F</a:t>
            </a:r>
            <a:r>
              <a:rPr lang="en-US" sz="2400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sz="2400" i="1" dirty="0" smtClean="0">
                <a:latin typeface="Times New Roman" pitchFamily="18" charset="0"/>
                <a:cs typeface="Arial" charset="0"/>
              </a:rPr>
              <a:t>e</a:t>
            </a:r>
            <a:r>
              <a:rPr lang="en-US" sz="2400" baseline="30000" dirty="0" smtClean="0">
                <a:latin typeface="Times New Roman" pitchFamily="18" charset="0"/>
                <a:cs typeface="Arial" charset="0"/>
              </a:rPr>
              <a:t>–</a:t>
            </a:r>
            <a:r>
              <a:rPr lang="en-US" sz="2400" i="1" baseline="30000" dirty="0" err="1" smtClean="0">
                <a:latin typeface="Times New Roman" pitchFamily="18" charset="0"/>
                <a:cs typeface="Arial" charset="0"/>
              </a:rPr>
              <a:t>rT</a:t>
            </a:r>
            <a:endParaRPr lang="en-US" sz="2400" baseline="30000" dirty="0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B32C7F5-2947-4847-8C41-080CC0B7E15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843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843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Forward vs Futures Prices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2133600"/>
            <a:ext cx="8272463" cy="36576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When the maturity and asset price are the same, forward and futures prices are usually assumed to be equal. (Eurodollar futures are an exception)</a:t>
            </a:r>
          </a:p>
          <a:p>
            <a:pPr eaLnBrk="1" hangingPunct="1"/>
            <a:r>
              <a:rPr lang="en-US" altLang="en-US" sz="2400" smtClean="0">
                <a:latin typeface="Arial" charset="0"/>
                <a:cs typeface="Arial" charset="0"/>
              </a:rPr>
              <a:t>In theory, when interest rates are uncertain, they are slightly different:</a:t>
            </a:r>
          </a:p>
          <a:p>
            <a:pPr lvl="1" eaLnBrk="1" hangingPunct="1"/>
            <a:r>
              <a:rPr lang="en-US" altLang="en-US" sz="2000" smtClean="0">
                <a:latin typeface="Arial" charset="0"/>
                <a:cs typeface="Arial" charset="0"/>
              </a:rPr>
              <a:t>A strong positive correlation between interest rates and the asset price implies the futures price is slightly higher than the forward price</a:t>
            </a:r>
          </a:p>
          <a:p>
            <a:pPr lvl="1" eaLnBrk="1" hangingPunct="1"/>
            <a:r>
              <a:rPr lang="en-US" altLang="en-US" sz="2000" smtClean="0">
                <a:latin typeface="Arial" charset="0"/>
                <a:cs typeface="Arial" charset="0"/>
              </a:rPr>
              <a:t>A strong negative correlation implies the reverse </a:t>
            </a:r>
          </a:p>
        </p:txBody>
      </p:sp>
      <p:sp>
        <p:nvSpPr>
          <p:cNvPr id="1946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FF17010-D3BB-40E2-85FF-A93E4BEF586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94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502525" cy="12954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Stock Index </a:t>
            </a:r>
            <a:r>
              <a:rPr lang="en-US" altLang="en-US" sz="2200" dirty="0" smtClean="0"/>
              <a:t>(equation 5.8)</a:t>
            </a:r>
            <a:endParaRPr lang="en-US" altLang="en-US" dirty="0" smtClean="0"/>
          </a:p>
        </p:txBody>
      </p:sp>
      <p:sp>
        <p:nvSpPr>
          <p:cNvPr id="20483" name="Rectangle 5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696200" cy="385445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Arial" charset="0"/>
                <a:cs typeface="Arial" charset="0"/>
              </a:rPr>
              <a:t>Can be viewed as an investment asset paying a dividend yield</a:t>
            </a:r>
            <a:endParaRPr lang="en-US" altLang="en-US" i="1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Arial" charset="0"/>
                <a:cs typeface="Arial" charset="0"/>
              </a:rPr>
              <a:t>The futures price and spot price relationship is therefore 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4000" i="1" dirty="0" smtClean="0">
                <a:latin typeface="Arial" charset="0"/>
                <a:cs typeface="Arial" charset="0"/>
              </a:rPr>
              <a:t>               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F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 e</a:t>
            </a:r>
            <a:r>
              <a:rPr lang="en-US" altLang="en-US" baseline="30000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baseline="30000" dirty="0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baseline="30000" dirty="0" smtClean="0">
                <a:latin typeface="Times New Roman" pitchFamily="18" charset="0"/>
                <a:cs typeface="Arial" charset="0"/>
              </a:rPr>
              <a:t>–</a:t>
            </a:r>
            <a:r>
              <a:rPr lang="en-US" altLang="en-US" i="1" baseline="30000" dirty="0" smtClean="0">
                <a:latin typeface="Times New Roman" pitchFamily="18" charset="0"/>
                <a:cs typeface="Arial" charset="0"/>
              </a:rPr>
              <a:t>q </a:t>
            </a:r>
            <a:r>
              <a:rPr lang="en-US" altLang="en-US" baseline="30000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baseline="30000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dirty="0" smtClean="0">
                <a:latin typeface="Arial" charset="0"/>
                <a:cs typeface="Arial" charset="0"/>
              </a:rPr>
              <a:t>    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 where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q</a:t>
            </a:r>
            <a:r>
              <a:rPr lang="en-US" altLang="en-US" dirty="0" smtClean="0">
                <a:latin typeface="Arial" charset="0"/>
                <a:cs typeface="Arial" charset="0"/>
              </a:rPr>
              <a:t> is the average dividend yield on the portfolio represented by the index during life of contract</a:t>
            </a:r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1A83375-0178-443B-8B43-907B0FDCE21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048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2048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>
          <a:xfrm>
            <a:off x="990600" y="930275"/>
            <a:ext cx="7027863" cy="114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Stock Index </a:t>
            </a:r>
            <a:r>
              <a:rPr lang="en-US" altLang="en-US" sz="2600" smtClean="0"/>
              <a:t>(continued)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>
          <a:xfrm>
            <a:off x="609600" y="2133600"/>
            <a:ext cx="7924800" cy="3941763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Arial" charset="0"/>
                <a:cs typeface="Arial" charset="0"/>
              </a:rPr>
              <a:t>For the formula to be true it is important that the index represent an investment asset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Arial" charset="0"/>
                <a:cs typeface="Arial" charset="0"/>
              </a:rPr>
              <a:t>In other words, changes in the index must correspond to changes in the value of a tradable portfolio</a:t>
            </a:r>
            <a:endParaRPr lang="en-US" altLang="en-US" i="1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latin typeface="Arial" charset="0"/>
                <a:cs typeface="Arial" charset="0"/>
              </a:rPr>
              <a:t>The Nikkei index viewed as a dollar number does not represent an investment asset (See Business Snapshot 5.3)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497B938-41BD-4AC2-BFF8-46772A206B9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215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Index Arbitrage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When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F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&gt; 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r-q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baseline="30000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an arbitrageur buys the stocks underlying the index and sells futures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When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F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&lt; 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r-q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i="1" baseline="30000" smtClean="0">
                <a:latin typeface="Arial" charset="0"/>
                <a:cs typeface="Arial" charset="0"/>
              </a:rPr>
              <a:t> </a:t>
            </a:r>
            <a:r>
              <a:rPr lang="en-US" altLang="en-US" smtClean="0">
                <a:latin typeface="Arial" charset="0"/>
                <a:cs typeface="Arial" charset="0"/>
              </a:rPr>
              <a:t>an arbitrageur buys futures and shorts or sells the stocks underlying the index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183B035-30F5-4C2A-9BE3-194D6084119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Index Arbitrage</a:t>
            </a:r>
            <a:br>
              <a:rPr lang="en-US" altLang="en-US" dirty="0" smtClean="0"/>
            </a:br>
            <a:r>
              <a:rPr lang="en-US" altLang="en-US" sz="2600" dirty="0" smtClean="0"/>
              <a:t>(continued)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1"/>
          </p:nvPr>
        </p:nvSpPr>
        <p:spPr>
          <a:xfrm>
            <a:off x="1130300" y="2209800"/>
            <a:ext cx="6883400" cy="3781425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Index arbitrage involves simultaneous trades in futures and many different stocks 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Very often a computer is used to generate the trades 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Occasionally simultaneous trades are not possible and the theoretical no-arbitrage relationship between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F</a:t>
            </a:r>
            <a:r>
              <a:rPr lang="en-US" altLang="en-US" sz="2400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and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does not hold (see Business Snapshot 5.4)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 smtClean="0">
              <a:latin typeface="Arial" charset="0"/>
              <a:cs typeface="Arial" charset="0"/>
            </a:endParaRP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E4AE6AA-130C-41DC-B5AE-FA3E8941B9F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35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235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Consumption vs Investment Assets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981200"/>
            <a:ext cx="7499350" cy="42672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Investment assets are assets held by significant numbers of people purely for investment purposes (Examples: gold, silver)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Consumption assets are assets held primarily for consumption (Examples: copper, oil)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F24ED84-BE07-43D6-8E35-2A2631D5C49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Futures and Forwards on Currencies </a:t>
            </a:r>
            <a:r>
              <a:rPr lang="en-US" sz="2700" dirty="0" smtClean="0"/>
              <a:t>(equation 5.9)</a:t>
            </a:r>
            <a:endParaRPr lang="en-US" sz="2700" dirty="0"/>
          </a:p>
        </p:txBody>
      </p:sp>
      <p:sp>
        <p:nvSpPr>
          <p:cNvPr id="24579" name="Rectangle 4"/>
          <p:cNvSpPr>
            <a:spLocks noGrp="1" noChangeArrowheads="1"/>
          </p:cNvSpPr>
          <p:nvPr>
            <p:ph idx="1"/>
          </p:nvPr>
        </p:nvSpPr>
        <p:spPr>
          <a:xfrm>
            <a:off x="1295400" y="2286000"/>
            <a:ext cx="7258050" cy="3090863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A foreign currency is analogous to a security providing a yield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The yield is the foreign risk-free interest rate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It follows that if 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r</a:t>
            </a:r>
            <a:r>
              <a:rPr lang="en-US" altLang="en-US" i="1" baseline="-25000" dirty="0" err="1" smtClean="0">
                <a:latin typeface="Times New Roman" pitchFamily="18" charset="0"/>
                <a:cs typeface="Arial" charset="0"/>
              </a:rPr>
              <a:t>f</a:t>
            </a:r>
            <a:r>
              <a:rPr lang="en-US" altLang="en-US" i="1" baseline="-25000" dirty="0" smtClean="0">
                <a:latin typeface="Arial" charset="0"/>
                <a:cs typeface="Arial" charset="0"/>
              </a:rPr>
              <a:t>  </a:t>
            </a:r>
            <a:r>
              <a:rPr lang="en-US" altLang="en-US" dirty="0" smtClean="0">
                <a:latin typeface="Arial" charset="0"/>
                <a:cs typeface="Arial" charset="0"/>
              </a:rPr>
              <a:t>is the foreign risk-free interest rate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    </a:t>
            </a:r>
          </a:p>
        </p:txBody>
      </p:sp>
      <p:sp>
        <p:nvSpPr>
          <p:cNvPr id="2458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79211D6-C9EB-40AE-AF4B-94395A684FF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245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graphicFrame>
        <p:nvGraphicFramePr>
          <p:cNvPr id="24584" name="Object 6"/>
          <p:cNvGraphicFramePr>
            <a:graphicFrameLocks noChangeAspect="1"/>
          </p:cNvGraphicFramePr>
          <p:nvPr/>
        </p:nvGraphicFramePr>
        <p:xfrm>
          <a:off x="3505200" y="5029200"/>
          <a:ext cx="2857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6" imgW="876300" imgH="241300" progId="Equation.2">
                  <p:embed/>
                </p:oleObj>
              </mc:Choice>
              <mc:Fallback>
                <p:oleObj name="Equation" r:id="rId6" imgW="876300" imgH="241300" progId="Equation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029200"/>
                        <a:ext cx="28575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z="4000" smtClean="0"/>
              <a:t>Explanation of the Relationship Between Spot and Forward </a:t>
            </a:r>
            <a:r>
              <a:rPr lang="en-CA" altLang="en-US" sz="2400" smtClean="0"/>
              <a:t>(Figure 5.1)</a:t>
            </a:r>
            <a:endParaRPr lang="en-US" altLang="en-US" sz="2400" smtClean="0"/>
          </a:p>
        </p:txBody>
      </p:sp>
      <p:sp>
        <p:nvSpPr>
          <p:cNvPr id="2560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85C6F1A-382E-4D15-A754-924518EE1BC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371600" y="2362200"/>
          <a:ext cx="5334000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25606" name="Object 3"/>
          <p:cNvGraphicFramePr>
            <a:graphicFrameLocks noChangeAspect="1"/>
          </p:cNvGraphicFramePr>
          <p:nvPr/>
        </p:nvGraphicFramePr>
        <p:xfrm>
          <a:off x="1676400" y="3733800"/>
          <a:ext cx="16986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Equation" r:id="rId11" imgW="1053643" imgH="545863" progId="Equation.3">
                  <p:embed/>
                </p:oleObj>
              </mc:Choice>
              <mc:Fallback>
                <p:oleObj name="Equation" r:id="rId11" imgW="1053643" imgH="54586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733800"/>
                        <a:ext cx="16986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4"/>
          <p:cNvGraphicFramePr>
            <a:graphicFrameLocks noChangeAspect="1"/>
          </p:cNvGraphicFramePr>
          <p:nvPr/>
        </p:nvGraphicFramePr>
        <p:xfrm>
          <a:off x="1600200" y="5149850"/>
          <a:ext cx="1744663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Equation" r:id="rId13" imgW="1028700" imgH="381000" progId="Equation.3">
                  <p:embed/>
                </p:oleObj>
              </mc:Choice>
              <mc:Fallback>
                <p:oleObj name="Equation" r:id="rId13" imgW="1028700" imgH="38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49850"/>
                        <a:ext cx="1744663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1143000" y="990600"/>
            <a:ext cx="7227888" cy="762000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Consumption Assets: Storage is Negative Income </a:t>
            </a:r>
            <a:r>
              <a:rPr lang="en-US" sz="2700" dirty="0" smtClean="0"/>
              <a:t>(equations 5.11 and 5.12)</a:t>
            </a:r>
            <a:endParaRPr lang="en-US" sz="2700" dirty="0"/>
          </a:p>
        </p:txBody>
      </p:sp>
      <p:sp>
        <p:nvSpPr>
          <p:cNvPr id="26627" name="Rectangle 5"/>
          <p:cNvSpPr>
            <a:spLocks noGrp="1" noChangeArrowheads="1"/>
          </p:cNvSpPr>
          <p:nvPr>
            <p:ph idx="1"/>
          </p:nvPr>
        </p:nvSpPr>
        <p:spPr>
          <a:xfrm>
            <a:off x="762000" y="2057400"/>
            <a:ext cx="7559675" cy="4038600"/>
          </a:xfrm>
        </p:spPr>
        <p:txBody>
          <a:bodyPr lIns="90488" tIns="44450" rIns="90488" bIns="44450"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i="1" dirty="0" smtClean="0">
                <a:latin typeface="Times New Roman" pitchFamily="18" charset="0"/>
                <a:cs typeface="Arial" charset="0"/>
              </a:rPr>
              <a:t>F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dirty="0" smtClean="0">
                <a:latin typeface="Symbol" pitchFamily="18" charset="2"/>
                <a:cs typeface="Arial" charset="0"/>
              </a:rPr>
              <a:t></a:t>
            </a: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 e</a:t>
            </a:r>
            <a:r>
              <a:rPr lang="en-US" altLang="en-US" baseline="30000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baseline="30000" dirty="0" err="1" smtClean="0">
                <a:latin typeface="Times New Roman" pitchFamily="18" charset="0"/>
                <a:cs typeface="Arial" charset="0"/>
              </a:rPr>
              <a:t>r+u</a:t>
            </a:r>
            <a:r>
              <a:rPr lang="en-US" altLang="en-US" i="1" baseline="30000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baseline="30000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baseline="30000" dirty="0" smtClean="0">
                <a:latin typeface="Times New Roman" pitchFamily="18" charset="0"/>
                <a:cs typeface="Arial" charset="0"/>
              </a:rPr>
              <a:t>T</a:t>
            </a: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 where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dirty="0" smtClean="0">
                <a:latin typeface="Arial" charset="0"/>
                <a:cs typeface="Arial" charset="0"/>
              </a:rPr>
              <a:t> is the storage cost per unit time as a percent of the asset value.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 Alternatively,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4000" i="1" dirty="0" smtClean="0">
                <a:latin typeface="Arial" charset="0"/>
                <a:cs typeface="Arial" charset="0"/>
              </a:rPr>
              <a:t>             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F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  <a:r>
              <a:rPr lang="en-US" altLang="en-US" i="1" dirty="0" smtClean="0">
                <a:latin typeface="Symbol" pitchFamily="18" charset="2"/>
                <a:cs typeface="Arial" charset="0"/>
              </a:rPr>
              <a:t></a:t>
            </a: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+U </a:t>
            </a:r>
            <a:r>
              <a:rPr lang="en-US" altLang="en-US" dirty="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dirty="0" err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i="1" baseline="30000" dirty="0" err="1" smtClean="0">
                <a:latin typeface="Times New Roman" pitchFamily="18" charset="0"/>
                <a:cs typeface="Arial" charset="0"/>
              </a:rPr>
              <a:t>rT</a:t>
            </a:r>
            <a:r>
              <a:rPr lang="en-US" altLang="en-US" i="1" dirty="0" smtClean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  where </a:t>
            </a:r>
            <a:r>
              <a:rPr lang="en-US" altLang="en-US" i="1" dirty="0" smtClean="0">
                <a:latin typeface="Times New Roman" pitchFamily="18" charset="0"/>
                <a:cs typeface="Arial" charset="0"/>
              </a:rPr>
              <a:t>U</a:t>
            </a:r>
            <a:r>
              <a:rPr lang="en-US" altLang="en-US" dirty="0" smtClean="0">
                <a:latin typeface="Arial" charset="0"/>
                <a:cs typeface="Arial" charset="0"/>
              </a:rPr>
              <a:t> is the present value of the storage costs.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662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D4B8498-B8C6-4C49-9EC9-BA864C32768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266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The Cost of Carry </a:t>
            </a:r>
            <a:r>
              <a:rPr lang="en-US" altLang="en-US" sz="2200" dirty="0" smtClean="0"/>
              <a:t>(equation 5.19)</a:t>
            </a:r>
            <a:endParaRPr lang="en-US" altLang="en-US" dirty="0" smtClean="0"/>
          </a:p>
        </p:txBody>
      </p:sp>
      <p:sp>
        <p:nvSpPr>
          <p:cNvPr id="27651" name="Rectangle 5"/>
          <p:cNvSpPr>
            <a:spLocks noGrp="1" noChangeArrowheads="1"/>
          </p:cNvSpPr>
          <p:nvPr>
            <p:ph idx="1"/>
          </p:nvPr>
        </p:nvSpPr>
        <p:spPr>
          <a:xfrm>
            <a:off x="914400" y="2133600"/>
            <a:ext cx="7829550" cy="364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cost of carry,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smtClean="0">
                <a:latin typeface="Arial" charset="0"/>
                <a:cs typeface="Arial" charset="0"/>
              </a:rPr>
              <a:t>, is the storage cost plus the interest costs less the income earned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For an investment asset 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F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= 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cT</a:t>
            </a:r>
            <a:r>
              <a:rPr lang="en-US" altLang="en-US" smtClean="0">
                <a:latin typeface="Arial" charset="0"/>
                <a:cs typeface="Arial" charset="0"/>
              </a:rPr>
              <a:t>   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For a consumption asset 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F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</a:t>
            </a:r>
            <a:r>
              <a:rPr lang="en-US" altLang="en-US" smtClean="0">
                <a:latin typeface="Symbol" pitchFamily="18" charset="2"/>
                <a:cs typeface="Arial" charset="0"/>
              </a:rPr>
              <a:t>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cT</a:t>
            </a:r>
            <a:endParaRPr lang="en-US" altLang="en-US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The convenience yield on the consumption asset,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y</a:t>
            </a:r>
            <a:r>
              <a:rPr lang="en-US" altLang="en-US" smtClean="0">
                <a:latin typeface="Arial" charset="0"/>
                <a:cs typeface="Arial" charset="0"/>
              </a:rPr>
              <a:t>, is defined so that 				                 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F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mtClean="0">
                <a:latin typeface="Times New Roman" pitchFamily="18" charset="0"/>
                <a:cs typeface="Arial" charset="0"/>
              </a:rPr>
              <a:t> = 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baseline="-2500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 smtClean="0">
                <a:latin typeface="Times New Roman" pitchFamily="18" charset="0"/>
                <a:cs typeface="Arial" charset="0"/>
              </a:rPr>
              <a:t> e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c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–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y </a:t>
            </a:r>
            <a:r>
              <a:rPr lang="en-US" altLang="en-US" baseline="30000" smtClean="0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 baseline="3000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mtClean="0">
                <a:latin typeface="Arial" charset="0"/>
                <a:cs typeface="Arial" charset="0"/>
              </a:rPr>
              <a:t> </a:t>
            </a:r>
            <a:endParaRPr lang="en-US" altLang="en-US" sz="1800" smtClean="0">
              <a:latin typeface="Arial" charset="0"/>
              <a:cs typeface="Arial" charset="0"/>
            </a:endParaRP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1352168-6EAF-466E-A99D-282655BE7FE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76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276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Futures Prices &amp; Expected Future Spot Prices </a:t>
            </a:r>
            <a:r>
              <a:rPr lang="en-US" sz="2700" dirty="0" smtClean="0"/>
              <a:t>(equation 5.20)</a:t>
            </a:r>
            <a:endParaRPr lang="en-US" sz="2700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Suppose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is the expected return required by investors in an asset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We can invest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F</a:t>
            </a:r>
            <a:r>
              <a:rPr lang="en-US" altLang="en-US" sz="2400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e</a:t>
            </a:r>
            <a:r>
              <a:rPr lang="en-US" altLang="en-US" sz="2400" i="1" baseline="30000" dirty="0" smtClean="0">
                <a:latin typeface="Times New Roman" pitchFamily="18" charset="0"/>
                <a:cs typeface="Arial" charset="0"/>
              </a:rPr>
              <a:t>–r T </a:t>
            </a:r>
            <a:r>
              <a:rPr lang="en-US" altLang="en-US" sz="2400" dirty="0" smtClean="0">
                <a:latin typeface="Arial" charset="0"/>
                <a:cs typeface="Arial" charset="0"/>
              </a:rPr>
              <a:t>at the risk-free rate and enter into a long futures contract to create a cash inflow of </a:t>
            </a:r>
            <a:r>
              <a:rPr lang="en-US" altLang="en-US" sz="2400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i="1" baseline="-25000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at maturity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This shows that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dirty="0" smtClean="0">
                <a:latin typeface="Arial" charset="0"/>
                <a:cs typeface="Arial" charset="0"/>
              </a:rPr>
              <a:t> </a:t>
            </a:r>
          </a:p>
          <a:p>
            <a:pPr eaLnBrk="1" hangingPunct="1"/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en-US" dirty="0" smtClean="0">
              <a:latin typeface="Arial" charset="0"/>
              <a:cs typeface="Arial" charset="0"/>
            </a:endParaRP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4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5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04A3AC-1B07-4ECC-9BE2-9652FDA56CD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28678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Equation" r:id="rId6" imgW="114151" imgH="215619" progId="Equation.3">
                  <p:embed/>
                </p:oleObj>
              </mc:Choice>
              <mc:Fallback>
                <p:oleObj name="Equation" r:id="rId6" imgW="114151" imgH="21561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4"/>
          <p:cNvGraphicFramePr>
            <a:graphicFrameLocks noChangeAspect="1"/>
          </p:cNvGraphicFramePr>
          <p:nvPr/>
        </p:nvGraphicFramePr>
        <p:xfrm>
          <a:off x="1219200" y="4495800"/>
          <a:ext cx="2667000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8" imgW="1129810" imgH="710891" progId="Equation.3">
                  <p:embed/>
                </p:oleObj>
              </mc:Choice>
              <mc:Fallback>
                <p:oleObj name="Equation" r:id="rId8" imgW="1129810" imgH="7108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95800"/>
                        <a:ext cx="2667000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219200"/>
            <a:ext cx="7772400" cy="1143000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Futures Prices &amp; Future Spot Prices (continued) </a:t>
            </a:r>
            <a:br>
              <a:rPr lang="en-US" dirty="0"/>
            </a:br>
            <a:endParaRPr lang="en-US" dirty="0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6621200-F79B-4C1D-A0E3-3979B691FFD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0" y="2819400"/>
          <a:ext cx="7086600" cy="1570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7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346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No</a:t>
                      </a:r>
                      <a:r>
                        <a:rPr lang="en-CA" sz="2400" baseline="0" dirty="0" smtClean="0"/>
                        <a:t> </a:t>
                      </a:r>
                      <a:r>
                        <a:rPr lang="en-CA" sz="2400" dirty="0" smtClean="0"/>
                        <a:t>Systematic Risk</a:t>
                      </a:r>
                      <a:endParaRPr lang="en-US" sz="24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 smtClean="0">
                          <a:latin typeface="+mj-lt"/>
                        </a:rPr>
                        <a:t>k = r</a:t>
                      </a:r>
                      <a:endParaRPr lang="en-US" sz="2400" i="1" dirty="0">
                        <a:latin typeface="+mj-lt"/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 smtClean="0">
                          <a:latin typeface="+mj-lt"/>
                        </a:rPr>
                        <a:t>F</a:t>
                      </a:r>
                      <a:r>
                        <a:rPr lang="en-CA" sz="2400" baseline="-25000" dirty="0" smtClean="0"/>
                        <a:t>0 </a:t>
                      </a:r>
                      <a:r>
                        <a:rPr lang="en-CA" sz="2400" dirty="0" smtClean="0"/>
                        <a:t>= </a:t>
                      </a:r>
                      <a:r>
                        <a:rPr lang="en-CA" sz="2400" b="0" i="1" dirty="0" smtClean="0">
                          <a:latin typeface="+mj-lt"/>
                        </a:rPr>
                        <a:t>E</a:t>
                      </a:r>
                      <a:r>
                        <a:rPr lang="en-CA" sz="2400" dirty="0" smtClean="0"/>
                        <a:t>(</a:t>
                      </a:r>
                      <a:r>
                        <a:rPr lang="en-CA" sz="2400" i="1" dirty="0" smtClean="0">
                          <a:latin typeface="+mj-lt"/>
                        </a:rPr>
                        <a:t>S</a:t>
                      </a:r>
                      <a:r>
                        <a:rPr lang="en-CA" sz="2400" i="1" baseline="-25000" dirty="0" smtClean="0">
                          <a:latin typeface="+mj-lt"/>
                        </a:rPr>
                        <a:t>T</a:t>
                      </a:r>
                      <a:r>
                        <a:rPr lang="en-CA" sz="2400" dirty="0" smtClean="0"/>
                        <a:t>)</a:t>
                      </a:r>
                      <a:endParaRPr lang="en-US" sz="24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346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Positive Systematic</a:t>
                      </a:r>
                      <a:r>
                        <a:rPr lang="en-CA" sz="2400" baseline="0" dirty="0" smtClean="0"/>
                        <a:t> Risk</a:t>
                      </a:r>
                      <a:endParaRPr lang="en-US" sz="24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 smtClean="0">
                          <a:latin typeface="+mj-lt"/>
                        </a:rPr>
                        <a:t>k &gt; r</a:t>
                      </a:r>
                      <a:endParaRPr lang="en-US" sz="2400" i="1" dirty="0">
                        <a:latin typeface="+mj-lt"/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i="1" dirty="0" smtClean="0">
                          <a:latin typeface="+mj-lt"/>
                        </a:rPr>
                        <a:t>F</a:t>
                      </a:r>
                      <a:r>
                        <a:rPr lang="en-CA" sz="2400" baseline="-25000" dirty="0" smtClean="0"/>
                        <a:t>0 </a:t>
                      </a:r>
                      <a:r>
                        <a:rPr lang="en-CA" sz="2400" dirty="0" smtClean="0"/>
                        <a:t>&lt; </a:t>
                      </a:r>
                      <a:r>
                        <a:rPr lang="en-CA" sz="2400" i="1" dirty="0" smtClean="0">
                          <a:latin typeface="+mj-lt"/>
                        </a:rPr>
                        <a:t>E</a:t>
                      </a:r>
                      <a:r>
                        <a:rPr lang="en-CA" sz="2400" dirty="0" smtClean="0"/>
                        <a:t>(</a:t>
                      </a:r>
                      <a:r>
                        <a:rPr lang="en-CA" sz="2400" i="1" dirty="0" smtClean="0">
                          <a:latin typeface="+mj-lt"/>
                        </a:rPr>
                        <a:t>S</a:t>
                      </a:r>
                      <a:r>
                        <a:rPr lang="en-CA" sz="2400" i="1" baseline="-25000" dirty="0" smtClean="0">
                          <a:latin typeface="+mj-lt"/>
                        </a:rPr>
                        <a:t>T</a:t>
                      </a:r>
                      <a:r>
                        <a:rPr lang="en-CA" sz="2400" dirty="0" smtClean="0"/>
                        <a:t>)</a:t>
                      </a:r>
                      <a:endParaRPr lang="en-US" sz="2400" dirty="0" smtClean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346"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Negative</a:t>
                      </a:r>
                      <a:r>
                        <a:rPr lang="en-CA" sz="2400" baseline="0" dirty="0" smtClean="0"/>
                        <a:t> </a:t>
                      </a:r>
                      <a:r>
                        <a:rPr lang="en-CA" sz="2400" dirty="0" smtClean="0"/>
                        <a:t>Systematic</a:t>
                      </a:r>
                      <a:r>
                        <a:rPr lang="en-CA" sz="2400" baseline="0" dirty="0" smtClean="0"/>
                        <a:t> Risk</a:t>
                      </a:r>
                      <a:endParaRPr lang="en-US" sz="24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i="1" dirty="0" smtClean="0">
                          <a:latin typeface="+mj-lt"/>
                        </a:rPr>
                        <a:t>k &lt; r</a:t>
                      </a:r>
                      <a:endParaRPr lang="en-US" sz="2400" i="1" dirty="0">
                        <a:latin typeface="+mj-lt"/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i="1" dirty="0" smtClean="0">
                          <a:latin typeface="+mj-lt"/>
                        </a:rPr>
                        <a:t>F</a:t>
                      </a:r>
                      <a:r>
                        <a:rPr lang="en-CA" sz="2400" baseline="-25000" dirty="0" smtClean="0"/>
                        <a:t>0 </a:t>
                      </a:r>
                      <a:r>
                        <a:rPr lang="en-CA" sz="2400" baseline="0" dirty="0" smtClean="0"/>
                        <a:t>&gt; </a:t>
                      </a:r>
                      <a:r>
                        <a:rPr lang="en-CA" sz="2400" i="1" dirty="0" smtClean="0">
                          <a:latin typeface="+mj-lt"/>
                        </a:rPr>
                        <a:t>E</a:t>
                      </a:r>
                      <a:r>
                        <a:rPr lang="en-CA" sz="2400" dirty="0" smtClean="0"/>
                        <a:t>(</a:t>
                      </a:r>
                      <a:r>
                        <a:rPr lang="en-CA" sz="2400" i="1" dirty="0" smtClean="0">
                          <a:latin typeface="+mj-lt"/>
                        </a:rPr>
                        <a:t>S</a:t>
                      </a:r>
                      <a:r>
                        <a:rPr lang="en-CA" sz="2400" i="1" baseline="-25000" dirty="0" smtClean="0">
                          <a:latin typeface="+mj-lt"/>
                        </a:rPr>
                        <a:t>T</a:t>
                      </a:r>
                      <a:r>
                        <a:rPr lang="en-CA" sz="2400" dirty="0" smtClean="0"/>
                        <a:t>)</a:t>
                      </a:r>
                      <a:endParaRPr lang="en-US" sz="2400" dirty="0" smtClean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721" name="TextBox 7"/>
          <p:cNvSpPr txBox="1">
            <a:spLocks noChangeArrowheads="1"/>
          </p:cNvSpPr>
          <p:nvPr/>
        </p:nvSpPr>
        <p:spPr bwMode="auto">
          <a:xfrm>
            <a:off x="1295400" y="4953000"/>
            <a:ext cx="6400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latin typeface="Arial" charset="0"/>
              </a:rPr>
              <a:t>Positive systematic risk: stock indices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latin typeface="Arial" charset="0"/>
              </a:rPr>
              <a:t>Negative systematic risk: gold (at least for some periods) </a:t>
            </a: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8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Short Selling</a:t>
            </a:r>
          </a:p>
        </p:txBody>
      </p:sp>
      <p:sp>
        <p:nvSpPr>
          <p:cNvPr id="7171" name="Rectangle 1029"/>
          <p:cNvSpPr>
            <a:spLocks noGrp="1" noChangeArrowheads="1"/>
          </p:cNvSpPr>
          <p:nvPr>
            <p:ph idx="1"/>
          </p:nvPr>
        </p:nvSpPr>
        <p:spPr>
          <a:xfrm>
            <a:off x="1274763" y="1981200"/>
            <a:ext cx="6594475" cy="3786188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Short selling involves selling securities you do not own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Your broker borrows the securities from another client and sells them in the market in the usual way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EFFF52B-7FF5-4521-B0A2-E15FF6BCBC0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7174" name="Rectangle 1026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7175" name="Rectangle 102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Short Selling </a:t>
            </a:r>
            <a:r>
              <a:rPr lang="en-US" altLang="en-US" sz="2600" smtClean="0"/>
              <a:t>(continued)</a:t>
            </a:r>
          </a:p>
        </p:txBody>
      </p:sp>
      <p:sp>
        <p:nvSpPr>
          <p:cNvPr id="8195" name="Rectangle 5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086600" cy="4073525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At some stage you must buy the securities so they can be replaced in the account of the client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You must pay dividends and other benefits the owner of the securities receives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There may be a small fee for borrowing the securities</a:t>
            </a: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3C1504B-9A22-4C78-8EFA-61321DF0B29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819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819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 smtClean="0"/>
              <a:t>Example</a:t>
            </a:r>
            <a:endParaRPr lang="en-US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You short 100 shares when the price is $100 and close out the short position three months later when the price is $90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During the three months a dividend of $3 per share is paid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What is your profit?</a:t>
            </a:r>
          </a:p>
          <a:p>
            <a:pPr eaLnBrk="1" hangingPunct="1"/>
            <a:r>
              <a:rPr lang="en-CA" altLang="en-US" smtClean="0">
                <a:latin typeface="Arial" charset="0"/>
                <a:cs typeface="Arial" charset="0"/>
              </a:rPr>
              <a:t>What would be your loss if you had bought 100 shares?</a:t>
            </a:r>
          </a:p>
          <a:p>
            <a:pPr eaLnBrk="1" hangingPunct="1">
              <a:buFontTx/>
              <a:buNone/>
            </a:pPr>
            <a:endParaRPr lang="en-CA" altLang="en-US" smtClean="0">
              <a:latin typeface="Arial" charset="0"/>
              <a:cs typeface="Arial" charset="0"/>
            </a:endParaRPr>
          </a:p>
          <a:p>
            <a:pPr eaLnBrk="1" hangingPunct="1"/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</a:endParaRP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A8D419C-E869-41DF-9A72-A654D5BAD5A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Notation for Valuing Futures and Forward Contracts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575F8EC-3DA0-4891-A38E-46AE1A30E9D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smtClean="0">
              <a:latin typeface="Arial" charset="0"/>
            </a:endParaRPr>
          </a:p>
        </p:txBody>
      </p:sp>
      <p:graphicFrame>
        <p:nvGraphicFramePr>
          <p:cNvPr id="53402" name="Group 154"/>
          <p:cNvGraphicFramePr>
            <a:graphicFrameLocks noGrp="1"/>
          </p:cNvGraphicFramePr>
          <p:nvPr/>
        </p:nvGraphicFramePr>
        <p:xfrm>
          <a:off x="838200" y="2438400"/>
          <a:ext cx="6096000" cy="3219451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Spot price today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Futures or forward price today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3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Time until delivery date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9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Risk-free interest rate for maturity </a:t>
                      </a:r>
                      <a:r>
                        <a:rPr kumimoji="0" lang="en-US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930275"/>
            <a:ext cx="7561263" cy="114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/>
              <a:t>An Arbitrage Opportunity?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idx="1"/>
          </p:nvPr>
        </p:nvSpPr>
        <p:spPr>
          <a:xfrm>
            <a:off x="1050925" y="2057400"/>
            <a:ext cx="7077075" cy="3827463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Suppose that: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The spot price of a non-dividend-paying stock is $40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The 3-month forward price is $43</a:t>
            </a:r>
          </a:p>
          <a:p>
            <a:pPr lvl="1" eaLnBrk="1" hangingPunct="1"/>
            <a:r>
              <a:rPr lang="en-US" altLang="en-US" smtClean="0">
                <a:latin typeface="Arial" charset="0"/>
                <a:cs typeface="Arial" charset="0"/>
              </a:rPr>
              <a:t>The 3-month US$ interest rate is 5% per annum</a:t>
            </a:r>
          </a:p>
          <a:p>
            <a:pPr eaLnBrk="1" hangingPunct="1"/>
            <a:r>
              <a:rPr lang="en-US" altLang="en-US" smtClean="0">
                <a:latin typeface="Arial" charset="0"/>
                <a:cs typeface="Arial" charset="0"/>
              </a:rPr>
              <a:t>Is there an arbitrage opportunity?                                             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FA64E4E-800C-4947-B222-7A6E7ADB3812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12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930275"/>
            <a:ext cx="7332663" cy="1143000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Another </a:t>
            </a:r>
            <a:r>
              <a:rPr lang="en-US" dirty="0"/>
              <a:t>Arbitrage Opportunity?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idx="1"/>
          </p:nvPr>
        </p:nvSpPr>
        <p:spPr>
          <a:xfrm>
            <a:off x="1152525" y="2057400"/>
            <a:ext cx="6840538" cy="3775075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Suppose that:</a:t>
            </a:r>
          </a:p>
          <a:p>
            <a:pPr lvl="1" eaLnBrk="1" hangingPunct="1"/>
            <a:r>
              <a:rPr lang="en-US" altLang="en-US" dirty="0" smtClean="0">
                <a:latin typeface="Arial" charset="0"/>
                <a:cs typeface="Arial" charset="0"/>
              </a:rPr>
              <a:t>The spot price of non-dividend-paying stock is $40</a:t>
            </a:r>
          </a:p>
          <a:p>
            <a:pPr lvl="1" eaLnBrk="1" hangingPunct="1"/>
            <a:r>
              <a:rPr lang="en-US" altLang="en-US" dirty="0" smtClean="0">
                <a:latin typeface="Arial" charset="0"/>
                <a:cs typeface="Arial" charset="0"/>
              </a:rPr>
              <a:t>The 3-month forward price is US$39</a:t>
            </a:r>
          </a:p>
          <a:p>
            <a:pPr lvl="1" eaLnBrk="1" hangingPunct="1"/>
            <a:r>
              <a:rPr lang="en-US" altLang="en-US" dirty="0" smtClean="0">
                <a:latin typeface="Arial" charset="0"/>
                <a:cs typeface="Arial" charset="0"/>
              </a:rPr>
              <a:t>The 1-year US$ interest rate is 5% per annum (continuously compounded)</a:t>
            </a:r>
          </a:p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Is there an arbitrage opportunity?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DDB0B68-DC08-472F-A07A-3A7E2C26974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229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2296" name="Rectangle 6"/>
          <p:cNvSpPr>
            <a:spLocks noChangeArrowheads="1"/>
          </p:cNvSpPr>
          <p:nvPr/>
        </p:nvSpPr>
        <p:spPr bwMode="auto">
          <a:xfrm>
            <a:off x="7551738" y="2536825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609600"/>
            <a:ext cx="7481888" cy="11430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 smtClean="0"/>
              <a:t>The Forward Price </a:t>
            </a:r>
            <a:r>
              <a:rPr lang="en-US" altLang="en-US" sz="2400" dirty="0" smtClean="0"/>
              <a:t>(equation 5.1)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746250"/>
            <a:ext cx="8310563" cy="4425950"/>
          </a:xfrm>
        </p:spPr>
        <p:txBody>
          <a:bodyPr lIns="90488" tIns="44450" rIns="90488" bIns="44450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   If the spot price of an investment asset that provides no income is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dirty="0" smtClean="0">
                <a:latin typeface="Arial" charset="0"/>
                <a:cs typeface="Arial" charset="0"/>
              </a:rPr>
              <a:t> and the futures price for a contract deliverable in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dirty="0" smtClean="0">
                <a:latin typeface="Arial" charset="0"/>
                <a:cs typeface="Arial" charset="0"/>
              </a:rPr>
              <a:t> years is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F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dirty="0" smtClean="0">
                <a:latin typeface="Arial" charset="0"/>
                <a:cs typeface="Arial" charset="0"/>
              </a:rPr>
              <a:t>, then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F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 = S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e</a:t>
            </a:r>
            <a:r>
              <a:rPr lang="en-US" i="1" baseline="30000" dirty="0" smtClean="0">
                <a:latin typeface="Times New Roman" pitchFamily="18" charset="0"/>
                <a:cs typeface="Arial" charset="0"/>
              </a:rPr>
              <a:t>rT</a:t>
            </a:r>
            <a:r>
              <a:rPr lang="en-US" dirty="0" smtClean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where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r</a:t>
            </a:r>
            <a:r>
              <a:rPr lang="en-US" dirty="0" smtClean="0">
                <a:latin typeface="Arial" charset="0"/>
                <a:cs typeface="Arial" charset="0"/>
              </a:rPr>
              <a:t> is the </a:t>
            </a:r>
            <a:r>
              <a:rPr lang="en-US" i="1" dirty="0" smtClean="0">
                <a:latin typeface="+mj-lt"/>
                <a:cs typeface="Arial" charset="0"/>
              </a:rPr>
              <a:t>T</a:t>
            </a:r>
            <a:r>
              <a:rPr lang="en-US" dirty="0" smtClean="0">
                <a:latin typeface="Arial" charset="0"/>
                <a:cs typeface="Arial" charset="0"/>
              </a:rPr>
              <a:t>-year risk-free rate of interest.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dirty="0" smtClean="0">
                <a:latin typeface="Arial" charset="0"/>
                <a:cs typeface="Arial" charset="0"/>
              </a:rPr>
              <a:t>	In our examples,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=40,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T</a:t>
            </a:r>
            <a:r>
              <a:rPr lang="en-US" dirty="0" smtClean="0">
                <a:latin typeface="Arial" charset="0"/>
                <a:cs typeface="Arial" charset="0"/>
              </a:rPr>
              <a:t>=0.25, and </a:t>
            </a:r>
            <a:r>
              <a:rPr lang="en-US" i="1" dirty="0" smtClean="0">
                <a:latin typeface="Times New Roman" pitchFamily="18" charset="0"/>
                <a:cs typeface="Arial" charset="0"/>
              </a:rPr>
              <a:t>r</a:t>
            </a:r>
            <a:r>
              <a:rPr lang="en-US" dirty="0" smtClean="0">
                <a:latin typeface="Arial" charset="0"/>
                <a:cs typeface="Arial" charset="0"/>
              </a:rPr>
              <a:t>=0.05 so that</a:t>
            </a:r>
            <a:endParaRPr lang="en-US" i="1" dirty="0" smtClean="0">
              <a:latin typeface="Arial" charset="0"/>
              <a:cs typeface="Arial" charset="0"/>
            </a:endParaRPr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i="1" dirty="0" smtClean="0">
                <a:latin typeface="Times New Roman" pitchFamily="18" charset="0"/>
                <a:cs typeface="Arial" charset="0"/>
              </a:rPr>
              <a:t>F</a:t>
            </a:r>
            <a:r>
              <a:rPr lang="en-US" baseline="-25000" dirty="0" smtClean="0">
                <a:latin typeface="Times New Roman" pitchFamily="18" charset="0"/>
                <a:cs typeface="Arial" charset="0"/>
              </a:rPr>
              <a:t>0</a:t>
            </a:r>
            <a:r>
              <a:rPr lang="en-US" i="1" dirty="0" smtClean="0">
                <a:latin typeface="Arial" charset="0"/>
                <a:cs typeface="Arial" charset="0"/>
              </a:rPr>
              <a:t>  </a:t>
            </a:r>
            <a:r>
              <a:rPr lang="en-US" dirty="0" smtClean="0">
                <a:latin typeface="Arial" charset="0"/>
                <a:cs typeface="Arial" charset="0"/>
              </a:rPr>
              <a:t>= 40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30000" dirty="0" smtClean="0">
                <a:latin typeface="Arial" charset="0"/>
                <a:cs typeface="Arial" charset="0"/>
              </a:rPr>
              <a:t>0.05×0.25</a:t>
            </a:r>
            <a:r>
              <a:rPr lang="en-US" dirty="0" smtClean="0">
                <a:latin typeface="Arial" charset="0"/>
                <a:cs typeface="Arial" charset="0"/>
              </a:rPr>
              <a:t> = 40.50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>
                <a:latin typeface="Arial" charset="0"/>
              </a:rPr>
              <a:t>Options, Futures, and Other Derivatives, 11th Edition,     Copyright © John C. Hull 2021</a:t>
            </a:r>
            <a:endParaRPr lang="en-US" altLang="en-US" sz="1400">
              <a:latin typeface="Arial" charset="0"/>
              <a:cs typeface="Arial" charset="0"/>
            </a:endParaRP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12E17D6-DC3A-42C8-A541-C9EDF3C6758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33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Ch04HullOFOD8thEdition</Template>
  <TotalTime>285</TotalTime>
  <Words>1494</Words>
  <Application>Microsoft Office PowerPoint</Application>
  <PresentationFormat>On-screen Show (4:3)</PresentationFormat>
  <Paragraphs>181</Paragraphs>
  <Slides>25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Symbol</vt:lpstr>
      <vt:lpstr>Tahoma</vt:lpstr>
      <vt:lpstr>Times New Roman</vt:lpstr>
      <vt:lpstr>Wingdings</vt:lpstr>
      <vt:lpstr>Wingdings 2</vt:lpstr>
      <vt:lpstr>Global</vt:lpstr>
      <vt:lpstr>Equation</vt:lpstr>
      <vt:lpstr>Chapter 5 Determination of Forward and Futures Prices</vt:lpstr>
      <vt:lpstr>Consumption vs Investment Assets</vt:lpstr>
      <vt:lpstr>Short Selling</vt:lpstr>
      <vt:lpstr>Short Selling (continued)</vt:lpstr>
      <vt:lpstr>Example</vt:lpstr>
      <vt:lpstr>Notation for Valuing Futures and Forward Contracts</vt:lpstr>
      <vt:lpstr>An Arbitrage Opportunity?</vt:lpstr>
      <vt:lpstr>Another Arbitrage Opportunity?</vt:lpstr>
      <vt:lpstr>The Forward Price (equation 5.1)</vt:lpstr>
      <vt:lpstr>If Short Sales Are Not Possible..</vt:lpstr>
      <vt:lpstr> When an Investment Asset Provides a Known Income (equation 5.2)  </vt:lpstr>
      <vt:lpstr>When an Investment Asset Provides a Known Yield  (equation 5.3)</vt:lpstr>
      <vt:lpstr>Valuing a Forward Contract</vt:lpstr>
      <vt:lpstr>Valuing a Forward Contract (equation 5.4)</vt:lpstr>
      <vt:lpstr>Forward vs Futures Prices</vt:lpstr>
      <vt:lpstr>Stock Index (equation 5.8)</vt:lpstr>
      <vt:lpstr>Stock Index (continued)</vt:lpstr>
      <vt:lpstr>Index Arbitrage</vt:lpstr>
      <vt:lpstr>Index Arbitrage (continued)</vt:lpstr>
      <vt:lpstr>Futures and Forwards on Currencies (equation 5.9)</vt:lpstr>
      <vt:lpstr>Explanation of the Relationship Between Spot and Forward (Figure 5.1)</vt:lpstr>
      <vt:lpstr>Consumption Assets: Storage is Negative Income (equations 5.11 and 5.12)</vt:lpstr>
      <vt:lpstr>The Cost of Carry (equation 5.19)</vt:lpstr>
      <vt:lpstr>Futures Prices &amp; Expected Future Spot Prices (equation 5.20)</vt:lpstr>
      <vt:lpstr>Futures Prices &amp; Future Spot Prices (continued)  </vt:lpstr>
    </vt:vector>
  </TitlesOfParts>
  <Company>Joseph L. Rotman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Determination of Forward and Futures Prices</dc:title>
  <dc:subject>Options, Futures, and Other Derivatives, 11e</dc:subject>
  <dc:creator>John C. Hull</dc:creator>
  <cp:keywords>Chapter 5</cp:keywords>
  <dc:description>Copyright 2021 by John C. Hull. All Rights Reserved. Published 2021</dc:description>
  <cp:lastModifiedBy>John Hull</cp:lastModifiedBy>
  <cp:revision>47</cp:revision>
  <dcterms:created xsi:type="dcterms:W3CDTF">2008-05-29T16:38:10Z</dcterms:created>
  <dcterms:modified xsi:type="dcterms:W3CDTF">2020-09-30T15:19:00Z</dcterms:modified>
</cp:coreProperties>
</file>