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32"/>
  </p:notesMasterIdLst>
  <p:sldIdLst>
    <p:sldId id="256" r:id="rId2"/>
    <p:sldId id="284" r:id="rId3"/>
    <p:sldId id="282" r:id="rId4"/>
    <p:sldId id="285" r:id="rId5"/>
    <p:sldId id="286" r:id="rId6"/>
    <p:sldId id="287" r:id="rId7"/>
    <p:sldId id="28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90" r:id="rId16"/>
    <p:sldId id="266" r:id="rId17"/>
    <p:sldId id="291" r:id="rId18"/>
    <p:sldId id="292" r:id="rId19"/>
    <p:sldId id="293" r:id="rId20"/>
    <p:sldId id="270" r:id="rId21"/>
    <p:sldId id="271" r:id="rId22"/>
    <p:sldId id="28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2E0925-ECC4-4D63-9DA0-B62188D79375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1E1DAC7-F67B-4FF4-B20D-E8F5B76B3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3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419859-1E24-41E0-AEBF-FA38D80C5B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93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0A4D0-1F3A-472D-A691-5E9D1ABB2B8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535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0774DA-53F7-4FC5-8278-3148905ED49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76942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72ABE7-58EC-479C-BAA6-D160F4BB2B2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2553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3085D9-EA3B-4DA2-8909-924F8B44C1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96271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BA8EF4-2920-49F7-A0A9-3F38305A8CE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65771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8E10F5-7507-4053-82C7-A68EAF6E677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85091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4FFA0-5A7D-47CE-9237-0FADCD9C3D3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31067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24C10-4C63-4D57-9431-6296C09E9F9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31716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2BA93-6A1C-46E0-BF0E-29B71A2C56B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532960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6BE3D-C69C-4F8C-BF8E-5A3607A208E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B941D3-65C8-41AD-81C7-851579BA95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2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EB9BEF-C0B8-4847-BAF4-DBF66601189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74552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758271-604C-4F6D-A9C2-6852A18B3D2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091628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C9908-0A3E-40DF-AF45-B61B9D39083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024841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9FC3FB-E0F6-4260-8D93-C7FA1AD69AA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759850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B1B889-48A4-42F4-99EC-7DA232C3C0C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193179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90511-4949-4330-8B59-EC0CE1F9F41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842610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67C5BF-279F-4A9C-9264-ECD20ACB4D88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319568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427C5B-97A9-4AE7-92F6-F64F6B26C02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5C6CA5-F180-4C16-9ED3-5ACB278FDF4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702108-10C9-4D4B-8AC4-6500541FFDD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AC8D-0196-487B-A7D5-C3D15BBE97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1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43C89-26DF-4E5A-BAB0-3DEBFB67AF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2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6F438-AB66-4179-8DC6-D6CF6E9395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3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31A9C-C8BC-4EAB-BCB3-774D3CC3DF7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25181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D958A9-C7A0-4ADA-9432-A893CDF53D3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71820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A8DF4E-C890-40DE-BD26-482B9235D695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6D0CD-0872-4A0C-9CF8-02F84C0F5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A95D5-4006-4141-9E14-5BE0DDC3687D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EA53-636E-4F7F-A8BA-47B46670F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A64AB-61D5-4430-AB06-2D194EF9D797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FFBAB-01AD-4EB7-A075-7D5EA6450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881F7-57CC-4C2C-8621-94D62246B5F8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5D0FD-A820-4C34-A07F-BD209526B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6C98B-35F3-4397-BD29-E0DD5B378BE4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5182E-9AEE-4075-B4C4-92FE92C7E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D028E-2DCE-45C8-BA0D-F34C9B1DB44C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CF63F-7557-40A6-9226-4B36B7B2C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5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5A55D-7461-4AFC-B214-1C8DF6200F77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5B794-5C81-4FD3-BD45-899F74D9F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2BC2A-196D-4CE6-AF97-6688575C090E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CF9AA-9E62-4DBF-8C09-FC08F3E01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88AE7-B746-48CD-8A58-5CD1CB2CBB5C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BF0CF-12F8-479D-9C3B-3C8A2CAD9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AB427-7B89-44A1-B3D3-4CA8C59573CA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6CD89-092D-4110-A62C-BA4EF9479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E847D-5087-4F64-9F63-596E0190DF8C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490F1-E813-4356-B23B-29ED06BC1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1662AA97-60F1-4C94-8755-E98518609622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04EB5F-782B-4BAB-ADD1-405770E34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68" r:id="rId3"/>
    <p:sldLayoutId id="2147483869" r:id="rId4"/>
    <p:sldLayoutId id="2147483870" r:id="rId5"/>
    <p:sldLayoutId id="2147483878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81200"/>
            <a:ext cx="6934200" cy="2209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6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Interest Rate Futures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A1D57C-B5DF-426D-BAF5-5CF2DDCCBA5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Most recent settlement price = 90.00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Conversion factor of bond delivered = 1.3800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Accrued interest on bond =3.00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Price received for bond is 1.3800×90.00+3.00 = $127.20 per $100 of principal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41CE79-393F-45D7-87C2-193482A5C22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Conversion Factor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The conversion factor for a bond is approximately equal to the value of the bond on the assumption that the yield curve is flat at 6% with semiannual compounding 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31DE51-32E7-41C1-AC83-57FE1BA2E61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CBOT T-Bonds &amp; T-Notes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645400" cy="3856038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Factors that affect the futures price: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Delivery can be made any time during the delivery month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Any of a range of eligible bonds can be delivered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The wild card play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A5A0CF-A9EA-4424-9346-5B1F024C79B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Eurodollar Futures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Eurodollar futures are futures on the 3-month LIBOR rate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One contract is on the rate earned on $1 million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A change of one basis point or 0.01 in a Eurodollar futures quote corresponds to a contract price change of $25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B0E64A-E6D5-46FF-B763-B426F67B196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Eurodollar Futures continued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 Eurodollar futures contract is settled in cash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When it expires the final settlement price is 100 minus 3-month LIBOR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LIBOR rate is observed two days before the third Wednesday of the month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AAF32C-2C24-4515-885F-78E15D2B64F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Eurodollar Futures Example </a:t>
            </a:r>
            <a:r>
              <a:rPr lang="en-CA" altLang="en-US" sz="2400" dirty="0" smtClean="0"/>
              <a:t>(Table 6.2)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6F774E-97D9-42C4-8164-20B0366F4BA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dirty="0" smtClean="0">
              <a:latin typeface="Arial" charset="0"/>
            </a:endParaRPr>
          </a:p>
        </p:txBody>
      </p:sp>
      <p:graphicFrame>
        <p:nvGraphicFramePr>
          <p:cNvPr id="11881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37129"/>
              </p:ext>
            </p:extLst>
          </p:nvPr>
        </p:nvGraphicFramePr>
        <p:xfrm>
          <a:off x="761998" y="2037168"/>
          <a:ext cx="7256465" cy="3830232"/>
        </p:xfrm>
        <a:graphic>
          <a:graphicData uri="http://schemas.openxmlformats.org/drawingml/2006/table">
            <a:tbl>
              <a:tblPr/>
              <a:tblGrid>
                <a:gridCol w="1293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261">
                  <a:extLst>
                    <a:ext uri="{9D8B030D-6E8A-4147-A177-3AD203B41FA5}">
                      <a16:colId xmlns:a16="http://schemas.microsoft.com/office/drawing/2014/main" val="1357020281"/>
                    </a:ext>
                  </a:extLst>
                </a:gridCol>
                <a:gridCol w="1451293">
                  <a:extLst>
                    <a:ext uri="{9D8B030D-6E8A-4147-A177-3AD203B41FA5}">
                      <a16:colId xmlns:a16="http://schemas.microsoft.com/office/drawing/2014/main" val="3600671165"/>
                    </a:ext>
                  </a:extLst>
                </a:gridCol>
                <a:gridCol w="1451293">
                  <a:extLst>
                    <a:ext uri="{9D8B030D-6E8A-4147-A177-3AD203B41FA5}">
                      <a16:colId xmlns:a16="http://schemas.microsoft.com/office/drawing/2014/main" val="1276639783"/>
                    </a:ext>
                  </a:extLst>
                </a:gridCol>
              </a:tblGrid>
              <a:tr h="745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Trade Price</a:t>
                      </a: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Settlement futures price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Change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Gain per contract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21 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99.720</a:t>
                      </a: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21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99.715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-0.005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-12.50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22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99.665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-0.050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…….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</a:t>
                      </a: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Sept 14</a:t>
                      </a: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99.810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+0.010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+25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+0.090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+225</a:t>
                      </a:r>
                      <a:endParaRPr kumimoji="0" lang="en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93818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Hedging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The contract can be used for hedging in a situation where a 3-month interest rate on $1 million, linked to LIBOR, is due to be received for a 3-month period starting on Sept 14</a:t>
            </a:r>
            <a:endParaRPr lang="en-CA" alt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What rate does the contract lock in?</a:t>
            </a:r>
            <a:endParaRPr lang="en-CA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E90E2B-C609-483E-A952-9CF223CF81B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SOFR Futures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one-month SOFR futures is designed to be as similar as possible to the one-month Fed Fund futures contract and is based on an arithmetic average of overnight rates</a:t>
            </a:r>
          </a:p>
          <a:p>
            <a:r>
              <a:rPr lang="en-US" dirty="0" smtClean="0"/>
              <a:t>The three-month  SOFR futures is designed to be as similar as possible to the three-month Eurodollar futures and is based on the result of compounding overnight rates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D5D0FD-A820-4C34-A07F-BD209526BA2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1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3-Month Eurodollar Futures vs. 3-month SOFR Futures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3-month Eurodollar futures for a contract month is settled on the third Wednesday of the month and equal to the 3-month LIBOR rate  observed two days earlier</a:t>
            </a:r>
          </a:p>
          <a:p>
            <a:r>
              <a:rPr lang="en-US" dirty="0" smtClean="0"/>
              <a:t>The 3-month SOFR futures for the same contract month is settled 3-months later (when all the relevant overnight rates have been observed)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D5D0FD-A820-4C34-A07F-BD209526BA2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8212137" cy="1143000"/>
          </a:xfrm>
        </p:spPr>
        <p:txBody>
          <a:bodyPr/>
          <a:lstStyle/>
          <a:p>
            <a:r>
              <a:rPr lang="en-US" dirty="0" smtClean="0"/>
              <a:t>Using SOFR for Hedging </a:t>
            </a:r>
            <a:r>
              <a:rPr lang="en-US" sz="2400" dirty="0" smtClean="0"/>
              <a:t>(Example 6.3)</a:t>
            </a:r>
            <a:endParaRPr lang="en-C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company has agreed to pay three month SOFR plus 200 basis points on $100 million for three months starting on December 16, 2021</a:t>
            </a:r>
          </a:p>
          <a:p>
            <a:r>
              <a:rPr lang="en-US" dirty="0" smtClean="0"/>
              <a:t>The December SOFR futures price is 99.990</a:t>
            </a:r>
          </a:p>
          <a:p>
            <a:r>
              <a:rPr lang="en-US" dirty="0" smtClean="0"/>
              <a:t>What rate can the company lock in?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D5D0FD-A820-4C34-A07F-BD209526BA2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Day Count Convention</a:t>
            </a:r>
            <a:endParaRPr lang="en-US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Defines: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the period of time to which the interest rate applies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The period of time used to calculate accrued interest (relevant when the instrument is bought of sold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CFBDA5-5FB3-4F09-A721-970C308EA5F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Forward </a:t>
            </a:r>
            <a:r>
              <a:rPr lang="en-US" dirty="0" smtClean="0"/>
              <a:t>Rates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1828800"/>
            <a:ext cx="8401050" cy="4495800"/>
          </a:xfrm>
        </p:spPr>
        <p:txBody>
          <a:bodyPr lIns="92075" tIns="46038" rIns="92075" bIns="46038"/>
          <a:lstStyle/>
          <a:p>
            <a:pPr marL="0" indent="0" eaLnBrk="1" hangingPunct="1"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We can usually assume that forward prices equal futures prices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For interest rate futures that last more than about two years we cannot do this</a:t>
            </a:r>
            <a:endParaRPr lang="en-CA" altLang="en-US" dirty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51A0FC-E804-4755-8521-B8A1411E9F9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There are Two Reasons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66150" cy="4648200"/>
          </a:xfrm>
        </p:spPr>
        <p:txBody>
          <a:bodyPr/>
          <a:lstStyle/>
          <a:p>
            <a:pPr marL="0" indent="0" eaLnBrk="1" hangingPunct="1"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Futures is settled daily whereas FRA is settled once (true for both Eurodollar and SOFR)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Futures is settled at the beginning of the underlying three-month period; FRA is settled at the end of the underlying three- month period (true for Eurodollar)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2BA9B4D-30E0-4509-AAD7-E82EF21ADF0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Convexity adjustment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38100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Forward Rate = Futures Rate −</a:t>
            </a:r>
            <a:r>
              <a:rPr lang="en-CA" altLang="en-US" i="1" dirty="0" smtClean="0">
                <a:latin typeface="Arial" charset="0"/>
                <a:cs typeface="Arial" charset="0"/>
              </a:rPr>
              <a:t> c</a:t>
            </a:r>
          </a:p>
          <a:p>
            <a:pPr marL="0" indent="0" eaLnBrk="1" hangingPunct="1">
              <a:buNone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w</a:t>
            </a:r>
            <a:r>
              <a:rPr lang="en-US" altLang="en-US" dirty="0" smtClean="0">
                <a:latin typeface="Arial" charset="0"/>
                <a:cs typeface="Arial" charset="0"/>
              </a:rPr>
              <a:t>here c is referred to as a convexity adjustment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C7E12C-7340-4FBC-9F4D-F41D22FAEF7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CA" dirty="0"/>
              <a:t>Extending </a:t>
            </a:r>
            <a:r>
              <a:rPr lang="en-CA" dirty="0" smtClean="0"/>
              <a:t>Zero Curves</a:t>
            </a:r>
            <a:endParaRPr lang="en-CA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514600"/>
            <a:ext cx="7943850" cy="3733800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Forward rates can be used to bootstrap the zero curve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6F28F1-D482-49E4-8A6B-23ACD734294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Example </a:t>
            </a:r>
            <a:r>
              <a:rPr lang="en-CA" altLang="en-US" sz="2400" dirty="0" smtClean="0"/>
              <a:t>(equation 6.2)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so that</a:t>
            </a:r>
          </a:p>
          <a:p>
            <a:pPr eaLnBrk="1" hangingPunct="1">
              <a:buFont typeface="Wingdings" pitchFamily="2" charset="2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If the 400-day zero rate has been calculated as 4.80% and the forward rate for the period between 400 and 491 days is 5.30 the 491 day rate is 4.893% 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63E077-B469-4AE3-A21E-3E82356A933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2514600" y="1981200"/>
          <a:ext cx="23733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6" imgW="990170" imgH="431613" progId="Equation.3">
                  <p:embed/>
                </p:oleObj>
              </mc:Choice>
              <mc:Fallback>
                <p:oleObj name="Equation" r:id="rId6" imgW="99017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23733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2590800" y="3276600"/>
          <a:ext cx="29067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8" imgW="1358310" imgH="431613" progId="Equation.3">
                  <p:embed/>
                </p:oleObj>
              </mc:Choice>
              <mc:Fallback>
                <p:oleObj name="Equation" r:id="rId8" imgW="1358310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290671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Duration Matching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0" y="2057400"/>
            <a:ext cx="7239000" cy="37623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This involves hedging against interest rate risk by matching the durations of assets and liabilities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provides protection against small parallel shifts in the zero curve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740A82-9E4C-4226-80CB-D9D03F34451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Duration-Based Hedge Ratio </a:t>
            </a:r>
            <a:r>
              <a:rPr lang="en-US" altLang="en-US" sz="2400" dirty="0" smtClean="0"/>
              <a:t>(equation 6.3)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505200" y="1995488"/>
          <a:ext cx="10096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4" imgW="418918" imgH="406224" progId="Equation.3">
                  <p:embed/>
                </p:oleObj>
              </mc:Choice>
              <mc:Fallback>
                <p:oleObj name="Equation" r:id="rId4" imgW="418918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95488"/>
                        <a:ext cx="10096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83" name="Group 55"/>
          <p:cNvGraphicFramePr>
            <a:graphicFrameLocks noGrp="1"/>
          </p:cNvGraphicFramePr>
          <p:nvPr>
            <p:ph sz="half" idx="2"/>
          </p:nvPr>
        </p:nvGraphicFramePr>
        <p:xfrm>
          <a:off x="1066800" y="3200400"/>
          <a:ext cx="6935788" cy="2935289"/>
        </p:xfrm>
        <a:graphic>
          <a:graphicData uri="http://schemas.openxmlformats.org/drawingml/2006/table">
            <a:tbl>
              <a:tblPr/>
              <a:tblGrid>
                <a:gridCol w="72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9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Contract price for interest rate futures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Duration of asset underlying futures at maturity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of portfolio being hedged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Duration of portfolio at hedge maturity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17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A13CA0-43A6-4452-BBE4-730D6C6127A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Example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038600"/>
          </a:xfrm>
        </p:spPr>
        <p:txBody>
          <a:bodyPr/>
          <a:lstStyle/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It is August. A fund manager has $10 million invested in a portfolio of government bonds with a duration of 6.80 years and wants to hedge against interest rate moves between August and December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manager decides to use December T-bond futures. The futures price is 93-02 or 93.0625 and the duration of the cheapest to deliver bond will be 9.2 years at the futures contract maturity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number of contracts that should be shorted is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766001-3ACD-43D5-852E-858714CD320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2743200" y="5181600"/>
          <a:ext cx="2667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6" imgW="1447800" imgH="419100" progId="Equation.3">
                  <p:embed/>
                </p:oleObj>
              </mc:Choice>
              <mc:Fallback>
                <p:oleObj name="Equation" r:id="rId6" imgW="1447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2667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/>
              <a:t>Limitations of Duration-Based Hedging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362200"/>
            <a:ext cx="7943850" cy="3886200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Assumes that only parallel shift in yield curve take place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Assumes that yield curve changes are small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When T-Bond futures is used assumes there will be no change in the cheapest-to-deliver bond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D9AB2F-19A8-4433-8CAD-473EB400E0E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GAP Management </a:t>
            </a:r>
            <a:r>
              <a:rPr lang="en-CA" altLang="en-US" sz="2200" smtClean="0"/>
              <a:t>(Business Snapshot 6.3)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This is a more sophisticated approach used by banks to hedge interest rate. It involves</a:t>
            </a:r>
          </a:p>
          <a:p>
            <a:pPr lvl="1" eaLnBrk="1" hangingPunct="1"/>
            <a:r>
              <a:rPr lang="en-CA" altLang="en-US" dirty="0" smtClean="0">
                <a:latin typeface="Arial" charset="0"/>
                <a:cs typeface="Arial" charset="0"/>
              </a:rPr>
              <a:t>Bucketing the zero curve </a:t>
            </a:r>
          </a:p>
          <a:p>
            <a:pPr lvl="1" eaLnBrk="1" hangingPunct="1"/>
            <a:r>
              <a:rPr lang="en-CA" altLang="en-US" dirty="0" smtClean="0">
                <a:latin typeface="Arial" charset="0"/>
                <a:cs typeface="Arial" charset="0"/>
              </a:rPr>
              <a:t>Hedging exposure to situation where rates corresponding to one bucket change and all other rates stay the same</a:t>
            </a:r>
            <a:r>
              <a:rPr lang="en-CA" altLang="en-US" sz="2000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6AA105-915E-4082-BA22-BCA9BFC605B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Day Count Conventions </a:t>
            </a:r>
            <a:br>
              <a:rPr lang="en-US" dirty="0" smtClean="0"/>
            </a:br>
            <a:r>
              <a:rPr lang="en-US" dirty="0" smtClean="0"/>
              <a:t>in the U.S.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71600" y="2667000"/>
          <a:ext cx="69342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Treasury Bonds: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Actual/Actual (in period)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Corporate Bonds: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30/360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Money Market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Instruments: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Actual/360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E5013A-848B-4ABC-A022-A109ACC4E42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Liquidity Risk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357688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If a bank funds long term assets with short term liabilities such as commercial paper, it can use FRAs, futures, and swaps to hedge its interest rate exposure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But it still has a liquidity exposure. 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It may find it impossible to roll over the commercial paper if the market loses confidence in the bank</a:t>
            </a:r>
          </a:p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Northern Rock is an example of this type of liquidity problem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1814B6-3A5D-44E7-9401-C028FD097B3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6063" y="685800"/>
            <a:ext cx="7772400" cy="1387475"/>
          </a:xfrm>
        </p:spPr>
        <p:txBody>
          <a:bodyPr/>
          <a:lstStyle/>
          <a:p>
            <a:pPr eaLnBrk="1" hangingPunct="1"/>
            <a:r>
              <a:rPr lang="en-CA" altLang="en-US" smtClean="0"/>
              <a:t>Examples</a:t>
            </a:r>
            <a:endParaRPr lang="en-US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33888"/>
          </a:xfrm>
        </p:spPr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Bond: 8% Actual/ Actual in period. 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4% is earned between coupon payment dates. Accruals on an Actual basis. When coupons are paid on March 1 and Sept  1, how much interest is earned between March 1 and April 1?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Bond: 8% 30/360</a:t>
            </a:r>
          </a:p>
          <a:p>
            <a:pPr lvl="1" eaLnBrk="1" hangingPunct="1"/>
            <a:r>
              <a:rPr lang="en-CA" altLang="en-US" smtClean="0">
                <a:latin typeface="Arial" charset="0"/>
                <a:cs typeface="Arial" charset="0"/>
              </a:rPr>
              <a:t>Assumes 30 days per month and 360 days per year. When coupons are paid on March 1 and Sept  1, how much interest is earned between March 1 and April 1?</a:t>
            </a: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503968-A82A-4CF7-B922-20E7C009133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Examples </a:t>
            </a:r>
            <a:r>
              <a:rPr lang="en-CA" altLang="en-US" sz="2400" smtClean="0"/>
              <a:t>continued</a:t>
            </a:r>
            <a:endParaRPr lang="en-US" altLang="en-US" sz="240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T-Bill: 8% Actual/360:</a:t>
            </a:r>
          </a:p>
          <a:p>
            <a:pPr lvl="1" eaLnBrk="1" hangingPunct="1"/>
            <a:r>
              <a:rPr lang="en-CA" altLang="en-US" dirty="0" smtClean="0">
                <a:latin typeface="Arial" charset="0"/>
                <a:cs typeface="Arial" charset="0"/>
              </a:rPr>
              <a:t>8% is earned in 360 days. Accrual calculated by dividing the actual number of days in the period by 360. How much interest is earned between March 1 and April 1?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199EA4-8BE1-49D4-8D9C-1607E10FD7A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8212137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The February Effect </a:t>
            </a:r>
            <a:r>
              <a:rPr lang="en-CA" altLang="en-US" sz="2400" smtClean="0"/>
              <a:t>(Business Snapshot 6.1)</a:t>
            </a:r>
            <a:endParaRPr lang="en-US" altLang="en-US" sz="240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>
                <a:latin typeface="Arial" charset="0"/>
                <a:cs typeface="Arial" charset="0"/>
              </a:rPr>
              <a:t>How many days of interest are earned between February 28, 2021 and March 1, 2021 when</a:t>
            </a:r>
          </a:p>
          <a:p>
            <a:pPr lvl="1" eaLnBrk="1" hangingPunct="1"/>
            <a:r>
              <a:rPr lang="en-CA" altLang="en-US" dirty="0" smtClean="0">
                <a:latin typeface="Arial" charset="0"/>
                <a:cs typeface="Arial" charset="0"/>
              </a:rPr>
              <a:t>day count is Actual/Actual in period?</a:t>
            </a:r>
          </a:p>
          <a:p>
            <a:pPr lvl="1" eaLnBrk="1" hangingPunct="1"/>
            <a:r>
              <a:rPr lang="en-CA" altLang="en-US" dirty="0" smtClean="0">
                <a:latin typeface="Arial" charset="0"/>
                <a:cs typeface="Arial" charset="0"/>
              </a:rPr>
              <a:t>day count is 30/360?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FCE99A-47C8-4CE4-972E-B136530A0F6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Treasury Bill Prices in the US</a:t>
            </a:r>
            <a:endParaRPr lang="en-US" altLang="en-US" smtClean="0"/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C13F37-FCDA-48FC-8F8B-C88BDEECA28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269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295400" y="2133600"/>
          <a:ext cx="47021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6" imgW="1485900" imgH="698500" progId="Equation.3">
                  <p:embed/>
                </p:oleObj>
              </mc:Choice>
              <mc:Fallback>
                <p:oleObj name="Equation" r:id="rId6" imgW="1485900" imgH="6985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47021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7881938" cy="12192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Treasury Bond Price Quotes</a:t>
            </a:r>
            <a:br>
              <a:rPr lang="en-US" dirty="0"/>
            </a:br>
            <a:r>
              <a:rPr lang="en-US" dirty="0"/>
              <a:t>in the U.S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924175"/>
            <a:ext cx="7883525" cy="27527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Cash price = Quoted price +  Accrued Interest			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470914-7C25-408D-BD42-7EC88AEF4A0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7958138" cy="99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Treasury Bond Futures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43113"/>
            <a:ext cx="7426325" cy="3633787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	Cash price received by party with short position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Most recent settlement price × Conversion factor + Accrued interest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C7B380-7997-45C3-8D0B-38232AA45B9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Ch04HullOFOD8thEdition</Template>
  <TotalTime>297</TotalTime>
  <Words>1658</Words>
  <Application>Microsoft Office PowerPoint</Application>
  <PresentationFormat>On-screen Show (4:3)</PresentationFormat>
  <Paragraphs>229</Paragraphs>
  <Slides>30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Wingdings</vt:lpstr>
      <vt:lpstr>Global</vt:lpstr>
      <vt:lpstr>Equation</vt:lpstr>
      <vt:lpstr>Chapter 6 Interest Rate Futures</vt:lpstr>
      <vt:lpstr>Day Count Convention</vt:lpstr>
      <vt:lpstr>Day Count Conventions  in the U.S. </vt:lpstr>
      <vt:lpstr>Examples</vt:lpstr>
      <vt:lpstr>Examples continued</vt:lpstr>
      <vt:lpstr>The February Effect (Business Snapshot 6.1)</vt:lpstr>
      <vt:lpstr>Treasury Bill Prices in the US</vt:lpstr>
      <vt:lpstr>Treasury Bond Price Quotes in the U.S</vt:lpstr>
      <vt:lpstr> Treasury Bond Futures </vt:lpstr>
      <vt:lpstr>Example</vt:lpstr>
      <vt:lpstr>Conversion Factor</vt:lpstr>
      <vt:lpstr>CBOT T-Bonds &amp; T-Notes</vt:lpstr>
      <vt:lpstr>Eurodollar Futures</vt:lpstr>
      <vt:lpstr>Eurodollar Futures continued</vt:lpstr>
      <vt:lpstr>Eurodollar Futures Example (Table 6.2)</vt:lpstr>
      <vt:lpstr>Hedging</vt:lpstr>
      <vt:lpstr>SOFR Futures</vt:lpstr>
      <vt:lpstr>3-Month Eurodollar Futures vs. 3-month SOFR Futures</vt:lpstr>
      <vt:lpstr>Using SOFR for Hedging (Example 6.3)</vt:lpstr>
      <vt:lpstr>Forward Rates </vt:lpstr>
      <vt:lpstr>There are Two Reasons</vt:lpstr>
      <vt:lpstr>Convexity adjustment</vt:lpstr>
      <vt:lpstr>Extending Zero Curves</vt:lpstr>
      <vt:lpstr>Example (equation 6.2)</vt:lpstr>
      <vt:lpstr>Duration Matching</vt:lpstr>
      <vt:lpstr>Duration-Based Hedge Ratio (equation 6.3)</vt:lpstr>
      <vt:lpstr>Example </vt:lpstr>
      <vt:lpstr>Limitations of Duration-Based Hedging</vt:lpstr>
      <vt:lpstr>GAP Management (Business Snapshot 6.3)</vt:lpstr>
      <vt:lpstr>Liquidity Risk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 Futures</dc:title>
  <dc:subject>Options, Futures, and Other Derivatives, 11e</dc:subject>
  <dc:creator>John C. Hull</dc:creator>
  <cp:keywords>Chapter 6</cp:keywords>
  <dc:description>Copyright 2021 by John C. Hull. All Rights Reserved. Published 2021</dc:description>
  <cp:lastModifiedBy>John Hull</cp:lastModifiedBy>
  <cp:revision>43</cp:revision>
  <dcterms:created xsi:type="dcterms:W3CDTF">2008-05-29T16:38:10Z</dcterms:created>
  <dcterms:modified xsi:type="dcterms:W3CDTF">2020-09-30T15:19:52Z</dcterms:modified>
</cp:coreProperties>
</file>