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7" r:id="rId1"/>
  </p:sldMasterIdLst>
  <p:notesMasterIdLst>
    <p:notesMasterId r:id="rId42"/>
  </p:notesMasterIdLst>
  <p:handoutMasterIdLst>
    <p:handoutMasterId r:id="rId43"/>
  </p:handoutMasterIdLst>
  <p:sldIdLst>
    <p:sldId id="281" r:id="rId2"/>
    <p:sldId id="257" r:id="rId3"/>
    <p:sldId id="294" r:id="rId4"/>
    <p:sldId id="259" r:id="rId5"/>
    <p:sldId id="323" r:id="rId6"/>
    <p:sldId id="324" r:id="rId7"/>
    <p:sldId id="325" r:id="rId8"/>
    <p:sldId id="260" r:id="rId9"/>
    <p:sldId id="317" r:id="rId10"/>
    <p:sldId id="261" r:id="rId11"/>
    <p:sldId id="313" r:id="rId12"/>
    <p:sldId id="314" r:id="rId13"/>
    <p:sldId id="316" r:id="rId14"/>
    <p:sldId id="315" r:id="rId15"/>
    <p:sldId id="283" r:id="rId16"/>
    <p:sldId id="295" r:id="rId17"/>
    <p:sldId id="296" r:id="rId18"/>
    <p:sldId id="265" r:id="rId19"/>
    <p:sldId id="266" r:id="rId20"/>
    <p:sldId id="318" r:id="rId21"/>
    <p:sldId id="268" r:id="rId22"/>
    <p:sldId id="298" r:id="rId23"/>
    <p:sldId id="319" r:id="rId24"/>
    <p:sldId id="326" r:id="rId25"/>
    <p:sldId id="320" r:id="rId26"/>
    <p:sldId id="327" r:id="rId27"/>
    <p:sldId id="272" r:id="rId28"/>
    <p:sldId id="273" r:id="rId29"/>
    <p:sldId id="303" r:id="rId30"/>
    <p:sldId id="275" r:id="rId31"/>
    <p:sldId id="304" r:id="rId32"/>
    <p:sldId id="277" r:id="rId33"/>
    <p:sldId id="291" r:id="rId34"/>
    <p:sldId id="292" r:id="rId35"/>
    <p:sldId id="293" r:id="rId36"/>
    <p:sldId id="311" r:id="rId37"/>
    <p:sldId id="278" r:id="rId38"/>
    <p:sldId id="305" r:id="rId39"/>
    <p:sldId id="312" r:id="rId40"/>
    <p:sldId id="286" r:id="rId41"/>
  </p:sldIdLst>
  <p:sldSz cx="9144000" cy="6858000" type="letter"/>
  <p:notesSz cx="6858000" cy="92075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5" autoAdjust="0"/>
    <p:restoredTop sz="94681" autoAdjust="0"/>
  </p:normalViewPr>
  <p:slideViewPr>
    <p:cSldViewPr>
      <p:cViewPr varScale="1">
        <p:scale>
          <a:sx n="121" d="100"/>
          <a:sy n="121" d="100"/>
        </p:scale>
        <p:origin x="12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476" y="-84"/>
      </p:cViewPr>
      <p:guideLst>
        <p:guide orient="horz" pos="290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2491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eaLnBrk="0" hangingPunct="0">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eaLnBrk="0" hangingPunct="0">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747125"/>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eaLnBrk="0" hangingPunct="0">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886200" y="8747125"/>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smtClean="0">
                <a:latin typeface="Times New Roman" panose="02020603050405020304" pitchFamily="18" charset="0"/>
              </a:defRPr>
            </a:lvl1pPr>
          </a:lstStyle>
          <a:p>
            <a:pPr>
              <a:defRPr/>
            </a:pPr>
            <a:fld id="{9E0DDD9F-3D61-4772-8B0A-7142CDA55369}" type="slidenum">
              <a:rPr lang="en-US" altLang="en-US"/>
              <a:pPr>
                <a:defRPr/>
              </a:pPr>
              <a:t>‹#›</a:t>
            </a:fld>
            <a:endParaRPr lang="en-US" altLang="en-US"/>
          </a:p>
        </p:txBody>
      </p:sp>
      <p:sp>
        <p:nvSpPr>
          <p:cNvPr id="2054" name="Rectangle 6"/>
          <p:cNvSpPr>
            <a:spLocks noGrp="1" noChangeArrowheads="1"/>
          </p:cNvSpPr>
          <p:nvPr>
            <p:ph type="body" sz="quarter" idx="3"/>
          </p:nvPr>
        </p:nvSpPr>
        <p:spPr bwMode="auto">
          <a:xfrm>
            <a:off x="914400" y="4373563"/>
            <a:ext cx="5029200" cy="41433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14343" name="Rectangle 7"/>
          <p:cNvSpPr>
            <a:spLocks noGrp="1" noRot="1" noChangeAspect="1" noChangeArrowheads="1" noTextEdit="1"/>
          </p:cNvSpPr>
          <p:nvPr>
            <p:ph type="sldImg" idx="2"/>
          </p:nvPr>
        </p:nvSpPr>
        <p:spPr bwMode="auto">
          <a:xfrm>
            <a:off x="1127125" y="692150"/>
            <a:ext cx="4603750" cy="34496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8028238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28713" y="692150"/>
            <a:ext cx="4600575" cy="3449638"/>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4543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smtClean="0"/>
          </a:p>
        </p:txBody>
      </p:sp>
      <p:sp>
        <p:nvSpPr>
          <p:cNvPr id="39939" name="Rectangle 3"/>
          <p:cNvSpPr>
            <a:spLocks noGrp="1" noRot="1" noChangeAspect="1" noChangeArrowheads="1" noTextEdit="1"/>
          </p:cNvSpPr>
          <p:nvPr>
            <p:ph type="sldImg"/>
          </p:nvPr>
        </p:nvSpPr>
        <p:spPr>
          <a:xfrm>
            <a:off x="1128713" y="692150"/>
            <a:ext cx="4600575" cy="3449638"/>
          </a:xfrm>
          <a:ln cap="flat"/>
        </p:spPr>
      </p:sp>
    </p:spTree>
    <p:extLst>
      <p:ext uri="{BB962C8B-B14F-4D97-AF65-F5344CB8AC3E}">
        <p14:creationId xmlns:p14="http://schemas.microsoft.com/office/powerpoint/2010/main" val="2444664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28713" y="692150"/>
            <a:ext cx="4600575" cy="3449638"/>
          </a:xfrm>
          <a:ln cap="flat"/>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smtClean="0"/>
          </a:p>
        </p:txBody>
      </p:sp>
    </p:spTree>
    <p:extLst>
      <p:ext uri="{BB962C8B-B14F-4D97-AF65-F5344CB8AC3E}">
        <p14:creationId xmlns:p14="http://schemas.microsoft.com/office/powerpoint/2010/main" val="3176075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28713" y="692150"/>
            <a:ext cx="4600575" cy="3449638"/>
          </a:xfrm>
          <a:ln cap="flat"/>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smtClean="0"/>
          </a:p>
        </p:txBody>
      </p:sp>
    </p:spTree>
    <p:extLst>
      <p:ext uri="{BB962C8B-B14F-4D97-AF65-F5344CB8AC3E}">
        <p14:creationId xmlns:p14="http://schemas.microsoft.com/office/powerpoint/2010/main" val="2742249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30300" y="692150"/>
            <a:ext cx="4597400" cy="3449638"/>
          </a:xfrm>
          <a:ln cap="flat"/>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CA" altLang="en-US" sz="2400" smtClean="0"/>
          </a:p>
        </p:txBody>
      </p:sp>
    </p:spTree>
    <p:extLst>
      <p:ext uri="{BB962C8B-B14F-4D97-AF65-F5344CB8AC3E}">
        <p14:creationId xmlns:p14="http://schemas.microsoft.com/office/powerpoint/2010/main" val="1070814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28713" y="692150"/>
            <a:ext cx="4600575" cy="3449638"/>
          </a:xfrm>
          <a:ln cap="flat"/>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smtClean="0"/>
          </a:p>
        </p:txBody>
      </p:sp>
    </p:spTree>
    <p:extLst>
      <p:ext uri="{BB962C8B-B14F-4D97-AF65-F5344CB8AC3E}">
        <p14:creationId xmlns:p14="http://schemas.microsoft.com/office/powerpoint/2010/main" val="2814234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28713" y="692150"/>
            <a:ext cx="4600575" cy="3449638"/>
          </a:xfrm>
          <a:ln cap="flat"/>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smtClean="0"/>
          </a:p>
        </p:txBody>
      </p:sp>
    </p:spTree>
    <p:extLst>
      <p:ext uri="{BB962C8B-B14F-4D97-AF65-F5344CB8AC3E}">
        <p14:creationId xmlns:p14="http://schemas.microsoft.com/office/powerpoint/2010/main" val="2280780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30300" y="692150"/>
            <a:ext cx="4597400" cy="3449638"/>
          </a:xfrm>
          <a:ln cap="flat"/>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CA" altLang="en-US" sz="2400" smtClean="0"/>
          </a:p>
        </p:txBody>
      </p:sp>
    </p:spTree>
    <p:extLst>
      <p:ext uri="{BB962C8B-B14F-4D97-AF65-F5344CB8AC3E}">
        <p14:creationId xmlns:p14="http://schemas.microsoft.com/office/powerpoint/2010/main" val="1794087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28713" y="692150"/>
            <a:ext cx="4600575" cy="3449638"/>
          </a:xfrm>
          <a:ln cap="flat"/>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smtClean="0"/>
          </a:p>
        </p:txBody>
      </p:sp>
    </p:spTree>
    <p:extLst>
      <p:ext uri="{BB962C8B-B14F-4D97-AF65-F5344CB8AC3E}">
        <p14:creationId xmlns:p14="http://schemas.microsoft.com/office/powerpoint/2010/main" val="1638438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28713" y="692150"/>
            <a:ext cx="4600575" cy="3449638"/>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09A6742-3908-4E8B-A80C-31CBFBF850B5}" type="slidenum">
              <a:rPr lang="en-US" altLang="en-US" sz="1000"/>
              <a:pPr>
                <a:spcBef>
                  <a:spcPct val="0"/>
                </a:spcBef>
              </a:pPr>
              <a:t>31</a:t>
            </a:fld>
            <a:endParaRPr lang="en-US" altLang="en-US" sz="1000"/>
          </a:p>
        </p:txBody>
      </p:sp>
    </p:spTree>
    <p:extLst>
      <p:ext uri="{BB962C8B-B14F-4D97-AF65-F5344CB8AC3E}">
        <p14:creationId xmlns:p14="http://schemas.microsoft.com/office/powerpoint/2010/main" val="2103424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28713" y="692150"/>
            <a:ext cx="4600575" cy="3449638"/>
          </a:xfrm>
          <a:ln cap="flat"/>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smtClean="0"/>
          </a:p>
        </p:txBody>
      </p:sp>
    </p:spTree>
    <p:extLst>
      <p:ext uri="{BB962C8B-B14F-4D97-AF65-F5344CB8AC3E}">
        <p14:creationId xmlns:p14="http://schemas.microsoft.com/office/powerpoint/2010/main" val="350581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28713" y="692150"/>
            <a:ext cx="4600575" cy="3449638"/>
          </a:xfrm>
          <a:ln cap="flat"/>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smtClean="0"/>
          </a:p>
        </p:txBody>
      </p:sp>
    </p:spTree>
    <p:extLst>
      <p:ext uri="{BB962C8B-B14F-4D97-AF65-F5344CB8AC3E}">
        <p14:creationId xmlns:p14="http://schemas.microsoft.com/office/powerpoint/2010/main" val="415224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28713" y="692150"/>
            <a:ext cx="4600575" cy="3449638"/>
          </a:xfrm>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9196769-0E21-43D6-853E-71EFA861E5CD}" type="slidenum">
              <a:rPr lang="en-US" altLang="en-US" sz="1000"/>
              <a:pPr>
                <a:spcBef>
                  <a:spcPct val="0"/>
                </a:spcBef>
              </a:pPr>
              <a:t>33</a:t>
            </a:fld>
            <a:endParaRPr lang="en-US" altLang="en-US" sz="1000"/>
          </a:p>
        </p:txBody>
      </p:sp>
    </p:spTree>
    <p:extLst>
      <p:ext uri="{BB962C8B-B14F-4D97-AF65-F5344CB8AC3E}">
        <p14:creationId xmlns:p14="http://schemas.microsoft.com/office/powerpoint/2010/main" val="921393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28713" y="692150"/>
            <a:ext cx="4600575" cy="3449638"/>
          </a:xfrm>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9B37523-BAEF-4378-BBBD-FC5AFF5DFF9E}" type="slidenum">
              <a:rPr lang="en-US" altLang="en-US" sz="1000"/>
              <a:pPr>
                <a:spcBef>
                  <a:spcPct val="0"/>
                </a:spcBef>
              </a:pPr>
              <a:t>34</a:t>
            </a:fld>
            <a:endParaRPr lang="en-US" altLang="en-US" sz="1000"/>
          </a:p>
        </p:txBody>
      </p:sp>
    </p:spTree>
    <p:extLst>
      <p:ext uri="{BB962C8B-B14F-4D97-AF65-F5344CB8AC3E}">
        <p14:creationId xmlns:p14="http://schemas.microsoft.com/office/powerpoint/2010/main" val="1431088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28713" y="692150"/>
            <a:ext cx="4600575" cy="3449638"/>
          </a:xfrm>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C0EF112-06C5-4AC8-8CF6-817A3E06EFD6}" type="slidenum">
              <a:rPr lang="en-US" altLang="en-US" sz="1000"/>
              <a:pPr>
                <a:spcBef>
                  <a:spcPct val="0"/>
                </a:spcBef>
              </a:pPr>
              <a:t>35</a:t>
            </a:fld>
            <a:endParaRPr lang="en-US" altLang="en-US" sz="1000"/>
          </a:p>
        </p:txBody>
      </p:sp>
    </p:spTree>
    <p:extLst>
      <p:ext uri="{BB962C8B-B14F-4D97-AF65-F5344CB8AC3E}">
        <p14:creationId xmlns:p14="http://schemas.microsoft.com/office/powerpoint/2010/main" val="1327691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28713" y="692150"/>
            <a:ext cx="4600575" cy="3449638"/>
          </a:xfrm>
          <a:ln cap="flat"/>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smtClean="0"/>
          </a:p>
        </p:txBody>
      </p:sp>
    </p:spTree>
    <p:extLst>
      <p:ext uri="{BB962C8B-B14F-4D97-AF65-F5344CB8AC3E}">
        <p14:creationId xmlns:p14="http://schemas.microsoft.com/office/powerpoint/2010/main" val="324020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30300" y="692150"/>
            <a:ext cx="4597400" cy="3449638"/>
          </a:xfrm>
          <a:ln cap="flat"/>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CA" altLang="en-US" sz="2400" smtClean="0"/>
          </a:p>
        </p:txBody>
      </p:sp>
    </p:spTree>
    <p:extLst>
      <p:ext uri="{BB962C8B-B14F-4D97-AF65-F5344CB8AC3E}">
        <p14:creationId xmlns:p14="http://schemas.microsoft.com/office/powerpoint/2010/main" val="919662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28713" y="692150"/>
            <a:ext cx="4600575" cy="3449638"/>
          </a:xfrm>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73064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130300" y="692150"/>
            <a:ext cx="4597400" cy="3449638"/>
          </a:xfrm>
          <a:ln cap="flat"/>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CA" altLang="en-US" sz="2400" smtClean="0"/>
          </a:p>
        </p:txBody>
      </p:sp>
    </p:spTree>
    <p:extLst>
      <p:ext uri="{BB962C8B-B14F-4D97-AF65-F5344CB8AC3E}">
        <p14:creationId xmlns:p14="http://schemas.microsoft.com/office/powerpoint/2010/main" val="1344487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28713" y="692150"/>
            <a:ext cx="4600575" cy="3449638"/>
          </a:xfrm>
          <a:ln cap="flat"/>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smtClean="0"/>
          </a:p>
        </p:txBody>
      </p:sp>
    </p:spTree>
    <p:extLst>
      <p:ext uri="{BB962C8B-B14F-4D97-AF65-F5344CB8AC3E}">
        <p14:creationId xmlns:p14="http://schemas.microsoft.com/office/powerpoint/2010/main" val="111129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smtClean="0"/>
          </a:p>
        </p:txBody>
      </p:sp>
      <p:sp>
        <p:nvSpPr>
          <p:cNvPr id="24579" name="Rectangle 3"/>
          <p:cNvSpPr>
            <a:spLocks noGrp="1" noRot="1" noChangeAspect="1" noChangeArrowheads="1" noTextEdit="1"/>
          </p:cNvSpPr>
          <p:nvPr>
            <p:ph type="sldImg"/>
          </p:nvPr>
        </p:nvSpPr>
        <p:spPr>
          <a:xfrm>
            <a:off x="1128713" y="692150"/>
            <a:ext cx="4600575" cy="3449638"/>
          </a:xfrm>
          <a:ln cap="flat"/>
        </p:spPr>
      </p:sp>
    </p:spTree>
    <p:extLst>
      <p:ext uri="{BB962C8B-B14F-4D97-AF65-F5344CB8AC3E}">
        <p14:creationId xmlns:p14="http://schemas.microsoft.com/office/powerpoint/2010/main" val="1785363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28713" y="692150"/>
            <a:ext cx="4600575" cy="3449638"/>
          </a:xfrm>
          <a:ln cap="flat"/>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smtClean="0"/>
          </a:p>
        </p:txBody>
      </p:sp>
    </p:spTree>
    <p:extLst>
      <p:ext uri="{BB962C8B-B14F-4D97-AF65-F5344CB8AC3E}">
        <p14:creationId xmlns:p14="http://schemas.microsoft.com/office/powerpoint/2010/main" val="128056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28713" y="692150"/>
            <a:ext cx="4600575" cy="3449638"/>
          </a:xfrm>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148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128713" y="692150"/>
            <a:ext cx="4600575" cy="3449638"/>
          </a:xfrm>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7AA3E98-9D7C-4E59-A46B-D89E72CB5BF4}" type="slidenum">
              <a:rPr lang="en-US" altLang="en-US" sz="1000"/>
              <a:pPr>
                <a:spcBef>
                  <a:spcPct val="0"/>
                </a:spcBef>
              </a:pPr>
              <a:t>16</a:t>
            </a:fld>
            <a:endParaRPr lang="en-US" altLang="en-US" sz="1000"/>
          </a:p>
        </p:txBody>
      </p:sp>
    </p:spTree>
    <p:extLst>
      <p:ext uri="{BB962C8B-B14F-4D97-AF65-F5344CB8AC3E}">
        <p14:creationId xmlns:p14="http://schemas.microsoft.com/office/powerpoint/2010/main" val="3218673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128713" y="692150"/>
            <a:ext cx="4600575" cy="3449638"/>
          </a:xfrm>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3467FEF-2FCE-462D-967C-A182C04E1A37}" type="slidenum">
              <a:rPr lang="en-US" altLang="en-US" sz="1000"/>
              <a:pPr>
                <a:spcBef>
                  <a:spcPct val="0"/>
                </a:spcBef>
              </a:pPr>
              <a:t>17</a:t>
            </a:fld>
            <a:endParaRPr lang="en-US" altLang="en-US" sz="1000"/>
          </a:p>
        </p:txBody>
      </p:sp>
    </p:spTree>
    <p:extLst>
      <p:ext uri="{BB962C8B-B14F-4D97-AF65-F5344CB8AC3E}">
        <p14:creationId xmlns:p14="http://schemas.microsoft.com/office/powerpoint/2010/main" val="985164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latin typeface="Arial" charset="0"/>
                <a:cs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5760 w 4848"/>
                  <a:gd name="T1" fmla="*/ 1032 h 432"/>
                  <a:gd name="T2" fmla="*/ 0 w 4848"/>
                  <a:gd name="T3" fmla="*/ 1032 h 432"/>
                  <a:gd name="T4" fmla="*/ 0 w 4848"/>
                  <a:gd name="T5" fmla="*/ 0 h 432"/>
                  <a:gd name="T6" fmla="*/ 5760 w 4848"/>
                  <a:gd name="T7" fmla="*/ 0 h 432"/>
                  <a:gd name="T8" fmla="*/ 5760 w 4848"/>
                  <a:gd name="T9" fmla="*/ 10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6 w 15"/>
                    <a:gd name="T1" fmla="*/ 10 h 23"/>
                    <a:gd name="T2" fmla="*/ 17 w 15"/>
                    <a:gd name="T3" fmla="*/ 4 h 23"/>
                    <a:gd name="T4" fmla="*/ 15 w 15"/>
                    <a:gd name="T5" fmla="*/ 15 h 23"/>
                    <a:gd name="T6" fmla="*/ 6 w 15"/>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1 h 23"/>
                    <a:gd name="T2" fmla="*/ 12 w 20"/>
                    <a:gd name="T3" fmla="*/ 3 h 23"/>
                    <a:gd name="T4" fmla="*/ 7 w 20"/>
                    <a:gd name="T5" fmla="*/ 17 h 23"/>
                    <a:gd name="T6" fmla="*/ 3 w 20"/>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7 w 30"/>
                    <a:gd name="T1" fmla="*/ 27 h 42"/>
                    <a:gd name="T2" fmla="*/ 8 w 30"/>
                    <a:gd name="T3" fmla="*/ 17 h 42"/>
                    <a:gd name="T4" fmla="*/ 0 w 30"/>
                    <a:gd name="T5" fmla="*/ 7 h 42"/>
                    <a:gd name="T6" fmla="*/ 17 w 30"/>
                    <a:gd name="T7" fmla="*/ 2 h 42"/>
                    <a:gd name="T8" fmla="*/ 31 w 30"/>
                    <a:gd name="T9" fmla="*/ 19 h 42"/>
                    <a:gd name="T10" fmla="*/ 29 w 30"/>
                    <a:gd name="T11" fmla="*/ 25 h 42"/>
                    <a:gd name="T12" fmla="*/ 17 w 30"/>
                    <a:gd name="T13" fmla="*/ 27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2 h 16"/>
                    <a:gd name="T2" fmla="*/ 3 w 25"/>
                    <a:gd name="T3" fmla="*/ 6 h 16"/>
                    <a:gd name="T4" fmla="*/ 15 w 25"/>
                    <a:gd name="T5" fmla="*/ 0 h 16"/>
                    <a:gd name="T6" fmla="*/ 15 w 25"/>
                    <a:gd name="T7" fmla="*/ 1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0 h 46"/>
                    <a:gd name="T2" fmla="*/ 30 w 65"/>
                    <a:gd name="T3" fmla="*/ 3 h 46"/>
                    <a:gd name="T4" fmla="*/ 42 w 65"/>
                    <a:gd name="T5" fmla="*/ 0 h 46"/>
                    <a:gd name="T6" fmla="*/ 58 w 65"/>
                    <a:gd name="T7" fmla="*/ 10 h 46"/>
                    <a:gd name="T8" fmla="*/ 32 w 65"/>
                    <a:gd name="T9" fmla="*/ 22 h 46"/>
                    <a:gd name="T10" fmla="*/ 12 w 65"/>
                    <a:gd name="T11" fmla="*/ 39 h 46"/>
                    <a:gd name="T12" fmla="*/ 8 w 65"/>
                    <a:gd name="T13" fmla="*/ 17 h 46"/>
                    <a:gd name="T14" fmla="*/ 12 w 65"/>
                    <a:gd name="T15" fmla="*/ 12 h 46"/>
                    <a:gd name="T16" fmla="*/ 14 w 65"/>
                    <a:gd name="T17" fmla="*/ 2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26 h 47"/>
                    <a:gd name="T2" fmla="*/ 18 w 69"/>
                    <a:gd name="T3" fmla="*/ 21 h 47"/>
                    <a:gd name="T4" fmla="*/ 51 w 69"/>
                    <a:gd name="T5" fmla="*/ 1 h 47"/>
                    <a:gd name="T6" fmla="*/ 63 w 69"/>
                    <a:gd name="T7" fmla="*/ 2 h 47"/>
                    <a:gd name="T8" fmla="*/ 49 w 69"/>
                    <a:gd name="T9" fmla="*/ 16 h 47"/>
                    <a:gd name="T10" fmla="*/ 28 w 69"/>
                    <a:gd name="T11" fmla="*/ 27 h 47"/>
                    <a:gd name="T12" fmla="*/ 22 w 69"/>
                    <a:gd name="T13" fmla="*/ 39 h 47"/>
                    <a:gd name="T14" fmla="*/ 16 w 69"/>
                    <a:gd name="T15" fmla="*/ 37 h 47"/>
                    <a:gd name="T16" fmla="*/ 12 w 69"/>
                    <a:gd name="T17" fmla="*/ 32 h 47"/>
                    <a:gd name="T18" fmla="*/ 0 w 69"/>
                    <a:gd name="T19" fmla="*/ 29 h 47"/>
                    <a:gd name="T20" fmla="*/ 0 w 69"/>
                    <a:gd name="T21" fmla="*/ 26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3 h 277"/>
                    <a:gd name="T2" fmla="*/ 36 w 355"/>
                    <a:gd name="T3" fmla="*/ 15 h 277"/>
                    <a:gd name="T4" fmla="*/ 46 w 355"/>
                    <a:gd name="T5" fmla="*/ 25 h 277"/>
                    <a:gd name="T6" fmla="*/ 76 w 355"/>
                    <a:gd name="T7" fmla="*/ 43 h 277"/>
                    <a:gd name="T8" fmla="*/ 92 w 355"/>
                    <a:gd name="T9" fmla="*/ 54 h 277"/>
                    <a:gd name="T10" fmla="*/ 122 w 355"/>
                    <a:gd name="T11" fmla="*/ 81 h 277"/>
                    <a:gd name="T12" fmla="*/ 136 w 355"/>
                    <a:gd name="T13" fmla="*/ 105 h 277"/>
                    <a:gd name="T14" fmla="*/ 148 w 355"/>
                    <a:gd name="T15" fmla="*/ 109 h 277"/>
                    <a:gd name="T16" fmla="*/ 154 w 355"/>
                    <a:gd name="T17" fmla="*/ 123 h 277"/>
                    <a:gd name="T18" fmla="*/ 176 w 355"/>
                    <a:gd name="T19" fmla="*/ 125 h 277"/>
                    <a:gd name="T20" fmla="*/ 170 w 355"/>
                    <a:gd name="T21" fmla="*/ 161 h 277"/>
                    <a:gd name="T22" fmla="*/ 179 w 355"/>
                    <a:gd name="T23" fmla="*/ 184 h 277"/>
                    <a:gd name="T24" fmla="*/ 197 w 355"/>
                    <a:gd name="T25" fmla="*/ 191 h 277"/>
                    <a:gd name="T26" fmla="*/ 215 w 355"/>
                    <a:gd name="T27" fmla="*/ 193 h 277"/>
                    <a:gd name="T28" fmla="*/ 235 w 355"/>
                    <a:gd name="T29" fmla="*/ 199 h 277"/>
                    <a:gd name="T30" fmla="*/ 253 w 355"/>
                    <a:gd name="T31" fmla="*/ 194 h 277"/>
                    <a:gd name="T32" fmla="*/ 271 w 355"/>
                    <a:gd name="T33" fmla="*/ 204 h 277"/>
                    <a:gd name="T34" fmla="*/ 295 w 355"/>
                    <a:gd name="T35" fmla="*/ 211 h 277"/>
                    <a:gd name="T36" fmla="*/ 313 w 355"/>
                    <a:gd name="T37" fmla="*/ 217 h 277"/>
                    <a:gd name="T38" fmla="*/ 351 w 355"/>
                    <a:gd name="T39" fmla="*/ 219 h 277"/>
                    <a:gd name="T40" fmla="*/ 341 w 355"/>
                    <a:gd name="T41" fmla="*/ 226 h 277"/>
                    <a:gd name="T42" fmla="*/ 321 w 355"/>
                    <a:gd name="T43" fmla="*/ 224 h 277"/>
                    <a:gd name="T44" fmla="*/ 299 w 355"/>
                    <a:gd name="T45" fmla="*/ 222 h 277"/>
                    <a:gd name="T46" fmla="*/ 287 w 355"/>
                    <a:gd name="T47" fmla="*/ 219 h 277"/>
                    <a:gd name="T48" fmla="*/ 251 w 355"/>
                    <a:gd name="T49" fmla="*/ 217 h 277"/>
                    <a:gd name="T50" fmla="*/ 233 w 355"/>
                    <a:gd name="T51" fmla="*/ 214 h 277"/>
                    <a:gd name="T52" fmla="*/ 172 w 355"/>
                    <a:gd name="T53" fmla="*/ 199 h 277"/>
                    <a:gd name="T54" fmla="*/ 160 w 355"/>
                    <a:gd name="T55" fmla="*/ 178 h 277"/>
                    <a:gd name="T56" fmla="*/ 126 w 355"/>
                    <a:gd name="T57" fmla="*/ 165 h 277"/>
                    <a:gd name="T58" fmla="*/ 108 w 355"/>
                    <a:gd name="T59" fmla="*/ 153 h 277"/>
                    <a:gd name="T60" fmla="*/ 94 w 355"/>
                    <a:gd name="T61" fmla="*/ 130 h 277"/>
                    <a:gd name="T62" fmla="*/ 68 w 355"/>
                    <a:gd name="T63" fmla="*/ 89 h 277"/>
                    <a:gd name="T64" fmla="*/ 64 w 355"/>
                    <a:gd name="T65" fmla="*/ 84 h 277"/>
                    <a:gd name="T66" fmla="*/ 58 w 355"/>
                    <a:gd name="T67" fmla="*/ 82 h 277"/>
                    <a:gd name="T68" fmla="*/ 54 w 355"/>
                    <a:gd name="T69" fmla="*/ 72 h 277"/>
                    <a:gd name="T70" fmla="*/ 38 w 355"/>
                    <a:gd name="T71" fmla="*/ 48 h 277"/>
                    <a:gd name="T72" fmla="*/ 20 w 355"/>
                    <a:gd name="T73" fmla="*/ 33 h 277"/>
                    <a:gd name="T74" fmla="*/ 4 w 355"/>
                    <a:gd name="T75" fmla="*/ 18 h 277"/>
                    <a:gd name="T76" fmla="*/ 10 w 355"/>
                    <a:gd name="T77" fmla="*/ 2 h 277"/>
                    <a:gd name="T78" fmla="*/ 10 w 355"/>
                    <a:gd name="T79" fmla="*/ 3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54 h 206"/>
                    <a:gd name="T2" fmla="*/ 66 w 156"/>
                    <a:gd name="T3" fmla="*/ 47 h 206"/>
                    <a:gd name="T4" fmla="*/ 68 w 156"/>
                    <a:gd name="T5" fmla="*/ 42 h 206"/>
                    <a:gd name="T6" fmla="*/ 81 w 156"/>
                    <a:gd name="T7" fmla="*/ 36 h 206"/>
                    <a:gd name="T8" fmla="*/ 107 w 156"/>
                    <a:gd name="T9" fmla="*/ 18 h 206"/>
                    <a:gd name="T10" fmla="*/ 113 w 156"/>
                    <a:gd name="T11" fmla="*/ 3 h 206"/>
                    <a:gd name="T12" fmla="*/ 125 w 156"/>
                    <a:gd name="T13" fmla="*/ 0 h 206"/>
                    <a:gd name="T14" fmla="*/ 151 w 156"/>
                    <a:gd name="T15" fmla="*/ 23 h 206"/>
                    <a:gd name="T16" fmla="*/ 147 w 156"/>
                    <a:gd name="T17" fmla="*/ 36 h 206"/>
                    <a:gd name="T18" fmla="*/ 127 w 156"/>
                    <a:gd name="T19" fmla="*/ 52 h 206"/>
                    <a:gd name="T20" fmla="*/ 133 w 156"/>
                    <a:gd name="T21" fmla="*/ 76 h 206"/>
                    <a:gd name="T22" fmla="*/ 143 w 156"/>
                    <a:gd name="T23" fmla="*/ 89 h 206"/>
                    <a:gd name="T24" fmla="*/ 147 w 156"/>
                    <a:gd name="T25" fmla="*/ 104 h 206"/>
                    <a:gd name="T26" fmla="*/ 129 w 156"/>
                    <a:gd name="T27" fmla="*/ 104 h 206"/>
                    <a:gd name="T28" fmla="*/ 117 w 156"/>
                    <a:gd name="T29" fmla="*/ 118 h 206"/>
                    <a:gd name="T30" fmla="*/ 105 w 156"/>
                    <a:gd name="T31" fmla="*/ 126 h 206"/>
                    <a:gd name="T32" fmla="*/ 101 w 156"/>
                    <a:gd name="T33" fmla="*/ 161 h 206"/>
                    <a:gd name="T34" fmla="*/ 89 w 156"/>
                    <a:gd name="T35" fmla="*/ 164 h 206"/>
                    <a:gd name="T36" fmla="*/ 83 w 156"/>
                    <a:gd name="T37" fmla="*/ 167 h 206"/>
                    <a:gd name="T38" fmla="*/ 76 w 156"/>
                    <a:gd name="T39" fmla="*/ 164 h 206"/>
                    <a:gd name="T40" fmla="*/ 72 w 156"/>
                    <a:gd name="T41" fmla="*/ 154 h 206"/>
                    <a:gd name="T42" fmla="*/ 60 w 156"/>
                    <a:gd name="T43" fmla="*/ 151 h 206"/>
                    <a:gd name="T44" fmla="*/ 42 w 156"/>
                    <a:gd name="T45" fmla="*/ 157 h 206"/>
                    <a:gd name="T46" fmla="*/ 28 w 156"/>
                    <a:gd name="T47" fmla="*/ 151 h 206"/>
                    <a:gd name="T48" fmla="*/ 10 w 156"/>
                    <a:gd name="T49" fmla="*/ 120 h 206"/>
                    <a:gd name="T50" fmla="*/ 4 w 156"/>
                    <a:gd name="T51" fmla="*/ 105 h 206"/>
                    <a:gd name="T52" fmla="*/ 0 w 156"/>
                    <a:gd name="T53" fmla="*/ 96 h 206"/>
                    <a:gd name="T54" fmla="*/ 20 w 156"/>
                    <a:gd name="T55" fmla="*/ 78 h 206"/>
                    <a:gd name="T56" fmla="*/ 32 w 156"/>
                    <a:gd name="T57" fmla="*/ 84 h 206"/>
                    <a:gd name="T58" fmla="*/ 34 w 156"/>
                    <a:gd name="T59" fmla="*/ 65 h 206"/>
                    <a:gd name="T60" fmla="*/ 52 w 156"/>
                    <a:gd name="T61" fmla="*/ 57 h 206"/>
                    <a:gd name="T62" fmla="*/ 54 w 156"/>
                    <a:gd name="T63" fmla="*/ 5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27 h 38"/>
                    <a:gd name="T2" fmla="*/ 18 w 109"/>
                    <a:gd name="T3" fmla="*/ 8 h 38"/>
                    <a:gd name="T4" fmla="*/ 46 w 109"/>
                    <a:gd name="T5" fmla="*/ 17 h 38"/>
                    <a:gd name="T6" fmla="*/ 73 w 109"/>
                    <a:gd name="T7" fmla="*/ 12 h 38"/>
                    <a:gd name="T8" fmla="*/ 91 w 109"/>
                    <a:gd name="T9" fmla="*/ 0 h 38"/>
                    <a:gd name="T10" fmla="*/ 77 w 109"/>
                    <a:gd name="T11" fmla="*/ 22 h 38"/>
                    <a:gd name="T12" fmla="*/ 61 w 109"/>
                    <a:gd name="T13" fmla="*/ 32 h 38"/>
                    <a:gd name="T14" fmla="*/ 42 w 109"/>
                    <a:gd name="T15" fmla="*/ 27 h 38"/>
                    <a:gd name="T16" fmla="*/ 14 w 109"/>
                    <a:gd name="T17" fmla="*/ 25 h 38"/>
                    <a:gd name="T18" fmla="*/ 4 w 109"/>
                    <a:gd name="T19" fmla="*/ 2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5 h 104"/>
                    <a:gd name="T2" fmla="*/ 18 w 76"/>
                    <a:gd name="T3" fmla="*/ 0 h 104"/>
                    <a:gd name="T4" fmla="*/ 34 w 76"/>
                    <a:gd name="T5" fmla="*/ 15 h 104"/>
                    <a:gd name="T6" fmla="*/ 61 w 76"/>
                    <a:gd name="T7" fmla="*/ 3 h 104"/>
                    <a:gd name="T8" fmla="*/ 45 w 76"/>
                    <a:gd name="T9" fmla="*/ 27 h 104"/>
                    <a:gd name="T10" fmla="*/ 53 w 76"/>
                    <a:gd name="T11" fmla="*/ 39 h 104"/>
                    <a:gd name="T12" fmla="*/ 57 w 76"/>
                    <a:gd name="T13" fmla="*/ 48 h 104"/>
                    <a:gd name="T14" fmla="*/ 45 w 76"/>
                    <a:gd name="T15" fmla="*/ 60 h 104"/>
                    <a:gd name="T16" fmla="*/ 34 w 76"/>
                    <a:gd name="T17" fmla="*/ 48 h 104"/>
                    <a:gd name="T18" fmla="*/ 22 w 76"/>
                    <a:gd name="T19" fmla="*/ 39 h 104"/>
                    <a:gd name="T20" fmla="*/ 28 w 76"/>
                    <a:gd name="T21" fmla="*/ 55 h 104"/>
                    <a:gd name="T22" fmla="*/ 30 w 76"/>
                    <a:gd name="T23" fmla="*/ 60 h 104"/>
                    <a:gd name="T24" fmla="*/ 20 w 76"/>
                    <a:gd name="T25" fmla="*/ 84 h 104"/>
                    <a:gd name="T26" fmla="*/ 12 w 76"/>
                    <a:gd name="T27" fmla="*/ 82 h 104"/>
                    <a:gd name="T28" fmla="*/ 8 w 76"/>
                    <a:gd name="T29" fmla="*/ 73 h 104"/>
                    <a:gd name="T30" fmla="*/ 0 w 76"/>
                    <a:gd name="T31" fmla="*/ 44 h 104"/>
                    <a:gd name="T32" fmla="*/ 2 w 76"/>
                    <a:gd name="T33" fmla="*/ 24 h 104"/>
                    <a:gd name="T34" fmla="*/ 8 w 76"/>
                    <a:gd name="T35" fmla="*/ 15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2 h 61"/>
                    <a:gd name="T2" fmla="*/ 13 w 37"/>
                    <a:gd name="T3" fmla="*/ 0 h 61"/>
                    <a:gd name="T4" fmla="*/ 15 w 37"/>
                    <a:gd name="T5" fmla="*/ 22 h 61"/>
                    <a:gd name="T6" fmla="*/ 37 w 37"/>
                    <a:gd name="T7" fmla="*/ 31 h 61"/>
                    <a:gd name="T8" fmla="*/ 19 w 37"/>
                    <a:gd name="T9" fmla="*/ 35 h 61"/>
                    <a:gd name="T10" fmla="*/ 5 w 37"/>
                    <a:gd name="T11" fmla="*/ 47 h 61"/>
                    <a:gd name="T12" fmla="*/ 1 w 37"/>
                    <a:gd name="T13" fmla="*/ 27 h 61"/>
                    <a:gd name="T14" fmla="*/ 3 w 37"/>
                    <a:gd name="T15" fmla="*/ 2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8 w 49"/>
                    <a:gd name="T3" fmla="*/ 0 h 29"/>
                    <a:gd name="T4" fmla="*/ 47 w 49"/>
                    <a:gd name="T5" fmla="*/ 13 h 29"/>
                    <a:gd name="T6" fmla="*/ 34 w 49"/>
                    <a:gd name="T7" fmla="*/ 12 h 29"/>
                    <a:gd name="T8" fmla="*/ 3 w 49"/>
                    <a:gd name="T9" fmla="*/ 13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3 h 48"/>
                    <a:gd name="T2" fmla="*/ 15 w 61"/>
                    <a:gd name="T3" fmla="*/ 23 h 48"/>
                    <a:gd name="T4" fmla="*/ 3 w 61"/>
                    <a:gd name="T5" fmla="*/ 19 h 48"/>
                    <a:gd name="T6" fmla="*/ 13 w 61"/>
                    <a:gd name="T7" fmla="*/ 7 h 48"/>
                    <a:gd name="T8" fmla="*/ 25 w 61"/>
                    <a:gd name="T9" fmla="*/ 0 h 48"/>
                    <a:gd name="T10" fmla="*/ 49 w 61"/>
                    <a:gd name="T11" fmla="*/ 9 h 48"/>
                    <a:gd name="T12" fmla="*/ 53 w 61"/>
                    <a:gd name="T13" fmla="*/ 18 h 48"/>
                    <a:gd name="T14" fmla="*/ 61 w 61"/>
                    <a:gd name="T15" fmla="*/ 28 h 48"/>
                    <a:gd name="T16" fmla="*/ 41 w 61"/>
                    <a:gd name="T17" fmla="*/ 33 h 48"/>
                    <a:gd name="T18" fmla="*/ 23 w 61"/>
                    <a:gd name="T19" fmla="*/ 39 h 48"/>
                    <a:gd name="T20" fmla="*/ 21 w 61"/>
                    <a:gd name="T21" fmla="*/ 3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3 h 182"/>
                    <a:gd name="T2" fmla="*/ 36 w 286"/>
                    <a:gd name="T3" fmla="*/ 11 h 182"/>
                    <a:gd name="T4" fmla="*/ 26 w 286"/>
                    <a:gd name="T5" fmla="*/ 25 h 182"/>
                    <a:gd name="T6" fmla="*/ 0 w 286"/>
                    <a:gd name="T7" fmla="*/ 20 h 182"/>
                    <a:gd name="T8" fmla="*/ 10 w 286"/>
                    <a:gd name="T9" fmla="*/ 34 h 182"/>
                    <a:gd name="T10" fmla="*/ 16 w 286"/>
                    <a:gd name="T11" fmla="*/ 51 h 182"/>
                    <a:gd name="T12" fmla="*/ 24 w 286"/>
                    <a:gd name="T13" fmla="*/ 39 h 182"/>
                    <a:gd name="T14" fmla="*/ 30 w 286"/>
                    <a:gd name="T15" fmla="*/ 36 h 182"/>
                    <a:gd name="T16" fmla="*/ 48 w 286"/>
                    <a:gd name="T17" fmla="*/ 46 h 182"/>
                    <a:gd name="T18" fmla="*/ 70 w 286"/>
                    <a:gd name="T19" fmla="*/ 51 h 182"/>
                    <a:gd name="T20" fmla="*/ 88 w 286"/>
                    <a:gd name="T21" fmla="*/ 59 h 182"/>
                    <a:gd name="T22" fmla="*/ 106 w 286"/>
                    <a:gd name="T23" fmla="*/ 84 h 182"/>
                    <a:gd name="T24" fmla="*/ 104 w 286"/>
                    <a:gd name="T25" fmla="*/ 100 h 182"/>
                    <a:gd name="T26" fmla="*/ 98 w 286"/>
                    <a:gd name="T27" fmla="*/ 110 h 182"/>
                    <a:gd name="T28" fmla="*/ 122 w 286"/>
                    <a:gd name="T29" fmla="*/ 105 h 182"/>
                    <a:gd name="T30" fmla="*/ 140 w 286"/>
                    <a:gd name="T31" fmla="*/ 115 h 182"/>
                    <a:gd name="T32" fmla="*/ 168 w 286"/>
                    <a:gd name="T33" fmla="*/ 121 h 182"/>
                    <a:gd name="T34" fmla="*/ 174 w 286"/>
                    <a:gd name="T35" fmla="*/ 120 h 182"/>
                    <a:gd name="T36" fmla="*/ 168 w 286"/>
                    <a:gd name="T37" fmla="*/ 110 h 182"/>
                    <a:gd name="T38" fmla="*/ 178 w 286"/>
                    <a:gd name="T39" fmla="*/ 111 h 182"/>
                    <a:gd name="T40" fmla="*/ 186 w 286"/>
                    <a:gd name="T41" fmla="*/ 97 h 182"/>
                    <a:gd name="T42" fmla="*/ 202 w 286"/>
                    <a:gd name="T43" fmla="*/ 100 h 182"/>
                    <a:gd name="T44" fmla="*/ 214 w 286"/>
                    <a:gd name="T45" fmla="*/ 106 h 182"/>
                    <a:gd name="T46" fmla="*/ 244 w 286"/>
                    <a:gd name="T47" fmla="*/ 138 h 182"/>
                    <a:gd name="T48" fmla="*/ 262 w 286"/>
                    <a:gd name="T49" fmla="*/ 146 h 182"/>
                    <a:gd name="T50" fmla="*/ 284 w 286"/>
                    <a:gd name="T51" fmla="*/ 139 h 182"/>
                    <a:gd name="T52" fmla="*/ 268 w 286"/>
                    <a:gd name="T53" fmla="*/ 131 h 182"/>
                    <a:gd name="T54" fmla="*/ 256 w 286"/>
                    <a:gd name="T55" fmla="*/ 113 h 182"/>
                    <a:gd name="T56" fmla="*/ 250 w 286"/>
                    <a:gd name="T57" fmla="*/ 108 h 182"/>
                    <a:gd name="T58" fmla="*/ 248 w 286"/>
                    <a:gd name="T59" fmla="*/ 100 h 182"/>
                    <a:gd name="T60" fmla="*/ 236 w 286"/>
                    <a:gd name="T61" fmla="*/ 95 h 182"/>
                    <a:gd name="T62" fmla="*/ 240 w 286"/>
                    <a:gd name="T63" fmla="*/ 79 h 182"/>
                    <a:gd name="T64" fmla="*/ 220 w 286"/>
                    <a:gd name="T65" fmla="*/ 70 h 182"/>
                    <a:gd name="T66" fmla="*/ 210 w 286"/>
                    <a:gd name="T67" fmla="*/ 57 h 182"/>
                    <a:gd name="T68" fmla="*/ 190 w 286"/>
                    <a:gd name="T69" fmla="*/ 44 h 182"/>
                    <a:gd name="T70" fmla="*/ 168 w 286"/>
                    <a:gd name="T71" fmla="*/ 31 h 182"/>
                    <a:gd name="T72" fmla="*/ 156 w 286"/>
                    <a:gd name="T73" fmla="*/ 28 h 182"/>
                    <a:gd name="T74" fmla="*/ 120 w 286"/>
                    <a:gd name="T75" fmla="*/ 13 h 182"/>
                    <a:gd name="T76" fmla="*/ 102 w 286"/>
                    <a:gd name="T77" fmla="*/ 3 h 182"/>
                    <a:gd name="T78" fmla="*/ 96 w 286"/>
                    <a:gd name="T79" fmla="*/ 0 h 182"/>
                    <a:gd name="T80" fmla="*/ 70 w 286"/>
                    <a:gd name="T81" fmla="*/ 8 h 182"/>
                    <a:gd name="T82" fmla="*/ 56 w 286"/>
                    <a:gd name="T83" fmla="*/ 26 h 182"/>
                    <a:gd name="T84" fmla="*/ 46 w 286"/>
                    <a:gd name="T85" fmla="*/ 2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48 h 78"/>
                    <a:gd name="T2" fmla="*/ 27 w 78"/>
                    <a:gd name="T3" fmla="*/ 49 h 78"/>
                    <a:gd name="T4" fmla="*/ 45 w 78"/>
                    <a:gd name="T5" fmla="*/ 39 h 78"/>
                    <a:gd name="T6" fmla="*/ 57 w 78"/>
                    <a:gd name="T7" fmla="*/ 25 h 78"/>
                    <a:gd name="T8" fmla="*/ 43 w 78"/>
                    <a:gd name="T9" fmla="*/ 11 h 78"/>
                    <a:gd name="T10" fmla="*/ 43 w 78"/>
                    <a:gd name="T11" fmla="*/ 3 h 78"/>
                    <a:gd name="T12" fmla="*/ 71 w 78"/>
                    <a:gd name="T13" fmla="*/ 21 h 78"/>
                    <a:gd name="T14" fmla="*/ 67 w 78"/>
                    <a:gd name="T15" fmla="*/ 44 h 78"/>
                    <a:gd name="T16" fmla="*/ 33 w 78"/>
                    <a:gd name="T17" fmla="*/ 64 h 78"/>
                    <a:gd name="T18" fmla="*/ 9 w 78"/>
                    <a:gd name="T19" fmla="*/ 54 h 78"/>
                    <a:gd name="T20" fmla="*/ 3 w 78"/>
                    <a:gd name="T21" fmla="*/ 51 h 78"/>
                    <a:gd name="T22" fmla="*/ 1 w 78"/>
                    <a:gd name="T23" fmla="*/ 4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3 h 18"/>
                    <a:gd name="T2" fmla="*/ 3 w 17"/>
                    <a:gd name="T3" fmla="*/ 11 h 18"/>
                    <a:gd name="T4" fmla="*/ 3 w 17"/>
                    <a:gd name="T5" fmla="*/ 3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2 h 22"/>
                    <a:gd name="T2" fmla="*/ 14 w 26"/>
                    <a:gd name="T3" fmla="*/ 0 h 22"/>
                    <a:gd name="T4" fmla="*/ 14 w 26"/>
                    <a:gd name="T5" fmla="*/ 19 h 22"/>
                    <a:gd name="T6" fmla="*/ 8 w 26"/>
                    <a:gd name="T7" fmla="*/ 1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0 h 15"/>
                    <a:gd name="T2" fmla="*/ 16 w 20"/>
                    <a:gd name="T3" fmla="*/ 2 h 15"/>
                    <a:gd name="T4" fmla="*/ 9 w 20"/>
                    <a:gd name="T5" fmla="*/ 10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0 h 15"/>
                    <a:gd name="T2" fmla="*/ 14 w 20"/>
                    <a:gd name="T3" fmla="*/ 2 h 15"/>
                    <a:gd name="T4" fmla="*/ 14 w 20"/>
                    <a:gd name="T5" fmla="*/ 11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41 h 80"/>
                    <a:gd name="T2" fmla="*/ 14 w 80"/>
                    <a:gd name="T3" fmla="*/ 20 h 80"/>
                    <a:gd name="T4" fmla="*/ 26 w 80"/>
                    <a:gd name="T5" fmla="*/ 17 h 80"/>
                    <a:gd name="T6" fmla="*/ 48 w 80"/>
                    <a:gd name="T7" fmla="*/ 15 h 80"/>
                    <a:gd name="T8" fmla="*/ 58 w 80"/>
                    <a:gd name="T9" fmla="*/ 0 h 80"/>
                    <a:gd name="T10" fmla="*/ 80 w 80"/>
                    <a:gd name="T11" fmla="*/ 33 h 80"/>
                    <a:gd name="T12" fmla="*/ 70 w 80"/>
                    <a:gd name="T13" fmla="*/ 46 h 80"/>
                    <a:gd name="T14" fmla="*/ 54 w 80"/>
                    <a:gd name="T15" fmla="*/ 51 h 80"/>
                    <a:gd name="T16" fmla="*/ 48 w 80"/>
                    <a:gd name="T17" fmla="*/ 66 h 80"/>
                    <a:gd name="T18" fmla="*/ 32 w 80"/>
                    <a:gd name="T19" fmla="*/ 56 h 80"/>
                    <a:gd name="T20" fmla="*/ 38 w 80"/>
                    <a:gd name="T21" fmla="*/ 43 h 80"/>
                    <a:gd name="T22" fmla="*/ 30 w 80"/>
                    <a:gd name="T23" fmla="*/ 23 h 80"/>
                    <a:gd name="T24" fmla="*/ 20 w 80"/>
                    <a:gd name="T25" fmla="*/ 40 h 80"/>
                    <a:gd name="T26" fmla="*/ 8 w 80"/>
                    <a:gd name="T27" fmla="*/ 46 h 80"/>
                    <a:gd name="T28" fmla="*/ 0 w 80"/>
                    <a:gd name="T29" fmla="*/ 4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78 h 174"/>
                    <a:gd name="T2" fmla="*/ 26 w 94"/>
                    <a:gd name="T3" fmla="*/ 104 h 174"/>
                    <a:gd name="T4" fmla="*/ 32 w 94"/>
                    <a:gd name="T5" fmla="*/ 88 h 174"/>
                    <a:gd name="T6" fmla="*/ 52 w 94"/>
                    <a:gd name="T7" fmla="*/ 82 h 174"/>
                    <a:gd name="T8" fmla="*/ 46 w 94"/>
                    <a:gd name="T9" fmla="*/ 101 h 174"/>
                    <a:gd name="T10" fmla="*/ 66 w 94"/>
                    <a:gd name="T11" fmla="*/ 103 h 174"/>
                    <a:gd name="T12" fmla="*/ 76 w 94"/>
                    <a:gd name="T13" fmla="*/ 116 h 174"/>
                    <a:gd name="T14" fmla="*/ 58 w 94"/>
                    <a:gd name="T15" fmla="*/ 121 h 174"/>
                    <a:gd name="T16" fmla="*/ 74 w 94"/>
                    <a:gd name="T17" fmla="*/ 142 h 174"/>
                    <a:gd name="T18" fmla="*/ 84 w 94"/>
                    <a:gd name="T19" fmla="*/ 126 h 174"/>
                    <a:gd name="T20" fmla="*/ 82 w 94"/>
                    <a:gd name="T21" fmla="*/ 91 h 174"/>
                    <a:gd name="T22" fmla="*/ 60 w 94"/>
                    <a:gd name="T23" fmla="*/ 87 h 174"/>
                    <a:gd name="T24" fmla="*/ 50 w 94"/>
                    <a:gd name="T25" fmla="*/ 67 h 174"/>
                    <a:gd name="T26" fmla="*/ 34 w 94"/>
                    <a:gd name="T27" fmla="*/ 67 h 174"/>
                    <a:gd name="T28" fmla="*/ 30 w 94"/>
                    <a:gd name="T29" fmla="*/ 57 h 174"/>
                    <a:gd name="T30" fmla="*/ 42 w 94"/>
                    <a:gd name="T31" fmla="*/ 34 h 174"/>
                    <a:gd name="T32" fmla="*/ 30 w 94"/>
                    <a:gd name="T33" fmla="*/ 0 h 174"/>
                    <a:gd name="T34" fmla="*/ 18 w 94"/>
                    <a:gd name="T35" fmla="*/ 18 h 174"/>
                    <a:gd name="T36" fmla="*/ 4 w 94"/>
                    <a:gd name="T37" fmla="*/ 38 h 174"/>
                    <a:gd name="T38" fmla="*/ 14 w 94"/>
                    <a:gd name="T39" fmla="*/ 62 h 174"/>
                    <a:gd name="T40" fmla="*/ 14 w 94"/>
                    <a:gd name="T41" fmla="*/ 78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0 h 50"/>
                    <a:gd name="T2" fmla="*/ 12 w 32"/>
                    <a:gd name="T3" fmla="*/ 0 h 50"/>
                    <a:gd name="T4" fmla="*/ 20 w 32"/>
                    <a:gd name="T5" fmla="*/ 13 h 50"/>
                    <a:gd name="T6" fmla="*/ 22 w 32"/>
                    <a:gd name="T7" fmla="*/ 20 h 50"/>
                    <a:gd name="T8" fmla="*/ 28 w 32"/>
                    <a:gd name="T9" fmla="*/ 21 h 50"/>
                    <a:gd name="T10" fmla="*/ 32 w 32"/>
                    <a:gd name="T11" fmla="*/ 31 h 50"/>
                    <a:gd name="T12" fmla="*/ 18 w 32"/>
                    <a:gd name="T13" fmla="*/ 41 h 50"/>
                    <a:gd name="T14" fmla="*/ 6 w 32"/>
                    <a:gd name="T15" fmla="*/ 2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36 h 50"/>
                    <a:gd name="T2" fmla="*/ 23 w 43"/>
                    <a:gd name="T3" fmla="*/ 16 h 50"/>
                    <a:gd name="T4" fmla="*/ 38 w 43"/>
                    <a:gd name="T5" fmla="*/ 0 h 50"/>
                    <a:gd name="T6" fmla="*/ 25 w 43"/>
                    <a:gd name="T7" fmla="*/ 23 h 50"/>
                    <a:gd name="T8" fmla="*/ 2 w 43"/>
                    <a:gd name="T9" fmla="*/ 41 h 50"/>
                    <a:gd name="T10" fmla="*/ 0 w 43"/>
                    <a:gd name="T11" fmla="*/ 36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31 w 471"/>
                    <a:gd name="T1" fmla="*/ 436 h 281"/>
                    <a:gd name="T2" fmla="*/ 36 w 471"/>
                    <a:gd name="T3" fmla="*/ 390 h 281"/>
                    <a:gd name="T4" fmla="*/ 33 w 471"/>
                    <a:gd name="T5" fmla="*/ 382 h 281"/>
                    <a:gd name="T6" fmla="*/ 24 w 471"/>
                    <a:gd name="T7" fmla="*/ 340 h 281"/>
                    <a:gd name="T8" fmla="*/ 6 w 471"/>
                    <a:gd name="T9" fmla="*/ 335 h 281"/>
                    <a:gd name="T10" fmla="*/ 0 w 471"/>
                    <a:gd name="T11" fmla="*/ 298 h 281"/>
                    <a:gd name="T12" fmla="*/ 18 w 471"/>
                    <a:gd name="T13" fmla="*/ 281 h 281"/>
                    <a:gd name="T14" fmla="*/ 9 w 471"/>
                    <a:gd name="T15" fmla="*/ 257 h 281"/>
                    <a:gd name="T16" fmla="*/ 3 w 471"/>
                    <a:gd name="T17" fmla="*/ 249 h 281"/>
                    <a:gd name="T18" fmla="*/ 42 w 471"/>
                    <a:gd name="T19" fmla="*/ 187 h 281"/>
                    <a:gd name="T20" fmla="*/ 65 w 471"/>
                    <a:gd name="T21" fmla="*/ 150 h 281"/>
                    <a:gd name="T22" fmla="*/ 63 w 471"/>
                    <a:gd name="T23" fmla="*/ 109 h 281"/>
                    <a:gd name="T24" fmla="*/ 36 w 471"/>
                    <a:gd name="T25" fmla="*/ 67 h 281"/>
                    <a:gd name="T26" fmla="*/ 30 w 471"/>
                    <a:gd name="T27" fmla="*/ 50 h 281"/>
                    <a:gd name="T28" fmla="*/ 39 w 471"/>
                    <a:gd name="T29" fmla="*/ 56 h 281"/>
                    <a:gd name="T30" fmla="*/ 71 w 471"/>
                    <a:gd name="T31" fmla="*/ 55 h 281"/>
                    <a:gd name="T32" fmla="*/ 95 w 471"/>
                    <a:gd name="T33" fmla="*/ 17 h 281"/>
                    <a:gd name="T34" fmla="*/ 122 w 471"/>
                    <a:gd name="T35" fmla="*/ 0 h 281"/>
                    <a:gd name="T36" fmla="*/ 131 w 471"/>
                    <a:gd name="T37" fmla="*/ 3 h 281"/>
                    <a:gd name="T38" fmla="*/ 137 w 471"/>
                    <a:gd name="T39" fmla="*/ 14 h 281"/>
                    <a:gd name="T40" fmla="*/ 146 w 471"/>
                    <a:gd name="T41" fmla="*/ 8 h 281"/>
                    <a:gd name="T42" fmla="*/ 164 w 471"/>
                    <a:gd name="T43" fmla="*/ 12 h 281"/>
                    <a:gd name="T44" fmla="*/ 173 w 471"/>
                    <a:gd name="T45" fmla="*/ 14 h 281"/>
                    <a:gd name="T46" fmla="*/ 210 w 471"/>
                    <a:gd name="T47" fmla="*/ 22 h 281"/>
                    <a:gd name="T48" fmla="*/ 231 w 471"/>
                    <a:gd name="T49" fmla="*/ 37 h 281"/>
                    <a:gd name="T50" fmla="*/ 249 w 471"/>
                    <a:gd name="T51" fmla="*/ 26 h 281"/>
                    <a:gd name="T52" fmla="*/ 257 w 471"/>
                    <a:gd name="T53" fmla="*/ 22 h 281"/>
                    <a:gd name="T54" fmla="*/ 290 w 471"/>
                    <a:gd name="T55" fmla="*/ 22 h 281"/>
                    <a:gd name="T56" fmla="*/ 314 w 471"/>
                    <a:gd name="T57" fmla="*/ 50 h 281"/>
                    <a:gd name="T58" fmla="*/ 344 w 471"/>
                    <a:gd name="T59" fmla="*/ 92 h 281"/>
                    <a:gd name="T60" fmla="*/ 365 w 471"/>
                    <a:gd name="T61" fmla="*/ 109 h 281"/>
                    <a:gd name="T62" fmla="*/ 382 w 471"/>
                    <a:gd name="T63" fmla="*/ 106 h 281"/>
                    <a:gd name="T64" fmla="*/ 402 w 471"/>
                    <a:gd name="T65" fmla="*/ 101 h 281"/>
                    <a:gd name="T66" fmla="*/ 432 w 471"/>
                    <a:gd name="T67" fmla="*/ 111 h 281"/>
                    <a:gd name="T68" fmla="*/ 446 w 471"/>
                    <a:gd name="T69" fmla="*/ 126 h 281"/>
                    <a:gd name="T70" fmla="*/ 458 w 471"/>
                    <a:gd name="T71" fmla="*/ 140 h 281"/>
                    <a:gd name="T72" fmla="*/ 473 w 471"/>
                    <a:gd name="T73" fmla="*/ 173 h 281"/>
                    <a:gd name="T74" fmla="*/ 479 w 471"/>
                    <a:gd name="T75" fmla="*/ 187 h 281"/>
                    <a:gd name="T76" fmla="*/ 482 w 471"/>
                    <a:gd name="T77" fmla="*/ 195 h 281"/>
                    <a:gd name="T78" fmla="*/ 461 w 471"/>
                    <a:gd name="T79" fmla="*/ 221 h 281"/>
                    <a:gd name="T80" fmla="*/ 479 w 471"/>
                    <a:gd name="T81" fmla="*/ 220 h 281"/>
                    <a:gd name="T82" fmla="*/ 509 w 471"/>
                    <a:gd name="T83" fmla="*/ 242 h 281"/>
                    <a:gd name="T84" fmla="*/ 542 w 471"/>
                    <a:gd name="T85" fmla="*/ 245 h 281"/>
                    <a:gd name="T86" fmla="*/ 566 w 471"/>
                    <a:gd name="T87" fmla="*/ 262 h 281"/>
                    <a:gd name="T88" fmla="*/ 569 w 471"/>
                    <a:gd name="T89" fmla="*/ 268 h 281"/>
                    <a:gd name="T90" fmla="*/ 569 w 471"/>
                    <a:gd name="T91" fmla="*/ 274 h 281"/>
                    <a:gd name="T92" fmla="*/ 586 w 471"/>
                    <a:gd name="T93" fmla="*/ 268 h 281"/>
                    <a:gd name="T94" fmla="*/ 595 w 471"/>
                    <a:gd name="T95" fmla="*/ 267 h 281"/>
                    <a:gd name="T96" fmla="*/ 653 w 471"/>
                    <a:gd name="T97" fmla="*/ 288 h 281"/>
                    <a:gd name="T98" fmla="*/ 665 w 471"/>
                    <a:gd name="T99" fmla="*/ 310 h 281"/>
                    <a:gd name="T100" fmla="*/ 692 w 471"/>
                    <a:gd name="T101" fmla="*/ 313 h 281"/>
                    <a:gd name="T102" fmla="*/ 701 w 471"/>
                    <a:gd name="T103" fmla="*/ 335 h 281"/>
                    <a:gd name="T104" fmla="*/ 671 w 471"/>
                    <a:gd name="T105" fmla="*/ 402 h 281"/>
                    <a:gd name="T106" fmla="*/ 647 w 471"/>
                    <a:gd name="T107" fmla="*/ 438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5 h 844"/>
                    <a:gd name="T2" fmla="*/ 502 w 984"/>
                    <a:gd name="T3" fmla="*/ 28 h 844"/>
                    <a:gd name="T4" fmla="*/ 550 w 984"/>
                    <a:gd name="T5" fmla="*/ 31 h 844"/>
                    <a:gd name="T6" fmla="*/ 578 w 984"/>
                    <a:gd name="T7" fmla="*/ 107 h 844"/>
                    <a:gd name="T8" fmla="*/ 586 w 984"/>
                    <a:gd name="T9" fmla="*/ 74 h 844"/>
                    <a:gd name="T10" fmla="*/ 606 w 984"/>
                    <a:gd name="T11" fmla="*/ 57 h 844"/>
                    <a:gd name="T12" fmla="*/ 642 w 984"/>
                    <a:gd name="T13" fmla="*/ 103 h 844"/>
                    <a:gd name="T14" fmla="*/ 682 w 984"/>
                    <a:gd name="T15" fmla="*/ 80 h 844"/>
                    <a:gd name="T16" fmla="*/ 706 w 984"/>
                    <a:gd name="T17" fmla="*/ 71 h 844"/>
                    <a:gd name="T18" fmla="*/ 762 w 984"/>
                    <a:gd name="T19" fmla="*/ 2 h 844"/>
                    <a:gd name="T20" fmla="*/ 798 w 984"/>
                    <a:gd name="T21" fmla="*/ 57 h 844"/>
                    <a:gd name="T22" fmla="*/ 798 w 984"/>
                    <a:gd name="T23" fmla="*/ 107 h 844"/>
                    <a:gd name="T24" fmla="*/ 790 w 984"/>
                    <a:gd name="T25" fmla="*/ 130 h 844"/>
                    <a:gd name="T26" fmla="*/ 766 w 984"/>
                    <a:gd name="T27" fmla="*/ 133 h 844"/>
                    <a:gd name="T28" fmla="*/ 762 w 984"/>
                    <a:gd name="T29" fmla="*/ 153 h 844"/>
                    <a:gd name="T30" fmla="*/ 802 w 984"/>
                    <a:gd name="T31" fmla="*/ 185 h 844"/>
                    <a:gd name="T32" fmla="*/ 786 w 984"/>
                    <a:gd name="T33" fmla="*/ 264 h 844"/>
                    <a:gd name="T34" fmla="*/ 830 w 984"/>
                    <a:gd name="T35" fmla="*/ 339 h 844"/>
                    <a:gd name="T36" fmla="*/ 854 w 984"/>
                    <a:gd name="T37" fmla="*/ 369 h 844"/>
                    <a:gd name="T38" fmla="*/ 830 w 984"/>
                    <a:gd name="T39" fmla="*/ 369 h 844"/>
                    <a:gd name="T40" fmla="*/ 746 w 984"/>
                    <a:gd name="T41" fmla="*/ 310 h 844"/>
                    <a:gd name="T42" fmla="*/ 678 w 984"/>
                    <a:gd name="T43" fmla="*/ 330 h 844"/>
                    <a:gd name="T44" fmla="*/ 590 w 984"/>
                    <a:gd name="T45" fmla="*/ 362 h 844"/>
                    <a:gd name="T46" fmla="*/ 642 w 984"/>
                    <a:gd name="T47" fmla="*/ 474 h 844"/>
                    <a:gd name="T48" fmla="*/ 710 w 984"/>
                    <a:gd name="T49" fmla="*/ 500 h 844"/>
                    <a:gd name="T50" fmla="*/ 738 w 984"/>
                    <a:gd name="T51" fmla="*/ 451 h 844"/>
                    <a:gd name="T52" fmla="*/ 774 w 984"/>
                    <a:gd name="T53" fmla="*/ 467 h 844"/>
                    <a:gd name="T54" fmla="*/ 766 w 984"/>
                    <a:gd name="T55" fmla="*/ 517 h 844"/>
                    <a:gd name="T56" fmla="*/ 802 w 984"/>
                    <a:gd name="T57" fmla="*/ 549 h 844"/>
                    <a:gd name="T58" fmla="*/ 838 w 984"/>
                    <a:gd name="T59" fmla="*/ 539 h 844"/>
                    <a:gd name="T60" fmla="*/ 922 w 984"/>
                    <a:gd name="T61" fmla="*/ 661 h 844"/>
                    <a:gd name="T62" fmla="*/ 942 w 984"/>
                    <a:gd name="T63" fmla="*/ 677 h 844"/>
                    <a:gd name="T64" fmla="*/ 874 w 984"/>
                    <a:gd name="T65" fmla="*/ 664 h 844"/>
                    <a:gd name="T66" fmla="*/ 830 w 984"/>
                    <a:gd name="T67" fmla="*/ 621 h 844"/>
                    <a:gd name="T68" fmla="*/ 778 w 984"/>
                    <a:gd name="T69" fmla="*/ 582 h 844"/>
                    <a:gd name="T70" fmla="*/ 702 w 984"/>
                    <a:gd name="T71" fmla="*/ 543 h 844"/>
                    <a:gd name="T72" fmla="*/ 614 w 984"/>
                    <a:gd name="T73" fmla="*/ 530 h 844"/>
                    <a:gd name="T74" fmla="*/ 506 w 984"/>
                    <a:gd name="T75" fmla="*/ 487 h 844"/>
                    <a:gd name="T76" fmla="*/ 462 w 984"/>
                    <a:gd name="T77" fmla="*/ 415 h 844"/>
                    <a:gd name="T78" fmla="*/ 430 w 984"/>
                    <a:gd name="T79" fmla="*/ 379 h 844"/>
                    <a:gd name="T80" fmla="*/ 382 w 984"/>
                    <a:gd name="T81" fmla="*/ 353 h 844"/>
                    <a:gd name="T82" fmla="*/ 342 w 984"/>
                    <a:gd name="T83" fmla="*/ 303 h 844"/>
                    <a:gd name="T84" fmla="*/ 354 w 984"/>
                    <a:gd name="T85" fmla="*/ 339 h 844"/>
                    <a:gd name="T86" fmla="*/ 418 w 984"/>
                    <a:gd name="T87" fmla="*/ 405 h 844"/>
                    <a:gd name="T88" fmla="*/ 422 w 984"/>
                    <a:gd name="T89" fmla="*/ 431 h 844"/>
                    <a:gd name="T90" fmla="*/ 394 w 984"/>
                    <a:gd name="T91" fmla="*/ 408 h 844"/>
                    <a:gd name="T92" fmla="*/ 354 w 984"/>
                    <a:gd name="T93" fmla="*/ 382 h 844"/>
                    <a:gd name="T94" fmla="*/ 314 w 984"/>
                    <a:gd name="T95" fmla="*/ 330 h 844"/>
                    <a:gd name="T96" fmla="*/ 266 w 984"/>
                    <a:gd name="T97" fmla="*/ 284 h 844"/>
                    <a:gd name="T98" fmla="*/ 210 w 984"/>
                    <a:gd name="T99" fmla="*/ 257 h 844"/>
                    <a:gd name="T100" fmla="*/ 154 w 984"/>
                    <a:gd name="T101" fmla="*/ 195 h 844"/>
                    <a:gd name="T102" fmla="*/ 66 w 984"/>
                    <a:gd name="T103" fmla="*/ 54 h 844"/>
                    <a:gd name="T104" fmla="*/ 34 w 984"/>
                    <a:gd name="T105" fmla="*/ 31 h 844"/>
                    <a:gd name="T106" fmla="*/ 46 w 984"/>
                    <a:gd name="T107" fmla="*/ 18 h 844"/>
                    <a:gd name="T108" fmla="*/ 102 w 984"/>
                    <a:gd name="T109" fmla="*/ 5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3 h 48"/>
                    <a:gd name="T2" fmla="*/ 10 w 36"/>
                    <a:gd name="T3" fmla="*/ 39 h 48"/>
                    <a:gd name="T4" fmla="*/ 6 w 36"/>
                    <a:gd name="T5" fmla="*/ 2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4 h 37"/>
                    <a:gd name="T2" fmla="*/ 13 w 36"/>
                    <a:gd name="T3" fmla="*/ 1 h 37"/>
                    <a:gd name="T4" fmla="*/ 38 w 36"/>
                    <a:gd name="T5" fmla="*/ 13 h 37"/>
                    <a:gd name="T6" fmla="*/ 8 w 36"/>
                    <a:gd name="T7" fmla="*/ 13 h 37"/>
                    <a:gd name="T8" fmla="*/ 0 w 36"/>
                    <a:gd name="T9" fmla="*/ 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1 h 96"/>
                    <a:gd name="T2" fmla="*/ 28 w 170"/>
                    <a:gd name="T3" fmla="*/ 21 h 96"/>
                    <a:gd name="T4" fmla="*/ 56 w 170"/>
                    <a:gd name="T5" fmla="*/ 18 h 96"/>
                    <a:gd name="T6" fmla="*/ 80 w 170"/>
                    <a:gd name="T7" fmla="*/ 8 h 96"/>
                    <a:gd name="T8" fmla="*/ 64 w 170"/>
                    <a:gd name="T9" fmla="*/ 21 h 96"/>
                    <a:gd name="T10" fmla="*/ 125 w 170"/>
                    <a:gd name="T11" fmla="*/ 41 h 96"/>
                    <a:gd name="T12" fmla="*/ 161 w 170"/>
                    <a:gd name="T13" fmla="*/ 55 h 96"/>
                    <a:gd name="T14" fmla="*/ 117 w 170"/>
                    <a:gd name="T15" fmla="*/ 65 h 96"/>
                    <a:gd name="T16" fmla="*/ 89 w 170"/>
                    <a:gd name="T17" fmla="*/ 48 h 96"/>
                    <a:gd name="T18" fmla="*/ 76 w 170"/>
                    <a:gd name="T19" fmla="*/ 45 h 96"/>
                    <a:gd name="T20" fmla="*/ 24 w 170"/>
                    <a:gd name="T21" fmla="*/ 35 h 96"/>
                    <a:gd name="T22" fmla="*/ 0 w 170"/>
                    <a:gd name="T23" fmla="*/ 4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20 h 44"/>
                    <a:gd name="T6" fmla="*/ 112 w 138"/>
                    <a:gd name="T7" fmla="*/ 17 h 44"/>
                    <a:gd name="T8" fmla="*/ 108 w 138"/>
                    <a:gd name="T9" fmla="*/ 37 h 44"/>
                    <a:gd name="T10" fmla="*/ 64 w 138"/>
                    <a:gd name="T11" fmla="*/ 34 h 44"/>
                    <a:gd name="T12" fmla="*/ 0 w 138"/>
                    <a:gd name="T13" fmla="*/ 30 h 44"/>
                    <a:gd name="T14" fmla="*/ 28 w 138"/>
                    <a:gd name="T15" fmla="*/ 1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0 h 42"/>
                    <a:gd name="T2" fmla="*/ 36 w 57"/>
                    <a:gd name="T3" fmla="*/ 11 h 42"/>
                    <a:gd name="T4" fmla="*/ 17 w 57"/>
                    <a:gd name="T5" fmla="*/ 2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8 w 39"/>
                    <a:gd name="T1" fmla="*/ 27 h 52"/>
                    <a:gd name="T2" fmla="*/ 18 w 39"/>
                    <a:gd name="T3" fmla="*/ 0 h 52"/>
                    <a:gd name="T4" fmla="*/ 18 w 39"/>
                    <a:gd name="T5" fmla="*/ 27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7 h 80"/>
                    <a:gd name="T2" fmla="*/ 20 w 44"/>
                    <a:gd name="T3" fmla="*/ 27 h 80"/>
                    <a:gd name="T4" fmla="*/ 25 w 44"/>
                    <a:gd name="T5" fmla="*/ 40 h 80"/>
                    <a:gd name="T6" fmla="*/ 37 w 44"/>
                    <a:gd name="T7" fmla="*/ 44 h 80"/>
                    <a:gd name="T8" fmla="*/ 25 w 44"/>
                    <a:gd name="T9" fmla="*/ 60 h 80"/>
                    <a:gd name="T10" fmla="*/ 0 w 44"/>
                    <a:gd name="T11" fmla="*/ 17 h 80"/>
                    <a:gd name="T12" fmla="*/ 4 w 44"/>
                    <a:gd name="T13" fmla="*/ 7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327 w 323"/>
                    <a:gd name="T1" fmla="*/ 2 h 64"/>
                    <a:gd name="T2" fmla="*/ 343 w 323"/>
                    <a:gd name="T3" fmla="*/ 13 h 64"/>
                    <a:gd name="T4" fmla="*/ 349 w 323"/>
                    <a:gd name="T5" fmla="*/ 0 h 64"/>
                    <a:gd name="T6" fmla="*/ 394 w 323"/>
                    <a:gd name="T7" fmla="*/ 0 h 64"/>
                    <a:gd name="T8" fmla="*/ 427 w 323"/>
                    <a:gd name="T9" fmla="*/ 27 h 64"/>
                    <a:gd name="T10" fmla="*/ 474 w 323"/>
                    <a:gd name="T11" fmla="*/ 16 h 64"/>
                    <a:gd name="T12" fmla="*/ 467 w 323"/>
                    <a:gd name="T13" fmla="*/ 45 h 64"/>
                    <a:gd name="T14" fmla="*/ 443 w 323"/>
                    <a:gd name="T15" fmla="*/ 72 h 64"/>
                    <a:gd name="T16" fmla="*/ 438 w 323"/>
                    <a:gd name="T17" fmla="*/ 45 h 64"/>
                    <a:gd name="T18" fmla="*/ 427 w 323"/>
                    <a:gd name="T19" fmla="*/ 48 h 64"/>
                    <a:gd name="T20" fmla="*/ 415 w 323"/>
                    <a:gd name="T21" fmla="*/ 45 h 64"/>
                    <a:gd name="T22" fmla="*/ 391 w 323"/>
                    <a:gd name="T23" fmla="*/ 33 h 64"/>
                    <a:gd name="T24" fmla="*/ 339 w 323"/>
                    <a:gd name="T25" fmla="*/ 59 h 64"/>
                    <a:gd name="T26" fmla="*/ 299 w 323"/>
                    <a:gd name="T27" fmla="*/ 69 h 64"/>
                    <a:gd name="T28" fmla="*/ 315 w 323"/>
                    <a:gd name="T29" fmla="*/ 89 h 64"/>
                    <a:gd name="T30" fmla="*/ 279 w 323"/>
                    <a:gd name="T31" fmla="*/ 98 h 64"/>
                    <a:gd name="T32" fmla="*/ 251 w 323"/>
                    <a:gd name="T33" fmla="*/ 95 h 64"/>
                    <a:gd name="T34" fmla="*/ 263 w 323"/>
                    <a:gd name="T35" fmla="*/ 89 h 64"/>
                    <a:gd name="T36" fmla="*/ 254 w 323"/>
                    <a:gd name="T37" fmla="*/ 63 h 64"/>
                    <a:gd name="T38" fmla="*/ 251 w 323"/>
                    <a:gd name="T39" fmla="*/ 48 h 64"/>
                    <a:gd name="T40" fmla="*/ 235 w 323"/>
                    <a:gd name="T41" fmla="*/ 36 h 64"/>
                    <a:gd name="T42" fmla="*/ 211 w 323"/>
                    <a:gd name="T43" fmla="*/ 42 h 64"/>
                    <a:gd name="T44" fmla="*/ 199 w 323"/>
                    <a:gd name="T45" fmla="*/ 42 h 64"/>
                    <a:gd name="T46" fmla="*/ 183 w 323"/>
                    <a:gd name="T47" fmla="*/ 39 h 64"/>
                    <a:gd name="T48" fmla="*/ 123 w 323"/>
                    <a:gd name="T49" fmla="*/ 3 h 64"/>
                    <a:gd name="T50" fmla="*/ 88 w 323"/>
                    <a:gd name="T51" fmla="*/ 22 h 64"/>
                    <a:gd name="T52" fmla="*/ 1 w 323"/>
                    <a:gd name="T53" fmla="*/ 0 h 64"/>
                    <a:gd name="T54" fmla="*/ 327 w 323"/>
                    <a:gd name="T55" fmla="*/ 2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56 w 300"/>
                    <a:gd name="T1" fmla="*/ 49 h 31"/>
                    <a:gd name="T2" fmla="*/ 45 w 300"/>
                    <a:gd name="T3" fmla="*/ 2 h 31"/>
                    <a:gd name="T4" fmla="*/ 424 w 300"/>
                    <a:gd name="T5" fmla="*/ 0 h 31"/>
                    <a:gd name="T6" fmla="*/ 440 w 300"/>
                    <a:gd name="T7" fmla="*/ 22 h 31"/>
                    <a:gd name="T8" fmla="*/ 392 w 300"/>
                    <a:gd name="T9" fmla="*/ 25 h 31"/>
                    <a:gd name="T10" fmla="*/ 156 w 300"/>
                    <a:gd name="T11" fmla="*/ 49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2 h 29"/>
                    <a:gd name="T2" fmla="*/ 12 w 41"/>
                    <a:gd name="T3" fmla="*/ 25 h 29"/>
                    <a:gd name="T4" fmla="*/ 0 w 41"/>
                    <a:gd name="T5" fmla="*/ 22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171 w 436"/>
                    <a:gd name="T1" fmla="*/ 2 h 152"/>
                    <a:gd name="T2" fmla="*/ 1022 w 436"/>
                    <a:gd name="T3" fmla="*/ 0 h 152"/>
                    <a:gd name="T4" fmla="*/ 975 w 436"/>
                    <a:gd name="T5" fmla="*/ 132 h 152"/>
                    <a:gd name="T6" fmla="*/ 931 w 436"/>
                    <a:gd name="T7" fmla="*/ 166 h 152"/>
                    <a:gd name="T8" fmla="*/ 919 w 436"/>
                    <a:gd name="T9" fmla="*/ 171 h 152"/>
                    <a:gd name="T10" fmla="*/ 879 w 436"/>
                    <a:gd name="T11" fmla="*/ 179 h 152"/>
                    <a:gd name="T12" fmla="*/ 846 w 436"/>
                    <a:gd name="T13" fmla="*/ 215 h 152"/>
                    <a:gd name="T14" fmla="*/ 849 w 436"/>
                    <a:gd name="T15" fmla="*/ 242 h 152"/>
                    <a:gd name="T16" fmla="*/ 853 w 436"/>
                    <a:gd name="T17" fmla="*/ 262 h 152"/>
                    <a:gd name="T18" fmla="*/ 858 w 436"/>
                    <a:gd name="T19" fmla="*/ 277 h 152"/>
                    <a:gd name="T20" fmla="*/ 849 w 436"/>
                    <a:gd name="T21" fmla="*/ 299 h 152"/>
                    <a:gd name="T22" fmla="*/ 823 w 436"/>
                    <a:gd name="T23" fmla="*/ 294 h 152"/>
                    <a:gd name="T24" fmla="*/ 802 w 436"/>
                    <a:gd name="T25" fmla="*/ 316 h 152"/>
                    <a:gd name="T26" fmla="*/ 813 w 436"/>
                    <a:gd name="T27" fmla="*/ 257 h 152"/>
                    <a:gd name="T28" fmla="*/ 792 w 436"/>
                    <a:gd name="T29" fmla="*/ 245 h 152"/>
                    <a:gd name="T30" fmla="*/ 806 w 436"/>
                    <a:gd name="T31" fmla="*/ 228 h 152"/>
                    <a:gd name="T32" fmla="*/ 802 w 436"/>
                    <a:gd name="T33" fmla="*/ 218 h 152"/>
                    <a:gd name="T34" fmla="*/ 750 w 436"/>
                    <a:gd name="T35" fmla="*/ 230 h 152"/>
                    <a:gd name="T36" fmla="*/ 743 w 436"/>
                    <a:gd name="T37" fmla="*/ 208 h 152"/>
                    <a:gd name="T38" fmla="*/ 696 w 436"/>
                    <a:gd name="T39" fmla="*/ 230 h 152"/>
                    <a:gd name="T40" fmla="*/ 750 w 436"/>
                    <a:gd name="T41" fmla="*/ 252 h 152"/>
                    <a:gd name="T42" fmla="*/ 715 w 436"/>
                    <a:gd name="T43" fmla="*/ 286 h 152"/>
                    <a:gd name="T44" fmla="*/ 729 w 436"/>
                    <a:gd name="T45" fmla="*/ 308 h 152"/>
                    <a:gd name="T46" fmla="*/ 738 w 436"/>
                    <a:gd name="T47" fmla="*/ 338 h 152"/>
                    <a:gd name="T48" fmla="*/ 724 w 436"/>
                    <a:gd name="T49" fmla="*/ 340 h 152"/>
                    <a:gd name="T50" fmla="*/ 736 w 436"/>
                    <a:gd name="T51" fmla="*/ 352 h 152"/>
                    <a:gd name="T52" fmla="*/ 720 w 436"/>
                    <a:gd name="T53" fmla="*/ 372 h 152"/>
                    <a:gd name="T54" fmla="*/ 0 w 436"/>
                    <a:gd name="T55" fmla="*/ 365 h 152"/>
                    <a:gd name="T56" fmla="*/ 171 w 436"/>
                    <a:gd name="T57" fmla="*/ 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27 h 165"/>
                    <a:gd name="T2" fmla="*/ 15 w 47"/>
                    <a:gd name="T3" fmla="*/ 88 h 165"/>
                    <a:gd name="T4" fmla="*/ 17 w 47"/>
                    <a:gd name="T5" fmla="*/ 55 h 165"/>
                    <a:gd name="T6" fmla="*/ 11 w 47"/>
                    <a:gd name="T7" fmla="*/ 32 h 165"/>
                    <a:gd name="T8" fmla="*/ 17 w 47"/>
                    <a:gd name="T9" fmla="*/ 10 h 165"/>
                    <a:gd name="T10" fmla="*/ 21 w 47"/>
                    <a:gd name="T11" fmla="*/ 0 h 165"/>
                    <a:gd name="T12" fmla="*/ 31 w 47"/>
                    <a:gd name="T13" fmla="*/ 24 h 165"/>
                    <a:gd name="T14" fmla="*/ 47 w 47"/>
                    <a:gd name="T15" fmla="*/ 80 h 165"/>
                    <a:gd name="T16" fmla="*/ 31 w 47"/>
                    <a:gd name="T17" fmla="*/ 88 h 165"/>
                    <a:gd name="T18" fmla="*/ 23 w 47"/>
                    <a:gd name="T19" fmla="*/ 102 h 165"/>
                    <a:gd name="T20" fmla="*/ 21 w 47"/>
                    <a:gd name="T21" fmla="*/ 107 h 165"/>
                    <a:gd name="T22" fmla="*/ 27 w 47"/>
                    <a:gd name="T23" fmla="*/ 109 h 165"/>
                    <a:gd name="T24" fmla="*/ 31 w 47"/>
                    <a:gd name="T25" fmla="*/ 119 h 165"/>
                    <a:gd name="T26" fmla="*/ 13 w 47"/>
                    <a:gd name="T27" fmla="*/ 120 h 165"/>
                    <a:gd name="T28" fmla="*/ 7 w 47"/>
                    <a:gd name="T29" fmla="*/ 130 h 165"/>
                    <a:gd name="T30" fmla="*/ 3 w 47"/>
                    <a:gd name="T31" fmla="*/ 125 h 165"/>
                    <a:gd name="T32" fmla="*/ 5 w 47"/>
                    <a:gd name="T33" fmla="*/ 12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50 h 103"/>
                    <a:gd name="T2" fmla="*/ 30 w 138"/>
                    <a:gd name="T3" fmla="*/ 35 h 103"/>
                    <a:gd name="T4" fmla="*/ 50 w 138"/>
                    <a:gd name="T5" fmla="*/ 27 h 103"/>
                    <a:gd name="T6" fmla="*/ 54 w 138"/>
                    <a:gd name="T7" fmla="*/ 37 h 103"/>
                    <a:gd name="T8" fmla="*/ 66 w 138"/>
                    <a:gd name="T9" fmla="*/ 40 h 103"/>
                    <a:gd name="T10" fmla="*/ 80 w 138"/>
                    <a:gd name="T11" fmla="*/ 45 h 103"/>
                    <a:gd name="T12" fmla="*/ 116 w 138"/>
                    <a:gd name="T13" fmla="*/ 27 h 103"/>
                    <a:gd name="T14" fmla="*/ 130 w 138"/>
                    <a:gd name="T15" fmla="*/ 14 h 103"/>
                    <a:gd name="T16" fmla="*/ 138 w 138"/>
                    <a:gd name="T17" fmla="*/ 9 h 103"/>
                    <a:gd name="T18" fmla="*/ 106 w 138"/>
                    <a:gd name="T19" fmla="*/ 40 h 103"/>
                    <a:gd name="T20" fmla="*/ 84 w 138"/>
                    <a:gd name="T21" fmla="*/ 55 h 103"/>
                    <a:gd name="T22" fmla="*/ 66 w 138"/>
                    <a:gd name="T23" fmla="*/ 66 h 103"/>
                    <a:gd name="T24" fmla="*/ 48 w 138"/>
                    <a:gd name="T25" fmla="*/ 84 h 103"/>
                    <a:gd name="T26" fmla="*/ 26 w 138"/>
                    <a:gd name="T27" fmla="*/ 73 h 103"/>
                    <a:gd name="T28" fmla="*/ 20 w 138"/>
                    <a:gd name="T29" fmla="*/ 71 h 103"/>
                    <a:gd name="T30" fmla="*/ 22 w 138"/>
                    <a:gd name="T31" fmla="*/ 79 h 103"/>
                    <a:gd name="T32" fmla="*/ 0 w 138"/>
                    <a:gd name="T33" fmla="*/ 79 h 103"/>
                    <a:gd name="T34" fmla="*/ 10 w 138"/>
                    <a:gd name="T35" fmla="*/ 64 h 103"/>
                    <a:gd name="T36" fmla="*/ 26 w 138"/>
                    <a:gd name="T37" fmla="*/ 5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7 w 188"/>
                    <a:gd name="T1" fmla="*/ 20 h 214"/>
                    <a:gd name="T2" fmla="*/ 159 w 188"/>
                    <a:gd name="T3" fmla="*/ 5 h 214"/>
                    <a:gd name="T4" fmla="*/ 169 w 188"/>
                    <a:gd name="T5" fmla="*/ 0 h 214"/>
                    <a:gd name="T6" fmla="*/ 181 w 188"/>
                    <a:gd name="T7" fmla="*/ 20 h 214"/>
                    <a:gd name="T8" fmla="*/ 187 w 188"/>
                    <a:gd name="T9" fmla="*/ 35 h 214"/>
                    <a:gd name="T10" fmla="*/ 177 w 188"/>
                    <a:gd name="T11" fmla="*/ 48 h 214"/>
                    <a:gd name="T12" fmla="*/ 169 w 188"/>
                    <a:gd name="T13" fmla="*/ 63 h 214"/>
                    <a:gd name="T14" fmla="*/ 161 w 188"/>
                    <a:gd name="T15" fmla="*/ 104 h 214"/>
                    <a:gd name="T16" fmla="*/ 143 w 188"/>
                    <a:gd name="T17" fmla="*/ 112 h 214"/>
                    <a:gd name="T18" fmla="*/ 119 w 188"/>
                    <a:gd name="T19" fmla="*/ 113 h 214"/>
                    <a:gd name="T20" fmla="*/ 111 w 188"/>
                    <a:gd name="T21" fmla="*/ 102 h 214"/>
                    <a:gd name="T22" fmla="*/ 101 w 188"/>
                    <a:gd name="T23" fmla="*/ 120 h 214"/>
                    <a:gd name="T24" fmla="*/ 90 w 188"/>
                    <a:gd name="T25" fmla="*/ 123 h 214"/>
                    <a:gd name="T26" fmla="*/ 80 w 188"/>
                    <a:gd name="T27" fmla="*/ 109 h 214"/>
                    <a:gd name="T28" fmla="*/ 58 w 188"/>
                    <a:gd name="T29" fmla="*/ 118 h 214"/>
                    <a:gd name="T30" fmla="*/ 76 w 188"/>
                    <a:gd name="T31" fmla="*/ 117 h 214"/>
                    <a:gd name="T32" fmla="*/ 78 w 188"/>
                    <a:gd name="T33" fmla="*/ 132 h 214"/>
                    <a:gd name="T34" fmla="*/ 58 w 188"/>
                    <a:gd name="T35" fmla="*/ 137 h 214"/>
                    <a:gd name="T36" fmla="*/ 34 w 188"/>
                    <a:gd name="T37" fmla="*/ 137 h 214"/>
                    <a:gd name="T38" fmla="*/ 36 w 188"/>
                    <a:gd name="T39" fmla="*/ 127 h 214"/>
                    <a:gd name="T40" fmla="*/ 46 w 188"/>
                    <a:gd name="T41" fmla="*/ 118 h 214"/>
                    <a:gd name="T42" fmla="*/ 34 w 188"/>
                    <a:gd name="T43" fmla="*/ 122 h 214"/>
                    <a:gd name="T44" fmla="*/ 26 w 188"/>
                    <a:gd name="T45" fmla="*/ 137 h 214"/>
                    <a:gd name="T46" fmla="*/ 30 w 188"/>
                    <a:gd name="T47" fmla="*/ 156 h 214"/>
                    <a:gd name="T48" fmla="*/ 14 w 188"/>
                    <a:gd name="T49" fmla="*/ 164 h 214"/>
                    <a:gd name="T50" fmla="*/ 0 w 188"/>
                    <a:gd name="T51" fmla="*/ 176 h 214"/>
                    <a:gd name="T52" fmla="*/ 8 w 188"/>
                    <a:gd name="T53" fmla="*/ 155 h 214"/>
                    <a:gd name="T54" fmla="*/ 0 w 188"/>
                    <a:gd name="T55" fmla="*/ 135 h 214"/>
                    <a:gd name="T56" fmla="*/ 14 w 188"/>
                    <a:gd name="T57" fmla="*/ 125 h 214"/>
                    <a:gd name="T58" fmla="*/ 32 w 188"/>
                    <a:gd name="T59" fmla="*/ 110 h 214"/>
                    <a:gd name="T60" fmla="*/ 44 w 188"/>
                    <a:gd name="T61" fmla="*/ 97 h 214"/>
                    <a:gd name="T62" fmla="*/ 72 w 188"/>
                    <a:gd name="T63" fmla="*/ 95 h 214"/>
                    <a:gd name="T64" fmla="*/ 84 w 188"/>
                    <a:gd name="T65" fmla="*/ 92 h 214"/>
                    <a:gd name="T66" fmla="*/ 113 w 188"/>
                    <a:gd name="T67" fmla="*/ 64 h 214"/>
                    <a:gd name="T68" fmla="*/ 119 w 188"/>
                    <a:gd name="T69" fmla="*/ 76 h 214"/>
                    <a:gd name="T70" fmla="*/ 131 w 188"/>
                    <a:gd name="T71" fmla="*/ 63 h 214"/>
                    <a:gd name="T72" fmla="*/ 149 w 188"/>
                    <a:gd name="T73" fmla="*/ 44 h 214"/>
                    <a:gd name="T74" fmla="*/ 153 w 188"/>
                    <a:gd name="T75" fmla="*/ 35 h 214"/>
                    <a:gd name="T76" fmla="*/ 147 w 188"/>
                    <a:gd name="T77" fmla="*/ 31 h 214"/>
                    <a:gd name="T78" fmla="*/ 151 w 188"/>
                    <a:gd name="T79" fmla="*/ 26 h 214"/>
                    <a:gd name="T80" fmla="*/ 157 w 188"/>
                    <a:gd name="T81" fmla="*/ 2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7 h 13"/>
                    <a:gd name="T2" fmla="*/ 4 w 13"/>
                    <a:gd name="T3" fmla="*/ 10 h 13"/>
                    <a:gd name="T4" fmla="*/ 0 w 13"/>
                    <a:gd name="T5" fmla="*/ 7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3 w 812"/>
                    <a:gd name="T1" fmla="*/ 21 h 564"/>
                    <a:gd name="T2" fmla="*/ 779 w 812"/>
                    <a:gd name="T3" fmla="*/ 64 h 564"/>
                    <a:gd name="T4" fmla="*/ 749 w 812"/>
                    <a:gd name="T5" fmla="*/ 100 h 564"/>
                    <a:gd name="T6" fmla="*/ 723 w 812"/>
                    <a:gd name="T7" fmla="*/ 116 h 564"/>
                    <a:gd name="T8" fmla="*/ 635 w 812"/>
                    <a:gd name="T9" fmla="*/ 147 h 564"/>
                    <a:gd name="T10" fmla="*/ 633 w 812"/>
                    <a:gd name="T11" fmla="*/ 172 h 564"/>
                    <a:gd name="T12" fmla="*/ 605 w 812"/>
                    <a:gd name="T13" fmla="*/ 188 h 564"/>
                    <a:gd name="T14" fmla="*/ 621 w 812"/>
                    <a:gd name="T15" fmla="*/ 146 h 564"/>
                    <a:gd name="T16" fmla="*/ 577 w 812"/>
                    <a:gd name="T17" fmla="*/ 154 h 564"/>
                    <a:gd name="T18" fmla="*/ 557 w 812"/>
                    <a:gd name="T19" fmla="*/ 179 h 564"/>
                    <a:gd name="T20" fmla="*/ 597 w 812"/>
                    <a:gd name="T21" fmla="*/ 229 h 564"/>
                    <a:gd name="T22" fmla="*/ 595 w 812"/>
                    <a:gd name="T23" fmla="*/ 301 h 564"/>
                    <a:gd name="T24" fmla="*/ 543 w 812"/>
                    <a:gd name="T25" fmla="*/ 333 h 564"/>
                    <a:gd name="T26" fmla="*/ 523 w 812"/>
                    <a:gd name="T27" fmla="*/ 316 h 564"/>
                    <a:gd name="T28" fmla="*/ 483 w 812"/>
                    <a:gd name="T29" fmla="*/ 285 h 564"/>
                    <a:gd name="T30" fmla="*/ 463 w 812"/>
                    <a:gd name="T31" fmla="*/ 285 h 564"/>
                    <a:gd name="T32" fmla="*/ 451 w 812"/>
                    <a:gd name="T33" fmla="*/ 323 h 564"/>
                    <a:gd name="T34" fmla="*/ 501 w 812"/>
                    <a:gd name="T35" fmla="*/ 380 h 564"/>
                    <a:gd name="T36" fmla="*/ 511 w 812"/>
                    <a:gd name="T37" fmla="*/ 429 h 564"/>
                    <a:gd name="T38" fmla="*/ 527 w 812"/>
                    <a:gd name="T39" fmla="*/ 459 h 564"/>
                    <a:gd name="T40" fmla="*/ 493 w 812"/>
                    <a:gd name="T41" fmla="*/ 446 h 564"/>
                    <a:gd name="T42" fmla="*/ 471 w 812"/>
                    <a:gd name="T43" fmla="*/ 424 h 564"/>
                    <a:gd name="T44" fmla="*/ 423 w 812"/>
                    <a:gd name="T45" fmla="*/ 347 h 564"/>
                    <a:gd name="T46" fmla="*/ 427 w 812"/>
                    <a:gd name="T47" fmla="*/ 254 h 564"/>
                    <a:gd name="T48" fmla="*/ 423 w 812"/>
                    <a:gd name="T49" fmla="*/ 220 h 564"/>
                    <a:gd name="T50" fmla="*/ 413 w 812"/>
                    <a:gd name="T51" fmla="*/ 226 h 564"/>
                    <a:gd name="T52" fmla="*/ 386 w 812"/>
                    <a:gd name="T53" fmla="*/ 218 h 564"/>
                    <a:gd name="T54" fmla="*/ 360 w 812"/>
                    <a:gd name="T55" fmla="*/ 139 h 564"/>
                    <a:gd name="T56" fmla="*/ 330 w 812"/>
                    <a:gd name="T57" fmla="*/ 136 h 564"/>
                    <a:gd name="T58" fmla="*/ 288 w 812"/>
                    <a:gd name="T59" fmla="*/ 141 h 564"/>
                    <a:gd name="T60" fmla="*/ 242 w 812"/>
                    <a:gd name="T61" fmla="*/ 190 h 564"/>
                    <a:gd name="T62" fmla="*/ 196 w 812"/>
                    <a:gd name="T63" fmla="*/ 220 h 564"/>
                    <a:gd name="T64" fmla="*/ 184 w 812"/>
                    <a:gd name="T65" fmla="*/ 224 h 564"/>
                    <a:gd name="T66" fmla="*/ 160 w 812"/>
                    <a:gd name="T67" fmla="*/ 269 h 564"/>
                    <a:gd name="T68" fmla="*/ 152 w 812"/>
                    <a:gd name="T69" fmla="*/ 290 h 564"/>
                    <a:gd name="T70" fmla="*/ 128 w 812"/>
                    <a:gd name="T71" fmla="*/ 331 h 564"/>
                    <a:gd name="T72" fmla="*/ 94 w 812"/>
                    <a:gd name="T73" fmla="*/ 321 h 564"/>
                    <a:gd name="T74" fmla="*/ 66 w 812"/>
                    <a:gd name="T75" fmla="*/ 211 h 564"/>
                    <a:gd name="T76" fmla="*/ 72 w 812"/>
                    <a:gd name="T77" fmla="*/ 128 h 564"/>
                    <a:gd name="T78" fmla="*/ 44 w 812"/>
                    <a:gd name="T79" fmla="*/ 147 h 564"/>
                    <a:gd name="T80" fmla="*/ 20 w 812"/>
                    <a:gd name="T81" fmla="*/ 123 h 564"/>
                    <a:gd name="T82" fmla="*/ 24 w 812"/>
                    <a:gd name="T83" fmla="*/ 113 h 564"/>
                    <a:gd name="T84" fmla="*/ 0 w 812"/>
                    <a:gd name="T85" fmla="*/ 75 h 564"/>
                    <a:gd name="T86" fmla="*/ 799 w 812"/>
                    <a:gd name="T87" fmla="*/ 5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9 h 85"/>
                    <a:gd name="T2" fmla="*/ 18 w 43"/>
                    <a:gd name="T3" fmla="*/ 3 h 85"/>
                    <a:gd name="T4" fmla="*/ 39 w 43"/>
                    <a:gd name="T5" fmla="*/ 28 h 85"/>
                    <a:gd name="T6" fmla="*/ 20 w 43"/>
                    <a:gd name="T7" fmla="*/ 71 h 85"/>
                    <a:gd name="T8" fmla="*/ 1 w 43"/>
                    <a:gd name="T9" fmla="*/ 58 h 85"/>
                    <a:gd name="T10" fmla="*/ 7 w 43"/>
                    <a:gd name="T11" fmla="*/ 9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2 w 44"/>
                    <a:gd name="T1" fmla="*/ 22 h 74"/>
                    <a:gd name="T2" fmla="*/ 28 w 44"/>
                    <a:gd name="T3" fmla="*/ 2 h 74"/>
                    <a:gd name="T4" fmla="*/ 41 w 44"/>
                    <a:gd name="T5" fmla="*/ 3 h 74"/>
                    <a:gd name="T6" fmla="*/ 37 w 44"/>
                    <a:gd name="T7" fmla="*/ 21 h 74"/>
                    <a:gd name="T8" fmla="*/ 12 w 44"/>
                    <a:gd name="T9" fmla="*/ 59 h 74"/>
                    <a:gd name="T10" fmla="*/ 7 w 44"/>
                    <a:gd name="T11" fmla="*/ 48 h 74"/>
                    <a:gd name="T12" fmla="*/ 3 w 44"/>
                    <a:gd name="T13" fmla="*/ 29 h 74"/>
                    <a:gd name="T14" fmla="*/ 12 w 44"/>
                    <a:gd name="T15" fmla="*/ 2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3 h 30"/>
                    <a:gd name="T2" fmla="*/ 5 w 20"/>
                    <a:gd name="T3" fmla="*/ 24 h 30"/>
                    <a:gd name="T4" fmla="*/ 7 w 20"/>
                    <a:gd name="T5" fmla="*/ 13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716 w 682"/>
                    <a:gd name="T1" fmla="*/ 721 h 557"/>
                    <a:gd name="T2" fmla="*/ 723 w 682"/>
                    <a:gd name="T3" fmla="*/ 701 h 557"/>
                    <a:gd name="T4" fmla="*/ 744 w 682"/>
                    <a:gd name="T5" fmla="*/ 642 h 557"/>
                    <a:gd name="T6" fmla="*/ 460 w 682"/>
                    <a:gd name="T7" fmla="*/ 446 h 557"/>
                    <a:gd name="T8" fmla="*/ 420 w 682"/>
                    <a:gd name="T9" fmla="*/ 538 h 557"/>
                    <a:gd name="T10" fmla="*/ 451 w 682"/>
                    <a:gd name="T11" fmla="*/ 864 h 557"/>
                    <a:gd name="T12" fmla="*/ 420 w 682"/>
                    <a:gd name="T13" fmla="*/ 768 h 557"/>
                    <a:gd name="T14" fmla="*/ 360 w 682"/>
                    <a:gd name="T15" fmla="*/ 683 h 557"/>
                    <a:gd name="T16" fmla="*/ 365 w 682"/>
                    <a:gd name="T17" fmla="*/ 642 h 557"/>
                    <a:gd name="T18" fmla="*/ 368 w 682"/>
                    <a:gd name="T19" fmla="*/ 613 h 557"/>
                    <a:gd name="T20" fmla="*/ 327 w 682"/>
                    <a:gd name="T21" fmla="*/ 583 h 557"/>
                    <a:gd name="T22" fmla="*/ 289 w 682"/>
                    <a:gd name="T23" fmla="*/ 538 h 557"/>
                    <a:gd name="T24" fmla="*/ 220 w 682"/>
                    <a:gd name="T25" fmla="*/ 550 h 557"/>
                    <a:gd name="T26" fmla="*/ 188 w 682"/>
                    <a:gd name="T27" fmla="*/ 567 h 557"/>
                    <a:gd name="T28" fmla="*/ 116 w 682"/>
                    <a:gd name="T29" fmla="*/ 567 h 557"/>
                    <a:gd name="T30" fmla="*/ 33 w 682"/>
                    <a:gd name="T31" fmla="*/ 485 h 557"/>
                    <a:gd name="T32" fmla="*/ 16 w 682"/>
                    <a:gd name="T33" fmla="*/ 459 h 557"/>
                    <a:gd name="T34" fmla="*/ 0 w 682"/>
                    <a:gd name="T35" fmla="*/ 410 h 557"/>
                    <a:gd name="T36" fmla="*/ 36 w 682"/>
                    <a:gd name="T37" fmla="*/ 331 h 557"/>
                    <a:gd name="T38" fmla="*/ 48 w 682"/>
                    <a:gd name="T39" fmla="*/ 281 h 557"/>
                    <a:gd name="T40" fmla="*/ 76 w 682"/>
                    <a:gd name="T41" fmla="*/ 222 h 557"/>
                    <a:gd name="T42" fmla="*/ 121 w 682"/>
                    <a:gd name="T43" fmla="*/ 180 h 557"/>
                    <a:gd name="T44" fmla="*/ 249 w 682"/>
                    <a:gd name="T45" fmla="*/ 104 h 557"/>
                    <a:gd name="T46" fmla="*/ 327 w 682"/>
                    <a:gd name="T47" fmla="*/ 47 h 557"/>
                    <a:gd name="T48" fmla="*/ 384 w 682"/>
                    <a:gd name="T49" fmla="*/ 9 h 557"/>
                    <a:gd name="T50" fmla="*/ 540 w 682"/>
                    <a:gd name="T51" fmla="*/ 3 h 557"/>
                    <a:gd name="T52" fmla="*/ 592 w 682"/>
                    <a:gd name="T53" fmla="*/ 0 h 557"/>
                    <a:gd name="T54" fmla="*/ 571 w 682"/>
                    <a:gd name="T55" fmla="*/ 53 h 557"/>
                    <a:gd name="T56" fmla="*/ 659 w 682"/>
                    <a:gd name="T57" fmla="*/ 131 h 557"/>
                    <a:gd name="T58" fmla="*/ 740 w 682"/>
                    <a:gd name="T59" fmla="*/ 115 h 557"/>
                    <a:gd name="T60" fmla="*/ 787 w 682"/>
                    <a:gd name="T61" fmla="*/ 127 h 557"/>
                    <a:gd name="T62" fmla="*/ 832 w 682"/>
                    <a:gd name="T63" fmla="*/ 151 h 557"/>
                    <a:gd name="T64" fmla="*/ 851 w 682"/>
                    <a:gd name="T65" fmla="*/ 292 h 557"/>
                    <a:gd name="T66" fmla="*/ 851 w 682"/>
                    <a:gd name="T67" fmla="*/ 373 h 557"/>
                    <a:gd name="T68" fmla="*/ 891 w 682"/>
                    <a:gd name="T69" fmla="*/ 440 h 557"/>
                    <a:gd name="T70" fmla="*/ 960 w 682"/>
                    <a:gd name="T71" fmla="*/ 466 h 557"/>
                    <a:gd name="T72" fmla="*/ 1012 w 682"/>
                    <a:gd name="T73" fmla="*/ 459 h 557"/>
                    <a:gd name="T74" fmla="*/ 988 w 682"/>
                    <a:gd name="T75" fmla="*/ 529 h 557"/>
                    <a:gd name="T76" fmla="*/ 891 w 682"/>
                    <a:gd name="T77" fmla="*/ 633 h 557"/>
                    <a:gd name="T78" fmla="*/ 816 w 682"/>
                    <a:gd name="T79" fmla="*/ 754 h 557"/>
                    <a:gd name="T80" fmla="*/ 827 w 682"/>
                    <a:gd name="T81" fmla="*/ 790 h 557"/>
                    <a:gd name="T82" fmla="*/ 647 w 682"/>
                    <a:gd name="T83" fmla="*/ 86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361 w 257"/>
                    <a:gd name="T1" fmla="*/ 540 h 347"/>
                    <a:gd name="T2" fmla="*/ 346 w 257"/>
                    <a:gd name="T3" fmla="*/ 468 h 347"/>
                    <a:gd name="T4" fmla="*/ 323 w 257"/>
                    <a:gd name="T5" fmla="*/ 448 h 347"/>
                    <a:gd name="T6" fmla="*/ 320 w 257"/>
                    <a:gd name="T7" fmla="*/ 419 h 347"/>
                    <a:gd name="T8" fmla="*/ 311 w 257"/>
                    <a:gd name="T9" fmla="*/ 395 h 347"/>
                    <a:gd name="T10" fmla="*/ 311 w 257"/>
                    <a:gd name="T11" fmla="*/ 356 h 347"/>
                    <a:gd name="T12" fmla="*/ 308 w 257"/>
                    <a:gd name="T13" fmla="*/ 333 h 347"/>
                    <a:gd name="T14" fmla="*/ 339 w 257"/>
                    <a:gd name="T15" fmla="*/ 314 h 347"/>
                    <a:gd name="T16" fmla="*/ 382 w 257"/>
                    <a:gd name="T17" fmla="*/ 307 h 347"/>
                    <a:gd name="T18" fmla="*/ 382 w 257"/>
                    <a:gd name="T19" fmla="*/ 212 h 347"/>
                    <a:gd name="T20" fmla="*/ 80 w 257"/>
                    <a:gd name="T21" fmla="*/ 149 h 347"/>
                    <a:gd name="T22" fmla="*/ 48 w 257"/>
                    <a:gd name="T23" fmla="*/ 153 h 347"/>
                    <a:gd name="T24" fmla="*/ 24 w 257"/>
                    <a:gd name="T25" fmla="*/ 159 h 347"/>
                    <a:gd name="T26" fmla="*/ 0 w 257"/>
                    <a:gd name="T27" fmla="*/ 232 h 347"/>
                    <a:gd name="T28" fmla="*/ 138 w 257"/>
                    <a:gd name="T29" fmla="*/ 538 h 347"/>
                    <a:gd name="T30" fmla="*/ 361 w 257"/>
                    <a:gd name="T31" fmla="*/ 5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6 w 19"/>
                    <a:gd name="T1" fmla="*/ 20 h 37"/>
                    <a:gd name="T2" fmla="*/ 16 w 19"/>
                    <a:gd name="T3" fmla="*/ 16 h 37"/>
                    <a:gd name="T4" fmla="*/ 6 w 19"/>
                    <a:gd name="T5" fmla="*/ 2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1 w 22"/>
                    <a:gd name="T1" fmla="*/ 10 h 20"/>
                    <a:gd name="T2" fmla="*/ 15 w 22"/>
                    <a:gd name="T3" fmla="*/ 0 h 20"/>
                    <a:gd name="T4" fmla="*/ 19 w 22"/>
                    <a:gd name="T5" fmla="*/ 10 h 20"/>
                    <a:gd name="T6" fmla="*/ 8 w 22"/>
                    <a:gd name="T7" fmla="*/ 17 h 20"/>
                    <a:gd name="T8" fmla="*/ 11 w 22"/>
                    <a:gd name="T9" fmla="*/ 1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4 h 30"/>
                    <a:gd name="T2" fmla="*/ 33 w 57"/>
                    <a:gd name="T3" fmla="*/ 5 h 30"/>
                    <a:gd name="T4" fmla="*/ 37 w 57"/>
                    <a:gd name="T5" fmla="*/ 24 h 30"/>
                    <a:gd name="T6" fmla="*/ 24 w 57"/>
                    <a:gd name="T7" fmla="*/ 14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2 w 693"/>
                    <a:gd name="T1" fmla="*/ 379 h 696"/>
                    <a:gd name="T2" fmla="*/ 392 w 693"/>
                    <a:gd name="T3" fmla="*/ 370 h 696"/>
                    <a:gd name="T4" fmla="*/ 324 w 693"/>
                    <a:gd name="T5" fmla="*/ 337 h 696"/>
                    <a:gd name="T6" fmla="*/ 264 w 693"/>
                    <a:gd name="T7" fmla="*/ 327 h 696"/>
                    <a:gd name="T8" fmla="*/ 236 w 693"/>
                    <a:gd name="T9" fmla="*/ 340 h 696"/>
                    <a:gd name="T10" fmla="*/ 260 w 693"/>
                    <a:gd name="T11" fmla="*/ 350 h 696"/>
                    <a:gd name="T12" fmla="*/ 292 w 693"/>
                    <a:gd name="T13" fmla="*/ 383 h 696"/>
                    <a:gd name="T14" fmla="*/ 320 w 693"/>
                    <a:gd name="T15" fmla="*/ 389 h 696"/>
                    <a:gd name="T16" fmla="*/ 332 w 693"/>
                    <a:gd name="T17" fmla="*/ 438 h 696"/>
                    <a:gd name="T18" fmla="*/ 312 w 693"/>
                    <a:gd name="T19" fmla="*/ 451 h 696"/>
                    <a:gd name="T20" fmla="*/ 260 w 693"/>
                    <a:gd name="T21" fmla="*/ 504 h 696"/>
                    <a:gd name="T22" fmla="*/ 224 w 693"/>
                    <a:gd name="T23" fmla="*/ 513 h 696"/>
                    <a:gd name="T24" fmla="*/ 97 w 693"/>
                    <a:gd name="T25" fmla="*/ 569 h 696"/>
                    <a:gd name="T26" fmla="*/ 77 w 693"/>
                    <a:gd name="T27" fmla="*/ 504 h 696"/>
                    <a:gd name="T28" fmla="*/ 45 w 693"/>
                    <a:gd name="T29" fmla="*/ 428 h 696"/>
                    <a:gd name="T30" fmla="*/ 33 w 693"/>
                    <a:gd name="T31" fmla="*/ 366 h 696"/>
                    <a:gd name="T32" fmla="*/ 53 w 693"/>
                    <a:gd name="T33" fmla="*/ 281 h 696"/>
                    <a:gd name="T34" fmla="*/ 17 w 693"/>
                    <a:gd name="T35" fmla="*/ 320 h 696"/>
                    <a:gd name="T36" fmla="*/ 81 w 693"/>
                    <a:gd name="T37" fmla="*/ 229 h 696"/>
                    <a:gd name="T38" fmla="*/ 113 w 693"/>
                    <a:gd name="T39" fmla="*/ 167 h 696"/>
                    <a:gd name="T40" fmla="*/ 37 w 693"/>
                    <a:gd name="T41" fmla="*/ 167 h 696"/>
                    <a:gd name="T42" fmla="*/ 1 w 693"/>
                    <a:gd name="T43" fmla="*/ 160 h 696"/>
                    <a:gd name="T44" fmla="*/ 25 w 693"/>
                    <a:gd name="T45" fmla="*/ 114 h 696"/>
                    <a:gd name="T46" fmla="*/ 97 w 693"/>
                    <a:gd name="T47" fmla="*/ 92 h 696"/>
                    <a:gd name="T48" fmla="*/ 220 w 693"/>
                    <a:gd name="T49" fmla="*/ 101 h 696"/>
                    <a:gd name="T50" fmla="*/ 228 w 693"/>
                    <a:gd name="T51" fmla="*/ 52 h 696"/>
                    <a:gd name="T52" fmla="*/ 260 w 693"/>
                    <a:gd name="T53" fmla="*/ 0 h 696"/>
                    <a:gd name="T54" fmla="*/ 356 w 693"/>
                    <a:gd name="T55" fmla="*/ 36 h 696"/>
                    <a:gd name="T56" fmla="*/ 328 w 693"/>
                    <a:gd name="T57" fmla="*/ 72 h 696"/>
                    <a:gd name="T58" fmla="*/ 300 w 693"/>
                    <a:gd name="T59" fmla="*/ 144 h 696"/>
                    <a:gd name="T60" fmla="*/ 360 w 693"/>
                    <a:gd name="T61" fmla="*/ 157 h 696"/>
                    <a:gd name="T62" fmla="*/ 372 w 693"/>
                    <a:gd name="T63" fmla="*/ 111 h 696"/>
                    <a:gd name="T64" fmla="*/ 416 w 693"/>
                    <a:gd name="T65" fmla="*/ 75 h 696"/>
                    <a:gd name="T66" fmla="*/ 496 w 693"/>
                    <a:gd name="T67" fmla="*/ 72 h 696"/>
                    <a:gd name="T68" fmla="*/ 527 w 693"/>
                    <a:gd name="T69" fmla="*/ 43 h 696"/>
                    <a:gd name="T70" fmla="*/ 539 w 693"/>
                    <a:gd name="T71" fmla="*/ 37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1228 w 931"/>
                    <a:gd name="T1" fmla="*/ 0 h 149"/>
                    <a:gd name="T2" fmla="*/ 213 w 931"/>
                    <a:gd name="T3" fmla="*/ 45 h 149"/>
                    <a:gd name="T4" fmla="*/ 135 w 931"/>
                    <a:gd name="T5" fmla="*/ 65 h 149"/>
                    <a:gd name="T6" fmla="*/ 92 w 931"/>
                    <a:gd name="T7" fmla="*/ 65 h 149"/>
                    <a:gd name="T8" fmla="*/ 33 w 931"/>
                    <a:gd name="T9" fmla="*/ 120 h 149"/>
                    <a:gd name="T10" fmla="*/ 0 w 931"/>
                    <a:gd name="T11" fmla="*/ 163 h 149"/>
                    <a:gd name="T12" fmla="*/ 88 w 931"/>
                    <a:gd name="T13" fmla="*/ 179 h 149"/>
                    <a:gd name="T14" fmla="*/ 144 w 931"/>
                    <a:gd name="T15" fmla="*/ 149 h 149"/>
                    <a:gd name="T16" fmla="*/ 161 w 931"/>
                    <a:gd name="T17" fmla="*/ 131 h 149"/>
                    <a:gd name="T18" fmla="*/ 249 w 931"/>
                    <a:gd name="T19" fmla="*/ 81 h 149"/>
                    <a:gd name="T20" fmla="*/ 320 w 931"/>
                    <a:gd name="T21" fmla="*/ 72 h 149"/>
                    <a:gd name="T22" fmla="*/ 353 w 931"/>
                    <a:gd name="T23" fmla="*/ 146 h 149"/>
                    <a:gd name="T24" fmla="*/ 280 w 931"/>
                    <a:gd name="T25" fmla="*/ 170 h 149"/>
                    <a:gd name="T26" fmla="*/ 344 w 931"/>
                    <a:gd name="T27" fmla="*/ 176 h 149"/>
                    <a:gd name="T28" fmla="*/ 372 w 931"/>
                    <a:gd name="T29" fmla="*/ 140 h 149"/>
                    <a:gd name="T30" fmla="*/ 396 w 931"/>
                    <a:gd name="T31" fmla="*/ 143 h 149"/>
                    <a:gd name="T32" fmla="*/ 377 w 931"/>
                    <a:gd name="T33" fmla="*/ 84 h 149"/>
                    <a:gd name="T34" fmla="*/ 396 w 931"/>
                    <a:gd name="T35" fmla="*/ 69 h 149"/>
                    <a:gd name="T36" fmla="*/ 412 w 931"/>
                    <a:gd name="T37" fmla="*/ 137 h 149"/>
                    <a:gd name="T38" fmla="*/ 396 w 931"/>
                    <a:gd name="T39" fmla="*/ 176 h 149"/>
                    <a:gd name="T40" fmla="*/ 441 w 931"/>
                    <a:gd name="T41" fmla="*/ 202 h 149"/>
                    <a:gd name="T42" fmla="*/ 445 w 931"/>
                    <a:gd name="T43" fmla="*/ 143 h 149"/>
                    <a:gd name="T44" fmla="*/ 493 w 931"/>
                    <a:gd name="T45" fmla="*/ 160 h 149"/>
                    <a:gd name="T46" fmla="*/ 569 w 931"/>
                    <a:gd name="T47" fmla="*/ 114 h 149"/>
                    <a:gd name="T48" fmla="*/ 609 w 931"/>
                    <a:gd name="T49" fmla="*/ 78 h 149"/>
                    <a:gd name="T50" fmla="*/ 654 w 931"/>
                    <a:gd name="T51" fmla="*/ 87 h 149"/>
                    <a:gd name="T52" fmla="*/ 677 w 931"/>
                    <a:gd name="T53" fmla="*/ 78 h 149"/>
                    <a:gd name="T54" fmla="*/ 642 w 931"/>
                    <a:gd name="T55" fmla="*/ 69 h 149"/>
                    <a:gd name="T56" fmla="*/ 706 w 931"/>
                    <a:gd name="T57" fmla="*/ 54 h 149"/>
                    <a:gd name="T58" fmla="*/ 810 w 931"/>
                    <a:gd name="T59" fmla="*/ 84 h 149"/>
                    <a:gd name="T60" fmla="*/ 865 w 931"/>
                    <a:gd name="T61" fmla="*/ 65 h 149"/>
                    <a:gd name="T62" fmla="*/ 869 w 931"/>
                    <a:gd name="T63" fmla="*/ 98 h 149"/>
                    <a:gd name="T64" fmla="*/ 846 w 931"/>
                    <a:gd name="T65" fmla="*/ 157 h 149"/>
                    <a:gd name="T66" fmla="*/ 910 w 931"/>
                    <a:gd name="T67" fmla="*/ 137 h 149"/>
                    <a:gd name="T68" fmla="*/ 929 w 931"/>
                    <a:gd name="T69" fmla="*/ 125 h 149"/>
                    <a:gd name="T70" fmla="*/ 965 w 931"/>
                    <a:gd name="T71" fmla="*/ 95 h 149"/>
                    <a:gd name="T72" fmla="*/ 1182 w 931"/>
                    <a:gd name="T73" fmla="*/ 13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3 h 30"/>
                    <a:gd name="T2" fmla="*/ 30 w 31"/>
                    <a:gd name="T3" fmla="*/ 0 h 30"/>
                    <a:gd name="T4" fmla="*/ 18 w 31"/>
                    <a:gd name="T5" fmla="*/ 20 h 30"/>
                    <a:gd name="T6" fmla="*/ 3 w 31"/>
                    <a:gd name="T7" fmla="*/ 2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27 h 32"/>
                    <a:gd name="T2" fmla="*/ 23 w 44"/>
                    <a:gd name="T3" fmla="*/ 0 h 32"/>
                    <a:gd name="T4" fmla="*/ 39 w 44"/>
                    <a:gd name="T5" fmla="*/ 3 h 32"/>
                    <a:gd name="T6" fmla="*/ 6 w 44"/>
                    <a:gd name="T7" fmla="*/ 27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4 h 18"/>
                    <a:gd name="T2" fmla="*/ 25 w 76"/>
                    <a:gd name="T3" fmla="*/ 2 h 18"/>
                    <a:gd name="T4" fmla="*/ 37 w 76"/>
                    <a:gd name="T5" fmla="*/ 14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18 h 44"/>
                    <a:gd name="T2" fmla="*/ 12 w 42"/>
                    <a:gd name="T3" fmla="*/ 8 h 44"/>
                    <a:gd name="T4" fmla="*/ 0 w 42"/>
                    <a:gd name="T5" fmla="*/ 18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18 h 30"/>
                    <a:gd name="T2" fmla="*/ 33 w 31"/>
                    <a:gd name="T3" fmla="*/ 8 h 30"/>
                    <a:gd name="T4" fmla="*/ 7 w 31"/>
                    <a:gd name="T5" fmla="*/ 18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endParaRPr lang="en-US" altLang="en-US"/>
          </a:p>
        </p:txBody>
      </p:sp>
      <p:sp>
        <p:nvSpPr>
          <p:cNvPr id="95" name="Rectangle 95"/>
          <p:cNvSpPr>
            <a:spLocks noGrp="1" noChangeArrowheads="1"/>
          </p:cNvSpPr>
          <p:nvPr>
            <p:ph type="ftr" sz="quarter" idx="11"/>
          </p:nvPr>
        </p:nvSpPr>
        <p:spPr>
          <a:xfrm>
            <a:off x="1905000" y="6324600"/>
            <a:ext cx="5791200" cy="457200"/>
          </a:xfrm>
        </p:spPr>
        <p:txBody>
          <a:bodyPr/>
          <a:lstStyle>
            <a:lvl1pPr>
              <a:defRPr/>
            </a:lvl1pPr>
          </a:lstStyle>
          <a:p>
            <a:pPr>
              <a:defRPr/>
            </a:pPr>
            <a:r>
              <a:rPr lang="en-US" altLang="en-US" smtClean="0"/>
              <a:t>Options, Futures, and Other Derivatives, 11th Edition, Copyright © John C. Hull 2021</a:t>
            </a:r>
            <a:endParaRPr lang="en-US" altLang="en-US" i="0"/>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pPr>
              <a:defRPr/>
            </a:pPr>
            <a:fld id="{2863C8D7-02E6-4272-874C-11AA223959B3}" type="slidenum">
              <a:rPr lang="en-US" altLang="en-US" smtClean="0"/>
              <a:pPr>
                <a:defRPr/>
              </a:pPr>
              <a:t>‹#›</a:t>
            </a:fld>
            <a:endParaRPr lang="en-US" altLang="en-US"/>
          </a:p>
        </p:txBody>
      </p:sp>
    </p:spTree>
    <p:extLst>
      <p:ext uri="{BB962C8B-B14F-4D97-AF65-F5344CB8AC3E}">
        <p14:creationId xmlns:p14="http://schemas.microsoft.com/office/powerpoint/2010/main" val="158556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i="0"/>
          </a:p>
        </p:txBody>
      </p:sp>
      <p:sp>
        <p:nvSpPr>
          <p:cNvPr id="6" name="Rectangle 6"/>
          <p:cNvSpPr>
            <a:spLocks noGrp="1" noChangeArrowheads="1"/>
          </p:cNvSpPr>
          <p:nvPr>
            <p:ph type="sldNum" sz="quarter" idx="12"/>
          </p:nvPr>
        </p:nvSpPr>
        <p:spPr>
          <a:ln/>
        </p:spPr>
        <p:txBody>
          <a:bodyPr/>
          <a:lstStyle>
            <a:lvl1pPr>
              <a:defRPr/>
            </a:lvl1pPr>
          </a:lstStyle>
          <a:p>
            <a:pPr>
              <a:defRPr/>
            </a:pPr>
            <a:fld id="{6439CBC3-161F-4BC6-88E4-8573D5ABD4C9}" type="slidenum">
              <a:rPr lang="en-US" altLang="en-US" smtClean="0"/>
              <a:pPr>
                <a:defRPr/>
              </a:pPr>
              <a:t>‹#›</a:t>
            </a:fld>
            <a:endParaRPr lang="en-US" altLang="en-US"/>
          </a:p>
        </p:txBody>
      </p:sp>
    </p:spTree>
    <p:extLst>
      <p:ext uri="{BB962C8B-B14F-4D97-AF65-F5344CB8AC3E}">
        <p14:creationId xmlns:p14="http://schemas.microsoft.com/office/powerpoint/2010/main" val="191227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i="0"/>
          </a:p>
        </p:txBody>
      </p:sp>
      <p:sp>
        <p:nvSpPr>
          <p:cNvPr id="6" name="Rectangle 6"/>
          <p:cNvSpPr>
            <a:spLocks noGrp="1" noChangeArrowheads="1"/>
          </p:cNvSpPr>
          <p:nvPr>
            <p:ph type="sldNum" sz="quarter" idx="12"/>
          </p:nvPr>
        </p:nvSpPr>
        <p:spPr>
          <a:ln/>
        </p:spPr>
        <p:txBody>
          <a:bodyPr/>
          <a:lstStyle>
            <a:lvl1pPr>
              <a:defRPr/>
            </a:lvl1pPr>
          </a:lstStyle>
          <a:p>
            <a:pPr>
              <a:defRPr/>
            </a:pPr>
            <a:fld id="{AE73D632-1568-4259-84D1-67246985CB9C}" type="slidenum">
              <a:rPr lang="en-US" altLang="en-US" smtClean="0"/>
              <a:pPr>
                <a:defRPr/>
              </a:pPr>
              <a:t>‹#›</a:t>
            </a:fld>
            <a:endParaRPr lang="en-US" altLang="en-US"/>
          </a:p>
        </p:txBody>
      </p:sp>
    </p:spTree>
    <p:extLst>
      <p:ext uri="{BB962C8B-B14F-4D97-AF65-F5344CB8AC3E}">
        <p14:creationId xmlns:p14="http://schemas.microsoft.com/office/powerpoint/2010/main" val="135634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smtClean="0"/>
              <a:t>Options, Futures, and Other Derivatives, 11th Edition, Copyright © John C. Hull 2021</a:t>
            </a:r>
            <a:endParaRPr lang="en-US" altLang="en-US" i="0"/>
          </a:p>
        </p:txBody>
      </p:sp>
      <p:sp>
        <p:nvSpPr>
          <p:cNvPr id="6" name="Slide Number Placeholder 5"/>
          <p:cNvSpPr>
            <a:spLocks noGrp="1"/>
          </p:cNvSpPr>
          <p:nvPr>
            <p:ph type="sldNum" sz="quarter" idx="12"/>
          </p:nvPr>
        </p:nvSpPr>
        <p:spPr/>
        <p:txBody>
          <a:bodyPr/>
          <a:lstStyle>
            <a:lvl1pPr>
              <a:defRPr smtClean="0"/>
            </a:lvl1pPr>
          </a:lstStyle>
          <a:p>
            <a:pPr>
              <a:defRPr/>
            </a:pPr>
            <a:fld id="{852BCA4C-F770-4E24-BD3A-5FB95B6B0FCB}" type="slidenum">
              <a:rPr lang="en-US" altLang="en-US"/>
              <a:pPr>
                <a:defRPr/>
              </a:pPr>
              <a:t>‹#›</a:t>
            </a:fld>
            <a:endParaRPr lang="en-US" altLang="en-US"/>
          </a:p>
        </p:txBody>
      </p:sp>
    </p:spTree>
    <p:extLst>
      <p:ext uri="{BB962C8B-B14F-4D97-AF65-F5344CB8AC3E}">
        <p14:creationId xmlns:p14="http://schemas.microsoft.com/office/powerpoint/2010/main" val="32403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endParaRPr lang="en-US" altLang="en-US"/>
          </a:p>
        </p:txBody>
      </p:sp>
      <p:sp>
        <p:nvSpPr>
          <p:cNvPr id="5" name="Footer Placeholder 4"/>
          <p:cNvSpPr>
            <a:spLocks noGrp="1"/>
          </p:cNvSpPr>
          <p:nvPr>
            <p:ph type="ftr" sz="quarter" idx="11"/>
          </p:nvPr>
        </p:nvSpPr>
        <p:spPr>
          <a:xfrm>
            <a:off x="1600200" y="6248400"/>
            <a:ext cx="5029200" cy="457200"/>
          </a:xfrm>
        </p:spPr>
        <p:txBody>
          <a:bodyPr/>
          <a:lstStyle>
            <a:lvl1pPr>
              <a:defRPr/>
            </a:lvl1pPr>
          </a:lstStyle>
          <a:p>
            <a:pPr>
              <a:defRPr/>
            </a:pPr>
            <a:r>
              <a:rPr lang="en-US" altLang="en-US" smtClean="0"/>
              <a:t>Options, Futures, and Other Derivatives, 11th Edition, Copyright © John C. Hull 2021</a:t>
            </a:r>
            <a:endParaRPr lang="en-US" altLang="en-US" i="0"/>
          </a:p>
        </p:txBody>
      </p:sp>
      <p:sp>
        <p:nvSpPr>
          <p:cNvPr id="6" name="Slide Number Placeholder 5"/>
          <p:cNvSpPr>
            <a:spLocks noGrp="1"/>
          </p:cNvSpPr>
          <p:nvPr>
            <p:ph type="sldNum" sz="quarter" idx="12"/>
          </p:nvPr>
        </p:nvSpPr>
        <p:spPr/>
        <p:txBody>
          <a:bodyPr/>
          <a:lstStyle>
            <a:lvl1pPr>
              <a:defRPr/>
            </a:lvl1pPr>
          </a:lstStyle>
          <a:p>
            <a:pPr>
              <a:defRPr/>
            </a:pPr>
            <a:fld id="{B279D880-1821-47EF-A47D-DFD410122695}" type="slidenum">
              <a:rPr lang="en-US" altLang="en-US" smtClean="0"/>
              <a:pPr>
                <a:defRPr/>
              </a:pPr>
              <a:t>‹#›</a:t>
            </a:fld>
            <a:endParaRPr lang="en-US" altLang="en-US"/>
          </a:p>
        </p:txBody>
      </p:sp>
    </p:spTree>
    <p:extLst>
      <p:ext uri="{BB962C8B-B14F-4D97-AF65-F5344CB8AC3E}">
        <p14:creationId xmlns:p14="http://schemas.microsoft.com/office/powerpoint/2010/main" val="3831810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i="0"/>
          </a:p>
        </p:txBody>
      </p:sp>
      <p:sp>
        <p:nvSpPr>
          <p:cNvPr id="6" name="Rectangle 6"/>
          <p:cNvSpPr>
            <a:spLocks noGrp="1" noChangeArrowheads="1"/>
          </p:cNvSpPr>
          <p:nvPr>
            <p:ph type="sldNum" sz="quarter" idx="12"/>
          </p:nvPr>
        </p:nvSpPr>
        <p:spPr>
          <a:ln/>
        </p:spPr>
        <p:txBody>
          <a:bodyPr/>
          <a:lstStyle>
            <a:lvl1pPr>
              <a:defRPr/>
            </a:lvl1pPr>
          </a:lstStyle>
          <a:p>
            <a:pPr>
              <a:defRPr/>
            </a:pPr>
            <a:fld id="{C8007485-0160-4E3C-A0B7-7D6A82D77445}" type="slidenum">
              <a:rPr lang="en-US" altLang="en-US" smtClean="0"/>
              <a:pPr>
                <a:defRPr/>
              </a:pPr>
              <a:t>‹#›</a:t>
            </a:fld>
            <a:endParaRPr lang="en-US" altLang="en-US"/>
          </a:p>
        </p:txBody>
      </p:sp>
    </p:spTree>
    <p:extLst>
      <p:ext uri="{BB962C8B-B14F-4D97-AF65-F5344CB8AC3E}">
        <p14:creationId xmlns:p14="http://schemas.microsoft.com/office/powerpoint/2010/main" val="165501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i="0"/>
          </a:p>
        </p:txBody>
      </p:sp>
      <p:sp>
        <p:nvSpPr>
          <p:cNvPr id="7" name="Rectangle 6"/>
          <p:cNvSpPr>
            <a:spLocks noGrp="1" noChangeArrowheads="1"/>
          </p:cNvSpPr>
          <p:nvPr>
            <p:ph type="sldNum" sz="quarter" idx="12"/>
          </p:nvPr>
        </p:nvSpPr>
        <p:spPr>
          <a:ln/>
        </p:spPr>
        <p:txBody>
          <a:bodyPr/>
          <a:lstStyle>
            <a:lvl1pPr>
              <a:defRPr/>
            </a:lvl1pPr>
          </a:lstStyle>
          <a:p>
            <a:pPr>
              <a:defRPr/>
            </a:pPr>
            <a:fld id="{0A0FD4D2-268D-4916-A7C8-A4A1259BB4B0}" type="slidenum">
              <a:rPr lang="en-US" altLang="en-US" smtClean="0"/>
              <a:pPr>
                <a:defRPr/>
              </a:pPr>
              <a:t>‹#›</a:t>
            </a:fld>
            <a:endParaRPr lang="en-US" altLang="en-US"/>
          </a:p>
        </p:txBody>
      </p:sp>
    </p:spTree>
    <p:extLst>
      <p:ext uri="{BB962C8B-B14F-4D97-AF65-F5344CB8AC3E}">
        <p14:creationId xmlns:p14="http://schemas.microsoft.com/office/powerpoint/2010/main" val="127829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i="0"/>
          </a:p>
        </p:txBody>
      </p:sp>
      <p:sp>
        <p:nvSpPr>
          <p:cNvPr id="9" name="Rectangle 6"/>
          <p:cNvSpPr>
            <a:spLocks noGrp="1" noChangeArrowheads="1"/>
          </p:cNvSpPr>
          <p:nvPr>
            <p:ph type="sldNum" sz="quarter" idx="12"/>
          </p:nvPr>
        </p:nvSpPr>
        <p:spPr>
          <a:ln/>
        </p:spPr>
        <p:txBody>
          <a:bodyPr/>
          <a:lstStyle>
            <a:lvl1pPr>
              <a:defRPr/>
            </a:lvl1pPr>
          </a:lstStyle>
          <a:p>
            <a:pPr>
              <a:defRPr/>
            </a:pPr>
            <a:fld id="{0F131806-AEEC-48CC-8864-897F2368C934}" type="slidenum">
              <a:rPr lang="en-US" altLang="en-US" smtClean="0"/>
              <a:pPr>
                <a:defRPr/>
              </a:pPr>
              <a:t>‹#›</a:t>
            </a:fld>
            <a:endParaRPr lang="en-US" altLang="en-US"/>
          </a:p>
        </p:txBody>
      </p:sp>
    </p:spTree>
    <p:extLst>
      <p:ext uri="{BB962C8B-B14F-4D97-AF65-F5344CB8AC3E}">
        <p14:creationId xmlns:p14="http://schemas.microsoft.com/office/powerpoint/2010/main" val="384105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endParaRPr lang="en-US" altLang="en-US"/>
          </a:p>
        </p:txBody>
      </p:sp>
      <p:sp>
        <p:nvSpPr>
          <p:cNvPr id="4" name="Footer Placeholder 3"/>
          <p:cNvSpPr>
            <a:spLocks noGrp="1"/>
          </p:cNvSpPr>
          <p:nvPr>
            <p:ph type="ftr" sz="quarter" idx="11"/>
          </p:nvPr>
        </p:nvSpPr>
        <p:spPr>
          <a:xfrm>
            <a:off x="2133600" y="6324600"/>
            <a:ext cx="4800600" cy="457200"/>
          </a:xfrm>
        </p:spPr>
        <p:txBody>
          <a:bodyPr/>
          <a:lstStyle>
            <a:lvl1pPr>
              <a:defRPr/>
            </a:lvl1pPr>
          </a:lstStyle>
          <a:p>
            <a:pPr>
              <a:defRPr/>
            </a:pPr>
            <a:r>
              <a:rPr lang="en-US" altLang="en-US" smtClean="0"/>
              <a:t>Options, Futures, and Other Derivatives, 11th Edition, Copyright © John C. Hull 2021</a:t>
            </a:r>
            <a:endParaRPr lang="en-US" altLang="en-US" i="0"/>
          </a:p>
        </p:txBody>
      </p:sp>
      <p:sp>
        <p:nvSpPr>
          <p:cNvPr id="5" name="Slide Number Placeholder 4"/>
          <p:cNvSpPr>
            <a:spLocks noGrp="1"/>
          </p:cNvSpPr>
          <p:nvPr>
            <p:ph type="sldNum" sz="quarter" idx="12"/>
          </p:nvPr>
        </p:nvSpPr>
        <p:spPr/>
        <p:txBody>
          <a:bodyPr/>
          <a:lstStyle>
            <a:lvl1pPr>
              <a:defRPr/>
            </a:lvl1pPr>
          </a:lstStyle>
          <a:p>
            <a:pPr>
              <a:defRPr/>
            </a:pPr>
            <a:fld id="{22CA72A1-CDC7-48E0-A975-2B9E53CE00D3}" type="slidenum">
              <a:rPr lang="en-US" altLang="en-US" smtClean="0"/>
              <a:pPr>
                <a:defRPr/>
              </a:pPr>
              <a:t>‹#›</a:t>
            </a:fld>
            <a:endParaRPr lang="en-US" altLang="en-US"/>
          </a:p>
        </p:txBody>
      </p:sp>
    </p:spTree>
    <p:extLst>
      <p:ext uri="{BB962C8B-B14F-4D97-AF65-F5344CB8AC3E}">
        <p14:creationId xmlns:p14="http://schemas.microsoft.com/office/powerpoint/2010/main" val="166156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i="0"/>
          </a:p>
        </p:txBody>
      </p:sp>
      <p:sp>
        <p:nvSpPr>
          <p:cNvPr id="4" name="Rectangle 6"/>
          <p:cNvSpPr>
            <a:spLocks noGrp="1" noChangeArrowheads="1"/>
          </p:cNvSpPr>
          <p:nvPr>
            <p:ph type="sldNum" sz="quarter" idx="12"/>
          </p:nvPr>
        </p:nvSpPr>
        <p:spPr>
          <a:ln/>
        </p:spPr>
        <p:txBody>
          <a:bodyPr/>
          <a:lstStyle>
            <a:lvl1pPr>
              <a:defRPr/>
            </a:lvl1pPr>
          </a:lstStyle>
          <a:p>
            <a:pPr>
              <a:defRPr/>
            </a:pPr>
            <a:fld id="{9CF66308-5E30-4DBF-B1D1-C7686376E9CE}" type="slidenum">
              <a:rPr lang="en-US" altLang="en-US" smtClean="0"/>
              <a:pPr>
                <a:defRPr/>
              </a:pPr>
              <a:t>‹#›</a:t>
            </a:fld>
            <a:endParaRPr lang="en-US" altLang="en-US"/>
          </a:p>
        </p:txBody>
      </p:sp>
    </p:spTree>
    <p:extLst>
      <p:ext uri="{BB962C8B-B14F-4D97-AF65-F5344CB8AC3E}">
        <p14:creationId xmlns:p14="http://schemas.microsoft.com/office/powerpoint/2010/main" val="333496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i="0"/>
          </a:p>
        </p:txBody>
      </p:sp>
      <p:sp>
        <p:nvSpPr>
          <p:cNvPr id="7" name="Rectangle 6"/>
          <p:cNvSpPr>
            <a:spLocks noGrp="1" noChangeArrowheads="1"/>
          </p:cNvSpPr>
          <p:nvPr>
            <p:ph type="sldNum" sz="quarter" idx="12"/>
          </p:nvPr>
        </p:nvSpPr>
        <p:spPr>
          <a:ln/>
        </p:spPr>
        <p:txBody>
          <a:bodyPr/>
          <a:lstStyle>
            <a:lvl1pPr>
              <a:defRPr/>
            </a:lvl1pPr>
          </a:lstStyle>
          <a:p>
            <a:pPr>
              <a:defRPr/>
            </a:pPr>
            <a:fld id="{35093D9D-243B-440F-9F21-C9128C6CB081}" type="slidenum">
              <a:rPr lang="en-US" altLang="en-US" smtClean="0"/>
              <a:pPr>
                <a:defRPr/>
              </a:pPr>
              <a:t>‹#›</a:t>
            </a:fld>
            <a:endParaRPr lang="en-US" altLang="en-US"/>
          </a:p>
        </p:txBody>
      </p:sp>
    </p:spTree>
    <p:extLst>
      <p:ext uri="{BB962C8B-B14F-4D97-AF65-F5344CB8AC3E}">
        <p14:creationId xmlns:p14="http://schemas.microsoft.com/office/powerpoint/2010/main" val="304352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i="0"/>
          </a:p>
        </p:txBody>
      </p:sp>
      <p:sp>
        <p:nvSpPr>
          <p:cNvPr id="7" name="Rectangle 6"/>
          <p:cNvSpPr>
            <a:spLocks noGrp="1" noChangeArrowheads="1"/>
          </p:cNvSpPr>
          <p:nvPr>
            <p:ph type="sldNum" sz="quarter" idx="12"/>
          </p:nvPr>
        </p:nvSpPr>
        <p:spPr>
          <a:ln/>
        </p:spPr>
        <p:txBody>
          <a:bodyPr/>
          <a:lstStyle>
            <a:lvl1pPr>
              <a:defRPr/>
            </a:lvl1pPr>
          </a:lstStyle>
          <a:p>
            <a:pPr>
              <a:defRPr/>
            </a:pPr>
            <a:fld id="{A6CC9E67-64BC-446D-B521-A80A11B1720D}" type="slidenum">
              <a:rPr lang="en-US" altLang="en-US" smtClean="0"/>
              <a:pPr>
                <a:defRPr/>
              </a:pPr>
              <a:t>‹#›</a:t>
            </a:fld>
            <a:endParaRPr lang="en-US" altLang="en-US"/>
          </a:p>
        </p:txBody>
      </p:sp>
    </p:spTree>
    <p:extLst>
      <p:ext uri="{BB962C8B-B14F-4D97-AF65-F5344CB8AC3E}">
        <p14:creationId xmlns:p14="http://schemas.microsoft.com/office/powerpoint/2010/main" val="252797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Arial" charset="0"/>
                <a:cs typeface="Arial" charset="0"/>
              </a:defRPr>
            </a:lvl1pPr>
          </a:lstStyle>
          <a:p>
            <a:pPr>
              <a:defRPr/>
            </a:pPr>
            <a:endParaRPr lang="en-US" altLang="en-US"/>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r>
              <a:rPr lang="en-US" altLang="en-US" smtClean="0"/>
              <a:t>Options, Futures, and Other Derivatives, 11th Edition, Copyright © John C. Hull 2021</a:t>
            </a:r>
            <a:endParaRPr lang="en-US" alt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r>
              <a:rPr lang="en-US" altLang="en-US" smtClean="0"/>
              <a:t>7.</a:t>
            </a:r>
            <a:fld id="{B58BA2A1-E63E-44FE-9D36-B1B1C7771BB6}" type="slidenum">
              <a:rPr lang="en-US" altLang="en-US" smtClean="0"/>
              <a:pPr>
                <a:defRPr/>
              </a:pPr>
              <a:t>‹#›</a:t>
            </a:fld>
            <a:endParaRPr lang="en-US" alt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2 w 15"/>
                      <a:gd name="T1" fmla="*/ 4 h 23"/>
                      <a:gd name="T2" fmla="*/ 7 w 15"/>
                      <a:gd name="T3" fmla="*/ 2 h 23"/>
                      <a:gd name="T4" fmla="*/ 6 w 15"/>
                      <a:gd name="T5" fmla="*/ 6 h 23"/>
                      <a:gd name="T6" fmla="*/ 2 w 15"/>
                      <a:gd name="T7" fmla="*/ 4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1 w 20"/>
                      <a:gd name="T1" fmla="*/ 5 h 23"/>
                      <a:gd name="T2" fmla="*/ 5 w 20"/>
                      <a:gd name="T3" fmla="*/ 1 h 23"/>
                      <a:gd name="T4" fmla="*/ 3 w 20"/>
                      <a:gd name="T5" fmla="*/ 7 h 23"/>
                      <a:gd name="T6" fmla="*/ 1 w 20"/>
                      <a:gd name="T7" fmla="*/ 5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3 w 26"/>
                      <a:gd name="T1" fmla="*/ 5 h 22"/>
                      <a:gd name="T2" fmla="*/ 6 w 26"/>
                      <a:gd name="T3" fmla="*/ 0 h 22"/>
                      <a:gd name="T4" fmla="*/ 6 w 26"/>
                      <a:gd name="T5" fmla="*/ 8 h 22"/>
                      <a:gd name="T6" fmla="*/ 3 w 26"/>
                      <a:gd name="T7" fmla="*/ 5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13 w 471"/>
                      <a:gd name="T1" fmla="*/ 178 h 281"/>
                      <a:gd name="T2" fmla="*/ 15 w 471"/>
                      <a:gd name="T3" fmla="*/ 159 h 281"/>
                      <a:gd name="T4" fmla="*/ 14 w 471"/>
                      <a:gd name="T5" fmla="*/ 156 h 281"/>
                      <a:gd name="T6" fmla="*/ 10 w 471"/>
                      <a:gd name="T7" fmla="*/ 139 h 281"/>
                      <a:gd name="T8" fmla="*/ 3 w 471"/>
                      <a:gd name="T9" fmla="*/ 137 h 281"/>
                      <a:gd name="T10" fmla="*/ 0 w 471"/>
                      <a:gd name="T11" fmla="*/ 122 h 281"/>
                      <a:gd name="T12" fmla="*/ 8 w 471"/>
                      <a:gd name="T13" fmla="*/ 115 h 281"/>
                      <a:gd name="T14" fmla="*/ 4 w 471"/>
                      <a:gd name="T15" fmla="*/ 105 h 281"/>
                      <a:gd name="T16" fmla="*/ 1 w 471"/>
                      <a:gd name="T17" fmla="*/ 102 h 281"/>
                      <a:gd name="T18" fmla="*/ 18 w 471"/>
                      <a:gd name="T19" fmla="*/ 76 h 281"/>
                      <a:gd name="T20" fmla="*/ 28 w 471"/>
                      <a:gd name="T21" fmla="*/ 61 h 281"/>
                      <a:gd name="T22" fmla="*/ 27 w 471"/>
                      <a:gd name="T23" fmla="*/ 45 h 281"/>
                      <a:gd name="T24" fmla="*/ 15 w 471"/>
                      <a:gd name="T25" fmla="*/ 27 h 281"/>
                      <a:gd name="T26" fmla="*/ 13 w 471"/>
                      <a:gd name="T27" fmla="*/ 20 h 281"/>
                      <a:gd name="T28" fmla="*/ 17 w 471"/>
                      <a:gd name="T29" fmla="*/ 23 h 281"/>
                      <a:gd name="T30" fmla="*/ 30 w 471"/>
                      <a:gd name="T31" fmla="*/ 22 h 281"/>
                      <a:gd name="T32" fmla="*/ 41 w 471"/>
                      <a:gd name="T33" fmla="*/ 7 h 281"/>
                      <a:gd name="T34" fmla="*/ 52 w 471"/>
                      <a:gd name="T35" fmla="*/ 0 h 281"/>
                      <a:gd name="T36" fmla="*/ 56 w 471"/>
                      <a:gd name="T37" fmla="*/ 1 h 281"/>
                      <a:gd name="T38" fmla="*/ 58 w 471"/>
                      <a:gd name="T39" fmla="*/ 6 h 281"/>
                      <a:gd name="T40" fmla="*/ 62 w 471"/>
                      <a:gd name="T41" fmla="*/ 3 h 281"/>
                      <a:gd name="T42" fmla="*/ 70 w 471"/>
                      <a:gd name="T43" fmla="*/ 5 h 281"/>
                      <a:gd name="T44" fmla="*/ 74 w 471"/>
                      <a:gd name="T45" fmla="*/ 6 h 281"/>
                      <a:gd name="T46" fmla="*/ 90 w 471"/>
                      <a:gd name="T47" fmla="*/ 9 h 281"/>
                      <a:gd name="T48" fmla="*/ 98 w 471"/>
                      <a:gd name="T49" fmla="*/ 15 h 281"/>
                      <a:gd name="T50" fmla="*/ 106 w 471"/>
                      <a:gd name="T51" fmla="*/ 11 h 281"/>
                      <a:gd name="T52" fmla="*/ 110 w 471"/>
                      <a:gd name="T53" fmla="*/ 9 h 281"/>
                      <a:gd name="T54" fmla="*/ 124 w 471"/>
                      <a:gd name="T55" fmla="*/ 9 h 281"/>
                      <a:gd name="T56" fmla="*/ 134 w 471"/>
                      <a:gd name="T57" fmla="*/ 20 h 281"/>
                      <a:gd name="T58" fmla="*/ 147 w 471"/>
                      <a:gd name="T59" fmla="*/ 38 h 281"/>
                      <a:gd name="T60" fmla="*/ 156 w 471"/>
                      <a:gd name="T61" fmla="*/ 45 h 281"/>
                      <a:gd name="T62" fmla="*/ 163 w 471"/>
                      <a:gd name="T63" fmla="*/ 43 h 281"/>
                      <a:gd name="T64" fmla="*/ 171 w 471"/>
                      <a:gd name="T65" fmla="*/ 41 h 281"/>
                      <a:gd name="T66" fmla="*/ 184 w 471"/>
                      <a:gd name="T67" fmla="*/ 45 h 281"/>
                      <a:gd name="T68" fmla="*/ 190 w 471"/>
                      <a:gd name="T69" fmla="*/ 52 h 281"/>
                      <a:gd name="T70" fmla="*/ 196 w 471"/>
                      <a:gd name="T71" fmla="*/ 57 h 281"/>
                      <a:gd name="T72" fmla="*/ 202 w 471"/>
                      <a:gd name="T73" fmla="*/ 71 h 281"/>
                      <a:gd name="T74" fmla="*/ 204 w 471"/>
                      <a:gd name="T75" fmla="*/ 76 h 281"/>
                      <a:gd name="T76" fmla="*/ 206 w 471"/>
                      <a:gd name="T77" fmla="*/ 80 h 281"/>
                      <a:gd name="T78" fmla="*/ 197 w 471"/>
                      <a:gd name="T79" fmla="*/ 90 h 281"/>
                      <a:gd name="T80" fmla="*/ 204 w 471"/>
                      <a:gd name="T81" fmla="*/ 90 h 281"/>
                      <a:gd name="T82" fmla="*/ 217 w 471"/>
                      <a:gd name="T83" fmla="*/ 99 h 281"/>
                      <a:gd name="T84" fmla="*/ 231 w 471"/>
                      <a:gd name="T85" fmla="*/ 100 h 281"/>
                      <a:gd name="T86" fmla="*/ 241 w 471"/>
                      <a:gd name="T87" fmla="*/ 107 h 281"/>
                      <a:gd name="T88" fmla="*/ 243 w 471"/>
                      <a:gd name="T89" fmla="*/ 110 h 281"/>
                      <a:gd name="T90" fmla="*/ 243 w 471"/>
                      <a:gd name="T91" fmla="*/ 112 h 281"/>
                      <a:gd name="T92" fmla="*/ 250 w 471"/>
                      <a:gd name="T93" fmla="*/ 110 h 281"/>
                      <a:gd name="T94" fmla="*/ 254 w 471"/>
                      <a:gd name="T95" fmla="*/ 109 h 281"/>
                      <a:gd name="T96" fmla="*/ 279 w 471"/>
                      <a:gd name="T97" fmla="*/ 118 h 281"/>
                      <a:gd name="T98" fmla="*/ 284 w 471"/>
                      <a:gd name="T99" fmla="*/ 127 h 281"/>
                      <a:gd name="T100" fmla="*/ 295 w 471"/>
                      <a:gd name="T101" fmla="*/ 128 h 281"/>
                      <a:gd name="T102" fmla="*/ 299 w 471"/>
                      <a:gd name="T103" fmla="*/ 137 h 281"/>
                      <a:gd name="T104" fmla="*/ 286 w 471"/>
                      <a:gd name="T105" fmla="*/ 164 h 281"/>
                      <a:gd name="T106" fmla="*/ 276 w 471"/>
                      <a:gd name="T107" fmla="*/ 179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173 w 984"/>
                      <a:gd name="T1" fmla="*/ 2 h 844"/>
                      <a:gd name="T2" fmla="*/ 214 w 984"/>
                      <a:gd name="T3" fmla="*/ 11 h 844"/>
                      <a:gd name="T4" fmla="*/ 235 w 984"/>
                      <a:gd name="T5" fmla="*/ 13 h 844"/>
                      <a:gd name="T6" fmla="*/ 247 w 984"/>
                      <a:gd name="T7" fmla="*/ 44 h 844"/>
                      <a:gd name="T8" fmla="*/ 250 w 984"/>
                      <a:gd name="T9" fmla="*/ 30 h 844"/>
                      <a:gd name="T10" fmla="*/ 259 w 984"/>
                      <a:gd name="T11" fmla="*/ 23 h 844"/>
                      <a:gd name="T12" fmla="*/ 274 w 984"/>
                      <a:gd name="T13" fmla="*/ 42 h 844"/>
                      <a:gd name="T14" fmla="*/ 291 w 984"/>
                      <a:gd name="T15" fmla="*/ 33 h 844"/>
                      <a:gd name="T16" fmla="*/ 301 w 984"/>
                      <a:gd name="T17" fmla="*/ 29 h 844"/>
                      <a:gd name="T18" fmla="*/ 325 w 984"/>
                      <a:gd name="T19" fmla="*/ 1 h 844"/>
                      <a:gd name="T20" fmla="*/ 341 w 984"/>
                      <a:gd name="T21" fmla="*/ 23 h 844"/>
                      <a:gd name="T22" fmla="*/ 341 w 984"/>
                      <a:gd name="T23" fmla="*/ 44 h 844"/>
                      <a:gd name="T24" fmla="*/ 337 w 984"/>
                      <a:gd name="T25" fmla="*/ 53 h 844"/>
                      <a:gd name="T26" fmla="*/ 327 w 984"/>
                      <a:gd name="T27" fmla="*/ 54 h 844"/>
                      <a:gd name="T28" fmla="*/ 325 w 984"/>
                      <a:gd name="T29" fmla="*/ 62 h 844"/>
                      <a:gd name="T30" fmla="*/ 342 w 984"/>
                      <a:gd name="T31" fmla="*/ 76 h 844"/>
                      <a:gd name="T32" fmla="*/ 335 w 984"/>
                      <a:gd name="T33" fmla="*/ 108 h 844"/>
                      <a:gd name="T34" fmla="*/ 354 w 984"/>
                      <a:gd name="T35" fmla="*/ 139 h 844"/>
                      <a:gd name="T36" fmla="*/ 365 w 984"/>
                      <a:gd name="T37" fmla="*/ 151 h 844"/>
                      <a:gd name="T38" fmla="*/ 354 w 984"/>
                      <a:gd name="T39" fmla="*/ 151 h 844"/>
                      <a:gd name="T40" fmla="*/ 318 w 984"/>
                      <a:gd name="T41" fmla="*/ 127 h 844"/>
                      <a:gd name="T42" fmla="*/ 289 w 984"/>
                      <a:gd name="T43" fmla="*/ 135 h 844"/>
                      <a:gd name="T44" fmla="*/ 252 w 984"/>
                      <a:gd name="T45" fmla="*/ 148 h 844"/>
                      <a:gd name="T46" fmla="*/ 274 w 984"/>
                      <a:gd name="T47" fmla="*/ 194 h 844"/>
                      <a:gd name="T48" fmla="*/ 303 w 984"/>
                      <a:gd name="T49" fmla="*/ 205 h 844"/>
                      <a:gd name="T50" fmla="*/ 315 w 984"/>
                      <a:gd name="T51" fmla="*/ 184 h 844"/>
                      <a:gd name="T52" fmla="*/ 330 w 984"/>
                      <a:gd name="T53" fmla="*/ 191 h 844"/>
                      <a:gd name="T54" fmla="*/ 327 w 984"/>
                      <a:gd name="T55" fmla="*/ 211 h 844"/>
                      <a:gd name="T56" fmla="*/ 342 w 984"/>
                      <a:gd name="T57" fmla="*/ 225 h 844"/>
                      <a:gd name="T58" fmla="*/ 358 w 984"/>
                      <a:gd name="T59" fmla="*/ 221 h 844"/>
                      <a:gd name="T60" fmla="*/ 394 w 984"/>
                      <a:gd name="T61" fmla="*/ 270 h 844"/>
                      <a:gd name="T62" fmla="*/ 402 w 984"/>
                      <a:gd name="T63" fmla="*/ 277 h 844"/>
                      <a:gd name="T64" fmla="*/ 373 w 984"/>
                      <a:gd name="T65" fmla="*/ 272 h 844"/>
                      <a:gd name="T66" fmla="*/ 354 w 984"/>
                      <a:gd name="T67" fmla="*/ 254 h 844"/>
                      <a:gd name="T68" fmla="*/ 332 w 984"/>
                      <a:gd name="T69" fmla="*/ 238 h 844"/>
                      <a:gd name="T70" fmla="*/ 300 w 984"/>
                      <a:gd name="T71" fmla="*/ 222 h 844"/>
                      <a:gd name="T72" fmla="*/ 262 w 984"/>
                      <a:gd name="T73" fmla="*/ 217 h 844"/>
                      <a:gd name="T74" fmla="*/ 216 w 984"/>
                      <a:gd name="T75" fmla="*/ 199 h 844"/>
                      <a:gd name="T76" fmla="*/ 197 w 984"/>
                      <a:gd name="T77" fmla="*/ 170 h 844"/>
                      <a:gd name="T78" fmla="*/ 184 w 984"/>
                      <a:gd name="T79" fmla="*/ 155 h 844"/>
                      <a:gd name="T80" fmla="*/ 163 w 984"/>
                      <a:gd name="T81" fmla="*/ 144 h 844"/>
                      <a:gd name="T82" fmla="*/ 146 w 984"/>
                      <a:gd name="T83" fmla="*/ 124 h 844"/>
                      <a:gd name="T84" fmla="*/ 151 w 984"/>
                      <a:gd name="T85" fmla="*/ 139 h 844"/>
                      <a:gd name="T86" fmla="*/ 178 w 984"/>
                      <a:gd name="T87" fmla="*/ 166 h 844"/>
                      <a:gd name="T88" fmla="*/ 180 w 984"/>
                      <a:gd name="T89" fmla="*/ 176 h 844"/>
                      <a:gd name="T90" fmla="*/ 168 w 984"/>
                      <a:gd name="T91" fmla="*/ 167 h 844"/>
                      <a:gd name="T92" fmla="*/ 151 w 984"/>
                      <a:gd name="T93" fmla="*/ 156 h 844"/>
                      <a:gd name="T94" fmla="*/ 134 w 984"/>
                      <a:gd name="T95" fmla="*/ 135 h 844"/>
                      <a:gd name="T96" fmla="*/ 114 w 984"/>
                      <a:gd name="T97" fmla="*/ 116 h 844"/>
                      <a:gd name="T98" fmla="*/ 90 w 984"/>
                      <a:gd name="T99" fmla="*/ 105 h 844"/>
                      <a:gd name="T100" fmla="*/ 66 w 984"/>
                      <a:gd name="T101" fmla="*/ 80 h 844"/>
                      <a:gd name="T102" fmla="*/ 28 w 984"/>
                      <a:gd name="T103" fmla="*/ 22 h 844"/>
                      <a:gd name="T104" fmla="*/ 15 w 984"/>
                      <a:gd name="T105" fmla="*/ 13 h 844"/>
                      <a:gd name="T106" fmla="*/ 20 w 984"/>
                      <a:gd name="T107" fmla="*/ 7 h 844"/>
                      <a:gd name="T108" fmla="*/ 44 w 984"/>
                      <a:gd name="T109" fmla="*/ 2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3 w 36"/>
                      <a:gd name="T1" fmla="*/ 9 h 48"/>
                      <a:gd name="T2" fmla="*/ 4 w 36"/>
                      <a:gd name="T3" fmla="*/ 16 h 48"/>
                      <a:gd name="T4" fmla="*/ 3 w 36"/>
                      <a:gd name="T5" fmla="*/ 9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2 h 37"/>
                      <a:gd name="T2" fmla="*/ 5 w 36"/>
                      <a:gd name="T3" fmla="*/ 0 h 37"/>
                      <a:gd name="T4" fmla="*/ 16 w 36"/>
                      <a:gd name="T5" fmla="*/ 6 h 37"/>
                      <a:gd name="T6" fmla="*/ 4 w 36"/>
                      <a:gd name="T7" fmla="*/ 6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17 h 96"/>
                      <a:gd name="T2" fmla="*/ 12 w 170"/>
                      <a:gd name="T3" fmla="*/ 9 h 96"/>
                      <a:gd name="T4" fmla="*/ 24 w 170"/>
                      <a:gd name="T5" fmla="*/ 7 h 96"/>
                      <a:gd name="T6" fmla="*/ 34 w 170"/>
                      <a:gd name="T7" fmla="*/ 3 h 96"/>
                      <a:gd name="T8" fmla="*/ 27 w 170"/>
                      <a:gd name="T9" fmla="*/ 9 h 96"/>
                      <a:gd name="T10" fmla="*/ 53 w 170"/>
                      <a:gd name="T11" fmla="*/ 17 h 96"/>
                      <a:gd name="T12" fmla="*/ 69 w 170"/>
                      <a:gd name="T13" fmla="*/ 22 h 96"/>
                      <a:gd name="T14" fmla="*/ 50 w 170"/>
                      <a:gd name="T15" fmla="*/ 26 h 96"/>
                      <a:gd name="T16" fmla="*/ 38 w 170"/>
                      <a:gd name="T17" fmla="*/ 20 h 96"/>
                      <a:gd name="T18" fmla="*/ 33 w 170"/>
                      <a:gd name="T19" fmla="*/ 18 h 96"/>
                      <a:gd name="T20" fmla="*/ 10 w 170"/>
                      <a:gd name="T21" fmla="*/ 14 h 96"/>
                      <a:gd name="T22" fmla="*/ 0 w 170"/>
                      <a:gd name="T23" fmla="*/ 17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22 w 138"/>
                      <a:gd name="T3" fmla="*/ 1 h 44"/>
                      <a:gd name="T4" fmla="*/ 38 w 138"/>
                      <a:gd name="T5" fmla="*/ 8 h 44"/>
                      <a:gd name="T6" fmla="*/ 48 w 138"/>
                      <a:gd name="T7" fmla="*/ 7 h 44"/>
                      <a:gd name="T8" fmla="*/ 46 w 138"/>
                      <a:gd name="T9" fmla="*/ 15 h 44"/>
                      <a:gd name="T10" fmla="*/ 27 w 138"/>
                      <a:gd name="T11" fmla="*/ 14 h 44"/>
                      <a:gd name="T12" fmla="*/ 0 w 138"/>
                      <a:gd name="T13" fmla="*/ 12 h 44"/>
                      <a:gd name="T14" fmla="*/ 12 w 138"/>
                      <a:gd name="T15" fmla="*/ 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7 w 57"/>
                      <a:gd name="T1" fmla="*/ 8 h 42"/>
                      <a:gd name="T2" fmla="*/ 16 w 57"/>
                      <a:gd name="T3" fmla="*/ 4 h 42"/>
                      <a:gd name="T4" fmla="*/ 7 w 57"/>
                      <a:gd name="T5" fmla="*/ 8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8 w 39"/>
                      <a:gd name="T1" fmla="*/ 11 h 52"/>
                      <a:gd name="T2" fmla="*/ 8 w 39"/>
                      <a:gd name="T3" fmla="*/ 0 h 52"/>
                      <a:gd name="T4" fmla="*/ 8 w 39"/>
                      <a:gd name="T5" fmla="*/ 11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2 w 44"/>
                      <a:gd name="T1" fmla="*/ 3 h 80"/>
                      <a:gd name="T2" fmla="*/ 9 w 44"/>
                      <a:gd name="T3" fmla="*/ 11 h 80"/>
                      <a:gd name="T4" fmla="*/ 10 w 44"/>
                      <a:gd name="T5" fmla="*/ 17 h 80"/>
                      <a:gd name="T6" fmla="*/ 16 w 44"/>
                      <a:gd name="T7" fmla="*/ 18 h 80"/>
                      <a:gd name="T8" fmla="*/ 10 w 44"/>
                      <a:gd name="T9" fmla="*/ 25 h 80"/>
                      <a:gd name="T10" fmla="*/ 0 w 44"/>
                      <a:gd name="T11" fmla="*/ 7 h 80"/>
                      <a:gd name="T12" fmla="*/ 2 w 44"/>
                      <a:gd name="T13" fmla="*/ 3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140 w 323"/>
                      <a:gd name="T1" fmla="*/ 1 h 64"/>
                      <a:gd name="T2" fmla="*/ 147 w 323"/>
                      <a:gd name="T3" fmla="*/ 5 h 64"/>
                      <a:gd name="T4" fmla="*/ 149 w 323"/>
                      <a:gd name="T5" fmla="*/ 0 h 64"/>
                      <a:gd name="T6" fmla="*/ 168 w 323"/>
                      <a:gd name="T7" fmla="*/ 0 h 64"/>
                      <a:gd name="T8" fmla="*/ 182 w 323"/>
                      <a:gd name="T9" fmla="*/ 11 h 64"/>
                      <a:gd name="T10" fmla="*/ 202 w 323"/>
                      <a:gd name="T11" fmla="*/ 6 h 64"/>
                      <a:gd name="T12" fmla="*/ 199 w 323"/>
                      <a:gd name="T13" fmla="*/ 19 h 64"/>
                      <a:gd name="T14" fmla="*/ 189 w 323"/>
                      <a:gd name="T15" fmla="*/ 29 h 64"/>
                      <a:gd name="T16" fmla="*/ 187 w 323"/>
                      <a:gd name="T17" fmla="*/ 19 h 64"/>
                      <a:gd name="T18" fmla="*/ 182 w 323"/>
                      <a:gd name="T19" fmla="*/ 20 h 64"/>
                      <a:gd name="T20" fmla="*/ 177 w 323"/>
                      <a:gd name="T21" fmla="*/ 19 h 64"/>
                      <a:gd name="T22" fmla="*/ 167 w 323"/>
                      <a:gd name="T23" fmla="*/ 13 h 64"/>
                      <a:gd name="T24" fmla="*/ 145 w 323"/>
                      <a:gd name="T25" fmla="*/ 24 h 64"/>
                      <a:gd name="T26" fmla="*/ 128 w 323"/>
                      <a:gd name="T27" fmla="*/ 28 h 64"/>
                      <a:gd name="T28" fmla="*/ 135 w 323"/>
                      <a:gd name="T29" fmla="*/ 37 h 64"/>
                      <a:gd name="T30" fmla="*/ 119 w 323"/>
                      <a:gd name="T31" fmla="*/ 40 h 64"/>
                      <a:gd name="T32" fmla="*/ 107 w 323"/>
                      <a:gd name="T33" fmla="*/ 39 h 64"/>
                      <a:gd name="T34" fmla="*/ 112 w 323"/>
                      <a:gd name="T35" fmla="*/ 37 h 64"/>
                      <a:gd name="T36" fmla="*/ 109 w 323"/>
                      <a:gd name="T37" fmla="*/ 26 h 64"/>
                      <a:gd name="T38" fmla="*/ 107 w 323"/>
                      <a:gd name="T39" fmla="*/ 20 h 64"/>
                      <a:gd name="T40" fmla="*/ 100 w 323"/>
                      <a:gd name="T41" fmla="*/ 15 h 64"/>
                      <a:gd name="T42" fmla="*/ 90 w 323"/>
                      <a:gd name="T43" fmla="*/ 17 h 64"/>
                      <a:gd name="T44" fmla="*/ 85 w 323"/>
                      <a:gd name="T45" fmla="*/ 17 h 64"/>
                      <a:gd name="T46" fmla="*/ 78 w 323"/>
                      <a:gd name="T47" fmla="*/ 16 h 64"/>
                      <a:gd name="T48" fmla="*/ 53 w 323"/>
                      <a:gd name="T49" fmla="*/ 1 h 64"/>
                      <a:gd name="T50" fmla="*/ 37 w 323"/>
                      <a:gd name="T51" fmla="*/ 9 h 64"/>
                      <a:gd name="T52" fmla="*/ 1 w 323"/>
                      <a:gd name="T53" fmla="*/ 0 h 64"/>
                      <a:gd name="T54" fmla="*/ 14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67 w 300"/>
                      <a:gd name="T1" fmla="*/ 20 h 31"/>
                      <a:gd name="T2" fmla="*/ 19 w 300"/>
                      <a:gd name="T3" fmla="*/ 1 h 31"/>
                      <a:gd name="T4" fmla="*/ 181 w 300"/>
                      <a:gd name="T5" fmla="*/ 0 h 31"/>
                      <a:gd name="T6" fmla="*/ 187 w 300"/>
                      <a:gd name="T7" fmla="*/ 9 h 31"/>
                      <a:gd name="T8" fmla="*/ 167 w 300"/>
                      <a:gd name="T9" fmla="*/ 10 h 31"/>
                      <a:gd name="T10" fmla="*/ 67 w 300"/>
                      <a:gd name="T11" fmla="*/ 2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07485114"/>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Lst>
  <p:hf hdr="0" dt="0"/>
  <p:txStyles>
    <p:titleStyle>
      <a:lvl1pPr algn="l" rtl="0" eaLnBrk="1" fontAlgn="base" hangingPunct="1">
        <a:spcBef>
          <a:spcPct val="0"/>
        </a:spcBef>
        <a:spcAft>
          <a:spcPct val="0"/>
        </a:spcAft>
        <a:defRPr sz="4400" b="1" i="1">
          <a:solidFill>
            <a:schemeClr val="tx2"/>
          </a:solidFill>
          <a:latin typeface="+mj-lt"/>
          <a:ea typeface="+mj-ea"/>
          <a:cs typeface="+mj-cs"/>
        </a:defRPr>
      </a:lvl1pPr>
      <a:lvl2pPr algn="l" rtl="0" eaLnBrk="1" fontAlgn="base" hangingPunct="1">
        <a:spcBef>
          <a:spcPct val="0"/>
        </a:spcBef>
        <a:spcAft>
          <a:spcPct val="0"/>
        </a:spcAft>
        <a:defRPr sz="4400" b="1" i="1">
          <a:solidFill>
            <a:schemeClr val="tx2"/>
          </a:solidFill>
          <a:latin typeface="Times New Roman" pitchFamily="18" charset="0"/>
        </a:defRPr>
      </a:lvl2pPr>
      <a:lvl3pPr algn="l" rtl="0" eaLnBrk="1" fontAlgn="base" hangingPunct="1">
        <a:spcBef>
          <a:spcPct val="0"/>
        </a:spcBef>
        <a:spcAft>
          <a:spcPct val="0"/>
        </a:spcAft>
        <a:defRPr sz="4400" b="1" i="1">
          <a:solidFill>
            <a:schemeClr val="tx2"/>
          </a:solidFill>
          <a:latin typeface="Times New Roman" pitchFamily="18" charset="0"/>
        </a:defRPr>
      </a:lvl3pPr>
      <a:lvl4pPr algn="l" rtl="0" eaLnBrk="1" fontAlgn="base" hangingPunct="1">
        <a:spcBef>
          <a:spcPct val="0"/>
        </a:spcBef>
        <a:spcAft>
          <a:spcPct val="0"/>
        </a:spcAft>
        <a:defRPr sz="4400" b="1" i="1">
          <a:solidFill>
            <a:schemeClr val="tx2"/>
          </a:solidFill>
          <a:latin typeface="Times New Roman" pitchFamily="18" charset="0"/>
        </a:defRPr>
      </a:lvl4pPr>
      <a:lvl5pPr algn="l" rtl="0" eaLnBrk="1" fontAlgn="base" hangingPunct="1">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Blip>
          <a:blip r:embed="rId15"/>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SzPct val="75000"/>
        <a:buBlip>
          <a:blip r:embed="rId16"/>
        </a:buBlip>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5"/>
          <p:cNvSpPr>
            <a:spLocks noGrp="1" noChangeArrowheads="1"/>
          </p:cNvSpPr>
          <p:nvPr>
            <p:ph type="subTitle" idx="1"/>
          </p:nvPr>
        </p:nvSpPr>
        <p:spPr>
          <a:xfrm>
            <a:off x="2267744" y="2996952"/>
            <a:ext cx="6248400" cy="2362200"/>
          </a:xfrm>
        </p:spPr>
        <p:txBody>
          <a:bodyPr/>
          <a:lstStyle/>
          <a:p>
            <a:pPr eaLnBrk="1" hangingPunct="1"/>
            <a:r>
              <a:rPr lang="en-US" altLang="en-US" sz="4400" b="1" i="1" dirty="0" smtClean="0">
                <a:latin typeface="+mj-lt"/>
              </a:rPr>
              <a:t>Chapter 7</a:t>
            </a:r>
          </a:p>
          <a:p>
            <a:r>
              <a:rPr lang="en-US" altLang="en-US" sz="4400" b="1" i="1" dirty="0">
                <a:latin typeface="+mj-lt"/>
              </a:rPr>
              <a:t>Swaps</a:t>
            </a:r>
            <a:endParaRPr lang="en-US" altLang="en-US" sz="4400" b="1" i="1" dirty="0" smtClean="0">
              <a:latin typeface="+mj-lt"/>
            </a:endParaRPr>
          </a:p>
        </p:txBody>
      </p:sp>
      <p:sp>
        <p:nvSpPr>
          <p:cNvPr id="15362" name="Rectangle 6"/>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dirty="0" smtClean="0"/>
              <a:t>Options, Futures, and Other Derivatives, 11th Edition, </a:t>
            </a:r>
          </a:p>
          <a:p>
            <a:pPr>
              <a:spcBef>
                <a:spcPct val="0"/>
              </a:spcBef>
              <a:buClrTx/>
              <a:buSzTx/>
              <a:buFontTx/>
              <a:buNone/>
            </a:pPr>
            <a:r>
              <a:rPr lang="en-US" altLang="en-US" sz="1400" dirty="0" smtClean="0"/>
              <a:t>Copyright © John C. Hull 2021</a:t>
            </a:r>
            <a:endParaRPr lang="en-US" altLang="en-US" sz="1400" i="0" dirty="0"/>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830D02F-E1F5-4C08-B4FD-073FB27000B9}" type="slidenum">
              <a:rPr lang="en-US" altLang="en-US" sz="1800"/>
              <a:pPr>
                <a:spcBef>
                  <a:spcPct val="0"/>
                </a:spcBef>
                <a:buClrTx/>
                <a:buSzTx/>
                <a:buFontTx/>
                <a:buNone/>
              </a:pPr>
              <a:t>1</a:t>
            </a:fld>
            <a:endParaRPr lang="en-US" altLang="en-US" sz="1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3568" y="1385888"/>
            <a:ext cx="7532687" cy="1295400"/>
          </a:xfrm>
          <a:noFill/>
        </p:spPr>
        <p:txBody>
          <a:bodyPr lIns="92075" tIns="46038" rIns="92075" bIns="46038" anchor="ctr"/>
          <a:lstStyle/>
          <a:p>
            <a:pPr eaLnBrk="1" hangingPunct="1"/>
            <a:r>
              <a:rPr lang="en-US" altLang="en-US" dirty="0" smtClean="0"/>
              <a:t>Apple Transforms a Liability from Floating to Fixed</a:t>
            </a:r>
            <a:br>
              <a:rPr lang="en-US" altLang="en-US" dirty="0" smtClean="0"/>
            </a:br>
            <a:r>
              <a:rPr lang="en-US" altLang="en-US" sz="2200" dirty="0" smtClean="0"/>
              <a:t>(Figure 7.3)</a:t>
            </a:r>
            <a:r>
              <a:rPr lang="en-US" altLang="en-US" dirty="0" smtClean="0"/>
              <a:t/>
            </a:r>
            <a:br>
              <a:rPr lang="en-US" altLang="en-US" dirty="0" smtClean="0"/>
            </a:br>
            <a:endParaRPr lang="en-US" altLang="en-US" dirty="0" smtClean="0"/>
          </a:p>
        </p:txBody>
      </p:sp>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26628" name="Slide Number Placeholder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C9B651A-AF2B-4FA9-81BA-4D8361E27A9B}" type="slidenum">
              <a:rPr lang="en-US" altLang="en-US" sz="1800"/>
              <a:pPr>
                <a:spcBef>
                  <a:spcPct val="0"/>
                </a:spcBef>
                <a:buClrTx/>
                <a:buSzTx/>
                <a:buFontTx/>
                <a:buNone/>
              </a:pPr>
              <a:t>10</a:t>
            </a:fld>
            <a:endParaRPr lang="en-US" altLang="en-US" sz="1800"/>
          </a:p>
        </p:txBody>
      </p:sp>
      <p:grpSp>
        <p:nvGrpSpPr>
          <p:cNvPr id="26629" name="Group 14"/>
          <p:cNvGrpSpPr>
            <a:grpSpLocks/>
          </p:cNvGrpSpPr>
          <p:nvPr/>
        </p:nvGrpSpPr>
        <p:grpSpPr bwMode="auto">
          <a:xfrm>
            <a:off x="1339205" y="3284985"/>
            <a:ext cx="6877050" cy="1357015"/>
            <a:chOff x="2267744" y="3263328"/>
            <a:chExt cx="6610128" cy="1158581"/>
          </a:xfrm>
        </p:grpSpPr>
        <p:sp>
          <p:nvSpPr>
            <p:cNvPr id="16" name="Rectangle 15"/>
            <p:cNvSpPr/>
            <p:nvPr/>
          </p:nvSpPr>
          <p:spPr>
            <a:xfrm>
              <a:off x="2267744" y="3356848"/>
              <a:ext cx="1295476" cy="91487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a:latin typeface="Times New Roman" panose="02020603050405020304" pitchFamily="18" charset="0"/>
                  <a:cs typeface="Times New Roman" panose="02020603050405020304" pitchFamily="18" charset="0"/>
                </a:rPr>
                <a:t>Citi</a:t>
              </a:r>
              <a:endParaRPr lang="en-CA" sz="2800" dirty="0">
                <a:latin typeface="Times New Roman" panose="02020603050405020304" pitchFamily="18" charset="0"/>
                <a:cs typeface="Times New Roman" panose="02020603050405020304" pitchFamily="18" charset="0"/>
              </a:endParaRPr>
            </a:p>
          </p:txBody>
        </p:sp>
        <p:sp>
          <p:nvSpPr>
            <p:cNvPr id="17" name="Rectangle 16"/>
            <p:cNvSpPr/>
            <p:nvPr/>
          </p:nvSpPr>
          <p:spPr>
            <a:xfrm>
              <a:off x="5169975" y="3356848"/>
              <a:ext cx="1562505" cy="91487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a:latin typeface="Times New Roman" panose="02020603050405020304" pitchFamily="18" charset="0"/>
                  <a:cs typeface="Times New Roman" panose="02020603050405020304" pitchFamily="18" charset="0"/>
                </a:rPr>
                <a:t>Apple</a:t>
              </a:r>
              <a:endParaRPr lang="en-CA" sz="2800" dirty="0">
                <a:latin typeface="Times New Roman" panose="02020603050405020304" pitchFamily="18" charset="0"/>
                <a:cs typeface="Times New Roman" panose="02020603050405020304" pitchFamily="18" charset="0"/>
              </a:endParaRPr>
            </a:p>
          </p:txBody>
        </p:sp>
        <p:cxnSp>
          <p:nvCxnSpPr>
            <p:cNvPr id="18" name="Straight Arrow Connector 17"/>
            <p:cNvCxnSpPr/>
            <p:nvPr/>
          </p:nvCxnSpPr>
          <p:spPr>
            <a:xfrm flipH="1">
              <a:off x="3563220" y="3645540"/>
              <a:ext cx="160675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563220" y="4004711"/>
              <a:ext cx="160675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634" name="TextBox 19"/>
            <p:cNvSpPr txBox="1">
              <a:spLocks noChangeArrowheads="1"/>
            </p:cNvSpPr>
            <p:nvPr/>
          </p:nvSpPr>
          <p:spPr bwMode="auto">
            <a:xfrm>
              <a:off x="4081309" y="3263328"/>
              <a:ext cx="880776" cy="39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cs typeface="Times New Roman" panose="02020603050405020304" pitchFamily="18" charset="0"/>
                </a:rPr>
                <a:t>3.0%</a:t>
              </a:r>
              <a:endParaRPr lang="en-CA" altLang="en-US" sz="2400">
                <a:latin typeface="Times New Roman" panose="02020603050405020304" pitchFamily="18" charset="0"/>
                <a:cs typeface="Times New Roman" panose="02020603050405020304" pitchFamily="18" charset="0"/>
              </a:endParaRPr>
            </a:p>
          </p:txBody>
        </p:sp>
        <p:sp>
          <p:nvSpPr>
            <p:cNvPr id="26635" name="TextBox 20"/>
            <p:cNvSpPr txBox="1">
              <a:spLocks noChangeArrowheads="1"/>
            </p:cNvSpPr>
            <p:nvPr/>
          </p:nvSpPr>
          <p:spPr bwMode="auto">
            <a:xfrm>
              <a:off x="3771110" y="4027753"/>
              <a:ext cx="1228321" cy="39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latin typeface="Times New Roman" panose="02020603050405020304" pitchFamily="18" charset="0"/>
                  <a:cs typeface="Times New Roman" panose="02020603050405020304" pitchFamily="18" charset="0"/>
                </a:rPr>
                <a:t>Floating</a:t>
              </a:r>
              <a:endParaRPr lang="en-CA" altLang="en-US" sz="2400" dirty="0">
                <a:latin typeface="Times New Roman" panose="02020603050405020304" pitchFamily="18" charset="0"/>
                <a:cs typeface="Times New Roman" panose="02020603050405020304" pitchFamily="18" charset="0"/>
              </a:endParaRPr>
            </a:p>
          </p:txBody>
        </p:sp>
        <p:cxnSp>
          <p:nvCxnSpPr>
            <p:cNvPr id="22" name="Straight Arrow Connector 21"/>
            <p:cNvCxnSpPr>
              <a:stCxn id="17" idx="3"/>
            </p:cNvCxnSpPr>
            <p:nvPr/>
          </p:nvCxnSpPr>
          <p:spPr>
            <a:xfrm flipV="1">
              <a:off x="6732480" y="3808184"/>
              <a:ext cx="1756293" cy="542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637" name="TextBox 22"/>
            <p:cNvSpPr txBox="1">
              <a:spLocks noChangeArrowheads="1"/>
            </p:cNvSpPr>
            <p:nvPr/>
          </p:nvSpPr>
          <p:spPr bwMode="auto">
            <a:xfrm>
              <a:off x="6903023" y="3460358"/>
              <a:ext cx="1974849" cy="39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latin typeface="Times New Roman" panose="02020603050405020304" pitchFamily="18" charset="0"/>
                  <a:cs typeface="Times New Roman" panose="02020603050405020304" pitchFamily="18" charset="0"/>
                </a:rPr>
                <a:t>Floating+0.1</a:t>
              </a:r>
              <a:r>
                <a:rPr lang="en-US" altLang="en-US" sz="2400" dirty="0">
                  <a:latin typeface="Times New Roman" panose="02020603050405020304" pitchFamily="18" charset="0"/>
                  <a:cs typeface="Times New Roman" panose="02020603050405020304" pitchFamily="18" charset="0"/>
                </a:rPr>
                <a:t>%</a:t>
              </a:r>
              <a:endParaRPr lang="en-CA" altLang="en-US" sz="2400" dirty="0">
                <a:latin typeface="Times New Roman" panose="02020603050405020304" pitchFamily="18" charset="0"/>
                <a:cs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CA" altLang="en-US" dirty="0" smtClean="0"/>
              <a:t>Interest Rate Swap Between Citigroup and Intel</a:t>
            </a:r>
            <a:endParaRPr lang="en-US" altLang="en-US" sz="2400" dirty="0" smtClean="0"/>
          </a:p>
        </p:txBody>
      </p:sp>
      <p:sp>
        <p:nvSpPr>
          <p:cNvPr id="2867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Options, Futures, and Other Derivatives, 11th Edition, Copyright © John C. Hull 2021</a:t>
            </a:r>
            <a:endParaRPr lang="en-US" altLang="en-US" i="0"/>
          </a:p>
        </p:txBody>
      </p:sp>
      <p:sp>
        <p:nvSpPr>
          <p:cNvPr id="28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8B30CA-CD53-4842-A5D0-C198EC8C82CC}" type="slidenum">
              <a:rPr lang="en-US" altLang="en-US"/>
              <a:pPr/>
              <a:t>11</a:t>
            </a:fld>
            <a:endParaRPr lang="en-US" altLang="en-US"/>
          </a:p>
        </p:txBody>
      </p:sp>
      <p:grpSp>
        <p:nvGrpSpPr>
          <p:cNvPr id="28677" name="Group 4"/>
          <p:cNvGrpSpPr>
            <a:grpSpLocks/>
          </p:cNvGrpSpPr>
          <p:nvPr/>
        </p:nvGrpSpPr>
        <p:grpSpPr bwMode="auto">
          <a:xfrm>
            <a:off x="1403350" y="3212974"/>
            <a:ext cx="5149850" cy="1404513"/>
            <a:chOff x="2267744" y="3172326"/>
            <a:chExt cx="4464496" cy="1391673"/>
          </a:xfrm>
        </p:grpSpPr>
        <p:sp>
          <p:nvSpPr>
            <p:cNvPr id="6" name="Rectangle 5"/>
            <p:cNvSpPr/>
            <p:nvPr/>
          </p:nvSpPr>
          <p:spPr>
            <a:xfrm>
              <a:off x="2267744" y="3356365"/>
              <a:ext cx="1296410" cy="915478"/>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a:latin typeface="Times New Roman" panose="02020603050405020304" pitchFamily="18" charset="0"/>
                  <a:cs typeface="Times New Roman" panose="02020603050405020304" pitchFamily="18" charset="0"/>
                </a:rPr>
                <a:t>Citi</a:t>
              </a:r>
              <a:endParaRPr lang="en-CA"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5170217" y="3356365"/>
              <a:ext cx="1562023" cy="915478"/>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a:latin typeface="Times New Roman" panose="02020603050405020304" pitchFamily="18" charset="0"/>
                  <a:cs typeface="Times New Roman" panose="02020603050405020304" pitchFamily="18" charset="0"/>
                </a:rPr>
                <a:t>Intel</a:t>
              </a:r>
              <a:endParaRPr lang="en-CA" sz="2800" dirty="0">
                <a:latin typeface="Times New Roman" panose="02020603050405020304" pitchFamily="18" charset="0"/>
                <a:cs typeface="Times New Roman" panose="02020603050405020304" pitchFamily="18" charset="0"/>
              </a:endParaRPr>
            </a:p>
          </p:txBody>
        </p:sp>
        <p:sp>
          <p:nvSpPr>
            <p:cNvPr id="28680" name="TextBox 7"/>
            <p:cNvSpPr txBox="1">
              <a:spLocks noChangeArrowheads="1"/>
            </p:cNvSpPr>
            <p:nvPr/>
          </p:nvSpPr>
          <p:spPr bwMode="auto">
            <a:xfrm>
              <a:off x="3995936" y="3172326"/>
              <a:ext cx="1008112" cy="457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cs typeface="Times New Roman" panose="02020603050405020304" pitchFamily="18" charset="0"/>
                </a:rPr>
                <a:t>2.97%</a:t>
              </a:r>
              <a:endParaRPr lang="en-CA" altLang="en-US" sz="2400">
                <a:latin typeface="Times New Roman" panose="02020603050405020304" pitchFamily="18" charset="0"/>
                <a:cs typeface="Times New Roman" panose="02020603050405020304" pitchFamily="18" charset="0"/>
              </a:endParaRPr>
            </a:p>
          </p:txBody>
        </p:sp>
        <p:sp>
          <p:nvSpPr>
            <p:cNvPr id="28681" name="TextBox 8"/>
            <p:cNvSpPr txBox="1">
              <a:spLocks noChangeArrowheads="1"/>
            </p:cNvSpPr>
            <p:nvPr/>
          </p:nvSpPr>
          <p:spPr bwMode="auto">
            <a:xfrm>
              <a:off x="3863129" y="4106555"/>
              <a:ext cx="1273723" cy="457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latin typeface="Times New Roman" panose="02020603050405020304" pitchFamily="18" charset="0"/>
                  <a:cs typeface="Times New Roman" panose="02020603050405020304" pitchFamily="18" charset="0"/>
                </a:rPr>
                <a:t>Floating</a:t>
              </a:r>
              <a:endParaRPr lang="en-CA" altLang="en-US" sz="2400" dirty="0">
                <a:latin typeface="Times New Roman" panose="02020603050405020304" pitchFamily="18" charset="0"/>
                <a:cs typeface="Times New Roman" panose="02020603050405020304" pitchFamily="18" charset="0"/>
              </a:endParaRPr>
            </a:p>
          </p:txBody>
        </p:sp>
        <p:cxnSp>
          <p:nvCxnSpPr>
            <p:cNvPr id="10" name="Straight Arrow Connector 9"/>
            <p:cNvCxnSpPr/>
            <p:nvPr/>
          </p:nvCxnSpPr>
          <p:spPr>
            <a:xfrm flipH="1">
              <a:off x="3564154" y="4086231"/>
              <a:ext cx="16060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3564154" y="3541977"/>
              <a:ext cx="16060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54143" y="1418214"/>
            <a:ext cx="7772400" cy="1143000"/>
          </a:xfrm>
        </p:spPr>
        <p:txBody>
          <a:bodyPr/>
          <a:lstStyle/>
          <a:p>
            <a:r>
              <a:rPr lang="en-CA" altLang="en-US" dirty="0" smtClean="0"/>
              <a:t>Intel Transforms a Liability from Fixed to Floating </a:t>
            </a:r>
            <a:r>
              <a:rPr lang="en-CA" altLang="en-US" sz="2400" dirty="0" smtClean="0"/>
              <a:t>(Figure 7.4)</a:t>
            </a:r>
            <a:endParaRPr lang="en-US" altLang="en-US" sz="2400" dirty="0" smtClean="0"/>
          </a:p>
        </p:txBody>
      </p:sp>
      <p:sp>
        <p:nvSpPr>
          <p:cNvPr id="2969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Options, Futures, and Other Derivatives, 11th Edition, Copyright © John C. Hull 2021</a:t>
            </a:r>
            <a:endParaRPr lang="en-US" altLang="en-US" i="0"/>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E0FA52-75B0-49D0-B013-A2547A894FC4}" type="slidenum">
              <a:rPr lang="en-US" altLang="en-US"/>
              <a:pPr/>
              <a:t>12</a:t>
            </a:fld>
            <a:endParaRPr lang="en-US" altLang="en-US"/>
          </a:p>
        </p:txBody>
      </p:sp>
      <p:grpSp>
        <p:nvGrpSpPr>
          <p:cNvPr id="29701" name="Group 4"/>
          <p:cNvGrpSpPr>
            <a:grpSpLocks/>
          </p:cNvGrpSpPr>
          <p:nvPr/>
        </p:nvGrpSpPr>
        <p:grpSpPr bwMode="auto">
          <a:xfrm>
            <a:off x="1403648" y="3212976"/>
            <a:ext cx="5905500" cy="1427012"/>
            <a:chOff x="2267744" y="3107992"/>
            <a:chExt cx="5904656" cy="1426545"/>
          </a:xfrm>
        </p:grpSpPr>
        <p:sp>
          <p:nvSpPr>
            <p:cNvPr id="6" name="Rectangle 5"/>
            <p:cNvSpPr/>
            <p:nvPr/>
          </p:nvSpPr>
          <p:spPr>
            <a:xfrm>
              <a:off x="2267744" y="3357148"/>
              <a:ext cx="1296803" cy="91410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a:latin typeface="Times New Roman" panose="02020603050405020304" pitchFamily="18" charset="0"/>
                  <a:cs typeface="Times New Roman" panose="02020603050405020304" pitchFamily="18" charset="0"/>
                </a:rPr>
                <a:t>Citi</a:t>
              </a:r>
              <a:endParaRPr lang="en-CA"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5169279" y="3357148"/>
              <a:ext cx="1563465" cy="91410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a:latin typeface="Times New Roman" panose="02020603050405020304" pitchFamily="18" charset="0"/>
                  <a:cs typeface="Times New Roman" panose="02020603050405020304" pitchFamily="18" charset="0"/>
                </a:rPr>
                <a:t>Intel</a:t>
              </a:r>
              <a:endParaRPr lang="en-CA" sz="2800" dirty="0">
                <a:latin typeface="Times New Roman" panose="02020603050405020304" pitchFamily="18" charset="0"/>
                <a:cs typeface="Times New Roman" panose="02020603050405020304" pitchFamily="18" charset="0"/>
              </a:endParaRPr>
            </a:p>
          </p:txBody>
        </p:sp>
        <p:sp>
          <p:nvSpPr>
            <p:cNvPr id="29704" name="TextBox 7"/>
            <p:cNvSpPr txBox="1">
              <a:spLocks noChangeArrowheads="1"/>
            </p:cNvSpPr>
            <p:nvPr/>
          </p:nvSpPr>
          <p:spPr bwMode="auto">
            <a:xfrm>
              <a:off x="3995936" y="3107992"/>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cs typeface="Times New Roman" panose="02020603050405020304" pitchFamily="18" charset="0"/>
                </a:rPr>
                <a:t>2.97%</a:t>
              </a:r>
              <a:endParaRPr lang="en-CA" altLang="en-US" sz="2400">
                <a:latin typeface="Times New Roman" panose="02020603050405020304" pitchFamily="18" charset="0"/>
                <a:cs typeface="Times New Roman" panose="02020603050405020304" pitchFamily="18" charset="0"/>
              </a:endParaRPr>
            </a:p>
          </p:txBody>
        </p:sp>
        <p:sp>
          <p:nvSpPr>
            <p:cNvPr id="29705" name="TextBox 8"/>
            <p:cNvSpPr txBox="1">
              <a:spLocks noChangeArrowheads="1"/>
            </p:cNvSpPr>
            <p:nvPr/>
          </p:nvSpPr>
          <p:spPr bwMode="auto">
            <a:xfrm>
              <a:off x="3862772" y="4073023"/>
              <a:ext cx="1306507" cy="46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latin typeface="Times New Roman" panose="02020603050405020304" pitchFamily="18" charset="0"/>
                  <a:cs typeface="Times New Roman" panose="02020603050405020304" pitchFamily="18" charset="0"/>
                </a:rPr>
                <a:t>Floating</a:t>
              </a:r>
              <a:endParaRPr lang="en-CA" altLang="en-US" sz="2400" dirty="0">
                <a:latin typeface="Times New Roman" panose="02020603050405020304" pitchFamily="18" charset="0"/>
                <a:cs typeface="Times New Roman" panose="02020603050405020304" pitchFamily="18" charset="0"/>
              </a:endParaRPr>
            </a:p>
          </p:txBody>
        </p:sp>
        <p:cxnSp>
          <p:nvCxnSpPr>
            <p:cNvPr id="10" name="Straight Arrow Connector 9"/>
            <p:cNvCxnSpPr/>
            <p:nvPr/>
          </p:nvCxnSpPr>
          <p:spPr>
            <a:xfrm flipH="1">
              <a:off x="3564547" y="4087159"/>
              <a:ext cx="160473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3564547" y="3541238"/>
              <a:ext cx="160473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3"/>
            </p:cNvCxnSpPr>
            <p:nvPr/>
          </p:nvCxnSpPr>
          <p:spPr>
            <a:xfrm>
              <a:off x="6732744" y="3814199"/>
              <a:ext cx="14396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709" name="TextBox 12"/>
            <p:cNvSpPr txBox="1">
              <a:spLocks noChangeArrowheads="1"/>
            </p:cNvSpPr>
            <p:nvPr/>
          </p:nvSpPr>
          <p:spPr bwMode="auto">
            <a:xfrm>
              <a:off x="7049582" y="3356992"/>
              <a:ext cx="9361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cs typeface="Times New Roman" panose="02020603050405020304" pitchFamily="18" charset="0"/>
                </a:rPr>
                <a:t>3.2%</a:t>
              </a:r>
              <a:endParaRPr lang="en-CA" altLang="en-US" sz="240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CA" altLang="en-US" dirty="0" smtClean="0"/>
              <a:t>Apple Transforms an Asset from Fixed to Floating </a:t>
            </a:r>
            <a:r>
              <a:rPr lang="en-CA" altLang="en-US" sz="2400" dirty="0" smtClean="0"/>
              <a:t>(Figure 7.5)</a:t>
            </a:r>
            <a:endParaRPr lang="en-US" altLang="en-US" sz="2400" dirty="0" smtClean="0"/>
          </a:p>
        </p:txBody>
      </p:sp>
      <p:sp>
        <p:nvSpPr>
          <p:cNvPr id="3072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Options, Futures, and Other Derivatives, 11th Edition, Copyright © John C. Hull 2021</a:t>
            </a:r>
            <a:endParaRPr lang="en-US" altLang="en-US" i="0"/>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7770BF-D4F5-49A2-AF26-BC84EC9A1552}" type="slidenum">
              <a:rPr lang="en-US" altLang="en-US"/>
              <a:pPr/>
              <a:t>13</a:t>
            </a:fld>
            <a:endParaRPr lang="en-US" altLang="en-US"/>
          </a:p>
        </p:txBody>
      </p:sp>
      <p:grpSp>
        <p:nvGrpSpPr>
          <p:cNvPr id="30725" name="Group 4"/>
          <p:cNvGrpSpPr>
            <a:grpSpLocks/>
          </p:cNvGrpSpPr>
          <p:nvPr/>
        </p:nvGrpSpPr>
        <p:grpSpPr bwMode="auto">
          <a:xfrm>
            <a:off x="1393825" y="2808288"/>
            <a:ext cx="6192838" cy="1298575"/>
            <a:chOff x="2267744" y="3167861"/>
            <a:chExt cx="6192688" cy="1298868"/>
          </a:xfrm>
        </p:grpSpPr>
        <p:sp>
          <p:nvSpPr>
            <p:cNvPr id="6" name="Rectangle 5"/>
            <p:cNvSpPr/>
            <p:nvPr/>
          </p:nvSpPr>
          <p:spPr>
            <a:xfrm>
              <a:off x="2267744" y="3356816"/>
              <a:ext cx="1295369" cy="914606"/>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a:latin typeface="Times New Roman" panose="02020603050405020304" pitchFamily="18" charset="0"/>
                  <a:cs typeface="Times New Roman" panose="02020603050405020304" pitchFamily="18" charset="0"/>
                </a:rPr>
                <a:t>Citi</a:t>
              </a:r>
              <a:endParaRPr lang="en-CA"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5169624" y="3356816"/>
              <a:ext cx="1562062" cy="914606"/>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a:latin typeface="Times New Roman" panose="02020603050405020304" pitchFamily="18" charset="0"/>
                  <a:cs typeface="Times New Roman" panose="02020603050405020304" pitchFamily="18" charset="0"/>
                </a:rPr>
                <a:t>Apple</a:t>
              </a:r>
              <a:endParaRPr lang="en-CA" sz="2800" dirty="0">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flipH="1">
              <a:off x="3563113" y="3645806"/>
              <a:ext cx="160651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3563113" y="4004662"/>
              <a:ext cx="160651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730" name="TextBox 9"/>
            <p:cNvSpPr txBox="1">
              <a:spLocks noChangeArrowheads="1"/>
            </p:cNvSpPr>
            <p:nvPr/>
          </p:nvSpPr>
          <p:spPr bwMode="auto">
            <a:xfrm>
              <a:off x="3981636" y="3167861"/>
              <a:ext cx="864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cs typeface="Times New Roman" panose="02020603050405020304" pitchFamily="18" charset="0"/>
                </a:rPr>
                <a:t>3.0%</a:t>
              </a:r>
              <a:endParaRPr lang="en-CA" altLang="en-US" sz="2400">
                <a:latin typeface="Times New Roman" panose="02020603050405020304" pitchFamily="18" charset="0"/>
                <a:cs typeface="Times New Roman" panose="02020603050405020304" pitchFamily="18" charset="0"/>
              </a:endParaRPr>
            </a:p>
          </p:txBody>
        </p:sp>
        <p:sp>
          <p:nvSpPr>
            <p:cNvPr id="30731" name="TextBox 10"/>
            <p:cNvSpPr txBox="1">
              <a:spLocks noChangeArrowheads="1"/>
            </p:cNvSpPr>
            <p:nvPr/>
          </p:nvSpPr>
          <p:spPr bwMode="auto">
            <a:xfrm>
              <a:off x="3903714" y="4005064"/>
              <a:ext cx="1266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latin typeface="Times New Roman" panose="02020603050405020304" pitchFamily="18" charset="0"/>
                  <a:cs typeface="Times New Roman" panose="02020603050405020304" pitchFamily="18" charset="0"/>
                </a:rPr>
                <a:t>Floating</a:t>
              </a:r>
              <a:endParaRPr lang="en-CA" altLang="en-US" sz="2400" dirty="0">
                <a:latin typeface="Times New Roman" panose="02020603050405020304" pitchFamily="18" charset="0"/>
                <a:cs typeface="Times New Roman" panose="02020603050405020304" pitchFamily="18" charset="0"/>
              </a:endParaRPr>
            </a:p>
          </p:txBody>
        </p:sp>
        <p:cxnSp>
          <p:nvCxnSpPr>
            <p:cNvPr id="12" name="Straight Arrow Connector 11"/>
            <p:cNvCxnSpPr>
              <a:endCxn id="7" idx="3"/>
            </p:cNvCxnSpPr>
            <p:nvPr/>
          </p:nvCxnSpPr>
          <p:spPr>
            <a:xfrm flipH="1">
              <a:off x="6731686" y="3814119"/>
              <a:ext cx="172874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733" name="TextBox 12"/>
            <p:cNvSpPr txBox="1">
              <a:spLocks noChangeArrowheads="1"/>
            </p:cNvSpPr>
            <p:nvPr/>
          </p:nvSpPr>
          <p:spPr bwMode="auto">
            <a:xfrm>
              <a:off x="6948264" y="3398693"/>
              <a:ext cx="1512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cs typeface="Times New Roman" panose="02020603050405020304" pitchFamily="18" charset="0"/>
                </a:rPr>
                <a:t>2.7%</a:t>
              </a:r>
              <a:endParaRPr lang="en-CA" altLang="en-US" sz="240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CA" altLang="en-US" dirty="0" smtClean="0"/>
              <a:t>Intel Transforms an Asset from Floating to Fixed </a:t>
            </a:r>
            <a:r>
              <a:rPr lang="en-CA" altLang="en-US" sz="2400" dirty="0" smtClean="0"/>
              <a:t>(Figure 7.6)</a:t>
            </a:r>
            <a:endParaRPr lang="en-US" altLang="en-US" sz="2400" dirty="0" smtClean="0"/>
          </a:p>
        </p:txBody>
      </p:sp>
      <p:sp>
        <p:nvSpPr>
          <p:cNvPr id="317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Options, Futures, and Other Derivatives, 11th Edition, Copyright © John C. Hull 2021</a:t>
            </a:r>
            <a:endParaRPr lang="en-US" altLang="en-US" i="0"/>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51E5BF-CF2E-4727-A569-1D49D87E73EC}" type="slidenum">
              <a:rPr lang="en-US" altLang="en-US"/>
              <a:pPr/>
              <a:t>14</a:t>
            </a:fld>
            <a:endParaRPr lang="en-US" altLang="en-US"/>
          </a:p>
        </p:txBody>
      </p:sp>
      <p:grpSp>
        <p:nvGrpSpPr>
          <p:cNvPr id="31749" name="Group 13"/>
          <p:cNvGrpSpPr>
            <a:grpSpLocks/>
          </p:cNvGrpSpPr>
          <p:nvPr/>
        </p:nvGrpSpPr>
        <p:grpSpPr bwMode="auto">
          <a:xfrm>
            <a:off x="1476375" y="3141662"/>
            <a:ext cx="6983413" cy="1484756"/>
            <a:chOff x="2267744" y="3172326"/>
            <a:chExt cx="6529246" cy="1327018"/>
          </a:xfrm>
        </p:grpSpPr>
        <p:sp>
          <p:nvSpPr>
            <p:cNvPr id="15" name="Rectangle 14"/>
            <p:cNvSpPr/>
            <p:nvPr/>
          </p:nvSpPr>
          <p:spPr>
            <a:xfrm>
              <a:off x="2267744" y="3356776"/>
              <a:ext cx="1295757" cy="915156"/>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a:latin typeface="Times New Roman" panose="02020603050405020304" pitchFamily="18" charset="0"/>
                  <a:cs typeface="Times New Roman" panose="02020603050405020304" pitchFamily="18" charset="0"/>
                </a:rPr>
                <a:t>Citi</a:t>
              </a:r>
              <a:endParaRPr lang="en-CA" sz="2800" dirty="0">
                <a:latin typeface="Times New Roman" panose="02020603050405020304" pitchFamily="18" charset="0"/>
                <a:cs typeface="Times New Roman" panose="02020603050405020304" pitchFamily="18" charset="0"/>
              </a:endParaRPr>
            </a:p>
          </p:txBody>
        </p:sp>
        <p:sp>
          <p:nvSpPr>
            <p:cNvPr id="16" name="Rectangle 15"/>
            <p:cNvSpPr/>
            <p:nvPr/>
          </p:nvSpPr>
          <p:spPr>
            <a:xfrm>
              <a:off x="5169466" y="3356776"/>
              <a:ext cx="1562922" cy="915156"/>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a:latin typeface="Times New Roman" panose="02020603050405020304" pitchFamily="18" charset="0"/>
                  <a:cs typeface="Times New Roman" panose="02020603050405020304" pitchFamily="18" charset="0"/>
                </a:rPr>
                <a:t>Intel</a:t>
              </a:r>
              <a:endParaRPr lang="en-CA" sz="2800" dirty="0">
                <a:latin typeface="Times New Roman" panose="02020603050405020304" pitchFamily="18" charset="0"/>
                <a:cs typeface="Times New Roman" panose="02020603050405020304" pitchFamily="18" charset="0"/>
              </a:endParaRPr>
            </a:p>
          </p:txBody>
        </p:sp>
        <p:sp>
          <p:nvSpPr>
            <p:cNvPr id="31752" name="TextBox 16"/>
            <p:cNvSpPr txBox="1">
              <a:spLocks noChangeArrowheads="1"/>
            </p:cNvSpPr>
            <p:nvPr/>
          </p:nvSpPr>
          <p:spPr bwMode="auto">
            <a:xfrm>
              <a:off x="3995936" y="3172326"/>
              <a:ext cx="1008112" cy="412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cs typeface="Times New Roman" panose="02020603050405020304" pitchFamily="18" charset="0"/>
                </a:rPr>
                <a:t>2.97%</a:t>
              </a:r>
              <a:endParaRPr lang="en-CA" altLang="en-US" sz="2400">
                <a:latin typeface="Times New Roman" panose="02020603050405020304" pitchFamily="18" charset="0"/>
                <a:cs typeface="Times New Roman" panose="02020603050405020304" pitchFamily="18" charset="0"/>
              </a:endParaRPr>
            </a:p>
          </p:txBody>
        </p:sp>
        <p:sp>
          <p:nvSpPr>
            <p:cNvPr id="31753" name="TextBox 17"/>
            <p:cNvSpPr txBox="1">
              <a:spLocks noChangeArrowheads="1"/>
            </p:cNvSpPr>
            <p:nvPr/>
          </p:nvSpPr>
          <p:spPr bwMode="auto">
            <a:xfrm>
              <a:off x="3728919" y="4086725"/>
              <a:ext cx="1275128" cy="41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latin typeface="Times New Roman" panose="02020603050405020304" pitchFamily="18" charset="0"/>
                  <a:cs typeface="Times New Roman" panose="02020603050405020304" pitchFamily="18" charset="0"/>
                </a:rPr>
                <a:t>Floating</a:t>
              </a:r>
              <a:endParaRPr lang="en-CA" altLang="en-US" sz="2400"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flipH="1">
              <a:off x="3563501" y="4086063"/>
              <a:ext cx="160596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563501" y="3541226"/>
              <a:ext cx="160596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16" idx="3"/>
            </p:cNvCxnSpPr>
            <p:nvPr/>
          </p:nvCxnSpPr>
          <p:spPr>
            <a:xfrm flipH="1">
              <a:off x="6732388" y="3813645"/>
              <a:ext cx="158370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757" name="TextBox 21"/>
            <p:cNvSpPr txBox="1">
              <a:spLocks noChangeArrowheads="1"/>
            </p:cNvSpPr>
            <p:nvPr/>
          </p:nvSpPr>
          <p:spPr bwMode="auto">
            <a:xfrm>
              <a:off x="6897959" y="3444860"/>
              <a:ext cx="1899031" cy="412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latin typeface="Times New Roman" panose="02020603050405020304" pitchFamily="18" charset="0"/>
                  <a:cs typeface="Times New Roman" panose="02020603050405020304" pitchFamily="18" charset="0"/>
                </a:rPr>
                <a:t>Floating−</a:t>
              </a:r>
              <a:r>
                <a:rPr lang="en-US" altLang="en-US" sz="2400" dirty="0">
                  <a:latin typeface="Times New Roman" panose="02020603050405020304" pitchFamily="18" charset="0"/>
                  <a:cs typeface="Times New Roman" panose="02020603050405020304" pitchFamily="18" charset="0"/>
                </a:rPr>
                <a:t>0.2%</a:t>
              </a:r>
              <a:endParaRPr lang="en-CA" altLang="en-US" sz="2400"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115616" y="943632"/>
            <a:ext cx="7543800" cy="1295400"/>
          </a:xfrm>
        </p:spPr>
        <p:txBody>
          <a:bodyPr/>
          <a:lstStyle/>
          <a:p>
            <a:pPr eaLnBrk="1" hangingPunct="1"/>
            <a:r>
              <a:rPr lang="en-US" altLang="en-US" dirty="0" smtClean="0"/>
              <a:t>Quotes By a Swap Market Maker </a:t>
            </a:r>
            <a:r>
              <a:rPr lang="en-US" altLang="en-US" sz="2400" dirty="0" smtClean="0"/>
              <a:t>(Table 7.4)</a:t>
            </a:r>
          </a:p>
        </p:txBody>
      </p:sp>
      <p:graphicFrame>
        <p:nvGraphicFramePr>
          <p:cNvPr id="69688" name="Group 56"/>
          <p:cNvGraphicFramePr>
            <a:graphicFrameLocks noGrp="1"/>
          </p:cNvGraphicFramePr>
          <p:nvPr>
            <p:ph type="tbl" idx="1"/>
            <p:extLst>
              <p:ext uri="{D42A27DB-BD31-4B8C-83A1-F6EECF244321}">
                <p14:modId xmlns:p14="http://schemas.microsoft.com/office/powerpoint/2010/main" val="456013781"/>
              </p:ext>
            </p:extLst>
          </p:nvPr>
        </p:nvGraphicFramePr>
        <p:xfrm>
          <a:off x="468312" y="2348880"/>
          <a:ext cx="7989888" cy="3756024"/>
        </p:xfrm>
        <a:graphic>
          <a:graphicData uri="http://schemas.openxmlformats.org/drawingml/2006/table">
            <a:tbl>
              <a:tblPr/>
              <a:tblGrid>
                <a:gridCol w="1997075">
                  <a:extLst>
                    <a:ext uri="{9D8B030D-6E8A-4147-A177-3AD203B41FA5}">
                      <a16:colId xmlns:a16="http://schemas.microsoft.com/office/drawing/2014/main" val="20000"/>
                    </a:ext>
                  </a:extLst>
                </a:gridCol>
                <a:gridCol w="1601788">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2590800">
                  <a:extLst>
                    <a:ext uri="{9D8B030D-6E8A-4147-A177-3AD203B41FA5}">
                      <a16:colId xmlns:a16="http://schemas.microsoft.com/office/drawing/2014/main" val="20003"/>
                    </a:ext>
                  </a:extLst>
                </a:gridCol>
              </a:tblGrid>
              <a:tr h="45781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Maturity</a:t>
                      </a:r>
                    </a:p>
                  </a:txBody>
                  <a:tcPr marL="92075" marR="92075" marT="46029" marB="460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Bid (%)</a:t>
                      </a: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Ask (%)</a:t>
                      </a: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Swap Rate (%)</a:t>
                      </a:r>
                    </a:p>
                  </a:txBody>
                  <a:tcPr marL="92075" marR="92075" marT="46029" marB="460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4917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 years</a:t>
                      </a:r>
                    </a:p>
                  </a:txBody>
                  <a:tcPr marL="92075" marR="92075" marT="46029" marB="460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2.97</a:t>
                      </a: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3.00</a:t>
                      </a:r>
                      <a:endParaRPr kumimoji="0" lang="en-US" sz="2400" b="0" i="0" u="none" strike="noStrike" cap="none" normalizeH="0" baseline="0" dirty="0" smtClean="0">
                        <a:ln>
                          <a:noFill/>
                        </a:ln>
                        <a:solidFill>
                          <a:schemeClr val="tx1"/>
                        </a:solidFill>
                        <a:effectLst/>
                        <a:latin typeface="Arial" charset="0"/>
                      </a:endParaRP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2.985</a:t>
                      </a:r>
                    </a:p>
                  </a:txBody>
                  <a:tcPr marL="92075" marR="92075" marT="46029" marB="460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5075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 years</a:t>
                      </a:r>
                    </a:p>
                  </a:txBody>
                  <a:tcPr marL="92075" marR="92075" marT="46029" marB="460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3.05</a:t>
                      </a: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3.08</a:t>
                      </a:r>
                      <a:endParaRPr kumimoji="0" lang="en-US" sz="2400" b="0" i="0" u="none" strike="noStrike" cap="none" normalizeH="0" baseline="0" dirty="0" smtClean="0">
                        <a:ln>
                          <a:noFill/>
                        </a:ln>
                        <a:solidFill>
                          <a:schemeClr val="tx1"/>
                        </a:solidFill>
                        <a:effectLst/>
                        <a:latin typeface="Arial" charset="0"/>
                      </a:endParaRP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3.065</a:t>
                      </a:r>
                    </a:p>
                  </a:txBody>
                  <a:tcPr marL="92075" marR="92075" marT="46029" marB="460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4917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 years</a:t>
                      </a:r>
                    </a:p>
                  </a:txBody>
                  <a:tcPr marL="92075" marR="92075" marT="46029" marB="460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3.15</a:t>
                      </a: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3.19</a:t>
                      </a:r>
                      <a:endParaRPr kumimoji="0" lang="en-US" sz="2400" b="0" i="0" u="none" strike="noStrike" cap="none" normalizeH="0" baseline="0" dirty="0" smtClean="0">
                        <a:ln>
                          <a:noFill/>
                        </a:ln>
                        <a:solidFill>
                          <a:schemeClr val="tx1"/>
                        </a:solidFill>
                        <a:effectLst/>
                        <a:latin typeface="Arial" charset="0"/>
                      </a:endParaRP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3.170</a:t>
                      </a:r>
                    </a:p>
                  </a:txBody>
                  <a:tcPr marL="92075" marR="92075" marT="46029" marB="460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5075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 years </a:t>
                      </a:r>
                    </a:p>
                  </a:txBody>
                  <a:tcPr marL="92075" marR="92075" marT="46029" marB="460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3.26</a:t>
                      </a:r>
                      <a:endParaRPr kumimoji="0" lang="en-US" sz="2400" b="0" i="0" u="none" strike="noStrike" cap="none" normalizeH="0" baseline="0" dirty="0" smtClean="0">
                        <a:ln>
                          <a:noFill/>
                        </a:ln>
                        <a:solidFill>
                          <a:schemeClr val="tx1"/>
                        </a:solidFill>
                        <a:effectLst/>
                        <a:latin typeface="Arial" charset="0"/>
                      </a:endParaRP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3.30</a:t>
                      </a:r>
                      <a:endParaRPr kumimoji="0" lang="en-US" sz="2400" b="0" i="0" u="none" strike="noStrike" cap="none" normalizeH="0" baseline="0" dirty="0" smtClean="0">
                        <a:ln>
                          <a:noFill/>
                        </a:ln>
                        <a:solidFill>
                          <a:schemeClr val="tx1"/>
                        </a:solidFill>
                        <a:effectLst/>
                        <a:latin typeface="Arial" charset="0"/>
                      </a:endParaRP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3.280</a:t>
                      </a:r>
                    </a:p>
                  </a:txBody>
                  <a:tcPr marL="92075" marR="92075" marT="46029" marB="460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4758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7 years</a:t>
                      </a:r>
                    </a:p>
                  </a:txBody>
                  <a:tcPr marL="92075" marR="92075" marT="46029" marB="460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3.40</a:t>
                      </a:r>
                      <a:endParaRPr kumimoji="0" lang="en-US" sz="2400" b="0" i="0" u="none" strike="noStrike" cap="none" normalizeH="0" baseline="0" dirty="0" smtClean="0">
                        <a:ln>
                          <a:noFill/>
                        </a:ln>
                        <a:solidFill>
                          <a:schemeClr val="tx1"/>
                        </a:solidFill>
                        <a:effectLst/>
                        <a:latin typeface="Arial" charset="0"/>
                      </a:endParaRP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3.44</a:t>
                      </a:r>
                      <a:endParaRPr kumimoji="0" lang="en-US" sz="2400" b="0" i="0" u="none" strike="noStrike" cap="none" normalizeH="0" baseline="0" dirty="0" smtClean="0">
                        <a:ln>
                          <a:noFill/>
                        </a:ln>
                        <a:solidFill>
                          <a:schemeClr val="tx1"/>
                        </a:solidFill>
                        <a:effectLst/>
                        <a:latin typeface="Arial" charset="0"/>
                      </a:endParaRP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3.420</a:t>
                      </a:r>
                    </a:p>
                  </a:txBody>
                  <a:tcPr marL="92075" marR="92075" marT="46029" marB="460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5075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 years</a:t>
                      </a:r>
                    </a:p>
                  </a:txBody>
                  <a:tcPr marL="92075" marR="92075" marT="46029" marB="460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3.48</a:t>
                      </a:r>
                      <a:endParaRPr kumimoji="0" lang="en-US" sz="2400" b="0" i="0" u="none" strike="noStrike" cap="none" normalizeH="0" baseline="0" dirty="0" smtClean="0">
                        <a:ln>
                          <a:noFill/>
                        </a:ln>
                        <a:solidFill>
                          <a:schemeClr val="tx1"/>
                        </a:solidFill>
                        <a:effectLst/>
                        <a:latin typeface="Arial" charset="0"/>
                      </a:endParaRP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CA" sz="2400" b="0" i="0" u="none" strike="noStrike" cap="none" normalizeH="0" baseline="0" dirty="0" smtClean="0">
                          <a:ln>
                            <a:noFill/>
                          </a:ln>
                          <a:solidFill>
                            <a:schemeClr val="tx1"/>
                          </a:solidFill>
                          <a:effectLst/>
                          <a:latin typeface="Arial" charset="0"/>
                        </a:rPr>
                        <a:t>3.52</a:t>
                      </a:r>
                      <a:endParaRPr kumimoji="0" lang="en-US" sz="2400" b="0" i="0" u="none" strike="noStrike" cap="none" normalizeH="0" baseline="0" dirty="0" smtClean="0">
                        <a:ln>
                          <a:noFill/>
                        </a:ln>
                        <a:solidFill>
                          <a:schemeClr val="tx1"/>
                        </a:solidFill>
                        <a:effectLst/>
                        <a:latin typeface="Arial" charset="0"/>
                      </a:endParaRPr>
                    </a:p>
                  </a:txBody>
                  <a:tcPr marL="92075" marR="92075" marT="46029" marB="460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3.500</a:t>
                      </a:r>
                    </a:p>
                  </a:txBody>
                  <a:tcPr marL="92075" marR="92075" marT="46029" marB="460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328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8605E63-EBB4-4A5A-A2C3-B7BAD4F1763B}" type="slidenum">
              <a:rPr lang="en-US" altLang="en-US" sz="1800"/>
              <a:pPr>
                <a:spcBef>
                  <a:spcPct val="0"/>
                </a:spcBef>
                <a:buClrTx/>
                <a:buSzTx/>
                <a:buFontTx/>
                <a:buNone/>
              </a:pPr>
              <a:t>15</a:t>
            </a:fld>
            <a:endParaRPr lang="en-US" altLang="en-US" sz="1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CA" altLang="en-US" smtClean="0"/>
              <a:t>Day Count</a:t>
            </a:r>
            <a:endParaRPr lang="en-US" altLang="en-US" smtClean="0"/>
          </a:p>
        </p:txBody>
      </p:sp>
      <p:sp>
        <p:nvSpPr>
          <p:cNvPr id="34819" name="Content Placeholder 2"/>
          <p:cNvSpPr>
            <a:spLocks noGrp="1"/>
          </p:cNvSpPr>
          <p:nvPr>
            <p:ph idx="1"/>
          </p:nvPr>
        </p:nvSpPr>
        <p:spPr/>
        <p:txBody>
          <a:bodyPr/>
          <a:lstStyle/>
          <a:p>
            <a:pPr eaLnBrk="1" hangingPunct="1"/>
            <a:r>
              <a:rPr lang="en-CA" altLang="en-US" dirty="0" smtClean="0">
                <a:cs typeface="Arial" panose="020B0604020202020204" pitchFamily="34" charset="0"/>
              </a:rPr>
              <a:t>A day count convention is specified for fixed and floating payments</a:t>
            </a:r>
          </a:p>
          <a:p>
            <a:pPr eaLnBrk="1" hangingPunct="1"/>
            <a:r>
              <a:rPr lang="en-CA" altLang="en-US" dirty="0" smtClean="0">
                <a:cs typeface="Arial" panose="020B0604020202020204" pitchFamily="34" charset="0"/>
              </a:rPr>
              <a:t>For example, SOFR is likely to be actual/360 in the U.S. </a:t>
            </a:r>
          </a:p>
          <a:p>
            <a:pPr eaLnBrk="1" hangingPunct="1"/>
            <a:r>
              <a:rPr lang="en-US" altLang="en-US" dirty="0" smtClean="0"/>
              <a:t>The fixed rate might be quoted with actual/365 or 30/360</a:t>
            </a:r>
            <a:endParaRPr lang="en-US" altLang="en-US" dirty="0" smtClean="0">
              <a:cs typeface="Arial" panose="020B0604020202020204" pitchFamily="34" charset="0"/>
            </a:endParaRPr>
          </a:p>
        </p:txBody>
      </p:sp>
      <p:sp>
        <p:nvSpPr>
          <p:cNvPr id="348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a:p>
        </p:txBody>
      </p:sp>
      <p:sp>
        <p:nvSpPr>
          <p:cNvPr id="348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232BD9A-EA1F-4961-A51D-61526CF6502A}" type="slidenum">
              <a:rPr lang="en-US" altLang="en-US" sz="1800"/>
              <a:pPr>
                <a:spcBef>
                  <a:spcPct val="0"/>
                </a:spcBef>
                <a:buClrTx/>
                <a:buSzTx/>
                <a:buFontTx/>
                <a:buNone/>
              </a:pPr>
              <a:t>16</a:t>
            </a:fld>
            <a:endParaRPr lang="en-US" altLang="en-US" sz="1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42900" y="1028517"/>
            <a:ext cx="7543800" cy="1295400"/>
          </a:xfrm>
        </p:spPr>
        <p:txBody>
          <a:bodyPr/>
          <a:lstStyle/>
          <a:p>
            <a:pPr eaLnBrk="1" hangingPunct="1"/>
            <a:r>
              <a:rPr lang="en-CA" altLang="en-US" dirty="0" smtClean="0"/>
              <a:t>Confirmations</a:t>
            </a:r>
            <a:endParaRPr lang="en-US" altLang="en-US" dirty="0" smtClean="0"/>
          </a:p>
        </p:txBody>
      </p:sp>
      <p:sp>
        <p:nvSpPr>
          <p:cNvPr id="36867" name="Content Placeholder 2"/>
          <p:cNvSpPr>
            <a:spLocks noGrp="1"/>
          </p:cNvSpPr>
          <p:nvPr>
            <p:ph idx="1"/>
          </p:nvPr>
        </p:nvSpPr>
        <p:spPr>
          <a:xfrm>
            <a:off x="395536" y="2450038"/>
            <a:ext cx="8229600" cy="4411663"/>
          </a:xfrm>
        </p:spPr>
        <p:txBody>
          <a:bodyPr/>
          <a:lstStyle/>
          <a:p>
            <a:pPr eaLnBrk="1" hangingPunct="1"/>
            <a:r>
              <a:rPr lang="en-CA" altLang="en-US" dirty="0" smtClean="0">
                <a:cs typeface="Arial" panose="020B0604020202020204" pitchFamily="34" charset="0"/>
              </a:rPr>
              <a:t>Confirmations specify the terms of a transaction</a:t>
            </a:r>
          </a:p>
          <a:p>
            <a:pPr eaLnBrk="1" hangingPunct="1"/>
            <a:r>
              <a:rPr lang="en-CA" altLang="en-US" dirty="0" smtClean="0">
                <a:cs typeface="Arial" panose="020B0604020202020204" pitchFamily="34" charset="0"/>
              </a:rPr>
              <a:t>The International Swaps and Derivatives has developed Master Agreements that can be used to cover all agreements between two counterparties</a:t>
            </a:r>
          </a:p>
          <a:p>
            <a:pPr eaLnBrk="1" hangingPunct="1"/>
            <a:r>
              <a:rPr lang="en-CA" altLang="en-US" dirty="0" smtClean="0">
                <a:cs typeface="Arial" panose="020B0604020202020204" pitchFamily="34" charset="0"/>
              </a:rPr>
              <a:t>CCPs are used for standard swaps between two financial institutions</a:t>
            </a:r>
            <a:endParaRPr lang="en-US" altLang="en-US" dirty="0" smtClean="0">
              <a:cs typeface="Arial" panose="020B0604020202020204" pitchFamily="34" charset="0"/>
            </a:endParaRPr>
          </a:p>
        </p:txBody>
      </p:sp>
      <p:sp>
        <p:nvSpPr>
          <p:cNvPr id="3686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a:p>
        </p:txBody>
      </p:sp>
      <p:sp>
        <p:nvSpPr>
          <p:cNvPr id="368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AE5D90A-16E7-45B6-AA92-06B435EFCC25}" type="slidenum">
              <a:rPr lang="en-US" altLang="en-US" sz="1800"/>
              <a:pPr>
                <a:spcBef>
                  <a:spcPct val="0"/>
                </a:spcBef>
                <a:buClrTx/>
                <a:buSzTx/>
                <a:buFontTx/>
                <a:buNone/>
              </a:pPr>
              <a:t>17</a:t>
            </a:fld>
            <a:endParaRPr lang="en-US" altLang="en-US"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noFill/>
        </p:spPr>
        <p:txBody>
          <a:bodyPr lIns="92075" tIns="46038" rIns="92075" bIns="46038" anchor="ctr"/>
          <a:lstStyle/>
          <a:p>
            <a:pPr eaLnBrk="1" hangingPunct="1"/>
            <a:r>
              <a:rPr lang="en-US" altLang="en-US" sz="3500" dirty="0" smtClean="0"/>
              <a:t>The Comparative Advantage Argument </a:t>
            </a:r>
            <a:r>
              <a:rPr lang="en-US" altLang="en-US" sz="2200" dirty="0" smtClean="0"/>
              <a:t>(Table 7.5)</a:t>
            </a:r>
            <a:endParaRPr lang="en-US" altLang="en-US" sz="3500" dirty="0" smtClean="0"/>
          </a:p>
        </p:txBody>
      </p:sp>
      <p:sp>
        <p:nvSpPr>
          <p:cNvPr id="38916" name="Rectangle 3"/>
          <p:cNvSpPr>
            <a:spLocks noGrp="1" noChangeArrowheads="1"/>
          </p:cNvSpPr>
          <p:nvPr>
            <p:ph idx="1"/>
          </p:nvPr>
        </p:nvSpPr>
        <p:spPr>
          <a:xfrm>
            <a:off x="971550" y="1719263"/>
            <a:ext cx="6438900" cy="1484312"/>
          </a:xfrm>
          <a:noFill/>
        </p:spPr>
        <p:txBody>
          <a:bodyPr lIns="92075" tIns="46038" rIns="92075" bIns="46038"/>
          <a:lstStyle/>
          <a:p>
            <a:pPr eaLnBrk="1" hangingPunct="1">
              <a:lnSpc>
                <a:spcPct val="90000"/>
              </a:lnSpc>
              <a:buFont typeface="Wingdings" panose="05000000000000000000" pitchFamily="2" charset="2"/>
              <a:buNone/>
            </a:pPr>
            <a:endParaRPr lang="en-US" altLang="en-US" sz="2800" dirty="0" smtClean="0"/>
          </a:p>
          <a:p>
            <a:pPr eaLnBrk="1" hangingPunct="1">
              <a:lnSpc>
                <a:spcPct val="90000"/>
              </a:lnSpc>
            </a:pPr>
            <a:r>
              <a:rPr lang="en-US" altLang="en-US" sz="2800" dirty="0" err="1" smtClean="0"/>
              <a:t>AAACorp</a:t>
            </a:r>
            <a:r>
              <a:rPr lang="en-US" altLang="en-US" sz="2800" dirty="0" smtClean="0"/>
              <a:t> wants to borrow floating</a:t>
            </a:r>
          </a:p>
          <a:p>
            <a:pPr eaLnBrk="1" hangingPunct="1">
              <a:lnSpc>
                <a:spcPct val="90000"/>
              </a:lnSpc>
            </a:pPr>
            <a:r>
              <a:rPr lang="en-US" altLang="en-US" sz="2800" dirty="0" err="1" smtClean="0"/>
              <a:t>BBBCorp</a:t>
            </a:r>
            <a:r>
              <a:rPr lang="en-US" altLang="en-US" sz="2800" dirty="0" smtClean="0"/>
              <a:t> wants to borrow fixed</a:t>
            </a:r>
          </a:p>
        </p:txBody>
      </p:sp>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38918"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443C489-6994-4F40-9EFA-4090F1C286BA}" type="slidenum">
              <a:rPr lang="en-US" altLang="en-US" sz="1800"/>
              <a:pPr>
                <a:spcBef>
                  <a:spcPct val="0"/>
                </a:spcBef>
                <a:buClrTx/>
                <a:buSzTx/>
                <a:buFontTx/>
                <a:buNone/>
              </a:pPr>
              <a:t>18</a:t>
            </a:fld>
            <a:endParaRPr lang="en-US" altLang="en-US" sz="1800"/>
          </a:p>
        </p:txBody>
      </p:sp>
      <p:grpSp>
        <p:nvGrpSpPr>
          <p:cNvPr id="38917" name="Group 19"/>
          <p:cNvGrpSpPr>
            <a:grpSpLocks/>
          </p:cNvGrpSpPr>
          <p:nvPr/>
        </p:nvGrpSpPr>
        <p:grpSpPr bwMode="auto">
          <a:xfrm>
            <a:off x="1042988" y="3459163"/>
            <a:ext cx="5915025" cy="2076450"/>
            <a:chOff x="1059" y="2524"/>
            <a:chExt cx="3726" cy="1298"/>
          </a:xfrm>
        </p:grpSpPr>
        <p:sp>
          <p:nvSpPr>
            <p:cNvPr id="38919" name="Line 4"/>
            <p:cNvSpPr>
              <a:spLocks noChangeShapeType="1"/>
            </p:cNvSpPr>
            <p:nvPr/>
          </p:nvSpPr>
          <p:spPr bwMode="auto">
            <a:xfrm>
              <a:off x="1153" y="2777"/>
              <a:ext cx="363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20" name="Rectangle 5"/>
            <p:cNvSpPr>
              <a:spLocks noChangeArrowheads="1"/>
            </p:cNvSpPr>
            <p:nvPr/>
          </p:nvSpPr>
          <p:spPr bwMode="auto">
            <a:xfrm>
              <a:off x="1153" y="2777"/>
              <a:ext cx="3626"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38921" name="Line 6"/>
            <p:cNvSpPr>
              <a:spLocks noChangeShapeType="1"/>
            </p:cNvSpPr>
            <p:nvPr/>
          </p:nvSpPr>
          <p:spPr bwMode="auto">
            <a:xfrm>
              <a:off x="1153" y="3192"/>
              <a:ext cx="363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22" name="Rectangle 7"/>
            <p:cNvSpPr>
              <a:spLocks noChangeArrowheads="1"/>
            </p:cNvSpPr>
            <p:nvPr/>
          </p:nvSpPr>
          <p:spPr bwMode="auto">
            <a:xfrm>
              <a:off x="1153" y="3192"/>
              <a:ext cx="3626"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38923" name="Line 8"/>
            <p:cNvSpPr>
              <a:spLocks noChangeShapeType="1"/>
            </p:cNvSpPr>
            <p:nvPr/>
          </p:nvSpPr>
          <p:spPr bwMode="auto">
            <a:xfrm>
              <a:off x="1153" y="3794"/>
              <a:ext cx="363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24" name="Rectangle 9"/>
            <p:cNvSpPr>
              <a:spLocks noChangeArrowheads="1"/>
            </p:cNvSpPr>
            <p:nvPr/>
          </p:nvSpPr>
          <p:spPr bwMode="auto">
            <a:xfrm>
              <a:off x="1153" y="3794"/>
              <a:ext cx="3626"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38925" name="Rectangle 10"/>
            <p:cNvSpPr>
              <a:spLocks noChangeArrowheads="1"/>
            </p:cNvSpPr>
            <p:nvPr/>
          </p:nvSpPr>
          <p:spPr bwMode="auto">
            <a:xfrm>
              <a:off x="1059" y="2524"/>
              <a:ext cx="2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38926" name="Rectangle 11"/>
            <p:cNvSpPr>
              <a:spLocks noChangeArrowheads="1"/>
            </p:cNvSpPr>
            <p:nvPr/>
          </p:nvSpPr>
          <p:spPr bwMode="auto">
            <a:xfrm>
              <a:off x="2123" y="2893"/>
              <a:ext cx="55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i="1">
                  <a:solidFill>
                    <a:srgbClr val="000000"/>
                  </a:solidFill>
                </a:rPr>
                <a:t>Fixed </a:t>
              </a:r>
            </a:p>
          </p:txBody>
        </p:sp>
        <p:sp>
          <p:nvSpPr>
            <p:cNvPr id="38927" name="Rectangle 12"/>
            <p:cNvSpPr>
              <a:spLocks noChangeArrowheads="1"/>
            </p:cNvSpPr>
            <p:nvPr/>
          </p:nvSpPr>
          <p:spPr bwMode="auto">
            <a:xfrm>
              <a:off x="3392" y="2893"/>
              <a:ext cx="7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i="1">
                  <a:solidFill>
                    <a:srgbClr val="000000"/>
                  </a:solidFill>
                </a:rPr>
                <a:t>Floating </a:t>
              </a:r>
            </a:p>
          </p:txBody>
        </p:sp>
        <p:sp>
          <p:nvSpPr>
            <p:cNvPr id="38928" name="Rectangle 13"/>
            <p:cNvSpPr>
              <a:spLocks noChangeArrowheads="1"/>
            </p:cNvSpPr>
            <p:nvPr/>
          </p:nvSpPr>
          <p:spPr bwMode="auto">
            <a:xfrm>
              <a:off x="1147" y="3269"/>
              <a:ext cx="78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0000"/>
                  </a:solidFill>
                </a:rPr>
                <a:t>AAACorp</a:t>
              </a:r>
            </a:p>
          </p:txBody>
        </p:sp>
        <p:sp>
          <p:nvSpPr>
            <p:cNvPr id="38929" name="Rectangle 14"/>
            <p:cNvSpPr>
              <a:spLocks noChangeArrowheads="1"/>
            </p:cNvSpPr>
            <p:nvPr/>
          </p:nvSpPr>
          <p:spPr bwMode="auto">
            <a:xfrm>
              <a:off x="2114" y="3269"/>
              <a:ext cx="56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0000"/>
                  </a:solidFill>
                </a:rPr>
                <a:t>4.00%</a:t>
              </a:r>
            </a:p>
          </p:txBody>
        </p:sp>
        <p:sp>
          <p:nvSpPr>
            <p:cNvPr id="38930" name="Rectangle 15"/>
            <p:cNvSpPr>
              <a:spLocks noChangeArrowheads="1"/>
            </p:cNvSpPr>
            <p:nvPr/>
          </p:nvSpPr>
          <p:spPr bwMode="auto">
            <a:xfrm>
              <a:off x="2840" y="3269"/>
              <a:ext cx="14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dirty="0" smtClean="0">
                  <a:solidFill>
                    <a:srgbClr val="000000"/>
                  </a:solidFill>
                </a:rPr>
                <a:t>Floating ref − </a:t>
              </a:r>
              <a:r>
                <a:rPr lang="en-US" altLang="en-US" sz="2000" dirty="0">
                  <a:solidFill>
                    <a:srgbClr val="000000"/>
                  </a:solidFill>
                </a:rPr>
                <a:t>0.1%</a:t>
              </a:r>
            </a:p>
          </p:txBody>
        </p:sp>
        <p:sp>
          <p:nvSpPr>
            <p:cNvPr id="38931" name="Rectangle 16"/>
            <p:cNvSpPr>
              <a:spLocks noChangeArrowheads="1"/>
            </p:cNvSpPr>
            <p:nvPr/>
          </p:nvSpPr>
          <p:spPr bwMode="auto">
            <a:xfrm>
              <a:off x="1149" y="3571"/>
              <a:ext cx="78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0000"/>
                  </a:solidFill>
                </a:rPr>
                <a:t>BBBCorp</a:t>
              </a:r>
            </a:p>
          </p:txBody>
        </p:sp>
        <p:sp>
          <p:nvSpPr>
            <p:cNvPr id="38932" name="Rectangle 17"/>
            <p:cNvSpPr>
              <a:spLocks noChangeArrowheads="1"/>
            </p:cNvSpPr>
            <p:nvPr/>
          </p:nvSpPr>
          <p:spPr bwMode="auto">
            <a:xfrm>
              <a:off x="2114" y="3571"/>
              <a:ext cx="56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000000"/>
                  </a:solidFill>
                </a:rPr>
                <a:t>5.20%</a:t>
              </a:r>
            </a:p>
          </p:txBody>
        </p:sp>
        <p:sp>
          <p:nvSpPr>
            <p:cNvPr id="38933" name="Rectangle 18"/>
            <p:cNvSpPr>
              <a:spLocks noChangeArrowheads="1"/>
            </p:cNvSpPr>
            <p:nvPr/>
          </p:nvSpPr>
          <p:spPr bwMode="auto">
            <a:xfrm>
              <a:off x="2840" y="3571"/>
              <a:ext cx="14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dirty="0" smtClean="0">
                  <a:solidFill>
                    <a:srgbClr val="000000"/>
                  </a:solidFill>
                </a:rPr>
                <a:t>Floating ref + </a:t>
              </a:r>
              <a:r>
                <a:rPr lang="en-US" altLang="en-US" sz="2000" dirty="0">
                  <a:solidFill>
                    <a:srgbClr val="000000"/>
                  </a:solidFill>
                </a:rPr>
                <a:t>0.6%</a:t>
              </a:r>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568428" y="1676747"/>
            <a:ext cx="7772400" cy="1143000"/>
          </a:xfrm>
          <a:noFill/>
        </p:spPr>
        <p:txBody>
          <a:bodyPr lIns="92075" tIns="46038" rIns="92075" bIns="46038" anchor="ctr"/>
          <a:lstStyle/>
          <a:p>
            <a:pPr eaLnBrk="1" hangingPunct="1"/>
            <a:r>
              <a:rPr lang="en-US" altLang="en-US" dirty="0" smtClean="0"/>
              <a:t>A Swap where Companies Trade Directly with Each Other </a:t>
            </a:r>
            <a:r>
              <a:rPr lang="en-US" altLang="en-US" sz="2200" dirty="0" smtClean="0"/>
              <a:t>(Figure 7.7)</a:t>
            </a:r>
            <a:endParaRPr lang="en-US" altLang="en-US" dirty="0" smtClean="0"/>
          </a:p>
        </p:txBody>
      </p:sp>
      <p:sp>
        <p:nvSpPr>
          <p:cNvPr id="40964" name="Rectangle 3"/>
          <p:cNvSpPr>
            <a:spLocks noGrp="1" noChangeArrowheads="1"/>
          </p:cNvSpPr>
          <p:nvPr>
            <p:ph idx="1"/>
          </p:nvPr>
        </p:nvSpPr>
        <p:spPr>
          <a:xfrm>
            <a:off x="52388" y="1812925"/>
            <a:ext cx="7969250" cy="4411663"/>
          </a:xfrm>
          <a:noFill/>
        </p:spPr>
        <p:txBody>
          <a:bodyPr lIns="92075" tIns="46038" rIns="92075" bIns="46038"/>
          <a:lstStyle/>
          <a:p>
            <a:pPr eaLnBrk="1" hangingPunct="1">
              <a:buFont typeface="Wingdings" panose="05000000000000000000" pitchFamily="2" charset="2"/>
              <a:buNone/>
            </a:pPr>
            <a:r>
              <a:rPr lang="en-US" altLang="en-US" dirty="0" smtClean="0"/>
              <a:t> </a:t>
            </a:r>
          </a:p>
        </p:txBody>
      </p:sp>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40965" name="Slide Number Placeholder 1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9E33BCD-4197-4C32-B42F-5DFD1F7910BB}" type="slidenum">
              <a:rPr lang="en-US" altLang="en-US" sz="1800"/>
              <a:pPr>
                <a:spcBef>
                  <a:spcPct val="0"/>
                </a:spcBef>
                <a:buClrTx/>
                <a:buSzTx/>
                <a:buFontTx/>
                <a:buNone/>
              </a:pPr>
              <a:t>19</a:t>
            </a:fld>
            <a:endParaRPr lang="en-US" altLang="en-US" sz="1800"/>
          </a:p>
        </p:txBody>
      </p:sp>
      <p:grpSp>
        <p:nvGrpSpPr>
          <p:cNvPr id="40966" name="Group 7"/>
          <p:cNvGrpSpPr>
            <a:grpSpLocks/>
          </p:cNvGrpSpPr>
          <p:nvPr/>
        </p:nvGrpSpPr>
        <p:grpSpPr bwMode="auto">
          <a:xfrm>
            <a:off x="539552" y="3717032"/>
            <a:ext cx="8407400" cy="1330441"/>
            <a:chOff x="457200" y="2852936"/>
            <a:chExt cx="8407896" cy="1330772"/>
          </a:xfrm>
        </p:grpSpPr>
        <p:sp>
          <p:nvSpPr>
            <p:cNvPr id="26" name="Rectangle 25"/>
            <p:cNvSpPr/>
            <p:nvPr/>
          </p:nvSpPr>
          <p:spPr>
            <a:xfrm>
              <a:off x="1547877" y="3010137"/>
              <a:ext cx="1814619" cy="107024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err="1">
                  <a:latin typeface="Times New Roman" panose="02020603050405020304" pitchFamily="18" charset="0"/>
                  <a:cs typeface="Times New Roman" panose="02020603050405020304" pitchFamily="18" charset="0"/>
                </a:rPr>
                <a:t>AAACorp</a:t>
              </a:r>
              <a:endParaRPr lang="en-CA" sz="2800" dirty="0">
                <a:latin typeface="Times New Roman" panose="02020603050405020304" pitchFamily="18" charset="0"/>
                <a:cs typeface="Times New Roman" panose="02020603050405020304" pitchFamily="18" charset="0"/>
              </a:endParaRPr>
            </a:p>
          </p:txBody>
        </p:sp>
        <p:sp>
          <p:nvSpPr>
            <p:cNvPr id="27" name="Rectangle 26"/>
            <p:cNvSpPr/>
            <p:nvPr/>
          </p:nvSpPr>
          <p:spPr>
            <a:xfrm>
              <a:off x="5007243" y="2962500"/>
              <a:ext cx="1625696" cy="107183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err="1">
                  <a:latin typeface="Times New Roman" panose="02020603050405020304" pitchFamily="18" charset="0"/>
                  <a:cs typeface="Times New Roman" panose="02020603050405020304" pitchFamily="18" charset="0"/>
                </a:rPr>
                <a:t>BBBCorp</a:t>
              </a:r>
              <a:endParaRPr lang="en-CA" sz="2800" dirty="0">
                <a:latin typeface="Times New Roman" panose="02020603050405020304" pitchFamily="18" charset="0"/>
                <a:cs typeface="Times New Roman" panose="02020603050405020304" pitchFamily="18" charset="0"/>
              </a:endParaRPr>
            </a:p>
          </p:txBody>
        </p:sp>
        <p:cxnSp>
          <p:nvCxnSpPr>
            <p:cNvPr id="28" name="Straight Arrow Connector 27"/>
            <p:cNvCxnSpPr/>
            <p:nvPr/>
          </p:nvCxnSpPr>
          <p:spPr>
            <a:xfrm flipH="1">
              <a:off x="3337095" y="3300722"/>
              <a:ext cx="167014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3337095" y="3721514"/>
              <a:ext cx="167014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971" name="TextBox 29"/>
            <p:cNvSpPr txBox="1">
              <a:spLocks noChangeArrowheads="1"/>
            </p:cNvSpPr>
            <p:nvPr/>
          </p:nvSpPr>
          <p:spPr bwMode="auto">
            <a:xfrm>
              <a:off x="3690172" y="2852936"/>
              <a:ext cx="1101088"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cs typeface="Times New Roman" panose="02020603050405020304" pitchFamily="18" charset="0"/>
                </a:rPr>
                <a:t>4.35%</a:t>
              </a:r>
              <a:endParaRPr lang="en-CA" altLang="en-US" sz="2400">
                <a:latin typeface="Times New Roman" panose="02020603050405020304" pitchFamily="18" charset="0"/>
                <a:cs typeface="Times New Roman" panose="02020603050405020304" pitchFamily="18" charset="0"/>
              </a:endParaRPr>
            </a:p>
          </p:txBody>
        </p:sp>
        <p:sp>
          <p:nvSpPr>
            <p:cNvPr id="40972" name="TextBox 30"/>
            <p:cNvSpPr txBox="1">
              <a:spLocks noChangeArrowheads="1"/>
            </p:cNvSpPr>
            <p:nvPr/>
          </p:nvSpPr>
          <p:spPr bwMode="auto">
            <a:xfrm>
              <a:off x="3578481" y="3721928"/>
              <a:ext cx="1251170" cy="46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latin typeface="Times New Roman" panose="02020603050405020304" pitchFamily="18" charset="0"/>
                  <a:cs typeface="Times New Roman" panose="02020603050405020304" pitchFamily="18" charset="0"/>
                </a:rPr>
                <a:t>Floating</a:t>
              </a:r>
              <a:endParaRPr lang="en-CA" altLang="en-US" sz="2400" dirty="0">
                <a:latin typeface="Times New Roman" panose="02020603050405020304" pitchFamily="18" charset="0"/>
                <a:cs typeface="Times New Roman" panose="02020603050405020304" pitchFamily="18" charset="0"/>
              </a:endParaRPr>
            </a:p>
          </p:txBody>
        </p:sp>
        <p:cxnSp>
          <p:nvCxnSpPr>
            <p:cNvPr id="32" name="Straight Arrow Connector 31"/>
            <p:cNvCxnSpPr>
              <a:stCxn id="27" idx="3"/>
            </p:cNvCxnSpPr>
            <p:nvPr/>
          </p:nvCxnSpPr>
          <p:spPr>
            <a:xfrm flipV="1">
              <a:off x="6632939" y="3491270"/>
              <a:ext cx="1827321" cy="63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974" name="TextBox 32"/>
            <p:cNvSpPr txBox="1">
              <a:spLocks noChangeArrowheads="1"/>
            </p:cNvSpPr>
            <p:nvPr/>
          </p:nvSpPr>
          <p:spPr bwMode="auto">
            <a:xfrm>
              <a:off x="6810538" y="3083769"/>
              <a:ext cx="2054558"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latin typeface="Times New Roman" panose="02020603050405020304" pitchFamily="18" charset="0"/>
                  <a:cs typeface="Times New Roman" panose="02020603050405020304" pitchFamily="18" charset="0"/>
                </a:rPr>
                <a:t>Floating+0.6</a:t>
              </a:r>
              <a:r>
                <a:rPr lang="en-US" altLang="en-US" sz="2400" dirty="0">
                  <a:latin typeface="Times New Roman" panose="02020603050405020304" pitchFamily="18" charset="0"/>
                  <a:cs typeface="Times New Roman" panose="02020603050405020304" pitchFamily="18" charset="0"/>
                </a:rPr>
                <a:t>%</a:t>
              </a:r>
              <a:endParaRPr lang="en-CA" altLang="en-US" sz="2400" dirty="0">
                <a:latin typeface="Times New Roman" panose="02020603050405020304" pitchFamily="18" charset="0"/>
                <a:cs typeface="Times New Roman" panose="02020603050405020304" pitchFamily="18" charset="0"/>
              </a:endParaRPr>
            </a:p>
          </p:txBody>
        </p:sp>
        <p:cxnSp>
          <p:nvCxnSpPr>
            <p:cNvPr id="46" name="Straight Arrow Connector 45"/>
            <p:cNvCxnSpPr/>
            <p:nvPr/>
          </p:nvCxnSpPr>
          <p:spPr>
            <a:xfrm flipH="1">
              <a:off x="457200" y="3481742"/>
              <a:ext cx="1090677" cy="1587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976" name="TextBox 6"/>
            <p:cNvSpPr txBox="1">
              <a:spLocks noChangeArrowheads="1"/>
            </p:cNvSpPr>
            <p:nvPr/>
          </p:nvSpPr>
          <p:spPr bwMode="auto">
            <a:xfrm>
              <a:off x="457200" y="3083769"/>
              <a:ext cx="9127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2400"/>
                <a:t>4%</a:t>
              </a:r>
              <a:endParaRPr lang="en-US" altLang="en-US" sz="2400"/>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noFill/>
        </p:spPr>
        <p:txBody>
          <a:bodyPr lIns="92075" tIns="46038" rIns="92075" bIns="46038" anchor="ctr"/>
          <a:lstStyle/>
          <a:p>
            <a:pPr eaLnBrk="1" hangingPunct="1"/>
            <a:r>
              <a:rPr lang="en-US" altLang="en-US" smtClean="0"/>
              <a:t>Nature of Swaps</a:t>
            </a:r>
          </a:p>
        </p:txBody>
      </p:sp>
      <p:sp>
        <p:nvSpPr>
          <p:cNvPr id="17412" name="Rectangle 3"/>
          <p:cNvSpPr>
            <a:spLocks noGrp="1" noChangeArrowheads="1"/>
          </p:cNvSpPr>
          <p:nvPr>
            <p:ph idx="1"/>
          </p:nvPr>
        </p:nvSpPr>
        <p:spPr>
          <a:xfrm>
            <a:off x="1143000" y="1925638"/>
            <a:ext cx="7196138" cy="4106862"/>
          </a:xfrm>
          <a:noFill/>
        </p:spPr>
        <p:txBody>
          <a:bodyPr lIns="92075" tIns="46038" rIns="92075" bIns="46038"/>
          <a:lstStyle/>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t>	A swap is an agreement to exchange cash flows at specified future times according to certain specified rules</a:t>
            </a:r>
          </a:p>
        </p:txBody>
      </p:sp>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174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4A40C9C-00AD-4E31-BFBB-D6F454C3699D}" type="slidenum">
              <a:rPr lang="en-US" altLang="en-US" sz="1800"/>
              <a:pPr>
                <a:spcBef>
                  <a:spcPct val="0"/>
                </a:spcBef>
                <a:buClrTx/>
                <a:buSzTx/>
                <a:buFontTx/>
                <a:buNone/>
              </a:pPr>
              <a:t>2</a:t>
            </a:fld>
            <a:endParaRPr lang="en-US" altLang="en-US" sz="180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72924" y="1077428"/>
            <a:ext cx="7543800" cy="1295400"/>
          </a:xfrm>
        </p:spPr>
        <p:txBody>
          <a:bodyPr/>
          <a:lstStyle/>
          <a:p>
            <a:r>
              <a:rPr lang="en-US" altLang="en-US" dirty="0" smtClean="0"/>
              <a:t>The Swap when a Financial Institution (F.I.) is Involved </a:t>
            </a:r>
            <a:br>
              <a:rPr lang="en-US" altLang="en-US" dirty="0" smtClean="0"/>
            </a:br>
            <a:r>
              <a:rPr lang="en-US" altLang="en-US" sz="2200" dirty="0" smtClean="0"/>
              <a:t>(Figure 7.8)</a:t>
            </a:r>
            <a:endParaRPr lang="en-US" altLang="en-US" dirty="0" smtClean="0"/>
          </a:p>
        </p:txBody>
      </p:sp>
      <p:sp>
        <p:nvSpPr>
          <p:cNvPr id="4301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Options, Futures, and Other Derivatives, 11th Edition, Copyright © John C. Hull 2021</a:t>
            </a:r>
            <a:endParaRPr lang="en-US" altLang="en-US" i="0"/>
          </a:p>
        </p:txBody>
      </p:sp>
      <p:sp>
        <p:nvSpPr>
          <p:cNvPr id="430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453975-56AE-47BB-803D-6094A90E3BF4}" type="slidenum">
              <a:rPr lang="en-US" altLang="en-US"/>
              <a:pPr/>
              <a:t>20</a:t>
            </a:fld>
            <a:endParaRPr lang="en-US" altLang="en-US"/>
          </a:p>
        </p:txBody>
      </p:sp>
      <p:grpSp>
        <p:nvGrpSpPr>
          <p:cNvPr id="2" name="Group 1"/>
          <p:cNvGrpSpPr/>
          <p:nvPr/>
        </p:nvGrpSpPr>
        <p:grpSpPr>
          <a:xfrm>
            <a:off x="461429" y="3573016"/>
            <a:ext cx="8555038" cy="1304012"/>
            <a:chOff x="457200" y="2841625"/>
            <a:chExt cx="8555038" cy="1304012"/>
          </a:xfrm>
        </p:grpSpPr>
        <p:sp>
          <p:nvSpPr>
            <p:cNvPr id="6" name="Rectangle 5"/>
            <p:cNvSpPr/>
            <p:nvPr/>
          </p:nvSpPr>
          <p:spPr>
            <a:xfrm>
              <a:off x="1116013" y="2954338"/>
              <a:ext cx="1511300" cy="107156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200" dirty="0" err="1">
                  <a:latin typeface="Times New Roman" panose="02020603050405020304" pitchFamily="18" charset="0"/>
                  <a:cs typeface="Times New Roman" panose="02020603050405020304" pitchFamily="18" charset="0"/>
                </a:rPr>
                <a:t>AAACorp</a:t>
              </a:r>
              <a:endParaRPr lang="en-CA" sz="2200" dirty="0">
                <a:latin typeface="Times New Roman" panose="02020603050405020304" pitchFamily="18" charset="0"/>
                <a:cs typeface="Times New Roman" panose="02020603050405020304" pitchFamily="18" charset="0"/>
              </a:endParaRPr>
            </a:p>
          </p:txBody>
        </p:sp>
        <p:sp>
          <p:nvSpPr>
            <p:cNvPr id="7" name="Rectangle 6"/>
            <p:cNvSpPr/>
            <p:nvPr/>
          </p:nvSpPr>
          <p:spPr>
            <a:xfrm>
              <a:off x="5580063" y="2962275"/>
              <a:ext cx="1512887" cy="1071563"/>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200" dirty="0" err="1">
                  <a:latin typeface="Times New Roman" panose="02020603050405020304" pitchFamily="18" charset="0"/>
                  <a:cs typeface="Times New Roman" panose="02020603050405020304" pitchFamily="18" charset="0"/>
                </a:rPr>
                <a:t>BBBCorp</a:t>
              </a:r>
              <a:endParaRPr lang="en-CA" sz="2200" dirty="0">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flipH="1" flipV="1">
              <a:off x="2627313" y="3308350"/>
              <a:ext cx="103346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2627313" y="3652838"/>
              <a:ext cx="1036637" cy="11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017" name="TextBox 9"/>
            <p:cNvSpPr txBox="1">
              <a:spLocks noChangeArrowheads="1"/>
            </p:cNvSpPr>
            <p:nvPr/>
          </p:nvSpPr>
          <p:spPr bwMode="auto">
            <a:xfrm>
              <a:off x="2717800" y="2841625"/>
              <a:ext cx="10953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latin typeface="Times New Roman" panose="02020603050405020304" pitchFamily="18" charset="0"/>
                  <a:cs typeface="Times New Roman" panose="02020603050405020304" pitchFamily="18" charset="0"/>
                </a:rPr>
                <a:t>4.33%</a:t>
              </a:r>
              <a:endParaRPr lang="en-CA" altLang="en-US" sz="2200">
                <a:latin typeface="Times New Roman" panose="02020603050405020304" pitchFamily="18" charset="0"/>
                <a:cs typeface="Times New Roman" panose="02020603050405020304" pitchFamily="18" charset="0"/>
              </a:endParaRPr>
            </a:p>
          </p:txBody>
        </p:sp>
        <p:sp>
          <p:nvSpPr>
            <p:cNvPr id="43018" name="TextBox 10"/>
            <p:cNvSpPr txBox="1">
              <a:spLocks noChangeArrowheads="1"/>
            </p:cNvSpPr>
            <p:nvPr/>
          </p:nvSpPr>
          <p:spPr bwMode="auto">
            <a:xfrm>
              <a:off x="2624138" y="3714750"/>
              <a:ext cx="12334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dirty="0" smtClean="0">
                  <a:latin typeface="Times New Roman" panose="02020603050405020304" pitchFamily="18" charset="0"/>
                  <a:cs typeface="Times New Roman" panose="02020603050405020304" pitchFamily="18" charset="0"/>
                </a:rPr>
                <a:t>Floating</a:t>
              </a:r>
              <a:endParaRPr lang="en-CA" altLang="en-US" sz="2200" dirty="0">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V="1">
              <a:off x="7092950" y="3490913"/>
              <a:ext cx="1366838" cy="79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020" name="TextBox 12"/>
            <p:cNvSpPr txBox="1">
              <a:spLocks noChangeArrowheads="1"/>
            </p:cNvSpPr>
            <p:nvPr/>
          </p:nvSpPr>
          <p:spPr bwMode="auto">
            <a:xfrm>
              <a:off x="7092950" y="3084513"/>
              <a:ext cx="19192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dirty="0" smtClean="0">
                  <a:latin typeface="Times New Roman" panose="02020603050405020304" pitchFamily="18" charset="0"/>
                  <a:cs typeface="Times New Roman" panose="02020603050405020304" pitchFamily="18" charset="0"/>
                </a:rPr>
                <a:t>Floating+0.6</a:t>
              </a:r>
              <a:r>
                <a:rPr lang="en-US" altLang="en-US" sz="2200" dirty="0">
                  <a:latin typeface="Times New Roman" panose="02020603050405020304" pitchFamily="18" charset="0"/>
                  <a:cs typeface="Times New Roman" panose="02020603050405020304" pitchFamily="18" charset="0"/>
                </a:rPr>
                <a:t>%</a:t>
              </a:r>
              <a:endParaRPr lang="en-CA" altLang="en-US" sz="2200" dirty="0">
                <a:latin typeface="Times New Roman" panose="02020603050405020304" pitchFamily="18" charset="0"/>
                <a:cs typeface="Times New Roman" panose="02020603050405020304" pitchFamily="18" charset="0"/>
              </a:endParaRPr>
            </a:p>
          </p:txBody>
        </p:sp>
        <p:cxnSp>
          <p:nvCxnSpPr>
            <p:cNvPr id="14" name="Straight Arrow Connector 13"/>
            <p:cNvCxnSpPr>
              <a:stCxn id="6" idx="1"/>
            </p:cNvCxnSpPr>
            <p:nvPr/>
          </p:nvCxnSpPr>
          <p:spPr>
            <a:xfrm flipH="1">
              <a:off x="457200" y="3489325"/>
              <a:ext cx="658813" cy="95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022" name="TextBox 14"/>
            <p:cNvSpPr txBox="1">
              <a:spLocks noChangeArrowheads="1"/>
            </p:cNvSpPr>
            <p:nvPr/>
          </p:nvSpPr>
          <p:spPr bwMode="auto">
            <a:xfrm>
              <a:off x="457200" y="3084513"/>
              <a:ext cx="7477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2200" dirty="0"/>
                <a:t>4%</a:t>
              </a:r>
              <a:endParaRPr lang="en-US" altLang="en-US" sz="2200" dirty="0"/>
            </a:p>
          </p:txBody>
        </p:sp>
        <p:cxnSp>
          <p:nvCxnSpPr>
            <p:cNvPr id="40" name="Straight Arrow Connector 39"/>
            <p:cNvCxnSpPr/>
            <p:nvPr/>
          </p:nvCxnSpPr>
          <p:spPr>
            <a:xfrm>
              <a:off x="4545013" y="3714750"/>
              <a:ext cx="1035050" cy="111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H="1" flipV="1">
              <a:off x="4545013" y="3344863"/>
              <a:ext cx="1031875"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025" name="TextBox 42"/>
            <p:cNvSpPr txBox="1">
              <a:spLocks noChangeArrowheads="1"/>
            </p:cNvSpPr>
            <p:nvPr/>
          </p:nvSpPr>
          <p:spPr bwMode="auto">
            <a:xfrm>
              <a:off x="4543425" y="3694113"/>
              <a:ext cx="1231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dirty="0" smtClean="0">
                  <a:latin typeface="Times New Roman" panose="02020603050405020304" pitchFamily="18" charset="0"/>
                  <a:cs typeface="Times New Roman" panose="02020603050405020304" pitchFamily="18" charset="0"/>
                </a:rPr>
                <a:t>Floating</a:t>
              </a:r>
              <a:endParaRPr lang="en-CA" altLang="en-US" sz="2200" dirty="0">
                <a:latin typeface="Times New Roman" panose="02020603050405020304" pitchFamily="18" charset="0"/>
                <a:cs typeface="Times New Roman" panose="02020603050405020304" pitchFamily="18" charset="0"/>
              </a:endParaRPr>
            </a:p>
          </p:txBody>
        </p:sp>
        <p:sp>
          <p:nvSpPr>
            <p:cNvPr id="43026" name="TextBox 43"/>
            <p:cNvSpPr txBox="1">
              <a:spLocks noChangeArrowheads="1"/>
            </p:cNvSpPr>
            <p:nvPr/>
          </p:nvSpPr>
          <p:spPr bwMode="auto">
            <a:xfrm>
              <a:off x="4664075" y="2887663"/>
              <a:ext cx="10953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latin typeface="Times New Roman" panose="02020603050405020304" pitchFamily="18" charset="0"/>
                  <a:cs typeface="Times New Roman" panose="02020603050405020304" pitchFamily="18" charset="0"/>
                </a:rPr>
                <a:t>4.37%</a:t>
              </a:r>
              <a:endParaRPr lang="en-CA" altLang="en-US" sz="2200">
                <a:latin typeface="Times New Roman" panose="02020603050405020304" pitchFamily="18" charset="0"/>
                <a:cs typeface="Times New Roman" panose="02020603050405020304" pitchFamily="18" charset="0"/>
              </a:endParaRPr>
            </a:p>
          </p:txBody>
        </p:sp>
        <p:sp>
          <p:nvSpPr>
            <p:cNvPr id="45" name="Rectangle 44"/>
            <p:cNvSpPr/>
            <p:nvPr/>
          </p:nvSpPr>
          <p:spPr>
            <a:xfrm>
              <a:off x="3676650" y="2954338"/>
              <a:ext cx="900113" cy="110807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CA" sz="2200" dirty="0">
                  <a:latin typeface="Times New Roman" panose="02020603050405020304" pitchFamily="18" charset="0"/>
                  <a:cs typeface="Times New Roman" panose="02020603050405020304" pitchFamily="18" charset="0"/>
                </a:rPr>
                <a:t>F.I.</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noFill/>
        </p:spPr>
        <p:txBody>
          <a:bodyPr lIns="92075" tIns="46038" rIns="92075" bIns="46038" anchor="ctr"/>
          <a:lstStyle/>
          <a:p>
            <a:pPr eaLnBrk="1" hangingPunct="1"/>
            <a:r>
              <a:rPr lang="en-US" altLang="en-US" smtClean="0"/>
              <a:t>Criticism of the Comparative Advantage Argument</a:t>
            </a:r>
          </a:p>
        </p:txBody>
      </p:sp>
      <p:sp>
        <p:nvSpPr>
          <p:cNvPr id="44036" name="Rectangle 3"/>
          <p:cNvSpPr>
            <a:spLocks noGrp="1" noChangeArrowheads="1"/>
          </p:cNvSpPr>
          <p:nvPr>
            <p:ph idx="1"/>
          </p:nvPr>
        </p:nvSpPr>
        <p:spPr>
          <a:noFill/>
        </p:spPr>
        <p:txBody>
          <a:bodyPr lIns="92075" tIns="46038" rIns="92075" bIns="46038"/>
          <a:lstStyle/>
          <a:p>
            <a:pPr eaLnBrk="1" hangingPunct="1"/>
            <a:r>
              <a:rPr lang="en-US" altLang="en-US" sz="2800" dirty="0" smtClean="0"/>
              <a:t>The 4.0% and 5.2% rates available to </a:t>
            </a:r>
            <a:r>
              <a:rPr lang="en-US" altLang="en-US" sz="2800" dirty="0" err="1" smtClean="0"/>
              <a:t>AAACorp</a:t>
            </a:r>
            <a:r>
              <a:rPr lang="en-US" altLang="en-US" sz="2800" dirty="0" smtClean="0"/>
              <a:t> and </a:t>
            </a:r>
            <a:r>
              <a:rPr lang="en-US" altLang="en-US" sz="2800" dirty="0" err="1" smtClean="0"/>
              <a:t>BBBCorp</a:t>
            </a:r>
            <a:r>
              <a:rPr lang="en-US" altLang="en-US" sz="2800" dirty="0" smtClean="0"/>
              <a:t> in fixed rate markets are 5-year rates</a:t>
            </a:r>
          </a:p>
          <a:p>
            <a:pPr eaLnBrk="1" hangingPunct="1"/>
            <a:r>
              <a:rPr lang="en-US" altLang="en-US" sz="2800" dirty="0" smtClean="0"/>
              <a:t>The rates available in the floating rate market are </a:t>
            </a:r>
            <a:r>
              <a:rPr lang="en-US" altLang="en-US" dirty="0"/>
              <a:t>3</a:t>
            </a:r>
            <a:r>
              <a:rPr lang="en-US" altLang="en-US" sz="2800" dirty="0" smtClean="0"/>
              <a:t>-month rates</a:t>
            </a:r>
          </a:p>
          <a:p>
            <a:pPr eaLnBrk="1" hangingPunct="1"/>
            <a:r>
              <a:rPr lang="en-US" altLang="en-US" sz="2800" dirty="0" err="1" smtClean="0"/>
              <a:t>BBBCorp’s</a:t>
            </a:r>
            <a:r>
              <a:rPr lang="en-US" altLang="en-US" sz="2800" dirty="0" smtClean="0"/>
              <a:t> fixed rate depends on the spread above floating it borrows at in the future</a:t>
            </a:r>
          </a:p>
        </p:txBody>
      </p:sp>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440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B8BAEDA-6587-4753-96D9-C99B357050DE}" type="slidenum">
              <a:rPr lang="en-US" altLang="en-US" sz="1800"/>
              <a:pPr>
                <a:spcBef>
                  <a:spcPct val="0"/>
                </a:spcBef>
                <a:buClrTx/>
                <a:buSzTx/>
                <a:buFontTx/>
                <a:buNone/>
              </a:pPr>
              <a:t>21</a:t>
            </a:fld>
            <a:endParaRPr lang="en-US" altLang="en-US" sz="180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lIns="92075" tIns="46038" rIns="92075" bIns="46038"/>
          <a:lstStyle/>
          <a:p>
            <a:pPr eaLnBrk="1" hangingPunct="1"/>
            <a:r>
              <a:rPr lang="en-US" altLang="en-US" smtClean="0"/>
              <a:t>Valuation of an Interest Rate Swap</a:t>
            </a:r>
          </a:p>
        </p:txBody>
      </p:sp>
      <p:sp>
        <p:nvSpPr>
          <p:cNvPr id="46083" name="Rectangle 3"/>
          <p:cNvSpPr>
            <a:spLocks noGrp="1" noChangeArrowheads="1"/>
          </p:cNvSpPr>
          <p:nvPr>
            <p:ph idx="1"/>
          </p:nvPr>
        </p:nvSpPr>
        <p:spPr>
          <a:xfrm>
            <a:off x="450016" y="2112314"/>
            <a:ext cx="7543800" cy="4114800"/>
          </a:xfrm>
        </p:spPr>
        <p:txBody>
          <a:bodyPr lIns="92075" tIns="46038" rIns="92075" bIns="46038"/>
          <a:lstStyle/>
          <a:p>
            <a:pPr eaLnBrk="1" hangingPunct="1"/>
            <a:r>
              <a:rPr lang="en-CA" altLang="en-US" sz="2600" dirty="0" smtClean="0">
                <a:cs typeface="Arial" panose="020B0604020202020204" pitchFamily="34" charset="0"/>
              </a:rPr>
              <a:t>Initially interest rate swaps are worth close to zero</a:t>
            </a:r>
            <a:endParaRPr lang="en-US" altLang="en-US" sz="2600" dirty="0" smtClean="0">
              <a:cs typeface="Arial" panose="020B0604020202020204" pitchFamily="34" charset="0"/>
            </a:endParaRPr>
          </a:p>
          <a:p>
            <a:pPr eaLnBrk="1" hangingPunct="1"/>
            <a:r>
              <a:rPr lang="en-US" altLang="en-US" sz="2600" dirty="0" smtClean="0">
                <a:cs typeface="Arial" panose="020B0604020202020204" pitchFamily="34" charset="0"/>
              </a:rPr>
              <a:t>At later times they can be valued as a portfolio of forward rate agreements (FRAs)</a:t>
            </a:r>
          </a:p>
          <a:p>
            <a:pPr eaLnBrk="1" hangingPunct="1"/>
            <a:r>
              <a:rPr lang="en-US" altLang="en-US" sz="2600" dirty="0" smtClean="0">
                <a:cs typeface="Arial" panose="020B0604020202020204" pitchFamily="34" charset="0"/>
              </a:rPr>
              <a:t>The procedure is to</a:t>
            </a:r>
          </a:p>
          <a:p>
            <a:pPr lvl="1" eaLnBrk="1" hangingPunct="1"/>
            <a:r>
              <a:rPr lang="en-US" altLang="en-US" sz="2400" dirty="0" smtClean="0">
                <a:cs typeface="Arial" panose="020B0604020202020204" pitchFamily="34" charset="0"/>
              </a:rPr>
              <a:t>Calculate floating forward rates</a:t>
            </a:r>
          </a:p>
          <a:p>
            <a:pPr lvl="1" eaLnBrk="1" hangingPunct="1"/>
            <a:r>
              <a:rPr lang="en-US" altLang="en-US" sz="2400" dirty="0" smtClean="0">
                <a:cs typeface="Arial" panose="020B0604020202020204" pitchFamily="34" charset="0"/>
              </a:rPr>
              <a:t>Calculate the swap cash flows that will occur if floating forward rates are realized</a:t>
            </a:r>
          </a:p>
          <a:p>
            <a:pPr lvl="1" eaLnBrk="1" hangingPunct="1"/>
            <a:r>
              <a:rPr lang="en-US" altLang="en-US" sz="2400" dirty="0" smtClean="0">
                <a:cs typeface="Arial" panose="020B0604020202020204" pitchFamily="34" charset="0"/>
              </a:rPr>
              <a:t>Discount these swap cash flows at OIS rates</a:t>
            </a:r>
          </a:p>
          <a:p>
            <a:pPr eaLnBrk="1" hangingPunct="1"/>
            <a:endParaRPr lang="en-US" altLang="en-US" dirty="0" smtClean="0">
              <a:cs typeface="Arial" panose="020B0604020202020204" pitchFamily="34" charset="0"/>
            </a:endParaRPr>
          </a:p>
        </p:txBody>
      </p:sp>
      <p:sp>
        <p:nvSpPr>
          <p:cNvPr id="4608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a:cs typeface="Arial" panose="020B0604020202020204" pitchFamily="34" charset="0"/>
            </a:endParaRPr>
          </a:p>
        </p:txBody>
      </p:sp>
      <p:sp>
        <p:nvSpPr>
          <p:cNvPr id="460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9E4401B-DFB1-4D7A-ADB0-C7B4486B075B}" type="slidenum">
              <a:rPr lang="en-US" altLang="en-US" sz="1800"/>
              <a:pPr>
                <a:spcBef>
                  <a:spcPct val="0"/>
                </a:spcBef>
                <a:buClrTx/>
                <a:buSzTx/>
                <a:buFontTx/>
                <a:buNone/>
              </a:pPr>
              <a:t>22</a:t>
            </a:fld>
            <a:endParaRPr lang="en-US" altLang="en-US" sz="180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CA" altLang="en-US" dirty="0" smtClean="0"/>
              <a:t>Example </a:t>
            </a:r>
            <a:r>
              <a:rPr lang="en-CA" altLang="en-US" sz="2400" dirty="0" smtClean="0"/>
              <a:t>(Example 7.1)</a:t>
            </a:r>
          </a:p>
        </p:txBody>
      </p:sp>
      <p:sp>
        <p:nvSpPr>
          <p:cNvPr id="48131" name="Content Placeholder 2"/>
          <p:cNvSpPr>
            <a:spLocks noGrp="1"/>
          </p:cNvSpPr>
          <p:nvPr>
            <p:ph idx="1"/>
          </p:nvPr>
        </p:nvSpPr>
        <p:spPr>
          <a:xfrm>
            <a:off x="561825" y="1990922"/>
            <a:ext cx="8567737" cy="4411662"/>
          </a:xfrm>
        </p:spPr>
        <p:txBody>
          <a:bodyPr/>
          <a:lstStyle/>
          <a:p>
            <a:r>
              <a:rPr lang="en-CA" altLang="en-US" sz="2400" dirty="0" smtClean="0"/>
              <a:t>Swap involves paying 3% per annum and receiving SOFR every six months on $100 million</a:t>
            </a:r>
          </a:p>
          <a:p>
            <a:r>
              <a:rPr lang="en-CA" altLang="en-US" sz="2400" dirty="0" smtClean="0"/>
              <a:t>Swap has 1.2 years remaining (exchanges in 0.2, 0.7, and 1.2 years)</a:t>
            </a:r>
          </a:p>
          <a:p>
            <a:r>
              <a:rPr lang="en-US" altLang="en-US" sz="2400" dirty="0" smtClean="0"/>
              <a:t>Risk-free rate for 0.2, 0.7, and 1.2 years are 2.8%, 3.2% and 3.4%, respectively (continuously compounded)</a:t>
            </a:r>
            <a:endParaRPr lang="en-CA" altLang="en-US" sz="2400" dirty="0" smtClean="0"/>
          </a:p>
          <a:p>
            <a:r>
              <a:rPr lang="en-CA" altLang="en-US" sz="2400" dirty="0" smtClean="0"/>
              <a:t>Rate observed for last 0.3 years is 2.3% continuously compounded</a:t>
            </a:r>
          </a:p>
          <a:p>
            <a:endParaRPr lang="en-CA" altLang="en-US" dirty="0" smtClean="0"/>
          </a:p>
        </p:txBody>
      </p:sp>
      <p:sp>
        <p:nvSpPr>
          <p:cNvPr id="4813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Options, Futures, and Other Derivatives, 11th Edition, Copyright © John C. Hull 2021</a:t>
            </a:r>
            <a:endParaRPr lang="en-US" altLang="en-US" i="0"/>
          </a:p>
        </p:txBody>
      </p:sp>
      <p:sp>
        <p:nvSpPr>
          <p:cNvPr id="4813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F05DD0-B73F-4E63-8C06-5F138792EAB7}" type="slidenum">
              <a:rPr lang="en-US" altLang="en-US"/>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CA" dirty="0"/>
          </a:p>
        </p:txBody>
      </p:sp>
      <p:sp>
        <p:nvSpPr>
          <p:cNvPr id="3" name="Content Placeholder 2"/>
          <p:cNvSpPr>
            <a:spLocks noGrp="1"/>
          </p:cNvSpPr>
          <p:nvPr>
            <p:ph idx="1"/>
          </p:nvPr>
        </p:nvSpPr>
        <p:spPr/>
        <p:txBody>
          <a:bodyPr/>
          <a:lstStyle/>
          <a:p>
            <a:r>
              <a:rPr lang="en-US" dirty="0" smtClean="0"/>
              <a:t>Floating rate for the exchange at 0.2 years is assumed to be 0.6×2.3%+0.4×2.8% or 2.50% (</a:t>
            </a:r>
            <a:r>
              <a:rPr lang="en-US" dirty="0" err="1" smtClean="0"/>
              <a:t>cont</a:t>
            </a:r>
            <a:r>
              <a:rPr lang="en-US" dirty="0" smtClean="0"/>
              <a:t> comp) or 2.516% (</a:t>
            </a:r>
            <a:r>
              <a:rPr lang="en-US" dirty="0" err="1" smtClean="0"/>
              <a:t>sa</a:t>
            </a:r>
            <a:r>
              <a:rPr lang="en-US" dirty="0" smtClean="0"/>
              <a:t>)</a:t>
            </a:r>
          </a:p>
          <a:p>
            <a:r>
              <a:rPr lang="en-US" dirty="0" smtClean="0"/>
              <a:t>Forward rate for 0.2 to 0.7 years is 3.36% (</a:t>
            </a:r>
            <a:r>
              <a:rPr lang="en-US" dirty="0" err="1" smtClean="0"/>
              <a:t>cont</a:t>
            </a:r>
            <a:r>
              <a:rPr lang="en-US" dirty="0" smtClean="0"/>
              <a:t> comp) or 3.388% (</a:t>
            </a:r>
            <a:r>
              <a:rPr lang="en-US" dirty="0" err="1" smtClean="0"/>
              <a:t>sa</a:t>
            </a:r>
            <a:r>
              <a:rPr lang="en-US" dirty="0" smtClean="0"/>
              <a:t>)</a:t>
            </a:r>
          </a:p>
          <a:p>
            <a:r>
              <a:rPr lang="en-US" dirty="0" smtClean="0"/>
              <a:t>Forward rate for 0.7 to 1.2 years is 3.68% (</a:t>
            </a:r>
            <a:r>
              <a:rPr lang="en-US" dirty="0" err="1" smtClean="0"/>
              <a:t>cont</a:t>
            </a:r>
            <a:r>
              <a:rPr lang="en-US" dirty="0" smtClean="0"/>
              <a:t> comp) or 3.714% (</a:t>
            </a:r>
            <a:r>
              <a:rPr lang="en-US" dirty="0" err="1" smtClean="0"/>
              <a:t>sa</a:t>
            </a:r>
            <a:r>
              <a:rPr lang="en-US" dirty="0" smtClean="0"/>
              <a:t>) </a:t>
            </a:r>
            <a:endParaRPr lang="en-CA" dirty="0"/>
          </a:p>
        </p:txBody>
      </p:sp>
      <p:sp>
        <p:nvSpPr>
          <p:cNvPr id="4" name="Footer Placeholder 3"/>
          <p:cNvSpPr>
            <a:spLocks noGrp="1"/>
          </p:cNvSpPr>
          <p:nvPr>
            <p:ph type="ftr" sz="quarter" idx="11"/>
          </p:nvPr>
        </p:nvSpPr>
        <p:spPr/>
        <p:txBody>
          <a:bodyPr/>
          <a:lstStyle/>
          <a:p>
            <a:pPr>
              <a:defRPr/>
            </a:pPr>
            <a:r>
              <a:rPr lang="en-US" altLang="en-US" smtClean="0"/>
              <a:t>Options, Futures, and Other Derivatives, 11th Edition, Copyright © John C. Hull 2021</a:t>
            </a:r>
            <a:endParaRPr lang="en-US" altLang="en-US" i="0"/>
          </a:p>
        </p:txBody>
      </p:sp>
      <p:sp>
        <p:nvSpPr>
          <p:cNvPr id="5" name="Slide Number Placeholder 4"/>
          <p:cNvSpPr>
            <a:spLocks noGrp="1"/>
          </p:cNvSpPr>
          <p:nvPr>
            <p:ph type="sldNum" sz="quarter" idx="12"/>
          </p:nvPr>
        </p:nvSpPr>
        <p:spPr/>
        <p:txBody>
          <a:bodyPr/>
          <a:lstStyle/>
          <a:p>
            <a:pPr>
              <a:defRPr/>
            </a:pPr>
            <a:fld id="{B279D880-1821-47EF-A47D-DFD410122695}" type="slidenum">
              <a:rPr lang="en-US" altLang="en-US" smtClean="0"/>
              <a:pPr>
                <a:defRPr/>
              </a:pPr>
              <a:t>24</a:t>
            </a:fld>
            <a:endParaRPr lang="en-US" altLang="en-US"/>
          </a:p>
        </p:txBody>
      </p:sp>
    </p:spTree>
    <p:extLst>
      <p:ext uri="{BB962C8B-B14F-4D97-AF65-F5344CB8AC3E}">
        <p14:creationId xmlns:p14="http://schemas.microsoft.com/office/powerpoint/2010/main" val="3122849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CA" altLang="en-US" smtClean="0"/>
              <a:t>Calculations ($ million)</a:t>
            </a:r>
          </a:p>
        </p:txBody>
      </p:sp>
      <p:sp>
        <p:nvSpPr>
          <p:cNvPr id="4915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Options, Futures, and Other Derivatives, 11th Edition, Copyright © John C. Hull 2021</a:t>
            </a:r>
            <a:endParaRPr lang="en-US" altLang="en-US" i="0"/>
          </a:p>
        </p:txBody>
      </p:sp>
      <p:sp>
        <p:nvSpPr>
          <p:cNvPr id="4915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1B9478-A5D0-4D9A-A6EA-E4306F178CD7}" type="slidenum">
              <a:rPr lang="en-US" altLang="en-US"/>
              <a:pPr/>
              <a:t>25</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3869042698"/>
              </p:ext>
            </p:extLst>
          </p:nvPr>
        </p:nvGraphicFramePr>
        <p:xfrm>
          <a:off x="900113" y="2276475"/>
          <a:ext cx="6911976" cy="2124075"/>
        </p:xfrm>
        <a:graphic>
          <a:graphicData uri="http://schemas.openxmlformats.org/drawingml/2006/table">
            <a:tbl>
              <a:tblPr firstRow="1" bandRow="1">
                <a:tableStyleId>{5940675A-B579-460E-94D1-54222C63F5DA}</a:tableStyleId>
              </a:tblPr>
              <a:tblGrid>
                <a:gridCol w="863997">
                  <a:extLst>
                    <a:ext uri="{9D8B030D-6E8A-4147-A177-3AD203B41FA5}">
                      <a16:colId xmlns:a16="http://schemas.microsoft.com/office/drawing/2014/main" val="20000"/>
                    </a:ext>
                  </a:extLst>
                </a:gridCol>
                <a:gridCol w="1223996">
                  <a:extLst>
                    <a:ext uri="{9D8B030D-6E8A-4147-A177-3AD203B41FA5}">
                      <a16:colId xmlns:a16="http://schemas.microsoft.com/office/drawing/2014/main" val="20001"/>
                    </a:ext>
                  </a:extLst>
                </a:gridCol>
                <a:gridCol w="1151996">
                  <a:extLst>
                    <a:ext uri="{9D8B030D-6E8A-4147-A177-3AD203B41FA5}">
                      <a16:colId xmlns:a16="http://schemas.microsoft.com/office/drawing/2014/main" val="20002"/>
                    </a:ext>
                  </a:extLst>
                </a:gridCol>
                <a:gridCol w="1121760">
                  <a:extLst>
                    <a:ext uri="{9D8B030D-6E8A-4147-A177-3AD203B41FA5}">
                      <a16:colId xmlns:a16="http://schemas.microsoft.com/office/drawing/2014/main" val="20003"/>
                    </a:ext>
                  </a:extLst>
                </a:gridCol>
                <a:gridCol w="1110232">
                  <a:extLst>
                    <a:ext uri="{9D8B030D-6E8A-4147-A177-3AD203B41FA5}">
                      <a16:colId xmlns:a16="http://schemas.microsoft.com/office/drawing/2014/main" val="20004"/>
                    </a:ext>
                  </a:extLst>
                </a:gridCol>
                <a:gridCol w="1439995">
                  <a:extLst>
                    <a:ext uri="{9D8B030D-6E8A-4147-A177-3AD203B41FA5}">
                      <a16:colId xmlns:a16="http://schemas.microsoft.com/office/drawing/2014/main" val="20005"/>
                    </a:ext>
                  </a:extLst>
                </a:gridCol>
              </a:tblGrid>
              <a:tr h="640271">
                <a:tc>
                  <a:txBody>
                    <a:bodyPr/>
                    <a:lstStyle/>
                    <a:p>
                      <a:r>
                        <a:rPr lang="en-CA" sz="1800" dirty="0" smtClean="0"/>
                        <a:t>Time</a:t>
                      </a:r>
                    </a:p>
                    <a:p>
                      <a:r>
                        <a:rPr lang="en-CA" sz="1800" dirty="0" smtClean="0"/>
                        <a:t> (</a:t>
                      </a:r>
                      <a:r>
                        <a:rPr lang="en-CA" sz="1800" dirty="0" err="1" smtClean="0"/>
                        <a:t>yrs</a:t>
                      </a:r>
                      <a:r>
                        <a:rPr lang="en-CA" sz="1800" dirty="0" smtClean="0"/>
                        <a:t>)</a:t>
                      </a:r>
                      <a:endParaRPr lang="en-CA" sz="1800" dirty="0"/>
                    </a:p>
                  </a:txBody>
                  <a:tcPr marL="91430" marR="91430" marT="45734" marB="45734"/>
                </a:tc>
                <a:tc>
                  <a:txBody>
                    <a:bodyPr/>
                    <a:lstStyle/>
                    <a:p>
                      <a:r>
                        <a:rPr lang="en-CA" sz="1800" dirty="0" smtClean="0"/>
                        <a:t>Fixed cash flow</a:t>
                      </a:r>
                      <a:endParaRPr lang="en-CA" sz="1800" dirty="0"/>
                    </a:p>
                  </a:txBody>
                  <a:tcPr marL="91430" marR="91430" marT="45734" marB="45734"/>
                </a:tc>
                <a:tc>
                  <a:txBody>
                    <a:bodyPr/>
                    <a:lstStyle/>
                    <a:p>
                      <a:r>
                        <a:rPr lang="en-CA" sz="1800" dirty="0" smtClean="0"/>
                        <a:t>Floating cash flow</a:t>
                      </a:r>
                      <a:endParaRPr lang="en-CA" sz="1800" dirty="0"/>
                    </a:p>
                  </a:txBody>
                  <a:tcPr marL="91430" marR="91430" marT="45734" marB="45734"/>
                </a:tc>
                <a:tc>
                  <a:txBody>
                    <a:bodyPr/>
                    <a:lstStyle/>
                    <a:p>
                      <a:r>
                        <a:rPr lang="en-CA" sz="1800" dirty="0" smtClean="0"/>
                        <a:t>Net cash flow</a:t>
                      </a:r>
                      <a:endParaRPr lang="en-CA" sz="1800" dirty="0"/>
                    </a:p>
                  </a:txBody>
                  <a:tcPr marL="91430" marR="91430" marT="45734" marB="45734"/>
                </a:tc>
                <a:tc>
                  <a:txBody>
                    <a:bodyPr/>
                    <a:lstStyle/>
                    <a:p>
                      <a:r>
                        <a:rPr lang="en-CA" sz="1800" dirty="0" smtClean="0"/>
                        <a:t>Discount factor</a:t>
                      </a:r>
                      <a:endParaRPr lang="en-CA" sz="1800" dirty="0"/>
                    </a:p>
                  </a:txBody>
                  <a:tcPr marL="91430" marR="91430" marT="45734" marB="45734"/>
                </a:tc>
                <a:tc>
                  <a:txBody>
                    <a:bodyPr/>
                    <a:lstStyle/>
                    <a:p>
                      <a:r>
                        <a:rPr lang="en-CA" sz="1800" dirty="0" smtClean="0"/>
                        <a:t>PV of net cash</a:t>
                      </a:r>
                      <a:r>
                        <a:rPr lang="en-CA" sz="1800" baseline="0" dirty="0" smtClean="0"/>
                        <a:t> flow</a:t>
                      </a:r>
                      <a:endParaRPr lang="en-CA" sz="1800" dirty="0"/>
                    </a:p>
                  </a:txBody>
                  <a:tcPr marL="91430" marR="91430" marT="45734" marB="45734"/>
                </a:tc>
                <a:extLst>
                  <a:ext uri="{0D108BD9-81ED-4DB2-BD59-A6C34878D82A}">
                    <a16:rowId xmlns:a16="http://schemas.microsoft.com/office/drawing/2014/main" val="10000"/>
                  </a:ext>
                </a:extLst>
              </a:tr>
              <a:tr h="370951">
                <a:tc>
                  <a:txBody>
                    <a:bodyPr/>
                    <a:lstStyle/>
                    <a:p>
                      <a:r>
                        <a:rPr lang="en-CA" sz="1800" dirty="0" smtClean="0"/>
                        <a:t>0.2</a:t>
                      </a:r>
                      <a:endParaRPr lang="en-CA" sz="1800" dirty="0"/>
                    </a:p>
                  </a:txBody>
                  <a:tcPr marL="91430" marR="91430" marT="45734" marB="45734"/>
                </a:tc>
                <a:tc>
                  <a:txBody>
                    <a:bodyPr/>
                    <a:lstStyle/>
                    <a:p>
                      <a:r>
                        <a:rPr lang="en-CA" sz="1800" dirty="0" smtClean="0"/>
                        <a:t>−1.5000</a:t>
                      </a:r>
                      <a:endParaRPr lang="en-CA" sz="1800" dirty="0"/>
                    </a:p>
                  </a:txBody>
                  <a:tcPr marL="91430" marR="91430" marT="45734" marB="45734"/>
                </a:tc>
                <a:tc>
                  <a:txBody>
                    <a:bodyPr/>
                    <a:lstStyle/>
                    <a:p>
                      <a:r>
                        <a:rPr lang="en-CA" sz="1800" dirty="0" smtClean="0"/>
                        <a:t>+1.258</a:t>
                      </a:r>
                      <a:endParaRPr lang="en-CA" sz="1800" dirty="0"/>
                    </a:p>
                  </a:txBody>
                  <a:tcPr marL="91430" marR="91430" marT="45734" marB="45734"/>
                </a:tc>
                <a:tc>
                  <a:txBody>
                    <a:bodyPr/>
                    <a:lstStyle/>
                    <a:p>
                      <a:r>
                        <a:rPr lang="en-CA" sz="1800" dirty="0" smtClean="0"/>
                        <a:t>−0.242</a:t>
                      </a:r>
                      <a:endParaRPr lang="en-CA" sz="1800" dirty="0"/>
                    </a:p>
                  </a:txBody>
                  <a:tcPr marL="91430" marR="91430" marT="45734" marB="45734"/>
                </a:tc>
                <a:tc>
                  <a:txBody>
                    <a:bodyPr/>
                    <a:lstStyle/>
                    <a:p>
                      <a:r>
                        <a:rPr lang="en-CA" sz="1800" dirty="0" smtClean="0"/>
                        <a:t>0.9944</a:t>
                      </a:r>
                      <a:endParaRPr lang="en-CA" sz="1800" dirty="0"/>
                    </a:p>
                  </a:txBody>
                  <a:tcPr marL="91430" marR="91430" marT="45734" marB="45734"/>
                </a:tc>
                <a:tc>
                  <a:txBody>
                    <a:bodyPr/>
                    <a:lstStyle/>
                    <a:p>
                      <a:r>
                        <a:rPr lang="en-CA" sz="1800" dirty="0" smtClean="0"/>
                        <a:t>−0.241</a:t>
                      </a:r>
                      <a:endParaRPr lang="en-CA" sz="1800" dirty="0"/>
                    </a:p>
                  </a:txBody>
                  <a:tcPr marL="91430" marR="91430" marT="45734" marB="45734"/>
                </a:tc>
                <a:extLst>
                  <a:ext uri="{0D108BD9-81ED-4DB2-BD59-A6C34878D82A}">
                    <a16:rowId xmlns:a16="http://schemas.microsoft.com/office/drawing/2014/main" val="10001"/>
                  </a:ext>
                </a:extLst>
              </a:tr>
              <a:tr h="370951">
                <a:tc>
                  <a:txBody>
                    <a:bodyPr/>
                    <a:lstStyle/>
                    <a:p>
                      <a:r>
                        <a:rPr lang="en-CA" sz="1800" dirty="0" smtClean="0"/>
                        <a:t>0.7</a:t>
                      </a:r>
                      <a:endParaRPr lang="en-CA" sz="1800" dirty="0"/>
                    </a:p>
                  </a:txBody>
                  <a:tcPr marL="91430" marR="91430" marT="45734" marB="45734"/>
                </a:tc>
                <a:tc>
                  <a:txBody>
                    <a:bodyPr/>
                    <a:lstStyle/>
                    <a:p>
                      <a:r>
                        <a:rPr lang="en-CA" sz="1800" dirty="0" smtClean="0"/>
                        <a:t>−1.5000</a:t>
                      </a:r>
                      <a:endParaRPr lang="en-CA" sz="1800" dirty="0"/>
                    </a:p>
                  </a:txBody>
                  <a:tcPr marL="91430" marR="91430" marT="45734" marB="45734"/>
                </a:tc>
                <a:tc>
                  <a:txBody>
                    <a:bodyPr/>
                    <a:lstStyle/>
                    <a:p>
                      <a:r>
                        <a:rPr lang="en-CA" sz="1800" dirty="0" smtClean="0"/>
                        <a:t>+1.694</a:t>
                      </a:r>
                      <a:endParaRPr lang="en-CA" sz="1800" dirty="0"/>
                    </a:p>
                  </a:txBody>
                  <a:tcPr marL="91430" marR="91430" marT="45734" marB="45734"/>
                </a:tc>
                <a:tc>
                  <a:txBody>
                    <a:bodyPr/>
                    <a:lstStyle/>
                    <a:p>
                      <a:r>
                        <a:rPr lang="en-CA" sz="1800" dirty="0" smtClean="0"/>
                        <a:t>+0.194</a:t>
                      </a:r>
                      <a:endParaRPr lang="en-CA" sz="1800" dirty="0"/>
                    </a:p>
                  </a:txBody>
                  <a:tcPr marL="91430" marR="91430" marT="45734" marB="45734"/>
                </a:tc>
                <a:tc>
                  <a:txBody>
                    <a:bodyPr/>
                    <a:lstStyle/>
                    <a:p>
                      <a:r>
                        <a:rPr lang="en-CA" sz="1800" dirty="0" smtClean="0"/>
                        <a:t>0.9778</a:t>
                      </a:r>
                      <a:endParaRPr lang="en-CA" sz="1800" dirty="0"/>
                    </a:p>
                  </a:txBody>
                  <a:tcPr marL="91430" marR="91430" marT="45734" marB="45734"/>
                </a:tc>
                <a:tc>
                  <a:txBody>
                    <a:bodyPr/>
                    <a:lstStyle/>
                    <a:p>
                      <a:r>
                        <a:rPr lang="en-CA" sz="1800" dirty="0" smtClean="0"/>
                        <a:t>+0.190</a:t>
                      </a:r>
                      <a:endParaRPr lang="en-CA" sz="1800" dirty="0"/>
                    </a:p>
                  </a:txBody>
                  <a:tcPr marL="91430" marR="91430" marT="45734" marB="45734"/>
                </a:tc>
                <a:extLst>
                  <a:ext uri="{0D108BD9-81ED-4DB2-BD59-A6C34878D82A}">
                    <a16:rowId xmlns:a16="http://schemas.microsoft.com/office/drawing/2014/main" val="10002"/>
                  </a:ext>
                </a:extLst>
              </a:tr>
              <a:tr h="370951">
                <a:tc>
                  <a:txBody>
                    <a:bodyPr/>
                    <a:lstStyle/>
                    <a:p>
                      <a:r>
                        <a:rPr lang="en-CA" sz="1800" dirty="0" smtClean="0"/>
                        <a:t>1.2</a:t>
                      </a:r>
                      <a:endParaRPr lang="en-CA" sz="1800" dirty="0"/>
                    </a:p>
                  </a:txBody>
                  <a:tcPr marL="91430" marR="91430" marT="45734" marB="45734"/>
                </a:tc>
                <a:tc>
                  <a:txBody>
                    <a:bodyPr/>
                    <a:lstStyle/>
                    <a:p>
                      <a:r>
                        <a:rPr lang="en-CA" sz="1800" dirty="0" smtClean="0"/>
                        <a:t>−1.5000</a:t>
                      </a:r>
                      <a:endParaRPr lang="en-CA" sz="1800" dirty="0"/>
                    </a:p>
                  </a:txBody>
                  <a:tcPr marL="91430" marR="91430" marT="45734" marB="45734"/>
                </a:tc>
                <a:tc>
                  <a:txBody>
                    <a:bodyPr/>
                    <a:lstStyle/>
                    <a:p>
                      <a:r>
                        <a:rPr lang="en-CA" sz="1800" dirty="0" smtClean="0"/>
                        <a:t>+1.857</a:t>
                      </a:r>
                      <a:endParaRPr lang="en-CA" sz="1800" dirty="0"/>
                    </a:p>
                  </a:txBody>
                  <a:tcPr marL="91430" marR="91430" marT="45734" marB="45734"/>
                </a:tc>
                <a:tc>
                  <a:txBody>
                    <a:bodyPr/>
                    <a:lstStyle/>
                    <a:p>
                      <a:r>
                        <a:rPr lang="en-CA" sz="1800" dirty="0" smtClean="0"/>
                        <a:t>+0.357</a:t>
                      </a:r>
                      <a:endParaRPr lang="en-CA" sz="1800" dirty="0"/>
                    </a:p>
                  </a:txBody>
                  <a:tcPr marL="91430" marR="91430" marT="45734" marB="45734"/>
                </a:tc>
                <a:tc>
                  <a:txBody>
                    <a:bodyPr/>
                    <a:lstStyle/>
                    <a:p>
                      <a:r>
                        <a:rPr lang="en-CA" sz="1800" dirty="0" smtClean="0"/>
                        <a:t>0.9600</a:t>
                      </a:r>
                      <a:endParaRPr lang="en-CA" sz="1800" dirty="0"/>
                    </a:p>
                  </a:txBody>
                  <a:tcPr marL="91430" marR="91430" marT="45734" marB="45734"/>
                </a:tc>
                <a:tc>
                  <a:txBody>
                    <a:bodyPr/>
                    <a:lstStyle/>
                    <a:p>
                      <a:r>
                        <a:rPr lang="en-CA" sz="1800" dirty="0" smtClean="0"/>
                        <a:t>+0.343</a:t>
                      </a:r>
                      <a:endParaRPr lang="en-CA" sz="1800" dirty="0"/>
                    </a:p>
                  </a:txBody>
                  <a:tcPr marL="91430" marR="91430" marT="45734" marB="45734"/>
                </a:tc>
                <a:extLst>
                  <a:ext uri="{0D108BD9-81ED-4DB2-BD59-A6C34878D82A}">
                    <a16:rowId xmlns:a16="http://schemas.microsoft.com/office/drawing/2014/main" val="10003"/>
                  </a:ext>
                </a:extLst>
              </a:tr>
              <a:tr h="370951">
                <a:tc>
                  <a:txBody>
                    <a:bodyPr/>
                    <a:lstStyle/>
                    <a:p>
                      <a:endParaRPr lang="en-CA" sz="1800"/>
                    </a:p>
                  </a:txBody>
                  <a:tcPr marL="91430" marR="91430" marT="45734" marB="45734"/>
                </a:tc>
                <a:tc>
                  <a:txBody>
                    <a:bodyPr/>
                    <a:lstStyle/>
                    <a:p>
                      <a:endParaRPr lang="en-CA" sz="1800"/>
                    </a:p>
                  </a:txBody>
                  <a:tcPr marL="91430" marR="91430" marT="45734" marB="45734"/>
                </a:tc>
                <a:tc>
                  <a:txBody>
                    <a:bodyPr/>
                    <a:lstStyle/>
                    <a:p>
                      <a:endParaRPr lang="en-CA" sz="1800"/>
                    </a:p>
                  </a:txBody>
                  <a:tcPr marL="91430" marR="91430" marT="45734" marB="45734"/>
                </a:tc>
                <a:tc>
                  <a:txBody>
                    <a:bodyPr/>
                    <a:lstStyle/>
                    <a:p>
                      <a:endParaRPr lang="en-CA" sz="1800"/>
                    </a:p>
                  </a:txBody>
                  <a:tcPr marL="91430" marR="91430" marT="45734" marB="45734"/>
                </a:tc>
                <a:tc>
                  <a:txBody>
                    <a:bodyPr/>
                    <a:lstStyle/>
                    <a:p>
                      <a:endParaRPr lang="en-CA" sz="1800" dirty="0"/>
                    </a:p>
                  </a:txBody>
                  <a:tcPr marL="91430" marR="91430" marT="45734" marB="45734"/>
                </a:tc>
                <a:tc>
                  <a:txBody>
                    <a:bodyPr/>
                    <a:lstStyle/>
                    <a:p>
                      <a:r>
                        <a:rPr lang="en-CA" sz="1800" dirty="0" smtClean="0"/>
                        <a:t>+0.292</a:t>
                      </a:r>
                      <a:endParaRPr lang="en-CA" sz="1800" dirty="0"/>
                    </a:p>
                  </a:txBody>
                  <a:tcPr marL="91430" marR="91430" marT="45734" marB="45734"/>
                </a:tc>
                <a:extLst>
                  <a:ext uri="{0D108BD9-81ED-4DB2-BD59-A6C34878D82A}">
                    <a16:rowId xmlns:a16="http://schemas.microsoft.com/office/drawing/2014/main" val="10004"/>
                  </a:ext>
                </a:extLst>
              </a:tr>
            </a:tbl>
          </a:graphicData>
        </a:graphic>
      </p:graphicFrame>
      <p:sp>
        <p:nvSpPr>
          <p:cNvPr id="49201" name="TextBox 6"/>
          <p:cNvSpPr txBox="1">
            <a:spLocks noChangeArrowheads="1"/>
          </p:cNvSpPr>
          <p:nvPr/>
        </p:nvSpPr>
        <p:spPr bwMode="auto">
          <a:xfrm>
            <a:off x="971550" y="5084763"/>
            <a:ext cx="561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CA" altLang="en-US" sz="2800" dirty="0"/>
              <a:t>Value of swap is $</a:t>
            </a:r>
            <a:r>
              <a:rPr lang="en-CA" altLang="en-US" sz="2800" dirty="0" smtClean="0"/>
              <a:t>0.292 </a:t>
            </a:r>
            <a:r>
              <a:rPr lang="en-CA" altLang="en-US" sz="2800" dirty="0"/>
              <a:t>million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Changes Through Time</a:t>
            </a:r>
            <a:endParaRPr lang="en-CA" dirty="0"/>
          </a:p>
        </p:txBody>
      </p:sp>
      <p:sp>
        <p:nvSpPr>
          <p:cNvPr id="3" name="Content Placeholder 2"/>
          <p:cNvSpPr>
            <a:spLocks noGrp="1"/>
          </p:cNvSpPr>
          <p:nvPr>
            <p:ph idx="1"/>
          </p:nvPr>
        </p:nvSpPr>
        <p:spPr/>
        <p:txBody>
          <a:bodyPr/>
          <a:lstStyle/>
          <a:p>
            <a:r>
              <a:rPr lang="en-US" dirty="0" smtClean="0"/>
              <a:t>To party paying fixed</a:t>
            </a:r>
          </a:p>
          <a:p>
            <a:pPr lvl="1"/>
            <a:r>
              <a:rPr lang="en-US" dirty="0" smtClean="0"/>
              <a:t>How is swap value expected to change through time when term structure is upward sloping?</a:t>
            </a:r>
          </a:p>
          <a:p>
            <a:pPr lvl="1"/>
            <a:r>
              <a:rPr lang="en-US" dirty="0"/>
              <a:t>How is swap value expected to change through time when term structure is </a:t>
            </a:r>
            <a:r>
              <a:rPr lang="en-US" dirty="0" smtClean="0"/>
              <a:t>downward </a:t>
            </a:r>
            <a:r>
              <a:rPr lang="en-US" dirty="0"/>
              <a:t>sloping?</a:t>
            </a:r>
          </a:p>
          <a:p>
            <a:pPr marL="457200" lvl="1" indent="0">
              <a:buNone/>
            </a:pPr>
            <a:endParaRPr lang="en-US" dirty="0" smtClean="0"/>
          </a:p>
          <a:p>
            <a:pPr lvl="1"/>
            <a:endParaRPr lang="en-CA" dirty="0"/>
          </a:p>
        </p:txBody>
      </p:sp>
      <p:sp>
        <p:nvSpPr>
          <p:cNvPr id="4" name="Footer Placeholder 3"/>
          <p:cNvSpPr>
            <a:spLocks noGrp="1"/>
          </p:cNvSpPr>
          <p:nvPr>
            <p:ph type="ftr" sz="quarter" idx="11"/>
          </p:nvPr>
        </p:nvSpPr>
        <p:spPr/>
        <p:txBody>
          <a:bodyPr/>
          <a:lstStyle/>
          <a:p>
            <a:pPr>
              <a:defRPr/>
            </a:pPr>
            <a:r>
              <a:rPr lang="en-US" altLang="en-US" smtClean="0"/>
              <a:t>Options, Futures, and Other Derivatives, 11th Edition, Copyright © John C. Hull 2021</a:t>
            </a:r>
            <a:endParaRPr lang="en-US" altLang="en-US" i="0"/>
          </a:p>
        </p:txBody>
      </p:sp>
      <p:sp>
        <p:nvSpPr>
          <p:cNvPr id="5" name="Slide Number Placeholder 4"/>
          <p:cNvSpPr>
            <a:spLocks noGrp="1"/>
          </p:cNvSpPr>
          <p:nvPr>
            <p:ph type="sldNum" sz="quarter" idx="12"/>
          </p:nvPr>
        </p:nvSpPr>
        <p:spPr/>
        <p:txBody>
          <a:bodyPr/>
          <a:lstStyle/>
          <a:p>
            <a:pPr>
              <a:defRPr/>
            </a:pPr>
            <a:fld id="{B279D880-1821-47EF-A47D-DFD410122695}" type="slidenum">
              <a:rPr lang="en-US" altLang="en-US" smtClean="0"/>
              <a:pPr>
                <a:defRPr/>
              </a:pPr>
              <a:t>26</a:t>
            </a:fld>
            <a:endParaRPr lang="en-US" altLang="en-US"/>
          </a:p>
        </p:txBody>
      </p:sp>
    </p:spTree>
    <p:extLst>
      <p:ext uri="{BB962C8B-B14F-4D97-AF65-F5344CB8AC3E}">
        <p14:creationId xmlns:p14="http://schemas.microsoft.com/office/powerpoint/2010/main" val="3794923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228600" y="1283872"/>
            <a:ext cx="7772400" cy="1143000"/>
          </a:xfrm>
          <a:noFill/>
        </p:spPr>
        <p:txBody>
          <a:bodyPr lIns="92075" tIns="46038" rIns="92075" bIns="46038" anchor="ctr"/>
          <a:lstStyle/>
          <a:p>
            <a:pPr eaLnBrk="1" hangingPunct="1"/>
            <a:r>
              <a:rPr lang="en-US" altLang="en-US" dirty="0" smtClean="0"/>
              <a:t>An Example of a Fixed-for-Fixed Currency Swap </a:t>
            </a:r>
            <a:r>
              <a:rPr lang="en-US" altLang="en-US" sz="2400" dirty="0" smtClean="0"/>
              <a:t>(Figure 7.10</a:t>
            </a:r>
            <a:r>
              <a:rPr lang="en-US" altLang="en-US" sz="2400" dirty="0"/>
              <a:t>)</a:t>
            </a:r>
            <a:endParaRPr lang="en-US" altLang="en-US" sz="2400" dirty="0" smtClean="0"/>
          </a:p>
        </p:txBody>
      </p:sp>
      <p:sp>
        <p:nvSpPr>
          <p:cNvPr id="52228" name="Rectangle 3"/>
          <p:cNvSpPr>
            <a:spLocks noGrp="1" noChangeArrowheads="1"/>
          </p:cNvSpPr>
          <p:nvPr>
            <p:ph idx="1"/>
          </p:nvPr>
        </p:nvSpPr>
        <p:spPr>
          <a:xfrm>
            <a:off x="827584" y="2426872"/>
            <a:ext cx="7396163" cy="3479800"/>
          </a:xfrm>
          <a:noFill/>
        </p:spPr>
        <p:txBody>
          <a:bodyPr lIns="92075" tIns="46038" rIns="92075" bIns="46038"/>
          <a:lstStyle/>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r>
              <a:rPr lang="en-US" altLang="en-US" dirty="0" smtClean="0"/>
              <a:t>   Five year agreement by BP to </a:t>
            </a:r>
          </a:p>
          <a:p>
            <a:pPr eaLnBrk="1" hangingPunct="1"/>
            <a:r>
              <a:rPr lang="en-US" altLang="en-US" dirty="0" smtClean="0"/>
              <a:t>Pay 3% on a US dollar principal of $15,000,000 </a:t>
            </a:r>
          </a:p>
          <a:p>
            <a:pPr eaLnBrk="1" hangingPunct="1"/>
            <a:r>
              <a:rPr lang="en-US" altLang="en-US" dirty="0" smtClean="0"/>
              <a:t>Receive 4% on a sterling principal of £10,000,000</a:t>
            </a:r>
          </a:p>
        </p:txBody>
      </p:sp>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522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824B300-06DF-4A32-91FF-40610B0CC3A3}" type="slidenum">
              <a:rPr lang="en-US" altLang="en-US" sz="1800"/>
              <a:pPr>
                <a:spcBef>
                  <a:spcPct val="0"/>
                </a:spcBef>
                <a:buClrTx/>
                <a:buSzTx/>
                <a:buFontTx/>
                <a:buNone/>
              </a:pPr>
              <a:t>27</a:t>
            </a:fld>
            <a:endParaRPr lang="en-US" altLang="en-US" sz="180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noFill/>
        </p:spPr>
        <p:txBody>
          <a:bodyPr lIns="92075" tIns="46038" rIns="92075" bIns="46038" anchor="ctr"/>
          <a:lstStyle/>
          <a:p>
            <a:pPr eaLnBrk="1" hangingPunct="1"/>
            <a:r>
              <a:rPr lang="en-US" altLang="en-US" smtClean="0"/>
              <a:t>Exchange of Principal</a:t>
            </a:r>
          </a:p>
        </p:txBody>
      </p:sp>
      <p:sp>
        <p:nvSpPr>
          <p:cNvPr id="54276" name="Rectangle 3"/>
          <p:cNvSpPr>
            <a:spLocks noGrp="1" noChangeArrowheads="1"/>
          </p:cNvSpPr>
          <p:nvPr>
            <p:ph idx="1"/>
          </p:nvPr>
        </p:nvSpPr>
        <p:spPr>
          <a:xfrm>
            <a:off x="1017588" y="2640720"/>
            <a:ext cx="6118225" cy="4114800"/>
          </a:xfrm>
          <a:noFill/>
        </p:spPr>
        <p:txBody>
          <a:bodyPr lIns="92075" tIns="46038" rIns="92075" bIns="46038"/>
          <a:lstStyle/>
          <a:p>
            <a:pPr eaLnBrk="1" hangingPunct="1"/>
            <a:r>
              <a:rPr lang="en-US" altLang="en-US" dirty="0" smtClean="0"/>
              <a:t>In an interest rate swap the principal is not exchanged</a:t>
            </a:r>
          </a:p>
          <a:p>
            <a:pPr eaLnBrk="1" hangingPunct="1"/>
            <a:r>
              <a:rPr lang="en-US" altLang="en-US" dirty="0" smtClean="0"/>
              <a:t>In a currency swap the principal is exchanged at the beginning and the end of the swap</a:t>
            </a:r>
          </a:p>
        </p:txBody>
      </p:sp>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542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72837F9-12CA-4EE2-90C5-1F5C45EA4D8A}" type="slidenum">
              <a:rPr lang="en-US" altLang="en-US" sz="1800"/>
              <a:pPr>
                <a:spcBef>
                  <a:spcPct val="0"/>
                </a:spcBef>
                <a:buClrTx/>
                <a:buSzTx/>
                <a:buFontTx/>
                <a:buNone/>
              </a:pPr>
              <a:t>28</a:t>
            </a:fld>
            <a:endParaRPr lang="en-US" altLang="en-US" sz="180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9937" y="482600"/>
            <a:ext cx="6499225" cy="1506538"/>
          </a:xfrm>
        </p:spPr>
        <p:txBody>
          <a:bodyPr lIns="92075" tIns="46038" rIns="92075" bIns="46038"/>
          <a:lstStyle/>
          <a:p>
            <a:pPr eaLnBrk="1" hangingPunct="1"/>
            <a:r>
              <a:rPr lang="en-US" altLang="en-US" sz="3500" dirty="0" smtClean="0"/>
              <a:t>The Cash Flows </a:t>
            </a:r>
            <a:r>
              <a:rPr lang="en-US" altLang="en-US" sz="2200" dirty="0" smtClean="0"/>
              <a:t>(Table 7.6)</a:t>
            </a:r>
            <a:endParaRPr lang="en-US" altLang="en-US" sz="3500" dirty="0" smtClean="0"/>
          </a:p>
        </p:txBody>
      </p:sp>
      <p:sp>
        <p:nvSpPr>
          <p:cNvPr id="563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a:cs typeface="Arial" panose="020B0604020202020204" pitchFamily="34" charset="0"/>
            </a:endParaRPr>
          </a:p>
        </p:txBody>
      </p:sp>
      <p:sp>
        <p:nvSpPr>
          <p:cNvPr id="563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6070564-A42F-4663-9227-30BBB4AA0843}" type="slidenum">
              <a:rPr lang="en-US" altLang="en-US" sz="1800"/>
              <a:pPr>
                <a:spcBef>
                  <a:spcPct val="0"/>
                </a:spcBef>
                <a:buClrTx/>
                <a:buSzTx/>
                <a:buFontTx/>
                <a:buNone/>
              </a:pPr>
              <a:t>29</a:t>
            </a:fld>
            <a:endParaRPr lang="en-US" altLang="en-US" sz="1800"/>
          </a:p>
        </p:txBody>
      </p:sp>
      <p:sp>
        <p:nvSpPr>
          <p:cNvPr id="56325" name="Rectangle 4"/>
          <p:cNvSpPr>
            <a:spLocks noChangeArrowheads="1"/>
          </p:cNvSpPr>
          <p:nvPr/>
        </p:nvSpPr>
        <p:spPr bwMode="auto">
          <a:xfrm>
            <a:off x="2990850" y="1501775"/>
            <a:ext cx="3155950"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aphicFrame>
        <p:nvGraphicFramePr>
          <p:cNvPr id="34" name="Table 33"/>
          <p:cNvGraphicFramePr>
            <a:graphicFrameLocks noGrp="1"/>
          </p:cNvGraphicFramePr>
          <p:nvPr>
            <p:extLst>
              <p:ext uri="{D42A27DB-BD31-4B8C-83A1-F6EECF244321}">
                <p14:modId xmlns:p14="http://schemas.microsoft.com/office/powerpoint/2010/main" val="23213503"/>
              </p:ext>
            </p:extLst>
          </p:nvPr>
        </p:nvGraphicFramePr>
        <p:xfrm>
          <a:off x="971550" y="1989138"/>
          <a:ext cx="6096000" cy="3383008"/>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914344">
                <a:tc>
                  <a:txBody>
                    <a:bodyPr/>
                    <a:lstStyle/>
                    <a:p>
                      <a:r>
                        <a:rPr lang="en-CA" sz="1800" dirty="0" smtClean="0"/>
                        <a:t>Date</a:t>
                      </a:r>
                      <a:endParaRPr lang="en-US" sz="1800" dirty="0"/>
                    </a:p>
                  </a:txBody>
                  <a:tcPr marT="45702" marB="45702"/>
                </a:tc>
                <a:tc>
                  <a:txBody>
                    <a:bodyPr/>
                    <a:lstStyle/>
                    <a:p>
                      <a:pPr algn="ctr"/>
                      <a:r>
                        <a:rPr lang="en-CA" sz="1800" dirty="0" smtClean="0"/>
                        <a:t>Dollar Cash Flows</a:t>
                      </a:r>
                    </a:p>
                    <a:p>
                      <a:pPr algn="ctr"/>
                      <a:r>
                        <a:rPr lang="en-CA" sz="1800" dirty="0" smtClean="0"/>
                        <a:t>(millions)</a:t>
                      </a:r>
                      <a:endParaRPr lang="en-US" sz="1800" dirty="0"/>
                    </a:p>
                  </a:txBody>
                  <a:tcPr marT="45702" marB="45702"/>
                </a:tc>
                <a:tc>
                  <a:txBody>
                    <a:bodyPr/>
                    <a:lstStyle/>
                    <a:p>
                      <a:pPr algn="ctr"/>
                      <a:r>
                        <a:rPr lang="en-CA" sz="1800" dirty="0" smtClean="0"/>
                        <a:t>Sterling cash flow</a:t>
                      </a:r>
                    </a:p>
                    <a:p>
                      <a:pPr algn="ctr"/>
                      <a:r>
                        <a:rPr lang="en-CA" sz="1800" dirty="0" smtClean="0"/>
                        <a:t>(millions)</a:t>
                      </a:r>
                      <a:endParaRPr lang="en-US" sz="1800" dirty="0"/>
                    </a:p>
                  </a:txBody>
                  <a:tcPr marT="45702" marB="45702"/>
                </a:tc>
                <a:extLst>
                  <a:ext uri="{0D108BD9-81ED-4DB2-BD59-A6C34878D82A}">
                    <a16:rowId xmlns:a16="http://schemas.microsoft.com/office/drawing/2014/main" val="10000"/>
                  </a:ext>
                </a:extLst>
              </a:tr>
              <a:tr h="365717">
                <a:tc>
                  <a:txBody>
                    <a:bodyPr/>
                    <a:lstStyle/>
                    <a:p>
                      <a:r>
                        <a:rPr lang="en-CA" sz="1800" dirty="0" smtClean="0"/>
                        <a:t>Feb 1, </a:t>
                      </a:r>
                      <a:r>
                        <a:rPr lang="en-CA" sz="1800" dirty="0" smtClean="0"/>
                        <a:t>2022</a:t>
                      </a:r>
                      <a:endParaRPr lang="en-US" sz="1800" dirty="0"/>
                    </a:p>
                  </a:txBody>
                  <a:tcPr marT="45702" marB="45702"/>
                </a:tc>
                <a:tc>
                  <a:txBody>
                    <a:bodyPr/>
                    <a:lstStyle/>
                    <a:p>
                      <a:pPr algn="ctr"/>
                      <a:r>
                        <a:rPr lang="en-CA" sz="1800" dirty="0" smtClean="0"/>
                        <a:t> +15.00</a:t>
                      </a:r>
                      <a:endParaRPr lang="en-US" sz="1800" dirty="0"/>
                    </a:p>
                  </a:txBody>
                  <a:tcPr marT="45702" marB="45702"/>
                </a:tc>
                <a:tc>
                  <a:txBody>
                    <a:bodyPr/>
                    <a:lstStyle/>
                    <a:p>
                      <a:pPr algn="ctr"/>
                      <a:r>
                        <a:rPr lang="en-US" sz="1800" dirty="0" smtClean="0"/>
                        <a:t>−</a:t>
                      </a:r>
                      <a:r>
                        <a:rPr lang="en-CA" sz="1800" dirty="0" smtClean="0"/>
                        <a:t>10.00</a:t>
                      </a:r>
                      <a:endParaRPr lang="en-US" sz="1800" dirty="0"/>
                    </a:p>
                  </a:txBody>
                  <a:tcPr marT="45702" marB="45702"/>
                </a:tc>
                <a:extLst>
                  <a:ext uri="{0D108BD9-81ED-4DB2-BD59-A6C34878D82A}">
                    <a16:rowId xmlns:a16="http://schemas.microsoft.com/office/drawing/2014/main" val="10001"/>
                  </a:ext>
                </a:extLst>
              </a:tr>
              <a:tr h="365717">
                <a:tc>
                  <a:txBody>
                    <a:bodyPr/>
                    <a:lstStyle/>
                    <a:p>
                      <a:r>
                        <a:rPr lang="en-CA" sz="1800" dirty="0" smtClean="0"/>
                        <a:t>Feb 1, </a:t>
                      </a:r>
                      <a:r>
                        <a:rPr lang="en-CA" sz="1800" dirty="0" smtClean="0"/>
                        <a:t>2023</a:t>
                      </a:r>
                      <a:endParaRPr lang="en-US" sz="1800" dirty="0"/>
                    </a:p>
                  </a:txBody>
                  <a:tcPr marT="45702" marB="45702"/>
                </a:tc>
                <a:tc>
                  <a:txBody>
                    <a:bodyPr/>
                    <a:lstStyle/>
                    <a:p>
                      <a:pPr algn="ctr"/>
                      <a:r>
                        <a:rPr lang="en-CA" sz="1800" dirty="0" smtClean="0"/>
                        <a:t>  </a:t>
                      </a:r>
                      <a:r>
                        <a:rPr lang="en-US" sz="1800" dirty="0" smtClean="0"/>
                        <a:t>−</a:t>
                      </a:r>
                      <a:r>
                        <a:rPr lang="en-CA" sz="1800" dirty="0" smtClean="0"/>
                        <a:t>0.45</a:t>
                      </a:r>
                      <a:endParaRPr lang="en-US" sz="1800" dirty="0"/>
                    </a:p>
                  </a:txBody>
                  <a:tcPr marT="45702" marB="45702"/>
                </a:tc>
                <a:tc>
                  <a:txBody>
                    <a:bodyPr/>
                    <a:lstStyle/>
                    <a:p>
                      <a:pPr algn="ctr"/>
                      <a:r>
                        <a:rPr lang="en-US" sz="1800" dirty="0" smtClean="0"/>
                        <a:t>  +0.40</a:t>
                      </a:r>
                      <a:endParaRPr lang="en-US" sz="1800" dirty="0"/>
                    </a:p>
                  </a:txBody>
                  <a:tcPr marT="45702" marB="45702"/>
                </a:tc>
                <a:extLst>
                  <a:ext uri="{0D108BD9-81ED-4DB2-BD59-A6C34878D82A}">
                    <a16:rowId xmlns:a16="http://schemas.microsoft.com/office/drawing/2014/main" val="10002"/>
                  </a:ext>
                </a:extLst>
              </a:tr>
              <a:tr h="365717">
                <a:tc>
                  <a:txBody>
                    <a:bodyPr/>
                    <a:lstStyle/>
                    <a:p>
                      <a:r>
                        <a:rPr lang="en-CA" sz="1800" dirty="0" smtClean="0"/>
                        <a:t>Feb 1, </a:t>
                      </a:r>
                      <a:r>
                        <a:rPr lang="en-CA" sz="1800" dirty="0" smtClean="0"/>
                        <a:t>2024</a:t>
                      </a:r>
                      <a:endParaRPr lang="en-US" sz="1800" dirty="0"/>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dirty="0" smtClean="0"/>
                        <a:t>  </a:t>
                      </a:r>
                      <a:r>
                        <a:rPr lang="en-US" sz="1800" dirty="0" smtClean="0"/>
                        <a:t>−</a:t>
                      </a:r>
                      <a:r>
                        <a:rPr lang="en-CA" sz="1800" dirty="0" smtClean="0"/>
                        <a:t>0.45</a:t>
                      </a:r>
                      <a:endParaRPr lang="en-US" sz="1800" dirty="0" smtClean="0"/>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+0.40</a:t>
                      </a:r>
                    </a:p>
                  </a:txBody>
                  <a:tcPr marT="45702" marB="45702"/>
                </a:tc>
                <a:extLst>
                  <a:ext uri="{0D108BD9-81ED-4DB2-BD59-A6C34878D82A}">
                    <a16:rowId xmlns:a16="http://schemas.microsoft.com/office/drawing/2014/main" val="10003"/>
                  </a:ext>
                </a:extLst>
              </a:tr>
              <a:tr h="365717">
                <a:tc>
                  <a:txBody>
                    <a:bodyPr/>
                    <a:lstStyle/>
                    <a:p>
                      <a:r>
                        <a:rPr lang="en-CA" sz="1800" dirty="0" smtClean="0"/>
                        <a:t>Feb 1, </a:t>
                      </a:r>
                      <a:r>
                        <a:rPr lang="en-CA" sz="1800" dirty="0" smtClean="0"/>
                        <a:t>2025</a:t>
                      </a:r>
                      <a:endParaRPr lang="en-US" sz="1800" dirty="0"/>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dirty="0" smtClean="0"/>
                        <a:t>  </a:t>
                      </a:r>
                      <a:r>
                        <a:rPr lang="en-US" sz="1800" dirty="0" smtClean="0"/>
                        <a:t>−</a:t>
                      </a:r>
                      <a:r>
                        <a:rPr lang="en-CA" sz="1800" dirty="0" smtClean="0"/>
                        <a:t>0.45</a:t>
                      </a:r>
                      <a:endParaRPr lang="en-US" sz="1800" dirty="0" smtClean="0"/>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+0.40</a:t>
                      </a:r>
                    </a:p>
                  </a:txBody>
                  <a:tcPr marT="45702" marB="45702"/>
                </a:tc>
                <a:extLst>
                  <a:ext uri="{0D108BD9-81ED-4DB2-BD59-A6C34878D82A}">
                    <a16:rowId xmlns:a16="http://schemas.microsoft.com/office/drawing/2014/main" val="10004"/>
                  </a:ext>
                </a:extLst>
              </a:tr>
              <a:tr h="365717">
                <a:tc>
                  <a:txBody>
                    <a:bodyPr/>
                    <a:lstStyle/>
                    <a:p>
                      <a:r>
                        <a:rPr lang="en-CA" sz="1800" dirty="0" smtClean="0"/>
                        <a:t>Feb 1, </a:t>
                      </a:r>
                      <a:r>
                        <a:rPr lang="en-CA" sz="1800" dirty="0" smtClean="0"/>
                        <a:t>2026</a:t>
                      </a:r>
                      <a:endParaRPr lang="en-US" sz="1800" dirty="0"/>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dirty="0" smtClean="0"/>
                        <a:t>  </a:t>
                      </a:r>
                      <a:r>
                        <a:rPr lang="en-US" sz="1800" dirty="0" smtClean="0"/>
                        <a:t>−</a:t>
                      </a:r>
                      <a:r>
                        <a:rPr lang="en-CA" sz="1800" dirty="0" smtClean="0"/>
                        <a:t>0.45</a:t>
                      </a:r>
                      <a:endParaRPr lang="en-US" sz="1800" dirty="0" smtClean="0"/>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+0.40</a:t>
                      </a:r>
                    </a:p>
                  </a:txBody>
                  <a:tcPr marT="45702" marB="45702"/>
                </a:tc>
                <a:extLst>
                  <a:ext uri="{0D108BD9-81ED-4DB2-BD59-A6C34878D82A}">
                    <a16:rowId xmlns:a16="http://schemas.microsoft.com/office/drawing/2014/main" val="10005"/>
                  </a:ext>
                </a:extLst>
              </a:tr>
              <a:tr h="640031">
                <a:tc>
                  <a:txBody>
                    <a:bodyPr/>
                    <a:lstStyle/>
                    <a:p>
                      <a:r>
                        <a:rPr lang="en-CA" sz="1800" dirty="0" smtClean="0"/>
                        <a:t>Feb 1</a:t>
                      </a:r>
                      <a:r>
                        <a:rPr lang="en-CA" sz="1800" smtClean="0"/>
                        <a:t>, </a:t>
                      </a:r>
                      <a:r>
                        <a:rPr lang="en-CA" sz="1800" smtClean="0"/>
                        <a:t>2027</a:t>
                      </a:r>
                      <a:endParaRPr lang="en-US" sz="1800" dirty="0"/>
                    </a:p>
                  </a:txBody>
                  <a:tcPr marT="45702" marB="45702"/>
                </a:tc>
                <a:tc>
                  <a:txBody>
                    <a:bodyPr/>
                    <a:lstStyle/>
                    <a:p>
                      <a:pPr algn="ctr"/>
                      <a:r>
                        <a:rPr lang="en-US" sz="1800" dirty="0" smtClean="0"/>
                        <a:t>−</a:t>
                      </a:r>
                      <a:r>
                        <a:rPr lang="en-CA" sz="1800" dirty="0" smtClean="0"/>
                        <a:t>15.45</a:t>
                      </a:r>
                      <a:endParaRPr lang="en-US" sz="1800" dirty="0"/>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+10.40</a:t>
                      </a:r>
                    </a:p>
                    <a:p>
                      <a:pPr algn="ctr"/>
                      <a:endParaRPr lang="en-US" sz="1800" dirty="0"/>
                    </a:p>
                  </a:txBody>
                  <a:tcPr marT="45702" marB="45702"/>
                </a:tc>
                <a:extLst>
                  <a:ext uri="{0D108BD9-81ED-4DB2-BD59-A6C34878D82A}">
                    <a16:rowId xmlns:a16="http://schemas.microsoft.com/office/drawing/2014/main" val="10006"/>
                  </a:ext>
                </a:extLst>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23850" y="0"/>
            <a:ext cx="7848550" cy="2924944"/>
          </a:xfrm>
        </p:spPr>
        <p:txBody>
          <a:bodyPr lIns="92075" tIns="46038" rIns="92075" bIns="46038"/>
          <a:lstStyle/>
          <a:p>
            <a:pPr eaLnBrk="1" hangingPunct="1"/>
            <a:r>
              <a:rPr lang="en-US" altLang="en-US" sz="3500" dirty="0" smtClean="0"/>
              <a:t>An Example of a “Plain Vanilla” Overnight Indexed </a:t>
            </a:r>
            <a:r>
              <a:rPr lang="en-US" altLang="en-US" sz="3500" dirty="0" smtClean="0"/>
              <a:t>Swap</a:t>
            </a:r>
            <a:endParaRPr lang="en-US" altLang="en-US" sz="3500" dirty="0" smtClean="0"/>
          </a:p>
        </p:txBody>
      </p:sp>
      <p:sp>
        <p:nvSpPr>
          <p:cNvPr id="19459" name="Rectangle 3"/>
          <p:cNvSpPr>
            <a:spLocks noGrp="1" noChangeArrowheads="1"/>
          </p:cNvSpPr>
          <p:nvPr>
            <p:ph idx="1"/>
          </p:nvPr>
        </p:nvSpPr>
        <p:spPr>
          <a:xfrm>
            <a:off x="874713" y="2399508"/>
            <a:ext cx="7583487" cy="3829050"/>
          </a:xfrm>
        </p:spPr>
        <p:txBody>
          <a:bodyPr lIns="92075" tIns="46038" rIns="92075" bIns="46038"/>
          <a:lstStyle/>
          <a:p>
            <a:pPr eaLnBrk="1" hangingPunct="1"/>
            <a:r>
              <a:rPr lang="en-US" altLang="en-US" dirty="0" smtClean="0">
                <a:cs typeface="Arial" panose="020B0604020202020204" pitchFamily="34" charset="0"/>
              </a:rPr>
              <a:t>Deal </a:t>
            </a:r>
            <a:r>
              <a:rPr lang="en-US" altLang="en-US" dirty="0" smtClean="0"/>
              <a:t>e</a:t>
            </a:r>
            <a:r>
              <a:rPr lang="en-US" altLang="en-US" dirty="0" smtClean="0">
                <a:cs typeface="Arial" panose="020B0604020202020204" pitchFamily="34" charset="0"/>
              </a:rPr>
              <a:t>ntered into on March 8, 2022 where Apple agrees to receive 3-month SOFR &amp; pay a fixed rate of 3% per annum every 3 months for 2 years on a notional principal of $100 million</a:t>
            </a:r>
          </a:p>
          <a:p>
            <a:pPr eaLnBrk="1" hangingPunct="1"/>
            <a:r>
              <a:rPr lang="en-US" altLang="en-US" dirty="0" smtClean="0">
                <a:cs typeface="Arial" panose="020B0604020202020204" pitchFamily="34" charset="0"/>
              </a:rPr>
              <a:t>Next slide illustrates cash flows that could occur (Day count conventions are not considered)</a:t>
            </a:r>
          </a:p>
        </p:txBody>
      </p:sp>
      <p:sp>
        <p:nvSpPr>
          <p:cNvPr id="1946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a:cs typeface="Arial" panose="020B0604020202020204" pitchFamily="34" charset="0"/>
            </a:endParaRP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B70A4D7-BC67-4D3E-8D15-DBFB35746289}" type="slidenum">
              <a:rPr lang="en-US" altLang="en-US" sz="1800"/>
              <a:pPr>
                <a:spcBef>
                  <a:spcPct val="0"/>
                </a:spcBef>
                <a:buClrTx/>
                <a:buSzTx/>
                <a:buFontTx/>
                <a:buNone/>
              </a:pPr>
              <a:t>3</a:t>
            </a:fld>
            <a:endParaRPr lang="en-US" altLang="en-US" sz="180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noFill/>
        </p:spPr>
        <p:txBody>
          <a:bodyPr lIns="92075" tIns="46038" rIns="92075" bIns="46038" anchor="ctr"/>
          <a:lstStyle/>
          <a:p>
            <a:pPr eaLnBrk="1" hangingPunct="1"/>
            <a:r>
              <a:rPr lang="en-US" altLang="en-US" smtClean="0"/>
              <a:t>Typical Uses of a </a:t>
            </a:r>
            <a:br>
              <a:rPr lang="en-US" altLang="en-US" smtClean="0"/>
            </a:br>
            <a:r>
              <a:rPr lang="en-US" altLang="en-US" smtClean="0"/>
              <a:t>Currency Swap</a:t>
            </a:r>
          </a:p>
        </p:txBody>
      </p:sp>
      <p:sp>
        <p:nvSpPr>
          <p:cNvPr id="58372" name="Rectangle 3"/>
          <p:cNvSpPr>
            <a:spLocks noGrp="1" noChangeArrowheads="1"/>
          </p:cNvSpPr>
          <p:nvPr>
            <p:ph sz="half" idx="1"/>
          </p:nvPr>
        </p:nvSpPr>
        <p:spPr>
          <a:xfrm>
            <a:off x="975519" y="2636912"/>
            <a:ext cx="7192962" cy="2495550"/>
          </a:xfrm>
          <a:noFill/>
        </p:spPr>
        <p:txBody>
          <a:bodyPr lIns="92075" tIns="46038" rIns="92075" bIns="46038"/>
          <a:lstStyle/>
          <a:p>
            <a:pPr eaLnBrk="1" hangingPunct="1"/>
            <a:r>
              <a:rPr lang="en-US" altLang="en-US" dirty="0" smtClean="0"/>
              <a:t>Conversion from a liability in one currency to a liability in another currency</a:t>
            </a:r>
          </a:p>
          <a:p>
            <a:pPr eaLnBrk="1" hangingPunct="1">
              <a:buFont typeface="Wingdings" panose="05000000000000000000" pitchFamily="2" charset="2"/>
              <a:buNone/>
            </a:pPr>
            <a:endParaRPr lang="en-US" altLang="en-US" dirty="0" smtClean="0"/>
          </a:p>
          <a:p>
            <a:pPr eaLnBrk="1" hangingPunct="1"/>
            <a:r>
              <a:rPr lang="en-US" altLang="en-US" dirty="0" smtClean="0"/>
              <a:t>Conversion from an investment in one currency to an investment in another currency</a:t>
            </a:r>
          </a:p>
          <a:p>
            <a:pPr eaLnBrk="1" hangingPunct="1"/>
            <a:endParaRPr lang="en-US" altLang="en-US" dirty="0" smtClean="0"/>
          </a:p>
        </p:txBody>
      </p:sp>
      <p:sp>
        <p:nvSpPr>
          <p:cNvPr id="5837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583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09D17D6-CFA5-4C6E-92B0-D74368F9CB28}" type="slidenum">
              <a:rPr lang="en-US" altLang="en-US" sz="1800"/>
              <a:pPr>
                <a:spcBef>
                  <a:spcPct val="0"/>
                </a:spcBef>
                <a:buClrTx/>
                <a:buSzTx/>
                <a:buFontTx/>
                <a:buNone/>
              </a:pPr>
              <a:t>30</a:t>
            </a:fld>
            <a:endParaRPr lang="en-US" altLang="en-US" sz="180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228600" y="1027907"/>
            <a:ext cx="7772400" cy="914400"/>
          </a:xfrm>
        </p:spPr>
        <p:txBody>
          <a:bodyPr/>
          <a:lstStyle/>
          <a:p>
            <a:pPr eaLnBrk="1" hangingPunct="1"/>
            <a:r>
              <a:rPr lang="en-CA" altLang="en-US" sz="4000" dirty="0" smtClean="0"/>
              <a:t>Comparative Advantage May Be Real Because of Taxes</a:t>
            </a:r>
            <a:endParaRPr lang="en-US" altLang="en-US" sz="4000" dirty="0" smtClean="0"/>
          </a:p>
        </p:txBody>
      </p:sp>
      <p:sp>
        <p:nvSpPr>
          <p:cNvPr id="41987" name="Content Placeholder 2"/>
          <p:cNvSpPr>
            <a:spLocks noGrp="1"/>
          </p:cNvSpPr>
          <p:nvPr>
            <p:ph idx="1"/>
          </p:nvPr>
        </p:nvSpPr>
        <p:spPr/>
        <p:txBody>
          <a:bodyPr/>
          <a:lstStyle/>
          <a:p>
            <a:pPr eaLnBrk="1" hangingPunct="1">
              <a:defRPr/>
            </a:pPr>
            <a:r>
              <a:rPr lang="en-CA" altLang="en-US" dirty="0" smtClean="0">
                <a:cs typeface="Arial" panose="020B0604020202020204" pitchFamily="34" charset="0"/>
              </a:rPr>
              <a:t> General Electric wants to borrow AUD</a:t>
            </a:r>
          </a:p>
          <a:p>
            <a:pPr eaLnBrk="1" hangingPunct="1">
              <a:defRPr/>
            </a:pPr>
            <a:r>
              <a:rPr lang="en-CA" altLang="en-US" dirty="0" smtClean="0">
                <a:cs typeface="Arial" panose="020B0604020202020204" pitchFamily="34" charset="0"/>
              </a:rPr>
              <a:t> </a:t>
            </a:r>
            <a:r>
              <a:rPr lang="en-CA" altLang="en-US" dirty="0" err="1" smtClean="0">
                <a:cs typeface="Arial" panose="020B0604020202020204" pitchFamily="34" charset="0"/>
              </a:rPr>
              <a:t>Quantas</a:t>
            </a:r>
            <a:r>
              <a:rPr lang="en-CA" altLang="en-US" dirty="0" smtClean="0">
                <a:cs typeface="Arial" panose="020B0604020202020204" pitchFamily="34" charset="0"/>
              </a:rPr>
              <a:t> wants to borrow USD</a:t>
            </a:r>
          </a:p>
          <a:p>
            <a:pPr marL="0" indent="0" eaLnBrk="1" hangingPunct="1">
              <a:buFont typeface="Wingdings" panose="05000000000000000000" pitchFamily="2" charset="2"/>
              <a:buNone/>
              <a:defRPr/>
            </a:pPr>
            <a:r>
              <a:rPr lang="en-CA" altLang="en-US" dirty="0" smtClean="0">
                <a:cs typeface="Arial" panose="020B0604020202020204" pitchFamily="34" charset="0"/>
              </a:rPr>
              <a:t>Borrowing costs after adjusting for the differential impact of taxes could be:</a:t>
            </a:r>
            <a:endParaRPr lang="en-US" altLang="en-US" dirty="0" smtClean="0">
              <a:cs typeface="Arial" panose="020B0604020202020204" pitchFamily="34" charset="0"/>
            </a:endParaRPr>
          </a:p>
        </p:txBody>
      </p:sp>
      <p:sp>
        <p:nvSpPr>
          <p:cNvPr id="604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a:p>
        </p:txBody>
      </p:sp>
      <p:sp>
        <p:nvSpPr>
          <p:cNvPr id="604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D98B258-C8B0-4767-832E-A8214173BBF4}" type="slidenum">
              <a:rPr lang="en-US" altLang="en-US" sz="1800"/>
              <a:pPr>
                <a:spcBef>
                  <a:spcPct val="0"/>
                </a:spcBef>
                <a:buClrTx/>
                <a:buSzTx/>
                <a:buFontTx/>
                <a:buNone/>
              </a:pPr>
              <a:t>31</a:t>
            </a:fld>
            <a:endParaRPr lang="en-US" altLang="en-US" sz="1800"/>
          </a:p>
        </p:txBody>
      </p:sp>
      <p:graphicFrame>
        <p:nvGraphicFramePr>
          <p:cNvPr id="6" name="Table 5"/>
          <p:cNvGraphicFramePr>
            <a:graphicFrameLocks noGrp="1"/>
          </p:cNvGraphicFramePr>
          <p:nvPr/>
        </p:nvGraphicFramePr>
        <p:xfrm>
          <a:off x="990600" y="4419600"/>
          <a:ext cx="6400800" cy="1417638"/>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472546">
                <a:tc>
                  <a:txBody>
                    <a:bodyPr/>
                    <a:lstStyle/>
                    <a:p>
                      <a:endParaRPr lang="en-US" sz="1800" dirty="0"/>
                    </a:p>
                  </a:txBody>
                  <a:tcPr marT="45730" marB="45730"/>
                </a:tc>
                <a:tc>
                  <a:txBody>
                    <a:bodyPr/>
                    <a:lstStyle/>
                    <a:p>
                      <a:pPr algn="ctr"/>
                      <a:r>
                        <a:rPr lang="en-CA" sz="1800" dirty="0" smtClean="0"/>
                        <a:t>USD</a:t>
                      </a:r>
                      <a:endParaRPr lang="en-US" sz="1800" dirty="0"/>
                    </a:p>
                  </a:txBody>
                  <a:tcPr marT="45730" marB="45730"/>
                </a:tc>
                <a:tc>
                  <a:txBody>
                    <a:bodyPr/>
                    <a:lstStyle/>
                    <a:p>
                      <a:pPr algn="ctr"/>
                      <a:r>
                        <a:rPr lang="en-CA" sz="1800" dirty="0" smtClean="0"/>
                        <a:t>AUD</a:t>
                      </a:r>
                      <a:endParaRPr lang="en-US" sz="1800" dirty="0"/>
                    </a:p>
                  </a:txBody>
                  <a:tcPr marT="45730" marB="45730"/>
                </a:tc>
                <a:extLst>
                  <a:ext uri="{0D108BD9-81ED-4DB2-BD59-A6C34878D82A}">
                    <a16:rowId xmlns:a16="http://schemas.microsoft.com/office/drawing/2014/main" val="10000"/>
                  </a:ext>
                </a:extLst>
              </a:tr>
              <a:tr h="472546">
                <a:tc>
                  <a:txBody>
                    <a:bodyPr/>
                    <a:lstStyle/>
                    <a:p>
                      <a:r>
                        <a:rPr lang="en-CA" sz="1800" dirty="0" smtClean="0"/>
                        <a:t>General Electric</a:t>
                      </a:r>
                      <a:endParaRPr lang="en-US" sz="1800" dirty="0"/>
                    </a:p>
                  </a:txBody>
                  <a:tcPr marT="45730" marB="45730"/>
                </a:tc>
                <a:tc>
                  <a:txBody>
                    <a:bodyPr/>
                    <a:lstStyle/>
                    <a:p>
                      <a:pPr algn="ctr"/>
                      <a:r>
                        <a:rPr lang="en-CA" sz="1800" dirty="0" smtClean="0"/>
                        <a:t>5.0%</a:t>
                      </a:r>
                      <a:endParaRPr lang="en-US" sz="1800" dirty="0"/>
                    </a:p>
                  </a:txBody>
                  <a:tcPr marT="45730" marB="45730"/>
                </a:tc>
                <a:tc>
                  <a:txBody>
                    <a:bodyPr/>
                    <a:lstStyle/>
                    <a:p>
                      <a:pPr algn="ctr"/>
                      <a:r>
                        <a:rPr lang="en-CA" sz="1800" dirty="0" smtClean="0"/>
                        <a:t>7.6%</a:t>
                      </a:r>
                      <a:endParaRPr lang="en-US" sz="1800" dirty="0"/>
                    </a:p>
                  </a:txBody>
                  <a:tcPr marT="45730" marB="45730"/>
                </a:tc>
                <a:extLst>
                  <a:ext uri="{0D108BD9-81ED-4DB2-BD59-A6C34878D82A}">
                    <a16:rowId xmlns:a16="http://schemas.microsoft.com/office/drawing/2014/main" val="10001"/>
                  </a:ext>
                </a:extLst>
              </a:tr>
              <a:tr h="472546">
                <a:tc>
                  <a:txBody>
                    <a:bodyPr/>
                    <a:lstStyle/>
                    <a:p>
                      <a:r>
                        <a:rPr lang="en-CA" sz="1800" dirty="0" err="1" smtClean="0"/>
                        <a:t>Quantas</a:t>
                      </a:r>
                      <a:endParaRPr lang="en-US" sz="1800" dirty="0"/>
                    </a:p>
                  </a:txBody>
                  <a:tcPr marT="45730" marB="45730"/>
                </a:tc>
                <a:tc>
                  <a:txBody>
                    <a:bodyPr/>
                    <a:lstStyle/>
                    <a:p>
                      <a:pPr algn="ctr"/>
                      <a:r>
                        <a:rPr lang="en-CA" sz="1800" dirty="0" smtClean="0"/>
                        <a:t>7.0%</a:t>
                      </a:r>
                      <a:endParaRPr lang="en-US" sz="1800" dirty="0"/>
                    </a:p>
                  </a:txBody>
                  <a:tcPr marT="45730" marB="45730"/>
                </a:tc>
                <a:tc>
                  <a:txBody>
                    <a:bodyPr/>
                    <a:lstStyle/>
                    <a:p>
                      <a:pPr algn="ctr"/>
                      <a:r>
                        <a:rPr lang="en-CA" sz="1800" dirty="0" smtClean="0"/>
                        <a:t>8.0%</a:t>
                      </a:r>
                      <a:endParaRPr lang="en-US" sz="1800" dirty="0"/>
                    </a:p>
                  </a:txBody>
                  <a:tcPr marT="45730" marB="4573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noFill/>
        </p:spPr>
        <p:txBody>
          <a:bodyPr lIns="92075" tIns="46038" rIns="92075" bIns="46038" anchor="ctr"/>
          <a:lstStyle/>
          <a:p>
            <a:pPr eaLnBrk="1" hangingPunct="1"/>
            <a:r>
              <a:rPr lang="en-US" altLang="en-US" smtClean="0"/>
              <a:t>Valuation</a:t>
            </a:r>
            <a:r>
              <a:rPr lang="en-US" altLang="en-US" i="1" smtClean="0"/>
              <a:t> </a:t>
            </a:r>
            <a:r>
              <a:rPr lang="en-US" altLang="en-US" smtClean="0"/>
              <a:t>of Fixed-for-Fixed Currency Swaps</a:t>
            </a:r>
          </a:p>
        </p:txBody>
      </p:sp>
      <p:sp>
        <p:nvSpPr>
          <p:cNvPr id="62468" name="Rectangle 3"/>
          <p:cNvSpPr>
            <a:spLocks noGrp="1" noChangeArrowheads="1"/>
          </p:cNvSpPr>
          <p:nvPr>
            <p:ph idx="1"/>
          </p:nvPr>
        </p:nvSpPr>
        <p:spPr>
          <a:xfrm>
            <a:off x="683568" y="2780928"/>
            <a:ext cx="7092950" cy="4411662"/>
          </a:xfrm>
          <a:noFill/>
        </p:spPr>
        <p:txBody>
          <a:bodyPr lIns="92075" tIns="46038" rIns="92075" bIns="46038"/>
          <a:lstStyle/>
          <a:p>
            <a:pPr eaLnBrk="1" hangingPunct="1">
              <a:buFont typeface="Wingdings" panose="05000000000000000000" pitchFamily="2" charset="2"/>
              <a:buNone/>
            </a:pPr>
            <a:r>
              <a:rPr lang="en-US" altLang="en-US" dirty="0" smtClean="0"/>
              <a:t>	Fixed for fixed currency swaps can be valued either using forward rates or as the difference between 2 bonds</a:t>
            </a:r>
          </a:p>
        </p:txBody>
      </p:sp>
      <p:sp>
        <p:nvSpPr>
          <p:cNvPr id="624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624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F96C73F-3707-4E5F-95D0-4FED9E1377A6}" type="slidenum">
              <a:rPr lang="en-US" altLang="en-US" sz="1800"/>
              <a:pPr>
                <a:spcBef>
                  <a:spcPct val="0"/>
                </a:spcBef>
                <a:buClrTx/>
                <a:buSzTx/>
                <a:buFontTx/>
                <a:buNone/>
              </a:pPr>
              <a:t>32</a:t>
            </a:fld>
            <a:endParaRPr lang="en-US" altLang="en-US" sz="180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CA" altLang="en-US" dirty="0" smtClean="0"/>
              <a:t>Currency Swap Example</a:t>
            </a:r>
            <a:endParaRPr lang="en-US" altLang="en-US" sz="2400" dirty="0" smtClean="0"/>
          </a:p>
        </p:txBody>
      </p:sp>
      <p:sp>
        <p:nvSpPr>
          <p:cNvPr id="64515" name="Content Placeholder 2"/>
          <p:cNvSpPr>
            <a:spLocks noGrp="1"/>
          </p:cNvSpPr>
          <p:nvPr>
            <p:ph idx="1"/>
          </p:nvPr>
        </p:nvSpPr>
        <p:spPr/>
        <p:txBody>
          <a:bodyPr/>
          <a:lstStyle/>
          <a:p>
            <a:r>
              <a:rPr lang="en-CA" altLang="en-US" sz="2400" dirty="0" smtClean="0"/>
              <a:t>All Japanese interest rates are 1.5% per annum (cont. comp.)</a:t>
            </a:r>
          </a:p>
          <a:p>
            <a:r>
              <a:rPr lang="en-CA" altLang="en-US" sz="2400" dirty="0" smtClean="0"/>
              <a:t>All USD interest rates are 2.5% per annum (cont. comp.)</a:t>
            </a:r>
          </a:p>
          <a:p>
            <a:r>
              <a:rPr lang="en-CA" altLang="en-US" sz="2400" dirty="0" smtClean="0"/>
              <a:t>3% is received in yen; 4% is paid in dollars. Payments are made annually</a:t>
            </a:r>
          </a:p>
          <a:p>
            <a:r>
              <a:rPr lang="en-CA" altLang="en-US" sz="2400" dirty="0" smtClean="0"/>
              <a:t>Principals are $10 million and 1,200 million yen</a:t>
            </a:r>
          </a:p>
          <a:p>
            <a:r>
              <a:rPr lang="en-CA" altLang="en-US" sz="2400" dirty="0" smtClean="0"/>
              <a:t>Swap will last for 3 more years</a:t>
            </a:r>
          </a:p>
          <a:p>
            <a:r>
              <a:rPr lang="en-CA" altLang="en-US" sz="2400" dirty="0" smtClean="0"/>
              <a:t>Current exchange rate is 110 yen per dollar</a:t>
            </a:r>
          </a:p>
          <a:p>
            <a:endParaRPr lang="en-US" altLang="en-US" dirty="0" smtClean="0"/>
          </a:p>
        </p:txBody>
      </p:sp>
      <p:sp>
        <p:nvSpPr>
          <p:cNvPr id="6451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a:p>
        </p:txBody>
      </p:sp>
      <p:sp>
        <p:nvSpPr>
          <p:cNvPr id="645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21D8928-F546-4D58-BFA4-1F4C2B682DDA}" type="slidenum">
              <a:rPr lang="en-US" altLang="en-US" sz="1800"/>
              <a:pPr>
                <a:spcBef>
                  <a:spcPct val="0"/>
                </a:spcBef>
                <a:buClrTx/>
                <a:buSzTx/>
                <a:buFontTx/>
                <a:buNone/>
              </a:pPr>
              <a:t>33</a:t>
            </a:fld>
            <a:endParaRPr lang="en-US" altLang="en-US" sz="1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CA" altLang="en-US" dirty="0" smtClean="0"/>
              <a:t>Valuation in Terms of Forward Rates </a:t>
            </a:r>
            <a:r>
              <a:rPr lang="en-CA" altLang="en-US" sz="2400" dirty="0" smtClean="0"/>
              <a:t>(Example 7.2)</a:t>
            </a:r>
            <a:endParaRPr lang="en-US" altLang="en-US" sz="2400" dirty="0" smtClean="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81985786"/>
              </p:ext>
            </p:extLst>
          </p:nvPr>
        </p:nvGraphicFramePr>
        <p:xfrm>
          <a:off x="755576" y="2924168"/>
          <a:ext cx="7499350" cy="2397140"/>
        </p:xfrm>
        <a:graphic>
          <a:graphicData uri="http://schemas.openxmlformats.org/drawingml/2006/table">
            <a:tbl>
              <a:tblPr firstRow="1" bandRow="1">
                <a:tableStyleId>{5940675A-B579-460E-94D1-54222C63F5DA}</a:tableStyleId>
              </a:tblPr>
              <a:tblGrid>
                <a:gridCol w="687328">
                  <a:extLst>
                    <a:ext uri="{9D8B030D-6E8A-4147-A177-3AD203B41FA5}">
                      <a16:colId xmlns:a16="http://schemas.microsoft.com/office/drawing/2014/main" val="20000"/>
                    </a:ext>
                  </a:extLst>
                </a:gridCol>
                <a:gridCol w="866611">
                  <a:extLst>
                    <a:ext uri="{9D8B030D-6E8A-4147-A177-3AD203B41FA5}">
                      <a16:colId xmlns:a16="http://schemas.microsoft.com/office/drawing/2014/main" val="20001"/>
                    </a:ext>
                  </a:extLst>
                </a:gridCol>
                <a:gridCol w="916881">
                  <a:extLst>
                    <a:ext uri="{9D8B030D-6E8A-4147-A177-3AD203B41FA5}">
                      <a16:colId xmlns:a16="http://schemas.microsoft.com/office/drawing/2014/main" val="20002"/>
                    </a:ext>
                  </a:extLst>
                </a:gridCol>
                <a:gridCol w="1171351">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gridCol w="1192883">
                  <a:extLst>
                    <a:ext uri="{9D8B030D-6E8A-4147-A177-3AD203B41FA5}">
                      <a16:colId xmlns:a16="http://schemas.microsoft.com/office/drawing/2014/main" val="20006"/>
                    </a:ext>
                  </a:extLst>
                </a:gridCol>
              </a:tblGrid>
              <a:tr h="697943">
                <a:tc>
                  <a:txBody>
                    <a:bodyPr/>
                    <a:lstStyle/>
                    <a:p>
                      <a:pPr algn="ctr"/>
                      <a:r>
                        <a:rPr lang="en-CA" sz="1800" dirty="0" smtClean="0"/>
                        <a:t>Time</a:t>
                      </a:r>
                      <a:endParaRPr lang="en-US" sz="1800" dirty="0"/>
                    </a:p>
                  </a:txBody>
                  <a:tcPr marT="45702" marB="45702"/>
                </a:tc>
                <a:tc>
                  <a:txBody>
                    <a:bodyPr/>
                    <a:lstStyle/>
                    <a:p>
                      <a:pPr algn="ctr"/>
                      <a:r>
                        <a:rPr lang="en-CA" sz="1800" dirty="0" err="1" smtClean="0"/>
                        <a:t>DollarCash</a:t>
                      </a:r>
                      <a:r>
                        <a:rPr lang="en-CA" sz="1800" dirty="0" smtClean="0"/>
                        <a:t> Flow</a:t>
                      </a:r>
                      <a:endParaRPr lang="en-US" sz="1800" dirty="0"/>
                    </a:p>
                  </a:txBody>
                  <a:tcPr marT="45702" marB="45702"/>
                </a:tc>
                <a:tc>
                  <a:txBody>
                    <a:bodyPr/>
                    <a:lstStyle/>
                    <a:p>
                      <a:pPr algn="ctr"/>
                      <a:r>
                        <a:rPr lang="en-US" sz="1800" dirty="0" smtClean="0"/>
                        <a:t>Yen cash flow</a:t>
                      </a:r>
                      <a:endParaRPr lang="en-US" sz="1800" dirty="0"/>
                    </a:p>
                  </a:txBody>
                  <a:tcPr marT="45702" marB="45702"/>
                </a:tc>
                <a:tc>
                  <a:txBody>
                    <a:bodyPr/>
                    <a:lstStyle/>
                    <a:p>
                      <a:pPr algn="ctr"/>
                      <a:r>
                        <a:rPr lang="en-CA" sz="1800" dirty="0" smtClean="0"/>
                        <a:t>Forward rate</a:t>
                      </a:r>
                      <a:endParaRPr lang="en-US" sz="1800" dirty="0"/>
                    </a:p>
                  </a:txBody>
                  <a:tcPr marT="45702" marB="45702"/>
                </a:tc>
                <a:tc>
                  <a:txBody>
                    <a:bodyPr/>
                    <a:lstStyle/>
                    <a:p>
                      <a:pPr algn="ctr"/>
                      <a:r>
                        <a:rPr lang="en-CA" sz="1800" dirty="0" smtClean="0"/>
                        <a:t>Dollar</a:t>
                      </a:r>
                      <a:r>
                        <a:rPr lang="en-CA" sz="1800" baseline="0" dirty="0" smtClean="0"/>
                        <a:t> </a:t>
                      </a:r>
                      <a:r>
                        <a:rPr lang="en-CA" sz="1800" dirty="0" smtClean="0"/>
                        <a:t>value of yen cash</a:t>
                      </a:r>
                      <a:r>
                        <a:rPr lang="en-CA" sz="1800" baseline="0" dirty="0" smtClean="0"/>
                        <a:t> flow</a:t>
                      </a:r>
                      <a:endParaRPr lang="en-US" sz="1800" dirty="0"/>
                    </a:p>
                  </a:txBody>
                  <a:tcPr marT="45702" marB="45702"/>
                </a:tc>
                <a:tc>
                  <a:txBody>
                    <a:bodyPr/>
                    <a:lstStyle/>
                    <a:p>
                      <a:pPr algn="ctr"/>
                      <a:r>
                        <a:rPr lang="en-US" sz="1800" dirty="0" smtClean="0"/>
                        <a:t>Net cash flow</a:t>
                      </a:r>
                      <a:endParaRPr lang="en-US" sz="1800" dirty="0"/>
                    </a:p>
                  </a:txBody>
                  <a:tcPr marT="45702" marB="45702"/>
                </a:tc>
                <a:tc>
                  <a:txBody>
                    <a:bodyPr/>
                    <a:lstStyle/>
                    <a:p>
                      <a:pPr algn="ctr"/>
                      <a:r>
                        <a:rPr lang="en-CA" sz="1800" dirty="0" smtClean="0"/>
                        <a:t>Present value</a:t>
                      </a:r>
                      <a:endParaRPr lang="en-US" sz="1800" dirty="0"/>
                    </a:p>
                  </a:txBody>
                  <a:tcPr marT="45702" marB="45702"/>
                </a:tc>
                <a:extLst>
                  <a:ext uri="{0D108BD9-81ED-4DB2-BD59-A6C34878D82A}">
                    <a16:rowId xmlns:a16="http://schemas.microsoft.com/office/drawing/2014/main" val="10000"/>
                  </a:ext>
                </a:extLst>
              </a:tr>
              <a:tr h="370694">
                <a:tc>
                  <a:txBody>
                    <a:bodyPr/>
                    <a:lstStyle/>
                    <a:p>
                      <a:pPr algn="ctr"/>
                      <a:r>
                        <a:rPr lang="en-CA" sz="1800" dirty="0" smtClean="0"/>
                        <a:t>1</a:t>
                      </a:r>
                      <a:endParaRPr lang="en-US" sz="1800" dirty="0"/>
                    </a:p>
                  </a:txBody>
                  <a:tcPr marT="45702" marB="45702"/>
                </a:tc>
                <a:tc>
                  <a:txBody>
                    <a:bodyPr/>
                    <a:lstStyle/>
                    <a:p>
                      <a:pPr algn="ctr"/>
                      <a:r>
                        <a:rPr lang="en-US" altLang="en-US" sz="1800" dirty="0" smtClean="0"/>
                        <a:t>  −0.4</a:t>
                      </a:r>
                      <a:endParaRPr lang="en-US" sz="1800" dirty="0"/>
                    </a:p>
                  </a:txBody>
                  <a:tcPr marT="45702" marB="45702"/>
                </a:tc>
                <a:tc>
                  <a:txBody>
                    <a:bodyPr/>
                    <a:lstStyle/>
                    <a:p>
                      <a:pPr algn="ctr"/>
                      <a:r>
                        <a:rPr lang="en-US" sz="1800" dirty="0" smtClean="0"/>
                        <a:t>    +36</a:t>
                      </a:r>
                      <a:endParaRPr lang="en-US" sz="1800" dirty="0"/>
                    </a:p>
                  </a:txBody>
                  <a:tcPr marT="45702" marB="45702"/>
                </a:tc>
                <a:tc>
                  <a:txBody>
                    <a:bodyPr/>
                    <a:lstStyle/>
                    <a:p>
                      <a:pPr algn="ctr"/>
                      <a:r>
                        <a:rPr lang="en-CA" sz="1800" dirty="0" smtClean="0"/>
                        <a:t>0.009182</a:t>
                      </a:r>
                      <a:endParaRPr lang="en-US" sz="1800" dirty="0"/>
                    </a:p>
                  </a:txBody>
                  <a:tcPr marT="45702" marB="45702"/>
                </a:tc>
                <a:tc>
                  <a:txBody>
                    <a:bodyPr/>
                    <a:lstStyle/>
                    <a:p>
                      <a:pPr algn="ctr"/>
                      <a:r>
                        <a:rPr lang="en-CA" sz="1800" dirty="0" smtClean="0"/>
                        <a:t>  0.3306</a:t>
                      </a:r>
                      <a:endParaRPr lang="en-US" sz="1800" dirty="0"/>
                    </a:p>
                  </a:txBody>
                  <a:tcPr marT="45702" marB="45702"/>
                </a:tc>
                <a:tc>
                  <a:txBody>
                    <a:bodyPr/>
                    <a:lstStyle/>
                    <a:p>
                      <a:pPr algn="ctr"/>
                      <a:r>
                        <a:rPr lang="en-US" sz="1800" dirty="0" smtClean="0"/>
                        <a:t>−0.0694</a:t>
                      </a:r>
                      <a:endParaRPr lang="en-US" sz="1800" dirty="0"/>
                    </a:p>
                  </a:txBody>
                  <a:tcPr marT="45702" marB="45702"/>
                </a:tc>
                <a:tc>
                  <a:txBody>
                    <a:bodyPr/>
                    <a:lstStyle/>
                    <a:p>
                      <a:pPr algn="ctr"/>
                      <a:r>
                        <a:rPr lang="en-US" sz="1800" dirty="0" smtClean="0"/>
                        <a:t>−0.0677</a:t>
                      </a:r>
                      <a:endParaRPr lang="en-US" sz="1800" dirty="0"/>
                    </a:p>
                  </a:txBody>
                  <a:tcPr marT="45702" marB="45702"/>
                </a:tc>
                <a:extLst>
                  <a:ext uri="{0D108BD9-81ED-4DB2-BD59-A6C34878D82A}">
                    <a16:rowId xmlns:a16="http://schemas.microsoft.com/office/drawing/2014/main" val="10001"/>
                  </a:ext>
                </a:extLst>
              </a:tr>
              <a:tr h="370694">
                <a:tc>
                  <a:txBody>
                    <a:bodyPr/>
                    <a:lstStyle/>
                    <a:p>
                      <a:pPr algn="ctr"/>
                      <a:r>
                        <a:rPr lang="en-CA" sz="1800" dirty="0" smtClean="0"/>
                        <a:t>2</a:t>
                      </a:r>
                      <a:endParaRPr lang="en-US" sz="1800" dirty="0"/>
                    </a:p>
                  </a:txBody>
                  <a:tcPr marT="45702" marB="45702"/>
                </a:tc>
                <a:tc>
                  <a:txBody>
                    <a:bodyPr/>
                    <a:lstStyle/>
                    <a:p>
                      <a:pPr algn="ctr"/>
                      <a:r>
                        <a:rPr lang="en-US" altLang="en-US" sz="1800" dirty="0" smtClean="0"/>
                        <a:t>  −0.4</a:t>
                      </a:r>
                      <a:endParaRPr lang="en-US" sz="1800" dirty="0"/>
                    </a:p>
                  </a:txBody>
                  <a:tcPr marT="45702" marB="45702"/>
                </a:tc>
                <a:tc>
                  <a:txBody>
                    <a:bodyPr/>
                    <a:lstStyle/>
                    <a:p>
                      <a:pPr algn="ctr"/>
                      <a:r>
                        <a:rPr lang="en-US" sz="1800" dirty="0" smtClean="0"/>
                        <a:t>    +36</a:t>
                      </a:r>
                      <a:endParaRPr lang="en-US" sz="1800" dirty="0"/>
                    </a:p>
                  </a:txBody>
                  <a:tcPr marT="45702" marB="45702"/>
                </a:tc>
                <a:tc>
                  <a:txBody>
                    <a:bodyPr/>
                    <a:lstStyle/>
                    <a:p>
                      <a:pPr algn="ctr"/>
                      <a:r>
                        <a:rPr lang="en-CA" sz="1800" dirty="0" smtClean="0"/>
                        <a:t>0.009275</a:t>
                      </a:r>
                      <a:endParaRPr lang="en-US" sz="1800" dirty="0"/>
                    </a:p>
                  </a:txBody>
                  <a:tcPr marT="45702" marB="45702"/>
                </a:tc>
                <a:tc>
                  <a:txBody>
                    <a:bodyPr/>
                    <a:lstStyle/>
                    <a:p>
                      <a:pPr algn="ctr"/>
                      <a:r>
                        <a:rPr lang="en-CA" sz="1800" dirty="0" smtClean="0"/>
                        <a:t>  0.3339</a:t>
                      </a:r>
                      <a:endParaRPr lang="en-US" sz="1800" dirty="0"/>
                    </a:p>
                  </a:txBody>
                  <a:tcPr marT="45702" marB="45702"/>
                </a:tc>
                <a:tc>
                  <a:txBody>
                    <a:bodyPr/>
                    <a:lstStyle/>
                    <a:p>
                      <a:pPr algn="ctr"/>
                      <a:r>
                        <a:rPr lang="en-US" sz="1800" dirty="0" smtClean="0"/>
                        <a:t>−0.0661</a:t>
                      </a:r>
                      <a:endParaRPr lang="en-US" sz="1800" dirty="0"/>
                    </a:p>
                  </a:txBody>
                  <a:tcPr marT="45702" marB="45702"/>
                </a:tc>
                <a:tc>
                  <a:txBody>
                    <a:bodyPr/>
                    <a:lstStyle/>
                    <a:p>
                      <a:pPr algn="ctr"/>
                      <a:r>
                        <a:rPr lang="en-US" sz="1800" dirty="0" smtClean="0"/>
                        <a:t>−</a:t>
                      </a:r>
                      <a:r>
                        <a:rPr lang="en-CA" sz="1800" dirty="0" smtClean="0"/>
                        <a:t>0.0629</a:t>
                      </a:r>
                      <a:endParaRPr lang="en-US" sz="1800" dirty="0"/>
                    </a:p>
                  </a:txBody>
                  <a:tcPr marT="45702" marB="45702"/>
                </a:tc>
                <a:extLst>
                  <a:ext uri="{0D108BD9-81ED-4DB2-BD59-A6C34878D82A}">
                    <a16:rowId xmlns:a16="http://schemas.microsoft.com/office/drawing/2014/main" val="10002"/>
                  </a:ext>
                </a:extLst>
              </a:tr>
              <a:tr h="370694">
                <a:tc>
                  <a:txBody>
                    <a:bodyPr/>
                    <a:lstStyle/>
                    <a:p>
                      <a:pPr algn="ctr"/>
                      <a:r>
                        <a:rPr lang="en-CA" sz="1800" dirty="0" smtClean="0"/>
                        <a:t>3</a:t>
                      </a:r>
                      <a:endParaRPr lang="en-US" sz="1800" dirty="0"/>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dirty="0" smtClean="0"/>
                        <a:t>−10.4</a:t>
                      </a:r>
                      <a:endParaRPr lang="en-US" sz="1800" dirty="0" smtClean="0"/>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+1236</a:t>
                      </a:r>
                    </a:p>
                  </a:txBody>
                  <a:tcPr marT="45702" marB="45702"/>
                </a:tc>
                <a:tc>
                  <a:txBody>
                    <a:bodyPr/>
                    <a:lstStyle/>
                    <a:p>
                      <a:pPr algn="ctr"/>
                      <a:r>
                        <a:rPr lang="en-CA" sz="1800" dirty="0" smtClean="0"/>
                        <a:t>0.009368</a:t>
                      </a:r>
                      <a:endParaRPr lang="en-US" sz="1800" dirty="0"/>
                    </a:p>
                  </a:txBody>
                  <a:tcPr marT="45702" marB="45702"/>
                </a:tc>
                <a:tc>
                  <a:txBody>
                    <a:bodyPr/>
                    <a:lstStyle/>
                    <a:p>
                      <a:pPr algn="ctr"/>
                      <a:r>
                        <a:rPr lang="en-CA" sz="1800" dirty="0" smtClean="0"/>
                        <a:t>11.5786</a:t>
                      </a:r>
                      <a:endParaRPr lang="en-US" sz="1800" dirty="0"/>
                    </a:p>
                  </a:txBody>
                  <a:tcPr marT="45702" marB="45702"/>
                </a:tc>
                <a:tc>
                  <a:txBody>
                    <a:bodyPr/>
                    <a:lstStyle/>
                    <a:p>
                      <a:pPr algn="ctr"/>
                      <a:r>
                        <a:rPr lang="en-US" sz="1800" dirty="0" smtClean="0"/>
                        <a:t>+1.1786</a:t>
                      </a:r>
                      <a:endParaRPr lang="en-US" sz="1800" dirty="0"/>
                    </a:p>
                  </a:txBody>
                  <a:tcPr marT="45702" marB="45702"/>
                </a:tc>
                <a:tc>
                  <a:txBody>
                    <a:bodyPr/>
                    <a:lstStyle/>
                    <a:p>
                      <a:pPr algn="ctr"/>
                      <a:r>
                        <a:rPr lang="en-CA" sz="1800" dirty="0" smtClean="0"/>
                        <a:t>+1.0934</a:t>
                      </a:r>
                      <a:endParaRPr lang="en-US" sz="1800" dirty="0"/>
                    </a:p>
                  </a:txBody>
                  <a:tcPr marT="45702" marB="45702"/>
                </a:tc>
                <a:extLst>
                  <a:ext uri="{0D108BD9-81ED-4DB2-BD59-A6C34878D82A}">
                    <a16:rowId xmlns:a16="http://schemas.microsoft.com/office/drawing/2014/main" val="10003"/>
                  </a:ext>
                </a:extLst>
              </a:tr>
              <a:tr h="370694">
                <a:tc>
                  <a:txBody>
                    <a:bodyPr/>
                    <a:lstStyle/>
                    <a:p>
                      <a:pPr algn="ctr"/>
                      <a:r>
                        <a:rPr lang="en-CA" sz="1800" dirty="0" smtClean="0"/>
                        <a:t>Total</a:t>
                      </a:r>
                      <a:endParaRPr lang="en-US" sz="1800" dirty="0"/>
                    </a:p>
                  </a:txBody>
                  <a:tcPr marT="45702" marB="45702"/>
                </a:tc>
                <a:tc>
                  <a:txBody>
                    <a:bodyPr/>
                    <a:lstStyle/>
                    <a:p>
                      <a:pPr algn="ctr"/>
                      <a:endParaRPr lang="en-US" sz="1800" dirty="0"/>
                    </a:p>
                  </a:txBody>
                  <a:tcPr marT="45702" marB="45702"/>
                </a:tc>
                <a:tc>
                  <a:txBody>
                    <a:bodyPr/>
                    <a:lstStyle/>
                    <a:p>
                      <a:pPr algn="ctr"/>
                      <a:endParaRPr lang="en-US" sz="1800" dirty="0"/>
                    </a:p>
                  </a:txBody>
                  <a:tcPr marT="45702" marB="45702"/>
                </a:tc>
                <a:tc>
                  <a:txBody>
                    <a:bodyPr/>
                    <a:lstStyle/>
                    <a:p>
                      <a:pPr algn="ctr"/>
                      <a:endParaRPr lang="en-US" sz="1800" dirty="0"/>
                    </a:p>
                  </a:txBody>
                  <a:tcPr marT="45702" marB="45702"/>
                </a:tc>
                <a:tc>
                  <a:txBody>
                    <a:bodyPr/>
                    <a:lstStyle/>
                    <a:p>
                      <a:pPr algn="ctr"/>
                      <a:endParaRPr lang="en-US" sz="1800" dirty="0"/>
                    </a:p>
                  </a:txBody>
                  <a:tcPr marT="45702" marB="45702"/>
                </a:tc>
                <a:tc>
                  <a:txBody>
                    <a:bodyPr/>
                    <a:lstStyle/>
                    <a:p>
                      <a:pPr algn="ctr"/>
                      <a:endParaRPr lang="en-US" sz="1800" dirty="0"/>
                    </a:p>
                  </a:txBody>
                  <a:tcPr marT="45702" marB="45702"/>
                </a:tc>
                <a:tc>
                  <a:txBody>
                    <a:bodyPr/>
                    <a:lstStyle/>
                    <a:p>
                      <a:pPr algn="ctr"/>
                      <a:r>
                        <a:rPr lang="en-CA" sz="1800" dirty="0" smtClean="0"/>
                        <a:t>+0.9629</a:t>
                      </a:r>
                      <a:endParaRPr lang="en-US" sz="1800" dirty="0"/>
                    </a:p>
                  </a:txBody>
                  <a:tcPr marT="45702" marB="45702"/>
                </a:tc>
                <a:extLst>
                  <a:ext uri="{0D108BD9-81ED-4DB2-BD59-A6C34878D82A}">
                    <a16:rowId xmlns:a16="http://schemas.microsoft.com/office/drawing/2014/main" val="10004"/>
                  </a:ext>
                </a:extLst>
              </a:tr>
            </a:tbl>
          </a:graphicData>
        </a:graphic>
      </p:graphicFrame>
      <p:sp>
        <p:nvSpPr>
          <p:cNvPr id="6661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a:p>
        </p:txBody>
      </p:sp>
      <p:sp>
        <p:nvSpPr>
          <p:cNvPr id="6661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9439044-515C-4EC6-9B0B-577C13AE06E8}" type="slidenum">
              <a:rPr lang="en-US" altLang="en-US" sz="1800"/>
              <a:pPr>
                <a:spcBef>
                  <a:spcPct val="0"/>
                </a:spcBef>
                <a:buClrTx/>
                <a:buSzTx/>
                <a:buFontTx/>
                <a:buNone/>
              </a:pPr>
              <a:t>34</a:t>
            </a:fld>
            <a:endParaRPr lang="en-US" altLang="en-US" sz="18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785813" y="1052736"/>
            <a:ext cx="7143750" cy="1143000"/>
          </a:xfrm>
        </p:spPr>
        <p:txBody>
          <a:bodyPr/>
          <a:lstStyle/>
          <a:p>
            <a:r>
              <a:rPr lang="en-CA" altLang="en-US" dirty="0" smtClean="0"/>
              <a:t>Valuation in Terms of Bonds  </a:t>
            </a:r>
            <a:r>
              <a:rPr lang="en-CA" altLang="en-US" sz="2400" dirty="0" smtClean="0"/>
              <a:t>(Example 7.3)</a:t>
            </a:r>
            <a:endParaRPr lang="en-US" altLang="en-US" sz="2400" dirty="0" smtClean="0"/>
          </a:p>
        </p:txBody>
      </p:sp>
      <p:sp>
        <p:nvSpPr>
          <p:cNvPr id="6861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a:p>
        </p:txBody>
      </p:sp>
      <p:sp>
        <p:nvSpPr>
          <p:cNvPr id="686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EB6B380-BA21-41D8-8F83-A9B559C1389E}" type="slidenum">
              <a:rPr lang="en-US" altLang="en-US" sz="1800"/>
              <a:pPr>
                <a:spcBef>
                  <a:spcPct val="0"/>
                </a:spcBef>
                <a:buClrTx/>
                <a:buSzTx/>
                <a:buFontTx/>
                <a:buNone/>
              </a:pPr>
              <a:t>35</a:t>
            </a:fld>
            <a:endParaRPr lang="en-US" altLang="en-US" sz="1800"/>
          </a:p>
        </p:txBody>
      </p:sp>
      <p:graphicFrame>
        <p:nvGraphicFramePr>
          <p:cNvPr id="6" name="Content Placeholder 5"/>
          <p:cNvGraphicFramePr>
            <a:graphicFrameLocks/>
          </p:cNvGraphicFramePr>
          <p:nvPr>
            <p:extLst>
              <p:ext uri="{D42A27DB-BD31-4B8C-83A1-F6EECF244321}">
                <p14:modId xmlns:p14="http://schemas.microsoft.com/office/powerpoint/2010/main" val="284889188"/>
              </p:ext>
            </p:extLst>
          </p:nvPr>
        </p:nvGraphicFramePr>
        <p:xfrm>
          <a:off x="785813" y="2684551"/>
          <a:ext cx="7777163" cy="2273304"/>
        </p:xfrm>
        <a:graphic>
          <a:graphicData uri="http://schemas.openxmlformats.org/drawingml/2006/table">
            <a:tbl>
              <a:tblPr firstRow="1" bandRow="1">
                <a:tableStyleId>{5940675A-B579-460E-94D1-54222C63F5DA}</a:tableStyleId>
              </a:tblPr>
              <a:tblGrid>
                <a:gridCol w="1155744">
                  <a:extLst>
                    <a:ext uri="{9D8B030D-6E8A-4147-A177-3AD203B41FA5}">
                      <a16:colId xmlns:a16="http://schemas.microsoft.com/office/drawing/2014/main" val="20000"/>
                    </a:ext>
                  </a:extLst>
                </a:gridCol>
                <a:gridCol w="1724686">
                  <a:extLst>
                    <a:ext uri="{9D8B030D-6E8A-4147-A177-3AD203B41FA5}">
                      <a16:colId xmlns:a16="http://schemas.microsoft.com/office/drawing/2014/main" val="20001"/>
                    </a:ext>
                  </a:extLst>
                </a:gridCol>
                <a:gridCol w="1368205">
                  <a:extLst>
                    <a:ext uri="{9D8B030D-6E8A-4147-A177-3AD203B41FA5}">
                      <a16:colId xmlns:a16="http://schemas.microsoft.com/office/drawing/2014/main" val="20002"/>
                    </a:ext>
                  </a:extLst>
                </a:gridCol>
                <a:gridCol w="1872280">
                  <a:extLst>
                    <a:ext uri="{9D8B030D-6E8A-4147-A177-3AD203B41FA5}">
                      <a16:colId xmlns:a16="http://schemas.microsoft.com/office/drawing/2014/main" val="20003"/>
                    </a:ext>
                  </a:extLst>
                </a:gridCol>
                <a:gridCol w="1656248">
                  <a:extLst>
                    <a:ext uri="{9D8B030D-6E8A-4147-A177-3AD203B41FA5}">
                      <a16:colId xmlns:a16="http://schemas.microsoft.com/office/drawing/2014/main" val="20004"/>
                    </a:ext>
                  </a:extLst>
                </a:gridCol>
              </a:tblGrid>
              <a:tr h="640043">
                <a:tc>
                  <a:txBody>
                    <a:bodyPr/>
                    <a:lstStyle/>
                    <a:p>
                      <a:pPr algn="ctr"/>
                      <a:r>
                        <a:rPr lang="en-CA" sz="1800" dirty="0" smtClean="0"/>
                        <a:t>Time</a:t>
                      </a:r>
                      <a:endParaRPr lang="en-US" sz="1800" dirty="0"/>
                    </a:p>
                  </a:txBody>
                  <a:tcPr marL="91444" marR="91444" marT="45704" marB="45704"/>
                </a:tc>
                <a:tc>
                  <a:txBody>
                    <a:bodyPr/>
                    <a:lstStyle/>
                    <a:p>
                      <a:pPr algn="ctr"/>
                      <a:r>
                        <a:rPr lang="en-CA" sz="1800" dirty="0" smtClean="0"/>
                        <a:t>Cash Flows ($ millions)</a:t>
                      </a:r>
                      <a:endParaRPr lang="en-US" sz="1800" dirty="0"/>
                    </a:p>
                  </a:txBody>
                  <a:tcPr marL="91444" marR="91444" marT="45704" marB="45704"/>
                </a:tc>
                <a:tc>
                  <a:txBody>
                    <a:bodyPr/>
                    <a:lstStyle/>
                    <a:p>
                      <a:pPr algn="ctr"/>
                      <a:r>
                        <a:rPr lang="en-CA" sz="1800" dirty="0" smtClean="0"/>
                        <a:t>PV</a:t>
                      </a:r>
                      <a:r>
                        <a:rPr lang="en-CA" sz="1800" baseline="0" dirty="0" smtClean="0"/>
                        <a:t> </a:t>
                      </a:r>
                    </a:p>
                    <a:p>
                      <a:pPr algn="ctr"/>
                      <a:r>
                        <a:rPr lang="en-CA" sz="1800" baseline="0" dirty="0" smtClean="0"/>
                        <a:t>($ millions)</a:t>
                      </a:r>
                      <a:endParaRPr lang="en-US" sz="1800" dirty="0"/>
                    </a:p>
                  </a:txBody>
                  <a:tcPr marL="91444" marR="91444" marT="45704" marB="45704"/>
                </a:tc>
                <a:tc>
                  <a:txBody>
                    <a:bodyPr/>
                    <a:lstStyle/>
                    <a:p>
                      <a:pPr algn="ctr"/>
                      <a:r>
                        <a:rPr lang="en-CA" sz="1800" dirty="0" smtClean="0"/>
                        <a:t>Cash flows (millions</a:t>
                      </a:r>
                      <a:r>
                        <a:rPr lang="en-CA" sz="1800" baseline="0" dirty="0" smtClean="0"/>
                        <a:t> </a:t>
                      </a:r>
                      <a:r>
                        <a:rPr lang="en-CA" sz="1800" dirty="0" smtClean="0"/>
                        <a:t>of yen)</a:t>
                      </a:r>
                      <a:endParaRPr lang="en-US" sz="1800" dirty="0"/>
                    </a:p>
                  </a:txBody>
                  <a:tcPr marL="91444" marR="91444" marT="45704" marB="45704"/>
                </a:tc>
                <a:tc>
                  <a:txBody>
                    <a:bodyPr/>
                    <a:lstStyle/>
                    <a:p>
                      <a:pPr algn="ctr"/>
                      <a:r>
                        <a:rPr lang="en-CA" sz="1800" dirty="0" smtClean="0"/>
                        <a:t>PV ( millions of</a:t>
                      </a:r>
                      <a:r>
                        <a:rPr lang="en-CA" sz="1800" baseline="0" dirty="0" smtClean="0"/>
                        <a:t> </a:t>
                      </a:r>
                      <a:r>
                        <a:rPr lang="en-CA" sz="1800" dirty="0" smtClean="0"/>
                        <a:t>yen)</a:t>
                      </a:r>
                      <a:endParaRPr lang="en-US" sz="1800" dirty="0"/>
                    </a:p>
                  </a:txBody>
                  <a:tcPr marL="91444" marR="91444" marT="45704" marB="45704"/>
                </a:tc>
                <a:extLst>
                  <a:ext uri="{0D108BD9-81ED-4DB2-BD59-A6C34878D82A}">
                    <a16:rowId xmlns:a16="http://schemas.microsoft.com/office/drawing/2014/main" val="10000"/>
                  </a:ext>
                </a:extLst>
              </a:tr>
              <a:tr h="408314">
                <a:tc>
                  <a:txBody>
                    <a:bodyPr/>
                    <a:lstStyle/>
                    <a:p>
                      <a:pPr algn="ctr"/>
                      <a:r>
                        <a:rPr lang="en-CA" sz="1800" dirty="0" smtClean="0"/>
                        <a:t>1</a:t>
                      </a:r>
                      <a:endParaRPr lang="en-US" sz="1800" dirty="0"/>
                    </a:p>
                  </a:txBody>
                  <a:tcPr marL="91444" marR="91444" marT="45704" marB="45704"/>
                </a:tc>
                <a:tc>
                  <a:txBody>
                    <a:bodyPr/>
                    <a:lstStyle/>
                    <a:p>
                      <a:pPr algn="ctr"/>
                      <a:r>
                        <a:rPr lang="en-CA" sz="1800" dirty="0" smtClean="0"/>
                        <a:t>0.4</a:t>
                      </a:r>
                      <a:endParaRPr lang="en-US" sz="1800" dirty="0"/>
                    </a:p>
                  </a:txBody>
                  <a:tcPr marL="91444" marR="91444" marT="45704" marB="45704"/>
                </a:tc>
                <a:tc>
                  <a:txBody>
                    <a:bodyPr/>
                    <a:lstStyle/>
                    <a:p>
                      <a:pPr algn="ctr"/>
                      <a:r>
                        <a:rPr lang="en-CA" sz="1800" dirty="0" smtClean="0"/>
                        <a:t>0.3901</a:t>
                      </a:r>
                      <a:endParaRPr lang="en-US" sz="1800" dirty="0"/>
                    </a:p>
                  </a:txBody>
                  <a:tcPr marL="91444" marR="91444" marT="45704" marB="45704"/>
                </a:tc>
                <a:tc>
                  <a:txBody>
                    <a:bodyPr/>
                    <a:lstStyle/>
                    <a:p>
                      <a:pPr algn="ctr"/>
                      <a:r>
                        <a:rPr lang="en-CA" sz="1800" dirty="0" smtClean="0"/>
                        <a:t>    36</a:t>
                      </a:r>
                      <a:endParaRPr lang="en-US" sz="1800" dirty="0"/>
                    </a:p>
                  </a:txBody>
                  <a:tcPr marL="91444" marR="91444" marT="45704" marB="45704"/>
                </a:tc>
                <a:tc>
                  <a:txBody>
                    <a:bodyPr/>
                    <a:lstStyle/>
                    <a:p>
                      <a:pPr algn="ctr"/>
                      <a:r>
                        <a:rPr lang="en-CA" sz="1800" dirty="0" smtClean="0"/>
                        <a:t>   35.46</a:t>
                      </a:r>
                      <a:endParaRPr lang="en-US" sz="1800" dirty="0"/>
                    </a:p>
                  </a:txBody>
                  <a:tcPr marL="91444" marR="91444" marT="45704" marB="45704"/>
                </a:tc>
                <a:extLst>
                  <a:ext uri="{0D108BD9-81ED-4DB2-BD59-A6C34878D82A}">
                    <a16:rowId xmlns:a16="http://schemas.microsoft.com/office/drawing/2014/main" val="10001"/>
                  </a:ext>
                </a:extLst>
              </a:tr>
              <a:tr h="408314">
                <a:tc>
                  <a:txBody>
                    <a:bodyPr/>
                    <a:lstStyle/>
                    <a:p>
                      <a:pPr algn="ctr"/>
                      <a:r>
                        <a:rPr lang="en-CA" sz="1800" dirty="0" smtClean="0"/>
                        <a:t>2</a:t>
                      </a:r>
                      <a:endParaRPr lang="en-US" sz="1800" dirty="0"/>
                    </a:p>
                  </a:txBody>
                  <a:tcPr marL="91444" marR="91444" marT="45704" marB="45704"/>
                </a:tc>
                <a:tc>
                  <a:txBody>
                    <a:bodyPr/>
                    <a:lstStyle/>
                    <a:p>
                      <a:pPr algn="ctr"/>
                      <a:r>
                        <a:rPr lang="en-CA" sz="1800" dirty="0" smtClean="0"/>
                        <a:t>0.4</a:t>
                      </a:r>
                      <a:endParaRPr lang="en-US" sz="1800" dirty="0"/>
                    </a:p>
                  </a:txBody>
                  <a:tcPr marL="91444" marR="91444" marT="45704" marB="45704"/>
                </a:tc>
                <a:tc>
                  <a:txBody>
                    <a:bodyPr/>
                    <a:lstStyle/>
                    <a:p>
                      <a:pPr algn="ctr"/>
                      <a:r>
                        <a:rPr lang="en-CA" sz="1800" dirty="0" smtClean="0"/>
                        <a:t>0.3805</a:t>
                      </a:r>
                      <a:endParaRPr lang="en-US" sz="1800" dirty="0"/>
                    </a:p>
                  </a:txBody>
                  <a:tcPr marL="91444" marR="91444" marT="45704" marB="45704"/>
                </a:tc>
                <a:tc>
                  <a:txBody>
                    <a:bodyPr/>
                    <a:lstStyle/>
                    <a:p>
                      <a:pPr algn="ctr"/>
                      <a:r>
                        <a:rPr lang="en-CA" sz="1800" dirty="0" smtClean="0"/>
                        <a:t>    36</a:t>
                      </a:r>
                      <a:endParaRPr lang="en-US" sz="1800" dirty="0"/>
                    </a:p>
                  </a:txBody>
                  <a:tcPr marL="91444" marR="91444" marT="45704" marB="45704"/>
                </a:tc>
                <a:tc>
                  <a:txBody>
                    <a:bodyPr/>
                    <a:lstStyle/>
                    <a:p>
                      <a:pPr algn="ctr"/>
                      <a:r>
                        <a:rPr lang="en-CA" sz="1800" dirty="0" smtClean="0"/>
                        <a:t>    34.94</a:t>
                      </a:r>
                      <a:endParaRPr lang="en-US" sz="1800" dirty="0"/>
                    </a:p>
                  </a:txBody>
                  <a:tcPr marL="91444" marR="91444" marT="45704" marB="45704"/>
                </a:tc>
                <a:extLst>
                  <a:ext uri="{0D108BD9-81ED-4DB2-BD59-A6C34878D82A}">
                    <a16:rowId xmlns:a16="http://schemas.microsoft.com/office/drawing/2014/main" val="10002"/>
                  </a:ext>
                </a:extLst>
              </a:tr>
              <a:tr h="408314">
                <a:tc>
                  <a:txBody>
                    <a:bodyPr/>
                    <a:lstStyle/>
                    <a:p>
                      <a:pPr algn="ctr"/>
                      <a:r>
                        <a:rPr lang="en-CA" sz="1800" dirty="0" smtClean="0"/>
                        <a:t>3</a:t>
                      </a:r>
                      <a:endParaRPr lang="en-US" sz="1800" dirty="0"/>
                    </a:p>
                  </a:txBody>
                  <a:tcPr marL="91444" marR="91444" marT="45704" marB="45704"/>
                </a:tc>
                <a:tc>
                  <a:txBody>
                    <a:bodyPr/>
                    <a:lstStyle/>
                    <a:p>
                      <a:pPr algn="ctr"/>
                      <a:r>
                        <a:rPr lang="en-CA" sz="1800" dirty="0" smtClean="0"/>
                        <a:t>10.4</a:t>
                      </a:r>
                      <a:endParaRPr lang="en-US" sz="1800" dirty="0"/>
                    </a:p>
                  </a:txBody>
                  <a:tcPr marL="91444" marR="91444" marT="45704" marB="45704"/>
                </a:tc>
                <a:tc>
                  <a:txBody>
                    <a:bodyPr/>
                    <a:lstStyle/>
                    <a:p>
                      <a:pPr algn="ctr"/>
                      <a:r>
                        <a:rPr lang="en-CA" sz="1800" dirty="0" smtClean="0"/>
                        <a:t>9.6485</a:t>
                      </a:r>
                      <a:endParaRPr lang="en-US" sz="1800" dirty="0"/>
                    </a:p>
                  </a:txBody>
                  <a:tcPr marL="91444" marR="91444" marT="45704" marB="45704"/>
                </a:tc>
                <a:tc>
                  <a:txBody>
                    <a:bodyPr/>
                    <a:lstStyle/>
                    <a:p>
                      <a:pPr algn="ctr"/>
                      <a:r>
                        <a:rPr lang="en-CA" sz="1800" dirty="0" smtClean="0"/>
                        <a:t>1,236</a:t>
                      </a:r>
                      <a:endParaRPr lang="en-US" sz="1800" dirty="0"/>
                    </a:p>
                  </a:txBody>
                  <a:tcPr marL="91444" marR="91444" marT="45704" marB="45704"/>
                </a:tc>
                <a:tc>
                  <a:txBody>
                    <a:bodyPr/>
                    <a:lstStyle/>
                    <a:p>
                      <a:pPr algn="ctr"/>
                      <a:r>
                        <a:rPr lang="en-CA" sz="1800" dirty="0" smtClean="0"/>
                        <a:t>1,181.61</a:t>
                      </a:r>
                      <a:endParaRPr lang="en-US" sz="1800" dirty="0"/>
                    </a:p>
                  </a:txBody>
                  <a:tcPr marL="91444" marR="91444" marT="45704" marB="45704"/>
                </a:tc>
                <a:extLst>
                  <a:ext uri="{0D108BD9-81ED-4DB2-BD59-A6C34878D82A}">
                    <a16:rowId xmlns:a16="http://schemas.microsoft.com/office/drawing/2014/main" val="10003"/>
                  </a:ext>
                </a:extLst>
              </a:tr>
              <a:tr h="408314">
                <a:tc>
                  <a:txBody>
                    <a:bodyPr/>
                    <a:lstStyle/>
                    <a:p>
                      <a:pPr algn="ctr"/>
                      <a:r>
                        <a:rPr lang="en-CA" sz="1800" dirty="0" smtClean="0"/>
                        <a:t>Total</a:t>
                      </a:r>
                      <a:endParaRPr lang="en-US" sz="1800" dirty="0"/>
                    </a:p>
                  </a:txBody>
                  <a:tcPr marL="91444" marR="91444" marT="45704" marB="45704"/>
                </a:tc>
                <a:tc>
                  <a:txBody>
                    <a:bodyPr/>
                    <a:lstStyle/>
                    <a:p>
                      <a:pPr algn="ctr"/>
                      <a:endParaRPr lang="en-US" sz="1800" dirty="0"/>
                    </a:p>
                  </a:txBody>
                  <a:tcPr marL="91444" marR="91444" marT="45704" marB="45704"/>
                </a:tc>
                <a:tc>
                  <a:txBody>
                    <a:bodyPr/>
                    <a:lstStyle/>
                    <a:p>
                      <a:pPr algn="ctr"/>
                      <a:r>
                        <a:rPr lang="en-CA" sz="1800" dirty="0" smtClean="0"/>
                        <a:t>10.4191</a:t>
                      </a:r>
                      <a:endParaRPr lang="en-US" sz="1800" dirty="0"/>
                    </a:p>
                  </a:txBody>
                  <a:tcPr marL="91444" marR="91444" marT="45704" marB="45704"/>
                </a:tc>
                <a:tc>
                  <a:txBody>
                    <a:bodyPr/>
                    <a:lstStyle/>
                    <a:p>
                      <a:pPr algn="ctr"/>
                      <a:endParaRPr lang="en-US" sz="1800" dirty="0"/>
                    </a:p>
                  </a:txBody>
                  <a:tcPr marL="91444" marR="91444" marT="45704" marB="45704"/>
                </a:tc>
                <a:tc>
                  <a:txBody>
                    <a:bodyPr/>
                    <a:lstStyle/>
                    <a:p>
                      <a:pPr algn="ctr"/>
                      <a:r>
                        <a:rPr lang="en-CA" sz="1800" dirty="0" smtClean="0"/>
                        <a:t>1,252.01</a:t>
                      </a:r>
                      <a:endParaRPr lang="en-US" sz="1800" dirty="0"/>
                    </a:p>
                  </a:txBody>
                  <a:tcPr marL="91444" marR="91444" marT="45704" marB="45704"/>
                </a:tc>
                <a:extLst>
                  <a:ext uri="{0D108BD9-81ED-4DB2-BD59-A6C34878D82A}">
                    <a16:rowId xmlns:a16="http://schemas.microsoft.com/office/drawing/2014/main" val="10004"/>
                  </a:ext>
                </a:extLst>
              </a:tr>
            </a:tbl>
          </a:graphicData>
        </a:graphic>
      </p:graphicFrame>
      <p:sp>
        <p:nvSpPr>
          <p:cNvPr id="68651" name="TextBox 1"/>
          <p:cNvSpPr txBox="1">
            <a:spLocks noChangeArrowheads="1"/>
          </p:cNvSpPr>
          <p:nvPr/>
        </p:nvSpPr>
        <p:spPr bwMode="auto">
          <a:xfrm>
            <a:off x="1112837" y="5229200"/>
            <a:ext cx="684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CA" altLang="en-US" sz="2400" dirty="0"/>
              <a:t>Value = 1,252.01/110−10.4191 = +0.9629 millions of dollars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CA" altLang="en-US" smtClean="0"/>
              <a:t>Other Currency Swaps</a:t>
            </a:r>
          </a:p>
        </p:txBody>
      </p:sp>
      <p:sp>
        <p:nvSpPr>
          <p:cNvPr id="70659" name="Content Placeholder 2"/>
          <p:cNvSpPr>
            <a:spLocks noGrp="1"/>
          </p:cNvSpPr>
          <p:nvPr>
            <p:ph idx="1"/>
          </p:nvPr>
        </p:nvSpPr>
        <p:spPr/>
        <p:txBody>
          <a:bodyPr/>
          <a:lstStyle/>
          <a:p>
            <a:r>
              <a:rPr lang="en-CA" altLang="en-US" smtClean="0"/>
              <a:t>Fixed-for-floating: equivalent to a fixed-for-fixed currency swap plus a fixed for floating interest rate swap</a:t>
            </a:r>
          </a:p>
          <a:p>
            <a:r>
              <a:rPr lang="en-CA" altLang="en-US" smtClean="0"/>
              <a:t>Floating-for-floating: equivalent to a fixed-for-fixed currency swap plus two floating interest rate swaps </a:t>
            </a:r>
          </a:p>
        </p:txBody>
      </p:sp>
      <p:sp>
        <p:nvSpPr>
          <p:cNvPr id="7066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7066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9203DB3-DA2D-4CBF-951F-95C7D1658CAD}" type="slidenum">
              <a:rPr lang="en-US" altLang="en-US" sz="1800"/>
              <a:pPr>
                <a:spcBef>
                  <a:spcPct val="0"/>
                </a:spcBef>
                <a:buClrTx/>
                <a:buSzTx/>
                <a:buFontTx/>
                <a:buNone/>
              </a:pPr>
              <a:t>36</a:t>
            </a:fld>
            <a:endParaRPr lang="en-US" altLang="en-US" sz="18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514350" y="798851"/>
            <a:ext cx="8077200" cy="1524000"/>
          </a:xfrm>
          <a:noFill/>
        </p:spPr>
        <p:txBody>
          <a:bodyPr lIns="92075" tIns="46038" rIns="92075" bIns="46038" anchor="ctr"/>
          <a:lstStyle/>
          <a:p>
            <a:pPr eaLnBrk="1" hangingPunct="1"/>
            <a:r>
              <a:rPr lang="en-US" altLang="en-US" dirty="0" smtClean="0"/>
              <a:t>Swaps &amp; Forwards</a:t>
            </a:r>
          </a:p>
        </p:txBody>
      </p:sp>
      <p:sp>
        <p:nvSpPr>
          <p:cNvPr id="71684" name="Rectangle 3"/>
          <p:cNvSpPr>
            <a:spLocks noGrp="1" noChangeArrowheads="1"/>
          </p:cNvSpPr>
          <p:nvPr>
            <p:ph idx="1"/>
          </p:nvPr>
        </p:nvSpPr>
        <p:spPr>
          <a:xfrm>
            <a:off x="647700" y="2360951"/>
            <a:ext cx="7810500" cy="4038600"/>
          </a:xfrm>
          <a:noFill/>
        </p:spPr>
        <p:txBody>
          <a:bodyPr lIns="92075" tIns="46038" rIns="92075" bIns="46038"/>
          <a:lstStyle/>
          <a:p>
            <a:pPr eaLnBrk="1" hangingPunct="1"/>
            <a:r>
              <a:rPr lang="en-US" altLang="en-US" dirty="0" smtClean="0"/>
              <a:t>A swap can be regarded as a convenient way of packaging forward contracts</a:t>
            </a:r>
          </a:p>
          <a:p>
            <a:pPr eaLnBrk="1" hangingPunct="1"/>
            <a:r>
              <a:rPr lang="en-US" altLang="en-US" dirty="0" smtClean="0"/>
              <a:t>When a swap is initiated the swap has zero value, but typically some forwards have a positive value and some have a negative value</a:t>
            </a:r>
          </a:p>
        </p:txBody>
      </p:sp>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716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78EA907-78F5-46B6-90E0-17C13AFF6393}" type="slidenum">
              <a:rPr lang="en-US" altLang="en-US" sz="1800"/>
              <a:pPr>
                <a:spcBef>
                  <a:spcPct val="0"/>
                </a:spcBef>
                <a:buClrTx/>
                <a:buSzTx/>
                <a:buFontTx/>
                <a:buNone/>
              </a:pPr>
              <a:t>37</a:t>
            </a:fld>
            <a:endParaRPr lang="en-US" altLang="en-US" sz="180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4987" y="844414"/>
            <a:ext cx="7772400" cy="1295400"/>
          </a:xfrm>
        </p:spPr>
        <p:txBody>
          <a:bodyPr lIns="92075" tIns="46038" rIns="92075" bIns="46038"/>
          <a:lstStyle/>
          <a:p>
            <a:pPr eaLnBrk="1" hangingPunct="1"/>
            <a:r>
              <a:rPr lang="en-US" altLang="en-US" dirty="0" smtClean="0"/>
              <a:t>Credit Risk</a:t>
            </a:r>
          </a:p>
        </p:txBody>
      </p:sp>
      <p:sp>
        <p:nvSpPr>
          <p:cNvPr id="73731" name="Rectangle 3"/>
          <p:cNvSpPr>
            <a:spLocks noGrp="1" noChangeArrowheads="1"/>
          </p:cNvSpPr>
          <p:nvPr>
            <p:ph idx="1"/>
          </p:nvPr>
        </p:nvSpPr>
        <p:spPr>
          <a:xfrm>
            <a:off x="384175" y="2348880"/>
            <a:ext cx="8074025" cy="3481388"/>
          </a:xfrm>
        </p:spPr>
        <p:txBody>
          <a:bodyPr lIns="92075" tIns="46038" rIns="92075" bIns="46038"/>
          <a:lstStyle/>
          <a:p>
            <a:pPr eaLnBrk="1" hangingPunct="1"/>
            <a:r>
              <a:rPr lang="en-CA" altLang="en-US" sz="2800" dirty="0" smtClean="0">
                <a:cs typeface="Arial" panose="020B0604020202020204" pitchFamily="34" charset="0"/>
              </a:rPr>
              <a:t>When derivatives transactions with a counterparty are cleared bilaterally, they are netted</a:t>
            </a:r>
          </a:p>
          <a:p>
            <a:pPr eaLnBrk="1" hangingPunct="1"/>
            <a:r>
              <a:rPr lang="en-CA" altLang="en-US" sz="2800" dirty="0" smtClean="0">
                <a:cs typeface="Arial" panose="020B0604020202020204" pitchFamily="34" charset="0"/>
              </a:rPr>
              <a:t>There is exposure if the net value of outstanding transactions is greater than the collateral posted</a:t>
            </a:r>
            <a:endParaRPr lang="en-US" altLang="en-US" sz="2800" dirty="0" smtClean="0">
              <a:cs typeface="Arial" panose="020B0604020202020204" pitchFamily="34" charset="0"/>
            </a:endParaRPr>
          </a:p>
        </p:txBody>
      </p:sp>
      <p:sp>
        <p:nvSpPr>
          <p:cNvPr id="737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a:cs typeface="Arial" panose="020B0604020202020204" pitchFamily="34" charset="0"/>
            </a:endParaRPr>
          </a:p>
        </p:txBody>
      </p:sp>
      <p:sp>
        <p:nvSpPr>
          <p:cNvPr id="737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3C7CB4B-DCE8-4C66-8CBE-3233EF43E532}" type="slidenum">
              <a:rPr lang="en-US" altLang="en-US" sz="1800"/>
              <a:pPr>
                <a:spcBef>
                  <a:spcPct val="0"/>
                </a:spcBef>
                <a:buClrTx/>
                <a:buSzTx/>
                <a:buFontTx/>
                <a:buNone/>
              </a:pPr>
              <a:t>38</a:t>
            </a:fld>
            <a:endParaRPr lang="en-US" altLang="en-US" sz="180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228600" y="874063"/>
            <a:ext cx="7772400" cy="1143000"/>
          </a:xfrm>
        </p:spPr>
        <p:txBody>
          <a:bodyPr/>
          <a:lstStyle/>
          <a:p>
            <a:r>
              <a:rPr lang="en-CA" altLang="en-US" dirty="0" smtClean="0"/>
              <a:t>Credit Default Swaps: A Quick First Look</a:t>
            </a:r>
          </a:p>
        </p:txBody>
      </p:sp>
      <p:sp>
        <p:nvSpPr>
          <p:cNvPr id="75779" name="Content Placeholder 2"/>
          <p:cNvSpPr>
            <a:spLocks noGrp="1"/>
          </p:cNvSpPr>
          <p:nvPr>
            <p:ph idx="1"/>
          </p:nvPr>
        </p:nvSpPr>
        <p:spPr>
          <a:xfrm>
            <a:off x="611560" y="2258598"/>
            <a:ext cx="8229600" cy="4411662"/>
          </a:xfrm>
        </p:spPr>
        <p:txBody>
          <a:bodyPr/>
          <a:lstStyle/>
          <a:p>
            <a:r>
              <a:rPr lang="en-CA" altLang="en-US" sz="2600" dirty="0" smtClean="0"/>
              <a:t>Notional principal (e.g. $100 million) and maturity (e.g. 5 </a:t>
            </a:r>
            <a:r>
              <a:rPr lang="en-CA" altLang="en-US" sz="2600" dirty="0" err="1" smtClean="0"/>
              <a:t>yrs</a:t>
            </a:r>
            <a:r>
              <a:rPr lang="en-CA" altLang="en-US" sz="2600" dirty="0" smtClean="0"/>
              <a:t>) specified</a:t>
            </a:r>
          </a:p>
          <a:p>
            <a:r>
              <a:rPr lang="en-CA" altLang="en-US" sz="2600" dirty="0" smtClean="0"/>
              <a:t>Protection buyer pays a fixed rate (e.g. 150 </a:t>
            </a:r>
            <a:r>
              <a:rPr lang="en-CA" altLang="en-US" sz="2600" dirty="0" err="1" smtClean="0"/>
              <a:t>bp</a:t>
            </a:r>
            <a:r>
              <a:rPr lang="en-CA" altLang="en-US" sz="2600" dirty="0" smtClean="0"/>
              <a:t>) on the notional principal (the CDS spread) </a:t>
            </a:r>
          </a:p>
          <a:p>
            <a:r>
              <a:rPr lang="en-CA" altLang="en-US" sz="2600" dirty="0" smtClean="0"/>
              <a:t>If the reference entity (a country or company) defaults protection seller buys bonds issued by the reference entity for their face value and the spread payments stop. Total face value of bonds bought equals notional principal</a:t>
            </a:r>
          </a:p>
        </p:txBody>
      </p:sp>
      <p:sp>
        <p:nvSpPr>
          <p:cNvPr id="7578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7578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EA0F4DA-CDA5-483E-A7E7-3E530210AB7A}" type="slidenum">
              <a:rPr lang="en-US" altLang="en-US" sz="1800"/>
              <a:pPr>
                <a:spcBef>
                  <a:spcPct val="0"/>
                </a:spcBef>
                <a:buClrTx/>
                <a:buSzTx/>
                <a:buFontTx/>
                <a:buNone/>
              </a:pPr>
              <a:t>39</a:t>
            </a:fld>
            <a:endParaRPr lang="en-US" altLang="en-US" sz="1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58"/>
          <p:cNvSpPr>
            <a:spLocks noGrp="1" noChangeArrowheads="1"/>
          </p:cNvSpPr>
          <p:nvPr>
            <p:ph type="title"/>
          </p:nvPr>
        </p:nvSpPr>
        <p:spPr>
          <a:xfrm>
            <a:off x="484981" y="738189"/>
            <a:ext cx="8204200" cy="1011237"/>
          </a:xfrm>
          <a:noFill/>
        </p:spPr>
        <p:txBody>
          <a:bodyPr lIns="92075" tIns="46038" rIns="92075" bIns="46038" anchor="ctr"/>
          <a:lstStyle/>
          <a:p>
            <a:pPr eaLnBrk="1" hangingPunct="1"/>
            <a:r>
              <a:rPr lang="en-US" altLang="en-US" sz="3500" dirty="0" smtClean="0"/>
              <a:t>Cash Flows to Apple for One Outcome</a:t>
            </a:r>
            <a:br>
              <a:rPr lang="en-US" altLang="en-US" sz="3500" dirty="0" smtClean="0"/>
            </a:br>
            <a:r>
              <a:rPr lang="en-US" altLang="en-US" sz="2200" dirty="0" smtClean="0"/>
              <a:t>(See Table 7.1</a:t>
            </a:r>
            <a:r>
              <a:rPr lang="en-US" altLang="en-US" sz="2200" dirty="0"/>
              <a:t>)</a:t>
            </a:r>
            <a:endParaRPr lang="en-US" altLang="en-US" sz="3500" dirty="0" smtClean="0"/>
          </a:p>
        </p:txBody>
      </p:sp>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21509" name="Slide Number Placeholder 6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D6EA468-405D-42D0-9132-4A4753760BA6}" type="slidenum">
              <a:rPr lang="en-US" altLang="en-US" sz="1800"/>
              <a:pPr>
                <a:spcBef>
                  <a:spcPct val="0"/>
                </a:spcBef>
                <a:buClrTx/>
                <a:buSzTx/>
                <a:buFontTx/>
                <a:buNone/>
              </a:pPr>
              <a:t>4</a:t>
            </a:fld>
            <a:endParaRPr lang="en-US" altLang="en-US" sz="1800"/>
          </a:p>
        </p:txBody>
      </p:sp>
      <p:graphicFrame>
        <p:nvGraphicFramePr>
          <p:cNvPr id="2" name="Table 1"/>
          <p:cNvGraphicFramePr>
            <a:graphicFrameLocks noGrp="1"/>
          </p:cNvGraphicFramePr>
          <p:nvPr>
            <p:extLst>
              <p:ext uri="{D42A27DB-BD31-4B8C-83A1-F6EECF244321}">
                <p14:modId xmlns:p14="http://schemas.microsoft.com/office/powerpoint/2010/main" val="3779671787"/>
              </p:ext>
            </p:extLst>
          </p:nvPr>
        </p:nvGraphicFramePr>
        <p:xfrm>
          <a:off x="826528" y="2012929"/>
          <a:ext cx="6913824" cy="4035555"/>
        </p:xfrm>
        <a:graphic>
          <a:graphicData uri="http://schemas.openxmlformats.org/drawingml/2006/table">
            <a:tbl>
              <a:tblPr firstRow="1" bandRow="1">
                <a:tableStyleId>{5940675A-B579-460E-94D1-54222C63F5DA}</a:tableStyleId>
              </a:tblPr>
              <a:tblGrid>
                <a:gridCol w="1680000">
                  <a:extLst>
                    <a:ext uri="{9D8B030D-6E8A-4147-A177-3AD203B41FA5}">
                      <a16:colId xmlns:a16="http://schemas.microsoft.com/office/drawing/2014/main" val="87919747"/>
                    </a:ext>
                  </a:extLst>
                </a:gridCol>
                <a:gridCol w="1224136">
                  <a:extLst>
                    <a:ext uri="{9D8B030D-6E8A-4147-A177-3AD203B41FA5}">
                      <a16:colId xmlns:a16="http://schemas.microsoft.com/office/drawing/2014/main" val="497714357"/>
                    </a:ext>
                  </a:extLst>
                </a:gridCol>
                <a:gridCol w="1368152">
                  <a:extLst>
                    <a:ext uri="{9D8B030D-6E8A-4147-A177-3AD203B41FA5}">
                      <a16:colId xmlns:a16="http://schemas.microsoft.com/office/drawing/2014/main" val="4013689170"/>
                    </a:ext>
                  </a:extLst>
                </a:gridCol>
                <a:gridCol w="1368152">
                  <a:extLst>
                    <a:ext uri="{9D8B030D-6E8A-4147-A177-3AD203B41FA5}">
                      <a16:colId xmlns:a16="http://schemas.microsoft.com/office/drawing/2014/main" val="3174650698"/>
                    </a:ext>
                  </a:extLst>
                </a:gridCol>
                <a:gridCol w="1273384">
                  <a:extLst>
                    <a:ext uri="{9D8B030D-6E8A-4147-A177-3AD203B41FA5}">
                      <a16:colId xmlns:a16="http://schemas.microsoft.com/office/drawing/2014/main" val="3489685442"/>
                    </a:ext>
                  </a:extLst>
                </a:gridCol>
              </a:tblGrid>
              <a:tr h="1056031">
                <a:tc>
                  <a:txBody>
                    <a:bodyPr/>
                    <a:lstStyle/>
                    <a:p>
                      <a:r>
                        <a:rPr lang="en-US" dirty="0" smtClean="0"/>
                        <a:t>Date</a:t>
                      </a:r>
                      <a:endParaRPr lang="en-CA" dirty="0"/>
                    </a:p>
                  </a:txBody>
                  <a:tcPr/>
                </a:tc>
                <a:tc>
                  <a:txBody>
                    <a:bodyPr/>
                    <a:lstStyle/>
                    <a:p>
                      <a:pPr algn="ctr"/>
                      <a:r>
                        <a:rPr lang="en-US" dirty="0" smtClean="0"/>
                        <a:t>SOFR Rate (%)</a:t>
                      </a:r>
                      <a:endParaRPr lang="en-CA" dirty="0"/>
                    </a:p>
                  </a:txBody>
                  <a:tcPr/>
                </a:tc>
                <a:tc>
                  <a:txBody>
                    <a:bodyPr/>
                    <a:lstStyle/>
                    <a:p>
                      <a:pPr algn="ctr"/>
                      <a:r>
                        <a:rPr lang="en-US" dirty="0" smtClean="0"/>
                        <a:t>Floating</a:t>
                      </a:r>
                      <a:r>
                        <a:rPr lang="en-US" baseline="0" dirty="0" smtClean="0"/>
                        <a:t> Received (‘000s)</a:t>
                      </a:r>
                      <a:endParaRPr lang="en-CA" dirty="0"/>
                    </a:p>
                  </a:txBody>
                  <a:tcPr/>
                </a:tc>
                <a:tc>
                  <a:txBody>
                    <a:bodyPr/>
                    <a:lstStyle/>
                    <a:p>
                      <a:pPr algn="ctr"/>
                      <a:r>
                        <a:rPr lang="en-US" dirty="0" smtClean="0"/>
                        <a:t>Fixed Paid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smtClean="0"/>
                        <a:t>(‘000s)</a:t>
                      </a:r>
                      <a:endParaRPr lang="en-CA" dirty="0" smtClean="0"/>
                    </a:p>
                    <a:p>
                      <a:pPr algn="ctr"/>
                      <a:endParaRPr lang="en-CA" dirty="0"/>
                    </a:p>
                  </a:txBody>
                  <a:tcPr/>
                </a:tc>
                <a:tc>
                  <a:txBody>
                    <a:bodyPr/>
                    <a:lstStyle/>
                    <a:p>
                      <a:pPr algn="ctr"/>
                      <a:r>
                        <a:rPr lang="en-US" dirty="0" smtClean="0"/>
                        <a:t>Net cash flow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smtClean="0"/>
                        <a:t>(‘000s)</a:t>
                      </a:r>
                      <a:endParaRPr lang="en-CA" dirty="0" smtClean="0"/>
                    </a:p>
                  </a:txBody>
                  <a:tcPr/>
                </a:tc>
                <a:extLst>
                  <a:ext uri="{0D108BD9-81ED-4DB2-BD59-A6C34878D82A}">
                    <a16:rowId xmlns:a16="http://schemas.microsoft.com/office/drawing/2014/main" val="1217478846"/>
                  </a:ext>
                </a:extLst>
              </a:tr>
              <a:tr h="370840">
                <a:tc>
                  <a:txBody>
                    <a:bodyPr/>
                    <a:lstStyle/>
                    <a:p>
                      <a:r>
                        <a:rPr lang="en-US" dirty="0" smtClean="0"/>
                        <a:t>June 8, 2022</a:t>
                      </a:r>
                      <a:endParaRPr lang="en-CA" dirty="0"/>
                    </a:p>
                  </a:txBody>
                  <a:tcPr/>
                </a:tc>
                <a:tc>
                  <a:txBody>
                    <a:bodyPr/>
                    <a:lstStyle/>
                    <a:p>
                      <a:pPr algn="ctr"/>
                      <a:r>
                        <a:rPr lang="en-US" dirty="0" smtClean="0"/>
                        <a:t>2.20</a:t>
                      </a:r>
                      <a:endParaRPr lang="en-CA" dirty="0"/>
                    </a:p>
                  </a:txBody>
                  <a:tcPr/>
                </a:tc>
                <a:tc>
                  <a:txBody>
                    <a:bodyPr/>
                    <a:lstStyle/>
                    <a:p>
                      <a:pPr algn="ctr"/>
                      <a:r>
                        <a:rPr lang="en-US" dirty="0" smtClean="0"/>
                        <a:t>550</a:t>
                      </a:r>
                      <a:endParaRPr lang="en-CA" dirty="0"/>
                    </a:p>
                  </a:txBody>
                  <a:tcPr/>
                </a:tc>
                <a:tc>
                  <a:txBody>
                    <a:bodyPr/>
                    <a:lstStyle/>
                    <a:p>
                      <a:pPr algn="ctr"/>
                      <a:r>
                        <a:rPr lang="en-US" dirty="0" smtClean="0"/>
                        <a:t>750</a:t>
                      </a:r>
                      <a:endParaRPr lang="en-CA" dirty="0"/>
                    </a:p>
                  </a:txBody>
                  <a:tcPr/>
                </a:tc>
                <a:tc>
                  <a:txBody>
                    <a:bodyPr/>
                    <a:lstStyle/>
                    <a:p>
                      <a:pPr algn="ctr"/>
                      <a:r>
                        <a:rPr lang="en-US" dirty="0" smtClean="0"/>
                        <a:t>-200</a:t>
                      </a:r>
                      <a:endParaRPr lang="en-CA" dirty="0"/>
                    </a:p>
                  </a:txBody>
                  <a:tcPr/>
                </a:tc>
                <a:extLst>
                  <a:ext uri="{0D108BD9-81ED-4DB2-BD59-A6C34878D82A}">
                    <a16:rowId xmlns:a16="http://schemas.microsoft.com/office/drawing/2014/main" val="1873422864"/>
                  </a:ext>
                </a:extLst>
              </a:tr>
              <a:tr h="370840">
                <a:tc>
                  <a:txBody>
                    <a:bodyPr/>
                    <a:lstStyle/>
                    <a:p>
                      <a:r>
                        <a:rPr lang="en-US" dirty="0" smtClean="0"/>
                        <a:t>Sept 8, 2022</a:t>
                      </a:r>
                      <a:endParaRPr lang="en-CA" dirty="0"/>
                    </a:p>
                  </a:txBody>
                  <a:tcPr/>
                </a:tc>
                <a:tc>
                  <a:txBody>
                    <a:bodyPr/>
                    <a:lstStyle/>
                    <a:p>
                      <a:pPr algn="ctr"/>
                      <a:r>
                        <a:rPr lang="en-US" dirty="0" smtClean="0"/>
                        <a:t>2.60</a:t>
                      </a:r>
                      <a:endParaRPr lang="en-CA" dirty="0"/>
                    </a:p>
                  </a:txBody>
                  <a:tcPr/>
                </a:tc>
                <a:tc>
                  <a:txBody>
                    <a:bodyPr/>
                    <a:lstStyle/>
                    <a:p>
                      <a:pPr algn="ctr"/>
                      <a:r>
                        <a:rPr lang="en-US" dirty="0" smtClean="0"/>
                        <a:t>650</a:t>
                      </a:r>
                      <a:endParaRPr lang="en-CA" dirty="0"/>
                    </a:p>
                  </a:txBody>
                  <a:tcPr/>
                </a:tc>
                <a:tc>
                  <a:txBody>
                    <a:bodyPr/>
                    <a:lstStyle/>
                    <a:p>
                      <a:pPr algn="ctr"/>
                      <a:r>
                        <a:rPr lang="en-US" dirty="0" smtClean="0"/>
                        <a:t>750</a:t>
                      </a:r>
                      <a:endParaRPr lang="en-CA" dirty="0"/>
                    </a:p>
                  </a:txBody>
                  <a:tcPr/>
                </a:tc>
                <a:tc>
                  <a:txBody>
                    <a:bodyPr/>
                    <a:lstStyle/>
                    <a:p>
                      <a:pPr algn="ctr"/>
                      <a:r>
                        <a:rPr lang="en-US" dirty="0" smtClean="0"/>
                        <a:t>-100</a:t>
                      </a:r>
                      <a:endParaRPr lang="en-CA" dirty="0"/>
                    </a:p>
                  </a:txBody>
                  <a:tcPr/>
                </a:tc>
                <a:extLst>
                  <a:ext uri="{0D108BD9-81ED-4DB2-BD59-A6C34878D82A}">
                    <a16:rowId xmlns:a16="http://schemas.microsoft.com/office/drawing/2014/main" val="2474218144"/>
                  </a:ext>
                </a:extLst>
              </a:tr>
              <a:tr h="370840">
                <a:tc>
                  <a:txBody>
                    <a:bodyPr/>
                    <a:lstStyle/>
                    <a:p>
                      <a:r>
                        <a:rPr lang="en-US" dirty="0" smtClean="0"/>
                        <a:t>Dec. 8, 2022</a:t>
                      </a:r>
                      <a:endParaRPr lang="en-CA" dirty="0"/>
                    </a:p>
                  </a:txBody>
                  <a:tcPr/>
                </a:tc>
                <a:tc>
                  <a:txBody>
                    <a:bodyPr/>
                    <a:lstStyle/>
                    <a:p>
                      <a:pPr algn="ctr"/>
                      <a:r>
                        <a:rPr lang="en-US" dirty="0" smtClean="0"/>
                        <a:t>2.80</a:t>
                      </a:r>
                      <a:endParaRPr lang="en-CA" dirty="0"/>
                    </a:p>
                  </a:txBody>
                  <a:tcPr/>
                </a:tc>
                <a:tc>
                  <a:txBody>
                    <a:bodyPr/>
                    <a:lstStyle/>
                    <a:p>
                      <a:pPr algn="ctr"/>
                      <a:r>
                        <a:rPr lang="en-US" dirty="0" smtClean="0"/>
                        <a:t>700</a:t>
                      </a:r>
                      <a:endParaRPr lang="en-CA" dirty="0"/>
                    </a:p>
                  </a:txBody>
                  <a:tcPr/>
                </a:tc>
                <a:tc>
                  <a:txBody>
                    <a:bodyPr/>
                    <a:lstStyle/>
                    <a:p>
                      <a:pPr algn="ctr"/>
                      <a:r>
                        <a:rPr lang="en-US" dirty="0" smtClean="0"/>
                        <a:t>750</a:t>
                      </a:r>
                      <a:endParaRPr lang="en-CA" dirty="0"/>
                    </a:p>
                  </a:txBody>
                  <a:tcPr/>
                </a:tc>
                <a:tc>
                  <a:txBody>
                    <a:bodyPr/>
                    <a:lstStyle/>
                    <a:p>
                      <a:pPr algn="ctr"/>
                      <a:r>
                        <a:rPr lang="en-US" dirty="0" smtClean="0"/>
                        <a:t>-50</a:t>
                      </a:r>
                      <a:endParaRPr lang="en-CA" dirty="0"/>
                    </a:p>
                  </a:txBody>
                  <a:tcPr/>
                </a:tc>
                <a:extLst>
                  <a:ext uri="{0D108BD9-81ED-4DB2-BD59-A6C34878D82A}">
                    <a16:rowId xmlns:a16="http://schemas.microsoft.com/office/drawing/2014/main" val="302221726"/>
                  </a:ext>
                </a:extLst>
              </a:tr>
              <a:tr h="370840">
                <a:tc>
                  <a:txBody>
                    <a:bodyPr/>
                    <a:lstStyle/>
                    <a:p>
                      <a:r>
                        <a:rPr lang="en-US" dirty="0" smtClean="0"/>
                        <a:t>Mar. 8, 2023</a:t>
                      </a:r>
                      <a:endParaRPr lang="en-CA" dirty="0"/>
                    </a:p>
                  </a:txBody>
                  <a:tcPr/>
                </a:tc>
                <a:tc>
                  <a:txBody>
                    <a:bodyPr/>
                    <a:lstStyle/>
                    <a:p>
                      <a:pPr algn="ctr"/>
                      <a:r>
                        <a:rPr lang="en-US" dirty="0" smtClean="0"/>
                        <a:t>3.10</a:t>
                      </a:r>
                      <a:endParaRPr lang="en-CA" dirty="0"/>
                    </a:p>
                  </a:txBody>
                  <a:tcPr/>
                </a:tc>
                <a:tc>
                  <a:txBody>
                    <a:bodyPr/>
                    <a:lstStyle/>
                    <a:p>
                      <a:pPr algn="ctr"/>
                      <a:r>
                        <a:rPr lang="en-US" dirty="0" smtClean="0"/>
                        <a:t>775</a:t>
                      </a:r>
                      <a:endParaRPr lang="en-CA" dirty="0"/>
                    </a:p>
                  </a:txBody>
                  <a:tcPr/>
                </a:tc>
                <a:tc>
                  <a:txBody>
                    <a:bodyPr/>
                    <a:lstStyle/>
                    <a:p>
                      <a:pPr algn="ctr"/>
                      <a:r>
                        <a:rPr lang="en-US" dirty="0" smtClean="0"/>
                        <a:t>750</a:t>
                      </a:r>
                      <a:endParaRPr lang="en-CA" dirty="0"/>
                    </a:p>
                  </a:txBody>
                  <a:tcPr/>
                </a:tc>
                <a:tc>
                  <a:txBody>
                    <a:bodyPr/>
                    <a:lstStyle/>
                    <a:p>
                      <a:pPr algn="ctr"/>
                      <a:r>
                        <a:rPr lang="en-US" dirty="0" smtClean="0"/>
                        <a:t>+25</a:t>
                      </a:r>
                      <a:endParaRPr lang="en-CA" dirty="0"/>
                    </a:p>
                  </a:txBody>
                  <a:tcPr/>
                </a:tc>
                <a:extLst>
                  <a:ext uri="{0D108BD9-81ED-4DB2-BD59-A6C34878D82A}">
                    <a16:rowId xmlns:a16="http://schemas.microsoft.com/office/drawing/2014/main" val="1499228009"/>
                  </a:ext>
                </a:extLst>
              </a:tr>
              <a:tr h="370840">
                <a:tc>
                  <a:txBody>
                    <a:bodyPr/>
                    <a:lstStyle/>
                    <a:p>
                      <a:r>
                        <a:rPr lang="en-US" dirty="0" smtClean="0"/>
                        <a:t>June 8, 2023</a:t>
                      </a:r>
                      <a:endParaRPr lang="en-CA" dirty="0"/>
                    </a:p>
                  </a:txBody>
                  <a:tcPr/>
                </a:tc>
                <a:tc>
                  <a:txBody>
                    <a:bodyPr/>
                    <a:lstStyle/>
                    <a:p>
                      <a:pPr algn="ctr"/>
                      <a:r>
                        <a:rPr lang="en-US" dirty="0" smtClean="0"/>
                        <a:t>3.30</a:t>
                      </a:r>
                      <a:endParaRPr lang="en-CA" dirty="0"/>
                    </a:p>
                  </a:txBody>
                  <a:tcPr/>
                </a:tc>
                <a:tc>
                  <a:txBody>
                    <a:bodyPr/>
                    <a:lstStyle/>
                    <a:p>
                      <a:pPr algn="ctr"/>
                      <a:r>
                        <a:rPr lang="en-US" dirty="0" smtClean="0"/>
                        <a:t>825</a:t>
                      </a:r>
                      <a:endParaRPr lang="en-CA" dirty="0"/>
                    </a:p>
                  </a:txBody>
                  <a:tcPr/>
                </a:tc>
                <a:tc>
                  <a:txBody>
                    <a:bodyPr/>
                    <a:lstStyle/>
                    <a:p>
                      <a:pPr algn="ctr"/>
                      <a:r>
                        <a:rPr lang="en-US" dirty="0" smtClean="0"/>
                        <a:t>750</a:t>
                      </a:r>
                      <a:endParaRPr lang="en-CA" dirty="0"/>
                    </a:p>
                  </a:txBody>
                  <a:tcPr/>
                </a:tc>
                <a:tc>
                  <a:txBody>
                    <a:bodyPr/>
                    <a:lstStyle/>
                    <a:p>
                      <a:pPr algn="ctr"/>
                      <a:r>
                        <a:rPr lang="en-US" dirty="0" smtClean="0"/>
                        <a:t>+75</a:t>
                      </a:r>
                      <a:endParaRPr lang="en-CA" dirty="0"/>
                    </a:p>
                  </a:txBody>
                  <a:tcPr/>
                </a:tc>
                <a:extLst>
                  <a:ext uri="{0D108BD9-81ED-4DB2-BD59-A6C34878D82A}">
                    <a16:rowId xmlns:a16="http://schemas.microsoft.com/office/drawing/2014/main" val="3856821215"/>
                  </a:ext>
                </a:extLst>
              </a:tr>
              <a:tr h="370840">
                <a:tc>
                  <a:txBody>
                    <a:bodyPr/>
                    <a:lstStyle/>
                    <a:p>
                      <a:r>
                        <a:rPr lang="en-US" dirty="0" smtClean="0"/>
                        <a:t>Sept 8, 2023</a:t>
                      </a:r>
                      <a:endParaRPr lang="en-CA" dirty="0"/>
                    </a:p>
                  </a:txBody>
                  <a:tcPr/>
                </a:tc>
                <a:tc>
                  <a:txBody>
                    <a:bodyPr/>
                    <a:lstStyle/>
                    <a:p>
                      <a:pPr algn="ctr"/>
                      <a:r>
                        <a:rPr lang="en-US" dirty="0" smtClean="0"/>
                        <a:t>3.40</a:t>
                      </a:r>
                      <a:endParaRPr lang="en-CA" dirty="0"/>
                    </a:p>
                  </a:txBody>
                  <a:tcPr/>
                </a:tc>
                <a:tc>
                  <a:txBody>
                    <a:bodyPr/>
                    <a:lstStyle/>
                    <a:p>
                      <a:pPr algn="ctr"/>
                      <a:r>
                        <a:rPr lang="en-US" dirty="0" smtClean="0"/>
                        <a:t>850</a:t>
                      </a:r>
                      <a:endParaRPr lang="en-CA" dirty="0"/>
                    </a:p>
                  </a:txBody>
                  <a:tcPr/>
                </a:tc>
                <a:tc>
                  <a:txBody>
                    <a:bodyPr/>
                    <a:lstStyle/>
                    <a:p>
                      <a:pPr algn="ctr"/>
                      <a:r>
                        <a:rPr lang="en-US" dirty="0" smtClean="0"/>
                        <a:t>750</a:t>
                      </a:r>
                      <a:endParaRPr lang="en-CA" dirty="0"/>
                    </a:p>
                  </a:txBody>
                  <a:tcPr/>
                </a:tc>
                <a:tc>
                  <a:txBody>
                    <a:bodyPr/>
                    <a:lstStyle/>
                    <a:p>
                      <a:pPr algn="ctr"/>
                      <a:r>
                        <a:rPr lang="en-US" dirty="0" smtClean="0"/>
                        <a:t>+100</a:t>
                      </a:r>
                      <a:endParaRPr lang="en-CA" dirty="0"/>
                    </a:p>
                  </a:txBody>
                  <a:tcPr/>
                </a:tc>
                <a:extLst>
                  <a:ext uri="{0D108BD9-81ED-4DB2-BD59-A6C34878D82A}">
                    <a16:rowId xmlns:a16="http://schemas.microsoft.com/office/drawing/2014/main" val="3905560794"/>
                  </a:ext>
                </a:extLst>
              </a:tr>
              <a:tr h="383644">
                <a:tc>
                  <a:txBody>
                    <a:bodyPr/>
                    <a:lstStyle/>
                    <a:p>
                      <a:r>
                        <a:rPr lang="en-US" dirty="0" smtClean="0"/>
                        <a:t>Dec 8, 2023</a:t>
                      </a:r>
                      <a:endParaRPr lang="en-CA" dirty="0"/>
                    </a:p>
                  </a:txBody>
                  <a:tcPr/>
                </a:tc>
                <a:tc>
                  <a:txBody>
                    <a:bodyPr/>
                    <a:lstStyle/>
                    <a:p>
                      <a:pPr algn="ctr"/>
                      <a:r>
                        <a:rPr lang="en-US" dirty="0" smtClean="0"/>
                        <a:t>3.60</a:t>
                      </a:r>
                      <a:endParaRPr lang="en-CA" dirty="0"/>
                    </a:p>
                  </a:txBody>
                  <a:tcPr/>
                </a:tc>
                <a:tc>
                  <a:txBody>
                    <a:bodyPr/>
                    <a:lstStyle/>
                    <a:p>
                      <a:pPr algn="ctr"/>
                      <a:r>
                        <a:rPr lang="en-US" dirty="0" smtClean="0"/>
                        <a:t>900</a:t>
                      </a:r>
                      <a:endParaRPr lang="en-CA" dirty="0"/>
                    </a:p>
                  </a:txBody>
                  <a:tcPr/>
                </a:tc>
                <a:tc>
                  <a:txBody>
                    <a:bodyPr/>
                    <a:lstStyle/>
                    <a:p>
                      <a:pPr algn="ctr"/>
                      <a:r>
                        <a:rPr lang="en-US" dirty="0" smtClean="0"/>
                        <a:t>750</a:t>
                      </a:r>
                      <a:endParaRPr lang="en-CA" dirty="0"/>
                    </a:p>
                  </a:txBody>
                  <a:tcPr/>
                </a:tc>
                <a:tc>
                  <a:txBody>
                    <a:bodyPr/>
                    <a:lstStyle/>
                    <a:p>
                      <a:pPr algn="ctr"/>
                      <a:r>
                        <a:rPr lang="en-US" dirty="0" smtClean="0"/>
                        <a:t>+150</a:t>
                      </a:r>
                      <a:endParaRPr lang="en-CA" dirty="0"/>
                    </a:p>
                  </a:txBody>
                  <a:tcPr/>
                </a:tc>
                <a:extLst>
                  <a:ext uri="{0D108BD9-81ED-4DB2-BD59-A6C34878D82A}">
                    <a16:rowId xmlns:a16="http://schemas.microsoft.com/office/drawing/2014/main" val="3437151254"/>
                  </a:ext>
                </a:extLst>
              </a:tr>
              <a:tr h="370840">
                <a:tc>
                  <a:txBody>
                    <a:bodyPr/>
                    <a:lstStyle/>
                    <a:p>
                      <a:r>
                        <a:rPr lang="en-US" dirty="0" smtClean="0"/>
                        <a:t>Mar 8, 2024</a:t>
                      </a:r>
                      <a:endParaRPr lang="en-CA" dirty="0"/>
                    </a:p>
                  </a:txBody>
                  <a:tcPr/>
                </a:tc>
                <a:tc>
                  <a:txBody>
                    <a:bodyPr/>
                    <a:lstStyle/>
                    <a:p>
                      <a:pPr algn="ctr"/>
                      <a:r>
                        <a:rPr lang="en-US" dirty="0" smtClean="0"/>
                        <a:t>3.80</a:t>
                      </a:r>
                      <a:endParaRPr lang="en-CA" dirty="0"/>
                    </a:p>
                  </a:txBody>
                  <a:tcPr/>
                </a:tc>
                <a:tc>
                  <a:txBody>
                    <a:bodyPr/>
                    <a:lstStyle/>
                    <a:p>
                      <a:pPr algn="ctr"/>
                      <a:r>
                        <a:rPr lang="en-US" dirty="0" smtClean="0"/>
                        <a:t>950</a:t>
                      </a:r>
                      <a:endParaRPr lang="en-CA" dirty="0"/>
                    </a:p>
                  </a:txBody>
                  <a:tcPr/>
                </a:tc>
                <a:tc>
                  <a:txBody>
                    <a:bodyPr/>
                    <a:lstStyle/>
                    <a:p>
                      <a:pPr algn="ctr"/>
                      <a:r>
                        <a:rPr lang="en-US" dirty="0" smtClean="0"/>
                        <a:t>750</a:t>
                      </a:r>
                      <a:endParaRPr lang="en-CA" dirty="0"/>
                    </a:p>
                  </a:txBody>
                  <a:tcPr/>
                </a:tc>
                <a:tc>
                  <a:txBody>
                    <a:bodyPr/>
                    <a:lstStyle/>
                    <a:p>
                      <a:pPr algn="ctr"/>
                      <a:r>
                        <a:rPr lang="en-US" dirty="0" smtClean="0"/>
                        <a:t>+200</a:t>
                      </a:r>
                      <a:endParaRPr lang="en-CA" dirty="0"/>
                    </a:p>
                  </a:txBody>
                  <a:tcPr/>
                </a:tc>
                <a:extLst>
                  <a:ext uri="{0D108BD9-81ED-4DB2-BD59-A6C34878D82A}">
                    <a16:rowId xmlns:a16="http://schemas.microsoft.com/office/drawing/2014/main" val="1913349628"/>
                  </a:ext>
                </a:extLst>
              </a:tr>
            </a:tbl>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altLang="en-US" smtClean="0"/>
              <a:t>Other Types of Swaps</a:t>
            </a:r>
          </a:p>
        </p:txBody>
      </p:sp>
      <p:sp>
        <p:nvSpPr>
          <p:cNvPr id="76804" name="Rectangle 3"/>
          <p:cNvSpPr>
            <a:spLocks noGrp="1" noChangeArrowheads="1"/>
          </p:cNvSpPr>
          <p:nvPr>
            <p:ph idx="1"/>
          </p:nvPr>
        </p:nvSpPr>
        <p:spPr/>
        <p:txBody>
          <a:bodyPr/>
          <a:lstStyle/>
          <a:p>
            <a:pPr eaLnBrk="1" hangingPunct="1"/>
            <a:r>
              <a:rPr lang="en-US" altLang="en-US" dirty="0" smtClean="0"/>
              <a:t>Amortizing/ step up</a:t>
            </a:r>
          </a:p>
          <a:p>
            <a:pPr eaLnBrk="1" hangingPunct="1"/>
            <a:r>
              <a:rPr lang="en-US" altLang="en-US" dirty="0" smtClean="0"/>
              <a:t>Compounding swap</a:t>
            </a:r>
          </a:p>
          <a:p>
            <a:pPr eaLnBrk="1" hangingPunct="1"/>
            <a:r>
              <a:rPr lang="en-US" altLang="en-US" dirty="0" err="1" smtClean="0"/>
              <a:t>Quanto</a:t>
            </a:r>
            <a:r>
              <a:rPr lang="en-US" altLang="en-US" dirty="0" smtClean="0"/>
              <a:t> (diff swap)</a:t>
            </a:r>
          </a:p>
          <a:p>
            <a:pPr eaLnBrk="1" hangingPunct="1"/>
            <a:r>
              <a:rPr lang="en-US" altLang="en-US" dirty="0" smtClean="0"/>
              <a:t>Equity swap</a:t>
            </a:r>
          </a:p>
          <a:p>
            <a:pPr eaLnBrk="1" hangingPunct="1"/>
            <a:r>
              <a:rPr lang="en-US" altLang="en-US" dirty="0" smtClean="0"/>
              <a:t>Extendible or puttable swap</a:t>
            </a:r>
          </a:p>
          <a:p>
            <a:pPr eaLnBrk="1" hangingPunct="1"/>
            <a:r>
              <a:rPr lang="en-US" altLang="en-US" dirty="0" smtClean="0"/>
              <a:t>Commodity swap</a:t>
            </a:r>
          </a:p>
          <a:p>
            <a:pPr eaLnBrk="1" hangingPunct="1"/>
            <a:r>
              <a:rPr lang="en-US" altLang="en-US" dirty="0" smtClean="0"/>
              <a:t>Volatility swap</a:t>
            </a:r>
          </a:p>
        </p:txBody>
      </p:sp>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768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7C90792-3697-4278-9B27-D2C0DA0D5F74}" type="slidenum">
              <a:rPr lang="en-US" altLang="en-US" sz="1800"/>
              <a:pPr>
                <a:spcBef>
                  <a:spcPct val="0"/>
                </a:spcBef>
                <a:buClrTx/>
                <a:buSzTx/>
                <a:buFontTx/>
                <a:buNone/>
              </a:pPr>
              <a:t>40</a:t>
            </a:fld>
            <a:endParaRPr lang="en-US" altLang="en-US"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Determination of Risk-Free Interest Rates</a:t>
            </a:r>
            <a:endParaRPr lang="en-CA" dirty="0"/>
          </a:p>
        </p:txBody>
      </p:sp>
      <p:sp>
        <p:nvSpPr>
          <p:cNvPr id="3" name="Content Placeholder 2"/>
          <p:cNvSpPr>
            <a:spLocks noGrp="1"/>
          </p:cNvSpPr>
          <p:nvPr>
            <p:ph idx="1"/>
          </p:nvPr>
        </p:nvSpPr>
        <p:spPr/>
        <p:txBody>
          <a:bodyPr/>
          <a:lstStyle/>
          <a:p>
            <a:r>
              <a:rPr lang="en-US" dirty="0" smtClean="0"/>
              <a:t>OIS rates out to one year define zero rates because they typically involve a single exchange</a:t>
            </a:r>
          </a:p>
          <a:p>
            <a:r>
              <a:rPr lang="en-US" dirty="0" smtClean="0"/>
              <a:t>OIS rate for contracts lasting longer than one year define par yield</a:t>
            </a:r>
          </a:p>
          <a:p>
            <a:r>
              <a:rPr lang="en-US" dirty="0" smtClean="0"/>
              <a:t>The bootstrap method can be used to determine the zero curve</a:t>
            </a:r>
            <a:endParaRPr lang="en-CA" dirty="0"/>
          </a:p>
        </p:txBody>
      </p:sp>
      <p:sp>
        <p:nvSpPr>
          <p:cNvPr id="4" name="Footer Placeholder 3"/>
          <p:cNvSpPr>
            <a:spLocks noGrp="1"/>
          </p:cNvSpPr>
          <p:nvPr>
            <p:ph type="ftr" sz="quarter" idx="11"/>
          </p:nvPr>
        </p:nvSpPr>
        <p:spPr/>
        <p:txBody>
          <a:bodyPr/>
          <a:lstStyle/>
          <a:p>
            <a:pPr>
              <a:defRPr/>
            </a:pPr>
            <a:r>
              <a:rPr lang="en-US" altLang="en-US" smtClean="0"/>
              <a:t>Options, Futures, and Other Derivatives, 11th Edition, Copyright © John C. Hull 2021</a:t>
            </a:r>
            <a:endParaRPr lang="en-US" altLang="en-US" i="0"/>
          </a:p>
        </p:txBody>
      </p:sp>
      <p:sp>
        <p:nvSpPr>
          <p:cNvPr id="5" name="Slide Number Placeholder 4"/>
          <p:cNvSpPr>
            <a:spLocks noGrp="1"/>
          </p:cNvSpPr>
          <p:nvPr>
            <p:ph type="sldNum" sz="quarter" idx="12"/>
          </p:nvPr>
        </p:nvSpPr>
        <p:spPr/>
        <p:txBody>
          <a:bodyPr/>
          <a:lstStyle/>
          <a:p>
            <a:pPr>
              <a:defRPr/>
            </a:pPr>
            <a:fld id="{B279D880-1821-47EF-A47D-DFD410122695}" type="slidenum">
              <a:rPr lang="en-US" altLang="en-US" smtClean="0"/>
              <a:pPr>
                <a:defRPr/>
              </a:pPr>
              <a:t>5</a:t>
            </a:fld>
            <a:endParaRPr lang="en-US" altLang="en-US"/>
          </a:p>
        </p:txBody>
      </p:sp>
    </p:spTree>
    <p:extLst>
      <p:ext uri="{BB962C8B-B14F-4D97-AF65-F5344CB8AC3E}">
        <p14:creationId xmlns:p14="http://schemas.microsoft.com/office/powerpoint/2010/main" val="409653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Example </a:t>
            </a:r>
            <a:r>
              <a:rPr lang="en-US" sz="2400" dirty="0" smtClean="0"/>
              <a:t>(Table 7.3)</a:t>
            </a:r>
            <a:endParaRPr lang="en-CA"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82784916"/>
              </p:ext>
            </p:extLst>
          </p:nvPr>
        </p:nvGraphicFramePr>
        <p:xfrm>
          <a:off x="685800" y="2147888"/>
          <a:ext cx="7772400" cy="2865120"/>
        </p:xfrm>
        <a:graphic>
          <a:graphicData uri="http://schemas.openxmlformats.org/drawingml/2006/table">
            <a:tbl>
              <a:tblPr firstRow="1" bandRow="1">
                <a:tableStyleId>{5940675A-B579-460E-94D1-54222C63F5DA}</a:tableStyleId>
              </a:tblPr>
              <a:tblGrid>
                <a:gridCol w="1943100">
                  <a:extLst>
                    <a:ext uri="{9D8B030D-6E8A-4147-A177-3AD203B41FA5}">
                      <a16:colId xmlns:a16="http://schemas.microsoft.com/office/drawing/2014/main" val="967379738"/>
                    </a:ext>
                  </a:extLst>
                </a:gridCol>
                <a:gridCol w="1655068">
                  <a:extLst>
                    <a:ext uri="{9D8B030D-6E8A-4147-A177-3AD203B41FA5}">
                      <a16:colId xmlns:a16="http://schemas.microsoft.com/office/drawing/2014/main" val="2266662036"/>
                    </a:ext>
                  </a:extLst>
                </a:gridCol>
                <a:gridCol w="2016224">
                  <a:extLst>
                    <a:ext uri="{9D8B030D-6E8A-4147-A177-3AD203B41FA5}">
                      <a16:colId xmlns:a16="http://schemas.microsoft.com/office/drawing/2014/main" val="1753337548"/>
                    </a:ext>
                  </a:extLst>
                </a:gridCol>
                <a:gridCol w="2158008">
                  <a:extLst>
                    <a:ext uri="{9D8B030D-6E8A-4147-A177-3AD203B41FA5}">
                      <a16:colId xmlns:a16="http://schemas.microsoft.com/office/drawing/2014/main" val="4099314820"/>
                    </a:ext>
                  </a:extLst>
                </a:gridCol>
              </a:tblGrid>
              <a:tr h="370840">
                <a:tc>
                  <a:txBody>
                    <a:bodyPr/>
                    <a:lstStyle/>
                    <a:p>
                      <a:r>
                        <a:rPr lang="en-US" dirty="0" smtClean="0"/>
                        <a:t>OIS Maturity</a:t>
                      </a:r>
                      <a:endParaRPr lang="en-CA" dirty="0"/>
                    </a:p>
                  </a:txBody>
                  <a:tcPr/>
                </a:tc>
                <a:tc>
                  <a:txBody>
                    <a:bodyPr/>
                    <a:lstStyle/>
                    <a:p>
                      <a:pPr algn="ctr"/>
                      <a:r>
                        <a:rPr lang="en-US" dirty="0" smtClean="0"/>
                        <a:t>OIS Rate</a:t>
                      </a:r>
                      <a:endParaRPr lang="en-CA" dirty="0"/>
                    </a:p>
                  </a:txBody>
                  <a:tcPr/>
                </a:tc>
                <a:tc>
                  <a:txBody>
                    <a:bodyPr/>
                    <a:lstStyle/>
                    <a:p>
                      <a:pPr algn="ctr"/>
                      <a:r>
                        <a:rPr lang="en-US" dirty="0" smtClean="0"/>
                        <a:t>Compound.</a:t>
                      </a:r>
                      <a:r>
                        <a:rPr lang="en-US" baseline="0" dirty="0" smtClean="0"/>
                        <a:t> Freq.</a:t>
                      </a:r>
                      <a:endParaRPr lang="en-CA" baseline="0" dirty="0" smtClean="0"/>
                    </a:p>
                    <a:p>
                      <a:pPr algn="ctr"/>
                      <a:r>
                        <a:rPr lang="en-US" baseline="0" dirty="0" smtClean="0"/>
                        <a:t>for OIS rate</a:t>
                      </a:r>
                      <a:endParaRPr lang="en-CA" dirty="0"/>
                    </a:p>
                  </a:txBody>
                  <a:tcPr/>
                </a:tc>
                <a:tc>
                  <a:txBody>
                    <a:bodyPr/>
                    <a:lstStyle/>
                    <a:p>
                      <a:pPr algn="ctr"/>
                      <a:r>
                        <a:rPr lang="en-US" dirty="0" smtClean="0"/>
                        <a:t>Zero rate</a:t>
                      </a:r>
                    </a:p>
                    <a:p>
                      <a:pPr algn="ctr"/>
                      <a:r>
                        <a:rPr lang="en-US" dirty="0" smtClean="0"/>
                        <a:t> (</a:t>
                      </a:r>
                      <a:r>
                        <a:rPr lang="en-US" dirty="0" err="1" smtClean="0"/>
                        <a:t>cont</a:t>
                      </a:r>
                      <a:r>
                        <a:rPr lang="en-US" dirty="0" smtClean="0"/>
                        <a:t> comp.)</a:t>
                      </a:r>
                      <a:endParaRPr lang="en-CA" dirty="0"/>
                    </a:p>
                  </a:txBody>
                  <a:tcPr/>
                </a:tc>
                <a:extLst>
                  <a:ext uri="{0D108BD9-81ED-4DB2-BD59-A6C34878D82A}">
                    <a16:rowId xmlns:a16="http://schemas.microsoft.com/office/drawing/2014/main" val="2157828871"/>
                  </a:ext>
                </a:extLst>
              </a:tr>
              <a:tr h="370840">
                <a:tc>
                  <a:txBody>
                    <a:bodyPr/>
                    <a:lstStyle/>
                    <a:p>
                      <a:r>
                        <a:rPr lang="en-US" dirty="0" smtClean="0"/>
                        <a:t>1 month</a:t>
                      </a:r>
                      <a:endParaRPr lang="en-CA" dirty="0"/>
                    </a:p>
                  </a:txBody>
                  <a:tcPr/>
                </a:tc>
                <a:tc>
                  <a:txBody>
                    <a:bodyPr/>
                    <a:lstStyle/>
                    <a:p>
                      <a:pPr algn="ctr"/>
                      <a:r>
                        <a:rPr lang="en-US" dirty="0" smtClean="0"/>
                        <a:t>1.8%</a:t>
                      </a:r>
                      <a:endParaRPr lang="en-CA" dirty="0"/>
                    </a:p>
                  </a:txBody>
                  <a:tcPr/>
                </a:tc>
                <a:tc>
                  <a:txBody>
                    <a:bodyPr/>
                    <a:lstStyle/>
                    <a:p>
                      <a:pPr algn="ctr"/>
                      <a:r>
                        <a:rPr lang="en-US" dirty="0" smtClean="0"/>
                        <a:t>Monthly</a:t>
                      </a:r>
                      <a:endParaRPr lang="en-CA" dirty="0"/>
                    </a:p>
                  </a:txBody>
                  <a:tcPr/>
                </a:tc>
                <a:tc>
                  <a:txBody>
                    <a:bodyPr/>
                    <a:lstStyle/>
                    <a:p>
                      <a:pPr algn="ctr"/>
                      <a:r>
                        <a:rPr lang="en-US" dirty="0" smtClean="0"/>
                        <a:t>1.7987%</a:t>
                      </a:r>
                      <a:endParaRPr lang="en-CA" dirty="0"/>
                    </a:p>
                  </a:txBody>
                  <a:tcPr/>
                </a:tc>
                <a:extLst>
                  <a:ext uri="{0D108BD9-81ED-4DB2-BD59-A6C34878D82A}">
                    <a16:rowId xmlns:a16="http://schemas.microsoft.com/office/drawing/2014/main" val="2686590965"/>
                  </a:ext>
                </a:extLst>
              </a:tr>
              <a:tr h="370840">
                <a:tc>
                  <a:txBody>
                    <a:bodyPr/>
                    <a:lstStyle/>
                    <a:p>
                      <a:r>
                        <a:rPr lang="en-US" dirty="0" smtClean="0"/>
                        <a:t>3 months</a:t>
                      </a:r>
                      <a:endParaRPr lang="en-CA" dirty="0"/>
                    </a:p>
                  </a:txBody>
                  <a:tcPr/>
                </a:tc>
                <a:tc>
                  <a:txBody>
                    <a:bodyPr/>
                    <a:lstStyle/>
                    <a:p>
                      <a:pPr algn="ctr"/>
                      <a:r>
                        <a:rPr lang="en-US" dirty="0" smtClean="0"/>
                        <a:t>2.0%</a:t>
                      </a:r>
                      <a:endParaRPr lang="en-CA" dirty="0"/>
                    </a:p>
                  </a:txBody>
                  <a:tcPr/>
                </a:tc>
                <a:tc>
                  <a:txBody>
                    <a:bodyPr/>
                    <a:lstStyle/>
                    <a:p>
                      <a:pPr algn="ctr"/>
                      <a:r>
                        <a:rPr lang="en-US" dirty="0" smtClean="0"/>
                        <a:t>Quarterly</a:t>
                      </a:r>
                      <a:endParaRPr lang="en-CA" dirty="0"/>
                    </a:p>
                  </a:txBody>
                  <a:tcPr/>
                </a:tc>
                <a:tc>
                  <a:txBody>
                    <a:bodyPr/>
                    <a:lstStyle/>
                    <a:p>
                      <a:pPr algn="ctr"/>
                      <a:r>
                        <a:rPr lang="en-US" dirty="0" smtClean="0"/>
                        <a:t>1.9950%</a:t>
                      </a:r>
                      <a:endParaRPr lang="en-CA" dirty="0"/>
                    </a:p>
                  </a:txBody>
                  <a:tcPr/>
                </a:tc>
                <a:extLst>
                  <a:ext uri="{0D108BD9-81ED-4DB2-BD59-A6C34878D82A}">
                    <a16:rowId xmlns:a16="http://schemas.microsoft.com/office/drawing/2014/main" val="4186151373"/>
                  </a:ext>
                </a:extLst>
              </a:tr>
              <a:tr h="370840">
                <a:tc>
                  <a:txBody>
                    <a:bodyPr/>
                    <a:lstStyle/>
                    <a:p>
                      <a:r>
                        <a:rPr lang="en-US" dirty="0" smtClean="0"/>
                        <a:t>6 months</a:t>
                      </a:r>
                      <a:endParaRPr lang="en-CA" dirty="0"/>
                    </a:p>
                  </a:txBody>
                  <a:tcPr/>
                </a:tc>
                <a:tc>
                  <a:txBody>
                    <a:bodyPr/>
                    <a:lstStyle/>
                    <a:p>
                      <a:pPr algn="ctr"/>
                      <a:r>
                        <a:rPr lang="en-US" dirty="0" smtClean="0"/>
                        <a:t>2.2%</a:t>
                      </a:r>
                      <a:endParaRPr lang="en-CA" dirty="0"/>
                    </a:p>
                  </a:txBody>
                  <a:tcPr/>
                </a:tc>
                <a:tc>
                  <a:txBody>
                    <a:bodyPr/>
                    <a:lstStyle/>
                    <a:p>
                      <a:pPr algn="ctr"/>
                      <a:r>
                        <a:rPr lang="en-US" dirty="0" smtClean="0"/>
                        <a:t>Semiannually</a:t>
                      </a:r>
                      <a:endParaRPr lang="en-CA" dirty="0"/>
                    </a:p>
                  </a:txBody>
                  <a:tcPr/>
                </a:tc>
                <a:tc>
                  <a:txBody>
                    <a:bodyPr/>
                    <a:lstStyle/>
                    <a:p>
                      <a:pPr algn="ctr"/>
                      <a:r>
                        <a:rPr lang="en-US" dirty="0" smtClean="0"/>
                        <a:t>2.1880%</a:t>
                      </a:r>
                      <a:endParaRPr lang="en-CA" dirty="0"/>
                    </a:p>
                  </a:txBody>
                  <a:tcPr/>
                </a:tc>
                <a:extLst>
                  <a:ext uri="{0D108BD9-81ED-4DB2-BD59-A6C34878D82A}">
                    <a16:rowId xmlns:a16="http://schemas.microsoft.com/office/drawing/2014/main" val="2257577728"/>
                  </a:ext>
                </a:extLst>
              </a:tr>
              <a:tr h="370840">
                <a:tc>
                  <a:txBody>
                    <a:bodyPr/>
                    <a:lstStyle/>
                    <a:p>
                      <a:r>
                        <a:rPr lang="en-US" dirty="0" smtClean="0"/>
                        <a:t>12 month</a:t>
                      </a:r>
                      <a:endParaRPr lang="en-CA" dirty="0"/>
                    </a:p>
                  </a:txBody>
                  <a:tcPr/>
                </a:tc>
                <a:tc>
                  <a:txBody>
                    <a:bodyPr/>
                    <a:lstStyle/>
                    <a:p>
                      <a:pPr algn="ctr"/>
                      <a:r>
                        <a:rPr lang="en-US" dirty="0" smtClean="0"/>
                        <a:t>2.5%</a:t>
                      </a:r>
                      <a:endParaRPr lang="en-CA" dirty="0"/>
                    </a:p>
                  </a:txBody>
                  <a:tcPr/>
                </a:tc>
                <a:tc>
                  <a:txBody>
                    <a:bodyPr/>
                    <a:lstStyle/>
                    <a:p>
                      <a:pPr algn="ctr"/>
                      <a:r>
                        <a:rPr lang="en-US" dirty="0" smtClean="0"/>
                        <a:t>Annually</a:t>
                      </a:r>
                      <a:endParaRPr lang="en-CA" dirty="0"/>
                    </a:p>
                  </a:txBody>
                  <a:tcPr/>
                </a:tc>
                <a:tc>
                  <a:txBody>
                    <a:bodyPr/>
                    <a:lstStyle/>
                    <a:p>
                      <a:pPr algn="ctr"/>
                      <a:r>
                        <a:rPr lang="en-US" dirty="0" smtClean="0"/>
                        <a:t>2.4693%</a:t>
                      </a:r>
                      <a:endParaRPr lang="en-CA" dirty="0"/>
                    </a:p>
                  </a:txBody>
                  <a:tcPr/>
                </a:tc>
                <a:extLst>
                  <a:ext uri="{0D108BD9-81ED-4DB2-BD59-A6C34878D82A}">
                    <a16:rowId xmlns:a16="http://schemas.microsoft.com/office/drawing/2014/main" val="2915232126"/>
                  </a:ext>
                </a:extLst>
              </a:tr>
              <a:tr h="370840">
                <a:tc>
                  <a:txBody>
                    <a:bodyPr/>
                    <a:lstStyle/>
                    <a:p>
                      <a:r>
                        <a:rPr lang="en-US" dirty="0" smtClean="0"/>
                        <a:t>2 years</a:t>
                      </a:r>
                      <a:endParaRPr lang="en-CA" dirty="0"/>
                    </a:p>
                  </a:txBody>
                  <a:tcPr/>
                </a:tc>
                <a:tc>
                  <a:txBody>
                    <a:bodyPr/>
                    <a:lstStyle/>
                    <a:p>
                      <a:pPr algn="ctr"/>
                      <a:r>
                        <a:rPr lang="en-US" dirty="0" smtClean="0"/>
                        <a:t>3.0%</a:t>
                      </a:r>
                      <a:endParaRPr lang="en-CA" dirty="0"/>
                    </a:p>
                  </a:txBody>
                  <a:tcPr/>
                </a:tc>
                <a:tc>
                  <a:txBody>
                    <a:bodyPr/>
                    <a:lstStyle/>
                    <a:p>
                      <a:pPr algn="ctr"/>
                      <a:r>
                        <a:rPr lang="en-US" dirty="0" smtClean="0"/>
                        <a:t>Quarterly</a:t>
                      </a:r>
                      <a:endParaRPr lang="en-CA" dirty="0"/>
                    </a:p>
                  </a:txBody>
                  <a:tcPr/>
                </a:tc>
                <a:tc>
                  <a:txBody>
                    <a:bodyPr/>
                    <a:lstStyle/>
                    <a:p>
                      <a:pPr algn="ctr"/>
                      <a:r>
                        <a:rPr lang="en-US" dirty="0" smtClean="0"/>
                        <a:t>2.9994%</a:t>
                      </a:r>
                      <a:endParaRPr lang="en-CA" dirty="0"/>
                    </a:p>
                  </a:txBody>
                  <a:tcPr/>
                </a:tc>
                <a:extLst>
                  <a:ext uri="{0D108BD9-81ED-4DB2-BD59-A6C34878D82A}">
                    <a16:rowId xmlns:a16="http://schemas.microsoft.com/office/drawing/2014/main" val="2073281679"/>
                  </a:ext>
                </a:extLst>
              </a:tr>
              <a:tr h="370840">
                <a:tc>
                  <a:txBody>
                    <a:bodyPr/>
                    <a:lstStyle/>
                    <a:p>
                      <a:r>
                        <a:rPr lang="en-US" dirty="0" smtClean="0"/>
                        <a:t>5 years</a:t>
                      </a:r>
                      <a:endParaRPr lang="en-CA" dirty="0"/>
                    </a:p>
                  </a:txBody>
                  <a:tcPr/>
                </a:tc>
                <a:tc>
                  <a:txBody>
                    <a:bodyPr/>
                    <a:lstStyle/>
                    <a:p>
                      <a:pPr algn="ctr"/>
                      <a:r>
                        <a:rPr lang="en-US" dirty="0" smtClean="0"/>
                        <a:t>4.0%</a:t>
                      </a:r>
                      <a:endParaRPr lang="en-CA" dirty="0"/>
                    </a:p>
                  </a:txBody>
                  <a:tcPr/>
                </a:tc>
                <a:tc>
                  <a:txBody>
                    <a:bodyPr/>
                    <a:lstStyle/>
                    <a:p>
                      <a:pPr algn="ctr"/>
                      <a:r>
                        <a:rPr lang="en-US" dirty="0" smtClean="0"/>
                        <a:t>Quarterly</a:t>
                      </a:r>
                      <a:endParaRPr lang="en-CA" dirty="0"/>
                    </a:p>
                  </a:txBody>
                  <a:tcPr/>
                </a:tc>
                <a:tc>
                  <a:txBody>
                    <a:bodyPr/>
                    <a:lstStyle/>
                    <a:p>
                      <a:pPr algn="ctr"/>
                      <a:r>
                        <a:rPr lang="en-US" dirty="0" smtClean="0"/>
                        <a:t>4.0401%</a:t>
                      </a:r>
                      <a:endParaRPr lang="en-CA" dirty="0"/>
                    </a:p>
                  </a:txBody>
                  <a:tcPr/>
                </a:tc>
                <a:extLst>
                  <a:ext uri="{0D108BD9-81ED-4DB2-BD59-A6C34878D82A}">
                    <a16:rowId xmlns:a16="http://schemas.microsoft.com/office/drawing/2014/main" val="4247256824"/>
                  </a:ext>
                </a:extLst>
              </a:tr>
            </a:tbl>
          </a:graphicData>
        </a:graphic>
      </p:graphicFrame>
      <p:sp>
        <p:nvSpPr>
          <p:cNvPr id="4" name="Footer Placeholder 3"/>
          <p:cNvSpPr>
            <a:spLocks noGrp="1"/>
          </p:cNvSpPr>
          <p:nvPr>
            <p:ph type="ftr" sz="quarter" idx="11"/>
          </p:nvPr>
        </p:nvSpPr>
        <p:spPr/>
        <p:txBody>
          <a:bodyPr/>
          <a:lstStyle/>
          <a:p>
            <a:pPr>
              <a:defRPr/>
            </a:pPr>
            <a:r>
              <a:rPr lang="en-US" altLang="en-US" smtClean="0"/>
              <a:t>Options, Futures, and Other Derivatives, 11th Edition, Copyright © John C. Hull 2021</a:t>
            </a:r>
            <a:endParaRPr lang="en-US" altLang="en-US" i="0"/>
          </a:p>
        </p:txBody>
      </p:sp>
      <p:sp>
        <p:nvSpPr>
          <p:cNvPr id="5" name="Slide Number Placeholder 4"/>
          <p:cNvSpPr>
            <a:spLocks noGrp="1"/>
          </p:cNvSpPr>
          <p:nvPr>
            <p:ph type="sldNum" sz="quarter" idx="12"/>
          </p:nvPr>
        </p:nvSpPr>
        <p:spPr/>
        <p:txBody>
          <a:bodyPr/>
          <a:lstStyle/>
          <a:p>
            <a:pPr>
              <a:defRPr/>
            </a:pPr>
            <a:fld id="{B279D880-1821-47EF-A47D-DFD410122695}" type="slidenum">
              <a:rPr lang="en-US" altLang="en-US" smtClean="0"/>
              <a:pPr>
                <a:defRPr/>
              </a:pPr>
              <a:t>6</a:t>
            </a:fld>
            <a:endParaRPr lang="en-US" altLang="en-US"/>
          </a:p>
        </p:txBody>
      </p:sp>
    </p:spTree>
    <p:extLst>
      <p:ext uri="{BB962C8B-B14F-4D97-AF65-F5344CB8AC3E}">
        <p14:creationId xmlns:p14="http://schemas.microsoft.com/office/powerpoint/2010/main" val="129509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Rate Given by Bootstrap Method (</a:t>
            </a:r>
            <a:r>
              <a:rPr lang="en-US" sz="2400" dirty="0" smtClean="0"/>
              <a:t>Figure 7.2)</a:t>
            </a:r>
            <a:endParaRPr lang="en-CA" sz="2400" dirty="0"/>
          </a:p>
        </p:txBody>
      </p:sp>
      <p:sp>
        <p:nvSpPr>
          <p:cNvPr id="4" name="Footer Placeholder 3"/>
          <p:cNvSpPr>
            <a:spLocks noGrp="1"/>
          </p:cNvSpPr>
          <p:nvPr>
            <p:ph type="ftr" sz="quarter" idx="11"/>
          </p:nvPr>
        </p:nvSpPr>
        <p:spPr/>
        <p:txBody>
          <a:bodyPr/>
          <a:lstStyle/>
          <a:p>
            <a:pPr>
              <a:defRPr/>
            </a:pPr>
            <a:r>
              <a:rPr lang="en-US" altLang="en-US" smtClean="0"/>
              <a:t>Options, Futures, and Other Derivatives, 11th Edition, Copyright © John C. Hull 2021</a:t>
            </a:r>
            <a:endParaRPr lang="en-US" altLang="en-US" i="0"/>
          </a:p>
        </p:txBody>
      </p:sp>
      <p:sp>
        <p:nvSpPr>
          <p:cNvPr id="5" name="Slide Number Placeholder 4"/>
          <p:cNvSpPr>
            <a:spLocks noGrp="1"/>
          </p:cNvSpPr>
          <p:nvPr>
            <p:ph type="sldNum" sz="quarter" idx="12"/>
          </p:nvPr>
        </p:nvSpPr>
        <p:spPr/>
        <p:txBody>
          <a:bodyPr/>
          <a:lstStyle/>
          <a:p>
            <a:pPr>
              <a:defRPr/>
            </a:pPr>
            <a:fld id="{B279D880-1821-47EF-A47D-DFD410122695}" type="slidenum">
              <a:rPr lang="en-US" altLang="en-US" smtClean="0"/>
              <a:pPr>
                <a:defRPr/>
              </a:pPr>
              <a:t>7</a:t>
            </a:fld>
            <a:endParaRPr lang="en-US" altLang="en-US"/>
          </a:p>
        </p:txBody>
      </p:sp>
      <p:pic>
        <p:nvPicPr>
          <p:cNvPr id="9" name="Picture 8"/>
          <p:cNvPicPr>
            <a:picLocks noChangeAspect="1"/>
          </p:cNvPicPr>
          <p:nvPr/>
        </p:nvPicPr>
        <p:blipFill>
          <a:blip r:embed="rId2"/>
          <a:stretch>
            <a:fillRect/>
          </a:stretch>
        </p:blipFill>
        <p:spPr>
          <a:xfrm>
            <a:off x="1259632" y="2194290"/>
            <a:ext cx="6624736" cy="3977910"/>
          </a:xfrm>
          <a:prstGeom prst="rect">
            <a:avLst/>
          </a:prstGeom>
        </p:spPr>
      </p:pic>
    </p:spTree>
    <p:extLst>
      <p:ext uri="{BB962C8B-B14F-4D97-AF65-F5344CB8AC3E}">
        <p14:creationId xmlns:p14="http://schemas.microsoft.com/office/powerpoint/2010/main" val="3777026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83568" y="1033393"/>
            <a:ext cx="7054850" cy="1295400"/>
          </a:xfrm>
          <a:noFill/>
        </p:spPr>
        <p:txBody>
          <a:bodyPr lIns="92075" tIns="46038" rIns="92075" bIns="46038" anchor="ctr"/>
          <a:lstStyle/>
          <a:p>
            <a:pPr eaLnBrk="1" hangingPunct="1"/>
            <a:r>
              <a:rPr lang="en-US" altLang="en-US" dirty="0" smtClean="0"/>
              <a:t>Typical Uses of an</a:t>
            </a:r>
            <a:br>
              <a:rPr lang="en-US" altLang="en-US" dirty="0" smtClean="0"/>
            </a:br>
            <a:r>
              <a:rPr lang="en-US" altLang="en-US" dirty="0" smtClean="0"/>
              <a:t>Interest Rate Swap</a:t>
            </a:r>
          </a:p>
        </p:txBody>
      </p:sp>
      <p:sp>
        <p:nvSpPr>
          <p:cNvPr id="23556" name="Rectangle 3"/>
          <p:cNvSpPr>
            <a:spLocks noGrp="1" noChangeArrowheads="1"/>
          </p:cNvSpPr>
          <p:nvPr>
            <p:ph sz="half" idx="1"/>
          </p:nvPr>
        </p:nvSpPr>
        <p:spPr>
          <a:xfrm>
            <a:off x="935037" y="2564904"/>
            <a:ext cx="7273925" cy="1460500"/>
          </a:xfrm>
          <a:noFill/>
        </p:spPr>
        <p:txBody>
          <a:bodyPr lIns="92075" tIns="46038" rIns="92075" bIns="46038"/>
          <a:lstStyle/>
          <a:p>
            <a:pPr eaLnBrk="1" hangingPunct="1">
              <a:lnSpc>
                <a:spcPct val="80000"/>
              </a:lnSpc>
            </a:pPr>
            <a:r>
              <a:rPr lang="en-US" altLang="en-US" sz="3200" dirty="0" smtClean="0"/>
              <a:t>Converting a liability from</a:t>
            </a:r>
          </a:p>
          <a:p>
            <a:pPr lvl="1" eaLnBrk="1" hangingPunct="1">
              <a:lnSpc>
                <a:spcPct val="80000"/>
              </a:lnSpc>
            </a:pPr>
            <a:r>
              <a:rPr lang="en-US" altLang="en-US" sz="3200" dirty="0" smtClean="0"/>
              <a:t>fixed rate to floating rate </a:t>
            </a:r>
          </a:p>
          <a:p>
            <a:pPr lvl="1" eaLnBrk="1" hangingPunct="1">
              <a:lnSpc>
                <a:spcPct val="80000"/>
              </a:lnSpc>
            </a:pPr>
            <a:r>
              <a:rPr lang="en-US" altLang="en-US" sz="3200" dirty="0" smtClean="0"/>
              <a:t>floating rate to fixed rate </a:t>
            </a:r>
          </a:p>
          <a:p>
            <a:pPr lvl="1" eaLnBrk="1" hangingPunct="1">
              <a:lnSpc>
                <a:spcPct val="80000"/>
              </a:lnSpc>
            </a:pPr>
            <a:endParaRPr lang="en-US" altLang="en-US" sz="3200" dirty="0" smtClean="0"/>
          </a:p>
          <a:p>
            <a:pPr eaLnBrk="1" hangingPunct="1">
              <a:lnSpc>
                <a:spcPct val="80000"/>
              </a:lnSpc>
            </a:pPr>
            <a:r>
              <a:rPr lang="en-US" altLang="en-US" sz="3200" dirty="0" smtClean="0"/>
              <a:t>Converting an investment from </a:t>
            </a:r>
          </a:p>
          <a:p>
            <a:pPr lvl="1" eaLnBrk="1" hangingPunct="1">
              <a:lnSpc>
                <a:spcPct val="80000"/>
              </a:lnSpc>
            </a:pPr>
            <a:r>
              <a:rPr lang="en-US" altLang="en-US" sz="3200" dirty="0" smtClean="0"/>
              <a:t>fixed rate to floating rate</a:t>
            </a:r>
          </a:p>
          <a:p>
            <a:pPr lvl="1" eaLnBrk="1" hangingPunct="1">
              <a:lnSpc>
                <a:spcPct val="80000"/>
              </a:lnSpc>
            </a:pPr>
            <a:r>
              <a:rPr lang="en-US" altLang="en-US" sz="3200" dirty="0" smtClean="0"/>
              <a:t>floating rate to fixed rate </a:t>
            </a:r>
          </a:p>
          <a:p>
            <a:pPr lvl="1" eaLnBrk="1" hangingPunct="1">
              <a:lnSpc>
                <a:spcPct val="80000"/>
              </a:lnSpc>
            </a:pPr>
            <a:endParaRPr lang="en-US" altLang="en-US" sz="3200" dirty="0" smtClean="0"/>
          </a:p>
        </p:txBody>
      </p:sp>
      <p:sp>
        <p:nvSpPr>
          <p:cNvPr id="2355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smtClean="0"/>
              <a:t>Options, Futures, and Other Derivatives, 11th Edition, Copyright © John C. Hull 2021</a:t>
            </a:r>
            <a:endParaRPr lang="en-US" altLang="en-US" sz="1400" i="0"/>
          </a:p>
        </p:txBody>
      </p:sp>
      <p:sp>
        <p:nvSpPr>
          <p:cNvPr id="235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87CF2E5-54C6-4A80-BE19-06047C2479F4}" type="slidenum">
              <a:rPr lang="en-US" altLang="en-US" sz="1800"/>
              <a:pPr>
                <a:spcBef>
                  <a:spcPct val="0"/>
                </a:spcBef>
                <a:buClrTx/>
                <a:buSzTx/>
                <a:buFontTx/>
                <a:buNone/>
              </a:pPr>
              <a:t>8</a:t>
            </a:fld>
            <a:endParaRPr lang="en-US" altLang="en-US" sz="180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23528" y="1350963"/>
            <a:ext cx="7772400" cy="1143000"/>
          </a:xfrm>
        </p:spPr>
        <p:txBody>
          <a:bodyPr/>
          <a:lstStyle/>
          <a:p>
            <a:r>
              <a:rPr lang="en-CA" altLang="en-US" dirty="0" smtClean="0"/>
              <a:t>OIS Between Apple and Citigroup </a:t>
            </a:r>
            <a:r>
              <a:rPr lang="en-CA" altLang="en-US" sz="2400" dirty="0" smtClean="0"/>
              <a:t>(Figure 7.1)</a:t>
            </a:r>
            <a:endParaRPr lang="en-US" altLang="en-US" sz="2400" dirty="0" smtClean="0"/>
          </a:p>
        </p:txBody>
      </p:sp>
      <p:sp>
        <p:nvSpPr>
          <p:cNvPr id="2560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Options, Futures, and Other Derivatives, 11th Edition, Copyright © John C. Hull 2021</a:t>
            </a:r>
            <a:endParaRPr lang="en-US" altLang="en-US" i="0"/>
          </a:p>
        </p:txBody>
      </p:sp>
      <p:sp>
        <p:nvSpPr>
          <p:cNvPr id="256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B40CDF-EF5A-4EAA-A8AE-902ED947A6C8}" type="slidenum">
              <a:rPr lang="en-US" altLang="en-US"/>
              <a:pPr/>
              <a:t>9</a:t>
            </a:fld>
            <a:endParaRPr lang="en-US" altLang="en-US"/>
          </a:p>
        </p:txBody>
      </p:sp>
      <p:grpSp>
        <p:nvGrpSpPr>
          <p:cNvPr id="25605" name="Group 4"/>
          <p:cNvGrpSpPr>
            <a:grpSpLocks/>
          </p:cNvGrpSpPr>
          <p:nvPr/>
        </p:nvGrpSpPr>
        <p:grpSpPr bwMode="auto">
          <a:xfrm>
            <a:off x="2170113" y="3116263"/>
            <a:ext cx="4562475" cy="1310967"/>
            <a:chOff x="2267744" y="3238339"/>
            <a:chExt cx="4464496" cy="1183502"/>
          </a:xfrm>
        </p:grpSpPr>
        <p:sp>
          <p:nvSpPr>
            <p:cNvPr id="6" name="Rectangle 5"/>
            <p:cNvSpPr/>
            <p:nvPr/>
          </p:nvSpPr>
          <p:spPr>
            <a:xfrm>
              <a:off x="2267744" y="3357290"/>
              <a:ext cx="1295543" cy="914348"/>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a:latin typeface="Times New Roman" panose="02020603050405020304" pitchFamily="18" charset="0"/>
                  <a:cs typeface="Times New Roman" panose="02020603050405020304" pitchFamily="18" charset="0"/>
                </a:rPr>
                <a:t>Citi</a:t>
              </a:r>
              <a:endParaRPr lang="en-CA"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5169511" y="3357290"/>
              <a:ext cx="1562729" cy="914348"/>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sz="2800" dirty="0">
                  <a:latin typeface="Times New Roman" panose="02020603050405020304" pitchFamily="18" charset="0"/>
                  <a:cs typeface="Times New Roman" panose="02020603050405020304" pitchFamily="18" charset="0"/>
                </a:rPr>
                <a:t>Apple</a:t>
              </a:r>
              <a:endParaRPr lang="en-CA" sz="2800" dirty="0">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flipH="1">
              <a:off x="3563287" y="3645353"/>
              <a:ext cx="160622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3563287" y="4005073"/>
              <a:ext cx="160622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610" name="TextBox 9"/>
            <p:cNvSpPr txBox="1">
              <a:spLocks noChangeArrowheads="1"/>
            </p:cNvSpPr>
            <p:nvPr/>
          </p:nvSpPr>
          <p:spPr bwMode="auto">
            <a:xfrm>
              <a:off x="3995936" y="3238339"/>
              <a:ext cx="864096" cy="417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cs typeface="Times New Roman" panose="02020603050405020304" pitchFamily="18" charset="0"/>
                </a:rPr>
                <a:t>3.0%</a:t>
              </a:r>
              <a:endParaRPr lang="en-CA" altLang="en-US" sz="2400">
                <a:latin typeface="Times New Roman" panose="02020603050405020304" pitchFamily="18" charset="0"/>
                <a:cs typeface="Times New Roman" panose="02020603050405020304" pitchFamily="18" charset="0"/>
              </a:endParaRPr>
            </a:p>
          </p:txBody>
        </p:sp>
        <p:sp>
          <p:nvSpPr>
            <p:cNvPr id="25611" name="TextBox 10"/>
            <p:cNvSpPr txBox="1">
              <a:spLocks noChangeArrowheads="1"/>
            </p:cNvSpPr>
            <p:nvPr/>
          </p:nvSpPr>
          <p:spPr bwMode="auto">
            <a:xfrm>
              <a:off x="3702049" y="4005064"/>
              <a:ext cx="1339026" cy="41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latin typeface="Times New Roman" panose="02020603050405020304" pitchFamily="18" charset="0"/>
                  <a:cs typeface="Times New Roman" panose="02020603050405020304" pitchFamily="18" charset="0"/>
                </a:rPr>
                <a:t>Floating</a:t>
              </a:r>
              <a:endParaRPr lang="en-CA" altLang="en-US" sz="2400"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Ch01HullOFOD10thEdition</Template>
  <TotalTime>801</TotalTime>
  <Pages>26</Pages>
  <Words>2473</Words>
  <Application>Microsoft Office PowerPoint</Application>
  <PresentationFormat>Letter Paper (8.5x11 in)</PresentationFormat>
  <Paragraphs>475</Paragraphs>
  <Slides>40</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Tahoma</vt:lpstr>
      <vt:lpstr>Times New Roman</vt:lpstr>
      <vt:lpstr>Wingdings</vt:lpstr>
      <vt:lpstr>Global</vt:lpstr>
      <vt:lpstr>PowerPoint Presentation</vt:lpstr>
      <vt:lpstr>Nature of Swaps</vt:lpstr>
      <vt:lpstr>An Example of a “Plain Vanilla” Overnight Indexed Swap</vt:lpstr>
      <vt:lpstr>Cash Flows to Apple for One Outcome (See Table 7.1)</vt:lpstr>
      <vt:lpstr>Determination of Risk-Free Interest Rates</vt:lpstr>
      <vt:lpstr>Bootstrap Example (Table 7.3)</vt:lpstr>
      <vt:lpstr>Zero Rate Given by Bootstrap Method (Figure 7.2)</vt:lpstr>
      <vt:lpstr>Typical Uses of an Interest Rate Swap</vt:lpstr>
      <vt:lpstr>OIS Between Apple and Citigroup (Figure 7.1)</vt:lpstr>
      <vt:lpstr>Apple Transforms a Liability from Floating to Fixed (Figure 7.3) </vt:lpstr>
      <vt:lpstr>Interest Rate Swap Between Citigroup and Intel</vt:lpstr>
      <vt:lpstr>Intel Transforms a Liability from Fixed to Floating (Figure 7.4)</vt:lpstr>
      <vt:lpstr>Apple Transforms an Asset from Fixed to Floating (Figure 7.5)</vt:lpstr>
      <vt:lpstr>Intel Transforms an Asset from Floating to Fixed (Figure 7.6)</vt:lpstr>
      <vt:lpstr>Quotes By a Swap Market Maker (Table 7.4)</vt:lpstr>
      <vt:lpstr>Day Count</vt:lpstr>
      <vt:lpstr>Confirmations</vt:lpstr>
      <vt:lpstr>The Comparative Advantage Argument (Table 7.5)</vt:lpstr>
      <vt:lpstr>A Swap where Companies Trade Directly with Each Other (Figure 7.7)</vt:lpstr>
      <vt:lpstr>The Swap when a Financial Institution (F.I.) is Involved  (Figure 7.8)</vt:lpstr>
      <vt:lpstr>Criticism of the Comparative Advantage Argument</vt:lpstr>
      <vt:lpstr>Valuation of an Interest Rate Swap</vt:lpstr>
      <vt:lpstr>Example (Example 7.1)</vt:lpstr>
      <vt:lpstr>Example continued</vt:lpstr>
      <vt:lpstr>Calculations ($ million)</vt:lpstr>
      <vt:lpstr>Value Changes Through Time</vt:lpstr>
      <vt:lpstr>An Example of a Fixed-for-Fixed Currency Swap (Figure 7.10)</vt:lpstr>
      <vt:lpstr>Exchange of Principal</vt:lpstr>
      <vt:lpstr>The Cash Flows (Table 7.6)</vt:lpstr>
      <vt:lpstr>Typical Uses of a  Currency Swap</vt:lpstr>
      <vt:lpstr>Comparative Advantage May Be Real Because of Taxes</vt:lpstr>
      <vt:lpstr>Valuation of Fixed-for-Fixed Currency Swaps</vt:lpstr>
      <vt:lpstr>Currency Swap Example</vt:lpstr>
      <vt:lpstr>Valuation in Terms of Forward Rates (Example 7.2)</vt:lpstr>
      <vt:lpstr>Valuation in Terms of Bonds  (Example 7.3)</vt:lpstr>
      <vt:lpstr>Other Currency Swaps</vt:lpstr>
      <vt:lpstr>Swaps &amp; Forwards</vt:lpstr>
      <vt:lpstr>Credit Risk</vt:lpstr>
      <vt:lpstr>Credit Default Swaps: A Quick First Look</vt:lpstr>
      <vt:lpstr>Other Types of Swaps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Swaps</dc:title>
  <dc:subject>Options, Futures, and Other Derivatives, 11e</dc:subject>
  <dc:creator>John C. Hull</dc:creator>
  <cp:keywords>Chapter 7</cp:keywords>
  <dc:description>Copyright 2021 by John C. Hull.
All rights reserved. Published 2021.</dc:description>
  <cp:lastModifiedBy>John Hull</cp:lastModifiedBy>
  <cp:revision>103</cp:revision>
  <cp:lastPrinted>2001-05-03T11:40:36Z</cp:lastPrinted>
  <dcterms:created xsi:type="dcterms:W3CDTF">1996-10-24T09:26:34Z</dcterms:created>
  <dcterms:modified xsi:type="dcterms:W3CDTF">2021-11-09T20:27:29Z</dcterms:modified>
</cp:coreProperties>
</file>