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FEBB256-C2CD-471A-BD40-CDB853AFD3FE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751F82-05C4-44D3-A33F-A22F8D9BB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2852D-DCC0-44E7-B9C6-F7715F94FB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E2C3FF-3310-4E8D-820C-FCB7F4634277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15C56-2B31-4B63-9A23-37851A26E5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2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051F8-595B-4FF8-AC62-3DA09CADC117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D0E64-0BD0-4B3D-8242-6C2D05A2C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594DD-3D39-476C-BB34-B63DE4FAB445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ED2C8-E650-42D5-861E-3A20863E7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B8037C-F1F5-48BF-BCDF-8B5044C1737B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6320-A6D2-4FE4-9C0E-96AB4A7E2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0C4F8-98A5-4842-98C8-0B6955C6FE38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F3068-8E9E-4454-82E5-25D34C999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391-88BB-452C-80BF-AD6D1329D754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196FA-0F48-4E90-B961-83A523913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5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5C9-3E48-4D99-9C08-D3F443EF0893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065B7-A95A-4015-BA96-967C1BC1E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3600F2-23C8-4AB8-A5AC-EA843003C22E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1BB87-7EFA-45BA-9669-D87F053AF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5078B-32DF-45DA-AB4E-BD70606F5A91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B6A91-5AB0-43E6-8044-5AF499136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8BF4DD-E9FD-46B1-8926-A38AEC8B9889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38EBB-DBF8-4719-B3FD-6A374D87D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4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5D129-5ACF-486F-AD5D-EA0CA3AFDECE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06421-3E04-4057-9C10-8F51528FD0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A220012A-E7FD-4E13-8A6F-B4B3DFD7501F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469968B-5855-4ECB-ADE4-72DD45B69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54" r:id="rId3"/>
    <p:sldLayoutId id="2147483855" r:id="rId4"/>
    <p:sldLayoutId id="2147483856" r:id="rId5"/>
    <p:sldLayoutId id="2147483864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209800"/>
            <a:ext cx="6934200" cy="2057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Chapter 10</a:t>
            </a:r>
            <a:br>
              <a:rPr lang="en-CA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CA" dirty="0" smtClean="0">
                <a:solidFill>
                  <a:schemeClr val="tx2">
                    <a:satMod val="130000"/>
                  </a:schemeClr>
                </a:solidFill>
              </a:rPr>
              <a:t>Mechanics of Options Markets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11th Edition,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A6C540-BFDD-491B-9580-A95ABA8186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Specification of</a:t>
            </a:r>
            <a:br>
              <a:rPr lang="en-US"/>
            </a:br>
            <a:r>
              <a:rPr lang="en-US"/>
              <a:t>Exchange-Traded Options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514600"/>
            <a:ext cx="6084888" cy="36163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Expiration date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Strike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European or American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Call or Put (option class)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A0101C1-1D12-455C-B4CB-F2A985F90B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628775" y="1981200"/>
            <a:ext cx="6972300" cy="38862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36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Moneyness 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At-the-money option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In-the-money option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Out-of-the-money option</a:t>
            </a:r>
          </a:p>
          <a:p>
            <a:pPr lvl="2" eaLnBrk="1" hangingPunct="1">
              <a:buFont typeface="Wingdings" pitchFamily="2" charset="2"/>
              <a:buNone/>
            </a:pPr>
            <a:endParaRPr lang="en-US" altLang="en-US" sz="2800" smtClean="0"/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97215D-00E7-4E35-BAB8-20DBF3718A4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Terminology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168525"/>
            <a:ext cx="5314950" cy="393223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Option class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Option series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Intrinsic value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 Time value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8292E6-2332-4F8C-906E-5F8691F2CFE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3600" dirty="0" smtClean="0"/>
              <a:t>Other CBOE Product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>
                <a:latin typeface="Arial" charset="0"/>
                <a:cs typeface="Arial" charset="0"/>
              </a:rPr>
              <a:t>Flex options</a:t>
            </a:r>
          </a:p>
          <a:p>
            <a:r>
              <a:rPr lang="en-CA" altLang="en-US" dirty="0" err="1" smtClean="0">
                <a:latin typeface="Arial" charset="0"/>
                <a:cs typeface="Arial" charset="0"/>
              </a:rPr>
              <a:t>Weeklys</a:t>
            </a:r>
            <a:endParaRPr lang="en-CA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mtClean="0"/>
              <a:t>Options, Futures, and Other Derivatives, 11th Edition, Copyright © John C. Hull 2021</a:t>
            </a:r>
            <a:endParaRPr lang="en-US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371C1D-B090-42C8-8B8D-38DCEEE80F19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162800" cy="99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Dividends &amp; Stock Splits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81200"/>
            <a:ext cx="7162800" cy="4114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Suppose you own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 options with a strike price of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No adjustments are made to the option terms for cash dividends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When there is an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 smtClean="0">
                <a:latin typeface="Arial" charset="0"/>
                <a:cs typeface="Arial" charset="0"/>
              </a:rPr>
              <a:t>-for-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 smtClean="0">
                <a:latin typeface="Arial" charset="0"/>
                <a:cs typeface="Arial" charset="0"/>
              </a:rPr>
              <a:t> stock split,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strike price is reduced to </a:t>
            </a:r>
            <a:r>
              <a:rPr lang="en-US" altLang="en-US" sz="2800" i="1" dirty="0" err="1" smtClean="0">
                <a:latin typeface="Times New Roman" pitchFamily="18" charset="0"/>
              </a:rPr>
              <a:t>mK</a:t>
            </a:r>
            <a:r>
              <a:rPr lang="en-US" altLang="en-US" sz="2800" dirty="0" smtClean="0">
                <a:latin typeface="Times New Roman" pitchFamily="18" charset="0"/>
              </a:rPr>
              <a:t>/</a:t>
            </a:r>
            <a:r>
              <a:rPr lang="en-US" altLang="en-US" sz="2800" i="1" dirty="0" smtClean="0">
                <a:latin typeface="Times New Roman" pitchFamily="18" charset="0"/>
              </a:rPr>
              <a:t>n</a:t>
            </a:r>
            <a:r>
              <a:rPr lang="en-US" altLang="en-US" sz="2800" dirty="0" smtClean="0">
                <a:latin typeface="Times New Roman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the no. of options is increased to </a:t>
            </a:r>
            <a:r>
              <a:rPr lang="en-US" altLang="en-US" sz="2800" i="1" dirty="0" err="1" smtClean="0">
                <a:latin typeface="Times New Roman" pitchFamily="18" charset="0"/>
              </a:rPr>
              <a:t>nN</a:t>
            </a:r>
            <a:r>
              <a:rPr lang="en-US" altLang="en-US" sz="2800" dirty="0" smtClean="0">
                <a:latin typeface="Times New Roman" pitchFamily="18" charset="0"/>
              </a:rPr>
              <a:t>/</a:t>
            </a:r>
            <a:r>
              <a:rPr lang="en-US" altLang="en-US" sz="2800" i="1" dirty="0" smtClean="0">
                <a:latin typeface="Times New Roman" pitchFamily="18" charset="0"/>
              </a:rPr>
              <a:t>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Stock dividends are handled similarly to stock splits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059844-2781-4D9D-8E66-9E5741BFE15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Dividends &amp; Stock Splits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362200"/>
            <a:ext cx="6589713" cy="37687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Consider a call option to buy 100 shares for $20/share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How should terms be adjusted: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for a 2-for-1 stock split?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for a 5% stock dividend?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E5C9ED-B02B-4106-9277-11FA75F1333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Market Makers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Most exchanges use market makers to facilitate options trading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market maker quotes both bid and ask prices when requested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market maker does not know whether the individual requesting the quotes wants to buy or sell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E1D796-5527-4E7D-A1A8-230C26AE69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239000" cy="762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Margin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691438" cy="45148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Margin is required when options are sold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When a naked option is written the margin is the greater of: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A total of 100% of the proceeds of the sale plus 20% of the underlying share price less the amount (if any) by which the option is out of the money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A total of 100% of the proceeds of the sale plus 10% of the underlying share price (call) or exercise price (put)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For other trading strategies there are special rules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3B45FE-2DB7-4BA8-838D-F6916146114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Warrants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133600"/>
            <a:ext cx="7286625" cy="3962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Warrants are options that are issued by a</a:t>
            </a:r>
            <a:r>
              <a:rPr lang="en-CA" altLang="en-US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corporation or a financial institution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number of warrants outstanding is determined by the size of the original issue </a:t>
            </a:r>
            <a:r>
              <a:rPr lang="en-CA" altLang="en-US" smtClean="0">
                <a:latin typeface="Arial" charset="0"/>
                <a:cs typeface="Arial" charset="0"/>
              </a:rPr>
              <a:t>and</a:t>
            </a:r>
            <a:r>
              <a:rPr lang="en-US" altLang="en-US" smtClean="0">
                <a:latin typeface="Arial" charset="0"/>
                <a:cs typeface="Arial" charset="0"/>
              </a:rPr>
              <a:t> changes only when they are exercised or when they expire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5CDD38-C2BD-421E-B8ED-150ABC3B71B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Warrants</a:t>
            </a:r>
            <a:br>
              <a:rPr lang="en-US" altLang="en-US" smtClean="0"/>
            </a:br>
            <a:r>
              <a:rPr lang="en-US" altLang="en-US" sz="2600" smtClean="0"/>
              <a:t>(continued)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209800"/>
            <a:ext cx="7058025" cy="4038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issuer settles up with the holder when a warrant is exercised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call warrants are issued by a corporation on its own stock, exercise will usually lead to new treasury stock being issued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898E3-D818-4029-B922-24DD2C613E2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CA" altLang="en-US" smtClean="0"/>
              <a:t>Review of Option Types</a:t>
            </a: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call is an option to buy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put is an option to sell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 European option can be exercised only at the end of its life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An American option can be exercised at any time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C83AE6-4643-4FE2-9D1B-D8450D0208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8440737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Employee Stock Options</a:t>
            </a:r>
            <a:r>
              <a:rPr lang="en-US" altLang="en-US" smtClean="0"/>
              <a:t> </a:t>
            </a:r>
            <a:r>
              <a:rPr lang="en-US" altLang="en-US" sz="2400" smtClean="0"/>
              <a:t>(see also Chapter 16)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Employee stock options are a form of remuneration</a:t>
            </a:r>
            <a:r>
              <a:rPr lang="en-US" altLang="en-US" smtClean="0">
                <a:latin typeface="Arial" charset="0"/>
                <a:cs typeface="Arial" charset="0"/>
              </a:rPr>
              <a:t> issued by a company to </a:t>
            </a:r>
            <a:r>
              <a:rPr lang="en-CA" altLang="en-US" smtClean="0">
                <a:latin typeface="Arial" charset="0"/>
                <a:cs typeface="Arial" charset="0"/>
              </a:rPr>
              <a:t>its </a:t>
            </a:r>
            <a:r>
              <a:rPr lang="en-US" altLang="en-US" smtClean="0">
                <a:latin typeface="Arial" charset="0"/>
                <a:cs typeface="Arial" charset="0"/>
              </a:rPr>
              <a:t>executives</a:t>
            </a: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They are usually at the money when issued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option</a:t>
            </a:r>
            <a:r>
              <a:rPr lang="en-CA" altLang="en-US" smtClean="0">
                <a:latin typeface="Arial" charset="0"/>
                <a:cs typeface="Arial" charset="0"/>
              </a:rPr>
              <a:t>s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CA" altLang="en-US" smtClean="0">
                <a:latin typeface="Arial" charset="0"/>
                <a:cs typeface="Arial" charset="0"/>
              </a:rPr>
              <a:t>are</a:t>
            </a:r>
            <a:r>
              <a:rPr lang="en-US" altLang="en-US" smtClean="0">
                <a:latin typeface="Arial" charset="0"/>
                <a:cs typeface="Arial" charset="0"/>
              </a:rPr>
              <a:t> exercised the company issues more stock </a:t>
            </a:r>
            <a:r>
              <a:rPr lang="en-CA" altLang="en-US" smtClean="0">
                <a:latin typeface="Arial" charset="0"/>
                <a:cs typeface="Arial" charset="0"/>
              </a:rPr>
              <a:t>and sells it to the option holder for the strike price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Expensed on the income statement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A97B6C-16FB-4EB9-8E3B-55CF850C7BA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Convertible Bonds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62875" cy="40386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Convertible bonds are regular bonds that can be exchanged for equity at certain times in the future according to a predetermined exchange ratio</a:t>
            </a:r>
            <a:endParaRPr lang="en-CA" alt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Usually a convertible is callable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call provision is a way in which the issuer can force conversion at a time earlier than the holder might otherwise choose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314810F-C22D-49F6-80E5-9F3B571CB38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Option Positions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2124075"/>
            <a:ext cx="7378700" cy="4114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Long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Long put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Short call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Short put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4C52A51-B29B-4537-BB8D-26201E05019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85800"/>
            <a:ext cx="70866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Long Call   </a:t>
            </a:r>
            <a:r>
              <a:rPr lang="en-US" altLang="en-US" sz="2200" dirty="0" smtClean="0"/>
              <a:t>(Figure 10.1)</a:t>
            </a:r>
            <a:endParaRPr lang="en-US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9145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	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buying one European call option: option price = $5, strike price = $100, option life = 2 months</a:t>
            </a: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22C62D-39C4-480A-AD41-53F51A1BA8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566863" y="2819400"/>
            <a:ext cx="6637337" cy="3200400"/>
            <a:chOff x="987" y="1707"/>
            <a:chExt cx="4181" cy="1973"/>
          </a:xfrm>
        </p:grpSpPr>
        <p:sp>
          <p:nvSpPr>
            <p:cNvPr id="8199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6"/>
            <p:cNvSpPr>
              <a:spLocks noChangeShapeType="1"/>
            </p:cNvSpPr>
            <p:nvPr/>
          </p:nvSpPr>
          <p:spPr bwMode="auto">
            <a:xfrm>
              <a:off x="1530" y="3204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8"/>
            <p:cNvSpPr>
              <a:spLocks noChangeShapeType="1"/>
            </p:cNvSpPr>
            <p:nvPr/>
          </p:nvSpPr>
          <p:spPr bwMode="auto">
            <a:xfrm flipH="1" flipV="1">
              <a:off x="1486" y="3112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9"/>
            <p:cNvSpPr>
              <a:spLocks noChangeShapeType="1"/>
            </p:cNvSpPr>
            <p:nvPr/>
          </p:nvSpPr>
          <p:spPr bwMode="auto">
            <a:xfrm flipH="1" flipV="1">
              <a:off x="1392" y="3111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0"/>
            <p:cNvSpPr>
              <a:spLocks noChangeShapeType="1"/>
            </p:cNvSpPr>
            <p:nvPr/>
          </p:nvSpPr>
          <p:spPr bwMode="auto">
            <a:xfrm flipH="1">
              <a:off x="1361" y="3121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3753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22"/>
            <p:cNvSpPr>
              <a:spLocks noChangeShapeType="1"/>
            </p:cNvSpPr>
            <p:nvPr/>
          </p:nvSpPr>
          <p:spPr bwMode="auto">
            <a:xfrm>
              <a:off x="1254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24"/>
            <p:cNvSpPr>
              <a:spLocks noChangeShapeType="1"/>
            </p:cNvSpPr>
            <p:nvPr/>
          </p:nvSpPr>
          <p:spPr bwMode="auto">
            <a:xfrm>
              <a:off x="1541" y="3420"/>
              <a:ext cx="133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25"/>
            <p:cNvSpPr>
              <a:spLocks noChangeShapeType="1"/>
            </p:cNvSpPr>
            <p:nvPr/>
          </p:nvSpPr>
          <p:spPr bwMode="auto">
            <a:xfrm flipV="1">
              <a:off x="2907" y="1981"/>
              <a:ext cx="1393" cy="145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26"/>
            <p:cNvSpPr>
              <a:spLocks noChangeArrowheads="1"/>
            </p:cNvSpPr>
            <p:nvPr/>
          </p:nvSpPr>
          <p:spPr bwMode="auto">
            <a:xfrm>
              <a:off x="987" y="1765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30</a:t>
              </a:r>
            </a:p>
          </p:txBody>
        </p:sp>
        <p:sp>
          <p:nvSpPr>
            <p:cNvPr id="8221" name="Rectangle 27"/>
            <p:cNvSpPr>
              <a:spLocks noChangeArrowheads="1"/>
            </p:cNvSpPr>
            <p:nvPr/>
          </p:nvSpPr>
          <p:spPr bwMode="auto">
            <a:xfrm>
              <a:off x="987" y="2221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20</a:t>
              </a:r>
            </a:p>
          </p:txBody>
        </p:sp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999" y="2655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</a:t>
              </a:r>
            </a:p>
          </p:txBody>
        </p:sp>
        <p:sp>
          <p:nvSpPr>
            <p:cNvPr id="8223" name="Rectangle 29"/>
            <p:cNvSpPr>
              <a:spLocks noChangeArrowheads="1"/>
            </p:cNvSpPr>
            <p:nvPr/>
          </p:nvSpPr>
          <p:spPr bwMode="auto">
            <a:xfrm>
              <a:off x="1059" y="3063"/>
              <a:ext cx="22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8224" name="Rectangle 30"/>
            <p:cNvSpPr>
              <a:spLocks noChangeArrowheads="1"/>
            </p:cNvSpPr>
            <p:nvPr/>
          </p:nvSpPr>
          <p:spPr bwMode="auto">
            <a:xfrm>
              <a:off x="1011" y="3279"/>
              <a:ext cx="28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-5</a:t>
              </a:r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1464" y="2859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8226" name="Rectangle 32"/>
            <p:cNvSpPr>
              <a:spLocks noChangeArrowheads="1"/>
            </p:cNvSpPr>
            <p:nvPr/>
          </p:nvSpPr>
          <p:spPr bwMode="auto">
            <a:xfrm>
              <a:off x="1896" y="2859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8227" name="Rectangle 33"/>
            <p:cNvSpPr>
              <a:spLocks noChangeArrowheads="1"/>
            </p:cNvSpPr>
            <p:nvPr/>
          </p:nvSpPr>
          <p:spPr bwMode="auto">
            <a:xfrm>
              <a:off x="2316" y="2859"/>
              <a:ext cx="3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8228" name="Rectangle 34"/>
            <p:cNvSpPr>
              <a:spLocks noChangeArrowheads="1"/>
            </p:cNvSpPr>
            <p:nvPr/>
          </p:nvSpPr>
          <p:spPr bwMode="auto">
            <a:xfrm>
              <a:off x="2727" y="2859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3159" y="3255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110</a:t>
              </a: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3591" y="3255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120</a:t>
              </a:r>
            </a:p>
          </p:txBody>
        </p:sp>
        <p:sp>
          <p:nvSpPr>
            <p:cNvPr id="8231" name="Rectangle 37"/>
            <p:cNvSpPr>
              <a:spLocks noChangeArrowheads="1"/>
            </p:cNvSpPr>
            <p:nvPr/>
          </p:nvSpPr>
          <p:spPr bwMode="auto">
            <a:xfrm>
              <a:off x="4023" y="3255"/>
              <a:ext cx="43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130</a:t>
              </a:r>
            </a:p>
          </p:txBody>
        </p:sp>
        <p:sp>
          <p:nvSpPr>
            <p:cNvPr id="8232" name="Rectangle 38"/>
            <p:cNvSpPr>
              <a:spLocks noChangeArrowheads="1"/>
            </p:cNvSpPr>
            <p:nvPr/>
          </p:nvSpPr>
          <p:spPr bwMode="auto">
            <a:xfrm>
              <a:off x="1335" y="1707"/>
              <a:ext cx="85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8233" name="Rectangle 39"/>
            <p:cNvSpPr>
              <a:spLocks noChangeArrowheads="1"/>
            </p:cNvSpPr>
            <p:nvPr/>
          </p:nvSpPr>
          <p:spPr bwMode="auto">
            <a:xfrm>
              <a:off x="3848" y="2667"/>
              <a:ext cx="1320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stock price ($)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162800" cy="990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Short Call  </a:t>
            </a:r>
            <a:r>
              <a:rPr lang="en-US" altLang="en-US" sz="2200" dirty="0" smtClean="0"/>
              <a:t>(Figure 10.3)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769620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writing one European call option: option price = $5, strike price = $100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784CBE-955C-4C51-AF75-CB23E963940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9222" name="Group 4"/>
          <p:cNvGrpSpPr>
            <a:grpSpLocks/>
          </p:cNvGrpSpPr>
          <p:nvPr/>
        </p:nvGrpSpPr>
        <p:grpSpPr bwMode="auto">
          <a:xfrm>
            <a:off x="1492250" y="2619375"/>
            <a:ext cx="6626225" cy="3413125"/>
            <a:chOff x="940" y="1650"/>
            <a:chExt cx="4174" cy="2150"/>
          </a:xfrm>
        </p:grpSpPr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940" y="3514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-30</a:t>
              </a:r>
            </a:p>
          </p:txBody>
        </p:sp>
        <p:sp>
          <p:nvSpPr>
            <p:cNvPr id="9224" name="Rectangle 6"/>
            <p:cNvSpPr>
              <a:spLocks noChangeArrowheads="1"/>
            </p:cNvSpPr>
            <p:nvPr/>
          </p:nvSpPr>
          <p:spPr bwMode="auto">
            <a:xfrm>
              <a:off x="940" y="3088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-20</a:t>
              </a:r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940" y="2634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-10</a:t>
              </a:r>
            </a:p>
          </p:txBody>
        </p:sp>
        <p:sp>
          <p:nvSpPr>
            <p:cNvPr id="9226" name="Rectangle 8"/>
            <p:cNvSpPr>
              <a:spLocks noChangeArrowheads="1"/>
            </p:cNvSpPr>
            <p:nvPr/>
          </p:nvSpPr>
          <p:spPr bwMode="auto">
            <a:xfrm>
              <a:off x="1059" y="2217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1059" y="2014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5</a:t>
              </a:r>
            </a:p>
          </p:txBody>
        </p:sp>
        <p:sp>
          <p:nvSpPr>
            <p:cNvPr id="9228" name="Line 10"/>
            <p:cNvSpPr>
              <a:spLocks noChangeShapeType="1"/>
            </p:cNvSpPr>
            <p:nvPr/>
          </p:nvSpPr>
          <p:spPr bwMode="auto">
            <a:xfrm>
              <a:off x="1248" y="1706"/>
              <a:ext cx="0" cy="20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1530" y="2340"/>
              <a:ext cx="3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 flipV="1">
              <a:off x="1448" y="2246"/>
              <a:ext cx="36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 flipH="1" flipV="1">
              <a:off x="1486" y="2248"/>
              <a:ext cx="39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H="1" flipV="1">
              <a:off x="1392" y="2247"/>
              <a:ext cx="51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 flipH="1">
              <a:off x="1361" y="2257"/>
              <a:ext cx="38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H="1">
              <a:off x="1245" y="2342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1596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>
              <a:off x="2028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>
              <a:off x="2457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2892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3324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3753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>
              <a:off x="4185" y="2294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>
              <a:off x="1254" y="276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25"/>
            <p:cNvSpPr>
              <a:spLocks noChangeArrowheads="1"/>
            </p:cNvSpPr>
            <p:nvPr/>
          </p:nvSpPr>
          <p:spPr bwMode="auto">
            <a:xfrm>
              <a:off x="1476" y="239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9244" name="Rectangle 26"/>
            <p:cNvSpPr>
              <a:spLocks noChangeArrowheads="1"/>
            </p:cNvSpPr>
            <p:nvPr/>
          </p:nvSpPr>
          <p:spPr bwMode="auto">
            <a:xfrm>
              <a:off x="1908" y="239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9245" name="Rectangle 27"/>
            <p:cNvSpPr>
              <a:spLocks noChangeArrowheads="1"/>
            </p:cNvSpPr>
            <p:nvPr/>
          </p:nvSpPr>
          <p:spPr bwMode="auto">
            <a:xfrm>
              <a:off x="2340" y="239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9246" name="Rectangle 28"/>
            <p:cNvSpPr>
              <a:spLocks noChangeArrowheads="1"/>
            </p:cNvSpPr>
            <p:nvPr/>
          </p:nvSpPr>
          <p:spPr bwMode="auto">
            <a:xfrm>
              <a:off x="2727" y="2391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9247" name="Rectangle 29"/>
            <p:cNvSpPr>
              <a:spLocks noChangeArrowheads="1"/>
            </p:cNvSpPr>
            <p:nvPr/>
          </p:nvSpPr>
          <p:spPr bwMode="auto">
            <a:xfrm>
              <a:off x="3159" y="1995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110</a:t>
              </a:r>
            </a:p>
          </p:txBody>
        </p:sp>
        <p:sp>
          <p:nvSpPr>
            <p:cNvPr id="9248" name="Rectangle 30"/>
            <p:cNvSpPr>
              <a:spLocks noChangeArrowheads="1"/>
            </p:cNvSpPr>
            <p:nvPr/>
          </p:nvSpPr>
          <p:spPr bwMode="auto">
            <a:xfrm>
              <a:off x="3591" y="1995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120</a:t>
              </a:r>
            </a:p>
          </p:txBody>
        </p:sp>
        <p:sp>
          <p:nvSpPr>
            <p:cNvPr id="9249" name="Rectangle 31"/>
            <p:cNvSpPr>
              <a:spLocks noChangeArrowheads="1"/>
            </p:cNvSpPr>
            <p:nvPr/>
          </p:nvSpPr>
          <p:spPr bwMode="auto">
            <a:xfrm>
              <a:off x="4023" y="1995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130</a:t>
              </a:r>
            </a:p>
          </p:txBody>
        </p:sp>
        <p:sp>
          <p:nvSpPr>
            <p:cNvPr id="9250" name="Rectangle 32"/>
            <p:cNvSpPr>
              <a:spLocks noChangeArrowheads="1"/>
            </p:cNvSpPr>
            <p:nvPr/>
          </p:nvSpPr>
          <p:spPr bwMode="auto">
            <a:xfrm>
              <a:off x="1335" y="1650"/>
              <a:ext cx="8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9251" name="Rectangle 33"/>
            <p:cNvSpPr>
              <a:spLocks noChangeArrowheads="1"/>
            </p:cNvSpPr>
            <p:nvPr/>
          </p:nvSpPr>
          <p:spPr bwMode="auto">
            <a:xfrm>
              <a:off x="3794" y="2397"/>
              <a:ext cx="13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  <p:sp>
          <p:nvSpPr>
            <p:cNvPr id="9252" name="Line 34"/>
            <p:cNvSpPr>
              <a:spLocks noChangeShapeType="1"/>
            </p:cNvSpPr>
            <p:nvPr/>
          </p:nvSpPr>
          <p:spPr bwMode="auto">
            <a:xfrm flipH="1">
              <a:off x="1248" y="2136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35"/>
            <p:cNvSpPr>
              <a:spLocks noChangeShapeType="1"/>
            </p:cNvSpPr>
            <p:nvPr/>
          </p:nvSpPr>
          <p:spPr bwMode="auto">
            <a:xfrm>
              <a:off x="1255" y="320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6"/>
            <p:cNvSpPr>
              <a:spLocks noChangeShapeType="1"/>
            </p:cNvSpPr>
            <p:nvPr/>
          </p:nvSpPr>
          <p:spPr bwMode="auto">
            <a:xfrm>
              <a:off x="1256" y="3639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7"/>
            <p:cNvSpPr>
              <a:spLocks noChangeShapeType="1"/>
            </p:cNvSpPr>
            <p:nvPr/>
          </p:nvSpPr>
          <p:spPr bwMode="auto">
            <a:xfrm>
              <a:off x="1559" y="2136"/>
              <a:ext cx="1305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8"/>
            <p:cNvSpPr>
              <a:spLocks noChangeShapeType="1"/>
            </p:cNvSpPr>
            <p:nvPr/>
          </p:nvSpPr>
          <p:spPr bwMode="auto">
            <a:xfrm>
              <a:off x="2886" y="2142"/>
              <a:ext cx="1528" cy="1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33400"/>
            <a:ext cx="6781800" cy="129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Long Put </a:t>
            </a:r>
            <a:r>
              <a:rPr lang="en-US" altLang="en-US" sz="2200" dirty="0" smtClean="0"/>
              <a:t>(Figure 10.2)</a:t>
            </a:r>
            <a:endParaRPr lang="en-US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67715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</a:t>
            </a:r>
            <a:r>
              <a:rPr lang="en-US" altLang="en-US" sz="2400" smtClean="0">
                <a:latin typeface="Arial" charset="0"/>
                <a:cs typeface="Arial" charset="0"/>
              </a:rPr>
              <a:t>Profit from buying a European put option: option price = $7, strike price = $70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C52637-D3B8-46EA-B92D-256F1668448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566863" y="2709863"/>
            <a:ext cx="6637337" cy="3132137"/>
            <a:chOff x="987" y="1707"/>
            <a:chExt cx="4181" cy="1973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1248" y="1721"/>
              <a:ext cx="0" cy="1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>
              <a:off x="1530" y="320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1448" y="311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 flipH="1" flipV="1">
              <a:off x="1485" y="311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H="1" flipV="1">
              <a:off x="1392" y="311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H="1">
              <a:off x="1359" y="312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H="1">
              <a:off x="1245" y="320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2"/>
            <p:cNvSpPr>
              <a:spLocks noChangeShapeType="1"/>
            </p:cNvSpPr>
            <p:nvPr/>
          </p:nvSpPr>
          <p:spPr bwMode="auto">
            <a:xfrm>
              <a:off x="1253" y="277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3"/>
            <p:cNvSpPr>
              <a:spLocks noChangeShapeType="1"/>
            </p:cNvSpPr>
            <p:nvPr/>
          </p:nvSpPr>
          <p:spPr bwMode="auto">
            <a:xfrm>
              <a:off x="1256" y="2337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4"/>
            <p:cNvSpPr>
              <a:spLocks noChangeShapeType="1"/>
            </p:cNvSpPr>
            <p:nvPr/>
          </p:nvSpPr>
          <p:spPr bwMode="auto">
            <a:xfrm>
              <a:off x="1252" y="1911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>
              <a:off x="1596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2028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7"/>
            <p:cNvSpPr>
              <a:spLocks noChangeShapeType="1"/>
            </p:cNvSpPr>
            <p:nvPr/>
          </p:nvSpPr>
          <p:spPr bwMode="auto">
            <a:xfrm>
              <a:off x="2457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18"/>
            <p:cNvSpPr>
              <a:spLocks noChangeShapeType="1"/>
            </p:cNvSpPr>
            <p:nvPr/>
          </p:nvSpPr>
          <p:spPr bwMode="auto">
            <a:xfrm>
              <a:off x="2892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9"/>
            <p:cNvSpPr>
              <a:spLocks noChangeShapeType="1"/>
            </p:cNvSpPr>
            <p:nvPr/>
          </p:nvSpPr>
          <p:spPr bwMode="auto">
            <a:xfrm>
              <a:off x="3324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3753" y="316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4185" y="315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1253" y="363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23"/>
            <p:cNvSpPr>
              <a:spLocks noChangeShapeType="1"/>
            </p:cNvSpPr>
            <p:nvPr/>
          </p:nvSpPr>
          <p:spPr bwMode="auto">
            <a:xfrm flipH="1">
              <a:off x="1245" y="3420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24"/>
            <p:cNvSpPr>
              <a:spLocks noChangeArrowheads="1"/>
            </p:cNvSpPr>
            <p:nvPr/>
          </p:nvSpPr>
          <p:spPr bwMode="auto">
            <a:xfrm>
              <a:off x="987" y="1765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30</a:t>
              </a:r>
            </a:p>
          </p:txBody>
        </p:sp>
        <p:sp>
          <p:nvSpPr>
            <p:cNvPr id="10267" name="Rectangle 25"/>
            <p:cNvSpPr>
              <a:spLocks noChangeArrowheads="1"/>
            </p:cNvSpPr>
            <p:nvPr/>
          </p:nvSpPr>
          <p:spPr bwMode="auto">
            <a:xfrm>
              <a:off x="987" y="2221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20</a:t>
              </a:r>
            </a:p>
          </p:txBody>
        </p:sp>
        <p:sp>
          <p:nvSpPr>
            <p:cNvPr id="10268" name="Rectangle 26"/>
            <p:cNvSpPr>
              <a:spLocks noChangeArrowheads="1"/>
            </p:cNvSpPr>
            <p:nvPr/>
          </p:nvSpPr>
          <p:spPr bwMode="auto">
            <a:xfrm>
              <a:off x="999" y="2655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</a:t>
              </a:r>
            </a:p>
          </p:txBody>
        </p:sp>
        <p:sp>
          <p:nvSpPr>
            <p:cNvPr id="10269" name="Rectangle 27"/>
            <p:cNvSpPr>
              <a:spLocks noChangeArrowheads="1"/>
            </p:cNvSpPr>
            <p:nvPr/>
          </p:nvSpPr>
          <p:spPr bwMode="auto">
            <a:xfrm>
              <a:off x="1059" y="3063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10270" name="Rectangle 28"/>
            <p:cNvSpPr>
              <a:spLocks noChangeArrowheads="1"/>
            </p:cNvSpPr>
            <p:nvPr/>
          </p:nvSpPr>
          <p:spPr bwMode="auto">
            <a:xfrm>
              <a:off x="1011" y="3373"/>
              <a:ext cx="28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-7</a:t>
              </a:r>
            </a:p>
          </p:txBody>
        </p:sp>
        <p:sp>
          <p:nvSpPr>
            <p:cNvPr id="10271" name="Rectangle 29"/>
            <p:cNvSpPr>
              <a:spLocks noChangeArrowheads="1"/>
            </p:cNvSpPr>
            <p:nvPr/>
          </p:nvSpPr>
          <p:spPr bwMode="auto">
            <a:xfrm>
              <a:off x="2785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10272" name="Rectangle 30"/>
            <p:cNvSpPr>
              <a:spLocks noChangeArrowheads="1"/>
            </p:cNvSpPr>
            <p:nvPr/>
          </p:nvSpPr>
          <p:spPr bwMode="auto">
            <a:xfrm>
              <a:off x="2343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60</a:t>
              </a:r>
            </a:p>
          </p:txBody>
        </p:sp>
        <p:sp>
          <p:nvSpPr>
            <p:cNvPr id="10273" name="Rectangle 31"/>
            <p:cNvSpPr>
              <a:spLocks noChangeArrowheads="1"/>
            </p:cNvSpPr>
            <p:nvPr/>
          </p:nvSpPr>
          <p:spPr bwMode="auto">
            <a:xfrm>
              <a:off x="1917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50</a:t>
              </a:r>
            </a:p>
          </p:txBody>
        </p:sp>
        <p:sp>
          <p:nvSpPr>
            <p:cNvPr id="10274" name="Rectangle 32"/>
            <p:cNvSpPr>
              <a:spLocks noChangeArrowheads="1"/>
            </p:cNvSpPr>
            <p:nvPr/>
          </p:nvSpPr>
          <p:spPr bwMode="auto">
            <a:xfrm>
              <a:off x="1489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40</a:t>
              </a:r>
            </a:p>
          </p:txBody>
        </p:sp>
        <p:sp>
          <p:nvSpPr>
            <p:cNvPr id="10275" name="Rectangle 33"/>
            <p:cNvSpPr>
              <a:spLocks noChangeArrowheads="1"/>
            </p:cNvSpPr>
            <p:nvPr/>
          </p:nvSpPr>
          <p:spPr bwMode="auto">
            <a:xfrm>
              <a:off x="3213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10276" name="Rectangle 34"/>
            <p:cNvSpPr>
              <a:spLocks noChangeArrowheads="1"/>
            </p:cNvSpPr>
            <p:nvPr/>
          </p:nvSpPr>
          <p:spPr bwMode="auto">
            <a:xfrm>
              <a:off x="3627" y="3219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10277" name="Rectangle 35"/>
            <p:cNvSpPr>
              <a:spLocks noChangeArrowheads="1"/>
            </p:cNvSpPr>
            <p:nvPr/>
          </p:nvSpPr>
          <p:spPr bwMode="auto">
            <a:xfrm>
              <a:off x="4023" y="3219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10278" name="Rectangle 36"/>
            <p:cNvSpPr>
              <a:spLocks noChangeArrowheads="1"/>
            </p:cNvSpPr>
            <p:nvPr/>
          </p:nvSpPr>
          <p:spPr bwMode="auto">
            <a:xfrm>
              <a:off x="1335" y="1707"/>
              <a:ext cx="8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10279" name="Rectangle 37"/>
            <p:cNvSpPr>
              <a:spLocks noChangeArrowheads="1"/>
            </p:cNvSpPr>
            <p:nvPr/>
          </p:nvSpPr>
          <p:spPr bwMode="auto">
            <a:xfrm>
              <a:off x="3848" y="2667"/>
              <a:ext cx="13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  <p:sp>
          <p:nvSpPr>
            <p:cNvPr id="10280" name="Line 38"/>
            <p:cNvSpPr>
              <a:spLocks noChangeShapeType="1"/>
            </p:cNvSpPr>
            <p:nvPr/>
          </p:nvSpPr>
          <p:spPr bwMode="auto">
            <a:xfrm flipH="1">
              <a:off x="1211" y="3492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1" name="Line 39"/>
            <p:cNvSpPr>
              <a:spLocks noChangeShapeType="1"/>
            </p:cNvSpPr>
            <p:nvPr/>
          </p:nvSpPr>
          <p:spPr bwMode="auto">
            <a:xfrm>
              <a:off x="2909" y="3496"/>
              <a:ext cx="169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40"/>
            <p:cNvSpPr>
              <a:spLocks noChangeShapeType="1"/>
            </p:cNvSpPr>
            <p:nvPr/>
          </p:nvSpPr>
          <p:spPr bwMode="auto">
            <a:xfrm flipH="1" flipV="1">
              <a:off x="1513" y="2119"/>
              <a:ext cx="1402" cy="140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7467600" cy="12192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Short Put </a:t>
            </a:r>
            <a:r>
              <a:rPr lang="en-US" altLang="en-US" sz="2200" dirty="0" smtClean="0"/>
              <a:t>(Figure 10.4)</a:t>
            </a:r>
            <a:endParaRPr lang="en-US" alt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15250" cy="4114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Profit from writing a European put option: option price = $7, strike price = $70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A84FA2A-07FD-4291-87C2-B1DB1631DFD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grpSp>
        <p:nvGrpSpPr>
          <p:cNvPr id="11270" name="Group 4"/>
          <p:cNvGrpSpPr>
            <a:grpSpLocks/>
          </p:cNvGrpSpPr>
          <p:nvPr/>
        </p:nvGrpSpPr>
        <p:grpSpPr bwMode="auto">
          <a:xfrm>
            <a:off x="1485900" y="2541588"/>
            <a:ext cx="6784975" cy="3535362"/>
            <a:chOff x="936" y="1601"/>
            <a:chExt cx="4274" cy="2227"/>
          </a:xfrm>
        </p:grpSpPr>
        <p:sp>
          <p:nvSpPr>
            <p:cNvPr id="11271" name="Rectangle 5"/>
            <p:cNvSpPr>
              <a:spLocks noChangeArrowheads="1"/>
            </p:cNvSpPr>
            <p:nvPr/>
          </p:nvSpPr>
          <p:spPr bwMode="auto">
            <a:xfrm>
              <a:off x="937" y="3542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-30</a:t>
              </a:r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936" y="3115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-20</a:t>
              </a: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937" y="2683"/>
              <a:ext cx="39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-10</a:t>
              </a: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1053" y="1956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</a:t>
              </a:r>
            </a:p>
          </p:txBody>
        </p:sp>
        <p:sp>
          <p:nvSpPr>
            <p:cNvPr id="11275" name="Line 9"/>
            <p:cNvSpPr>
              <a:spLocks noChangeShapeType="1"/>
            </p:cNvSpPr>
            <p:nvPr/>
          </p:nvSpPr>
          <p:spPr bwMode="auto">
            <a:xfrm>
              <a:off x="1248" y="1601"/>
              <a:ext cx="0" cy="20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1530" y="2396"/>
              <a:ext cx="3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 flipV="1">
              <a:off x="1448" y="2300"/>
              <a:ext cx="36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 flipH="1" flipV="1">
              <a:off x="1485" y="2303"/>
              <a:ext cx="42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13"/>
            <p:cNvSpPr>
              <a:spLocks noChangeShapeType="1"/>
            </p:cNvSpPr>
            <p:nvPr/>
          </p:nvSpPr>
          <p:spPr bwMode="auto">
            <a:xfrm flipH="1" flipV="1">
              <a:off x="1392" y="2300"/>
              <a:ext cx="51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14"/>
            <p:cNvSpPr>
              <a:spLocks noChangeShapeType="1"/>
            </p:cNvSpPr>
            <p:nvPr/>
          </p:nvSpPr>
          <p:spPr bwMode="auto">
            <a:xfrm flipH="1">
              <a:off x="1359" y="2311"/>
              <a:ext cx="40" cy="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5"/>
            <p:cNvSpPr>
              <a:spLocks noChangeShapeType="1"/>
            </p:cNvSpPr>
            <p:nvPr/>
          </p:nvSpPr>
          <p:spPr bwMode="auto">
            <a:xfrm flipH="1">
              <a:off x="1245" y="2396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6"/>
            <p:cNvSpPr>
              <a:spLocks noChangeShapeType="1"/>
            </p:cNvSpPr>
            <p:nvPr/>
          </p:nvSpPr>
          <p:spPr bwMode="auto">
            <a:xfrm>
              <a:off x="1253" y="1962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1596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8"/>
            <p:cNvSpPr>
              <a:spLocks noChangeShapeType="1"/>
            </p:cNvSpPr>
            <p:nvPr/>
          </p:nvSpPr>
          <p:spPr bwMode="auto">
            <a:xfrm>
              <a:off x="2028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9"/>
            <p:cNvSpPr>
              <a:spLocks noChangeShapeType="1"/>
            </p:cNvSpPr>
            <p:nvPr/>
          </p:nvSpPr>
          <p:spPr bwMode="auto">
            <a:xfrm>
              <a:off x="2457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2892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3324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3753" y="2350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4185" y="2348"/>
              <a:ext cx="0" cy="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24"/>
            <p:cNvSpPr>
              <a:spLocks noChangeShapeType="1"/>
            </p:cNvSpPr>
            <p:nvPr/>
          </p:nvSpPr>
          <p:spPr bwMode="auto">
            <a:xfrm>
              <a:off x="1253" y="2823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5"/>
            <p:cNvSpPr>
              <a:spLocks noChangeShapeType="1"/>
            </p:cNvSpPr>
            <p:nvPr/>
          </p:nvSpPr>
          <p:spPr bwMode="auto">
            <a:xfrm flipH="1">
              <a:off x="1245" y="2177"/>
              <a:ext cx="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059" y="2253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0</a:t>
              </a: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2761" y="2402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70</a:t>
              </a: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2324" y="2080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60</a:t>
              </a: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897" y="2080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50</a:t>
              </a: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466" y="2080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40</a:t>
              </a: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3194" y="2402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80</a:t>
              </a: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3623" y="2402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90</a:t>
              </a: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4018" y="2402"/>
              <a:ext cx="435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100</a:t>
              </a: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1335" y="1689"/>
              <a:ext cx="85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Profit ($)</a:t>
              </a: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3890" y="1857"/>
              <a:ext cx="1320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Terminal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stock price ($)</a:t>
              </a:r>
            </a:p>
          </p:txBody>
        </p:sp>
        <p:sp>
          <p:nvSpPr>
            <p:cNvPr id="11302" name="Line 36"/>
            <p:cNvSpPr>
              <a:spLocks noChangeShapeType="1"/>
            </p:cNvSpPr>
            <p:nvPr/>
          </p:nvSpPr>
          <p:spPr bwMode="auto">
            <a:xfrm flipH="1">
              <a:off x="1211" y="2098"/>
              <a:ext cx="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Line 37"/>
            <p:cNvSpPr>
              <a:spLocks noChangeShapeType="1"/>
            </p:cNvSpPr>
            <p:nvPr/>
          </p:nvSpPr>
          <p:spPr bwMode="auto">
            <a:xfrm>
              <a:off x="2909" y="2096"/>
              <a:ext cx="126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Line 38"/>
            <p:cNvSpPr>
              <a:spLocks noChangeShapeType="1"/>
            </p:cNvSpPr>
            <p:nvPr/>
          </p:nvSpPr>
          <p:spPr bwMode="auto">
            <a:xfrm flipH="1">
              <a:off x="1509" y="2104"/>
              <a:ext cx="1408" cy="13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Line 39"/>
            <p:cNvSpPr>
              <a:spLocks noChangeShapeType="1"/>
            </p:cNvSpPr>
            <p:nvPr/>
          </p:nvSpPr>
          <p:spPr bwMode="auto">
            <a:xfrm>
              <a:off x="1253" y="325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Line 40"/>
            <p:cNvSpPr>
              <a:spLocks noChangeShapeType="1"/>
            </p:cNvSpPr>
            <p:nvPr/>
          </p:nvSpPr>
          <p:spPr bwMode="auto">
            <a:xfrm>
              <a:off x="1253" y="3684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143000"/>
            <a:ext cx="7010400" cy="3556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Payoffs from </a:t>
            </a:r>
            <a:r>
              <a:rPr lang="en-US" dirty="0" smtClean="0"/>
              <a:t>Options </a:t>
            </a:r>
            <a:r>
              <a:rPr lang="en-US" sz="2700" dirty="0" smtClean="0"/>
              <a:t>(Figure 10.5)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What is the Option Position in Each Case? 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7239000" cy="373380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= Strike price,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i="1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= Price of asset at maturity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0A48278-4ED3-4E94-BE42-35CD771511A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4" name="Rectangle 11"/>
          <p:cNvSpPr>
            <a:spLocks noChangeArrowheads="1"/>
          </p:cNvSpPr>
          <p:nvPr/>
        </p:nvSpPr>
        <p:spPr bwMode="auto">
          <a:xfrm>
            <a:off x="2514600" y="23622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Payoff</a:t>
            </a:r>
          </a:p>
        </p:txBody>
      </p:sp>
      <p:sp>
        <p:nvSpPr>
          <p:cNvPr id="12295" name="Rectangle 12"/>
          <p:cNvSpPr>
            <a:spLocks noChangeArrowheads="1"/>
          </p:cNvSpPr>
          <p:nvPr/>
        </p:nvSpPr>
        <p:spPr bwMode="auto">
          <a:xfrm>
            <a:off x="5715000" y="2362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</a:rPr>
              <a:t>Payoff</a:t>
            </a:r>
          </a:p>
        </p:txBody>
      </p:sp>
      <p:grpSp>
        <p:nvGrpSpPr>
          <p:cNvPr id="12296" name="Group 37"/>
          <p:cNvGrpSpPr>
            <a:grpSpLocks/>
          </p:cNvGrpSpPr>
          <p:nvPr/>
        </p:nvGrpSpPr>
        <p:grpSpPr bwMode="auto">
          <a:xfrm>
            <a:off x="2438400" y="2971800"/>
            <a:ext cx="5175250" cy="2955925"/>
            <a:chOff x="1600200" y="2198688"/>
            <a:chExt cx="6013450" cy="3729037"/>
          </a:xfrm>
        </p:grpSpPr>
        <p:grpSp>
          <p:nvGrpSpPr>
            <p:cNvPr id="12297" name="Group 5"/>
            <p:cNvGrpSpPr>
              <a:grpSpLocks/>
            </p:cNvGrpSpPr>
            <p:nvPr/>
          </p:nvGrpSpPr>
          <p:grpSpPr bwMode="auto">
            <a:xfrm>
              <a:off x="1600200" y="2198688"/>
              <a:ext cx="2317750" cy="1700212"/>
              <a:chOff x="1008" y="1385"/>
              <a:chExt cx="1460" cy="1071"/>
            </a:xfrm>
          </p:grpSpPr>
          <p:sp>
            <p:nvSpPr>
              <p:cNvPr id="12325" name="Line 6"/>
              <p:cNvSpPr>
                <a:spLocks noChangeShapeType="1"/>
              </p:cNvSpPr>
              <p:nvPr/>
            </p:nvSpPr>
            <p:spPr bwMode="auto">
              <a:xfrm>
                <a:off x="1008" y="1385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Line 7"/>
              <p:cNvSpPr>
                <a:spLocks noChangeShapeType="1"/>
              </p:cNvSpPr>
              <p:nvPr/>
            </p:nvSpPr>
            <p:spPr bwMode="auto">
              <a:xfrm>
                <a:off x="1013" y="1944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98" name="Group 8"/>
            <p:cNvGrpSpPr>
              <a:grpSpLocks/>
            </p:cNvGrpSpPr>
            <p:nvPr/>
          </p:nvGrpSpPr>
          <p:grpSpPr bwMode="auto">
            <a:xfrm>
              <a:off x="5124450" y="2198688"/>
              <a:ext cx="2317750" cy="1700212"/>
              <a:chOff x="3228" y="1385"/>
              <a:chExt cx="1460" cy="1071"/>
            </a:xfrm>
          </p:grpSpPr>
          <p:sp>
            <p:nvSpPr>
              <p:cNvPr id="12323" name="Line 9"/>
              <p:cNvSpPr>
                <a:spLocks noChangeShapeType="1"/>
              </p:cNvSpPr>
              <p:nvPr/>
            </p:nvSpPr>
            <p:spPr bwMode="auto">
              <a:xfrm>
                <a:off x="3228" y="1385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Line 10"/>
              <p:cNvSpPr>
                <a:spLocks noChangeShapeType="1"/>
              </p:cNvSpPr>
              <p:nvPr/>
            </p:nvSpPr>
            <p:spPr bwMode="auto">
              <a:xfrm>
                <a:off x="3233" y="1944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3624263" y="3109913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7167563" y="3109913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01" name="Rectangle 15"/>
            <p:cNvSpPr>
              <a:spLocks noChangeArrowheads="1"/>
            </p:cNvSpPr>
            <p:nvPr/>
          </p:nvSpPr>
          <p:spPr bwMode="auto">
            <a:xfrm>
              <a:off x="2527300" y="3090863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6070600" y="2633663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>
              <a:off x="1608138" y="3086100"/>
              <a:ext cx="1077912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V="1">
              <a:off x="2700338" y="2336800"/>
              <a:ext cx="720725" cy="77152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>
              <a:off x="5137150" y="3086100"/>
              <a:ext cx="1077913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06" name="Group 20"/>
            <p:cNvGrpSpPr>
              <a:grpSpLocks/>
            </p:cNvGrpSpPr>
            <p:nvPr/>
          </p:nvGrpSpPr>
          <p:grpSpPr bwMode="auto">
            <a:xfrm>
              <a:off x="1600200" y="4227513"/>
              <a:ext cx="2317750" cy="1700212"/>
              <a:chOff x="1008" y="2663"/>
              <a:chExt cx="1460" cy="1071"/>
            </a:xfrm>
          </p:grpSpPr>
          <p:sp>
            <p:nvSpPr>
              <p:cNvPr id="12321" name="Line 21"/>
              <p:cNvSpPr>
                <a:spLocks noChangeShapeType="1"/>
              </p:cNvSpPr>
              <p:nvPr/>
            </p:nvSpPr>
            <p:spPr bwMode="auto">
              <a:xfrm>
                <a:off x="1008" y="2663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Line 22"/>
              <p:cNvSpPr>
                <a:spLocks noChangeShapeType="1"/>
              </p:cNvSpPr>
              <p:nvPr/>
            </p:nvSpPr>
            <p:spPr bwMode="auto">
              <a:xfrm>
                <a:off x="1013" y="3222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7" name="Group 23"/>
            <p:cNvGrpSpPr>
              <a:grpSpLocks/>
            </p:cNvGrpSpPr>
            <p:nvPr/>
          </p:nvGrpSpPr>
          <p:grpSpPr bwMode="auto">
            <a:xfrm>
              <a:off x="5124450" y="4227513"/>
              <a:ext cx="2317750" cy="1700212"/>
              <a:chOff x="3228" y="2663"/>
              <a:chExt cx="1460" cy="1071"/>
            </a:xfrm>
          </p:grpSpPr>
          <p:sp>
            <p:nvSpPr>
              <p:cNvPr id="12319" name="Line 24"/>
              <p:cNvSpPr>
                <a:spLocks noChangeShapeType="1"/>
              </p:cNvSpPr>
              <p:nvPr/>
            </p:nvSpPr>
            <p:spPr bwMode="auto">
              <a:xfrm>
                <a:off x="3228" y="2663"/>
                <a:ext cx="0" cy="10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Line 25"/>
              <p:cNvSpPr>
                <a:spLocks noChangeShapeType="1"/>
              </p:cNvSpPr>
              <p:nvPr/>
            </p:nvSpPr>
            <p:spPr bwMode="auto">
              <a:xfrm>
                <a:off x="3233" y="3222"/>
                <a:ext cx="145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08" name="Rectangle 26"/>
            <p:cNvSpPr>
              <a:spLocks noChangeArrowheads="1"/>
            </p:cNvSpPr>
            <p:nvPr/>
          </p:nvSpPr>
          <p:spPr bwMode="auto">
            <a:xfrm>
              <a:off x="1643062" y="3832897"/>
              <a:ext cx="1050749" cy="5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Payoff</a:t>
              </a:r>
            </a:p>
          </p:txBody>
        </p:sp>
        <p:sp>
          <p:nvSpPr>
            <p:cNvPr id="12309" name="Rectangle 27"/>
            <p:cNvSpPr>
              <a:spLocks noChangeArrowheads="1"/>
            </p:cNvSpPr>
            <p:nvPr/>
          </p:nvSpPr>
          <p:spPr bwMode="auto">
            <a:xfrm>
              <a:off x="5186364" y="4090988"/>
              <a:ext cx="1050749" cy="50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Payoff</a:t>
              </a:r>
            </a:p>
          </p:txBody>
        </p:sp>
        <p:sp>
          <p:nvSpPr>
            <p:cNvPr id="12310" name="Rectangle 28"/>
            <p:cNvSpPr>
              <a:spLocks noChangeArrowheads="1"/>
            </p:cNvSpPr>
            <p:nvPr/>
          </p:nvSpPr>
          <p:spPr bwMode="auto">
            <a:xfrm>
              <a:off x="3624263" y="5138738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11" name="Rectangle 29"/>
            <p:cNvSpPr>
              <a:spLocks noChangeArrowheads="1"/>
            </p:cNvSpPr>
            <p:nvPr/>
          </p:nvSpPr>
          <p:spPr bwMode="auto">
            <a:xfrm>
              <a:off x="7167563" y="5138738"/>
              <a:ext cx="446087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S</a:t>
              </a:r>
              <a:r>
                <a:rPr lang="en-US" altLang="en-US" sz="2400" i="1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12" name="Rectangle 30"/>
            <p:cNvSpPr>
              <a:spLocks noChangeArrowheads="1"/>
            </p:cNvSpPr>
            <p:nvPr/>
          </p:nvSpPr>
          <p:spPr bwMode="auto">
            <a:xfrm>
              <a:off x="2527300" y="5119688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13" name="Rectangle 31"/>
            <p:cNvSpPr>
              <a:spLocks noChangeArrowheads="1"/>
            </p:cNvSpPr>
            <p:nvPr/>
          </p:nvSpPr>
          <p:spPr bwMode="auto">
            <a:xfrm>
              <a:off x="6070600" y="4662488"/>
              <a:ext cx="384175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12314" name="Line 32"/>
            <p:cNvSpPr>
              <a:spLocks noChangeShapeType="1"/>
            </p:cNvSpPr>
            <p:nvPr/>
          </p:nvSpPr>
          <p:spPr bwMode="auto">
            <a:xfrm flipV="1">
              <a:off x="5494338" y="5102225"/>
              <a:ext cx="722312" cy="77311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33"/>
            <p:cNvSpPr>
              <a:spLocks noChangeShapeType="1"/>
            </p:cNvSpPr>
            <p:nvPr/>
          </p:nvSpPr>
          <p:spPr bwMode="auto">
            <a:xfrm>
              <a:off x="6242050" y="5114925"/>
              <a:ext cx="99695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34"/>
            <p:cNvSpPr>
              <a:spLocks noChangeShapeType="1"/>
            </p:cNvSpPr>
            <p:nvPr/>
          </p:nvSpPr>
          <p:spPr bwMode="auto">
            <a:xfrm>
              <a:off x="2714625" y="5114925"/>
              <a:ext cx="10160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35"/>
            <p:cNvSpPr>
              <a:spLocks noChangeShapeType="1"/>
            </p:cNvSpPr>
            <p:nvPr/>
          </p:nvSpPr>
          <p:spPr bwMode="auto">
            <a:xfrm flipH="1" flipV="1">
              <a:off x="2028825" y="4443413"/>
              <a:ext cx="693738" cy="693737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6"/>
            <p:cNvSpPr>
              <a:spLocks noChangeShapeType="1"/>
            </p:cNvSpPr>
            <p:nvPr/>
          </p:nvSpPr>
          <p:spPr bwMode="auto">
            <a:xfrm flipH="1" flipV="1">
              <a:off x="6216650" y="3068638"/>
              <a:ext cx="685800" cy="68580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44493"/>
            <a:ext cx="7772400" cy="1006475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Assets Underlying</a:t>
            </a:r>
            <a:br>
              <a:rPr lang="en-US" dirty="0"/>
            </a:br>
            <a:r>
              <a:rPr lang="en-US" dirty="0"/>
              <a:t>Exchange-Traded Options</a:t>
            </a:r>
            <a:br>
              <a:rPr lang="en-US" dirty="0"/>
            </a:b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743200"/>
            <a:ext cx="5429250" cy="340995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Stocks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ETFs (and other ETPs)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Foreign Currency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Stock Indices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Futures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3679FB-5D45-43C0-A228-B1D67B3B52B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Ch06HullOFOD8thlEdition</Template>
  <TotalTime>77</TotalTime>
  <Words>1114</Words>
  <Application>Microsoft Office PowerPoint</Application>
  <PresentationFormat>On-screen Show (4:3)</PresentationFormat>
  <Paragraphs>198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Times New Roman</vt:lpstr>
      <vt:lpstr>Wingdings</vt:lpstr>
      <vt:lpstr>Global</vt:lpstr>
      <vt:lpstr>Chapter 10 Mechanics of Options Markets</vt:lpstr>
      <vt:lpstr>Review of Option Types</vt:lpstr>
      <vt:lpstr>Option Positions</vt:lpstr>
      <vt:lpstr>Long Call   (Figure 10.1)</vt:lpstr>
      <vt:lpstr>Short Call  (Figure 10.3)</vt:lpstr>
      <vt:lpstr>Long Put (Figure 10.2)</vt:lpstr>
      <vt:lpstr>Short Put (Figure 10.4)</vt:lpstr>
      <vt:lpstr>Payoffs from Options (Figure 10.5) What is the Option Position in Each Case?  </vt:lpstr>
      <vt:lpstr>Assets Underlying Exchange-Traded Options </vt:lpstr>
      <vt:lpstr>Specification of Exchange-Traded Options</vt:lpstr>
      <vt:lpstr>Terminology</vt:lpstr>
      <vt:lpstr>Terminology (continued)</vt:lpstr>
      <vt:lpstr>Other CBOE Product</vt:lpstr>
      <vt:lpstr> Dividends &amp; Stock Splits  </vt:lpstr>
      <vt:lpstr>Dividends &amp; Stock Splits (continued)</vt:lpstr>
      <vt:lpstr>Market Makers</vt:lpstr>
      <vt:lpstr>Margin</vt:lpstr>
      <vt:lpstr>Warrants</vt:lpstr>
      <vt:lpstr>Warrants (continued)</vt:lpstr>
      <vt:lpstr>Employee Stock Options (see also Chapter 16)</vt:lpstr>
      <vt:lpstr>Convertible Bonds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Mechanics of Options Markets</dc:title>
  <dc:subject>Options, Futures, and Other Derivatives, 11e</dc:subject>
  <dc:creator>John C. Hull</dc:creator>
  <cp:keywords>Chapter 10</cp:keywords>
  <dc:description>Copyright 2021 by John C. Hull. All Rights Reserved. Published 2021</dc:description>
  <cp:lastModifiedBy>John Hull</cp:lastModifiedBy>
  <cp:revision>18</cp:revision>
  <dcterms:created xsi:type="dcterms:W3CDTF">2008-05-29T16:38:10Z</dcterms:created>
  <dcterms:modified xsi:type="dcterms:W3CDTF">2020-09-30T15:22:08Z</dcterms:modified>
</cp:coreProperties>
</file>