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84" r:id="rId1"/>
  </p:sldMasterIdLst>
  <p:notesMasterIdLst>
    <p:notesMasterId r:id="rId22"/>
  </p:notesMasterIdLst>
  <p:handoutMasterIdLst>
    <p:handoutMasterId r:id="rId23"/>
  </p:handoutMasterIdLst>
  <p:sldIdLst>
    <p:sldId id="272" r:id="rId2"/>
    <p:sldId id="277" r:id="rId3"/>
    <p:sldId id="27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74" r:id="rId12"/>
    <p:sldId id="265" r:id="rId13"/>
    <p:sldId id="266" r:id="rId14"/>
    <p:sldId id="267" r:id="rId15"/>
    <p:sldId id="268" r:id="rId16"/>
    <p:sldId id="275" r:id="rId17"/>
    <p:sldId id="269" r:id="rId18"/>
    <p:sldId id="276" r:id="rId19"/>
    <p:sldId id="270" r:id="rId20"/>
    <p:sldId id="271" r:id="rId21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5" autoAdjust="0"/>
    <p:restoredTop sz="94681" autoAdjust="0"/>
  </p:normalViewPr>
  <p:slideViewPr>
    <p:cSldViewPr>
      <p:cViewPr varScale="1">
        <p:scale>
          <a:sx n="69" d="100"/>
          <a:sy n="69" d="100"/>
        </p:scale>
        <p:origin x="142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516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7829996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7400" y="6324600"/>
            <a:ext cx="43434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Options, Futures, and Other Derivatives,  11th Edition,  Copyright © John  C. Hull 2021</a:t>
            </a:r>
            <a:endParaRPr lang="en-US" alt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7BC4D-4C49-4F77-9A4E-7334A531DA6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489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Options, Futures, and Other Derivatives,  11th Edition,  Copyright © John  C. Hull 2021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BAF92-3EFC-4FB6-9098-88E6C9741EB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331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Options, Futures, and Other Derivatives,  11th Edition,  Copyright © John  C. Hull 2021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9F0FE-7490-4622-A4AA-E2FAC09011B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301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Options, Futures, and Other Derivatives,  11th Edition,  Copyright © John  C. Hull 2021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29AFC-85B7-4B8D-81E7-0EDB7A3D278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452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Options, Futures, and Other Derivatives,  11th Edition,  Copyright © John  C. Hull 2021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3BFB9-CA5C-4459-9BFA-47372AD5C67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630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Options, Futures, and Other Derivatives,  11th Edition,  Copyright © John  C. Hull 2021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16F71-061B-4DFD-8A08-DBDA63F68BC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735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Options, Futures, and Other Derivatives,  11th Edition,  Copyright © John  C. Hull 2021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F2881-1774-4A7F-8271-82D4B746310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704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Options, Futures, and Other Derivatives,  11th Edition,  Copyright © John  C. Hull 2021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1F4D2-5694-42E4-8FEB-798CBABC473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101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Options, Futures, and Other Derivatives,  11th Edition,  Copyright © John  C. Hull 2021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49C5D-3629-4800-8B70-0D1E9A79E40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705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Options, Futures, and Other Derivatives,  11th Edition,  Copyright © John  C. Hull 2021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884D3-5FCF-416F-B0A4-B548C57521D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008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Options, Futures, and Other Derivatives,  11th Edition,  Copyright © John  C. Hull 2021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42856-5AAD-45B3-A8AA-359A6EAE7E5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686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246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en-US" smtClean="0"/>
              <a:t>Options, Futures, and Other Derivatives,  11th Edition,  Copyright © John  C. Hull 2021</a:t>
            </a: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2ABFAED-7EA5-4725-A4FF-74732D80E5F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27" r:id="rId3"/>
    <p:sldLayoutId id="2147483828" r:id="rId4"/>
    <p:sldLayoutId id="2147483829" r:id="rId5"/>
    <p:sldLayoutId id="2147483837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28800" y="2060575"/>
            <a:ext cx="6934200" cy="21304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Chapter 11 </a:t>
            </a:r>
            <a:br>
              <a:rPr lang="en-US" altLang="en-US" dirty="0" smtClean="0"/>
            </a:br>
            <a:r>
              <a:rPr lang="en-US" altLang="en-US" dirty="0" smtClean="0"/>
              <a:t>Properties of Stock Options</a:t>
            </a: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95536" y="6096000"/>
            <a:ext cx="79629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 Copyright © John  C. Hull 2021</a:t>
            </a:r>
            <a:endParaRPr lang="en-US" altLang="en-US" sz="1400" dirty="0">
              <a:latin typeface="Arial" charset="0"/>
            </a:endParaRP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3CC405-E561-4E77-9190-9C704895632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/>
              <a:t>Values of Portfolios </a:t>
            </a:r>
            <a:r>
              <a:rPr lang="en-CA" altLang="en-US" sz="2400" dirty="0" smtClean="0"/>
              <a:t>(Table 11.2)</a:t>
            </a:r>
            <a:endParaRPr lang="en-US" altLang="en-US" sz="2400" dirty="0" smtClean="0"/>
          </a:p>
        </p:txBody>
      </p:sp>
      <p:sp>
        <p:nvSpPr>
          <p:cNvPr id="1433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D684EFB-97B4-4646-A747-667EE6A172B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28750" y="2143125"/>
          <a:ext cx="6096000" cy="2595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i="1" dirty="0" smtClean="0">
                          <a:latin typeface="+mj-lt"/>
                        </a:rPr>
                        <a:t>S</a:t>
                      </a:r>
                      <a:r>
                        <a:rPr lang="en-CA" sz="1800" i="1" baseline="-25000" dirty="0" smtClean="0">
                          <a:latin typeface="+mj-lt"/>
                        </a:rPr>
                        <a:t>T</a:t>
                      </a:r>
                      <a:r>
                        <a:rPr lang="en-CA" sz="1800" i="1" dirty="0" smtClean="0">
                          <a:latin typeface="+mj-lt"/>
                        </a:rPr>
                        <a:t> &gt; K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i="1" dirty="0" smtClean="0">
                          <a:latin typeface="+mj-lt"/>
                        </a:rPr>
                        <a:t>S</a:t>
                      </a:r>
                      <a:r>
                        <a:rPr lang="en-CA" sz="1800" i="1" baseline="-25000" dirty="0" smtClean="0">
                          <a:latin typeface="+mj-lt"/>
                        </a:rPr>
                        <a:t>T</a:t>
                      </a:r>
                      <a:r>
                        <a:rPr lang="en-CA" sz="1800" i="1" dirty="0" smtClean="0">
                          <a:latin typeface="+mj-lt"/>
                        </a:rPr>
                        <a:t> &lt; K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Portfolio A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Call option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i="1" dirty="0" smtClean="0">
                          <a:latin typeface="+mj-lt"/>
                        </a:rPr>
                        <a:t>S</a:t>
                      </a:r>
                      <a:r>
                        <a:rPr lang="en-CA" sz="1800" i="1" baseline="-25000" dirty="0" smtClean="0">
                          <a:latin typeface="+mj-lt"/>
                        </a:rPr>
                        <a:t>T</a:t>
                      </a:r>
                      <a:r>
                        <a:rPr lang="en-CA" sz="1800" i="1" dirty="0" smtClean="0">
                          <a:latin typeface="+mj-lt"/>
                        </a:rPr>
                        <a:t> − K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i="0" dirty="0" smtClean="0">
                          <a:latin typeface="+mj-lt"/>
                        </a:rPr>
                        <a:t>0</a:t>
                      </a:r>
                      <a:endParaRPr lang="en-US" sz="1800" i="0" dirty="0">
                        <a:latin typeface="+mj-lt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Zero-coupon bond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i="1" dirty="0" smtClean="0">
                          <a:latin typeface="+mj-lt"/>
                        </a:rPr>
                        <a:t>K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i="1" dirty="0" smtClean="0">
                          <a:latin typeface="+mj-lt"/>
                        </a:rPr>
                        <a:t>K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Total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i="1" dirty="0" smtClean="0">
                          <a:latin typeface="+mj-lt"/>
                        </a:rPr>
                        <a:t>S</a:t>
                      </a:r>
                      <a:r>
                        <a:rPr lang="en-CA" sz="1800" i="1" baseline="-25000" dirty="0" smtClean="0">
                          <a:latin typeface="+mj-lt"/>
                        </a:rPr>
                        <a:t>T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i="1" dirty="0" smtClean="0">
                          <a:latin typeface="+mj-lt"/>
                        </a:rPr>
                        <a:t>K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Portfolio C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Put Option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i="0" dirty="0" smtClean="0">
                          <a:latin typeface="+mj-lt"/>
                        </a:rPr>
                        <a:t>0</a:t>
                      </a:r>
                      <a:endParaRPr lang="en-US" sz="1800" i="0" dirty="0">
                        <a:latin typeface="+mj-lt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i="1" dirty="0" smtClean="0">
                          <a:latin typeface="+mj-lt"/>
                        </a:rPr>
                        <a:t>K− S</a:t>
                      </a:r>
                      <a:r>
                        <a:rPr lang="en-CA" sz="1800" i="1" baseline="-25000" dirty="0" smtClean="0">
                          <a:latin typeface="+mj-lt"/>
                        </a:rPr>
                        <a:t>T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Share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i="1" dirty="0" smtClean="0">
                          <a:latin typeface="+mj-lt"/>
                        </a:rPr>
                        <a:t>S</a:t>
                      </a:r>
                      <a:r>
                        <a:rPr lang="en-CA" sz="1800" i="1" baseline="-25000" dirty="0" smtClean="0">
                          <a:latin typeface="+mj-lt"/>
                        </a:rPr>
                        <a:t>T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i="1" dirty="0" smtClean="0">
                          <a:latin typeface="+mj-lt"/>
                        </a:rPr>
                        <a:t>S</a:t>
                      </a:r>
                      <a:r>
                        <a:rPr lang="en-CA" sz="1800" i="1" baseline="-25000" dirty="0" smtClean="0">
                          <a:latin typeface="+mj-lt"/>
                        </a:rPr>
                        <a:t>T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Total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i="1" dirty="0" smtClean="0">
                          <a:latin typeface="+mj-lt"/>
                        </a:rPr>
                        <a:t>S</a:t>
                      </a:r>
                      <a:r>
                        <a:rPr lang="en-CA" sz="1800" i="1" baseline="-25000" dirty="0" smtClean="0">
                          <a:latin typeface="+mj-lt"/>
                        </a:rPr>
                        <a:t>T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i="1" dirty="0" smtClean="0">
                          <a:latin typeface="+mj-lt"/>
                        </a:rPr>
                        <a:t>K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/>
              <a:t>The Put-Call Parity Result </a:t>
            </a:r>
            <a:r>
              <a:rPr lang="en-US" altLang="en-US" sz="2400" dirty="0" smtClean="0"/>
              <a:t>(Equation 11.6)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Both are worth max(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i="1" baseline="-25000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,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 smtClean="0">
                <a:latin typeface="Arial" charset="0"/>
                <a:cs typeface="Arial" charset="0"/>
              </a:rPr>
              <a:t> ) at the maturity of the options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They must therefore be worth the same today. This means that</a:t>
            </a:r>
            <a:r>
              <a:rPr lang="en-US" altLang="en-US" sz="3600" dirty="0" smtClean="0">
                <a:latin typeface="Arial" charset="0"/>
                <a:cs typeface="Arial" charset="0"/>
              </a:rPr>
              <a:t>				</a:t>
            </a:r>
            <a:r>
              <a:rPr lang="en-US" altLang="en-US" sz="4000" dirty="0" smtClean="0">
                <a:latin typeface="Arial" charset="0"/>
                <a:cs typeface="Arial" charset="0"/>
              </a:rPr>
              <a:t>	</a:t>
            </a:r>
            <a:r>
              <a:rPr lang="en-US" altLang="en-US" sz="4000" i="1" dirty="0" smtClean="0">
                <a:latin typeface="Times New Roman" pitchFamily="18" charset="0"/>
                <a:cs typeface="Arial" charset="0"/>
              </a:rPr>
              <a:t>c</a:t>
            </a:r>
            <a:r>
              <a:rPr lang="en-US" altLang="en-US" sz="4000" dirty="0" smtClean="0">
                <a:latin typeface="Times New Roman" pitchFamily="18" charset="0"/>
                <a:cs typeface="Arial" charset="0"/>
              </a:rPr>
              <a:t> + </a:t>
            </a:r>
            <a:r>
              <a:rPr lang="en-US" altLang="en-US" sz="4000" i="1" dirty="0" err="1" smtClean="0">
                <a:latin typeface="Times New Roman" pitchFamily="18" charset="0"/>
                <a:cs typeface="Arial" charset="0"/>
              </a:rPr>
              <a:t>Ke</a:t>
            </a:r>
            <a:r>
              <a:rPr lang="en-US" altLang="en-US" sz="4000" i="1" baseline="30000" dirty="0" smtClean="0">
                <a:latin typeface="Times New Roman" pitchFamily="18" charset="0"/>
                <a:cs typeface="Arial" charset="0"/>
              </a:rPr>
              <a:t> -</a:t>
            </a:r>
            <a:r>
              <a:rPr lang="en-US" altLang="en-US" sz="4000" i="1" baseline="30000" dirty="0" err="1" smtClean="0">
                <a:latin typeface="Times New Roman" pitchFamily="18" charset="0"/>
                <a:cs typeface="Arial" charset="0"/>
              </a:rPr>
              <a:t>rT</a:t>
            </a:r>
            <a:r>
              <a:rPr lang="en-US" altLang="en-US" sz="4000" i="1" baseline="300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4000" dirty="0" smtClean="0">
                <a:latin typeface="Times New Roman" pitchFamily="18" charset="0"/>
                <a:cs typeface="Arial" charset="0"/>
              </a:rPr>
              <a:t>= </a:t>
            </a:r>
            <a:r>
              <a:rPr lang="en-US" altLang="en-US" sz="4000" i="1" dirty="0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z="4000" dirty="0" smtClean="0">
                <a:latin typeface="Times New Roman" pitchFamily="18" charset="0"/>
                <a:cs typeface="Arial" charset="0"/>
              </a:rPr>
              <a:t> + </a:t>
            </a:r>
            <a:r>
              <a:rPr lang="en-US" altLang="en-US" sz="4000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4000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40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5400" dirty="0" smtClean="0">
                <a:latin typeface="Times New Roman" pitchFamily="18" charset="0"/>
                <a:cs typeface="Arial" charset="0"/>
              </a:rPr>
              <a:t>	</a:t>
            </a:r>
            <a:r>
              <a:rPr lang="en-US" altLang="en-US" sz="3600" dirty="0" smtClean="0">
                <a:latin typeface="Times New Roman" pitchFamily="18" charset="0"/>
                <a:cs typeface="Arial" charset="0"/>
              </a:rPr>
              <a:t>     </a:t>
            </a:r>
          </a:p>
          <a:p>
            <a:pPr eaLnBrk="1" hangingPunct="1"/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DEAFE83-DB09-4E0C-AC9F-C87090097CF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971550" y="1557338"/>
            <a:ext cx="6357938" cy="4687887"/>
          </a:xfrm>
        </p:spPr>
        <p:txBody>
          <a:bodyPr lIns="90488" tIns="44450" rIns="90488" bIns="44450"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Suppose that</a:t>
            </a:r>
          </a:p>
          <a:p>
            <a:pPr eaLnBrk="1" hangingPunct="1"/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What are the arbitrage  possibilities when			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i="1" smtClean="0">
                <a:latin typeface="Times New Roman" pitchFamily="18" charset="0"/>
                <a:cs typeface="Arial" charset="0"/>
              </a:rPr>
              <a:t>			p</a:t>
            </a:r>
            <a:r>
              <a:rPr lang="en-US" altLang="en-US" smtClean="0">
                <a:latin typeface="Arial" charset="0"/>
                <a:cs typeface="Arial" charset="0"/>
              </a:rPr>
              <a:t> = 2.25 ?			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			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= 1 ?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32D739-237A-4557-B660-375CA015D20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684213" y="6207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chemeClr val="tx2"/>
                </a:solidFill>
                <a:latin typeface="Times New Roman" pitchFamily="18" charset="0"/>
              </a:rPr>
              <a:t>Arbitrage Opportunities</a:t>
            </a:r>
            <a:endParaRPr lang="en-US" altLang="en-US" sz="440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03350" y="2492375"/>
          <a:ext cx="6096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Times New Roman" pitchFamily="18" charset="0"/>
                        </a:rPr>
                        <a:t>c</a:t>
                      </a:r>
                      <a:r>
                        <a:rPr lang="en-US" sz="2400" dirty="0" smtClean="0"/>
                        <a:t>= 3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Times New Roman" pitchFamily="18" charset="0"/>
                        </a:rPr>
                        <a:t>S</a:t>
                      </a:r>
                      <a:r>
                        <a:rPr lang="en-US" sz="2400" baseline="-25000" dirty="0" smtClean="0">
                          <a:latin typeface="Times New Roman" pitchFamily="18" charset="0"/>
                        </a:rPr>
                        <a:t>0</a:t>
                      </a:r>
                      <a:r>
                        <a:rPr lang="en-US" sz="2400" dirty="0" smtClean="0"/>
                        <a:t>= 31 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Times New Roman" pitchFamily="18" charset="0"/>
                        </a:rPr>
                        <a:t>T</a:t>
                      </a:r>
                      <a:r>
                        <a:rPr lang="en-US" sz="2400" i="1" dirty="0" smtClean="0"/>
                        <a:t> </a:t>
                      </a:r>
                      <a:r>
                        <a:rPr lang="en-US" sz="2400" dirty="0" smtClean="0"/>
                        <a:t>= 0.25 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Times New Roman" pitchFamily="18" charset="0"/>
                        </a:rPr>
                        <a:t>r</a:t>
                      </a:r>
                      <a:r>
                        <a:rPr lang="en-US" sz="2400" i="1" dirty="0" smtClean="0"/>
                        <a:t> </a:t>
                      </a:r>
                      <a:r>
                        <a:rPr lang="en-US" sz="2400" dirty="0" smtClean="0"/>
                        <a:t>= 10% 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Times New Roman" pitchFamily="18" charset="0"/>
                        </a:rPr>
                        <a:t>K</a:t>
                      </a:r>
                      <a:r>
                        <a:rPr lang="en-US" sz="2400" dirty="0" smtClean="0"/>
                        <a:t> =30 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</a:rPr>
                        <a:t> </a:t>
                      </a:r>
                      <a:r>
                        <a:rPr lang="en-US" sz="2400" i="1" dirty="0" smtClean="0">
                          <a:latin typeface="Times New Roman" pitchFamily="18" charset="0"/>
                        </a:rPr>
                        <a:t>D</a:t>
                      </a:r>
                      <a:r>
                        <a:rPr lang="en-US" sz="2400" dirty="0" smtClean="0">
                          <a:latin typeface="Times New Roman" pitchFamily="18" charset="0"/>
                        </a:rPr>
                        <a:t> </a:t>
                      </a:r>
                      <a:r>
                        <a:rPr lang="en-US" sz="2400" dirty="0" smtClean="0"/>
                        <a:t>= 0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Early Exercise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2205038"/>
            <a:ext cx="7875588" cy="3960812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Usually there is some chance that an American option will be exercised early	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An exception is an American call on a non-dividend paying stock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This should never be exercised early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3200" smtClean="0">
              <a:latin typeface="Arial" charset="0"/>
              <a:cs typeface="Arial" charset="0"/>
            </a:endParaRP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DC4A92A-D38A-4EE4-A2EA-B278E14B5FC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An Extreme Situation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800225"/>
            <a:ext cx="8172450" cy="3929063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an American call option:	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i="1" dirty="0" smtClean="0">
                <a:latin typeface="+mj-lt"/>
              </a:rPr>
              <a:t>		S</a:t>
            </a:r>
            <a:r>
              <a:rPr lang="en-US" baseline="-25000" dirty="0" smtClean="0">
                <a:latin typeface="+mj-lt"/>
              </a:rPr>
              <a:t>0</a:t>
            </a:r>
            <a:r>
              <a:rPr lang="en-US" dirty="0" smtClean="0">
                <a:latin typeface="+mj-lt"/>
              </a:rPr>
              <a:t> = 100; </a:t>
            </a:r>
            <a:r>
              <a:rPr lang="en-US" i="1" dirty="0" smtClean="0">
                <a:latin typeface="+mj-lt"/>
              </a:rPr>
              <a:t>T </a:t>
            </a:r>
            <a:r>
              <a:rPr lang="en-US" dirty="0" smtClean="0">
                <a:latin typeface="+mj-lt"/>
              </a:rPr>
              <a:t>= 0.25; </a:t>
            </a:r>
            <a:r>
              <a:rPr lang="en-US" i="1" dirty="0" smtClean="0">
                <a:latin typeface="+mj-lt"/>
              </a:rPr>
              <a:t>K</a:t>
            </a:r>
            <a:r>
              <a:rPr lang="en-US" dirty="0" smtClean="0">
                <a:latin typeface="+mj-lt"/>
              </a:rPr>
              <a:t> = 60; </a:t>
            </a:r>
            <a:r>
              <a:rPr lang="en-US" i="1" dirty="0" smtClean="0">
                <a:latin typeface="+mj-lt"/>
              </a:rPr>
              <a:t>D</a:t>
            </a:r>
            <a:r>
              <a:rPr lang="en-US" dirty="0" smtClean="0">
                <a:latin typeface="+mj-lt"/>
              </a:rPr>
              <a:t> = 0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smtClean="0"/>
              <a:t>Should you exercise immediately?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What should you do if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You want to hold the stock for the next 3 months?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You do not feel that the stock is worth holding for the next 3 months?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58702F6-01C8-424E-AF8D-EEAF0B7A606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44525" y="981075"/>
            <a:ext cx="7285038" cy="115252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4000" smtClean="0"/>
              <a:t>Reasons For Not Exercising a Call Early (No Dividends)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2492375"/>
            <a:ext cx="7462837" cy="407035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 No income is sacrificed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 You delay paying the strike price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 Holding the call provides insurance against stock price falling below strike price </a:t>
            </a: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D339363-719E-47A7-BA89-29BA094A2D6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z="3600" dirty="0" smtClean="0"/>
              <a:t>Bounds for European or American Call Options (No Dividends) </a:t>
            </a:r>
            <a:r>
              <a:rPr lang="en-CA" altLang="en-US" sz="2400" dirty="0" smtClean="0"/>
              <a:t>Figure 11.3</a:t>
            </a:r>
            <a:endParaRPr lang="en-US" altLang="en-US" sz="2400" dirty="0" smtClean="0"/>
          </a:p>
        </p:txBody>
      </p:sp>
      <p:pic>
        <p:nvPicPr>
          <p:cNvPr id="2048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3688" y="2132319"/>
            <a:ext cx="5500687" cy="4421188"/>
          </a:xfrm>
          <a:noFill/>
        </p:spPr>
      </p:pic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0485" name="Slide Number Placeholder 1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FD24187-E8DC-433C-AA98-ECE6C6AE804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Should Puts Be Exercised </a:t>
            </a:r>
            <a:br>
              <a:rPr lang="en-US" altLang="en-US" smtClean="0"/>
            </a:br>
            <a:r>
              <a:rPr lang="en-US" altLang="en-US" smtClean="0"/>
              <a:t>Early 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187450" y="2420938"/>
            <a:ext cx="6761163" cy="2925762"/>
          </a:xfrm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	Are there any advantages to exercising an American put when		   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i="1" dirty="0" smtClean="0">
                <a:latin typeface="Arial" charset="0"/>
                <a:cs typeface="Arial" charset="0"/>
              </a:rPr>
              <a:t>	</a:t>
            </a:r>
            <a:r>
              <a:rPr lang="en-US" altLang="en-US" i="1" dirty="0" smtClean="0">
                <a:latin typeface="+mj-lt"/>
                <a:cs typeface="Arial" charset="0"/>
              </a:rPr>
              <a:t>S</a:t>
            </a:r>
            <a:r>
              <a:rPr lang="en-US" altLang="en-US" baseline="-25000" dirty="0" smtClean="0">
                <a:latin typeface="+mj-lt"/>
                <a:cs typeface="Arial" charset="0"/>
              </a:rPr>
              <a:t>0</a:t>
            </a:r>
            <a:r>
              <a:rPr lang="en-US" altLang="en-US" dirty="0" smtClean="0">
                <a:latin typeface="+mj-lt"/>
                <a:cs typeface="Arial" charset="0"/>
              </a:rPr>
              <a:t>	= 60; </a:t>
            </a:r>
            <a:r>
              <a:rPr lang="en-US" altLang="en-US" i="1" dirty="0" smtClean="0">
                <a:latin typeface="+mj-lt"/>
                <a:cs typeface="Arial" charset="0"/>
              </a:rPr>
              <a:t>T</a:t>
            </a:r>
            <a:r>
              <a:rPr lang="en-US" altLang="en-US" dirty="0" smtClean="0">
                <a:latin typeface="+mj-lt"/>
                <a:cs typeface="Arial" charset="0"/>
              </a:rPr>
              <a:t> = 0.25; </a:t>
            </a:r>
            <a:r>
              <a:rPr lang="en-US" altLang="en-US" i="1" dirty="0" smtClean="0">
                <a:latin typeface="+mj-lt"/>
                <a:cs typeface="Arial" charset="0"/>
              </a:rPr>
              <a:t>r</a:t>
            </a:r>
            <a:r>
              <a:rPr lang="en-US" altLang="en-US" dirty="0" smtClean="0">
                <a:latin typeface="+mj-lt"/>
                <a:cs typeface="Arial" charset="0"/>
              </a:rPr>
              <a:t>=10%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i="1" dirty="0" smtClean="0">
                <a:latin typeface="+mj-lt"/>
                <a:cs typeface="Arial" charset="0"/>
              </a:rPr>
              <a:t>   K</a:t>
            </a:r>
            <a:r>
              <a:rPr lang="en-US" altLang="en-US" dirty="0" smtClean="0">
                <a:latin typeface="+mj-lt"/>
                <a:cs typeface="Arial" charset="0"/>
              </a:rPr>
              <a:t> = 100; </a:t>
            </a:r>
            <a:r>
              <a:rPr lang="en-US" altLang="en-US" i="1" dirty="0" smtClean="0">
                <a:latin typeface="+mj-lt"/>
                <a:cs typeface="Arial" charset="0"/>
              </a:rPr>
              <a:t>D</a:t>
            </a:r>
            <a:r>
              <a:rPr lang="en-US" altLang="en-US" dirty="0" smtClean="0">
                <a:latin typeface="+mj-lt"/>
                <a:cs typeface="Arial" charset="0"/>
              </a:rPr>
              <a:t> = 0</a:t>
            </a: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2358C0-0B2A-49C4-80F3-399E0A0BE99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z="3600" dirty="0" smtClean="0"/>
              <a:t>Bounds for European and American Put Options (No Dividends) </a:t>
            </a:r>
            <a:r>
              <a:rPr lang="en-CA" altLang="en-US" sz="2400" dirty="0" smtClean="0"/>
              <a:t>Figure 11.4</a:t>
            </a:r>
            <a:endParaRPr lang="en-US" altLang="en-US" sz="2400" dirty="0" smtClean="0"/>
          </a:p>
        </p:txBody>
      </p:sp>
      <p:sp>
        <p:nvSpPr>
          <p:cNvPr id="2253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2532" name="Slide Number Placeholder 2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F457EF-5427-457E-A0B8-813A14243A1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Arial" charset="0"/>
            </a:endParaRPr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2057400"/>
            <a:ext cx="8342312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25538"/>
            <a:ext cx="77724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4000" dirty="0" smtClean="0"/>
              <a:t>The Impact of Dividends on Lower Bounds to Option Prices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2200" dirty="0" smtClean="0"/>
              <a:t>(Equations 11.8 and 11.9)</a:t>
            </a:r>
            <a:endParaRPr lang="en-US" altLang="en-US" dirty="0" smtClean="0"/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355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52A4ADC-59D8-480B-8EA3-C997D87A3AD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3557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1476375" y="3068638"/>
          <a:ext cx="3455988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Equation" r:id="rId6" imgW="1180588" imgH="241195" progId="Equation.3">
                  <p:embed/>
                </p:oleObj>
              </mc:Choice>
              <mc:Fallback>
                <p:oleObj name="Equation" r:id="rId6" imgW="1180588" imgH="241195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068638"/>
                        <a:ext cx="3455988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1">
            <a:hlinkClick r:id="" action="ppaction://ole?verb=0"/>
          </p:cNvPr>
          <p:cNvGraphicFramePr>
            <a:graphicFrameLocks/>
          </p:cNvGraphicFramePr>
          <p:nvPr/>
        </p:nvGraphicFramePr>
        <p:xfrm>
          <a:off x="1403350" y="3860800"/>
          <a:ext cx="345598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Equation" r:id="rId8" imgW="1206500" imgH="241300" progId="Equation.3">
                  <p:embed/>
                </p:oleObj>
              </mc:Choice>
              <mc:Fallback>
                <p:oleObj name="Equation" r:id="rId8" imgW="1206500" imgH="241300" progId="Equation.3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860800"/>
                        <a:ext cx="3455988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5"/>
          <p:cNvSpPr>
            <a:spLocks noGrp="1"/>
          </p:cNvSpPr>
          <p:nvPr>
            <p:ph type="title"/>
          </p:nvPr>
        </p:nvSpPr>
        <p:spPr>
          <a:xfrm>
            <a:off x="457200" y="620713"/>
            <a:ext cx="8229600" cy="1152525"/>
          </a:xfrm>
        </p:spPr>
        <p:txBody>
          <a:bodyPr/>
          <a:lstStyle/>
          <a:p>
            <a:pPr eaLnBrk="1" hangingPunct="1"/>
            <a:r>
              <a:rPr lang="en-CA" altLang="en-US" smtClean="0"/>
              <a:t>Notation</a:t>
            </a:r>
            <a:endParaRPr lang="en-US" altLang="en-US" smtClean="0"/>
          </a:p>
        </p:txBody>
      </p:sp>
      <p:sp>
        <p:nvSpPr>
          <p:cNvPr id="614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 </a:t>
            </a:r>
            <a:endParaRPr lang="en-US" altLang="en-US" smtClean="0"/>
          </a:p>
        </p:txBody>
      </p:sp>
      <p:sp>
        <p:nvSpPr>
          <p:cNvPr id="614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CA" altLang="en-US" smtClean="0"/>
              <a:t> </a:t>
            </a:r>
            <a:endParaRPr lang="en-US" altLang="en-US" smtClean="0"/>
          </a:p>
        </p:txBody>
      </p:sp>
      <p:sp>
        <p:nvSpPr>
          <p:cNvPr id="614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 </a:t>
            </a:r>
            <a:endParaRPr lang="en-US" altLang="en-US" smtClean="0"/>
          </a:p>
        </p:txBody>
      </p:sp>
      <p:sp>
        <p:nvSpPr>
          <p:cNvPr id="615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CA" altLang="en-US" smtClean="0"/>
              <a:t> </a:t>
            </a:r>
            <a:endParaRPr lang="en-US" altLang="en-US" smtClean="0"/>
          </a:p>
        </p:txBody>
      </p:sp>
      <p:sp>
        <p:nvSpPr>
          <p:cNvPr id="615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61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BA21096-81B1-4A1F-8809-FEBC6E10021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71550" y="1773238"/>
          <a:ext cx="2952750" cy="33924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1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6002">
                <a:tc>
                  <a:txBody>
                    <a:bodyPr/>
                    <a:lstStyle/>
                    <a:p>
                      <a:r>
                        <a:rPr lang="en-CA" sz="1800" i="1" dirty="0" smtClean="0">
                          <a:latin typeface="+mj-lt"/>
                        </a:rPr>
                        <a:t>c: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L="91453" marR="91453" marT="45716" marB="4571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European call option price</a:t>
                      </a:r>
                      <a:endParaRPr lang="en-US" sz="1800" dirty="0"/>
                    </a:p>
                  </a:txBody>
                  <a:tcPr marL="91453" marR="91453" marT="45716" marB="4571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002">
                <a:tc>
                  <a:txBody>
                    <a:bodyPr/>
                    <a:lstStyle/>
                    <a:p>
                      <a:r>
                        <a:rPr lang="en-CA" sz="1800" i="1" dirty="0" smtClean="0">
                          <a:latin typeface="+mj-lt"/>
                        </a:rPr>
                        <a:t>p: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L="91453" marR="91453" marT="45716" marB="4571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European put option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price</a:t>
                      </a:r>
                      <a:endParaRPr lang="en-US" sz="1800" dirty="0"/>
                    </a:p>
                  </a:txBody>
                  <a:tcPr marL="91453" marR="91453" marT="45716" marB="4571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827">
                <a:tc>
                  <a:txBody>
                    <a:bodyPr/>
                    <a:lstStyle/>
                    <a:p>
                      <a:r>
                        <a:rPr lang="en-CA" sz="1800" i="1" dirty="0" smtClean="0">
                          <a:latin typeface="+mj-lt"/>
                        </a:rPr>
                        <a:t>S</a:t>
                      </a:r>
                      <a:r>
                        <a:rPr lang="en-CA" sz="1800" i="0" baseline="-25000" dirty="0" smtClean="0">
                          <a:latin typeface="+mj-lt"/>
                        </a:rPr>
                        <a:t>0</a:t>
                      </a:r>
                      <a:r>
                        <a:rPr lang="en-CA" sz="1800" i="1" baseline="0" dirty="0" smtClean="0">
                          <a:latin typeface="+mj-lt"/>
                        </a:rPr>
                        <a:t>: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L="91453" marR="91453" marT="45716" marB="4571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Stock price today</a:t>
                      </a:r>
                      <a:endParaRPr lang="en-US" sz="1800" dirty="0"/>
                    </a:p>
                  </a:txBody>
                  <a:tcPr marL="91453" marR="91453" marT="45716" marB="4571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827">
                <a:tc>
                  <a:txBody>
                    <a:bodyPr/>
                    <a:lstStyle/>
                    <a:p>
                      <a:r>
                        <a:rPr lang="en-CA" sz="1800" i="1" dirty="0" smtClean="0">
                          <a:latin typeface="+mj-lt"/>
                        </a:rPr>
                        <a:t>K: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L="91453" marR="91453" marT="45716" marB="4571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Strike price</a:t>
                      </a:r>
                      <a:endParaRPr lang="en-US" sz="1800" dirty="0"/>
                    </a:p>
                  </a:txBody>
                  <a:tcPr marL="91453" marR="91453" marT="45716" marB="4571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827">
                <a:tc>
                  <a:txBody>
                    <a:bodyPr/>
                    <a:lstStyle/>
                    <a:p>
                      <a:r>
                        <a:rPr lang="en-CA" sz="1800" i="1" dirty="0" smtClean="0">
                          <a:latin typeface="+mj-lt"/>
                        </a:rPr>
                        <a:t>T: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L="91453" marR="91453" marT="45716" marB="4571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Life of option </a:t>
                      </a:r>
                      <a:endParaRPr lang="en-US" sz="1800" dirty="0"/>
                    </a:p>
                  </a:txBody>
                  <a:tcPr marL="91453" marR="91453" marT="45716" marB="4571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6002">
                <a:tc>
                  <a:txBody>
                    <a:bodyPr/>
                    <a:lstStyle/>
                    <a:p>
                      <a:r>
                        <a:rPr lang="en-CA" sz="1800" i="0" dirty="0" smtClean="0">
                          <a:latin typeface="Symbol" pitchFamily="18" charset="2"/>
                        </a:rPr>
                        <a:t>s</a:t>
                      </a:r>
                      <a:r>
                        <a:rPr lang="en-CA" sz="1800" i="1" dirty="0" smtClean="0">
                          <a:latin typeface="+mj-lt"/>
                        </a:rPr>
                        <a:t>: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L="91453" marR="91453" marT="45716" marB="4571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Volatility of stock price</a:t>
                      </a:r>
                      <a:endParaRPr lang="en-US" sz="1800" dirty="0"/>
                    </a:p>
                  </a:txBody>
                  <a:tcPr marL="91453" marR="91453" marT="45716" marB="4571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932363" y="1844675"/>
          <a:ext cx="3095625" cy="3865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9361">
                <a:tc>
                  <a:txBody>
                    <a:bodyPr/>
                    <a:lstStyle/>
                    <a:p>
                      <a:r>
                        <a:rPr lang="en-CA" sz="1800" i="1" dirty="0" smtClean="0">
                          <a:latin typeface="+mj-lt"/>
                        </a:rPr>
                        <a:t>C: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L="91419" marR="91419" marT="45727" marB="457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American call option price</a:t>
                      </a:r>
                      <a:endParaRPr lang="en-US" sz="1800" dirty="0"/>
                    </a:p>
                  </a:txBody>
                  <a:tcPr marL="91419" marR="91419" marT="45727" marB="457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361">
                <a:tc>
                  <a:txBody>
                    <a:bodyPr/>
                    <a:lstStyle/>
                    <a:p>
                      <a:r>
                        <a:rPr lang="en-CA" sz="1800" i="1" dirty="0" smtClean="0">
                          <a:latin typeface="+mj-lt"/>
                        </a:rPr>
                        <a:t>P: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L="91419" marR="91419" marT="45727" marB="457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American put option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price</a:t>
                      </a:r>
                      <a:endParaRPr lang="en-US" sz="1800" dirty="0"/>
                    </a:p>
                  </a:txBody>
                  <a:tcPr marL="91419" marR="91419" marT="45727" marB="457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361">
                <a:tc>
                  <a:txBody>
                    <a:bodyPr/>
                    <a:lstStyle/>
                    <a:p>
                      <a:r>
                        <a:rPr lang="en-CA" sz="1800" i="1" dirty="0" smtClean="0">
                          <a:latin typeface="+mj-lt"/>
                        </a:rPr>
                        <a:t>S</a:t>
                      </a:r>
                      <a:r>
                        <a:rPr lang="en-CA" sz="1800" i="1" baseline="-25000" dirty="0" smtClean="0">
                          <a:latin typeface="+mj-lt"/>
                        </a:rPr>
                        <a:t>T</a:t>
                      </a:r>
                      <a:r>
                        <a:rPr lang="en-CA" sz="1800" i="1" baseline="0" dirty="0" smtClean="0">
                          <a:latin typeface="+mj-lt"/>
                        </a:rPr>
                        <a:t>: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L="91419" marR="91419" marT="45727" marB="457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Stock price at</a:t>
                      </a:r>
                      <a:r>
                        <a:rPr lang="en-US" sz="1800" baseline="0" dirty="0" smtClean="0"/>
                        <a:t> option maturity</a:t>
                      </a:r>
                      <a:endParaRPr lang="en-US" sz="1800" dirty="0"/>
                    </a:p>
                  </a:txBody>
                  <a:tcPr marL="91419" marR="91419" marT="45727" marB="457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676">
                <a:tc>
                  <a:txBody>
                    <a:bodyPr/>
                    <a:lstStyle/>
                    <a:p>
                      <a:r>
                        <a:rPr lang="en-CA" sz="1800" i="1" dirty="0" smtClean="0">
                          <a:latin typeface="+mj-lt"/>
                        </a:rPr>
                        <a:t>D: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L="91419" marR="91419" marT="45727" marB="457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PV</a:t>
                      </a:r>
                      <a:r>
                        <a:rPr lang="en-CA" sz="1800" baseline="0" dirty="0" smtClean="0"/>
                        <a:t> of dividends paid during life of option</a:t>
                      </a:r>
                      <a:endParaRPr lang="en-US" sz="1800" dirty="0"/>
                    </a:p>
                  </a:txBody>
                  <a:tcPr marL="91419" marR="91419" marT="45727" marB="457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4803">
                <a:tc>
                  <a:txBody>
                    <a:bodyPr/>
                    <a:lstStyle/>
                    <a:p>
                      <a:r>
                        <a:rPr lang="en-CA" sz="1800" i="1" dirty="0" smtClean="0">
                          <a:latin typeface="+mj-lt"/>
                        </a:rPr>
                        <a:t>r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L="91419" marR="91419" marT="45727" marB="457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Risk-free rate for maturity </a:t>
                      </a:r>
                      <a:r>
                        <a:rPr lang="en-US" sz="1800" i="1" dirty="0" smtClean="0">
                          <a:latin typeface="Times New Roman" pitchFamily="18" charset="0"/>
                        </a:rPr>
                        <a:t>T</a:t>
                      </a:r>
                      <a:r>
                        <a:rPr lang="en-US" sz="1800" i="1" dirty="0" smtClean="0"/>
                        <a:t> </a:t>
                      </a:r>
                      <a:r>
                        <a:rPr lang="en-US" sz="1800" dirty="0" smtClean="0"/>
                        <a:t>with cont. comp.</a:t>
                      </a:r>
                      <a:endParaRPr lang="en-US" sz="1800" dirty="0"/>
                    </a:p>
                  </a:txBody>
                  <a:tcPr marL="91419" marR="91419" marT="45727" marB="457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836613"/>
            <a:ext cx="7772400" cy="792162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Extensions of Put-Call Parity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628775"/>
            <a:ext cx="7775575" cy="407035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American options;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= </a:t>
            </a:r>
            <a:r>
              <a:rPr lang="en-US" altLang="en-US" sz="24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2400" dirty="0" smtClean="0">
                <a:latin typeface="Arial" charset="0"/>
                <a:cs typeface="Arial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		S</a:t>
            </a:r>
            <a:r>
              <a:rPr lang="en-US" altLang="en-US" sz="2400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2400" dirty="0" smtClean="0">
                <a:latin typeface="Times New Roman" pitchFamily="18" charset="0"/>
                <a:cs typeface="Arial" charset="0"/>
              </a:rPr>
              <a:t> −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&lt;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C</a:t>
            </a:r>
            <a:r>
              <a:rPr lang="en-US" altLang="en-US" sz="2400" dirty="0" smtClean="0">
                <a:latin typeface="Times New Roman" pitchFamily="18" charset="0"/>
                <a:cs typeface="Arial" charset="0"/>
              </a:rPr>
              <a:t> −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&lt;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2400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2400" dirty="0" smtClean="0">
                <a:latin typeface="Times New Roman" pitchFamily="18" charset="0"/>
                <a:cs typeface="Arial" charset="0"/>
              </a:rPr>
              <a:t> − </a:t>
            </a:r>
            <a:r>
              <a:rPr lang="en-US" altLang="en-US" sz="2400" i="1" dirty="0" err="1" smtClean="0">
                <a:latin typeface="Times New Roman" pitchFamily="18" charset="0"/>
                <a:cs typeface="Arial" charset="0"/>
              </a:rPr>
              <a:t>Ke</a:t>
            </a:r>
            <a:r>
              <a:rPr lang="en-US" altLang="en-US" sz="2400" i="1" baseline="30000" dirty="0" err="1" smtClean="0">
                <a:latin typeface="Times New Roman" pitchFamily="18" charset="0"/>
                <a:cs typeface="Arial" charset="0"/>
              </a:rPr>
              <a:t>−rT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dirty="0" smtClean="0">
                <a:latin typeface="Arial" charset="0"/>
                <a:cs typeface="Arial" charset="0"/>
              </a:rPr>
              <a:t>		Equation 11.7</a:t>
            </a:r>
            <a:endParaRPr lang="en-US" altLang="en-US" sz="1800" i="1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European options;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sz="24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dirty="0" smtClean="0">
                <a:latin typeface="Arial" charset="0"/>
                <a:cs typeface="Arial" charset="0"/>
              </a:rPr>
              <a:t>&gt; </a:t>
            </a:r>
            <a:r>
              <a:rPr lang="en-US" altLang="en-US" sz="24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2400" dirty="0" smtClean="0">
                <a:latin typeface="Arial" charset="0"/>
                <a:cs typeface="Arial" charset="0"/>
              </a:rPr>
              <a:t>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		c</a:t>
            </a:r>
            <a:r>
              <a:rPr lang="en-US" altLang="en-US" sz="2400" dirty="0" smtClean="0">
                <a:latin typeface="Times New Roman" pitchFamily="18" charset="0"/>
                <a:cs typeface="Arial" charset="0"/>
              </a:rPr>
              <a:t> +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sz="2400" dirty="0" smtClean="0">
                <a:latin typeface="Times New Roman" pitchFamily="18" charset="0"/>
                <a:cs typeface="Arial" charset="0"/>
              </a:rPr>
              <a:t> + </a:t>
            </a:r>
            <a:r>
              <a:rPr lang="en-US" altLang="en-US" sz="2400" i="1" dirty="0" err="1" smtClean="0">
                <a:latin typeface="Times New Roman" pitchFamily="18" charset="0"/>
                <a:cs typeface="Arial" charset="0"/>
              </a:rPr>
              <a:t>Ke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i="1" baseline="30000" dirty="0" smtClean="0">
                <a:latin typeface="Times New Roman" pitchFamily="18" charset="0"/>
                <a:cs typeface="Arial" charset="0"/>
              </a:rPr>
              <a:t>−</a:t>
            </a:r>
            <a:r>
              <a:rPr lang="en-US" altLang="en-US" sz="2400" i="1" baseline="30000" dirty="0" err="1" smtClean="0">
                <a:latin typeface="Times New Roman" pitchFamily="18" charset="0"/>
                <a:cs typeface="Arial" charset="0"/>
              </a:rPr>
              <a:t>rT</a:t>
            </a:r>
            <a:r>
              <a:rPr lang="en-US" altLang="en-US" sz="2400" dirty="0" smtClean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z="2400" dirty="0" smtClean="0">
                <a:latin typeface="Times New Roman" pitchFamily="18" charset="0"/>
                <a:cs typeface="Arial" charset="0"/>
              </a:rPr>
              <a:t> +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2400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	</a:t>
            </a:r>
            <a:r>
              <a:rPr lang="en-US" altLang="en-US" sz="2400" i="1" dirty="0" smtClean="0">
                <a:latin typeface="Arial" charset="0"/>
                <a:cs typeface="Arial" charset="0"/>
              </a:rPr>
              <a:t>	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dirty="0" smtClean="0">
                <a:latin typeface="Arial" charset="0"/>
                <a:cs typeface="Arial" charset="0"/>
              </a:rPr>
              <a:t>		Equation 11.10</a:t>
            </a:r>
          </a:p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American options;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sz="2400" i="1" dirty="0" smtClean="0">
                <a:latin typeface="Arial" charset="0"/>
                <a:cs typeface="Arial" charset="0"/>
              </a:rPr>
              <a:t> </a:t>
            </a:r>
            <a:r>
              <a:rPr lang="en-US" altLang="en-US" sz="2400" dirty="0" smtClean="0">
                <a:latin typeface="Arial" charset="0"/>
                <a:cs typeface="Arial" charset="0"/>
              </a:rPr>
              <a:t>&gt; </a:t>
            </a:r>
            <a:r>
              <a:rPr lang="en-US" altLang="en-US" sz="24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2400" dirty="0" smtClean="0">
                <a:latin typeface="Arial" charset="0"/>
                <a:cs typeface="Arial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		S</a:t>
            </a:r>
            <a:r>
              <a:rPr lang="en-US" altLang="en-US" sz="2400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2400" dirty="0" smtClean="0">
                <a:latin typeface="Times New Roman" pitchFamily="18" charset="0"/>
                <a:cs typeface="Arial" charset="0"/>
              </a:rPr>
              <a:t> −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sz="2400" dirty="0" smtClean="0">
                <a:latin typeface="Times New Roman" pitchFamily="18" charset="0"/>
                <a:cs typeface="Arial" charset="0"/>
              </a:rPr>
              <a:t> −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&lt;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C</a:t>
            </a:r>
            <a:r>
              <a:rPr lang="en-US" altLang="en-US" sz="2400" dirty="0" smtClean="0">
                <a:latin typeface="Times New Roman" pitchFamily="18" charset="0"/>
                <a:cs typeface="Arial" charset="0"/>
              </a:rPr>
              <a:t> −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&lt;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2400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2400" dirty="0" smtClean="0">
                <a:latin typeface="Times New Roman" pitchFamily="18" charset="0"/>
                <a:cs typeface="Arial" charset="0"/>
              </a:rPr>
              <a:t> − </a:t>
            </a:r>
            <a:r>
              <a:rPr lang="en-US" altLang="en-US" sz="2400" i="1" dirty="0" err="1" smtClean="0">
                <a:latin typeface="Times New Roman" pitchFamily="18" charset="0"/>
                <a:cs typeface="Arial" charset="0"/>
              </a:rPr>
              <a:t>Ke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i="1" baseline="30000" dirty="0" smtClean="0">
                <a:latin typeface="Times New Roman" pitchFamily="18" charset="0"/>
                <a:cs typeface="Arial" charset="0"/>
              </a:rPr>
              <a:t>−</a:t>
            </a:r>
            <a:r>
              <a:rPr lang="en-US" altLang="en-US" sz="2400" i="1" baseline="30000" dirty="0" err="1" smtClean="0">
                <a:latin typeface="Times New Roman" pitchFamily="18" charset="0"/>
                <a:cs typeface="Arial" charset="0"/>
              </a:rPr>
              <a:t>rT</a:t>
            </a:r>
            <a:endParaRPr lang="en-US" altLang="en-US" sz="2400" i="1" baseline="30000" dirty="0" smtClean="0">
              <a:latin typeface="Times New Roman" pitchFamily="18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dirty="0" smtClean="0">
                <a:latin typeface="Arial" charset="0"/>
                <a:cs typeface="Arial" charset="0"/>
              </a:rPr>
              <a:t>		Equation 11.11</a:t>
            </a: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BB71802-9607-427B-902F-B7E3F4CD22E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Effect of Variables on Option Pricing </a:t>
            </a:r>
            <a:r>
              <a:rPr lang="en-US" altLang="en-US" sz="2200" dirty="0" smtClean="0"/>
              <a:t>(Table 11.1)</a:t>
            </a:r>
            <a:endParaRPr lang="en-US" altLang="en-US" dirty="0" smtClean="0"/>
          </a:p>
        </p:txBody>
      </p:sp>
      <p:sp>
        <p:nvSpPr>
          <p:cNvPr id="717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 Copyright © John  C. Hull 2021</a:t>
            </a:r>
            <a:endParaRPr lang="en-US" altLang="en-US" sz="1400"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87450" y="2420938"/>
          <a:ext cx="7129464" cy="33131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58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155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Variable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 smtClean="0">
                          <a:latin typeface="+mj-lt"/>
                        </a:rPr>
                        <a:t>c</a:t>
                      </a:r>
                      <a:endParaRPr lang="en-US" sz="2400" i="1" dirty="0">
                        <a:latin typeface="+mj-lt"/>
                      </a:endParaRPr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 smtClean="0">
                          <a:latin typeface="+mj-lt"/>
                        </a:rPr>
                        <a:t>p</a:t>
                      </a:r>
                      <a:endParaRPr lang="en-US" sz="2400" i="1" dirty="0">
                        <a:latin typeface="+mj-lt"/>
                      </a:endParaRPr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 smtClean="0">
                          <a:latin typeface="+mj-lt"/>
                        </a:rPr>
                        <a:t>C</a:t>
                      </a:r>
                      <a:endParaRPr lang="en-US" sz="2400" i="1" dirty="0">
                        <a:latin typeface="+mj-lt"/>
                      </a:endParaRPr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 smtClean="0">
                          <a:latin typeface="+mj-lt"/>
                        </a:rPr>
                        <a:t>P</a:t>
                      </a:r>
                      <a:endParaRPr lang="en-US" sz="2400" i="1" dirty="0">
                        <a:latin typeface="+mj-lt"/>
                      </a:endParaRPr>
                    </a:p>
                  </a:txBody>
                  <a:tcPr marL="91449" marR="91449" marT="45730" marB="457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826"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 smtClean="0">
                          <a:latin typeface="+mj-lt"/>
                        </a:rPr>
                        <a:t>S</a:t>
                      </a:r>
                      <a:r>
                        <a:rPr lang="en-CA" sz="2400" i="0" baseline="-25000" dirty="0" smtClean="0">
                          <a:latin typeface="+mj-lt"/>
                        </a:rPr>
                        <a:t>0</a:t>
                      </a:r>
                      <a:endParaRPr lang="en-US" sz="2400" i="1" dirty="0">
                        <a:latin typeface="+mj-lt"/>
                      </a:endParaRPr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+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+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826"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 smtClean="0">
                          <a:latin typeface="+mj-lt"/>
                        </a:rPr>
                        <a:t>K</a:t>
                      </a:r>
                      <a:endParaRPr lang="en-US" sz="2400" i="1" dirty="0">
                        <a:latin typeface="+mj-lt"/>
                      </a:endParaRPr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+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+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826"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 smtClean="0">
                          <a:latin typeface="+mj-lt"/>
                        </a:rPr>
                        <a:t>T</a:t>
                      </a:r>
                      <a:endParaRPr lang="en-US" sz="2400" i="1" dirty="0">
                        <a:latin typeface="+mj-lt"/>
                      </a:endParaRPr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?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?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+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+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826"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>
                          <a:latin typeface="Symbol" pitchFamily="18" charset="2"/>
                        </a:rPr>
                        <a:t>s</a:t>
                      </a:r>
                      <a:endParaRPr lang="en-US" sz="2400" i="1" dirty="0">
                        <a:latin typeface="+mj-lt"/>
                      </a:endParaRPr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+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+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+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+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826"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 smtClean="0">
                          <a:latin typeface="+mj-lt"/>
                        </a:rPr>
                        <a:t>r</a:t>
                      </a:r>
                      <a:endParaRPr lang="en-US" sz="2400" i="1" dirty="0">
                        <a:latin typeface="+mj-lt"/>
                      </a:endParaRPr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+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+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826"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 smtClean="0">
                          <a:latin typeface="+mj-lt"/>
                        </a:rPr>
                        <a:t>D</a:t>
                      </a:r>
                      <a:endParaRPr lang="en-US" sz="2400" i="1" dirty="0">
                        <a:latin typeface="+mj-lt"/>
                      </a:endParaRPr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+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+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2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4224A67-5E40-415F-B48E-A7BD4302802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American vs European Options</a:t>
            </a: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F2AFC3F-3658-4CFD-BFE2-93D1ABF5FF4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819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An American option is worth at least as much as the corresponding European option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		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C</a:t>
            </a:r>
            <a:r>
              <a:rPr lang="en-US" altLang="en-US" smtClean="0">
                <a:latin typeface="Arial" charset="0"/>
                <a:cs typeface="Arial" charset="0"/>
              </a:rPr>
              <a:t> </a:t>
            </a:r>
            <a:r>
              <a:rPr lang="en-US" altLang="en-US" smtClean="0">
                <a:latin typeface="Symbol" pitchFamily="18" charset="2"/>
                <a:cs typeface="Arial" charset="0"/>
              </a:rPr>
              <a:t></a:t>
            </a:r>
            <a:r>
              <a:rPr lang="en-US" altLang="en-US" smtClean="0">
                <a:latin typeface="Arial" charset="0"/>
                <a:cs typeface="Arial" charset="0"/>
              </a:rPr>
              <a:t>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c</a:t>
            </a:r>
          </a:p>
          <a:p>
            <a:pPr eaLnBrk="1" hangingPunct="1">
              <a:buFontTx/>
              <a:buNone/>
            </a:pPr>
            <a:r>
              <a:rPr lang="en-US" altLang="en-US" i="1" smtClean="0">
                <a:latin typeface="Times New Roman" pitchFamily="18" charset="0"/>
                <a:cs typeface="Arial" charset="0"/>
              </a:rPr>
              <a:t>			P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mtClean="0">
                <a:latin typeface="Symbol" pitchFamily="18" charset="2"/>
                <a:cs typeface="Arial" charset="0"/>
              </a:rPr>
              <a:t></a:t>
            </a:r>
            <a:r>
              <a:rPr lang="en-US" altLang="en-US" smtClean="0">
                <a:latin typeface="Arial" charset="0"/>
                <a:cs typeface="Arial" charset="0"/>
              </a:rPr>
              <a:t>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mtClean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buFontTx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92150"/>
            <a:ext cx="7772400" cy="187325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Calls: An Arbitrage Opportunity?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2708275"/>
            <a:ext cx="7658100" cy="34290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Suppose that 	</a:t>
            </a:r>
          </a:p>
          <a:p>
            <a:pPr eaLnBrk="1" hangingPunct="1">
              <a:lnSpc>
                <a:spcPct val="90000"/>
              </a:lnSpc>
            </a:pPr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i="1" smtClean="0">
                <a:latin typeface="Times New Roman" pitchFamily="18" charset="0"/>
                <a:cs typeface="Arial" charset="0"/>
              </a:rPr>
              <a:t>	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Is there an arbitrage opportunity?</a:t>
            </a:r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07E187A-1523-41CE-A963-F2C2C2D6B11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55650" y="3429000"/>
          <a:ext cx="6408738" cy="13954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4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871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Times New Roman" pitchFamily="18" charset="0"/>
                        </a:rPr>
                        <a:t>c</a:t>
                      </a:r>
                      <a:r>
                        <a:rPr lang="en-US" sz="2400" dirty="0" smtClean="0"/>
                        <a:t> = 3 </a:t>
                      </a:r>
                      <a:endParaRPr lang="en-CA" sz="2400" dirty="0" smtClean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Times New Roman" pitchFamily="18" charset="0"/>
                        </a:rPr>
                        <a:t>S</a:t>
                      </a:r>
                      <a:r>
                        <a:rPr lang="en-US" sz="2400" baseline="-25000" dirty="0" smtClean="0">
                          <a:latin typeface="Times New Roman" pitchFamily="18" charset="0"/>
                        </a:rPr>
                        <a:t>0</a:t>
                      </a:r>
                      <a:r>
                        <a:rPr lang="en-US" sz="2400" baseline="-25000" dirty="0" smtClean="0"/>
                        <a:t> </a:t>
                      </a:r>
                      <a:r>
                        <a:rPr lang="en-US" sz="2400" dirty="0" smtClean="0"/>
                        <a:t>= 20 	</a:t>
                      </a:r>
                      <a:endParaRPr 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71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Times New Roman" pitchFamily="18" charset="0"/>
                        </a:rPr>
                        <a:t>T</a:t>
                      </a:r>
                      <a:r>
                        <a:rPr lang="en-US" sz="2400" i="1" dirty="0" smtClean="0"/>
                        <a:t> </a:t>
                      </a:r>
                      <a:r>
                        <a:rPr lang="en-US" sz="2400" dirty="0" smtClean="0"/>
                        <a:t>= 1 </a:t>
                      </a:r>
                      <a:endParaRPr 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Times New Roman" pitchFamily="18" charset="0"/>
                        </a:rPr>
                        <a:t>r</a:t>
                      </a:r>
                      <a:r>
                        <a:rPr lang="en-US" sz="2400" i="1" dirty="0" smtClean="0"/>
                        <a:t> </a:t>
                      </a:r>
                      <a:r>
                        <a:rPr lang="en-US" sz="2400" dirty="0" smtClean="0"/>
                        <a:t>= 10% </a:t>
                      </a:r>
                      <a:endParaRPr 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271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Times New Roman" pitchFamily="18" charset="0"/>
                        </a:rPr>
                        <a:t>K</a:t>
                      </a:r>
                      <a:r>
                        <a:rPr lang="en-US" sz="2400" dirty="0" smtClean="0"/>
                        <a:t> = 18</a:t>
                      </a:r>
                      <a:endParaRPr 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Times New Roman" pitchFamily="18" charset="0"/>
                        </a:rPr>
                        <a:t>D</a:t>
                      </a:r>
                      <a:r>
                        <a:rPr lang="en-US" sz="2400" dirty="0" smtClean="0">
                          <a:latin typeface="Times New Roman" pitchFamily="18" charset="0"/>
                        </a:rPr>
                        <a:t> </a:t>
                      </a:r>
                      <a:r>
                        <a:rPr lang="en-US" sz="2400" dirty="0" smtClean="0"/>
                        <a:t>= 0</a:t>
                      </a:r>
                      <a:endParaRPr 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268413"/>
            <a:ext cx="7777163" cy="1131887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 smtClean="0"/>
              <a:t>Lower Bound for European Call Option Prices; No Dividends (</a:t>
            </a:r>
            <a:r>
              <a:rPr lang="en-US" altLang="en-US" sz="2200" dirty="0" smtClean="0"/>
              <a:t>Equation 11.4)</a:t>
            </a:r>
            <a:endParaRPr lang="en-US" alt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666875" y="3860800"/>
            <a:ext cx="5713413" cy="863600"/>
          </a:xfrm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i="1" smtClean="0">
                <a:latin typeface="Arial" charset="0"/>
                <a:cs typeface="Arial" charset="0"/>
              </a:rPr>
              <a:t> </a:t>
            </a:r>
            <a:r>
              <a:rPr lang="en-US" altLang="en-US" sz="4000" i="1" smtClean="0">
                <a:latin typeface="Times New Roman" pitchFamily="18" charset="0"/>
                <a:cs typeface="Arial" charset="0"/>
              </a:rPr>
              <a:t>c</a:t>
            </a:r>
            <a:r>
              <a:rPr lang="en-US" altLang="en-US" sz="4000" smtClean="0">
                <a:latin typeface="Arial" charset="0"/>
                <a:cs typeface="Arial" charset="0"/>
              </a:rPr>
              <a:t> </a:t>
            </a:r>
            <a:r>
              <a:rPr lang="en-US" altLang="en-US" sz="4000" smtClean="0">
                <a:latin typeface="Symbol" pitchFamily="18" charset="2"/>
                <a:cs typeface="Arial" charset="0"/>
              </a:rPr>
              <a:t></a:t>
            </a:r>
            <a:r>
              <a:rPr lang="en-US" altLang="en-US" sz="4000" smtClean="0">
                <a:latin typeface="Arial" charset="0"/>
                <a:cs typeface="Arial" charset="0"/>
              </a:rPr>
              <a:t> max(</a:t>
            </a:r>
            <a:r>
              <a:rPr lang="en-US" altLang="en-US" sz="4000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4000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4000" i="1" smtClean="0">
                <a:latin typeface="Times New Roman" pitchFamily="18" charset="0"/>
                <a:cs typeface="Arial" charset="0"/>
              </a:rPr>
              <a:t> –Ke </a:t>
            </a:r>
            <a:r>
              <a:rPr lang="en-US" altLang="en-US" sz="4000" i="1" baseline="30000" smtClean="0">
                <a:latin typeface="Times New Roman" pitchFamily="18" charset="0"/>
                <a:cs typeface="Arial" charset="0"/>
              </a:rPr>
              <a:t>–rT</a:t>
            </a:r>
            <a:r>
              <a:rPr lang="en-US" altLang="en-US" sz="4000" i="1" smtClean="0">
                <a:latin typeface="Times New Roman" pitchFamily="18" charset="0"/>
                <a:cs typeface="Arial" charset="0"/>
              </a:rPr>
              <a:t>, </a:t>
            </a:r>
            <a:r>
              <a:rPr lang="en-US" altLang="en-US" sz="4000" smtClean="0">
                <a:latin typeface="Times New Roman" pitchFamily="18" charset="0"/>
                <a:cs typeface="Arial" charset="0"/>
              </a:rPr>
              <a:t>0)</a:t>
            </a:r>
            <a:endParaRPr lang="en-US" altLang="en-US" sz="4000" baseline="30000" smtClean="0">
              <a:latin typeface="Arial" charset="0"/>
              <a:cs typeface="Arial" charset="0"/>
            </a:endParaRP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EDB17AF-65D7-46E3-925C-DF3CF3096D4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25538"/>
            <a:ext cx="8059738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Puts: An Arbitrage Opportunity?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2708275"/>
            <a:ext cx="7345363" cy="360045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Suppose that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Is there an arbitrage opportunity?</a:t>
            </a: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606C1A-E7C5-41AB-AB6B-A386B633B2C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27088" y="3357563"/>
          <a:ext cx="6624638" cy="1390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62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Times New Roman" pitchFamily="18" charset="0"/>
                        </a:rPr>
                        <a:t>p</a:t>
                      </a:r>
                      <a:r>
                        <a:rPr lang="en-US" sz="2400" dirty="0" smtClean="0"/>
                        <a:t>= 1</a:t>
                      </a:r>
                      <a:endParaRPr lang="en-US" sz="2400" dirty="0"/>
                    </a:p>
                  </a:txBody>
                  <a:tcPr marL="91439" marR="91439" marT="45710" marB="4571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Times New Roman" pitchFamily="18" charset="0"/>
                        </a:rPr>
                        <a:t>S</a:t>
                      </a:r>
                      <a:r>
                        <a:rPr lang="en-US" sz="2400" baseline="-25000" dirty="0" smtClean="0">
                          <a:latin typeface="Times New Roman" pitchFamily="18" charset="0"/>
                        </a:rPr>
                        <a:t>0</a:t>
                      </a:r>
                      <a:r>
                        <a:rPr lang="en-US" sz="2400" dirty="0" smtClean="0"/>
                        <a:t> = 37</a:t>
                      </a:r>
                      <a:endParaRPr lang="en-US" sz="2400" dirty="0"/>
                    </a:p>
                  </a:txBody>
                  <a:tcPr marL="91439" marR="91439" marT="45710" marB="4571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44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Times New Roman" pitchFamily="18" charset="0"/>
                        </a:rPr>
                        <a:t>T</a:t>
                      </a:r>
                      <a:r>
                        <a:rPr lang="en-US" sz="2400" i="1" dirty="0" smtClean="0"/>
                        <a:t> </a:t>
                      </a:r>
                      <a:r>
                        <a:rPr lang="en-US" sz="2400" dirty="0" smtClean="0"/>
                        <a:t>= 0.5</a:t>
                      </a:r>
                      <a:endParaRPr lang="en-US" sz="2400" dirty="0"/>
                    </a:p>
                  </a:txBody>
                  <a:tcPr marL="91439" marR="91439" marT="45710" marB="4571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Times New Roman" pitchFamily="18" charset="0"/>
                        </a:rPr>
                        <a:t>r </a:t>
                      </a:r>
                      <a:r>
                        <a:rPr lang="en-US" sz="2400" dirty="0" smtClean="0"/>
                        <a:t>=5%</a:t>
                      </a:r>
                      <a:endParaRPr lang="en-US" sz="2400" dirty="0"/>
                    </a:p>
                  </a:txBody>
                  <a:tcPr marL="91439" marR="91439" marT="45710" marB="4571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44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Times New Roman" pitchFamily="18" charset="0"/>
                        </a:rPr>
                        <a:t>K</a:t>
                      </a:r>
                      <a:r>
                        <a:rPr lang="en-US" sz="2400" dirty="0" smtClean="0"/>
                        <a:t> = 40</a:t>
                      </a:r>
                      <a:endParaRPr lang="en-US" sz="2400" dirty="0"/>
                    </a:p>
                  </a:txBody>
                  <a:tcPr marL="91439" marR="91439" marT="45710" marB="4571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Times New Roman" pitchFamily="18" charset="0"/>
                        </a:rPr>
                        <a:t>D</a:t>
                      </a:r>
                      <a:r>
                        <a:rPr lang="en-US" sz="2400" dirty="0" smtClean="0"/>
                        <a:t>  = 0</a:t>
                      </a:r>
                      <a:endParaRPr lang="en-US" sz="2400" dirty="0"/>
                    </a:p>
                  </a:txBody>
                  <a:tcPr marL="91439" marR="91439" marT="45710" marB="4571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1412875"/>
            <a:ext cx="7772400" cy="93662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 smtClean="0"/>
              <a:t>Lower Bound for European Put Prices; No Dividends </a:t>
            </a:r>
            <a:r>
              <a:rPr lang="en-US" altLang="en-US" sz="2200" dirty="0" smtClean="0"/>
              <a:t>(Equation 11.5)</a:t>
            </a:r>
            <a:endParaRPr lang="en-US" alt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46225" y="3394075"/>
            <a:ext cx="6445250" cy="1092200"/>
          </a:xfrm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i="1" dirty="0" smtClean="0">
                <a:latin typeface="Arial" charset="0"/>
                <a:cs typeface="Arial" charset="0"/>
              </a:rPr>
              <a:t> </a:t>
            </a:r>
            <a:r>
              <a:rPr lang="en-US" altLang="en-US" sz="4000" i="1" dirty="0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z="40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4000" dirty="0" smtClean="0">
                <a:latin typeface="Symbol" pitchFamily="18" charset="2"/>
                <a:cs typeface="Arial" charset="0"/>
              </a:rPr>
              <a:t></a:t>
            </a:r>
            <a:r>
              <a:rPr lang="en-US" altLang="en-US" sz="4000" dirty="0" smtClean="0">
                <a:latin typeface="Arial" charset="0"/>
                <a:cs typeface="Arial" charset="0"/>
              </a:rPr>
              <a:t> max(</a:t>
            </a:r>
            <a:r>
              <a:rPr lang="en-US" altLang="en-US" sz="4000" i="1" dirty="0" err="1" smtClean="0">
                <a:latin typeface="Times New Roman" pitchFamily="18" charset="0"/>
                <a:cs typeface="Arial" charset="0"/>
              </a:rPr>
              <a:t>Ke</a:t>
            </a:r>
            <a:r>
              <a:rPr lang="en-US" altLang="en-US" sz="4000" i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4000" i="1" baseline="30000" dirty="0" smtClean="0">
                <a:latin typeface="Times New Roman" pitchFamily="18" charset="0"/>
                <a:cs typeface="Arial" charset="0"/>
              </a:rPr>
              <a:t>-</a:t>
            </a:r>
            <a:r>
              <a:rPr lang="en-US" altLang="en-US" sz="4000" i="1" baseline="30000" dirty="0" err="1" smtClean="0">
                <a:latin typeface="Times New Roman" pitchFamily="18" charset="0"/>
                <a:cs typeface="Arial" charset="0"/>
              </a:rPr>
              <a:t>rT</a:t>
            </a:r>
            <a:r>
              <a:rPr lang="en-US" altLang="en-US" sz="4000" i="1" dirty="0" smtClean="0">
                <a:latin typeface="Times New Roman" pitchFamily="18" charset="0"/>
                <a:cs typeface="Arial" charset="0"/>
              </a:rPr>
              <a:t>–S</a:t>
            </a:r>
            <a:r>
              <a:rPr lang="en-US" altLang="en-US" sz="4000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4000" dirty="0" smtClean="0">
                <a:latin typeface="Times New Roman" pitchFamily="18" charset="0"/>
                <a:cs typeface="Arial" charset="0"/>
              </a:rPr>
              <a:t>, 0)</a:t>
            </a:r>
            <a:endParaRPr lang="en-US" altLang="en-US" sz="4000" baseline="-25000" dirty="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BC6BE23-EA2C-4882-ADA0-458D7F17380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125538"/>
            <a:ext cx="7772400" cy="1150937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 smtClean="0"/>
              <a:t>Put-Call Parity: No Dividends 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>
          <a:xfrm>
            <a:off x="750888" y="2708275"/>
            <a:ext cx="7843837" cy="3387725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2400" dirty="0" smtClean="0"/>
              <a:t>Consider the following 2 portfolios:</a:t>
            </a:r>
          </a:p>
          <a:p>
            <a:pPr lvl="1" eaLnBrk="1" hangingPunct="1">
              <a:defRPr/>
            </a:pPr>
            <a:r>
              <a:rPr lang="en-US" dirty="0" smtClean="0"/>
              <a:t>Portfolio A:  European call on a stock + zero-coupon bond that pays </a:t>
            </a:r>
            <a:r>
              <a:rPr lang="en-US" i="1" dirty="0" smtClean="0">
                <a:latin typeface="+mj-lt"/>
              </a:rPr>
              <a:t>K</a:t>
            </a:r>
            <a:r>
              <a:rPr lang="en-US" dirty="0" smtClean="0"/>
              <a:t> at time </a:t>
            </a:r>
            <a:r>
              <a:rPr lang="en-US" i="1" dirty="0" smtClean="0">
                <a:latin typeface="+mj-lt"/>
              </a:rPr>
              <a:t>T</a:t>
            </a:r>
          </a:p>
          <a:p>
            <a:pPr lvl="1" eaLnBrk="1" hangingPunct="1">
              <a:defRPr/>
            </a:pPr>
            <a:r>
              <a:rPr lang="en-US" dirty="0" smtClean="0"/>
              <a:t>Portfolio C:  European put on the stock + the stock</a:t>
            </a: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0DA6377-6C82-46A9-857A-3E41E4E1DD3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Ch09HullOFOD8thlEdition</Template>
  <TotalTime>496</TotalTime>
  <Pages>16</Pages>
  <Words>869</Words>
  <Application>Microsoft Office PowerPoint</Application>
  <PresentationFormat>Letter Paper (8.5x11 in)</PresentationFormat>
  <Paragraphs>216</Paragraphs>
  <Slides>20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Symbol</vt:lpstr>
      <vt:lpstr>Tahoma</vt:lpstr>
      <vt:lpstr>Times New Roman</vt:lpstr>
      <vt:lpstr>Wingdings</vt:lpstr>
      <vt:lpstr>Global</vt:lpstr>
      <vt:lpstr>Equation</vt:lpstr>
      <vt:lpstr>Chapter 11  Properties of Stock Options</vt:lpstr>
      <vt:lpstr>Notation</vt:lpstr>
      <vt:lpstr>Effect of Variables on Option Pricing (Table 11.1)</vt:lpstr>
      <vt:lpstr>American vs European Options</vt:lpstr>
      <vt:lpstr>Calls: An Arbitrage Opportunity?</vt:lpstr>
      <vt:lpstr>Lower Bound for European Call Option Prices; No Dividends (Equation 11.4)</vt:lpstr>
      <vt:lpstr>Puts: An Arbitrage Opportunity?</vt:lpstr>
      <vt:lpstr>Lower Bound for European Put Prices; No Dividends (Equation 11.5)</vt:lpstr>
      <vt:lpstr>Put-Call Parity: No Dividends  </vt:lpstr>
      <vt:lpstr>Values of Portfolios (Table 11.2)</vt:lpstr>
      <vt:lpstr>The Put-Call Parity Result (Equation 11.6)</vt:lpstr>
      <vt:lpstr>PowerPoint Presentation</vt:lpstr>
      <vt:lpstr>Early Exercise</vt:lpstr>
      <vt:lpstr>An Extreme Situation</vt:lpstr>
      <vt:lpstr>Reasons For Not Exercising a Call Early (No Dividends)</vt:lpstr>
      <vt:lpstr>Bounds for European or American Call Options (No Dividends) Figure 11.3</vt:lpstr>
      <vt:lpstr>Should Puts Be Exercised  Early ?</vt:lpstr>
      <vt:lpstr>Bounds for European and American Put Options (No Dividends) Figure 11.4</vt:lpstr>
      <vt:lpstr>The Impact of Dividends on Lower Bounds to Option Prices (Equations 11.8 and 11.9)</vt:lpstr>
      <vt:lpstr>Extensions of Put-Call Parity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 of Stock Options</dc:title>
  <dc:subject>Options, Futures, and Other Derivatives, 11th Edition</dc:subject>
  <dc:creator>John C. Hull</dc:creator>
  <cp:keywords>Chapter 11</cp:keywords>
  <dc:description>Copyright 2021 by John C. Hull.
All rights reserved. Published 2021.</dc:description>
  <cp:lastModifiedBy>John Hull</cp:lastModifiedBy>
  <cp:revision>62</cp:revision>
  <cp:lastPrinted>1999-07-13T14:41:13Z</cp:lastPrinted>
  <dcterms:created xsi:type="dcterms:W3CDTF">1996-10-23T21:58:56Z</dcterms:created>
  <dcterms:modified xsi:type="dcterms:W3CDTF">2020-09-30T15:22:38Z</dcterms:modified>
</cp:coreProperties>
</file>