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0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20745D-28A1-4A1E-97F2-72C75B166872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623FA3-8304-4B3E-AC49-A117C99DA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EE113E-EF4B-462A-861A-61F469C291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D29D39-1DE5-4E40-8524-FB363D0BD983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B178F6-24A2-45A2-86FF-C0CA253248C5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6A8722-EBAF-4589-85EF-BD7B2A25C976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2F969-3BE2-4A9A-8B1C-57C8910BC214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CCBDD-16AA-442B-A2DA-C85D05713C04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23B81-F920-4361-80D1-571CF66A3B5F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289EE-250E-4C37-8885-AFCF7A59BC42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8A529F-DF00-4D2C-A61F-E728A36611C0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7C1F67-EEB9-4D60-B306-5D92357A7BD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E9902-A1D6-47BC-AAC9-98C02C2DD6A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D81B84-E55F-4D85-A18D-7AA5C36675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DF2F7D-0F93-4E01-80CD-5CABB3A607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A017EA-DE9D-4226-8EE2-51284CB3389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7710F-44B0-4699-B430-EF811782E334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A8A9B8-9884-459E-9273-ABBC44682CD1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9A5A6-D288-46D3-A86E-30CAB9013747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3F931B-A6B0-421F-BE07-C8CA7D261C25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20266-06CC-4092-8004-76563D94D5F8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BD038-3ABE-405D-912A-8B41A971E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AE21E-07E0-4B61-B9A8-02B97FD905FA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DB73A-D861-4ACF-8F5B-287A1F391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1B876-3A4A-4527-AD9F-D641A30F9429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C8EFF-64C3-410A-AD10-57DF853C7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A0F404-1724-4B53-8775-1B800B9F897E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21094-9A6D-4090-8FFA-BD77DB4B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4539B-5E42-40BF-901B-BBA98D622C3E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BAE3-925E-4661-B5DC-462213CC8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AFBC7-D3C9-43C8-BE59-33FF0C93ED4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C0A82-0B37-4510-8713-D09D8A528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96B1-6DB6-4977-90E9-034F5D5B0C36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2F6A8-671C-4A7F-BF63-670CC097D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1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57EBAA-911F-453C-90A1-A011136157B6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7D90B-4CA0-4349-BBC2-45FD606ED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7832B-8B47-4662-A0EC-BB75D2CF71D2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28F73-6900-44CC-A305-E192277CA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3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76880-BD35-4E19-83D3-3B71FFD1BA5D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2356A-4F65-48F9-B8CF-5B7665F6B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B6EBC-4E5C-42DB-B1FD-E4559300B0FC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E0A96-DD34-4713-9FFE-907DA556F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2B0D6E46-CB0B-4B6C-8500-0366D26ED604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032B23-1D96-48CE-900B-5911EE8A2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71" r:id="rId3"/>
    <p:sldLayoutId id="2147483872" r:id="rId4"/>
    <p:sldLayoutId id="2147483873" r:id="rId5"/>
    <p:sldLayoutId id="2147483881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362200"/>
            <a:ext cx="693420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12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Trading Strategies Involving Options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11th Edition,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534307-677D-4EEE-A986-EB683DDB83F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Box Spread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combination of a bull call spread and a bear put spread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If all options are European a box spread is worth the present value of the difference between the strike prices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If they are American this is not necessarily so (see Business Snapshot 11.1)</a:t>
            </a:r>
          </a:p>
          <a:p>
            <a:pPr marL="0" indent="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776961-39B7-4918-B607-29E81BF8BD8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Butterfly Spread Using Calls</a:t>
            </a:r>
            <a:br>
              <a:rPr lang="en-US" altLang="en-US" dirty="0" smtClean="0"/>
            </a:br>
            <a:r>
              <a:rPr lang="en-US" altLang="en-US" sz="2200" dirty="0" smtClean="0"/>
              <a:t>Figure 12.6</a:t>
            </a:r>
            <a:endParaRPr lang="en-US" altLang="en-US" dirty="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749425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214563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214563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V="1">
            <a:off x="40433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V="1">
            <a:off x="58721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7988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6276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198688" y="1928813"/>
            <a:ext cx="1133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6923088" y="34750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 flipV="1">
            <a:off x="49577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47132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2227263" y="4495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V="1">
            <a:off x="5884863" y="2428875"/>
            <a:ext cx="2044700" cy="20669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V="1">
            <a:off x="4056063" y="1785938"/>
            <a:ext cx="3159125" cy="31670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 flipH="1">
            <a:off x="2227263" y="4953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2227263" y="2971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>
            <a:off x="4970463" y="2971800"/>
            <a:ext cx="131445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0"/>
          <p:cNvSpPr>
            <a:spLocks noChangeShapeType="1"/>
          </p:cNvSpPr>
          <p:nvPr/>
        </p:nvSpPr>
        <p:spPr bwMode="auto">
          <a:xfrm>
            <a:off x="2227263" y="4343400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1"/>
          <p:cNvSpPr>
            <a:spLocks noChangeShapeType="1"/>
          </p:cNvSpPr>
          <p:nvPr/>
        </p:nvSpPr>
        <p:spPr bwMode="auto">
          <a:xfrm flipV="1">
            <a:off x="4056063" y="3429000"/>
            <a:ext cx="914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2"/>
          <p:cNvSpPr>
            <a:spLocks noChangeShapeType="1"/>
          </p:cNvSpPr>
          <p:nvPr/>
        </p:nvSpPr>
        <p:spPr bwMode="auto">
          <a:xfrm>
            <a:off x="4970463" y="3429000"/>
            <a:ext cx="914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3"/>
          <p:cNvSpPr>
            <a:spLocks noChangeShapeType="1"/>
          </p:cNvSpPr>
          <p:nvPr/>
        </p:nvSpPr>
        <p:spPr bwMode="auto">
          <a:xfrm>
            <a:off x="5884863" y="4343400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8373A5-698C-49C1-88B2-D929A356CD1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Butterfly Spread Using Puts</a:t>
            </a:r>
            <a:br>
              <a:rPr lang="en-US" altLang="en-US" dirty="0" smtClean="0"/>
            </a:br>
            <a:r>
              <a:rPr lang="en-US" altLang="en-US" sz="2200" dirty="0" smtClean="0"/>
              <a:t>Figure 12.7</a:t>
            </a:r>
            <a:endParaRPr lang="en-US" altLang="en-US" dirty="0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749425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214563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214563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40433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58721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37988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6276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928688" y="2255838"/>
            <a:ext cx="2403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923088" y="34750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V="1">
            <a:off x="49577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47132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4000500" y="4495800"/>
            <a:ext cx="3238500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H="1" flipV="1">
            <a:off x="5857875" y="4929188"/>
            <a:ext cx="1381125" cy="238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4929188" y="2928938"/>
            <a:ext cx="2786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>
            <a:off x="2227263" y="4343400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 flipV="1">
            <a:off x="4056063" y="3429000"/>
            <a:ext cx="914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4970463" y="3429000"/>
            <a:ext cx="914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5884863" y="4343400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1"/>
          <p:cNvSpPr>
            <a:spLocks noChangeShapeType="1"/>
          </p:cNvSpPr>
          <p:nvPr/>
        </p:nvSpPr>
        <p:spPr bwMode="auto">
          <a:xfrm flipH="1" flipV="1">
            <a:off x="2209800" y="2667000"/>
            <a:ext cx="182880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 flipH="1" flipV="1">
            <a:off x="3276600" y="2362200"/>
            <a:ext cx="2590800" cy="2590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 flipH="1">
            <a:off x="3563938" y="2971800"/>
            <a:ext cx="1389062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19E317-1FC3-4AEF-975E-05CCCCACCE1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Calendar Spread Using Calls</a:t>
            </a:r>
            <a:br>
              <a:rPr lang="en-US" altLang="en-US" dirty="0" smtClean="0"/>
            </a:br>
            <a:r>
              <a:rPr lang="en-US" altLang="en-US" sz="2200" dirty="0" smtClean="0"/>
              <a:t>Figure 12.8</a:t>
            </a:r>
            <a:endParaRPr lang="en-US" altLang="en-US" dirty="0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863725" y="16383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2284413" y="21717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284413" y="4000500"/>
            <a:ext cx="499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2268538" y="22177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6735763" y="3427413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 flipV="1">
            <a:off x="5027613" y="39243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4783138" y="397033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2279650" y="30861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5022850" y="3086100"/>
            <a:ext cx="2028825" cy="202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2281238" y="4924425"/>
            <a:ext cx="33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2446338" y="4922838"/>
            <a:ext cx="428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2638425" y="4919663"/>
            <a:ext cx="46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2828925" y="4910138"/>
            <a:ext cx="46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3024188" y="4894263"/>
            <a:ext cx="3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3209925" y="4875213"/>
            <a:ext cx="4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V="1">
            <a:off x="3400425" y="4848225"/>
            <a:ext cx="381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V="1">
            <a:off x="3589338" y="4818063"/>
            <a:ext cx="52387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 flipV="1">
            <a:off x="3775075" y="4784725"/>
            <a:ext cx="3810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 flipV="1">
            <a:off x="3960813" y="4751388"/>
            <a:ext cx="444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 flipV="1">
            <a:off x="4146550" y="4708525"/>
            <a:ext cx="444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 flipV="1">
            <a:off x="4332288" y="4657725"/>
            <a:ext cx="39687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 flipV="1">
            <a:off x="4514850" y="4613275"/>
            <a:ext cx="4127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 flipV="1">
            <a:off x="4697413" y="4552950"/>
            <a:ext cx="42862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 flipV="1">
            <a:off x="4873625" y="4495800"/>
            <a:ext cx="47625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 flipV="1">
            <a:off x="5056188" y="4432300"/>
            <a:ext cx="42862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 flipV="1">
            <a:off x="5232400" y="4362450"/>
            <a:ext cx="42863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 flipV="1">
            <a:off x="5408613" y="4286250"/>
            <a:ext cx="3810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0"/>
          <p:cNvSpPr>
            <a:spLocks noChangeShapeType="1"/>
          </p:cNvSpPr>
          <p:nvPr/>
        </p:nvSpPr>
        <p:spPr bwMode="auto">
          <a:xfrm flipV="1">
            <a:off x="5583238" y="4203700"/>
            <a:ext cx="3810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1"/>
          <p:cNvSpPr>
            <a:spLocks noChangeShapeType="1"/>
          </p:cNvSpPr>
          <p:nvPr/>
        </p:nvSpPr>
        <p:spPr bwMode="auto">
          <a:xfrm flipV="1">
            <a:off x="5749925" y="4117975"/>
            <a:ext cx="39688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2"/>
          <p:cNvSpPr>
            <a:spLocks noChangeShapeType="1"/>
          </p:cNvSpPr>
          <p:nvPr/>
        </p:nvSpPr>
        <p:spPr bwMode="auto">
          <a:xfrm flipV="1">
            <a:off x="5918200" y="4022725"/>
            <a:ext cx="38100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3"/>
          <p:cNvSpPr>
            <a:spLocks noChangeShapeType="1"/>
          </p:cNvSpPr>
          <p:nvPr/>
        </p:nvSpPr>
        <p:spPr bwMode="auto">
          <a:xfrm flipV="1">
            <a:off x="6078538" y="3924300"/>
            <a:ext cx="38100" cy="2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34"/>
          <p:cNvSpPr>
            <a:spLocks noChangeShapeType="1"/>
          </p:cNvSpPr>
          <p:nvPr/>
        </p:nvSpPr>
        <p:spPr bwMode="auto">
          <a:xfrm flipV="1">
            <a:off x="6237288" y="3822700"/>
            <a:ext cx="36512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Line 35"/>
          <p:cNvSpPr>
            <a:spLocks noChangeShapeType="1"/>
          </p:cNvSpPr>
          <p:nvPr/>
        </p:nvSpPr>
        <p:spPr bwMode="auto">
          <a:xfrm flipV="1">
            <a:off x="6392863" y="3713163"/>
            <a:ext cx="30162" cy="23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Line 36"/>
          <p:cNvSpPr>
            <a:spLocks noChangeShapeType="1"/>
          </p:cNvSpPr>
          <p:nvPr/>
        </p:nvSpPr>
        <p:spPr bwMode="auto">
          <a:xfrm flipV="1">
            <a:off x="6545263" y="3590925"/>
            <a:ext cx="30162" cy="26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Line 37"/>
          <p:cNvSpPr>
            <a:spLocks noChangeShapeType="1"/>
          </p:cNvSpPr>
          <p:nvPr/>
        </p:nvSpPr>
        <p:spPr bwMode="auto">
          <a:xfrm flipV="1">
            <a:off x="6683375" y="3467100"/>
            <a:ext cx="39688" cy="33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Line 38"/>
          <p:cNvSpPr>
            <a:spLocks noChangeShapeType="1"/>
          </p:cNvSpPr>
          <p:nvPr/>
        </p:nvSpPr>
        <p:spPr bwMode="auto">
          <a:xfrm flipV="1">
            <a:off x="6821488" y="3325813"/>
            <a:ext cx="49212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39"/>
          <p:cNvSpPr>
            <a:spLocks noChangeShapeType="1"/>
          </p:cNvSpPr>
          <p:nvPr/>
        </p:nvSpPr>
        <p:spPr bwMode="auto">
          <a:xfrm flipV="1">
            <a:off x="7021513" y="3130550"/>
            <a:ext cx="3810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 flipV="1">
            <a:off x="3033713" y="4057650"/>
            <a:ext cx="193675" cy="174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50" name="Group 55"/>
          <p:cNvGrpSpPr>
            <a:grpSpLocks/>
          </p:cNvGrpSpPr>
          <p:nvPr/>
        </p:nvGrpSpPr>
        <p:grpSpPr bwMode="auto">
          <a:xfrm>
            <a:off x="2268538" y="3644900"/>
            <a:ext cx="2732087" cy="457200"/>
            <a:chOff x="1443" y="2298"/>
            <a:chExt cx="1721" cy="288"/>
          </a:xfrm>
        </p:grpSpPr>
        <p:sp>
          <p:nvSpPr>
            <p:cNvPr id="17458" name="Line 41"/>
            <p:cNvSpPr>
              <a:spLocks noChangeShapeType="1"/>
            </p:cNvSpPr>
            <p:nvPr/>
          </p:nvSpPr>
          <p:spPr bwMode="auto">
            <a:xfrm>
              <a:off x="1443" y="2586"/>
              <a:ext cx="10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Line 42"/>
            <p:cNvSpPr>
              <a:spLocks noChangeShapeType="1"/>
            </p:cNvSpPr>
            <p:nvPr/>
          </p:nvSpPr>
          <p:spPr bwMode="auto">
            <a:xfrm flipV="1">
              <a:off x="1547" y="2583"/>
              <a:ext cx="1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Line 43"/>
            <p:cNvSpPr>
              <a:spLocks noChangeShapeType="1"/>
            </p:cNvSpPr>
            <p:nvPr/>
          </p:nvSpPr>
          <p:spPr bwMode="auto">
            <a:xfrm flipV="1">
              <a:off x="1668" y="2577"/>
              <a:ext cx="125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Line 44"/>
            <p:cNvSpPr>
              <a:spLocks noChangeShapeType="1"/>
            </p:cNvSpPr>
            <p:nvPr/>
          </p:nvSpPr>
          <p:spPr bwMode="auto">
            <a:xfrm flipV="1">
              <a:off x="1788" y="2568"/>
              <a:ext cx="122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45"/>
            <p:cNvSpPr>
              <a:spLocks noChangeShapeType="1"/>
            </p:cNvSpPr>
            <p:nvPr/>
          </p:nvSpPr>
          <p:spPr bwMode="auto">
            <a:xfrm flipV="1">
              <a:off x="2028" y="2541"/>
              <a:ext cx="122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Line 46"/>
            <p:cNvSpPr>
              <a:spLocks noChangeShapeType="1"/>
            </p:cNvSpPr>
            <p:nvPr/>
          </p:nvSpPr>
          <p:spPr bwMode="auto">
            <a:xfrm flipV="1">
              <a:off x="2148" y="2526"/>
              <a:ext cx="125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Line 47"/>
            <p:cNvSpPr>
              <a:spLocks noChangeShapeType="1"/>
            </p:cNvSpPr>
            <p:nvPr/>
          </p:nvSpPr>
          <p:spPr bwMode="auto">
            <a:xfrm flipV="1">
              <a:off x="2267" y="2502"/>
              <a:ext cx="123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Line 48"/>
            <p:cNvSpPr>
              <a:spLocks noChangeShapeType="1"/>
            </p:cNvSpPr>
            <p:nvPr/>
          </p:nvSpPr>
          <p:spPr bwMode="auto">
            <a:xfrm flipV="1">
              <a:off x="2384" y="2481"/>
              <a:ext cx="123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Line 49"/>
            <p:cNvSpPr>
              <a:spLocks noChangeShapeType="1"/>
            </p:cNvSpPr>
            <p:nvPr/>
          </p:nvSpPr>
          <p:spPr bwMode="auto">
            <a:xfrm flipV="1">
              <a:off x="2501" y="2457"/>
              <a:ext cx="120" cy="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Line 50"/>
            <p:cNvSpPr>
              <a:spLocks noChangeShapeType="1"/>
            </p:cNvSpPr>
            <p:nvPr/>
          </p:nvSpPr>
          <p:spPr bwMode="auto">
            <a:xfrm flipV="1">
              <a:off x="2618" y="2427"/>
              <a:ext cx="1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51"/>
            <p:cNvSpPr>
              <a:spLocks noChangeShapeType="1"/>
            </p:cNvSpPr>
            <p:nvPr/>
          </p:nvSpPr>
          <p:spPr bwMode="auto">
            <a:xfrm flipV="1">
              <a:off x="2735" y="2397"/>
              <a:ext cx="1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Line 52"/>
            <p:cNvSpPr>
              <a:spLocks noChangeShapeType="1"/>
            </p:cNvSpPr>
            <p:nvPr/>
          </p:nvSpPr>
          <p:spPr bwMode="auto">
            <a:xfrm flipV="1">
              <a:off x="2850" y="2364"/>
              <a:ext cx="119" cy="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Line 53"/>
            <p:cNvSpPr>
              <a:spLocks noChangeShapeType="1"/>
            </p:cNvSpPr>
            <p:nvPr/>
          </p:nvSpPr>
          <p:spPr bwMode="auto">
            <a:xfrm flipV="1">
              <a:off x="2965" y="2325"/>
              <a:ext cx="118" cy="3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Line 54"/>
            <p:cNvSpPr>
              <a:spLocks noChangeShapeType="1"/>
            </p:cNvSpPr>
            <p:nvPr/>
          </p:nvSpPr>
          <p:spPr bwMode="auto">
            <a:xfrm flipV="1">
              <a:off x="3076" y="2298"/>
              <a:ext cx="88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51" name="Group 61"/>
          <p:cNvGrpSpPr>
            <a:grpSpLocks/>
          </p:cNvGrpSpPr>
          <p:nvPr/>
        </p:nvGrpSpPr>
        <p:grpSpPr bwMode="auto">
          <a:xfrm>
            <a:off x="5022850" y="3648075"/>
            <a:ext cx="2019300" cy="571500"/>
            <a:chOff x="3164" y="2298"/>
            <a:chExt cx="1272" cy="360"/>
          </a:xfrm>
        </p:grpSpPr>
        <p:sp>
          <p:nvSpPr>
            <p:cNvPr id="17453" name="Line 56"/>
            <p:cNvSpPr>
              <a:spLocks noChangeShapeType="1"/>
            </p:cNvSpPr>
            <p:nvPr/>
          </p:nvSpPr>
          <p:spPr bwMode="auto">
            <a:xfrm>
              <a:off x="3164" y="2298"/>
              <a:ext cx="722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57"/>
            <p:cNvSpPr>
              <a:spLocks noChangeShapeType="1"/>
            </p:cNvSpPr>
            <p:nvPr/>
          </p:nvSpPr>
          <p:spPr bwMode="auto">
            <a:xfrm>
              <a:off x="3887" y="2589"/>
              <a:ext cx="96" cy="3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58"/>
            <p:cNvSpPr>
              <a:spLocks noChangeShapeType="1"/>
            </p:cNvSpPr>
            <p:nvPr/>
          </p:nvSpPr>
          <p:spPr bwMode="auto">
            <a:xfrm>
              <a:off x="3977" y="2616"/>
              <a:ext cx="111" cy="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59"/>
            <p:cNvSpPr>
              <a:spLocks noChangeShapeType="1"/>
            </p:cNvSpPr>
            <p:nvPr/>
          </p:nvSpPr>
          <p:spPr bwMode="auto">
            <a:xfrm>
              <a:off x="4085" y="2643"/>
              <a:ext cx="111" cy="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60"/>
            <p:cNvSpPr>
              <a:spLocks noChangeShapeType="1"/>
            </p:cNvSpPr>
            <p:nvPr/>
          </p:nvSpPr>
          <p:spPr bwMode="auto">
            <a:xfrm>
              <a:off x="4199" y="2658"/>
              <a:ext cx="2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52" name="Slide Number Placeholder 6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6DE0DF-95A2-4300-A9F2-C5E6CDAE678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Calendar Spread Using Puts</a:t>
            </a:r>
            <a:br>
              <a:rPr lang="en-US" altLang="en-US" dirty="0" smtClean="0"/>
            </a:br>
            <a:r>
              <a:rPr lang="en-US" altLang="en-US" sz="2200" dirty="0" smtClean="0"/>
              <a:t>Figure 12.9</a:t>
            </a:r>
            <a:endParaRPr lang="en-US" altLang="en-US" dirty="0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863725" y="16383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4413" y="21717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2284413" y="4000500"/>
            <a:ext cx="499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268538" y="22177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735763" y="3427413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V="1">
            <a:off x="4313238" y="39243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4068763" y="397033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grpSp>
        <p:nvGrpSpPr>
          <p:cNvPr id="18443" name="Group 12"/>
          <p:cNvGrpSpPr>
            <a:grpSpLocks/>
          </p:cNvGrpSpPr>
          <p:nvPr/>
        </p:nvGrpSpPr>
        <p:grpSpPr bwMode="auto">
          <a:xfrm>
            <a:off x="2286000" y="3086100"/>
            <a:ext cx="4772025" cy="2028825"/>
            <a:chOff x="1440" y="1944"/>
            <a:chExt cx="3006" cy="1278"/>
          </a:xfrm>
        </p:grpSpPr>
        <p:sp>
          <p:nvSpPr>
            <p:cNvPr id="18495" name="Line 10"/>
            <p:cNvSpPr>
              <a:spLocks noChangeShapeType="1"/>
            </p:cNvSpPr>
            <p:nvPr/>
          </p:nvSpPr>
          <p:spPr bwMode="auto">
            <a:xfrm>
              <a:off x="2718" y="1944"/>
              <a:ext cx="1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11"/>
            <p:cNvSpPr>
              <a:spLocks noChangeShapeType="1"/>
            </p:cNvSpPr>
            <p:nvPr/>
          </p:nvSpPr>
          <p:spPr bwMode="auto">
            <a:xfrm flipH="1">
              <a:off x="1440" y="1944"/>
              <a:ext cx="1278" cy="12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4" name="Line 13"/>
          <p:cNvSpPr>
            <a:spLocks noChangeShapeType="1"/>
          </p:cNvSpPr>
          <p:nvPr/>
        </p:nvSpPr>
        <p:spPr bwMode="auto">
          <a:xfrm flipH="1">
            <a:off x="7019925" y="4924425"/>
            <a:ext cx="36513" cy="17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H="1">
            <a:off x="6848475" y="4922838"/>
            <a:ext cx="428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 flipH="1">
            <a:off x="6653213" y="4919663"/>
            <a:ext cx="46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 flipH="1">
            <a:off x="6462713" y="4910138"/>
            <a:ext cx="46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 flipH="1">
            <a:off x="6275388" y="4894263"/>
            <a:ext cx="3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 flipH="1">
            <a:off x="6080125" y="4875213"/>
            <a:ext cx="47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 flipH="1" flipV="1">
            <a:off x="5899150" y="4848225"/>
            <a:ext cx="381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 flipH="1" flipV="1">
            <a:off x="5695950" y="4818063"/>
            <a:ext cx="52388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 flipH="1" flipV="1">
            <a:off x="5524500" y="4784725"/>
            <a:ext cx="381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 flipH="1" flipV="1">
            <a:off x="5332413" y="4751388"/>
            <a:ext cx="44450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 flipH="1" flipV="1">
            <a:off x="5146675" y="4708525"/>
            <a:ext cx="44450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 flipH="1" flipV="1">
            <a:off x="4965700" y="4657725"/>
            <a:ext cx="39688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 flipH="1" flipV="1">
            <a:off x="4781550" y="4613275"/>
            <a:ext cx="4127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6"/>
          <p:cNvSpPr>
            <a:spLocks noChangeShapeType="1"/>
          </p:cNvSpPr>
          <p:nvPr/>
        </p:nvSpPr>
        <p:spPr bwMode="auto">
          <a:xfrm flipH="1" flipV="1">
            <a:off x="4597400" y="4552950"/>
            <a:ext cx="42863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 flipH="1" flipV="1">
            <a:off x="4416425" y="4495800"/>
            <a:ext cx="47625" cy="14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8"/>
          <p:cNvSpPr>
            <a:spLocks noChangeShapeType="1"/>
          </p:cNvSpPr>
          <p:nvPr/>
        </p:nvSpPr>
        <p:spPr bwMode="auto">
          <a:xfrm flipH="1" flipV="1">
            <a:off x="4238625" y="4432300"/>
            <a:ext cx="42863" cy="14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 flipH="1" flipV="1">
            <a:off x="4062413" y="4362450"/>
            <a:ext cx="42862" cy="14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 flipH="1" flipV="1">
            <a:off x="3890963" y="4286250"/>
            <a:ext cx="38100" cy="14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1"/>
          <p:cNvSpPr>
            <a:spLocks noChangeShapeType="1"/>
          </p:cNvSpPr>
          <p:nvPr/>
        </p:nvSpPr>
        <p:spPr bwMode="auto">
          <a:xfrm flipH="1" flipV="1">
            <a:off x="3708400" y="4221163"/>
            <a:ext cx="71438" cy="71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32"/>
          <p:cNvSpPr>
            <a:spLocks noChangeShapeType="1"/>
          </p:cNvSpPr>
          <p:nvPr/>
        </p:nvSpPr>
        <p:spPr bwMode="auto">
          <a:xfrm flipH="1" flipV="1">
            <a:off x="3548063" y="4117975"/>
            <a:ext cx="39687" cy="1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Line 33"/>
          <p:cNvSpPr>
            <a:spLocks noChangeShapeType="1"/>
          </p:cNvSpPr>
          <p:nvPr/>
        </p:nvSpPr>
        <p:spPr bwMode="auto">
          <a:xfrm flipH="1" flipV="1">
            <a:off x="3381375" y="4022725"/>
            <a:ext cx="38100" cy="20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34"/>
          <p:cNvSpPr>
            <a:spLocks noChangeShapeType="1"/>
          </p:cNvSpPr>
          <p:nvPr/>
        </p:nvSpPr>
        <p:spPr bwMode="auto">
          <a:xfrm flipH="1" flipV="1">
            <a:off x="3221038" y="3924300"/>
            <a:ext cx="3810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35"/>
          <p:cNvSpPr>
            <a:spLocks noChangeShapeType="1"/>
          </p:cNvSpPr>
          <p:nvPr/>
        </p:nvSpPr>
        <p:spPr bwMode="auto">
          <a:xfrm flipH="1" flipV="1">
            <a:off x="3063875" y="3822700"/>
            <a:ext cx="36513" cy="20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36"/>
          <p:cNvSpPr>
            <a:spLocks noChangeShapeType="1"/>
          </p:cNvSpPr>
          <p:nvPr/>
        </p:nvSpPr>
        <p:spPr bwMode="auto">
          <a:xfrm flipH="1" flipV="1">
            <a:off x="2914650" y="3713163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Line 37"/>
          <p:cNvSpPr>
            <a:spLocks noChangeShapeType="1"/>
          </p:cNvSpPr>
          <p:nvPr/>
        </p:nvSpPr>
        <p:spPr bwMode="auto">
          <a:xfrm flipH="1" flipV="1">
            <a:off x="2762250" y="3590925"/>
            <a:ext cx="30163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Line 38"/>
          <p:cNvSpPr>
            <a:spLocks noChangeShapeType="1"/>
          </p:cNvSpPr>
          <p:nvPr/>
        </p:nvSpPr>
        <p:spPr bwMode="auto">
          <a:xfrm flipH="1" flipV="1">
            <a:off x="2614613" y="3467100"/>
            <a:ext cx="39687" cy="33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Line 39"/>
          <p:cNvSpPr>
            <a:spLocks noChangeShapeType="1"/>
          </p:cNvSpPr>
          <p:nvPr/>
        </p:nvSpPr>
        <p:spPr bwMode="auto">
          <a:xfrm flipH="1" flipV="1">
            <a:off x="2466975" y="3325813"/>
            <a:ext cx="49213" cy="41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Line 40"/>
          <p:cNvSpPr>
            <a:spLocks noChangeShapeType="1"/>
          </p:cNvSpPr>
          <p:nvPr/>
        </p:nvSpPr>
        <p:spPr bwMode="auto">
          <a:xfrm flipH="1" flipV="1">
            <a:off x="2278063" y="3130550"/>
            <a:ext cx="38100" cy="41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72" name="Group 57"/>
          <p:cNvGrpSpPr>
            <a:grpSpLocks/>
          </p:cNvGrpSpPr>
          <p:nvPr/>
        </p:nvGrpSpPr>
        <p:grpSpPr bwMode="auto">
          <a:xfrm>
            <a:off x="4314825" y="3648075"/>
            <a:ext cx="2732088" cy="457200"/>
            <a:chOff x="2718" y="2298"/>
            <a:chExt cx="1721" cy="288"/>
          </a:xfrm>
        </p:grpSpPr>
        <p:sp>
          <p:nvSpPr>
            <p:cNvPr id="18480" name="Line 42"/>
            <p:cNvSpPr>
              <a:spLocks noChangeShapeType="1"/>
            </p:cNvSpPr>
            <p:nvPr/>
          </p:nvSpPr>
          <p:spPr bwMode="auto">
            <a:xfrm flipH="1" flipV="1">
              <a:off x="3846" y="2556"/>
              <a:ext cx="122" cy="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43"/>
            <p:cNvSpPr>
              <a:spLocks noChangeShapeType="1"/>
            </p:cNvSpPr>
            <p:nvPr/>
          </p:nvSpPr>
          <p:spPr bwMode="auto">
            <a:xfrm flipH="1">
              <a:off x="4338" y="2586"/>
              <a:ext cx="10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44"/>
            <p:cNvSpPr>
              <a:spLocks noChangeShapeType="1"/>
            </p:cNvSpPr>
            <p:nvPr/>
          </p:nvSpPr>
          <p:spPr bwMode="auto">
            <a:xfrm flipH="1" flipV="1">
              <a:off x="4215" y="2583"/>
              <a:ext cx="1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45"/>
            <p:cNvSpPr>
              <a:spLocks noChangeShapeType="1"/>
            </p:cNvSpPr>
            <p:nvPr/>
          </p:nvSpPr>
          <p:spPr bwMode="auto">
            <a:xfrm flipH="1" flipV="1">
              <a:off x="4089" y="2577"/>
              <a:ext cx="125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46"/>
            <p:cNvSpPr>
              <a:spLocks noChangeShapeType="1"/>
            </p:cNvSpPr>
            <p:nvPr/>
          </p:nvSpPr>
          <p:spPr bwMode="auto">
            <a:xfrm flipH="1" flipV="1">
              <a:off x="3972" y="2568"/>
              <a:ext cx="122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47"/>
            <p:cNvSpPr>
              <a:spLocks noChangeShapeType="1"/>
            </p:cNvSpPr>
            <p:nvPr/>
          </p:nvSpPr>
          <p:spPr bwMode="auto">
            <a:xfrm flipH="1" flipV="1">
              <a:off x="3732" y="2541"/>
              <a:ext cx="122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48"/>
            <p:cNvSpPr>
              <a:spLocks noChangeShapeType="1"/>
            </p:cNvSpPr>
            <p:nvPr/>
          </p:nvSpPr>
          <p:spPr bwMode="auto">
            <a:xfrm flipH="1" flipV="1">
              <a:off x="3609" y="2526"/>
              <a:ext cx="125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49"/>
            <p:cNvSpPr>
              <a:spLocks noChangeShapeType="1"/>
            </p:cNvSpPr>
            <p:nvPr/>
          </p:nvSpPr>
          <p:spPr bwMode="auto">
            <a:xfrm flipH="1" flipV="1">
              <a:off x="3492" y="2502"/>
              <a:ext cx="123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50"/>
            <p:cNvSpPr>
              <a:spLocks noChangeShapeType="1"/>
            </p:cNvSpPr>
            <p:nvPr/>
          </p:nvSpPr>
          <p:spPr bwMode="auto">
            <a:xfrm flipH="1" flipV="1">
              <a:off x="3375" y="2481"/>
              <a:ext cx="123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51"/>
            <p:cNvSpPr>
              <a:spLocks noChangeShapeType="1"/>
            </p:cNvSpPr>
            <p:nvPr/>
          </p:nvSpPr>
          <p:spPr bwMode="auto">
            <a:xfrm flipH="1" flipV="1">
              <a:off x="3261" y="2457"/>
              <a:ext cx="120" cy="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52"/>
            <p:cNvSpPr>
              <a:spLocks noChangeShapeType="1"/>
            </p:cNvSpPr>
            <p:nvPr/>
          </p:nvSpPr>
          <p:spPr bwMode="auto">
            <a:xfrm flipH="1" flipV="1">
              <a:off x="3144" y="2427"/>
              <a:ext cx="1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Line 53"/>
            <p:cNvSpPr>
              <a:spLocks noChangeShapeType="1"/>
            </p:cNvSpPr>
            <p:nvPr/>
          </p:nvSpPr>
          <p:spPr bwMode="auto">
            <a:xfrm flipH="1" flipV="1">
              <a:off x="3027" y="2397"/>
              <a:ext cx="1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Line 54"/>
            <p:cNvSpPr>
              <a:spLocks noChangeShapeType="1"/>
            </p:cNvSpPr>
            <p:nvPr/>
          </p:nvSpPr>
          <p:spPr bwMode="auto">
            <a:xfrm flipH="1" flipV="1">
              <a:off x="2913" y="2364"/>
              <a:ext cx="119" cy="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Line 55"/>
            <p:cNvSpPr>
              <a:spLocks noChangeShapeType="1"/>
            </p:cNvSpPr>
            <p:nvPr/>
          </p:nvSpPr>
          <p:spPr bwMode="auto">
            <a:xfrm flipH="1" flipV="1">
              <a:off x="2799" y="2325"/>
              <a:ext cx="118" cy="3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Line 56"/>
            <p:cNvSpPr>
              <a:spLocks noChangeShapeType="1"/>
            </p:cNvSpPr>
            <p:nvPr/>
          </p:nvSpPr>
          <p:spPr bwMode="auto">
            <a:xfrm flipH="1" flipV="1">
              <a:off x="2718" y="2298"/>
              <a:ext cx="88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73" name="Group 64"/>
          <p:cNvGrpSpPr>
            <a:grpSpLocks/>
          </p:cNvGrpSpPr>
          <p:nvPr/>
        </p:nvGrpSpPr>
        <p:grpSpPr bwMode="auto">
          <a:xfrm>
            <a:off x="2295525" y="3648075"/>
            <a:ext cx="2019300" cy="571500"/>
            <a:chOff x="1446" y="2298"/>
            <a:chExt cx="1272" cy="360"/>
          </a:xfrm>
        </p:grpSpPr>
        <p:sp>
          <p:nvSpPr>
            <p:cNvPr id="18475" name="Line 59"/>
            <p:cNvSpPr>
              <a:spLocks noChangeShapeType="1"/>
            </p:cNvSpPr>
            <p:nvPr/>
          </p:nvSpPr>
          <p:spPr bwMode="auto">
            <a:xfrm flipH="1">
              <a:off x="1996" y="2298"/>
              <a:ext cx="722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60"/>
            <p:cNvSpPr>
              <a:spLocks noChangeShapeType="1"/>
            </p:cNvSpPr>
            <p:nvPr/>
          </p:nvSpPr>
          <p:spPr bwMode="auto">
            <a:xfrm flipH="1">
              <a:off x="1899" y="2589"/>
              <a:ext cx="96" cy="3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61"/>
            <p:cNvSpPr>
              <a:spLocks noChangeShapeType="1"/>
            </p:cNvSpPr>
            <p:nvPr/>
          </p:nvSpPr>
          <p:spPr bwMode="auto">
            <a:xfrm flipH="1">
              <a:off x="1794" y="2616"/>
              <a:ext cx="111" cy="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62"/>
            <p:cNvSpPr>
              <a:spLocks noChangeShapeType="1"/>
            </p:cNvSpPr>
            <p:nvPr/>
          </p:nvSpPr>
          <p:spPr bwMode="auto">
            <a:xfrm flipH="1">
              <a:off x="1686" y="2643"/>
              <a:ext cx="111" cy="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63"/>
            <p:cNvSpPr>
              <a:spLocks noChangeShapeType="1"/>
            </p:cNvSpPr>
            <p:nvPr/>
          </p:nvSpPr>
          <p:spPr bwMode="auto">
            <a:xfrm flipH="1">
              <a:off x="1446" y="2658"/>
              <a:ext cx="2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4" name="Slide Number Placeholder 6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36C39-9799-4630-B7FD-80E6EC6A563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A Straddle Combination</a:t>
            </a:r>
            <a:br>
              <a:rPr lang="en-US" altLang="en-US" dirty="0" smtClean="0"/>
            </a:br>
            <a:r>
              <a:rPr lang="en-US" altLang="en-US" sz="2200" dirty="0" smtClean="0"/>
              <a:t>Figure 12.10</a:t>
            </a:r>
            <a:endParaRPr lang="en-US" altLang="en-US" dirty="0" smtClean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749425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2214563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214563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198688" y="22558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923088" y="40465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V="1">
            <a:off x="49577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4713288" y="404653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H="1">
            <a:off x="2209800" y="4495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V="1">
            <a:off x="4953000" y="2209800"/>
            <a:ext cx="228600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4953000" y="4953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 flipV="1">
            <a:off x="2667000" y="2667000"/>
            <a:ext cx="228600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4953000" y="3124200"/>
            <a:ext cx="2286000" cy="228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 flipV="1">
            <a:off x="2195513" y="2636838"/>
            <a:ext cx="2743200" cy="2743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713914-E6B9-414D-9648-60CE098BFB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685800"/>
            <a:ext cx="7772400" cy="121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Strip &amp; Strap</a:t>
            </a:r>
            <a:br>
              <a:rPr lang="en-US" altLang="en-US" dirty="0" smtClean="0"/>
            </a:br>
            <a:r>
              <a:rPr lang="en-US" altLang="en-US" sz="2200" dirty="0" smtClean="0"/>
              <a:t>Figure  12.11</a:t>
            </a:r>
            <a:endParaRPr lang="en-US" alt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752600"/>
            <a:ext cx="3505200" cy="22098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485900" y="23622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1485900" y="45720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470025" y="22558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689225" y="4008438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3908425" y="4008438"/>
            <a:ext cx="534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2857500" y="44958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V="1">
            <a:off x="2857500" y="3581400"/>
            <a:ext cx="1447800" cy="1447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H="1" flipV="1">
            <a:off x="1825625" y="2708275"/>
            <a:ext cx="1031875" cy="2320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4914900" y="23622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4914900" y="45720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899025" y="22558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6118225" y="4008438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7337425" y="4008438"/>
            <a:ext cx="534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6286500" y="44958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 flipH="1" flipV="1">
            <a:off x="4914900" y="3657600"/>
            <a:ext cx="13716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 flipV="1">
            <a:off x="6286500" y="2459038"/>
            <a:ext cx="1143000" cy="2570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2536825" y="5380038"/>
            <a:ext cx="1019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Strip</a:t>
            </a: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5889625" y="5380038"/>
            <a:ext cx="1155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Strap</a:t>
            </a:r>
          </a:p>
        </p:txBody>
      </p:sp>
      <p:sp>
        <p:nvSpPr>
          <p:cNvPr id="20503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0DA60B-BFBC-4401-A593-9D00591E1B7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A Strangle Combination</a:t>
            </a:r>
            <a:br>
              <a:rPr lang="en-US" altLang="en-US" dirty="0" smtClean="0"/>
            </a:br>
            <a:r>
              <a:rPr lang="en-US" altLang="en-US" sz="2200" dirty="0" smtClean="0"/>
              <a:t>Figure 12.12</a:t>
            </a:r>
            <a:endParaRPr lang="en-US" altLang="en-US" dirty="0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749425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2214563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2214563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V="1">
            <a:off x="40433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V="1">
            <a:off x="58721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37988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56276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198688" y="2255838"/>
            <a:ext cx="1131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6923088" y="40846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 flipV="1">
            <a:off x="4000500" y="4714875"/>
            <a:ext cx="3086100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 flipV="1">
            <a:off x="2209800" y="2895600"/>
            <a:ext cx="182880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H="1">
            <a:off x="2209800" y="4495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V="1">
            <a:off x="5867400" y="32004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 flipV="1">
            <a:off x="2209800" y="3352800"/>
            <a:ext cx="1828800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V="1">
            <a:off x="5867400" y="3505200"/>
            <a:ext cx="1676400" cy="1676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 flipH="1">
            <a:off x="4038600" y="5181600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BF8FDC-8B29-4529-97B2-F71AA118C2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Other Payoff Patterns</a:t>
            </a:r>
            <a:endParaRPr lang="en-US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When the strike prices are close together a butterfly spread provides a payoff consisting of a small “spike”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If options with all strike prices were available any payoff pattern could (at least approximately) be created by combining the spikes obtained from different butterfly spreads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B5AAFF-DD49-4D4D-B32D-1864B30945A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Strategies to be Considered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43800" cy="41910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Bond plus option to create principal protected note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Stock plus option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Two or more options of the same type (a spread) 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Two or more options of different types (a combination)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C79818-CE5B-4496-B079-1C58CE725A6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Principal Protected Note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Allows investor to take a risky position without risking any principal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Example: $1000 instrument consisting of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3-year zero-coupon bond with principal of $1000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3-year at-the-money call option on a stock portfolio currently worth $1000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44676F-ECC5-4394-95F3-F0F10CA49D3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Principal Protected Notes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Viability depends on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Level of dividends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Level of interest rates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Volatility of the portfolio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Variations on standard product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Out of the money strike price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Caps on investor return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Knock outs, averaging features, etc</a:t>
            </a:r>
          </a:p>
          <a:p>
            <a:pPr lvl="1"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F14AF4-1224-48C5-B996-C89F95DF90A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44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dirty="0" smtClean="0"/>
              <a:t>Positions in an Option &amp; the Underlying </a:t>
            </a:r>
            <a:r>
              <a:rPr lang="en-US" altLang="en-US" sz="2000" dirty="0" smtClean="0"/>
              <a:t>(Figure 12.1)</a:t>
            </a:r>
            <a:endParaRPr lang="en-US" altLang="en-US" sz="35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313" y="1189038"/>
            <a:ext cx="3521075" cy="453866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1716088" y="1785938"/>
            <a:ext cx="0" cy="2071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1716088" y="2887663"/>
            <a:ext cx="237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752600" y="19351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Profit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3784600" y="2894013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US" altLang="en-US" sz="2400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2632075" y="2924175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 flipV="1">
            <a:off x="1716088" y="2541588"/>
            <a:ext cx="1114425" cy="1055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2843213" y="2565400"/>
            <a:ext cx="8270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2825750" y="2840038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1720850" y="2779713"/>
            <a:ext cx="1104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2825750" y="2760663"/>
            <a:ext cx="850900" cy="8048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H="1">
            <a:off x="1720850" y="1854200"/>
            <a:ext cx="1941513" cy="18367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5316538" y="1785938"/>
            <a:ext cx="0" cy="2071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5316538" y="2887663"/>
            <a:ext cx="2373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5410200" y="1828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Profit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7402513" y="2894013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US" altLang="en-US" sz="2400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6226175" y="24447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>
            <a:off x="6443663" y="3213100"/>
            <a:ext cx="7683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H="1" flipV="1">
            <a:off x="5326063" y="2149475"/>
            <a:ext cx="1120775" cy="1060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5326063" y="2995613"/>
            <a:ext cx="1112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 flipV="1">
            <a:off x="6438900" y="2290763"/>
            <a:ext cx="744538" cy="7048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>
            <a:off x="5326063" y="2020888"/>
            <a:ext cx="193040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 flipV="1">
            <a:off x="6438900" y="2844800"/>
            <a:ext cx="0" cy="42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>
            <a:off x="1716088" y="4040188"/>
            <a:ext cx="0" cy="206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>
            <a:off x="1716088" y="5126038"/>
            <a:ext cx="237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28"/>
          <p:cNvSpPr>
            <a:spLocks noChangeArrowheads="1"/>
          </p:cNvSpPr>
          <p:nvPr/>
        </p:nvSpPr>
        <p:spPr bwMode="auto">
          <a:xfrm>
            <a:off x="1752600" y="3962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Profit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3784600" y="5132388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US" altLang="en-US" sz="2400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9247" name="Rectangle 30"/>
          <p:cNvSpPr>
            <a:spLocks noChangeArrowheads="1"/>
          </p:cNvSpPr>
          <p:nvPr/>
        </p:nvSpPr>
        <p:spPr bwMode="auto">
          <a:xfrm>
            <a:off x="2663825" y="46767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>
            <a:off x="1692275" y="5229225"/>
            <a:ext cx="11414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Line 32"/>
          <p:cNvSpPr>
            <a:spLocks noChangeShapeType="1"/>
          </p:cNvSpPr>
          <p:nvPr/>
        </p:nvSpPr>
        <p:spPr bwMode="auto">
          <a:xfrm flipV="1">
            <a:off x="2855913" y="4498975"/>
            <a:ext cx="782637" cy="739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Line 33"/>
          <p:cNvSpPr>
            <a:spLocks noChangeShapeType="1"/>
          </p:cNvSpPr>
          <p:nvPr/>
        </p:nvSpPr>
        <p:spPr bwMode="auto">
          <a:xfrm flipV="1">
            <a:off x="2870200" y="5080000"/>
            <a:ext cx="0" cy="41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Line 34"/>
          <p:cNvSpPr>
            <a:spLocks noChangeShapeType="1"/>
          </p:cNvSpPr>
          <p:nvPr/>
        </p:nvSpPr>
        <p:spPr bwMode="auto">
          <a:xfrm flipH="1" flipV="1">
            <a:off x="1692275" y="4221163"/>
            <a:ext cx="1154113" cy="10906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Line 35"/>
          <p:cNvSpPr>
            <a:spLocks noChangeShapeType="1"/>
          </p:cNvSpPr>
          <p:nvPr/>
        </p:nvSpPr>
        <p:spPr bwMode="auto">
          <a:xfrm>
            <a:off x="2870200" y="5346700"/>
            <a:ext cx="742950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36"/>
          <p:cNvSpPr>
            <a:spLocks noChangeShapeType="1"/>
          </p:cNvSpPr>
          <p:nvPr/>
        </p:nvSpPr>
        <p:spPr bwMode="auto">
          <a:xfrm flipV="1">
            <a:off x="1720850" y="4264025"/>
            <a:ext cx="1922463" cy="18065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37"/>
          <p:cNvSpPr>
            <a:spLocks noChangeShapeType="1"/>
          </p:cNvSpPr>
          <p:nvPr/>
        </p:nvSpPr>
        <p:spPr bwMode="auto">
          <a:xfrm>
            <a:off x="5316538" y="40354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38"/>
          <p:cNvSpPr>
            <a:spLocks noChangeShapeType="1"/>
          </p:cNvSpPr>
          <p:nvPr/>
        </p:nvSpPr>
        <p:spPr bwMode="auto">
          <a:xfrm>
            <a:off x="5316538" y="5126038"/>
            <a:ext cx="2373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39"/>
          <p:cNvSpPr>
            <a:spLocks noChangeArrowheads="1"/>
          </p:cNvSpPr>
          <p:nvPr/>
        </p:nvSpPr>
        <p:spPr bwMode="auto">
          <a:xfrm>
            <a:off x="5334000" y="3886200"/>
            <a:ext cx="1025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Profit</a:t>
            </a:r>
          </a:p>
        </p:txBody>
      </p:sp>
      <p:sp>
        <p:nvSpPr>
          <p:cNvPr id="9257" name="Rectangle 40"/>
          <p:cNvSpPr>
            <a:spLocks noChangeArrowheads="1"/>
          </p:cNvSpPr>
          <p:nvPr/>
        </p:nvSpPr>
        <p:spPr bwMode="auto">
          <a:xfrm>
            <a:off x="7402513" y="5132388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US" altLang="en-US" sz="2400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9258" name="Rectangle 41"/>
          <p:cNvSpPr>
            <a:spLocks noChangeArrowheads="1"/>
          </p:cNvSpPr>
          <p:nvPr/>
        </p:nvSpPr>
        <p:spPr bwMode="auto">
          <a:xfrm>
            <a:off x="6226175" y="51069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59" name="Line 42"/>
          <p:cNvSpPr>
            <a:spLocks noChangeShapeType="1"/>
          </p:cNvSpPr>
          <p:nvPr/>
        </p:nvSpPr>
        <p:spPr bwMode="auto">
          <a:xfrm>
            <a:off x="5314950" y="5029200"/>
            <a:ext cx="11287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43"/>
          <p:cNvSpPr>
            <a:spLocks noChangeShapeType="1"/>
          </p:cNvSpPr>
          <p:nvPr/>
        </p:nvSpPr>
        <p:spPr bwMode="auto">
          <a:xfrm flipH="1" flipV="1">
            <a:off x="6443663" y="5013325"/>
            <a:ext cx="903287" cy="8556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44"/>
          <p:cNvSpPr>
            <a:spLocks noChangeShapeType="1"/>
          </p:cNvSpPr>
          <p:nvPr/>
        </p:nvSpPr>
        <p:spPr bwMode="auto">
          <a:xfrm>
            <a:off x="5295900" y="4127500"/>
            <a:ext cx="2051050" cy="194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45"/>
          <p:cNvSpPr>
            <a:spLocks noChangeShapeType="1"/>
          </p:cNvSpPr>
          <p:nvPr/>
        </p:nvSpPr>
        <p:spPr bwMode="auto">
          <a:xfrm flipV="1">
            <a:off x="6438900" y="5080000"/>
            <a:ext cx="0" cy="41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46"/>
          <p:cNvSpPr>
            <a:spLocks noChangeShapeType="1"/>
          </p:cNvSpPr>
          <p:nvPr/>
        </p:nvSpPr>
        <p:spPr bwMode="auto">
          <a:xfrm>
            <a:off x="6437313" y="4910138"/>
            <a:ext cx="8826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7"/>
          <p:cNvSpPr>
            <a:spLocks noChangeShapeType="1"/>
          </p:cNvSpPr>
          <p:nvPr/>
        </p:nvSpPr>
        <p:spPr bwMode="auto">
          <a:xfrm flipH="1">
            <a:off x="5326063" y="4887913"/>
            <a:ext cx="1112837" cy="105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Rectangle 48"/>
          <p:cNvSpPr>
            <a:spLocks noChangeArrowheads="1"/>
          </p:cNvSpPr>
          <p:nvPr/>
        </p:nvSpPr>
        <p:spPr bwMode="auto">
          <a:xfrm>
            <a:off x="2516188" y="348615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(a)</a:t>
            </a:r>
          </a:p>
        </p:txBody>
      </p:sp>
      <p:sp>
        <p:nvSpPr>
          <p:cNvPr id="9266" name="Rectangle 49"/>
          <p:cNvSpPr>
            <a:spLocks noChangeArrowheads="1"/>
          </p:cNvSpPr>
          <p:nvPr/>
        </p:nvSpPr>
        <p:spPr bwMode="auto">
          <a:xfrm>
            <a:off x="6105525" y="362267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(b)</a:t>
            </a:r>
          </a:p>
        </p:txBody>
      </p:sp>
      <p:sp>
        <p:nvSpPr>
          <p:cNvPr id="9267" name="Rectangle 50"/>
          <p:cNvSpPr>
            <a:spLocks noChangeArrowheads="1"/>
          </p:cNvSpPr>
          <p:nvPr/>
        </p:nvSpPr>
        <p:spPr bwMode="auto">
          <a:xfrm>
            <a:off x="2584450" y="5851525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(c)</a:t>
            </a:r>
          </a:p>
        </p:txBody>
      </p:sp>
      <p:sp>
        <p:nvSpPr>
          <p:cNvPr id="9268" name="Rectangle 51"/>
          <p:cNvSpPr>
            <a:spLocks noChangeArrowheads="1"/>
          </p:cNvSpPr>
          <p:nvPr/>
        </p:nvSpPr>
        <p:spPr bwMode="auto">
          <a:xfrm>
            <a:off x="6105525" y="585152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(d)</a:t>
            </a:r>
          </a:p>
        </p:txBody>
      </p:sp>
      <p:sp>
        <p:nvSpPr>
          <p:cNvPr id="9269" name="Slide Number Placeholder 5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7ACD80-5A35-4884-8104-C51F243FE5E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Bull Spread Using Calls</a:t>
            </a:r>
            <a:br>
              <a:rPr lang="en-US" altLang="en-US" dirty="0" smtClean="0"/>
            </a:br>
            <a:r>
              <a:rPr lang="en-US" altLang="en-US" sz="2000" dirty="0" smtClean="0"/>
              <a:t>(Figure 12.2)</a:t>
            </a:r>
            <a:endParaRPr lang="en-US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5138" y="1752600"/>
            <a:ext cx="4114800" cy="24384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2192338" y="22860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192338" y="41148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V="1">
            <a:off x="4021138" y="40386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V="1">
            <a:off x="5849938" y="40386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3776663" y="40846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5181600" y="4084638"/>
            <a:ext cx="1484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en-US" sz="3200" i="1">
                <a:latin typeface="Times New Roman" pitchFamily="18" charset="0"/>
              </a:rPr>
              <a:t>K</a:t>
            </a:r>
            <a:r>
              <a:rPr lang="en-US" altLang="en-US" sz="32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2176463" y="23320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6900863" y="3505200"/>
            <a:ext cx="566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V="1">
            <a:off x="3929063" y="3000375"/>
            <a:ext cx="2000250" cy="21431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V="1">
            <a:off x="3929063" y="2571750"/>
            <a:ext cx="2857500" cy="3000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 flipH="1" flipV="1">
            <a:off x="2214563" y="5572125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H="1">
            <a:off x="2214563" y="5143500"/>
            <a:ext cx="17145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5929313" y="3000375"/>
            <a:ext cx="11477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H="1">
            <a:off x="2192338" y="3657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5849938" y="3657600"/>
            <a:ext cx="12192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C01D35-6A06-4914-B504-548A585903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Bull Spread Using Puts</a:t>
            </a:r>
            <a:br>
              <a:rPr lang="en-US" altLang="en-US" dirty="0" smtClean="0"/>
            </a:br>
            <a:r>
              <a:rPr lang="en-US" altLang="en-US" sz="2000" dirty="0" smtClean="0"/>
              <a:t>Figure 12.3</a:t>
            </a:r>
            <a:endParaRPr lang="en-US" altLang="en-US" dirty="0" smtClean="0"/>
          </a:p>
        </p:txBody>
      </p:sp>
      <p:grpSp>
        <p:nvGrpSpPr>
          <p:cNvPr id="11268" name="Group 19"/>
          <p:cNvGrpSpPr>
            <a:grpSpLocks/>
          </p:cNvGrpSpPr>
          <p:nvPr/>
        </p:nvGrpSpPr>
        <p:grpSpPr bwMode="auto">
          <a:xfrm>
            <a:off x="1643063" y="1785938"/>
            <a:ext cx="5708650" cy="4286250"/>
            <a:chOff x="949" y="1104"/>
            <a:chExt cx="3596" cy="2700"/>
          </a:xfrm>
        </p:grpSpPr>
        <p:sp>
          <p:nvSpPr>
            <p:cNvPr id="11270" name="Rectangle 3"/>
            <p:cNvSpPr>
              <a:spLocks noChangeArrowheads="1"/>
            </p:cNvSpPr>
            <p:nvPr/>
          </p:nvSpPr>
          <p:spPr bwMode="auto">
            <a:xfrm>
              <a:off x="949" y="1104"/>
              <a:ext cx="2592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>
              <a:off x="1242" y="1440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1242" y="2592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 flipV="1">
              <a:off x="2394" y="25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 flipV="1">
              <a:off x="3546" y="25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254" y="2189"/>
              <a:ext cx="49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K</a:t>
              </a:r>
              <a:r>
                <a:rPr lang="en-US" altLang="en-US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276" name="Rectangle 9"/>
            <p:cNvSpPr>
              <a:spLocks noChangeArrowheads="1"/>
            </p:cNvSpPr>
            <p:nvPr/>
          </p:nvSpPr>
          <p:spPr bwMode="auto">
            <a:xfrm>
              <a:off x="3392" y="2189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K</a:t>
              </a:r>
              <a:r>
                <a:rPr lang="en-US" altLang="en-US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1232" y="1469"/>
              <a:ext cx="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Profit</a:t>
              </a:r>
            </a:p>
          </p:txBody>
        </p:sp>
        <p:sp>
          <p:nvSpPr>
            <p:cNvPr id="11278" name="Rectangle 11"/>
            <p:cNvSpPr>
              <a:spLocks noChangeArrowheads="1"/>
            </p:cNvSpPr>
            <p:nvPr/>
          </p:nvSpPr>
          <p:spPr bwMode="auto">
            <a:xfrm>
              <a:off x="4208" y="2189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US" altLang="en-US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1279" name="Line 12"/>
            <p:cNvSpPr>
              <a:spLocks noChangeShapeType="1"/>
            </p:cNvSpPr>
            <p:nvPr/>
          </p:nvSpPr>
          <p:spPr bwMode="auto">
            <a:xfrm flipV="1">
              <a:off x="2344" y="2016"/>
              <a:ext cx="1202" cy="12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 flipH="1">
              <a:off x="1219" y="3264"/>
              <a:ext cx="1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3546" y="2016"/>
              <a:ext cx="8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 flipH="1">
              <a:off x="1579" y="1779"/>
              <a:ext cx="1935" cy="2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>
              <a:off x="3514" y="1779"/>
              <a:ext cx="9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7"/>
            <p:cNvSpPr>
              <a:spLocks noChangeShapeType="1"/>
            </p:cNvSpPr>
            <p:nvPr/>
          </p:nvSpPr>
          <p:spPr bwMode="auto">
            <a:xfrm flipH="1" flipV="1">
              <a:off x="1350" y="1710"/>
              <a:ext cx="1039" cy="11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>
              <a:off x="2389" y="2859"/>
              <a:ext cx="1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C7016E-0525-4169-AB50-641060D5B66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Bear Spread Using Puts</a:t>
            </a:r>
            <a:br>
              <a:rPr lang="en-US" altLang="en-US" dirty="0" smtClean="0"/>
            </a:br>
            <a:r>
              <a:rPr lang="en-US" altLang="en-US" sz="2000" dirty="0" smtClean="0"/>
              <a:t>Figure 12.4</a:t>
            </a:r>
            <a:endParaRPr lang="en-US" altLang="en-US" dirty="0" smtClean="0"/>
          </a:p>
        </p:txBody>
      </p:sp>
      <p:grpSp>
        <p:nvGrpSpPr>
          <p:cNvPr id="12292" name="Group 19"/>
          <p:cNvGrpSpPr>
            <a:grpSpLocks/>
          </p:cNvGrpSpPr>
          <p:nvPr/>
        </p:nvGrpSpPr>
        <p:grpSpPr bwMode="auto">
          <a:xfrm>
            <a:off x="1731963" y="1600200"/>
            <a:ext cx="5708650" cy="4191000"/>
            <a:chOff x="1091" y="1008"/>
            <a:chExt cx="3596" cy="2640"/>
          </a:xfrm>
        </p:grpSpPr>
        <p:sp>
          <p:nvSpPr>
            <p:cNvPr id="12294" name="Rectangle 3"/>
            <p:cNvSpPr>
              <a:spLocks noChangeArrowheads="1"/>
            </p:cNvSpPr>
            <p:nvPr/>
          </p:nvSpPr>
          <p:spPr bwMode="auto">
            <a:xfrm>
              <a:off x="1091" y="1008"/>
              <a:ext cx="2592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295" name="Line 4"/>
            <p:cNvSpPr>
              <a:spLocks noChangeShapeType="1"/>
            </p:cNvSpPr>
            <p:nvPr/>
          </p:nvSpPr>
          <p:spPr bwMode="auto">
            <a:xfrm>
              <a:off x="1384" y="1344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5"/>
            <p:cNvSpPr>
              <a:spLocks noChangeShapeType="1"/>
            </p:cNvSpPr>
            <p:nvPr/>
          </p:nvSpPr>
          <p:spPr bwMode="auto">
            <a:xfrm>
              <a:off x="1384" y="2496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 flipV="1">
              <a:off x="2536" y="244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 flipV="1">
              <a:off x="3688" y="244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8"/>
            <p:cNvSpPr>
              <a:spLocks noChangeArrowheads="1"/>
            </p:cNvSpPr>
            <p:nvPr/>
          </p:nvSpPr>
          <p:spPr bwMode="auto">
            <a:xfrm>
              <a:off x="2382" y="2477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K</a:t>
              </a:r>
              <a:r>
                <a:rPr lang="en-US" altLang="en-US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3534" y="2477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K</a:t>
              </a:r>
              <a:r>
                <a:rPr lang="en-US" altLang="en-US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1374" y="1373"/>
              <a:ext cx="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Profit</a:t>
              </a: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4350" y="2477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US" altLang="en-US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1390" y="1920"/>
              <a:ext cx="1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>
              <a:off x="2542" y="1920"/>
              <a:ext cx="1152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4"/>
            <p:cNvSpPr>
              <a:spLocks noChangeShapeType="1"/>
            </p:cNvSpPr>
            <p:nvPr/>
          </p:nvSpPr>
          <p:spPr bwMode="auto">
            <a:xfrm>
              <a:off x="3694" y="3072"/>
              <a:ext cx="8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 flipH="1" flipV="1">
              <a:off x="1935" y="1530"/>
              <a:ext cx="1755" cy="17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flipV="1">
              <a:off x="3690" y="3285"/>
              <a:ext cx="732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 flipH="1">
              <a:off x="1392" y="2250"/>
              <a:ext cx="1128" cy="1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2520" y="2250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3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F507C0-F2D1-4F4C-B912-9B0634D3817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6858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Bear Spread Using Calls</a:t>
            </a:r>
            <a:br>
              <a:rPr lang="en-US" altLang="en-US" dirty="0" smtClean="0"/>
            </a:br>
            <a:r>
              <a:rPr lang="en-US" altLang="en-US" sz="2000" dirty="0" smtClean="0"/>
              <a:t>Figure 12.5</a:t>
            </a:r>
            <a:endParaRPr lang="en-US" altLang="en-US" dirty="0" smtClean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52600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2217738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217738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 flipV="1">
            <a:off x="4046538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V="1">
            <a:off x="5875338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802063" y="33988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5630863" y="33988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2201863" y="1643063"/>
            <a:ext cx="13700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7002463" y="33988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2286000" y="2643188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4000500" y="2643188"/>
            <a:ext cx="3119438" cy="3119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2227263" y="3124200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4056063" y="3124200"/>
            <a:ext cx="1828800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5884863" y="49530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 flipH="1" flipV="1">
            <a:off x="2214563" y="4572000"/>
            <a:ext cx="3643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 flipV="1">
            <a:off x="5857875" y="3357563"/>
            <a:ext cx="1295400" cy="1214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9BFBE9-14C4-49B4-93EE-42C635018C4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Ch10HullOFOD8thlEdition</Template>
  <TotalTime>91</TotalTime>
  <Words>706</Words>
  <Application>Microsoft Office PowerPoint</Application>
  <PresentationFormat>On-screen Show (4:3)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Wingdings</vt:lpstr>
      <vt:lpstr>Global</vt:lpstr>
      <vt:lpstr>Chapter 12 Trading Strategies Involving Options</vt:lpstr>
      <vt:lpstr>Strategies to be Considered</vt:lpstr>
      <vt:lpstr>Principal Protected Note</vt:lpstr>
      <vt:lpstr>Principal Protected Notes continued</vt:lpstr>
      <vt:lpstr>Positions in an Option &amp; the Underlying (Figure 12.1)</vt:lpstr>
      <vt:lpstr>Bull Spread Using Calls (Figure 12.2)</vt:lpstr>
      <vt:lpstr>Bull Spread Using Puts Figure 12.3</vt:lpstr>
      <vt:lpstr>Bear Spread Using Puts Figure 12.4</vt:lpstr>
      <vt:lpstr>Bear Spread Using Calls Figure 12.5</vt:lpstr>
      <vt:lpstr>Box Spread</vt:lpstr>
      <vt:lpstr>Butterfly Spread Using Calls Figure 12.6</vt:lpstr>
      <vt:lpstr>Butterfly Spread Using Puts Figure 12.7</vt:lpstr>
      <vt:lpstr>Calendar Spread Using Calls Figure 12.8</vt:lpstr>
      <vt:lpstr>Calendar Spread Using Puts Figure 12.9</vt:lpstr>
      <vt:lpstr>A Straddle Combination Figure 12.10</vt:lpstr>
      <vt:lpstr>Strip &amp; Strap Figure  12.11</vt:lpstr>
      <vt:lpstr>A Strangle Combination Figure 12.12</vt:lpstr>
      <vt:lpstr>Other Payoff Patterns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Strategies Involving Options</dc:title>
  <dc:subject>Options, Futures, and Other Derivatives, 11e</dc:subject>
  <dc:creator>John C. Hull</dc:creator>
  <cp:keywords>Chapter 12</cp:keywords>
  <dc:description>Copyright 2021 by John C. Hull. All Rights Reserved. Published 2021</dc:description>
  <cp:lastModifiedBy>John Hull</cp:lastModifiedBy>
  <cp:revision>24</cp:revision>
  <dcterms:created xsi:type="dcterms:W3CDTF">2008-05-29T16:38:10Z</dcterms:created>
  <dcterms:modified xsi:type="dcterms:W3CDTF">2020-09-30T15:23:03Z</dcterms:modified>
</cp:coreProperties>
</file>