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CEE594-2C83-431D-A872-2896D5762431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2A9D9D1-F96A-4F64-8658-6C0DF66C9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903C28-00F6-4FD7-8A1D-FA8660DFE8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8B473-9CFE-4F9D-8B2C-66254436FA7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04D02-4F8A-4F9C-A29A-C95027A9E59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5592A4-EAB7-4B28-8526-5E21C1F92FD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E383DE-6FA1-4A2E-952B-B2F6D5EA0DE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5DA0D9-21D8-4608-B6EE-E01CA5BA16A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60BA6-FB11-4CA1-A77C-9BC6E6A12CC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4E87A8-B73B-4BFF-AA92-E3353A41D5B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D358DE-5872-4171-872B-CA50AAF8D66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290B29-DB29-4CCC-A0AA-04E3663050B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51567-B262-447E-84CE-B10F124DE14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BEC205-0208-4B3A-B148-B23810B9E8D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15E42E-723C-47DB-A7BF-695225D7651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480A80-A4C2-4B19-B83F-87F3E23780E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E8FEA3-D98B-4A53-B1DA-D942681149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39B0A-666D-47F3-A5EF-69100BC9BA2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484C6-82C8-46CA-A3D1-95EDA1283F8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6192A-6B0D-4B32-BC42-B6583973619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E6E91-9D97-40AF-B8E5-A489AF00A60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19A0FA-8D7E-4E56-82A4-752003BBFE6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2B0B0-E364-4D4A-BDE3-3A42285C087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176F8D-37A6-49E6-998D-57768214DAE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4B45E4-39B3-4D27-B52D-C064FC52B39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4E63C1-9D59-45DE-8B24-741B30D1984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4892C5-5E7D-4096-9164-111CD635D85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789241-03D2-4AB9-B9A8-CE7C49DB55B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64E083-1B78-4B3C-B052-5ADB6419021D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0569C-D72A-4383-953C-82D85D7B0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3D426-4F3F-4198-8EDB-85ECEEB37221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0E0F6-0181-413F-83E4-B4269993A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46991-8003-4534-BE2C-F7CDD6847D32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2492A-7B53-4385-B2A4-FB41200AE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B4A44F-62A2-4B28-98C3-8CBDE403510B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B1EA6-6F8C-442B-8DAC-FB21A2111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62F38-57ED-451B-81D9-EF28D2B1696F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3B19-30DA-4A97-8F8A-86EAB635A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01281-E492-4CCF-9F25-37FEC50315E5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0EE47-022E-4C28-9B87-61A8B4E60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ADB34-E28F-4578-A5EC-F194C86BF4C6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FAB8F-C8FC-459D-AD22-788829975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C63426-C965-4484-89C5-14153825B89C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B7730-B061-4BD9-94E0-83E324185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1EA7E-61C1-4B8B-B5DA-6FB789183FCE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BAD52-D1D8-4BC9-B716-409C29C7A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4535D-1FDC-4B3E-A2BA-A8FE9699136B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DADB7-0A15-4792-BB98-C3510E1E4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6913E-BB85-4642-8B98-499ABD2686F9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95103-388C-41D1-8639-253A8E058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2F2982FB-8A51-466C-A446-9973F1052184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D7B044-8B2E-4F80-9CAB-C7CAD1B6A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899" r:id="rId3"/>
    <p:sldLayoutId id="2147483900" r:id="rId4"/>
    <p:sldLayoutId id="2147483901" r:id="rId5"/>
    <p:sldLayoutId id="2147483909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.png"/><Relationship Id="rId5" Type="http://schemas.openxmlformats.org/officeDocument/2006/relationships/image" Target="../media/image9.wmf"/><Relationship Id="rId10" Type="http://schemas.openxmlformats.org/officeDocument/2006/relationships/image" Target="../media/image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050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13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Binomial Trees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11th Edition, 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DFECF7-E8D9-4969-BD37-C8003B2672F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Generalization</a:t>
            </a:r>
            <a:r>
              <a:rPr lang="en-US" dirty="0"/>
              <a:t> </a:t>
            </a:r>
            <a:r>
              <a:rPr lang="en-US" sz="2600" dirty="0" smtClean="0"/>
              <a:t>continued</a:t>
            </a:r>
            <a:r>
              <a:rPr lang="en-US" sz="2800" dirty="0" smtClean="0"/>
              <a:t> (equation </a:t>
            </a:r>
            <a:r>
              <a:rPr lang="en-US" sz="2800" dirty="0"/>
              <a:t>13.2 and </a:t>
            </a:r>
            <a:r>
              <a:rPr lang="en-US" sz="2800" dirty="0" smtClean="0"/>
              <a:t>13.3)</a:t>
            </a:r>
            <a:endParaRPr lang="en-US" sz="26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46063" y="2059420"/>
            <a:ext cx="10469563" cy="4086225"/>
          </a:xfrm>
        </p:spPr>
        <p:txBody>
          <a:bodyPr lIns="92075" tIns="46038" rIns="92075" bIns="46038"/>
          <a:lstStyle/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Substituting for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dirty="0" smtClean="0">
                <a:latin typeface="Arial" charset="0"/>
                <a:cs typeface="Arial" charset="0"/>
              </a:rPr>
              <a:t> we obtain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Times New Roman" pitchFamily="18" charset="0"/>
                <a:cs typeface="Arial" charset="0"/>
              </a:rPr>
              <a:t>                ƒ = [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(1 –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]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dirty="0" err="1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where   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E9D463-3FD5-4494-89C4-699473C531E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2743200" y="4419600"/>
          <a:ext cx="20669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6" imgW="736600" imgH="419100" progId="Equation.2">
                  <p:embed/>
                </p:oleObj>
              </mc:Choice>
              <mc:Fallback>
                <p:oleObj name="Equation" r:id="rId6" imgW="736600" imgH="419100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20669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p as a Probability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848600" cy="345281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It is natural to interpret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and 1-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as probabilities of up and down movements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	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value of a derivative is then its expected payoff in a risk-neutral world discounted at the risk-free rate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FF7770-9B71-4445-BE1C-404938ABA9C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5366" name="Group 13"/>
          <p:cNvGrpSpPr>
            <a:grpSpLocks/>
          </p:cNvGrpSpPr>
          <p:nvPr/>
        </p:nvGrpSpPr>
        <p:grpSpPr bwMode="auto">
          <a:xfrm>
            <a:off x="2971800" y="3352800"/>
            <a:ext cx="3027363" cy="2533650"/>
            <a:chOff x="3402014" y="3716339"/>
            <a:chExt cx="3027363" cy="2322513"/>
          </a:xfrm>
        </p:grpSpPr>
        <p:grpSp>
          <p:nvGrpSpPr>
            <p:cNvPr id="15367" name="Group 9"/>
            <p:cNvGrpSpPr>
              <a:grpSpLocks/>
            </p:cNvGrpSpPr>
            <p:nvPr/>
          </p:nvGrpSpPr>
          <p:grpSpPr bwMode="auto">
            <a:xfrm>
              <a:off x="3402014" y="3716339"/>
              <a:ext cx="3027363" cy="2322513"/>
              <a:chOff x="2143" y="2341"/>
              <a:chExt cx="1907" cy="1463"/>
            </a:xfrm>
          </p:grpSpPr>
          <p:sp>
            <p:nvSpPr>
              <p:cNvPr id="15370" name="Line 4"/>
              <p:cNvSpPr>
                <a:spLocks noChangeShapeType="1"/>
              </p:cNvSpPr>
              <p:nvPr/>
            </p:nvSpPr>
            <p:spPr bwMode="auto">
              <a:xfrm flipV="1">
                <a:off x="2393" y="2668"/>
                <a:ext cx="1263" cy="4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1" name="Line 5"/>
              <p:cNvSpPr>
                <a:spLocks noChangeShapeType="1"/>
              </p:cNvSpPr>
              <p:nvPr/>
            </p:nvSpPr>
            <p:spPr bwMode="auto">
              <a:xfrm>
                <a:off x="2393" y="3128"/>
                <a:ext cx="1263" cy="4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2" name="Rectangle 6"/>
              <p:cNvSpPr>
                <a:spLocks noChangeArrowheads="1"/>
              </p:cNvSpPr>
              <p:nvPr/>
            </p:nvSpPr>
            <p:spPr bwMode="auto">
              <a:xfrm>
                <a:off x="3631" y="2341"/>
                <a:ext cx="419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i="1">
                    <a:latin typeface="Times New Roman" pitchFamily="18" charset="0"/>
                  </a:rPr>
                  <a:t>S</a:t>
                </a:r>
                <a:r>
                  <a:rPr lang="en-CA" altLang="en-US" sz="2800" baseline="-25000">
                    <a:latin typeface="Times New Roman" pitchFamily="18" charset="0"/>
                  </a:rPr>
                  <a:t>0</a:t>
                </a:r>
                <a:r>
                  <a:rPr lang="en-US" altLang="en-US" sz="2800" i="1">
                    <a:latin typeface="Times New Roman" pitchFamily="18" charset="0"/>
                  </a:rPr>
                  <a:t>u</a:t>
                </a:r>
                <a:endParaRPr lang="en-US" altLang="en-US" sz="2800">
                  <a:latin typeface="Arial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charset="0"/>
                  </a:rPr>
                  <a:t> </a:t>
                </a:r>
                <a:r>
                  <a:rPr lang="en-US" altLang="en-US" sz="2800">
                    <a:latin typeface="Times New Roman" pitchFamily="18" charset="0"/>
                  </a:rPr>
                  <a:t>ƒ</a:t>
                </a:r>
                <a:r>
                  <a:rPr lang="en-US" altLang="en-US" sz="2800" i="1" baseline="-2500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5373" name="Rectangle 7"/>
              <p:cNvSpPr>
                <a:spLocks noChangeArrowheads="1"/>
              </p:cNvSpPr>
              <p:nvPr/>
            </p:nvSpPr>
            <p:spPr bwMode="auto">
              <a:xfrm>
                <a:off x="3631" y="3253"/>
                <a:ext cx="419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i="1">
                    <a:latin typeface="Times New Roman" pitchFamily="18" charset="0"/>
                  </a:rPr>
                  <a:t>S</a:t>
                </a:r>
                <a:r>
                  <a:rPr lang="en-CA" altLang="en-US" sz="2800" baseline="-25000">
                    <a:latin typeface="Times New Roman" pitchFamily="18" charset="0"/>
                  </a:rPr>
                  <a:t>0</a:t>
                </a:r>
                <a:r>
                  <a:rPr lang="en-US" altLang="en-US" sz="2800" i="1">
                    <a:latin typeface="Times New Roman" pitchFamily="18" charset="0"/>
                  </a:rPr>
                  <a:t>d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charset="0"/>
                  </a:rPr>
                  <a:t> </a:t>
                </a:r>
                <a:r>
                  <a:rPr lang="en-US" altLang="en-US" sz="2800">
                    <a:latin typeface="Times New Roman" pitchFamily="18" charset="0"/>
                  </a:rPr>
                  <a:t>ƒ</a:t>
                </a:r>
                <a:r>
                  <a:rPr lang="en-US" altLang="en-US" sz="2800" i="1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374" name="Rectangle 8"/>
              <p:cNvSpPr>
                <a:spLocks noChangeArrowheads="1"/>
              </p:cNvSpPr>
              <p:nvPr/>
            </p:nvSpPr>
            <p:spPr bwMode="auto">
              <a:xfrm>
                <a:off x="2143" y="2821"/>
                <a:ext cx="306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i="1">
                    <a:latin typeface="Times New Roman" pitchFamily="18" charset="0"/>
                  </a:rPr>
                  <a:t>S</a:t>
                </a:r>
                <a:r>
                  <a:rPr lang="en-CA" altLang="en-US" sz="2800" baseline="-25000">
                    <a:latin typeface="Times New Roman" pitchFamily="18" charset="0"/>
                  </a:rPr>
                  <a:t>0</a:t>
                </a:r>
                <a:endParaRPr lang="en-US" altLang="en-US" sz="2800">
                  <a:latin typeface="Arial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ƒ</a:t>
                </a:r>
              </a:p>
            </p:txBody>
          </p:sp>
        </p:grpSp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 rot="-1200000">
              <a:off x="4530545" y="4112026"/>
              <a:ext cx="365485" cy="48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9" name="Rectangle 11"/>
            <p:cNvSpPr>
              <a:spLocks noChangeArrowheads="1"/>
            </p:cNvSpPr>
            <p:nvPr/>
          </p:nvSpPr>
          <p:spPr bwMode="auto">
            <a:xfrm rot="1140000">
              <a:off x="4078218" y="5424091"/>
              <a:ext cx="1297671" cy="48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>
                  <a:latin typeface="Arial" charset="0"/>
                </a:rPr>
                <a:t>(1</a:t>
              </a:r>
              <a:r>
                <a:rPr lang="en-US" altLang="en-US" sz="2800">
                  <a:latin typeface="Symbol" pitchFamily="18" charset="2"/>
                </a:rPr>
                <a:t> </a:t>
              </a:r>
              <a:r>
                <a:rPr lang="en-US" altLang="en-US" sz="2800">
                  <a:latin typeface="Arial" charset="0"/>
                </a:rPr>
                <a:t>– </a:t>
              </a:r>
              <a:r>
                <a:rPr lang="en-US" altLang="en-US" sz="2800" i="1">
                  <a:latin typeface="Times New Roman" pitchFamily="18" charset="0"/>
                </a:rPr>
                <a:t>p</a:t>
              </a:r>
              <a:r>
                <a:rPr lang="en-US" altLang="en-US" sz="2800">
                  <a:latin typeface="Times New Roman" pitchFamily="18" charset="0"/>
                </a:rPr>
                <a:t> 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Risk-Neutral Valuation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the probability of an up and down movements are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and 1-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smtClean="0">
                <a:latin typeface="Arial" charset="0"/>
                <a:cs typeface="Arial" charset="0"/>
              </a:rPr>
              <a:t> the expected stock price at time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 is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400" i="1" baseline="30000" smtClean="0">
                <a:latin typeface="Times New Roman" pitchFamily="18" charset="0"/>
                <a:cs typeface="Arial" charset="0"/>
              </a:rPr>
              <a:t>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This shows that the stock price earns the risk-free 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Binomial trees illustrate the general result that to value a derivative we can assume that the expected return on the underlying asset is the risk-free rate and discount at the risk-free 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This is known as using risk-neutral valuation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522C27-501C-4386-8FB5-76F7DED855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0772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Original Example Revisited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7681913" cy="38893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																				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endParaRPr lang="en-CA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 dirty="0" smtClean="0">
                <a:latin typeface="+mj-lt"/>
                <a:cs typeface="Arial" charset="0"/>
              </a:rPr>
              <a:t>	p</a:t>
            </a:r>
            <a:r>
              <a:rPr lang="en-US" sz="2000" dirty="0" smtClean="0">
                <a:latin typeface="Arial" charset="0"/>
                <a:cs typeface="Arial" charset="0"/>
              </a:rPr>
              <a:t> is </a:t>
            </a:r>
            <a:r>
              <a:rPr lang="en-CA" sz="2000" dirty="0" smtClean="0">
                <a:latin typeface="Arial" charset="0"/>
                <a:cs typeface="Arial" charset="0"/>
              </a:rPr>
              <a:t>the probability that gives a return on the stock equal to the risk-free rate: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000" dirty="0" smtClean="0">
                <a:latin typeface="Arial" charset="0"/>
                <a:cs typeface="Arial" charset="0"/>
              </a:rPr>
              <a:t>	</a:t>
            </a:r>
            <a:r>
              <a:rPr lang="en-US" sz="2000" dirty="0" smtClean="0">
                <a:latin typeface="Arial" charset="0"/>
                <a:cs typeface="Arial" charset="0"/>
              </a:rPr>
              <a:t>20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e </a:t>
            </a:r>
            <a:r>
              <a:rPr lang="en-US" sz="2000" baseline="30000" dirty="0" smtClean="0">
                <a:latin typeface="Arial" charset="0"/>
                <a:cs typeface="Arial" charset="0"/>
              </a:rPr>
              <a:t>0.04 </a:t>
            </a:r>
            <a:r>
              <a:rPr lang="en-US" sz="2000" baseline="30000" dirty="0" smtClean="0">
                <a:latin typeface="Symbol" pitchFamily="18" charset="2"/>
                <a:cs typeface="Arial" charset="0"/>
              </a:rPr>
              <a:t>×</a:t>
            </a:r>
            <a:r>
              <a:rPr lang="en-US" sz="2000" baseline="30000" dirty="0" smtClean="0">
                <a:latin typeface="Arial" charset="0"/>
                <a:cs typeface="Arial" charset="0"/>
              </a:rPr>
              <a:t>0.25 </a:t>
            </a:r>
            <a:r>
              <a:rPr lang="en-US" sz="2000" dirty="0" smtClean="0">
                <a:latin typeface="Arial" charset="0"/>
                <a:cs typeface="Arial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22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 + 18(1 – 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 ) so that   </a:t>
            </a:r>
            <a:r>
              <a:rPr lang="en-US" sz="20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sz="2000" dirty="0" smtClean="0">
                <a:latin typeface="Arial" charset="0"/>
                <a:cs typeface="Arial" charset="0"/>
              </a:rPr>
              <a:t> = 0.5503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	Alternatively: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E03D51-CBAE-4226-AD47-D75F68831CB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4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05023"/>
              </p:ext>
            </p:extLst>
          </p:nvPr>
        </p:nvGraphicFramePr>
        <p:xfrm>
          <a:off x="2578100" y="4932363"/>
          <a:ext cx="45212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6" imgW="2247840" imgH="609480" progId="Equation.DSMT4">
                  <p:embed/>
                </p:oleObj>
              </mc:Choice>
              <mc:Fallback>
                <p:oleObj name="Equation" r:id="rId6" imgW="2247840" imgH="609480" progId="Equation.DSMT4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932363"/>
                        <a:ext cx="45212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13"/>
          <p:cNvGrpSpPr>
            <a:grpSpLocks/>
          </p:cNvGrpSpPr>
          <p:nvPr/>
        </p:nvGrpSpPr>
        <p:grpSpPr bwMode="auto">
          <a:xfrm>
            <a:off x="1295400" y="1752600"/>
            <a:ext cx="3962400" cy="1927225"/>
            <a:chOff x="3170145" y="1225550"/>
            <a:chExt cx="4545105" cy="2362776"/>
          </a:xfrm>
        </p:grpSpPr>
        <p:sp>
          <p:nvSpPr>
            <p:cNvPr id="17416" name="Line 5"/>
            <p:cNvSpPr>
              <a:spLocks noChangeShapeType="1"/>
            </p:cNvSpPr>
            <p:nvPr/>
          </p:nvSpPr>
          <p:spPr bwMode="auto">
            <a:xfrm flipV="1">
              <a:off x="3962400" y="1676400"/>
              <a:ext cx="2005013" cy="730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>
              <a:off x="3959225" y="2384425"/>
              <a:ext cx="2005013" cy="730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Rectangle 7"/>
            <p:cNvSpPr>
              <a:spLocks noChangeArrowheads="1"/>
            </p:cNvSpPr>
            <p:nvPr/>
          </p:nvSpPr>
          <p:spPr bwMode="auto">
            <a:xfrm>
              <a:off x="5924550" y="1225550"/>
              <a:ext cx="1000274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22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1</a:t>
              </a:r>
            </a:p>
          </p:txBody>
        </p:sp>
        <p:sp>
          <p:nvSpPr>
            <p:cNvPr id="17419" name="Rectangle 8"/>
            <p:cNvSpPr>
              <a:spLocks noChangeArrowheads="1"/>
            </p:cNvSpPr>
            <p:nvPr/>
          </p:nvSpPr>
          <p:spPr bwMode="auto">
            <a:xfrm>
              <a:off x="6029325" y="2719898"/>
              <a:ext cx="1685925" cy="86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18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0</a:t>
              </a:r>
            </a:p>
          </p:txBody>
        </p:sp>
        <p:sp>
          <p:nvSpPr>
            <p:cNvPr id="17420" name="Rectangle 9"/>
            <p:cNvSpPr>
              <a:spLocks noChangeArrowheads="1"/>
            </p:cNvSpPr>
            <p:nvPr/>
          </p:nvSpPr>
          <p:spPr bwMode="auto">
            <a:xfrm>
              <a:off x="3170145" y="1987550"/>
              <a:ext cx="1136277" cy="86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CA" altLang="en-US" sz="2000">
                  <a:latin typeface="Times New Roman" pitchFamily="18" charset="0"/>
                </a:rPr>
                <a:t>=20</a:t>
              </a:r>
              <a:endParaRPr lang="en-US" altLang="en-US" sz="2000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 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</a:p>
          </p:txBody>
        </p:sp>
        <p:sp>
          <p:nvSpPr>
            <p:cNvPr id="17421" name="Rectangle 10"/>
            <p:cNvSpPr>
              <a:spLocks noChangeArrowheads="1"/>
            </p:cNvSpPr>
            <p:nvPr/>
          </p:nvSpPr>
          <p:spPr bwMode="auto">
            <a:xfrm rot="-1200000">
              <a:off x="4732731" y="1599849"/>
              <a:ext cx="284962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7422" name="Rectangle 11"/>
            <p:cNvSpPr>
              <a:spLocks noChangeArrowheads="1"/>
            </p:cNvSpPr>
            <p:nvPr/>
          </p:nvSpPr>
          <p:spPr bwMode="auto">
            <a:xfrm rot="1140000">
              <a:off x="4248150" y="2786528"/>
              <a:ext cx="1123950" cy="49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>
                  <a:latin typeface="Arial" charset="0"/>
                </a:rPr>
                <a:t>(1</a:t>
              </a:r>
              <a:r>
                <a:rPr lang="en-US" altLang="en-US" sz="2000">
                  <a:latin typeface="Symbol" pitchFamily="18" charset="2"/>
                </a:rPr>
                <a:t> </a:t>
              </a:r>
              <a:r>
                <a:rPr lang="en-US" altLang="en-US" sz="2000">
                  <a:latin typeface="Arial" charset="0"/>
                </a:rPr>
                <a:t>–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Arial" charset="0"/>
                </a:rPr>
                <a:t> 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600" smtClean="0"/>
              <a:t>Valuing the Option Using Risk-Neutral Valuation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6778625" cy="4411663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																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The value of the option is 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400" baseline="30000" dirty="0" smtClean="0">
                <a:latin typeface="Arial" charset="0"/>
                <a:cs typeface="Arial" charset="0"/>
              </a:rPr>
              <a:t>–0.04</a:t>
            </a:r>
            <a:r>
              <a:rPr lang="en-US" altLang="en-US" sz="2400" baseline="30000" dirty="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400" baseline="30000" dirty="0" smtClean="0">
                <a:latin typeface="Arial" charset="0"/>
                <a:cs typeface="Arial" charset="0"/>
              </a:rPr>
              <a:t>0.25 </a:t>
            </a:r>
            <a:r>
              <a:rPr lang="en-CA" altLang="en-US" sz="2400" dirty="0" smtClean="0">
                <a:latin typeface="Arial" charset="0"/>
                <a:cs typeface="Arial" charset="0"/>
              </a:rPr>
              <a:t>(</a:t>
            </a:r>
            <a:r>
              <a:rPr lang="en-US" altLang="en-US" sz="2400" smtClean="0">
                <a:latin typeface="Arial" charset="0"/>
                <a:cs typeface="Arial" charset="0"/>
              </a:rPr>
              <a:t>0.5503 </a:t>
            </a:r>
            <a:r>
              <a:rPr lang="en-US" altLang="en-US" sz="2400" dirty="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400" dirty="0" smtClean="0">
                <a:latin typeface="Arial" charset="0"/>
                <a:cs typeface="Arial" charset="0"/>
              </a:rPr>
              <a:t>1 + 0.4497</a:t>
            </a:r>
            <a:r>
              <a:rPr lang="en-US" altLang="en-US" sz="2400" dirty="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400" dirty="0" smtClean="0">
                <a:latin typeface="Arial" charset="0"/>
                <a:cs typeface="Arial" charset="0"/>
              </a:rPr>
              <a:t>0</a:t>
            </a:r>
            <a:r>
              <a:rPr lang="en-CA" altLang="en-US" sz="2400" dirty="0" smtClean="0">
                <a:latin typeface="Arial" charset="0"/>
                <a:cs typeface="Arial" charset="0"/>
              </a:rPr>
              <a:t>)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    = 0.545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602176-8674-4C28-9C33-4F20F8BFCF6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8438" name="Group 11"/>
          <p:cNvGrpSpPr>
            <a:grpSpLocks/>
          </p:cNvGrpSpPr>
          <p:nvPr/>
        </p:nvGrpSpPr>
        <p:grpSpPr bwMode="auto">
          <a:xfrm>
            <a:off x="1600200" y="2209800"/>
            <a:ext cx="4114800" cy="1866900"/>
            <a:chOff x="1935" y="1210"/>
            <a:chExt cx="2456" cy="1358"/>
          </a:xfrm>
        </p:grpSpPr>
        <p:sp>
          <p:nvSpPr>
            <p:cNvPr id="18439" name="Line 4"/>
            <p:cNvSpPr>
              <a:spLocks noChangeShapeType="1"/>
            </p:cNvSpPr>
            <p:nvPr/>
          </p:nvSpPr>
          <p:spPr bwMode="auto">
            <a:xfrm flipV="1">
              <a:off x="2458" y="148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2458" y="194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Rectangle 6"/>
            <p:cNvSpPr>
              <a:spLocks noChangeArrowheads="1"/>
            </p:cNvSpPr>
            <p:nvPr/>
          </p:nvSpPr>
          <p:spPr bwMode="auto">
            <a:xfrm>
              <a:off x="3696" y="1210"/>
              <a:ext cx="69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22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1</a:t>
              </a:r>
            </a:p>
          </p:txBody>
        </p:sp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3696" y="2122"/>
              <a:ext cx="69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18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0</a:t>
              </a:r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1935" y="1690"/>
              <a:ext cx="591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CA" altLang="en-US" sz="2000">
                  <a:latin typeface="Times New Roman" pitchFamily="18" charset="0"/>
                </a:rPr>
                <a:t>=</a:t>
              </a:r>
              <a:r>
                <a:rPr lang="en-CA" altLang="en-US" sz="2000">
                  <a:latin typeface="Arial" charset="0"/>
                  <a:cs typeface="Arial" charset="0"/>
                </a:rPr>
                <a:t>20</a:t>
              </a:r>
              <a:endParaRPr lang="en-US" altLang="en-US" sz="2000">
                <a:latin typeface="Arial" charset="0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ƒ</a:t>
              </a:r>
            </a:p>
          </p:txBody>
        </p:sp>
        <p:sp>
          <p:nvSpPr>
            <p:cNvPr id="18444" name="Rectangle 9"/>
            <p:cNvSpPr>
              <a:spLocks noChangeArrowheads="1"/>
            </p:cNvSpPr>
            <p:nvPr/>
          </p:nvSpPr>
          <p:spPr bwMode="auto">
            <a:xfrm rot="-949198">
              <a:off x="2676" y="1401"/>
              <a:ext cx="60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dirty="0" smtClean="0">
                  <a:latin typeface="Arial" charset="0"/>
                </a:rPr>
                <a:t>0.5503</a:t>
              </a:r>
              <a:endParaRPr lang="en-US" altLang="en-US" sz="2000" dirty="0">
                <a:latin typeface="Arial" charset="0"/>
              </a:endParaRPr>
            </a:p>
          </p:txBody>
        </p:sp>
        <p:sp>
          <p:nvSpPr>
            <p:cNvPr id="18445" name="Rectangle 10"/>
            <p:cNvSpPr>
              <a:spLocks noChangeArrowheads="1"/>
            </p:cNvSpPr>
            <p:nvPr/>
          </p:nvSpPr>
          <p:spPr bwMode="auto">
            <a:xfrm rot="1140000">
              <a:off x="2719" y="2219"/>
              <a:ext cx="7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dirty="0" smtClean="0">
                  <a:latin typeface="Arial" charset="0"/>
                </a:rPr>
                <a:t>0.4497</a:t>
              </a:r>
              <a:endParaRPr lang="en-US" altLang="en-US" sz="2000" dirty="0"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Irrelevance of Stock’s Expected Return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893C1B-6386-4425-B23C-B13E31A17DF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946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When we are valuing an option in terms of the price of the underlying asset, the probability of up and down movements in the real world are irrelevant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This is an example of a more general result stating that the expected return on the underlying asset in the real world is irrelevant 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620000" cy="1828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A Two-Step Example</a:t>
            </a:r>
            <a:br>
              <a:rPr lang="en-US" altLang="en-US" dirty="0" smtClean="0"/>
            </a:br>
            <a:r>
              <a:rPr lang="en-US" altLang="en-US" sz="2200" dirty="0" smtClean="0"/>
              <a:t>Figure 13.3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0637"/>
            <a:ext cx="6561138" cy="4995863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																								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400" dirty="0" smtClean="0">
                <a:latin typeface="Arial" charset="0"/>
                <a:cs typeface="Arial" charset="0"/>
              </a:rPr>
              <a:t>=21,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= </a:t>
            </a:r>
            <a:r>
              <a:rPr lang="en-US" altLang="en-US" sz="2400" dirty="0">
                <a:latin typeface="Arial" charset="0"/>
                <a:cs typeface="Arial" charset="0"/>
              </a:rPr>
              <a:t>4</a:t>
            </a:r>
            <a:r>
              <a:rPr lang="en-US" altLang="en-US" sz="2400" dirty="0" smtClean="0">
                <a:latin typeface="Arial" charset="0"/>
                <a:cs typeface="Arial" charset="0"/>
              </a:rPr>
              <a:t>%</a:t>
            </a:r>
          </a:p>
          <a:p>
            <a:pPr eaLnBrk="1" hangingPunct="1"/>
            <a:r>
              <a:rPr lang="en-CA" altLang="en-US" sz="2400" dirty="0" smtClean="0">
                <a:latin typeface="Arial" charset="0"/>
                <a:cs typeface="Arial" charset="0"/>
              </a:rPr>
              <a:t>Each time step is 3 months</a:t>
            </a:r>
            <a:endParaRPr lang="en-US" alt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9D2DE4-C04F-4934-82BF-17892D7D6DE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0486" name="Group 20"/>
          <p:cNvGrpSpPr>
            <a:grpSpLocks/>
          </p:cNvGrpSpPr>
          <p:nvPr/>
        </p:nvGrpSpPr>
        <p:grpSpPr bwMode="auto">
          <a:xfrm>
            <a:off x="1752600" y="2133600"/>
            <a:ext cx="3810000" cy="2590800"/>
            <a:chOff x="1425" y="724"/>
            <a:chExt cx="3235" cy="2073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1425" y="1625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20</a:t>
              </a:r>
            </a:p>
          </p:txBody>
        </p:sp>
        <p:grpSp>
          <p:nvGrpSpPr>
            <p:cNvPr id="20488" name="Group 14"/>
            <p:cNvGrpSpPr>
              <a:grpSpLocks/>
            </p:cNvGrpSpPr>
            <p:nvPr/>
          </p:nvGrpSpPr>
          <p:grpSpPr bwMode="auto">
            <a:xfrm>
              <a:off x="1735" y="881"/>
              <a:ext cx="2507" cy="1820"/>
              <a:chOff x="1735" y="881"/>
              <a:chExt cx="2507" cy="1820"/>
            </a:xfrm>
          </p:grpSpPr>
          <p:grpSp>
            <p:nvGrpSpPr>
              <p:cNvPr id="20494" name="Group 7"/>
              <p:cNvGrpSpPr>
                <a:grpSpLocks/>
              </p:cNvGrpSpPr>
              <p:nvPr/>
            </p:nvGrpSpPr>
            <p:grpSpPr bwMode="auto">
              <a:xfrm>
                <a:off x="1735" y="1331"/>
                <a:ext cx="1263" cy="920"/>
                <a:chOff x="1735" y="1331"/>
                <a:chExt cx="1263" cy="920"/>
              </a:xfrm>
            </p:grpSpPr>
            <p:sp>
              <p:nvSpPr>
                <p:cNvPr id="205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735" y="133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2" name="Line 6"/>
                <p:cNvSpPr>
                  <a:spLocks noChangeShapeType="1"/>
                </p:cNvSpPr>
                <p:nvPr/>
              </p:nvSpPr>
              <p:spPr bwMode="auto">
                <a:xfrm>
                  <a:off x="1735" y="179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5" name="Group 10"/>
              <p:cNvGrpSpPr>
                <a:grpSpLocks/>
              </p:cNvGrpSpPr>
              <p:nvPr/>
            </p:nvGrpSpPr>
            <p:grpSpPr bwMode="auto">
              <a:xfrm>
                <a:off x="2979" y="881"/>
                <a:ext cx="1263" cy="920"/>
                <a:chOff x="2979" y="881"/>
                <a:chExt cx="1263" cy="920"/>
              </a:xfrm>
            </p:grpSpPr>
            <p:sp>
              <p:nvSpPr>
                <p:cNvPr id="2049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979" y="88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0" name="Line 9"/>
                <p:cNvSpPr>
                  <a:spLocks noChangeShapeType="1"/>
                </p:cNvSpPr>
                <p:nvPr/>
              </p:nvSpPr>
              <p:spPr bwMode="auto">
                <a:xfrm>
                  <a:off x="2979" y="134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6" name="Group 13"/>
              <p:cNvGrpSpPr>
                <a:grpSpLocks/>
              </p:cNvGrpSpPr>
              <p:nvPr/>
            </p:nvGrpSpPr>
            <p:grpSpPr bwMode="auto">
              <a:xfrm>
                <a:off x="2973" y="1781"/>
                <a:ext cx="1263" cy="920"/>
                <a:chOff x="2973" y="1781"/>
                <a:chExt cx="1263" cy="920"/>
              </a:xfrm>
            </p:grpSpPr>
            <p:sp>
              <p:nvSpPr>
                <p:cNvPr id="2049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973" y="178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8" name="Line 12"/>
                <p:cNvSpPr>
                  <a:spLocks noChangeShapeType="1"/>
                </p:cNvSpPr>
                <p:nvPr/>
              </p:nvSpPr>
              <p:spPr bwMode="auto">
                <a:xfrm>
                  <a:off x="2973" y="224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489" name="Rectangle 15"/>
            <p:cNvSpPr>
              <a:spLocks noChangeArrowheads="1"/>
            </p:cNvSpPr>
            <p:nvPr/>
          </p:nvSpPr>
          <p:spPr bwMode="auto">
            <a:xfrm>
              <a:off x="2716" y="1039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22</a:t>
              </a:r>
            </a:p>
          </p:txBody>
        </p:sp>
        <p:sp>
          <p:nvSpPr>
            <p:cNvPr id="20490" name="Rectangle 16"/>
            <p:cNvSpPr>
              <a:spLocks noChangeArrowheads="1"/>
            </p:cNvSpPr>
            <p:nvPr/>
          </p:nvSpPr>
          <p:spPr bwMode="auto">
            <a:xfrm>
              <a:off x="2725" y="2227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18</a:t>
              </a:r>
            </a:p>
          </p:txBody>
        </p:sp>
        <p:sp>
          <p:nvSpPr>
            <p:cNvPr id="20491" name="Rectangle 17"/>
            <p:cNvSpPr>
              <a:spLocks noChangeArrowheads="1"/>
            </p:cNvSpPr>
            <p:nvPr/>
          </p:nvSpPr>
          <p:spPr bwMode="auto">
            <a:xfrm>
              <a:off x="4165" y="724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24.2</a:t>
              </a:r>
            </a:p>
          </p:txBody>
        </p:sp>
        <p:sp>
          <p:nvSpPr>
            <p:cNvPr id="20492" name="Rectangle 18"/>
            <p:cNvSpPr>
              <a:spLocks noChangeArrowheads="1"/>
            </p:cNvSpPr>
            <p:nvPr/>
          </p:nvSpPr>
          <p:spPr bwMode="auto">
            <a:xfrm>
              <a:off x="4165" y="1615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19.8</a:t>
              </a:r>
            </a:p>
          </p:txBody>
        </p:sp>
        <p:sp>
          <p:nvSpPr>
            <p:cNvPr id="20493" name="Rectangle 19"/>
            <p:cNvSpPr>
              <a:spLocks noChangeArrowheads="1"/>
            </p:cNvSpPr>
            <p:nvPr/>
          </p:nvSpPr>
          <p:spPr bwMode="auto">
            <a:xfrm>
              <a:off x="4165" y="2506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16.2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6913"/>
            <a:ext cx="6932613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Valuing a Call Option</a:t>
            </a:r>
            <a:br>
              <a:rPr lang="en-US" altLang="en-US" dirty="0" smtClean="0"/>
            </a:br>
            <a:r>
              <a:rPr lang="en-US" altLang="en-US" sz="2200" dirty="0" smtClean="0"/>
              <a:t>Figure 13.4</a:t>
            </a: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68927" y="1371600"/>
            <a:ext cx="7689273" cy="5882167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																														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sz="22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latin typeface="Arial" charset="0"/>
                <a:cs typeface="Arial" charset="0"/>
              </a:rPr>
              <a:t>Value at node B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200" dirty="0" smtClean="0">
                <a:latin typeface="Arial" charset="0"/>
                <a:cs typeface="Arial" charset="0"/>
              </a:rPr>
              <a:t> = </a:t>
            </a:r>
            <a:r>
              <a:rPr lang="en-US" altLang="en-US" sz="2200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200" baseline="30000" dirty="0" smtClean="0">
                <a:latin typeface="Arial" charset="0"/>
                <a:cs typeface="Arial" charset="0"/>
              </a:rPr>
              <a:t>–0.04</a:t>
            </a:r>
            <a:r>
              <a:rPr lang="en-US" altLang="en-US" sz="2200" baseline="30000" dirty="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baseline="30000" dirty="0" smtClean="0">
                <a:latin typeface="Arial" charset="0"/>
                <a:cs typeface="Arial" charset="0"/>
              </a:rPr>
              <a:t>0.25</a:t>
            </a:r>
            <a:r>
              <a:rPr lang="en-US" altLang="en-US" sz="2200" dirty="0" smtClean="0">
                <a:latin typeface="Arial" charset="0"/>
                <a:cs typeface="Arial" charset="0"/>
              </a:rPr>
              <a:t>(0.5503</a:t>
            </a:r>
            <a:r>
              <a:rPr lang="en-US" altLang="en-US" sz="2200" dirty="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dirty="0" smtClean="0">
                <a:latin typeface="Arial" charset="0"/>
                <a:cs typeface="Arial" charset="0"/>
              </a:rPr>
              <a:t>3.2 + 0.4497</a:t>
            </a:r>
            <a:r>
              <a:rPr lang="en-US" altLang="en-US" sz="2200" dirty="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dirty="0" smtClean="0">
                <a:latin typeface="Arial" charset="0"/>
                <a:cs typeface="Arial" charset="0"/>
              </a:rPr>
              <a:t>0) = 1.7433</a:t>
            </a:r>
          </a:p>
          <a:p>
            <a:pPr eaLnBrk="1" hangingPunct="1">
              <a:buFontTx/>
              <a:buNone/>
            </a:pPr>
            <a:r>
              <a:rPr lang="en-US" altLang="en-US" sz="2200" dirty="0" smtClean="0">
                <a:latin typeface="Arial" charset="0"/>
                <a:cs typeface="Arial" charset="0"/>
              </a:rPr>
              <a:t>Value at node A 		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200" i="1" dirty="0" smtClean="0">
                <a:latin typeface="Times New Roman" pitchFamily="18" charset="0"/>
                <a:cs typeface="Arial" charset="0"/>
              </a:rPr>
              <a:t>= e</a:t>
            </a:r>
            <a:r>
              <a:rPr lang="en-US" altLang="en-US" sz="2200" baseline="30000" dirty="0" smtClean="0">
                <a:latin typeface="Arial" charset="0"/>
                <a:cs typeface="Arial" charset="0"/>
              </a:rPr>
              <a:t>–0.04</a:t>
            </a:r>
            <a:r>
              <a:rPr lang="en-US" altLang="en-US" sz="2200" baseline="30000" dirty="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baseline="30000" dirty="0" smtClean="0">
                <a:latin typeface="Arial" charset="0"/>
                <a:cs typeface="Arial" charset="0"/>
              </a:rPr>
              <a:t>0.25</a:t>
            </a:r>
            <a:r>
              <a:rPr lang="en-US" altLang="en-US" sz="2200" dirty="0" smtClean="0">
                <a:latin typeface="Arial" charset="0"/>
                <a:cs typeface="Arial" charset="0"/>
              </a:rPr>
              <a:t>(0.5503</a:t>
            </a:r>
            <a:r>
              <a:rPr lang="en-US" altLang="en-US" sz="2200" dirty="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dirty="0" smtClean="0">
                <a:latin typeface="Arial" charset="0"/>
                <a:cs typeface="Arial" charset="0"/>
              </a:rPr>
              <a:t>1.7433 + 0.4497</a:t>
            </a:r>
            <a:r>
              <a:rPr lang="en-US" altLang="en-US" sz="2200" dirty="0" smtClean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dirty="0" smtClean="0">
                <a:latin typeface="Arial" charset="0"/>
                <a:cs typeface="Arial" charset="0"/>
              </a:rPr>
              <a:t>0) = 0.9497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z="22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200" dirty="0" smtClean="0">
              <a:latin typeface="Arial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F8104D-86AC-4025-B331-7C3FE7E4344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1510" name="Group 30"/>
          <p:cNvGrpSpPr>
            <a:grpSpLocks/>
          </p:cNvGrpSpPr>
          <p:nvPr/>
        </p:nvGrpSpPr>
        <p:grpSpPr bwMode="auto">
          <a:xfrm>
            <a:off x="762000" y="1524000"/>
            <a:ext cx="5491163" cy="2949575"/>
            <a:chOff x="2133601" y="1143000"/>
            <a:chExt cx="5491162" cy="2950078"/>
          </a:xfrm>
        </p:grpSpPr>
        <p:sp>
          <p:nvSpPr>
            <p:cNvPr id="21511" name="Rectangle 19"/>
            <p:cNvSpPr>
              <a:spLocks noChangeArrowheads="1"/>
            </p:cNvSpPr>
            <p:nvPr/>
          </p:nvSpPr>
          <p:spPr bwMode="auto">
            <a:xfrm>
              <a:off x="6940281" y="3384550"/>
              <a:ext cx="684482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16.2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0.0</a:t>
              </a:r>
            </a:p>
          </p:txBody>
        </p:sp>
        <p:grpSp>
          <p:nvGrpSpPr>
            <p:cNvPr id="21512" name="Group 29"/>
            <p:cNvGrpSpPr>
              <a:grpSpLocks/>
            </p:cNvGrpSpPr>
            <p:nvPr/>
          </p:nvGrpSpPr>
          <p:grpSpPr bwMode="auto">
            <a:xfrm>
              <a:off x="2133601" y="1143000"/>
              <a:ext cx="5491162" cy="2660650"/>
              <a:chOff x="2133601" y="1143000"/>
              <a:chExt cx="5491162" cy="2660650"/>
            </a:xfrm>
          </p:grpSpPr>
          <p:sp>
            <p:nvSpPr>
              <p:cNvPr id="21513" name="Rectangle 4"/>
              <p:cNvSpPr>
                <a:spLocks noChangeArrowheads="1"/>
              </p:cNvSpPr>
              <p:nvPr/>
            </p:nvSpPr>
            <p:spPr bwMode="auto">
              <a:xfrm>
                <a:off x="2133601" y="2290763"/>
                <a:ext cx="990600" cy="708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Arial" charset="0"/>
                  </a:rPr>
                  <a:t>20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 smtClean="0">
                    <a:latin typeface="Arial" charset="0"/>
                  </a:rPr>
                  <a:t>0.9497</a:t>
                </a:r>
                <a:endParaRPr lang="en-US" altLang="en-US" sz="2000" dirty="0">
                  <a:latin typeface="Arial" charset="0"/>
                </a:endParaRPr>
              </a:p>
            </p:txBody>
          </p:sp>
          <p:grpSp>
            <p:nvGrpSpPr>
              <p:cNvPr id="21514" name="Group 14"/>
              <p:cNvGrpSpPr>
                <a:grpSpLocks/>
              </p:cNvGrpSpPr>
              <p:nvPr/>
            </p:nvGrpSpPr>
            <p:grpSpPr bwMode="auto">
              <a:xfrm>
                <a:off x="3044825" y="1590675"/>
                <a:ext cx="3979863" cy="2212975"/>
                <a:chOff x="1934" y="986"/>
                <a:chExt cx="2507" cy="1394"/>
              </a:xfrm>
            </p:grpSpPr>
            <p:grpSp>
              <p:nvGrpSpPr>
                <p:cNvPr id="21523" name="Group 7"/>
                <p:cNvGrpSpPr>
                  <a:grpSpLocks/>
                </p:cNvGrpSpPr>
                <p:nvPr/>
              </p:nvGrpSpPr>
              <p:grpSpPr bwMode="auto">
                <a:xfrm>
                  <a:off x="1934" y="1331"/>
                  <a:ext cx="1263" cy="705"/>
                  <a:chOff x="1934" y="1331"/>
                  <a:chExt cx="1263" cy="705"/>
                </a:xfrm>
              </p:grpSpPr>
              <p:sp>
                <p:nvSpPr>
                  <p:cNvPr id="21530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34" y="1331"/>
                    <a:ext cx="1263" cy="35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3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1683"/>
                    <a:ext cx="1263" cy="35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524" name="Group 10"/>
                <p:cNvGrpSpPr>
                  <a:grpSpLocks/>
                </p:cNvGrpSpPr>
                <p:nvPr/>
              </p:nvGrpSpPr>
              <p:grpSpPr bwMode="auto">
                <a:xfrm>
                  <a:off x="3178" y="986"/>
                  <a:ext cx="1263" cy="705"/>
                  <a:chOff x="3178" y="986"/>
                  <a:chExt cx="1263" cy="705"/>
                </a:xfrm>
              </p:grpSpPr>
              <p:sp>
                <p:nvSpPr>
                  <p:cNvPr id="21528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78" y="986"/>
                    <a:ext cx="1263" cy="35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2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178" y="1339"/>
                    <a:ext cx="1263" cy="35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525" name="Group 13"/>
                <p:cNvGrpSpPr>
                  <a:grpSpLocks/>
                </p:cNvGrpSpPr>
                <p:nvPr/>
              </p:nvGrpSpPr>
              <p:grpSpPr bwMode="auto">
                <a:xfrm>
                  <a:off x="3172" y="1675"/>
                  <a:ext cx="1263" cy="705"/>
                  <a:chOff x="3172" y="1675"/>
                  <a:chExt cx="1263" cy="705"/>
                </a:xfrm>
              </p:grpSpPr>
              <p:sp>
                <p:nvSpPr>
                  <p:cNvPr id="21526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72" y="1675"/>
                    <a:ext cx="1263" cy="35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2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172" y="2028"/>
                    <a:ext cx="1263" cy="35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515" name="Rectangle 15"/>
              <p:cNvSpPr>
                <a:spLocks noChangeArrowheads="1"/>
              </p:cNvSpPr>
              <p:nvPr/>
            </p:nvSpPr>
            <p:spPr bwMode="auto">
              <a:xfrm>
                <a:off x="4729163" y="1714500"/>
                <a:ext cx="471283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22</a:t>
                </a:r>
              </a:p>
            </p:txBody>
          </p:sp>
          <p:sp>
            <p:nvSpPr>
              <p:cNvPr id="21516" name="Rectangle 16"/>
              <p:cNvSpPr>
                <a:spLocks noChangeArrowheads="1"/>
              </p:cNvSpPr>
              <p:nvPr/>
            </p:nvSpPr>
            <p:spPr bwMode="auto">
              <a:xfrm>
                <a:off x="4829175" y="2822575"/>
                <a:ext cx="471283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18</a:t>
                </a:r>
              </a:p>
            </p:txBody>
          </p:sp>
          <p:sp>
            <p:nvSpPr>
              <p:cNvPr id="21517" name="Rectangle 17"/>
              <p:cNvSpPr>
                <a:spLocks noChangeArrowheads="1"/>
              </p:cNvSpPr>
              <p:nvPr/>
            </p:nvSpPr>
            <p:spPr bwMode="auto">
              <a:xfrm>
                <a:off x="6940281" y="1143000"/>
                <a:ext cx="684482" cy="708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24.2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3.2</a:t>
                </a:r>
              </a:p>
            </p:txBody>
          </p:sp>
          <p:sp>
            <p:nvSpPr>
              <p:cNvPr id="21518" name="Rectangle 18"/>
              <p:cNvSpPr>
                <a:spLocks noChangeArrowheads="1"/>
              </p:cNvSpPr>
              <p:nvPr/>
            </p:nvSpPr>
            <p:spPr bwMode="auto">
              <a:xfrm>
                <a:off x="6940281" y="2246313"/>
                <a:ext cx="684482" cy="708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19.8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0.0</a:t>
                </a:r>
              </a:p>
            </p:txBody>
          </p:sp>
          <p:sp>
            <p:nvSpPr>
              <p:cNvPr id="21519" name="Rectangle 20"/>
              <p:cNvSpPr>
                <a:spLocks noChangeArrowheads="1"/>
              </p:cNvSpPr>
              <p:nvPr/>
            </p:nvSpPr>
            <p:spPr bwMode="auto">
              <a:xfrm>
                <a:off x="4473575" y="2209800"/>
                <a:ext cx="969817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 smtClean="0">
                    <a:latin typeface="Arial" charset="0"/>
                  </a:rPr>
                  <a:t>1.7433</a:t>
                </a:r>
                <a:endParaRPr lang="en-US" altLang="en-US" sz="2000" dirty="0">
                  <a:latin typeface="Arial" charset="0"/>
                </a:endParaRPr>
              </a:p>
            </p:txBody>
          </p:sp>
          <p:sp>
            <p:nvSpPr>
              <p:cNvPr id="21520" name="Rectangle 21"/>
              <p:cNvSpPr>
                <a:spLocks noChangeArrowheads="1"/>
              </p:cNvSpPr>
              <p:nvPr/>
            </p:nvSpPr>
            <p:spPr bwMode="auto">
              <a:xfrm>
                <a:off x="4791075" y="3332163"/>
                <a:ext cx="541815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0.0</a:t>
                </a:r>
              </a:p>
            </p:txBody>
          </p:sp>
          <p:sp>
            <p:nvSpPr>
              <p:cNvPr id="21521" name="Rectangle 22"/>
              <p:cNvSpPr>
                <a:spLocks noChangeArrowheads="1"/>
              </p:cNvSpPr>
              <p:nvPr/>
            </p:nvSpPr>
            <p:spPr bwMode="auto">
              <a:xfrm>
                <a:off x="3375025" y="2506663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A</a:t>
                </a:r>
              </a:p>
            </p:txBody>
          </p:sp>
          <p:sp>
            <p:nvSpPr>
              <p:cNvPr id="21522" name="Rectangle 23"/>
              <p:cNvSpPr>
                <a:spLocks noChangeArrowheads="1"/>
              </p:cNvSpPr>
              <p:nvPr/>
            </p:nvSpPr>
            <p:spPr bwMode="auto">
              <a:xfrm>
                <a:off x="5410200" y="1981200"/>
                <a:ext cx="304800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B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4000" dirty="0" smtClean="0"/>
              <a:t>A Put Option Example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200" dirty="0" smtClean="0"/>
              <a:t>Figure 13.7</a:t>
            </a:r>
            <a:endParaRPr lang="en-US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4724400"/>
            <a:ext cx="6172200" cy="12192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K </a:t>
            </a:r>
            <a:r>
              <a:rPr lang="en-US" sz="2400" dirty="0" smtClean="0">
                <a:latin typeface="Arial" charset="0"/>
                <a:cs typeface="Arial" charset="0"/>
              </a:rPr>
              <a:t>= 52, time step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=1yr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r </a:t>
            </a:r>
            <a:r>
              <a:rPr lang="en-US" sz="2400" dirty="0" smtClean="0">
                <a:latin typeface="Arial" charset="0"/>
                <a:cs typeface="Arial" charset="0"/>
              </a:rPr>
              <a:t>= 5%, </a:t>
            </a:r>
            <a:r>
              <a:rPr lang="en-US" sz="2400" i="1" dirty="0" smtClean="0">
                <a:latin typeface="+mj-lt"/>
                <a:cs typeface="Arial" charset="0"/>
              </a:rPr>
              <a:t>u </a:t>
            </a:r>
            <a:r>
              <a:rPr lang="en-US" sz="2400" dirty="0" smtClean="0">
                <a:latin typeface="Arial" charset="0"/>
                <a:cs typeface="Arial" charset="0"/>
              </a:rPr>
              <a:t>=1.2, </a:t>
            </a:r>
            <a:r>
              <a:rPr lang="en-US" sz="2400" i="1" dirty="0" smtClean="0">
                <a:latin typeface="+mj-lt"/>
                <a:cs typeface="Arial" charset="0"/>
              </a:rPr>
              <a:t>d </a:t>
            </a:r>
            <a:r>
              <a:rPr lang="en-US" sz="2400" dirty="0" smtClean="0">
                <a:latin typeface="Arial" charset="0"/>
                <a:cs typeface="Arial" charset="0"/>
              </a:rPr>
              <a:t>= 0.8, </a:t>
            </a:r>
            <a:r>
              <a:rPr lang="en-US" sz="2400" i="1" dirty="0" smtClean="0">
                <a:latin typeface="+mj-lt"/>
                <a:cs typeface="Arial" charset="0"/>
              </a:rPr>
              <a:t>p </a:t>
            </a:r>
            <a:r>
              <a:rPr lang="en-US" sz="2400" dirty="0" smtClean="0">
                <a:latin typeface="Arial" charset="0"/>
                <a:cs typeface="Arial" charset="0"/>
              </a:rPr>
              <a:t>= 0.6282</a:t>
            </a:r>
            <a:r>
              <a:rPr lang="en-US" dirty="0" smtClean="0">
                <a:latin typeface="Arial" charset="0"/>
                <a:cs typeface="Arial" charset="0"/>
              </a:rPr>
              <a:t>							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269E2A-C039-4492-8FEE-FCCFD0A7A46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2534" name="Group 28"/>
          <p:cNvGrpSpPr>
            <a:grpSpLocks/>
          </p:cNvGrpSpPr>
          <p:nvPr/>
        </p:nvGrpSpPr>
        <p:grpSpPr bwMode="auto">
          <a:xfrm>
            <a:off x="1524000" y="1905000"/>
            <a:ext cx="4618038" cy="2384425"/>
            <a:chOff x="1620" y="1426"/>
            <a:chExt cx="3271" cy="1858"/>
          </a:xfrm>
        </p:grpSpPr>
        <p:sp>
          <p:nvSpPr>
            <p:cNvPr id="22535" name="Rectangle 4"/>
            <p:cNvSpPr>
              <a:spLocks noChangeArrowheads="1"/>
            </p:cNvSpPr>
            <p:nvPr/>
          </p:nvSpPr>
          <p:spPr bwMode="auto">
            <a:xfrm>
              <a:off x="1620" y="2149"/>
              <a:ext cx="687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50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4.1923</a:t>
              </a:r>
            </a:p>
          </p:txBody>
        </p:sp>
        <p:grpSp>
          <p:nvGrpSpPr>
            <p:cNvPr id="22536" name="Group 14"/>
            <p:cNvGrpSpPr>
              <a:grpSpLocks/>
            </p:cNvGrpSpPr>
            <p:nvPr/>
          </p:nvGrpSpPr>
          <p:grpSpPr bwMode="auto">
            <a:xfrm>
              <a:off x="2140" y="1708"/>
              <a:ext cx="2507" cy="1394"/>
              <a:chOff x="2140" y="1708"/>
              <a:chExt cx="2507" cy="1394"/>
            </a:xfrm>
          </p:grpSpPr>
          <p:grpSp>
            <p:nvGrpSpPr>
              <p:cNvPr id="22544" name="Group 7"/>
              <p:cNvGrpSpPr>
                <a:grpSpLocks/>
              </p:cNvGrpSpPr>
              <p:nvPr/>
            </p:nvGrpSpPr>
            <p:grpSpPr bwMode="auto">
              <a:xfrm>
                <a:off x="2140" y="2053"/>
                <a:ext cx="1263" cy="705"/>
                <a:chOff x="2140" y="2053"/>
                <a:chExt cx="1263" cy="705"/>
              </a:xfrm>
            </p:grpSpPr>
            <p:sp>
              <p:nvSpPr>
                <p:cNvPr id="2255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140" y="2053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2" name="Line 6"/>
                <p:cNvSpPr>
                  <a:spLocks noChangeShapeType="1"/>
                </p:cNvSpPr>
                <p:nvPr/>
              </p:nvSpPr>
              <p:spPr bwMode="auto">
                <a:xfrm>
                  <a:off x="2140" y="2405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45" name="Group 10"/>
              <p:cNvGrpSpPr>
                <a:grpSpLocks/>
              </p:cNvGrpSpPr>
              <p:nvPr/>
            </p:nvGrpSpPr>
            <p:grpSpPr bwMode="auto">
              <a:xfrm>
                <a:off x="3384" y="1708"/>
                <a:ext cx="1263" cy="705"/>
                <a:chOff x="3384" y="1708"/>
                <a:chExt cx="1263" cy="705"/>
              </a:xfrm>
            </p:grpSpPr>
            <p:sp>
              <p:nvSpPr>
                <p:cNvPr id="2254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84" y="1708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0" name="Line 9"/>
                <p:cNvSpPr>
                  <a:spLocks noChangeShapeType="1"/>
                </p:cNvSpPr>
                <p:nvPr/>
              </p:nvSpPr>
              <p:spPr bwMode="auto">
                <a:xfrm>
                  <a:off x="3384" y="2061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46" name="Group 13"/>
              <p:cNvGrpSpPr>
                <a:grpSpLocks/>
              </p:cNvGrpSpPr>
              <p:nvPr/>
            </p:nvGrpSpPr>
            <p:grpSpPr bwMode="auto">
              <a:xfrm>
                <a:off x="3378" y="2397"/>
                <a:ext cx="1263" cy="705"/>
                <a:chOff x="3378" y="2397"/>
                <a:chExt cx="1263" cy="705"/>
              </a:xfrm>
            </p:grpSpPr>
            <p:sp>
              <p:nvSpPr>
                <p:cNvPr id="2254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378" y="2397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8" name="Line 12"/>
                <p:cNvSpPr>
                  <a:spLocks noChangeShapeType="1"/>
                </p:cNvSpPr>
                <p:nvPr/>
              </p:nvSpPr>
              <p:spPr bwMode="auto">
                <a:xfrm>
                  <a:off x="3378" y="2750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537" name="Rectangle 15"/>
            <p:cNvSpPr>
              <a:spLocks noChangeArrowheads="1"/>
            </p:cNvSpPr>
            <p:nvPr/>
          </p:nvSpPr>
          <p:spPr bwMode="auto">
            <a:xfrm>
              <a:off x="3201" y="1786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60</a:t>
              </a:r>
            </a:p>
          </p:txBody>
        </p:sp>
        <p:sp>
          <p:nvSpPr>
            <p:cNvPr id="22538" name="Rectangle 16"/>
            <p:cNvSpPr>
              <a:spLocks noChangeArrowheads="1"/>
            </p:cNvSpPr>
            <p:nvPr/>
          </p:nvSpPr>
          <p:spPr bwMode="auto">
            <a:xfrm>
              <a:off x="3264" y="2484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40</a:t>
              </a:r>
            </a:p>
          </p:txBody>
        </p:sp>
        <p:sp>
          <p:nvSpPr>
            <p:cNvPr id="22539" name="Rectangle 17"/>
            <p:cNvSpPr>
              <a:spLocks noChangeArrowheads="1"/>
            </p:cNvSpPr>
            <p:nvPr/>
          </p:nvSpPr>
          <p:spPr bwMode="auto">
            <a:xfrm>
              <a:off x="4594" y="1426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72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0</a:t>
              </a:r>
            </a:p>
          </p:txBody>
        </p:sp>
        <p:sp>
          <p:nvSpPr>
            <p:cNvPr id="22540" name="Rectangle 18"/>
            <p:cNvSpPr>
              <a:spLocks noChangeArrowheads="1"/>
            </p:cNvSpPr>
            <p:nvPr/>
          </p:nvSpPr>
          <p:spPr bwMode="auto">
            <a:xfrm>
              <a:off x="4594" y="2121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48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</a:t>
              </a:r>
            </a:p>
          </p:txBody>
        </p:sp>
        <p:sp>
          <p:nvSpPr>
            <p:cNvPr id="22541" name="Rectangle 19"/>
            <p:cNvSpPr>
              <a:spLocks noChangeArrowheads="1"/>
            </p:cNvSpPr>
            <p:nvPr/>
          </p:nvSpPr>
          <p:spPr bwMode="auto">
            <a:xfrm>
              <a:off x="4594" y="2838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32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20</a:t>
              </a:r>
            </a:p>
          </p:txBody>
        </p:sp>
        <p:sp>
          <p:nvSpPr>
            <p:cNvPr id="22542" name="Rectangle 20"/>
            <p:cNvSpPr>
              <a:spLocks noChangeArrowheads="1"/>
            </p:cNvSpPr>
            <p:nvPr/>
          </p:nvSpPr>
          <p:spPr bwMode="auto">
            <a:xfrm>
              <a:off x="3040" y="2079"/>
              <a:ext cx="68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1.4147</a:t>
              </a:r>
            </a:p>
          </p:txBody>
        </p:sp>
        <p:sp>
          <p:nvSpPr>
            <p:cNvPr id="22543" name="Rectangle 21"/>
            <p:cNvSpPr>
              <a:spLocks noChangeArrowheads="1"/>
            </p:cNvSpPr>
            <p:nvPr/>
          </p:nvSpPr>
          <p:spPr bwMode="auto">
            <a:xfrm>
              <a:off x="3067" y="2792"/>
              <a:ext cx="76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9.4636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What Happens When </a:t>
            </a:r>
            <a:r>
              <a:rPr lang="en-US" dirty="0" smtClean="0"/>
              <a:t>the Put </a:t>
            </a:r>
            <a:r>
              <a:rPr lang="en-US" dirty="0"/>
              <a:t>Option is American </a:t>
            </a:r>
            <a:r>
              <a:rPr lang="en-US" sz="2200" dirty="0"/>
              <a:t>(Figure </a:t>
            </a:r>
            <a:r>
              <a:rPr lang="en-US" sz="2200" dirty="0" smtClean="0"/>
              <a:t>13.8)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3E8CAD-6061-4F7E-B3B3-5D23D13894A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3558" name="Group 28"/>
          <p:cNvGrpSpPr>
            <a:grpSpLocks/>
          </p:cNvGrpSpPr>
          <p:nvPr/>
        </p:nvGrpSpPr>
        <p:grpSpPr bwMode="auto">
          <a:xfrm>
            <a:off x="2667000" y="2095500"/>
            <a:ext cx="5314950" cy="2949575"/>
            <a:chOff x="1680" y="1320"/>
            <a:chExt cx="3348" cy="1858"/>
          </a:xfrm>
        </p:grpSpPr>
        <p:sp>
          <p:nvSpPr>
            <p:cNvPr id="23560" name="Rectangle 4"/>
            <p:cNvSpPr>
              <a:spLocks noChangeArrowheads="1"/>
            </p:cNvSpPr>
            <p:nvPr/>
          </p:nvSpPr>
          <p:spPr bwMode="auto">
            <a:xfrm>
              <a:off x="1680" y="2043"/>
              <a:ext cx="67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50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5.0894</a:t>
              </a:r>
            </a:p>
          </p:txBody>
        </p:sp>
        <p:grpSp>
          <p:nvGrpSpPr>
            <p:cNvPr id="23561" name="Group 14"/>
            <p:cNvGrpSpPr>
              <a:grpSpLocks/>
            </p:cNvGrpSpPr>
            <p:nvPr/>
          </p:nvGrpSpPr>
          <p:grpSpPr bwMode="auto">
            <a:xfrm>
              <a:off x="2277" y="1602"/>
              <a:ext cx="2507" cy="1394"/>
              <a:chOff x="2277" y="1602"/>
              <a:chExt cx="2507" cy="1394"/>
            </a:xfrm>
          </p:grpSpPr>
          <p:grpSp>
            <p:nvGrpSpPr>
              <p:cNvPr id="23570" name="Group 7"/>
              <p:cNvGrpSpPr>
                <a:grpSpLocks/>
              </p:cNvGrpSpPr>
              <p:nvPr/>
            </p:nvGrpSpPr>
            <p:grpSpPr bwMode="auto">
              <a:xfrm>
                <a:off x="2277" y="1968"/>
                <a:ext cx="1290" cy="684"/>
                <a:chOff x="2277" y="1968"/>
                <a:chExt cx="1290" cy="684"/>
              </a:xfrm>
            </p:grpSpPr>
            <p:sp>
              <p:nvSpPr>
                <p:cNvPr id="2357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304" y="1968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8" name="Line 6"/>
                <p:cNvSpPr>
                  <a:spLocks noChangeShapeType="1"/>
                </p:cNvSpPr>
                <p:nvPr/>
              </p:nvSpPr>
              <p:spPr bwMode="auto">
                <a:xfrm>
                  <a:off x="2277" y="2299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571" name="Group 10"/>
              <p:cNvGrpSpPr>
                <a:grpSpLocks/>
              </p:cNvGrpSpPr>
              <p:nvPr/>
            </p:nvGrpSpPr>
            <p:grpSpPr bwMode="auto">
              <a:xfrm>
                <a:off x="3521" y="1602"/>
                <a:ext cx="1263" cy="705"/>
                <a:chOff x="3521" y="1602"/>
                <a:chExt cx="1263" cy="705"/>
              </a:xfrm>
            </p:grpSpPr>
            <p:sp>
              <p:nvSpPr>
                <p:cNvPr id="2357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521" y="1602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6" name="Line 9"/>
                <p:cNvSpPr>
                  <a:spLocks noChangeShapeType="1"/>
                </p:cNvSpPr>
                <p:nvPr/>
              </p:nvSpPr>
              <p:spPr bwMode="auto">
                <a:xfrm>
                  <a:off x="3521" y="1955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572" name="Group 13"/>
              <p:cNvGrpSpPr>
                <a:grpSpLocks/>
              </p:cNvGrpSpPr>
              <p:nvPr/>
            </p:nvGrpSpPr>
            <p:grpSpPr bwMode="auto">
              <a:xfrm>
                <a:off x="3515" y="2291"/>
                <a:ext cx="1263" cy="705"/>
                <a:chOff x="3515" y="2291"/>
                <a:chExt cx="1263" cy="705"/>
              </a:xfrm>
            </p:grpSpPr>
            <p:sp>
              <p:nvSpPr>
                <p:cNvPr id="2357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515" y="2291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4" name="Line 12"/>
                <p:cNvSpPr>
                  <a:spLocks noChangeShapeType="1"/>
                </p:cNvSpPr>
                <p:nvPr/>
              </p:nvSpPr>
              <p:spPr bwMode="auto">
                <a:xfrm>
                  <a:off x="3515" y="2644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562" name="Rectangle 15"/>
            <p:cNvSpPr>
              <a:spLocks noChangeArrowheads="1"/>
            </p:cNvSpPr>
            <p:nvPr/>
          </p:nvSpPr>
          <p:spPr bwMode="auto">
            <a:xfrm>
              <a:off x="3338" y="1680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60</a:t>
              </a:r>
            </a:p>
          </p:txBody>
        </p:sp>
        <p:sp>
          <p:nvSpPr>
            <p:cNvPr id="23563" name="Rectangle 16"/>
            <p:cNvSpPr>
              <a:spLocks noChangeArrowheads="1"/>
            </p:cNvSpPr>
            <p:nvPr/>
          </p:nvSpPr>
          <p:spPr bwMode="auto">
            <a:xfrm>
              <a:off x="3401" y="2378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40</a:t>
              </a:r>
            </a:p>
          </p:txBody>
        </p:sp>
        <p:sp>
          <p:nvSpPr>
            <p:cNvPr id="23564" name="Rectangle 17"/>
            <p:cNvSpPr>
              <a:spLocks noChangeArrowheads="1"/>
            </p:cNvSpPr>
            <p:nvPr/>
          </p:nvSpPr>
          <p:spPr bwMode="auto">
            <a:xfrm>
              <a:off x="4731" y="1320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72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0</a:t>
              </a:r>
            </a:p>
          </p:txBody>
        </p:sp>
        <p:sp>
          <p:nvSpPr>
            <p:cNvPr id="23565" name="Rectangle 18"/>
            <p:cNvSpPr>
              <a:spLocks noChangeArrowheads="1"/>
            </p:cNvSpPr>
            <p:nvPr/>
          </p:nvSpPr>
          <p:spPr bwMode="auto">
            <a:xfrm>
              <a:off x="4731" y="2015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48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</a:t>
              </a:r>
            </a:p>
          </p:txBody>
        </p:sp>
        <p:sp>
          <p:nvSpPr>
            <p:cNvPr id="23566" name="Rectangle 19"/>
            <p:cNvSpPr>
              <a:spLocks noChangeArrowheads="1"/>
            </p:cNvSpPr>
            <p:nvPr/>
          </p:nvSpPr>
          <p:spPr bwMode="auto">
            <a:xfrm>
              <a:off x="4731" y="2732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32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20</a:t>
              </a:r>
            </a:p>
          </p:txBody>
        </p:sp>
        <p:sp>
          <p:nvSpPr>
            <p:cNvPr id="23567" name="Rectangle 20"/>
            <p:cNvSpPr>
              <a:spLocks noChangeArrowheads="1"/>
            </p:cNvSpPr>
            <p:nvPr/>
          </p:nvSpPr>
          <p:spPr bwMode="auto">
            <a:xfrm>
              <a:off x="3177" y="2016"/>
              <a:ext cx="6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1.4147</a:t>
              </a:r>
            </a:p>
          </p:txBody>
        </p:sp>
        <p:sp>
          <p:nvSpPr>
            <p:cNvPr id="23568" name="Rectangle 21"/>
            <p:cNvSpPr>
              <a:spLocks noChangeArrowheads="1"/>
            </p:cNvSpPr>
            <p:nvPr/>
          </p:nvSpPr>
          <p:spPr bwMode="auto">
            <a:xfrm>
              <a:off x="3337" y="2688"/>
              <a:ext cx="4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12.0</a:t>
              </a:r>
            </a:p>
          </p:txBody>
        </p:sp>
        <p:sp>
          <p:nvSpPr>
            <p:cNvPr id="23569" name="Rectangle 24"/>
            <p:cNvSpPr>
              <a:spLocks noChangeArrowheads="1"/>
            </p:cNvSpPr>
            <p:nvPr/>
          </p:nvSpPr>
          <p:spPr bwMode="auto">
            <a:xfrm>
              <a:off x="3699" y="253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C</a:t>
              </a:r>
            </a:p>
          </p:txBody>
        </p:sp>
      </p:grpSp>
      <p:sp>
        <p:nvSpPr>
          <p:cNvPr id="23559" name="TextBox 30"/>
          <p:cNvSpPr txBox="1">
            <a:spLocks noChangeArrowheads="1"/>
          </p:cNvSpPr>
          <p:nvPr/>
        </p:nvSpPr>
        <p:spPr bwMode="auto">
          <a:xfrm>
            <a:off x="533400" y="4114800"/>
            <a:ext cx="3048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The American feature increases the value at node C from 9.4636 to 12.0000.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This increases the value of the option from 4.1923 to 5.0894.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A Simple Binomial Model</a:t>
            </a:r>
            <a:br>
              <a:rPr lang="en-US"/>
            </a:b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7724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stock price is currently $20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 3 months it will be either $22 or $18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326C3A-6097-4C36-B073-F6B7F524911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6150" name="Group 11"/>
          <p:cNvGrpSpPr>
            <a:grpSpLocks/>
          </p:cNvGrpSpPr>
          <p:nvPr/>
        </p:nvGrpSpPr>
        <p:grpSpPr bwMode="auto">
          <a:xfrm>
            <a:off x="609600" y="3733800"/>
            <a:ext cx="7515225" cy="1462088"/>
            <a:chOff x="219994" y="3719513"/>
            <a:chExt cx="8666831" cy="1795462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5572125" y="5057775"/>
              <a:ext cx="3314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Stock Price = $18</a:t>
              </a:r>
            </a:p>
          </p:txBody>
        </p:sp>
        <p:grpSp>
          <p:nvGrpSpPr>
            <p:cNvPr id="6152" name="Group 10"/>
            <p:cNvGrpSpPr>
              <a:grpSpLocks/>
            </p:cNvGrpSpPr>
            <p:nvPr/>
          </p:nvGrpSpPr>
          <p:grpSpPr bwMode="auto">
            <a:xfrm>
              <a:off x="219994" y="3719513"/>
              <a:ext cx="8436156" cy="1524000"/>
              <a:chOff x="219994" y="3719513"/>
              <a:chExt cx="8436156" cy="1524000"/>
            </a:xfrm>
          </p:grpSpPr>
          <p:sp>
            <p:nvSpPr>
              <p:cNvPr id="6153" name="Line 4"/>
              <p:cNvSpPr>
                <a:spLocks noChangeShapeType="1"/>
              </p:cNvSpPr>
              <p:nvPr/>
            </p:nvSpPr>
            <p:spPr bwMode="auto">
              <a:xfrm flipV="1">
                <a:off x="3338513" y="4035425"/>
                <a:ext cx="2111375" cy="6159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Line 5"/>
              <p:cNvSpPr>
                <a:spLocks noChangeShapeType="1"/>
              </p:cNvSpPr>
              <p:nvPr/>
            </p:nvSpPr>
            <p:spPr bwMode="auto">
              <a:xfrm>
                <a:off x="3338513" y="4625975"/>
                <a:ext cx="2111375" cy="617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Rectangle 6"/>
              <p:cNvSpPr>
                <a:spLocks noChangeArrowheads="1"/>
              </p:cNvSpPr>
              <p:nvPr/>
            </p:nvSpPr>
            <p:spPr bwMode="auto">
              <a:xfrm>
                <a:off x="5492592" y="3719513"/>
                <a:ext cx="3163558" cy="1021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Stock Price = $22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charset="0"/>
                </a:endParaRPr>
              </a:p>
            </p:txBody>
          </p:sp>
          <p:sp>
            <p:nvSpPr>
              <p:cNvPr id="6156" name="Rectangle 8"/>
              <p:cNvSpPr>
                <a:spLocks noChangeArrowheads="1"/>
              </p:cNvSpPr>
              <p:nvPr/>
            </p:nvSpPr>
            <p:spPr bwMode="auto">
              <a:xfrm>
                <a:off x="219994" y="4392081"/>
                <a:ext cx="3201069" cy="56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Stock price = $20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Delta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092200" y="2286000"/>
            <a:ext cx="6959600" cy="38449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Delta (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) is the ratio of the change in the price of a stock option to the change in the price of the underlying stock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value of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varies from node to node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658C77-4103-471C-94A7-E7F2200ED63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2" y="930275"/>
            <a:ext cx="8212137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Choosing u and d </a:t>
            </a:r>
            <a:r>
              <a:rPr lang="en-US" altLang="en-US" sz="2400" dirty="0" smtClean="0"/>
              <a:t>(equations 13.15 and 13.16)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One way of matching the volatility is to set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where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is the volatility and</a:t>
            </a:r>
            <a:r>
              <a:rPr lang="en-US" altLang="en-US" smtClean="0">
                <a:latin typeface="Symbol" pitchFamily="18" charset="2"/>
                <a:cs typeface="Arial" charset="0"/>
              </a:rPr>
              <a:t> 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the length of the time step. This is the approach used by Cox, Ross, and Rubinstein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BD50F6-7555-42CC-890E-5F8B4EA20CD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5606" name="Object 1024"/>
          <p:cNvGraphicFramePr>
            <a:graphicFrameLocks noChangeAspect="1"/>
          </p:cNvGraphicFramePr>
          <p:nvPr/>
        </p:nvGraphicFramePr>
        <p:xfrm>
          <a:off x="2895600" y="2895600"/>
          <a:ext cx="31067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6" imgW="977900" imgH="508000" progId="Equation.3">
                  <p:embed/>
                </p:oleObj>
              </mc:Choice>
              <mc:Fallback>
                <p:oleObj name="Equation" r:id="rId6" imgW="977900" imgH="508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31067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Girsanov’s Theorem</a:t>
            </a:r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Volatility is the same in the real world and the risk-neutral world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We can therefore measure volatility in the real world and use it to build a tree for the an asset in the risk-neutral world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AF6A11-7CE9-438F-B781-BEDA139913E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Assets Other than Non-Dividend Paying Stocks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For options on stock indices, currencies and futures the basic procedure for constructing the tree is the same except for the calculation of </a:t>
            </a:r>
            <a:r>
              <a:rPr lang="en-CA" i="1" dirty="0" smtClean="0">
                <a:latin typeface="+mj-lt"/>
              </a:rPr>
              <a:t>p</a:t>
            </a:r>
            <a:endParaRPr lang="en-US" i="1" dirty="0">
              <a:latin typeface="+mj-lt"/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21BC47-9D9A-473C-8DE1-0DB431E82F5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Probability of an Up Move</a:t>
            </a:r>
          </a:p>
        </p:txBody>
      </p:sp>
      <p:graphicFrame>
        <p:nvGraphicFramePr>
          <p:cNvPr id="2867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95400" y="1887538"/>
          <a:ext cx="5867400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4" imgW="3111500" imgH="2159000" progId="Equation.3">
                  <p:embed/>
                </p:oleObj>
              </mc:Choice>
              <mc:Fallback>
                <p:oleObj name="Equation" r:id="rId4" imgW="3111500" imgH="215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87538"/>
                        <a:ext cx="5867400" cy="407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EB3051-81B8-4DEA-A688-DFF25AA336F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/>
              <a:t>Proving Black-Scholes-Merton from Binomial Trees </a:t>
            </a:r>
            <a:r>
              <a:rPr lang="en-US" sz="2200" dirty="0" smtClean="0"/>
              <a:t>(Appendix to Chapter 13)</a:t>
            </a:r>
            <a:endParaRPr lang="en-US" sz="2200" dirty="0"/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Arial" charset="0"/>
                <a:cs typeface="Arial" charset="0"/>
              </a:rPr>
              <a:t>Option is in the money when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000" i="1" smtClean="0">
                <a:latin typeface="Arial" charset="0"/>
                <a:cs typeface="Arial" charset="0"/>
              </a:rPr>
              <a:t> </a:t>
            </a:r>
            <a:r>
              <a:rPr lang="en-US" altLang="en-US" sz="2000" smtClean="0">
                <a:latin typeface="Arial" charset="0"/>
                <a:cs typeface="Arial" charset="0"/>
              </a:rPr>
              <a:t>&gt; </a:t>
            </a:r>
            <a:r>
              <a:rPr lang="en-US" altLang="en-US" sz="2000" i="1" smtClean="0">
                <a:latin typeface="Symbol" pitchFamily="18" charset="2"/>
                <a:cs typeface="Arial" charset="0"/>
              </a:rPr>
              <a:t>a</a:t>
            </a:r>
            <a:r>
              <a:rPr lang="en-US" altLang="en-US" sz="2000" smtClean="0">
                <a:latin typeface="Arial" charset="0"/>
                <a:cs typeface="Arial" charset="0"/>
              </a:rPr>
              <a:t> where </a:t>
            </a:r>
          </a:p>
          <a:p>
            <a:endParaRPr lang="en-US" altLang="en-US" sz="24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Arial" charset="0"/>
                <a:cs typeface="Arial" charset="0"/>
              </a:rPr>
              <a:t>     so that</a:t>
            </a: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1143000" y="2133600"/>
          <a:ext cx="50768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4" imgW="3352800" imgH="444500" progId="Equation.3">
                  <p:embed/>
                </p:oleObj>
              </mc:Choice>
              <mc:Fallback>
                <p:oleObj name="Equation" r:id="rId4" imgW="33528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50768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2667000" y="3124200"/>
          <a:ext cx="1711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6" imgW="1129810" imgH="444307" progId="Equation.3">
                  <p:embed/>
                </p:oleObj>
              </mc:Choice>
              <mc:Fallback>
                <p:oleObj name="Equation" r:id="rId6" imgW="1129810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17113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1066800" y="3886200"/>
          <a:ext cx="4697413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8" imgW="2946400" imgH="1371600" progId="Equation.3">
                  <p:embed/>
                </p:oleObj>
              </mc:Choice>
              <mc:Fallback>
                <p:oleObj name="Equation" r:id="rId8" imgW="29464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86200"/>
                        <a:ext cx="4697413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10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11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CE801B-FC51-425B-9776-1EE320E0196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9704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10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11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/>
              <a:t>Proving Black-</a:t>
            </a:r>
            <a:r>
              <a:rPr lang="en-US" sz="3600" dirty="0" err="1" smtClean="0"/>
              <a:t>Scholes</a:t>
            </a:r>
            <a:r>
              <a:rPr lang="en-US" sz="3600" dirty="0" smtClean="0"/>
              <a:t>-Merton from Binomial Trees </a:t>
            </a:r>
            <a:r>
              <a:rPr lang="en-US" sz="2200" dirty="0" smtClean="0"/>
              <a:t>continued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expression for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/>
              <a:t> can be written</a:t>
            </a:r>
          </a:p>
          <a:p>
            <a:pPr>
              <a:defRPr/>
            </a:pPr>
            <a:endParaRPr lang="en-CA" sz="2400" dirty="0" smtClean="0"/>
          </a:p>
          <a:p>
            <a:pPr>
              <a:buFontTx/>
              <a:buNone/>
              <a:defRPr/>
            </a:pPr>
            <a:endParaRPr lang="en-CA" sz="2400" dirty="0" smtClean="0"/>
          </a:p>
          <a:p>
            <a:pPr>
              <a:buFontTx/>
              <a:buNone/>
              <a:defRPr/>
            </a:pPr>
            <a:r>
              <a:rPr lang="en-CA" sz="2400" dirty="0" smtClean="0"/>
              <a:t>	</a:t>
            </a:r>
            <a:r>
              <a:rPr lang="en-US" sz="2400" dirty="0" smtClean="0"/>
              <a:t>where </a:t>
            </a:r>
            <a:endParaRPr lang="en-CA" sz="2400" dirty="0" smtClean="0"/>
          </a:p>
          <a:p>
            <a:pPr>
              <a:defRPr/>
            </a:pPr>
            <a:endParaRPr lang="en-CA" sz="2400" dirty="0" smtClean="0"/>
          </a:p>
          <a:p>
            <a:pPr>
              <a:defRPr/>
            </a:pPr>
            <a:r>
              <a:rPr lang="en-CA" sz="2400" dirty="0" smtClean="0"/>
              <a:t>Both </a:t>
            </a:r>
            <a:r>
              <a:rPr lang="en-CA" sz="2400" i="1" dirty="0" smtClean="0">
                <a:latin typeface="+mj-lt"/>
              </a:rPr>
              <a:t>U</a:t>
            </a:r>
            <a:r>
              <a:rPr lang="en-CA" sz="2400" baseline="-25000" dirty="0" smtClean="0">
                <a:latin typeface="+mj-lt"/>
              </a:rPr>
              <a:t>1</a:t>
            </a:r>
            <a:r>
              <a:rPr lang="en-CA" sz="2400" dirty="0" smtClean="0">
                <a:latin typeface="+mj-lt"/>
              </a:rPr>
              <a:t> </a:t>
            </a:r>
            <a:r>
              <a:rPr lang="en-CA" sz="2400" dirty="0" smtClean="0"/>
              <a:t>and</a:t>
            </a:r>
            <a:r>
              <a:rPr lang="en-CA" sz="2400" dirty="0" smtClean="0">
                <a:latin typeface="+mj-lt"/>
              </a:rPr>
              <a:t> </a:t>
            </a:r>
            <a:r>
              <a:rPr lang="en-CA" sz="2400" i="1" dirty="0" smtClean="0">
                <a:latin typeface="+mj-lt"/>
              </a:rPr>
              <a:t>U</a:t>
            </a:r>
            <a:r>
              <a:rPr lang="en-CA" sz="2400" baseline="-25000" dirty="0" smtClean="0">
                <a:latin typeface="+mj-lt"/>
              </a:rPr>
              <a:t>2</a:t>
            </a:r>
            <a:r>
              <a:rPr lang="en-CA" sz="2400" dirty="0" smtClean="0">
                <a:latin typeface="+mj-lt"/>
              </a:rPr>
              <a:t> </a:t>
            </a:r>
            <a:r>
              <a:rPr lang="en-CA" sz="2400" dirty="0" smtClean="0"/>
              <a:t>can now be evaluated in terms of the cumulative binomial distribution</a:t>
            </a:r>
            <a:endParaRPr lang="en-CA" dirty="0" smtClean="0"/>
          </a:p>
          <a:p>
            <a:pPr>
              <a:defRPr/>
            </a:pPr>
            <a:r>
              <a:rPr lang="en-US" sz="2400" dirty="0" smtClean="0"/>
              <a:t>We now let the number of time steps tend to infinity and use the result that a binomial distribution tends to a normal distribution</a:t>
            </a: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914400" y="2590800"/>
          <a:ext cx="77200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4" imgW="4991100" imgH="431800" progId="Equation.3">
                  <p:embed/>
                </p:oleObj>
              </mc:Choice>
              <mc:Fallback>
                <p:oleObj name="Equation" r:id="rId4" imgW="4991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77200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2209800" y="3429000"/>
          <a:ext cx="16113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6" imgW="1180588" imgH="418918" progId="Equation.3">
                  <p:embed/>
                </p:oleObj>
              </mc:Choice>
              <mc:Fallback>
                <p:oleObj name="Equation" r:id="rId6" imgW="1180588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16113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8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9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ED5942-76E6-4151-80FA-28E4B7F3DE2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072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8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9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A Call Option (</a:t>
            </a:r>
            <a:r>
              <a:rPr lang="en-US" altLang="en-US" sz="2200" dirty="0" smtClean="0"/>
              <a:t>Figure 13.1)</a:t>
            </a:r>
          </a:p>
        </p:txBody>
      </p:sp>
      <p:sp>
        <p:nvSpPr>
          <p:cNvPr id="7171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0866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A 3-month call option on the stock has a strike price of 21.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9E0BFB-0224-4944-94C3-8343E0EC6B4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943600" y="4479925"/>
            <a:ext cx="289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Stock Price = $18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Option </a:t>
            </a:r>
            <a:r>
              <a:rPr lang="en-US" altLang="en-US" sz="1800" dirty="0" smtClean="0">
                <a:latin typeface="Arial" charset="0"/>
              </a:rPr>
              <a:t>Payoff </a:t>
            </a:r>
            <a:r>
              <a:rPr lang="en-US" altLang="en-US" sz="1800" dirty="0">
                <a:latin typeface="Arial" charset="0"/>
              </a:rPr>
              <a:t>= $0</a:t>
            </a:r>
          </a:p>
        </p:txBody>
      </p:sp>
      <p:grpSp>
        <p:nvGrpSpPr>
          <p:cNvPr id="7175" name="Group 10"/>
          <p:cNvGrpSpPr>
            <a:grpSpLocks/>
          </p:cNvGrpSpPr>
          <p:nvPr/>
        </p:nvGrpSpPr>
        <p:grpSpPr bwMode="auto">
          <a:xfrm>
            <a:off x="1600200" y="3194050"/>
            <a:ext cx="6969125" cy="1703388"/>
            <a:chOff x="1015080" y="3194050"/>
            <a:chExt cx="7528845" cy="1997075"/>
          </a:xfrm>
        </p:grpSpPr>
        <p:sp>
          <p:nvSpPr>
            <p:cNvPr id="7176" name="Line 2"/>
            <p:cNvSpPr>
              <a:spLocks noChangeShapeType="1"/>
            </p:cNvSpPr>
            <p:nvPr/>
          </p:nvSpPr>
          <p:spPr bwMode="auto">
            <a:xfrm flipV="1">
              <a:off x="3338513" y="3595688"/>
              <a:ext cx="2111375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3"/>
            <p:cNvSpPr>
              <a:spLocks noChangeShapeType="1"/>
            </p:cNvSpPr>
            <p:nvPr/>
          </p:nvSpPr>
          <p:spPr bwMode="auto">
            <a:xfrm>
              <a:off x="3338513" y="4375150"/>
              <a:ext cx="2111375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Rectangle 4"/>
            <p:cNvSpPr>
              <a:spLocks noChangeArrowheads="1"/>
            </p:cNvSpPr>
            <p:nvPr/>
          </p:nvSpPr>
          <p:spPr bwMode="auto">
            <a:xfrm>
              <a:off x="5657850" y="3194050"/>
              <a:ext cx="2886075" cy="75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Stock Price = $22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Option </a:t>
              </a:r>
              <a:r>
                <a:rPr lang="en-US" altLang="en-US" sz="1800" dirty="0" smtClean="0">
                  <a:latin typeface="Arial" charset="0"/>
                </a:rPr>
                <a:t>Payoff </a:t>
              </a:r>
              <a:r>
                <a:rPr lang="en-US" altLang="en-US" sz="1800" dirty="0">
                  <a:latin typeface="Arial" charset="0"/>
                </a:rPr>
                <a:t>= $1</a:t>
              </a:r>
            </a:p>
          </p:txBody>
        </p:sp>
        <p:sp>
          <p:nvSpPr>
            <p:cNvPr id="7179" name="Rectangle 6"/>
            <p:cNvSpPr>
              <a:spLocks noChangeArrowheads="1"/>
            </p:cNvSpPr>
            <p:nvPr/>
          </p:nvSpPr>
          <p:spPr bwMode="auto">
            <a:xfrm>
              <a:off x="1015080" y="4029075"/>
              <a:ext cx="2405983" cy="758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Stock price = $20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Option Price=?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72390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Setting Up a Riskless Portfolio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6858000" cy="25590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For a  portfolio that is long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z="2400" smtClean="0">
                <a:latin typeface="Arial" charset="0"/>
                <a:cs typeface="Arial" charset="0"/>
              </a:rPr>
              <a:t> shares and a short 1 call option values are																																			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Portfolio is riskless when  22</a:t>
            </a:r>
            <a:r>
              <a:rPr lang="en-US" altLang="en-US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mtClean="0">
                <a:latin typeface="Arial" charset="0"/>
                <a:cs typeface="Arial" charset="0"/>
              </a:rPr>
              <a:t>– 1 = 18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 or 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= 0.25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E93A52-AF19-41A9-8115-5DC15362FCA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2057400" y="2803525"/>
            <a:ext cx="4191000" cy="1654175"/>
            <a:chOff x="1563" y="1766"/>
            <a:chExt cx="2634" cy="1042"/>
          </a:xfrm>
        </p:grpSpPr>
        <p:sp>
          <p:nvSpPr>
            <p:cNvPr id="8199" name="Line 3"/>
            <p:cNvSpPr>
              <a:spLocks noChangeShapeType="1"/>
            </p:cNvSpPr>
            <p:nvPr/>
          </p:nvSpPr>
          <p:spPr bwMode="auto">
            <a:xfrm>
              <a:off x="2197" y="2240"/>
              <a:ext cx="1263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4"/>
            <p:cNvSpPr>
              <a:spLocks noChangeArrowheads="1"/>
            </p:cNvSpPr>
            <p:nvPr/>
          </p:nvSpPr>
          <p:spPr bwMode="auto">
            <a:xfrm>
              <a:off x="3435" y="1766"/>
              <a:ext cx="7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>
                  <a:latin typeface="Arial" charset="0"/>
                </a:rPr>
                <a:t>22</a:t>
              </a:r>
              <a:r>
                <a:rPr lang="en-US" altLang="en-US" sz="2400">
                  <a:latin typeface="Symbol" pitchFamily="18" charset="2"/>
                </a:rPr>
                <a:t>D </a:t>
              </a:r>
              <a:r>
                <a:rPr lang="en-US" altLang="en-US" sz="2400">
                  <a:latin typeface="Arial" charset="0"/>
                </a:rPr>
                <a:t>– 1</a:t>
              </a:r>
            </a:p>
          </p:txBody>
        </p:sp>
        <p:sp>
          <p:nvSpPr>
            <p:cNvPr id="8201" name="Rectangle 5"/>
            <p:cNvSpPr>
              <a:spLocks noChangeArrowheads="1"/>
            </p:cNvSpPr>
            <p:nvPr/>
          </p:nvSpPr>
          <p:spPr bwMode="auto">
            <a:xfrm>
              <a:off x="3435" y="2520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>
                  <a:latin typeface="Arial" charset="0"/>
                </a:rPr>
                <a:t>18</a:t>
              </a:r>
              <a:r>
                <a:rPr lang="en-US" altLang="en-US" sz="2400">
                  <a:latin typeface="Symbol" pitchFamily="18" charset="2"/>
                </a:rPr>
                <a:t>D</a:t>
              </a:r>
            </a:p>
          </p:txBody>
        </p:sp>
        <p:sp>
          <p:nvSpPr>
            <p:cNvPr id="8202" name="Rectangle 6"/>
            <p:cNvSpPr>
              <a:spLocks noChangeArrowheads="1"/>
            </p:cNvSpPr>
            <p:nvPr/>
          </p:nvSpPr>
          <p:spPr bwMode="auto">
            <a:xfrm>
              <a:off x="1563" y="2136"/>
              <a:ext cx="73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8203" name="Line 7"/>
            <p:cNvSpPr>
              <a:spLocks noChangeShapeType="1"/>
            </p:cNvSpPr>
            <p:nvPr/>
          </p:nvSpPr>
          <p:spPr bwMode="auto">
            <a:xfrm flipV="1">
              <a:off x="2197" y="1837"/>
              <a:ext cx="1263" cy="4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Valuing the Portfolio</a:t>
            </a:r>
            <a:br>
              <a:rPr lang="en-US" dirty="0"/>
            </a:br>
            <a:r>
              <a:rPr lang="en-US" sz="3000" dirty="0"/>
              <a:t>(Risk-Free Rate is 4</a:t>
            </a:r>
            <a:r>
              <a:rPr lang="en-US" sz="3000" dirty="0" smtClean="0"/>
              <a:t>%)</a:t>
            </a:r>
            <a:endParaRPr lang="en-US" sz="3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818438" cy="392112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 riskless portfolio is: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	long 0.25 shares	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	short 1 call option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 value of the portfolio in 3 months is 	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	22 </a:t>
            </a:r>
            <a:r>
              <a:rPr lang="en-US" sz="2400" dirty="0" smtClean="0">
                <a:latin typeface="Symbol" pitchFamily="18" charset="2"/>
                <a:cs typeface="Arial" charset="0"/>
              </a:rPr>
              <a:t>×</a:t>
            </a:r>
            <a:r>
              <a:rPr lang="en-US" sz="2400" dirty="0" smtClean="0">
                <a:latin typeface="Arial" charset="0"/>
                <a:cs typeface="Arial" charset="0"/>
              </a:rPr>
              <a:t>0.25 – 1 = 4.50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 value of the portfolio today is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		4.5</a:t>
            </a:r>
            <a:r>
              <a:rPr lang="en-US" sz="2400" i="1" dirty="0" smtClean="0">
                <a:latin typeface="+mj-lt"/>
                <a:cs typeface="Arial" charset="0"/>
              </a:rPr>
              <a:t>e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–0.04</a:t>
            </a:r>
            <a:r>
              <a:rPr lang="en-US" sz="2400" baseline="30000" dirty="0" smtClean="0">
                <a:latin typeface="Symbol" pitchFamily="18" charset="2"/>
                <a:cs typeface="Arial" charset="0"/>
              </a:rPr>
              <a:t>×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0.25 </a:t>
            </a:r>
            <a:r>
              <a:rPr lang="en-US" sz="2400" dirty="0" smtClean="0">
                <a:latin typeface="Arial" charset="0"/>
                <a:cs typeface="Arial" charset="0"/>
              </a:rPr>
              <a:t>= 4.455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51D070-D1BB-45B7-AE22-577E8F39F80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010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Valuing the Option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534275" cy="3962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The portfolio that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 dirty="0" smtClean="0">
                <a:latin typeface="Arial" charset="0"/>
                <a:cs typeface="Arial" charset="0"/>
              </a:rPr>
              <a:t>		</a:t>
            </a:r>
            <a:r>
              <a:rPr lang="en-US" altLang="en-US" sz="2400" dirty="0" smtClean="0">
                <a:latin typeface="Arial" charset="0"/>
                <a:cs typeface="Arial" charset="0"/>
              </a:rPr>
              <a:t>long  0.25 shares	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	short  1 option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     is worth 4.455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The value of the shares is  				5.000 (= 0.25 </a:t>
            </a:r>
            <a:r>
              <a:rPr lang="en-US" altLang="en-US" sz="2400" dirty="0" smtClean="0">
                <a:latin typeface="Symbol" pitchFamily="18" charset="2"/>
                <a:cs typeface="Arial" charset="0"/>
              </a:rPr>
              <a:t>×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20 )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The value of the option is therefore  		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	5.000 – 4.455 = 0.545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81EE35-92C4-48EC-82BF-0E8F2314F42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Generalization </a:t>
            </a:r>
            <a:r>
              <a:rPr lang="en-US" altLang="en-US" sz="2200" dirty="0" smtClean="0"/>
              <a:t>(Figure 13.2)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991475" cy="38449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derivative lasts for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and is dependent on a stock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FBD421-3D0D-460E-98BB-5E5B04ED1C0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1270" name="Group 9"/>
          <p:cNvGrpSpPr>
            <a:grpSpLocks/>
          </p:cNvGrpSpPr>
          <p:nvPr/>
        </p:nvGrpSpPr>
        <p:grpSpPr bwMode="auto">
          <a:xfrm>
            <a:off x="2667000" y="3276600"/>
            <a:ext cx="3086100" cy="2743200"/>
            <a:chOff x="2602" y="2285"/>
            <a:chExt cx="1944" cy="1584"/>
          </a:xfrm>
        </p:grpSpPr>
        <p:sp>
          <p:nvSpPr>
            <p:cNvPr id="11271" name="Line 4"/>
            <p:cNvSpPr>
              <a:spLocks noChangeShapeType="1"/>
            </p:cNvSpPr>
            <p:nvPr/>
          </p:nvSpPr>
          <p:spPr bwMode="auto">
            <a:xfrm flipV="1">
              <a:off x="2852" y="2612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2852" y="3072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4090" y="2285"/>
              <a:ext cx="4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CA" altLang="en-US" baseline="-25000">
                  <a:latin typeface="Times New Roman" pitchFamily="18" charset="0"/>
                </a:rPr>
                <a:t>0</a:t>
              </a:r>
              <a:r>
                <a:rPr lang="en-US" altLang="en-US" i="1">
                  <a:latin typeface="Times New Roman" pitchFamily="18" charset="0"/>
                </a:rPr>
                <a:t>u</a:t>
              </a:r>
              <a:endParaRPr lang="en-US" altLang="en-US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 ƒ</a:t>
              </a:r>
              <a:r>
                <a:rPr lang="en-US" altLang="en-US" i="1" baseline="-25000">
                  <a:latin typeface="Times New Roman" pitchFamily="18" charset="0"/>
                </a:rPr>
                <a:t>u</a:t>
              </a:r>
              <a:endParaRPr lang="en-US" altLang="en-US" i="1" baseline="-25000">
                <a:latin typeface="Arial" charset="0"/>
              </a:endParaRPr>
            </a:p>
          </p:txBody>
        </p:sp>
        <p:sp>
          <p:nvSpPr>
            <p:cNvPr id="11274" name="Rectangle 7"/>
            <p:cNvSpPr>
              <a:spLocks noChangeArrowheads="1"/>
            </p:cNvSpPr>
            <p:nvPr/>
          </p:nvSpPr>
          <p:spPr bwMode="auto">
            <a:xfrm>
              <a:off x="4090" y="3197"/>
              <a:ext cx="4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CA" altLang="en-US" baseline="-25000">
                  <a:latin typeface="Times New Roman" pitchFamily="18" charset="0"/>
                </a:rPr>
                <a:t>0</a:t>
              </a:r>
              <a:r>
                <a:rPr lang="en-US" altLang="en-US" i="1">
                  <a:latin typeface="Times New Roman" pitchFamily="18" charset="0"/>
                </a:rPr>
                <a:t>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 ƒ</a:t>
              </a:r>
              <a:r>
                <a:rPr lang="en-US" altLang="en-US" i="1" baseline="-25000">
                  <a:latin typeface="Times New Roman" pitchFamily="18" charset="0"/>
                </a:rPr>
                <a:t>d</a:t>
              </a:r>
              <a:endParaRPr lang="en-US" altLang="en-US" i="1" baseline="-25000">
                <a:latin typeface="Arial" charset="0"/>
              </a:endParaRPr>
            </a:p>
          </p:txBody>
        </p: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2602" y="2765"/>
              <a:ext cx="32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CA" altLang="en-US" baseline="-25000">
                  <a:latin typeface="Times New Roman" pitchFamily="18" charset="0"/>
                </a:rPr>
                <a:t>0</a:t>
              </a:r>
              <a:endParaRPr lang="en-US" altLang="en-US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ƒ</a:t>
              </a:r>
              <a:endParaRPr lang="en-US" altLang="en-US">
                <a:latin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10509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Generalization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Value of a portfolio that is long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z="2400" smtClean="0">
                <a:latin typeface="Arial" charset="0"/>
                <a:cs typeface="Arial" charset="0"/>
              </a:rPr>
              <a:t> shares and short 1 derivative:																							</a:t>
            </a:r>
          </a:p>
          <a:p>
            <a:pPr eaLnBrk="1" hangingPunct="1">
              <a:buFontTx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portfolio is riskless when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z="2400" smtClean="0">
                <a:latin typeface="Arial" charset="0"/>
                <a:cs typeface="Arial" charset="0"/>
              </a:rPr>
              <a:t>–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u </a:t>
            </a:r>
            <a:r>
              <a:rPr lang="en-US" altLang="en-US" sz="2400" smtClean="0">
                <a:latin typeface="Arial" charset="0"/>
                <a:cs typeface="Arial" charset="0"/>
              </a:rPr>
              <a:t>=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z="2400" smtClean="0">
                <a:latin typeface="Arial" charset="0"/>
                <a:cs typeface="Arial" charset="0"/>
              </a:rPr>
              <a:t>–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 smtClean="0">
                <a:latin typeface="Arial" charset="0"/>
                <a:cs typeface="Arial" charset="0"/>
              </a:rPr>
              <a:t>  or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C90DF0-63A0-4267-8280-87A0E4E0E9B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4" name="Object 0"/>
          <p:cNvGraphicFramePr>
            <a:graphicFrameLocks/>
          </p:cNvGraphicFramePr>
          <p:nvPr/>
        </p:nvGraphicFramePr>
        <p:xfrm>
          <a:off x="3389313" y="5105400"/>
          <a:ext cx="21732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6" imgW="901309" imgH="431613" progId="Equation.3">
                  <p:embed/>
                </p:oleObj>
              </mc:Choice>
              <mc:Fallback>
                <p:oleObj name="Equation" r:id="rId6" imgW="901309" imgH="431613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5105400"/>
                        <a:ext cx="21732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2819400" y="3352800"/>
            <a:ext cx="2162175" cy="44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5000625" y="2657475"/>
            <a:ext cx="167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CA" altLang="en-US" sz="2400" baseline="-25000">
                <a:latin typeface="Times New Roman" pitchFamily="18" charset="0"/>
              </a:rPr>
              <a:t>0</a:t>
            </a:r>
            <a:r>
              <a:rPr lang="en-US" altLang="en-US" sz="2400" i="1">
                <a:latin typeface="Times New Roman" pitchFamily="18" charset="0"/>
              </a:rPr>
              <a:t>u</a:t>
            </a:r>
            <a:r>
              <a:rPr lang="en-US" altLang="en-US" sz="2400">
                <a:latin typeface="Symbol" pitchFamily="18" charset="2"/>
              </a:rPr>
              <a:t>D </a:t>
            </a:r>
            <a:r>
              <a:rPr lang="en-US" altLang="en-US" sz="2400">
                <a:latin typeface="Arial" charset="0"/>
              </a:rPr>
              <a:t>– </a:t>
            </a:r>
            <a:r>
              <a:rPr lang="en-US" altLang="en-US" sz="2400">
                <a:latin typeface="Times New Roman" pitchFamily="18" charset="0"/>
              </a:rPr>
              <a:t>ƒ</a:t>
            </a:r>
            <a:r>
              <a:rPr lang="en-US" altLang="en-US" sz="2400" i="1" baseline="-25000">
                <a:latin typeface="Times New Roman" pitchFamily="18" charset="0"/>
              </a:rPr>
              <a:t>u</a:t>
            </a:r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4943475" y="3600450"/>
            <a:ext cx="184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CA" altLang="en-US" sz="2400" baseline="-25000">
                <a:latin typeface="Times New Roman" pitchFamily="18" charset="0"/>
              </a:rPr>
              <a:t>0</a:t>
            </a:r>
            <a:r>
              <a:rPr lang="en-US" altLang="en-US" sz="2400" i="1">
                <a:latin typeface="Times New Roman" pitchFamily="18" charset="0"/>
              </a:rPr>
              <a:t>d</a:t>
            </a:r>
            <a:r>
              <a:rPr lang="en-US" altLang="en-US" sz="2400">
                <a:latin typeface="Symbol" pitchFamily="18" charset="2"/>
              </a:rPr>
              <a:t>D </a:t>
            </a:r>
            <a:r>
              <a:rPr lang="en-US" altLang="en-US" sz="2400">
                <a:latin typeface="Arial" charset="0"/>
              </a:rPr>
              <a:t>– </a:t>
            </a:r>
            <a:r>
              <a:rPr lang="en-US" altLang="en-US" sz="2400">
                <a:latin typeface="Times New Roman" pitchFamily="18" charset="0"/>
              </a:rPr>
              <a:t>ƒ</a:t>
            </a:r>
            <a:r>
              <a:rPr lang="en-US" altLang="en-US" sz="2400" i="1" baseline="-25000">
                <a:latin typeface="Times New Roman" pitchFamily="18" charset="0"/>
              </a:rPr>
              <a:t>d</a:t>
            </a:r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2292350" y="337185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 flipV="1">
            <a:off x="2841625" y="2914650"/>
            <a:ext cx="213042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153400" cy="9112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Generalization 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90700"/>
            <a:ext cx="7467600" cy="4368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Value of the portfolio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mtClean="0">
                <a:latin typeface="Arial" charset="0"/>
                <a:cs typeface="Arial" charset="0"/>
              </a:rPr>
              <a:t>–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u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Value of the portfolio today is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ƒ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rT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Another expression for the portfolio value today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mtClean="0">
                <a:latin typeface="Arial" charset="0"/>
                <a:cs typeface="Arial" charset="0"/>
              </a:rPr>
              <a:t>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endParaRPr lang="en-US" altLang="en-US" smtClean="0">
              <a:latin typeface="Symbol" pitchFamily="18" charset="2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Hence 	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			ƒ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mtClean="0">
                <a:latin typeface="Arial" charset="0"/>
                <a:cs typeface="Arial" charset="0"/>
              </a:rPr>
              <a:t>–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mtClean="0">
                <a:latin typeface="Symbol" pitchFamily="18" charset="2"/>
                <a:cs typeface="Arial" charset="0"/>
              </a:rPr>
              <a:t>D </a:t>
            </a:r>
            <a:r>
              <a:rPr lang="en-US" altLang="en-US" smtClean="0">
                <a:latin typeface="Arial" charset="0"/>
                <a:cs typeface="Arial" charset="0"/>
              </a:rPr>
              <a:t>–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F33292-1C00-4585-A9C1-231F030A1EA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Ch11HullOFOD8thlEdition</Template>
  <TotalTime>503</TotalTime>
  <Words>1238</Words>
  <Application>Microsoft Office PowerPoint</Application>
  <PresentationFormat>On-screen Show (4:3)</PresentationFormat>
  <Paragraphs>293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Chapter 13 Binomial Trees</vt:lpstr>
      <vt:lpstr>A Simple Binomial Model </vt:lpstr>
      <vt:lpstr>A Call Option (Figure 13.1)</vt:lpstr>
      <vt:lpstr>Setting Up a Riskless Portfolio</vt:lpstr>
      <vt:lpstr>Valuing the Portfolio (Risk-Free Rate is 4%)</vt:lpstr>
      <vt:lpstr>Valuing the Option</vt:lpstr>
      <vt:lpstr>Generalization (Figure 13.2)</vt:lpstr>
      <vt:lpstr>Generalization (continued)</vt:lpstr>
      <vt:lpstr>Generalization  (continued)</vt:lpstr>
      <vt:lpstr>Generalization continued (equation 13.2 and 13.3)</vt:lpstr>
      <vt:lpstr>p as a Probability</vt:lpstr>
      <vt:lpstr>Risk-Neutral Valuation</vt:lpstr>
      <vt:lpstr>Original Example Revisited</vt:lpstr>
      <vt:lpstr>Valuing the Option Using Risk-Neutral Valuation</vt:lpstr>
      <vt:lpstr>Irrelevance of Stock’s Expected Return</vt:lpstr>
      <vt:lpstr>A Two-Step Example Figure 13.3</vt:lpstr>
      <vt:lpstr>Valuing a Call Option Figure 13.4</vt:lpstr>
      <vt:lpstr>A Put Option Example Figure 13.7</vt:lpstr>
      <vt:lpstr>What Happens When the Put Option is American (Figure 13.8)</vt:lpstr>
      <vt:lpstr>Delta</vt:lpstr>
      <vt:lpstr>Choosing u and d (equations 13.15 and 13.16)</vt:lpstr>
      <vt:lpstr>Girsanov’s Theorem</vt:lpstr>
      <vt:lpstr>Assets Other than Non-Dividend Paying Stocks</vt:lpstr>
      <vt:lpstr>The Probability of an Up Move</vt:lpstr>
      <vt:lpstr>Proving Black-Scholes-Merton from Binomial Trees (Appendix to Chapter 13)</vt:lpstr>
      <vt:lpstr>Proving Black-Scholes-Merton from Binomial Trees continued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Trees</dc:title>
  <dc:subject>Options, Futures, and Other Derivatives, 11e</dc:subject>
  <dc:creator>John C. Hull</dc:creator>
  <cp:keywords>Chapter 13</cp:keywords>
  <dc:description>Copyright 2021 by John C. Hull. All Rights Reserved. Published 2021</dc:description>
  <cp:lastModifiedBy>John Hull</cp:lastModifiedBy>
  <cp:revision>54</cp:revision>
  <dcterms:created xsi:type="dcterms:W3CDTF">2008-05-29T16:38:10Z</dcterms:created>
  <dcterms:modified xsi:type="dcterms:W3CDTF">2020-09-30T15:23:39Z</dcterms:modified>
</cp:coreProperties>
</file>