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8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12" r:id="rId24"/>
    <p:sldId id="30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13" r:id="rId33"/>
    <p:sldId id="314" r:id="rId34"/>
    <p:sldId id="315" r:id="rId35"/>
    <p:sldId id="316" r:id="rId36"/>
    <p:sldId id="31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438912-D5C8-4AA3-AB45-DD9B00127022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714287-5008-41DC-8265-B6CEC6DB2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13046-BBD2-4E26-9468-E93404B636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2302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B2E7EE-F582-4B03-88F1-5682AADA8EB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34659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31DA0F-A1AA-47CA-AE87-AC4C1C6CD9F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71533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07F91B-4D8F-4AC9-BA3F-48B22A6ADFC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0561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A0478-1653-4D0D-BA8A-43067E0B9FB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043476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165D7-FE60-4EC1-B3E1-7FBDEEF09C3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5827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5FC985-BF6F-4203-87BD-B543161CB07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182567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2C9A07-A6E3-41E2-805C-68289970843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59717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E4121D-CB85-4BC6-A3AA-E910402D82F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109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457CBC-2F3C-4DCF-9EB5-1426425B44A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021432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472B3A-B699-4104-B6FD-5AA4105BE45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28703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296E1D-C34E-4E12-942C-AF29242CA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5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466B10-6AE1-482C-8D7B-AA63E3A4B85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4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FDD86B-2FE4-4DBD-B41B-DDF658FFC82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77201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C84AD2-2AE1-46DB-A732-99032F6828D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73187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45B187-DFF1-41B8-B53F-7486FAFBD0D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7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FD4B27-1B67-4DCA-87DF-4A7F0D55A4C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91350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9951E-3E17-493A-B2BB-933928BAC0F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552061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ED576D-A36E-4D84-BB09-D164CB376C4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55885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C6CF0-48C2-4278-8C02-F3D1359131A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30731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CAB6F0-C6DD-468A-B513-4A85E68A711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65751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EB9405-5985-44C5-AFEE-F62B5D5EE3A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39178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CD8CCA-2177-4BF7-B7DB-AE5B459E82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26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9C0505-4695-4624-9003-40B50BE80AB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74326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3CABFB-88EB-486A-BDE9-AF3E9EC02F8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5406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5C64EB-B77D-42A2-AECF-CA4305D8FE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FDB2A1-11EC-4246-84B1-AC7A4467171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81142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1B3186-7706-4795-927B-B270DFCC738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9246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F645B7-F7BC-4B92-9712-4EB59209602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307979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BC994B-897D-4B92-850A-5F5BDCFAE70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65631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30D64B-EB26-4CB2-8DE0-830CE18F6AA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69705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1DC49A-2B4E-48FD-A8E8-C7046A87C002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17CC5-3892-4135-BF08-89270488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8D084-E275-4DB9-ACA2-434D265EDA0F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5B081-076E-49D2-9FFB-1B732BDCF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6D60B-7FD1-4A7C-A601-525902090787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B487-FACC-4BB3-8F5A-B85C89ACF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9A2DCB-EF94-44D6-9A50-C5446BC8E7DC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2B42E-F280-41E9-B6AB-E1E078212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217F4-0557-4DE3-A18E-AB90AC3986E7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6A299-354E-4588-B44D-2D63ED50D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8A867-B8B2-433A-9354-DAE11722C13B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F3AA7-1885-48AC-9883-77D3202F8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052E7-6638-4201-8D2B-C99CEFE45328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D8C9-DF41-4A5F-B693-702BEE289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86BA6C-8907-41AE-9C73-03FA7F8E9869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98745-34B1-4D85-961E-F473B1731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A817A-D7D0-4464-9243-37ABD6F11711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6E659-1E10-488A-9B78-BC7C1E2BA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700C0-9933-4641-B5AC-F6BB9A953E94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F9358-7D18-471D-9102-A6577D2E7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9B2E1-206E-4158-B8BC-4C0F1B684287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6966C-A987-4D8C-88B4-FDFCD1A6B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F62ABC6F-E293-42D2-A543-141CC572E6D1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817D9E5-9680-43AA-AA66-4A061356B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71" r:id="rId3"/>
    <p:sldLayoutId id="2147483872" r:id="rId4"/>
    <p:sldLayoutId id="2147483873" r:id="rId5"/>
    <p:sldLayoutId id="2147483881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14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Wiener Processes and </a:t>
            </a:r>
            <a:r>
              <a:rPr lang="en-CA" dirty="0" err="1" smtClean="0">
                <a:solidFill>
                  <a:schemeClr val="tx2">
                    <a:satMod val="130000"/>
                  </a:schemeClr>
                </a:solidFill>
              </a:rPr>
              <a:t>Itô’s</a:t>
            </a: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 Lemma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11th Edition, 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640458-E233-4689-BF4E-A76620F2742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EEC0DA-1FAB-418B-9D5D-7C23D52033D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Variances &amp; Standard Deviations </a:t>
            </a:r>
            <a:r>
              <a:rPr lang="en-US" sz="2600" dirty="0"/>
              <a:t>(continued)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59700" cy="32543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Times New Roman" pitchFamily="18" charset="0"/>
              </a:rPr>
              <a:t>In our example it is correct  to say that the variance is 100 per year.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Times New Roman" pitchFamily="18" charset="0"/>
              </a:rPr>
              <a:t>It is strictly speaking not correct  to say that the standard deviation is 10  per year.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C1E85F-BB00-4F75-B440-B7036CFE714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A Wiener Process </a:t>
            </a:r>
            <a:r>
              <a:rPr lang="en-US" altLang="en-US" sz="2200" dirty="0" smtClean="0"/>
              <a:t>(equation 14.1)</a:t>
            </a:r>
            <a:endParaRPr lang="en-US" alt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239000" cy="4419600"/>
          </a:xfrm>
          <a:noFill/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CA" altLang="en-US" dirty="0" smtClean="0">
                <a:latin typeface="Arial" charset="0"/>
                <a:cs typeface="Arial" charset="0"/>
              </a:rPr>
              <a:t>Define</a:t>
            </a:r>
            <a:r>
              <a:rPr lang="en-CA" altLang="en-US" dirty="0" smtClean="0">
                <a:latin typeface="Symbol" pitchFamily="18" charset="2"/>
                <a:cs typeface="Arial" charset="0"/>
              </a:rPr>
              <a:t> f</a:t>
            </a:r>
            <a:r>
              <a:rPr lang="en-CA" altLang="en-US" dirty="0" smtClean="0">
                <a:latin typeface="Arial" charset="0"/>
                <a:cs typeface="Arial" charset="0"/>
              </a:rPr>
              <a:t>(</a:t>
            </a:r>
            <a:r>
              <a:rPr lang="en-CA" altLang="en-US" dirty="0" err="1" smtClean="0">
                <a:latin typeface="Symbol" pitchFamily="18" charset="2"/>
                <a:cs typeface="Arial" charset="0"/>
              </a:rPr>
              <a:t>m</a:t>
            </a:r>
            <a:r>
              <a:rPr lang="en-CA" alt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 smtClean="0">
                <a:latin typeface="Symbol" pitchFamily="18" charset="2"/>
                <a:cs typeface="Arial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as a normal distribution with mean </a:t>
            </a:r>
            <a:r>
              <a:rPr lang="en-CA" altLang="en-US" dirty="0" smtClean="0">
                <a:latin typeface="Symbol" pitchFamily="18" charset="2"/>
                <a:cs typeface="Arial" charset="0"/>
              </a:rPr>
              <a:t>m</a:t>
            </a:r>
            <a:r>
              <a:rPr lang="en-CA" altLang="en-US" dirty="0" smtClean="0">
                <a:latin typeface="Arial" charset="0"/>
                <a:cs typeface="Arial" charset="0"/>
              </a:rPr>
              <a:t> and variance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A variable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dirty="0" smtClean="0">
                <a:latin typeface="Arial" charset="0"/>
                <a:cs typeface="Arial" charset="0"/>
              </a:rPr>
              <a:t> follows a Wiener process if</a:t>
            </a:r>
          </a:p>
          <a:p>
            <a:pPr marL="808038" lvl="1" indent="-533400"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The change in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dirty="0" smtClean="0">
                <a:latin typeface="Arial" charset="0"/>
                <a:cs typeface="Arial" charset="0"/>
              </a:rPr>
              <a:t> in a small interval of time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  is </a:t>
            </a:r>
            <a:r>
              <a:rPr lang="en-US" altLang="en-US" dirty="0" err="1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z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808038" lvl="1" indent="-533400"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   				</a:t>
            </a:r>
          </a:p>
          <a:p>
            <a:pPr marL="808038" lvl="1" indent="-533400"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The values of </a:t>
            </a:r>
            <a:r>
              <a:rPr lang="en-US" altLang="en-US" dirty="0" err="1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dirty="0" smtClean="0">
                <a:latin typeface="Arial" charset="0"/>
                <a:cs typeface="Arial" charset="0"/>
              </a:rPr>
              <a:t>  for any 2 different (non-overlapping) periods of time are independent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CA" altLang="en-US" sz="2000" dirty="0" smtClean="0">
              <a:latin typeface="Symbol" pitchFamily="18" charset="2"/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CA" altLang="en-US" sz="2000" dirty="0" smtClean="0">
                <a:latin typeface="Symbol" pitchFamily="18" charset="2"/>
                <a:cs typeface="Arial" charset="0"/>
              </a:rPr>
              <a:t>	</a:t>
            </a:r>
            <a:endParaRPr lang="en-US" altLang="en-US" sz="24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5366" name="Object 1024"/>
          <p:cNvGraphicFramePr>
            <a:graphicFrameLocks/>
          </p:cNvGraphicFramePr>
          <p:nvPr/>
        </p:nvGraphicFramePr>
        <p:xfrm>
          <a:off x="1447800" y="4572000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6" imgW="1841500" imgH="241300" progId="Equation.3">
                  <p:embed/>
                </p:oleObj>
              </mc:Choice>
              <mc:Fallback>
                <p:oleObj name="Equation" r:id="rId6" imgW="1841500" imgH="2413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358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5382C1-1597-462E-9F68-848734D68BD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Properties of a Wiener Process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590800"/>
            <a:ext cx="6911975" cy="19685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Mean of  [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)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(0)]  is 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Variance of  [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)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(0)]  is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Standard deviation of [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)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</a:t>
            </a:r>
            <a:r>
              <a:rPr lang="en-US" altLang="en-US" smtClean="0">
                <a:latin typeface="Arial" charset="0"/>
                <a:cs typeface="Arial" charset="0"/>
              </a:rPr>
              <a:t> (0)]  is</a:t>
            </a:r>
          </a:p>
        </p:txBody>
      </p:sp>
      <p:graphicFrame>
        <p:nvGraphicFramePr>
          <p:cNvPr id="16390" name="Object 1024"/>
          <p:cNvGraphicFramePr>
            <a:graphicFrameLocks/>
          </p:cNvGraphicFramePr>
          <p:nvPr/>
        </p:nvGraphicFramePr>
        <p:xfrm>
          <a:off x="7391400" y="3505200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6" imgW="253780" imgH="215713" progId="Equation.2">
                  <p:embed/>
                </p:oleObj>
              </mc:Choice>
              <mc:Fallback>
                <p:oleObj name="Equation" r:id="rId6" imgW="253780" imgH="215713" progId="Equation.2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505200"/>
                        <a:ext cx="83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E6C54A-D87A-4424-A9CA-D2C4F3B588E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Generalized Wiener Processes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359650" cy="44116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Wiener process has a drift rate (i.e. average change per unit time) of 0 and a variance rate of 1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 generalized Wiener process the drift rate and the variance rate can be set equal to any chosen constants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CA118A-A5E4-45DA-9083-15988A639D7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Generalized Wiener Processes</a:t>
            </a:r>
            <a:br>
              <a:rPr lang="en-US"/>
            </a:br>
            <a:r>
              <a:rPr lang="en-US" sz="2600"/>
              <a:t>(continued)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3505200"/>
            <a:ext cx="6818313" cy="19939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Mean change in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Arial" charset="0"/>
                <a:cs typeface="Arial" charset="0"/>
              </a:rPr>
              <a:t> per unit time is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Variance of change in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Arial" charset="0"/>
                <a:cs typeface="Arial" charset="0"/>
              </a:rPr>
              <a:t> per unit time is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baseline="30000" smtClean="0">
                <a:latin typeface="Arial" charset="0"/>
                <a:cs typeface="Arial" charset="0"/>
              </a:rPr>
              <a:t>2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8438" name="Object 1024"/>
          <p:cNvGraphicFramePr>
            <a:graphicFrameLocks/>
          </p:cNvGraphicFramePr>
          <p:nvPr/>
        </p:nvGraphicFramePr>
        <p:xfrm>
          <a:off x="2895600" y="2514600"/>
          <a:ext cx="3133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6" imgW="1193800" imgH="228600" progId="Equation.3">
                  <p:embed/>
                </p:oleObj>
              </mc:Choice>
              <mc:Fallback>
                <p:oleObj name="Equation" r:id="rId6" imgW="1193800" imgH="2286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14600"/>
                        <a:ext cx="31337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A22554-CC29-457C-BB7E-FF487F61846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Taking Limits . . .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924800" cy="45148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does an expression involving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dz </a:t>
            </a:r>
            <a:r>
              <a:rPr lang="en-US" altLang="en-US" smtClean="0">
                <a:latin typeface="Arial" charset="0"/>
                <a:cs typeface="Arial" charset="0"/>
              </a:rPr>
              <a:t>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dt</a:t>
            </a:r>
            <a:r>
              <a:rPr lang="en-US" altLang="en-US" smtClean="0">
                <a:latin typeface="Arial" charset="0"/>
                <a:cs typeface="Arial" charset="0"/>
              </a:rPr>
              <a:t>  mean?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should be interpreted as meaning that the corresponding expression involving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z 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true in the limit  as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tends to zero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this respect, stochastic calculus is analogous  to ordinary calculus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C96097-6353-4A7E-BD93-2685720628D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5438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Example Revisited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315200" cy="47148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 stock price starts at 40 and has a probability distribution of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 f</a:t>
            </a:r>
            <a:r>
              <a:rPr lang="en-US" altLang="en-US" sz="2400" smtClean="0">
                <a:latin typeface="Arial" charset="0"/>
                <a:cs typeface="Arial" charset="0"/>
              </a:rPr>
              <a:t>(40,100) at the end  of the year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If we assume the stochastic process is Markov with no drift  then the process is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dS  = 10dz 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If the stock price were expected to grow by $8 on average during the year, so that the year-end distribution is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f</a:t>
            </a:r>
            <a:r>
              <a:rPr lang="en-US" altLang="en-US" sz="2400" smtClean="0">
                <a:latin typeface="Arial" charset="0"/>
                <a:cs typeface="Arial" charset="0"/>
              </a:rPr>
              <a:t>(48,100), the process would be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dS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 = 8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dt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+ 10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1D2849-DBBF-419A-9EF9-D2F4C9DA4BD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      </a:t>
            </a:r>
            <a:r>
              <a:rPr lang="en-US" altLang="en-US" dirty="0" err="1" smtClean="0"/>
              <a:t>It</a:t>
            </a:r>
            <a:r>
              <a:rPr lang="en-US" altLang="en-US" dirty="0" err="1" smtClean="0">
                <a:cs typeface="Times New Roman" pitchFamily="18" charset="0"/>
              </a:rPr>
              <a:t>ô</a:t>
            </a:r>
            <a:r>
              <a:rPr lang="en-US" altLang="en-US" dirty="0" smtClean="0"/>
              <a:t> Process </a:t>
            </a:r>
            <a:r>
              <a:rPr lang="en-US" altLang="en-US" sz="2200" dirty="0" smtClean="0"/>
              <a:t>(equation 14.4)</a:t>
            </a:r>
            <a:endParaRPr lang="en-US" altLang="en-US" dirty="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315200" cy="434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an Itô process the drift rate and the variance rate are functions of time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i="1" smtClean="0">
                <a:latin typeface="Arial" charset="0"/>
                <a:cs typeface="Arial" charset="0"/>
              </a:rPr>
              <a:t>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dx=a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x,t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dt+b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x,t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dz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	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discrete time equivalent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is true in the limit as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tends to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zero</a:t>
            </a:r>
          </a:p>
        </p:txBody>
      </p:sp>
      <p:graphicFrame>
        <p:nvGraphicFramePr>
          <p:cNvPr id="21510" name="Object 1024"/>
          <p:cNvGraphicFramePr>
            <a:graphicFrameLocks/>
          </p:cNvGraphicFramePr>
          <p:nvPr/>
        </p:nvGraphicFramePr>
        <p:xfrm>
          <a:off x="2743200" y="3886200"/>
          <a:ext cx="4297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6" imgW="1714500" imgH="241300" progId="Equation.3">
                  <p:embed/>
                </p:oleObj>
              </mc:Choice>
              <mc:Fallback>
                <p:oleObj name="Equation" r:id="rId6" imgW="1714500" imgH="2413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6200"/>
                        <a:ext cx="4297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54100E-F8BA-4733-8F01-FC85255A35D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90600"/>
            <a:ext cx="7770813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Why a Generalized Wiener </a:t>
            </a:r>
            <a:r>
              <a:rPr lang="en-US" dirty="0" smtClean="0"/>
              <a:t>Process Is Not </a:t>
            </a:r>
            <a:r>
              <a:rPr lang="en-US" dirty="0"/>
              <a:t>Appropriate for Stocks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077200" cy="38909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 stock price we can conjecture that its expected </a:t>
            </a:r>
            <a:r>
              <a:rPr lang="en-US" altLang="en-US" i="1" smtClean="0">
                <a:latin typeface="Arial" charset="0"/>
                <a:cs typeface="Arial" charset="0"/>
              </a:rPr>
              <a:t>percentage </a:t>
            </a:r>
            <a:r>
              <a:rPr lang="en-US" altLang="en-US" smtClean="0">
                <a:latin typeface="Arial" charset="0"/>
                <a:cs typeface="Arial" charset="0"/>
              </a:rPr>
              <a:t>change in a short period of time remains constant (not its expected actual change)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can also conjecture that our uncertainty as to the size of future stock price movements is proportional to the level of the stock price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97C9B3-CE1F-44CF-911F-FB3466099C4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An Ito Process for Stock Prices</a:t>
            </a:r>
            <a:br>
              <a:rPr lang="en-US" altLang="en-US" dirty="0" smtClean="0"/>
            </a:br>
            <a:r>
              <a:rPr lang="en-US" altLang="en-US" sz="2200" dirty="0" smtClean="0"/>
              <a:t>(equation 14.6 and 14.7)</a:t>
            </a:r>
            <a:endParaRPr lang="en-US" altLang="en-US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6818313" cy="4411663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where </a:t>
            </a:r>
            <a:r>
              <a:rPr lang="en-US" altLang="en-US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 is the expected return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is the volatility.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The discrete time equivalent is</a:t>
            </a:r>
          </a:p>
          <a:p>
            <a:pPr eaLnBrk="1" hangingPunct="1">
              <a:buFont typeface="Wingdings" pitchFamily="2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The process is known as geometric Brownian motion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3558" name="Object 1024"/>
          <p:cNvGraphicFramePr>
            <a:graphicFrameLocks/>
          </p:cNvGraphicFramePr>
          <p:nvPr/>
        </p:nvGraphicFramePr>
        <p:xfrm>
          <a:off x="2362200" y="2362200"/>
          <a:ext cx="44719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6" imgW="1422400" imgH="203200" progId="Equation.3">
                  <p:embed/>
                </p:oleObj>
              </mc:Choice>
              <mc:Fallback>
                <p:oleObj name="Equation" r:id="rId6" imgW="1422400" imgH="2032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44719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25"/>
          <p:cNvGraphicFramePr>
            <a:graphicFrameLocks/>
          </p:cNvGraphicFramePr>
          <p:nvPr/>
        </p:nvGraphicFramePr>
        <p:xfrm>
          <a:off x="2895600" y="4343400"/>
          <a:ext cx="4010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8" imgW="1701800" imgH="241300" progId="Equation.3">
                  <p:embed/>
                </p:oleObj>
              </mc:Choice>
              <mc:Fallback>
                <p:oleObj name="Equation" r:id="rId8" imgW="1701800" imgH="241300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4010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Processes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Describes the way in which a variable such as a stock price, exchange rate or interest rate changes through time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Incorporates uncertainties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3EB64F-2D96-4B27-BEBE-2430959F6ED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Interest Rates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What would be a reasonable stochastic process to assume for the short-term interest rate?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77E3AD-E4E5-4019-98FF-8063D42F67E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7CC662-3F3A-499F-BA92-44F8CCE5C26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Monte Carlo Simulation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7391400" cy="44116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We can sample random paths for the stock price by sampling values for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e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Suppose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= 0.15,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dirty="0" smtClean="0">
                <a:latin typeface="Arial" charset="0"/>
                <a:cs typeface="Arial" charset="0"/>
              </a:rPr>
              <a:t>= 0.30, and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 = 1 week (=1/52  or 0.0192 years), then</a:t>
            </a:r>
          </a:p>
        </p:txBody>
      </p:sp>
      <p:graphicFrame>
        <p:nvGraphicFramePr>
          <p:cNvPr id="25606" name="Object 1024"/>
          <p:cNvGraphicFramePr>
            <a:graphicFrameLocks/>
          </p:cNvGraphicFramePr>
          <p:nvPr/>
        </p:nvGraphicFramePr>
        <p:xfrm>
          <a:off x="895350" y="3959225"/>
          <a:ext cx="685165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6" imgW="2743200" imgH="698400" progId="Equation.DSMT4">
                  <p:embed/>
                </p:oleObj>
              </mc:Choice>
              <mc:Fallback>
                <p:oleObj name="Equation" r:id="rId6" imgW="2743200" imgH="698400" progId="Equation.DSMT4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959225"/>
                        <a:ext cx="685165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B6DA12-A3DA-4963-B009-F9755B22362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010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000" dirty="0" smtClean="0"/>
              <a:t>Monte Carlo Simulation – Sampling one Path </a:t>
            </a:r>
            <a:r>
              <a:rPr lang="en-US" altLang="en-US" sz="2000" dirty="0" smtClean="0"/>
              <a:t>(See Table 14.1)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3932238" cy="4476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26630" name="Object 1024"/>
          <p:cNvGraphicFramePr>
            <a:graphicFrameLocks/>
          </p:cNvGraphicFramePr>
          <p:nvPr/>
        </p:nvGraphicFramePr>
        <p:xfrm>
          <a:off x="990600" y="1981200"/>
          <a:ext cx="6076950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cument" r:id="rId6" imgW="6280191" imgH="4204622" progId="Word.Document.8">
                  <p:embed/>
                </p:oleObj>
              </mc:Choice>
              <mc:Fallback>
                <p:oleObj name="Document" r:id="rId6" imgW="6280191" imgH="4204622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6076950" cy="417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Correlated Processes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CA" dirty="0" smtClean="0"/>
              <a:t>	</a:t>
            </a:r>
            <a:r>
              <a:rPr lang="en-CA" sz="2600" dirty="0" smtClean="0"/>
              <a:t>Suppose </a:t>
            </a:r>
            <a:r>
              <a:rPr lang="en-CA" sz="2600" i="1" dirty="0" smtClean="0">
                <a:latin typeface="+mj-lt"/>
              </a:rPr>
              <a:t>dz</a:t>
            </a:r>
            <a:r>
              <a:rPr lang="en-CA" sz="2600" baseline="-25000" dirty="0" smtClean="0"/>
              <a:t>1</a:t>
            </a:r>
            <a:r>
              <a:rPr lang="en-CA" sz="2600" dirty="0" smtClean="0"/>
              <a:t> and </a:t>
            </a:r>
            <a:r>
              <a:rPr lang="en-CA" sz="2600" i="1" dirty="0" smtClean="0">
                <a:latin typeface="+mj-lt"/>
              </a:rPr>
              <a:t>dz</a:t>
            </a:r>
            <a:r>
              <a:rPr lang="en-CA" sz="2600" baseline="-25000" dirty="0" smtClean="0"/>
              <a:t>2</a:t>
            </a:r>
            <a:r>
              <a:rPr lang="en-CA" sz="2600" dirty="0" smtClean="0"/>
              <a:t> are Wiener processes with correlation </a:t>
            </a:r>
            <a:r>
              <a:rPr lang="en-CA" sz="2600" dirty="0" smtClean="0">
                <a:latin typeface="Symbol" pitchFamily="18" charset="2"/>
              </a:rPr>
              <a:t>r</a:t>
            </a:r>
          </a:p>
          <a:p>
            <a:pPr eaLnBrk="1" hangingPunct="1">
              <a:buFontTx/>
              <a:buNone/>
              <a:defRPr/>
            </a:pPr>
            <a:r>
              <a:rPr lang="en-CA" sz="2600" dirty="0" smtClean="0"/>
              <a:t>	Then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54661A-0CED-467D-A1C5-87547C9832A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7654" name="Object 2"/>
          <p:cNvGraphicFramePr>
            <a:graphicFrameLocks noChangeAspect="1"/>
          </p:cNvGraphicFramePr>
          <p:nvPr/>
        </p:nvGraphicFramePr>
        <p:xfrm>
          <a:off x="1219200" y="3581400"/>
          <a:ext cx="5410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6" imgW="2298700" imgH="939800" progId="Equation.3">
                  <p:embed/>
                </p:oleObj>
              </mc:Choice>
              <mc:Fallback>
                <p:oleObj name="Equation" r:id="rId6" imgW="22987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54102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5BDEFA-DB11-418E-801C-6C5A0324305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err="1" smtClean="0"/>
              <a:t>It</a:t>
            </a:r>
            <a:r>
              <a:rPr lang="en-US" altLang="en-US" dirty="0" err="1" smtClean="0">
                <a:cs typeface="Times New Roman" pitchFamily="18" charset="0"/>
              </a:rPr>
              <a:t>ô</a:t>
            </a:r>
            <a:r>
              <a:rPr lang="en-US" altLang="en-US" dirty="0" err="1" smtClean="0"/>
              <a:t>’s</a:t>
            </a:r>
            <a:r>
              <a:rPr lang="en-US" altLang="en-US" dirty="0" smtClean="0"/>
              <a:t> Lemma </a:t>
            </a:r>
            <a:r>
              <a:rPr lang="en-US" altLang="en-US" sz="2200" dirty="0" smtClean="0"/>
              <a:t>(See equation 14.12)</a:t>
            </a:r>
            <a:endParaRPr lang="en-US" altLang="en-US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6629400" cy="41148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If we know the stochastic process followed by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dirty="0" smtClean="0">
                <a:latin typeface="Arial" charset="0"/>
                <a:cs typeface="Arial" charset="0"/>
              </a:rPr>
              <a:t>, 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Itô’s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lemma tells us the stochastic process followed by some function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G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(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x, 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). When </a:t>
            </a:r>
            <a:r>
              <a:rPr lang="en-US" altLang="en-US" sz="2400" i="1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dx=a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 err="1">
                <a:latin typeface="Times New Roman" pitchFamily="18" charset="0"/>
                <a:cs typeface="Arial" charset="0"/>
              </a:rPr>
              <a:t>x,t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sz="2400" i="1" dirty="0" err="1">
                <a:latin typeface="Times New Roman" pitchFamily="18" charset="0"/>
                <a:cs typeface="Arial" charset="0"/>
              </a:rPr>
              <a:t>dt+b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 err="1">
                <a:latin typeface="Times New Roman" pitchFamily="18" charset="0"/>
                <a:cs typeface="Arial" charset="0"/>
              </a:rPr>
              <a:t>x,t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dz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 </a:t>
            </a:r>
            <a:r>
              <a:rPr lang="en-US" altLang="en-US" sz="2400" dirty="0" smtClean="0"/>
              <a:t>then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Since a derivative is a function of the price of the underlying asset and time, 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Itô’s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lemma plays an impo</a:t>
            </a:r>
            <a:r>
              <a:rPr lang="en-US" altLang="en-US" dirty="0" smtClean="0">
                <a:latin typeface="Arial" charset="0"/>
                <a:cs typeface="Arial" charset="0"/>
              </a:rPr>
              <a:t>rtant part in the analysis of derivatives</a:t>
            </a:r>
          </a:p>
        </p:txBody>
      </p:sp>
      <p:graphicFrame>
        <p:nvGraphicFramePr>
          <p:cNvPr id="28678" name="Object 1"/>
          <p:cNvGraphicFramePr>
            <a:graphicFrameLocks/>
          </p:cNvGraphicFramePr>
          <p:nvPr/>
        </p:nvGraphicFramePr>
        <p:xfrm>
          <a:off x="1905000" y="3429000"/>
          <a:ext cx="5311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6" imgW="2857320" imgH="660240" progId="Equation.DSMT4">
                  <p:embed/>
                </p:oleObj>
              </mc:Choice>
              <mc:Fallback>
                <p:oleObj name="Equation" r:id="rId6" imgW="2857320" imgH="660240" progId="Equation.DSMT4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5311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Indication of Why </a:t>
            </a:r>
            <a:r>
              <a:rPr lang="en-US" altLang="en-US" dirty="0" err="1" smtClean="0"/>
              <a:t>Itô’s</a:t>
            </a:r>
            <a:r>
              <a:rPr lang="en-US" altLang="en-US" dirty="0" smtClean="0"/>
              <a:t> Lemma is True </a:t>
            </a:r>
            <a:r>
              <a:rPr lang="en-US" altLang="en-US" sz="2400" dirty="0" smtClean="0"/>
              <a:t>(Appendix to Chapter 14)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09800"/>
            <a:ext cx="6553200" cy="533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 Taylor’s series expansion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G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x, t</a:t>
            </a:r>
            <a:r>
              <a:rPr lang="en-US" altLang="en-US" smtClean="0">
                <a:latin typeface="Arial" charset="0"/>
                <a:cs typeface="Arial" charset="0"/>
              </a:rPr>
              <a:t>) gives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632AD9-998E-4E44-8812-A3A7E1A73CF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9702" name="Object 1024"/>
          <p:cNvGraphicFramePr>
            <a:graphicFrameLocks/>
          </p:cNvGraphicFramePr>
          <p:nvPr/>
        </p:nvGraphicFramePr>
        <p:xfrm>
          <a:off x="2089150" y="3200400"/>
          <a:ext cx="53482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6" imgW="2197100" imgH="838200" progId="Equation.3">
                  <p:embed/>
                </p:oleObj>
              </mc:Choice>
              <mc:Fallback>
                <p:oleObj name="Equation" r:id="rId6" imgW="2197100" imgH="8382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200400"/>
                        <a:ext cx="53482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477000" cy="1371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500" smtClean="0"/>
              <a:t>Ignoring Terms of Higher Order Than </a:t>
            </a:r>
            <a:r>
              <a:rPr lang="en-US" altLang="en-US" sz="3500" i="0" smtClean="0">
                <a:latin typeface="Symbol" pitchFamily="18" charset="2"/>
              </a:rPr>
              <a:t>D</a:t>
            </a:r>
            <a:r>
              <a:rPr lang="en-US" altLang="en-US" sz="3500" smtClean="0"/>
              <a:t>t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2B168F-3F6B-4761-A1F0-FEA562F7177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0725" name="Object 1024"/>
          <p:cNvGraphicFramePr>
            <a:graphicFrameLocks/>
          </p:cNvGraphicFramePr>
          <p:nvPr/>
        </p:nvGraphicFramePr>
        <p:xfrm>
          <a:off x="1524000" y="2451100"/>
          <a:ext cx="5715000" cy="332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6" imgW="2654300" imgH="1574800" progId="Equation.3">
                  <p:embed/>
                </p:oleObj>
              </mc:Choice>
              <mc:Fallback>
                <p:oleObj name="Equation" r:id="rId6" imgW="2654300" imgH="15748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51100"/>
                        <a:ext cx="5715000" cy="332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2390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Substituting for </a:t>
            </a:r>
            <a:r>
              <a:rPr lang="en-US" altLang="en-US" i="0" smtClean="0">
                <a:latin typeface="Symbol" pitchFamily="18" charset="2"/>
              </a:rPr>
              <a:t>D</a:t>
            </a:r>
            <a:r>
              <a:rPr lang="en-US" altLang="en-US" smtClean="0"/>
              <a:t>x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D235A9-7138-4C18-A941-F2665522A09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1749" name="Object 1024"/>
          <p:cNvGraphicFramePr>
            <a:graphicFrameLocks/>
          </p:cNvGraphicFramePr>
          <p:nvPr/>
        </p:nvGraphicFramePr>
        <p:xfrm>
          <a:off x="1295400" y="2300288"/>
          <a:ext cx="7010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6" imgW="2921000" imgH="1346200" progId="Equation.3">
                  <p:embed/>
                </p:oleObj>
              </mc:Choice>
              <mc:Fallback>
                <p:oleObj name="Equation" r:id="rId6" imgW="2921000" imgH="13462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00288"/>
                        <a:ext cx="7010400" cy="286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025"/>
          <p:cNvGraphicFramePr>
            <a:graphicFrameLocks/>
          </p:cNvGraphicFramePr>
          <p:nvPr/>
        </p:nvGraphicFramePr>
        <p:xfrm>
          <a:off x="4510088" y="3330575"/>
          <a:ext cx="104775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8" imgW="114201" imgH="203024" progId="Equation.2">
                  <p:embed/>
                </p:oleObj>
              </mc:Choice>
              <mc:Fallback>
                <p:oleObj name="Equation" r:id="rId8" imgW="114201" imgH="203024" progId="Equation.2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30575"/>
                        <a:ext cx="104775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162800" cy="1219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Symbol" pitchFamily="18" charset="2"/>
              </a:rPr>
              <a:t>e</a:t>
            </a:r>
            <a:r>
              <a:rPr lang="en-US" altLang="en-US" baseline="30000" smtClean="0"/>
              <a:t>2</a:t>
            </a:r>
            <a:r>
              <a:rPr lang="en-US" altLang="en-US" smtClean="0">
                <a:latin typeface="Symbol" pitchFamily="18" charset="2"/>
              </a:rPr>
              <a:t>D</a:t>
            </a:r>
            <a:r>
              <a:rPr lang="en-US" altLang="en-US" smtClean="0"/>
              <a:t>t Term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C78584-E7DA-49DD-82B0-C303334A7AD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2773" name="Object 1024"/>
          <p:cNvGraphicFramePr>
            <a:graphicFrameLocks/>
          </p:cNvGraphicFramePr>
          <p:nvPr/>
        </p:nvGraphicFramePr>
        <p:xfrm>
          <a:off x="1573213" y="2095500"/>
          <a:ext cx="6884987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6" imgW="2933700" imgH="1536700" progId="Equation.3">
                  <p:embed/>
                </p:oleObj>
              </mc:Choice>
              <mc:Fallback>
                <p:oleObj name="Equation" r:id="rId6" imgW="2933700" imgH="15367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095500"/>
                        <a:ext cx="6884987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Taking Limits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A17F20-67C6-4A7D-B4EF-F487C8FD556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3797" name="Object 1024"/>
          <p:cNvGraphicFramePr>
            <a:graphicFrameLocks/>
          </p:cNvGraphicFramePr>
          <p:nvPr/>
        </p:nvGraphicFramePr>
        <p:xfrm>
          <a:off x="1066800" y="2819400"/>
          <a:ext cx="7105650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6" imgW="3822700" imgH="1219200" progId="Equation.3">
                  <p:embed/>
                </p:oleObj>
              </mc:Choice>
              <mc:Fallback>
                <p:oleObj name="Equation" r:id="rId6" imgW="3822700" imgH="12192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7105650" cy="219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Each day a stock price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increases by $1 with probability 30%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stays the same with probability 50%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reduces by $1 with probability 20%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4D6494-D810-4FB8-B028-D44AD45F762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Application of </a:t>
            </a:r>
            <a:r>
              <a:rPr lang="en-US" dirty="0" err="1" smtClean="0"/>
              <a:t>It</a:t>
            </a:r>
            <a:r>
              <a:rPr lang="en-US" altLang="en-US" dirty="0" err="1" smtClean="0"/>
              <a:t>ô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/>
              <a:t>Lemma</a:t>
            </a:r>
            <a:br>
              <a:rPr lang="en-US" dirty="0"/>
            </a:br>
            <a:r>
              <a:rPr lang="en-US" dirty="0"/>
              <a:t>to a Stock Price Process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4D1C6D-FFC3-4C1C-AD7D-4A13D56F6DC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4821" name="Object 1024"/>
          <p:cNvGraphicFramePr>
            <a:graphicFrameLocks/>
          </p:cNvGraphicFramePr>
          <p:nvPr/>
        </p:nvGraphicFramePr>
        <p:xfrm>
          <a:off x="762000" y="2743200"/>
          <a:ext cx="7664450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6" imgW="3365500" imgH="1143000" progId="Equation.3">
                  <p:embed/>
                </p:oleObj>
              </mc:Choice>
              <mc:Fallback>
                <p:oleObj name="Equation" r:id="rId6" imgW="3365500" imgH="11430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7664450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459663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B01BFE-4B45-458E-A3F1-DB67DC5207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5845" name="Object 0"/>
          <p:cNvGraphicFramePr>
            <a:graphicFrameLocks/>
          </p:cNvGraphicFramePr>
          <p:nvPr/>
        </p:nvGraphicFramePr>
        <p:xfrm>
          <a:off x="1463675" y="1798638"/>
          <a:ext cx="6700838" cy="37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6" imgW="2781300" imgH="1651000" progId="Equation.3">
                  <p:embed/>
                </p:oleObj>
              </mc:Choice>
              <mc:Fallback>
                <p:oleObj name="Equation" r:id="rId6" imgW="2781300" imgH="16510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798638"/>
                        <a:ext cx="6700838" cy="374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Brownian Motion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regular Brownian motion (</a:t>
                </a:r>
                <a:r>
                  <a:rPr lang="en-US" i="1" dirty="0" smtClean="0">
                    <a:latin typeface="+mj-lt"/>
                  </a:rPr>
                  <a:t>t &gt; s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 smtClean="0"/>
                  <a:t>In fractional Brownian motio</a:t>
                </a:r>
                <a:r>
                  <a:rPr lang="en-US" dirty="0"/>
                  <a:t>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US" dirty="0" smtClean="0"/>
                  <a:t>    where </a:t>
                </a:r>
                <a:r>
                  <a:rPr lang="en-US" i="1" dirty="0" smtClean="0">
                    <a:latin typeface="+mj-lt"/>
                  </a:rPr>
                  <a:t>H</a:t>
                </a:r>
                <a:r>
                  <a:rPr lang="en-US" dirty="0" smtClean="0"/>
                  <a:t> is the Hurst exponent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2B42E-F280-41E9-B6AB-E1E078212CA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6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Brownian Motion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i="1" dirty="0" smtClean="0">
                <a:latin typeface="+mj-lt"/>
              </a:rPr>
              <a:t>H</a:t>
            </a:r>
            <a:r>
              <a:rPr lang="en-US" dirty="0" smtClean="0"/>
              <a:t> &gt; 0.5, changes in successive periods are positively correlated</a:t>
            </a:r>
          </a:p>
          <a:p>
            <a:r>
              <a:rPr lang="en-US" dirty="0" smtClean="0"/>
              <a:t>When </a:t>
            </a:r>
            <a:r>
              <a:rPr lang="en-US" i="1" dirty="0" smtClean="0">
                <a:latin typeface="+mj-lt"/>
              </a:rPr>
              <a:t>H</a:t>
            </a:r>
            <a:r>
              <a:rPr lang="en-US" dirty="0" smtClean="0"/>
              <a:t> = 0.5, fractional Brownian motion becomes regular Brownian motion where changes in successive periods are uncorrelated</a:t>
            </a:r>
          </a:p>
          <a:p>
            <a:r>
              <a:rPr lang="en-US" dirty="0" smtClean="0"/>
              <a:t> </a:t>
            </a:r>
            <a:r>
              <a:rPr lang="en-US" dirty="0"/>
              <a:t>When </a:t>
            </a:r>
            <a:r>
              <a:rPr lang="en-US" i="1" dirty="0">
                <a:latin typeface="+mj-lt"/>
              </a:rPr>
              <a:t>H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/>
              <a:t>0.5, changes in successive periods are </a:t>
            </a:r>
            <a:r>
              <a:rPr lang="en-US" dirty="0" smtClean="0"/>
              <a:t>negatively </a:t>
            </a:r>
            <a:r>
              <a:rPr lang="en-US" dirty="0"/>
              <a:t>correlated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2B42E-F280-41E9-B6AB-E1E078212CA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7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2B42E-F280-41E9-B6AB-E1E078212CA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6257" y="836179"/>
            <a:ext cx="7772400" cy="1143000"/>
          </a:xfrm>
        </p:spPr>
        <p:txBody>
          <a:bodyPr/>
          <a:lstStyle/>
          <a:p>
            <a:r>
              <a:rPr lang="en-US" dirty="0" smtClean="0"/>
              <a:t>H=0.9 (time step =0.01)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88" y="2362200"/>
            <a:ext cx="5913469" cy="35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36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H=0.5 </a:t>
            </a:r>
            <a:r>
              <a:rPr lang="en-US" dirty="0"/>
              <a:t>(time step =0.01</a:t>
            </a:r>
            <a:endParaRPr lang="en-C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6E659-1E10-488A-9B78-BC7C1E2BAAB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35660"/>
            <a:ext cx="6797092" cy="39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18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H=0.1 </a:t>
            </a:r>
            <a:r>
              <a:rPr lang="en-US" dirty="0"/>
              <a:t>(time step =0.01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8745-34B1-4D85-961E-F473B173109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35" y="2029319"/>
            <a:ext cx="7241627" cy="42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Each day a stock price change is drawn from a normal distribution with mean $0.2 and standard deviation $1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49F5D0-EA59-49B6-8F00-6A7814A92D5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36BAB7-2EFE-4CC2-8B3B-C7B78977E52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7461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Markov Processes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9263"/>
            <a:ext cx="7450138" cy="441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In a Markov process future movements in a variable depend only on where we are, not the history of how we got to where we are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Is the process followed by the temperature at a certain place Markov?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We assume that stock prices follow Markov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63FD08-85C9-47DF-BF37-D0E8A6CDAAB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Weak-Form Market Efficiency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391400" cy="43989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asserts that it is impossible  to produce consistently superior returns with a trading rule based on the past history of stock prices. In other words technical analysis does not work.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Markov process for stock prices is consistent  with weak-form market efficiency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22F34D-1A4F-4C32-84EF-B1422DEC18D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499350" cy="449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variable is currently 40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It follows a Markov process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Process is stationary (i.e. the parameters of the process do not change as we move through time)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At the end of 1 year the variable will have a normal probability distribution with mean 40 and standard deviation 10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 smtClean="0">
              <a:latin typeface="Symbol" pitchFamily="18" charset="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49AF72-FE9E-4E3C-BDD0-B43A4519FFA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0772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Questions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286000"/>
            <a:ext cx="6607175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What is the probability distribution of the stock price at the end of 2 years?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½ years?				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¼ years?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mtClean="0">
                <a:latin typeface="Arial" charset="0"/>
                <a:cs typeface="Arial" charset="0"/>
              </a:rPr>
              <a:t>years?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Taking limits we have defined a continuous stochastic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AF8CFA-5E2C-43D1-89C7-B458D71DF5E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832485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Variances &amp; Standard Deviations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386638" cy="37687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Markov processes changes in successive periods of time are independent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means that variances are additive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Standard deviations are not additive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Ch09HullOFOD8thEdition</Template>
  <TotalTime>227</TotalTime>
  <Words>1688</Words>
  <Application>Microsoft Office PowerPoint</Application>
  <PresentationFormat>On-screen Show (4:3)</PresentationFormat>
  <Paragraphs>224</Paragraphs>
  <Slides>36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Document</vt:lpstr>
      <vt:lpstr> Chapter 14 Wiener Processes and Itô’s Lemma</vt:lpstr>
      <vt:lpstr>Stochastic Processes</vt:lpstr>
      <vt:lpstr>Example 1</vt:lpstr>
      <vt:lpstr>Example 2</vt:lpstr>
      <vt:lpstr>Markov Processes</vt:lpstr>
      <vt:lpstr>Weak-Form Market Efficiency</vt:lpstr>
      <vt:lpstr>Example</vt:lpstr>
      <vt:lpstr>Questions</vt:lpstr>
      <vt:lpstr>Variances &amp; Standard Deviations</vt:lpstr>
      <vt:lpstr>Variances &amp; Standard Deviations (continued)</vt:lpstr>
      <vt:lpstr>A Wiener Process (equation 14.1)</vt:lpstr>
      <vt:lpstr>Properties of a Wiener Process</vt:lpstr>
      <vt:lpstr>Generalized Wiener Processes</vt:lpstr>
      <vt:lpstr>Generalized Wiener Processes (continued)</vt:lpstr>
      <vt:lpstr>Taking Limits . . .</vt:lpstr>
      <vt:lpstr>The Example Revisited</vt:lpstr>
      <vt:lpstr>      Itô Process (equation 14.4)</vt:lpstr>
      <vt:lpstr>Why a Generalized Wiener Process Is Not Appropriate for Stocks</vt:lpstr>
      <vt:lpstr>An Ito Process for Stock Prices (equation 14.6 and 14.7)</vt:lpstr>
      <vt:lpstr>Interest Rates</vt:lpstr>
      <vt:lpstr>Monte Carlo Simulation</vt:lpstr>
      <vt:lpstr>Monte Carlo Simulation – Sampling one Path (See Table 14.1)</vt:lpstr>
      <vt:lpstr>Correlated Processes</vt:lpstr>
      <vt:lpstr>Itô’s Lemma (See equation 14.12)</vt:lpstr>
      <vt:lpstr>Indication of Why Itô’s Lemma is True (Appendix to Chapter 14)</vt:lpstr>
      <vt:lpstr>Ignoring Terms of Higher Order Than Dt</vt:lpstr>
      <vt:lpstr>Substituting for Dx</vt:lpstr>
      <vt:lpstr>The e2Dt Term</vt:lpstr>
      <vt:lpstr>Taking Limits</vt:lpstr>
      <vt:lpstr>Application of Itô’s Lemma to a Stock Price Process</vt:lpstr>
      <vt:lpstr>Examples</vt:lpstr>
      <vt:lpstr>Fractional Brownian Motion</vt:lpstr>
      <vt:lpstr>Fractional Brownian Motion</vt:lpstr>
      <vt:lpstr>H=0.9 (time step =0.01)</vt:lpstr>
      <vt:lpstr>H=0.5 (time step =0.01</vt:lpstr>
      <vt:lpstr>H=0.1 (time step =0.01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Wiener Processes and Ito's Lemma</dc:title>
  <dc:subject>Options, Futures, and Other Derivatives, 11e</dc:subject>
  <dc:creator>John C. Hull</dc:creator>
  <cp:keywords>Chapter 14</cp:keywords>
  <dc:description>Copyright 2021 by John C. Hull. All Rights Reserved. Published 2021</dc:description>
  <cp:lastModifiedBy>John Hull</cp:lastModifiedBy>
  <cp:revision>34</cp:revision>
  <dcterms:created xsi:type="dcterms:W3CDTF">2008-05-29T16:38:10Z</dcterms:created>
  <dcterms:modified xsi:type="dcterms:W3CDTF">2020-09-30T15:24:03Z</dcterms:modified>
</cp:coreProperties>
</file>