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90" r:id="rId23"/>
    <p:sldId id="277" r:id="rId24"/>
    <p:sldId id="278" r:id="rId25"/>
    <p:sldId id="279" r:id="rId26"/>
    <p:sldId id="288" r:id="rId27"/>
    <p:sldId id="280" r:id="rId28"/>
    <p:sldId id="286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EE7E9C-4EDD-41DE-9108-19103CC9D988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C39E0C-8258-4376-8AA2-F50446745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5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342DB-4381-45D4-AAAD-5AE9F6DFA6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575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10B8A9-EF6F-4339-BFFD-1819AF6DB6E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2512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BFAC06-B23A-4702-A8E0-0CF77B42E3D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8280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E9F12-168D-4F8A-8272-1BE30201AC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A8A21-70D9-4AFD-8AD4-B01287B0C20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6368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7B9F8-CF2A-45DE-942C-66B276E3443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1264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51D8-5748-43CE-A299-88E0AA3DCFC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47747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B26BA-0615-47BF-AAB2-55038C3206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2478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899850-5F82-4BD1-8440-D3A466D09CB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05370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8CA77-FDAC-4D31-A611-C57C31D5588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5369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E5967-24BE-466D-8120-94B125B9E9E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8342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48298-6129-4309-8DB3-528B4FF631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54279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3502E-6529-48D0-8BFA-94F7E9EBF55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47752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C7878-09F6-4660-B2B5-324F4674E29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9842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332754-1149-4385-AE42-E3C3E74E362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081385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FD4CA-D561-41C9-83DF-2918F9761A0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40042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73CBA-7519-460F-A275-88AAE807CA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FE487A-F8FB-4879-A815-74A17C993F1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50789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F97C9-3FB8-4A8B-8863-142670B058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FC493-85DB-44DA-BCAA-CD341B9DF0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90824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271E4E-DC21-4452-8855-74113000800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18879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60FFA-D7BD-4B47-B31B-CE544BD9FCD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195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F752E-9184-4E87-9FBD-9B7E8727AAC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219000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A9DC5-B06C-4D03-90AB-F6A2E7979AA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63604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DEF02-9891-4AFD-9E12-F6ED34B60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3708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0D38B9-976F-4569-905F-D70F63AFE2C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9208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9304B-A41F-4C92-B5D1-BCE201B05E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7854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B322D-EA5E-4423-BDFA-4260A5A1BA8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4839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B20B0-C284-4A71-84FF-FE1E8E12B4F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1677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6EF44-EBAC-4672-AAFA-C530889F155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6621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9852E-D91B-4F38-9529-A24D460484E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3393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279-0429-4EFB-9C49-7E564F94A10F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3EC8-004D-4654-AB3A-C1283E782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E9147-7D1D-46A4-8E08-A0F887CDE54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0503A-EA08-40F4-9072-B61B210D1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5A7A7-C38E-47C5-BD65-737785DE6AD3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85509-0AC5-4964-8909-FC0956272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AB40-1911-4077-81EB-D3103BCCC677}" type="datetime1">
              <a:rPr lang="en-US" altLang="en-US" smtClean="0"/>
              <a:t>9/30/2020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11th Edition, Copyright © John C. Hull 2021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52C2A-CC51-4872-BD4D-43D6C55C3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62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B2D83-2955-4B8C-97BB-911B41974ED6}" type="datetime1">
              <a:rPr lang="en-US" altLang="en-US" smtClean="0"/>
              <a:t>9/30/2020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Options, Futures, and Other Derivatives, 11th Edition, Copyright © John C. Hull 2021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EA9B6-3178-4DC7-849D-7D150CC7F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46C5-7B77-4745-BC28-1237E7C3669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2ECFA-E020-4F7D-92E3-77E796C0D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202F7-FE88-4EA5-96A6-51B908EBE04A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30A35-F997-43FE-A7D9-6A1441426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6F8B-AA03-428C-8187-B04F65BA34C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20B57-6DCB-44B5-ABBC-EA0D2F85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2D07E-54C2-4DE1-A7F7-208D05632392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9400-E4D5-401D-B2F0-6B1184BA4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DC5BD-2CFD-4C23-936F-DDDE7AAB6A13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465-B9EB-4D46-8817-86DDDEDE9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B1592-CD7E-4B1F-B1B7-B5886B377F78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035F-D1E2-4385-898F-CDC68979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1BE6F-D9C4-4877-A29A-C28FE113EDD5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17664-C051-44B0-886C-23F0C088F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4DF29-A2D4-47B0-945C-04C0DBD9AD66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7348E-9652-4DE7-896E-E0D27EFE9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3D08135-83A6-44EF-BB5A-050E1B8EAAB2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73F2A54-9DA3-46F5-9E5D-ACAD0972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62" r:id="rId3"/>
    <p:sldLayoutId id="2147483963" r:id="rId4"/>
    <p:sldLayoutId id="2147483964" r:id="rId5"/>
    <p:sldLayoutId id="2147483972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3" r:id="rId12"/>
    <p:sldLayoutId id="214748397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3.png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0574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Chapter 15</a:t>
            </a:r>
            <a:br>
              <a:rPr lang="en-CA" dirty="0" smtClean="0"/>
            </a:br>
            <a:r>
              <a:rPr lang="en-CA" dirty="0" smtClean="0"/>
              <a:t>The Black-Scholes-Merton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C60EFF-DA27-4455-9581-0AD4BE8A26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6629400" cy="47466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Estimating Volatility from Historical  </a:t>
            </a:r>
            <a:r>
              <a:rPr lang="en-US" sz="3600" dirty="0" smtClean="0"/>
              <a:t>Data</a:t>
            </a:r>
            <a:endParaRPr lang="en-US" sz="2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6877050" cy="3427413"/>
          </a:xfrm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latin typeface="Arial" charset="0"/>
                <a:cs typeface="Arial" charset="0"/>
              </a:rPr>
              <a:t>Take observations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, 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, . . . , 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Arial" charset="0"/>
                <a:cs typeface="Arial" charset="0"/>
              </a:rPr>
              <a:t>  at intervals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years (e.g. for weekly data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= 1/52)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latin typeface="Arial" charset="0"/>
                <a:cs typeface="Arial" charset="0"/>
              </a:rPr>
              <a:t>Calculate the continuously compounded return in each interval as: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400" smtClean="0">
                <a:latin typeface="Arial" charset="0"/>
                <a:cs typeface="Arial" charset="0"/>
              </a:rPr>
              <a:t>Calculate the standard deviation,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,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´s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400" smtClean="0">
                <a:latin typeface="Arial" charset="0"/>
                <a:cs typeface="Arial" charset="0"/>
              </a:rPr>
              <a:t>The historical volatility estimate is: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3108F1-96C0-4A41-8953-AE3A372A65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3733800" y="35814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6" imgW="828718" imgH="466715" progId="Equation.2">
                  <p:embed/>
                </p:oleObj>
              </mc:Choice>
              <mc:Fallback>
                <p:oleObj name="Equation" r:id="rId6" imgW="828718" imgH="46671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/>
          </p:cNvGraphicFramePr>
          <p:nvPr/>
        </p:nvGraphicFramePr>
        <p:xfrm>
          <a:off x="6734175" y="4889500"/>
          <a:ext cx="7032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8" imgW="438114" imgH="390594" progId="Equation.3">
                  <p:embed/>
                </p:oleObj>
              </mc:Choice>
              <mc:Fallback>
                <p:oleObj name="Equation" r:id="rId8" imgW="438114" imgH="39059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4889500"/>
                        <a:ext cx="7032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Nature of Volatility </a:t>
            </a:r>
            <a:r>
              <a:rPr lang="en-US" altLang="en-US" sz="2400" dirty="0" smtClean="0"/>
              <a:t>(Business Snapshot 15.2)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is usually much greater when the market is open (i.e. the asset is trading) than when it is closed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this reason time is usually measured in “trading days” not calendar days when options are valued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It is assumed that there are 252 trading days in one year for most assets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A2B99E-77DE-4ACB-91CC-05FFB64B74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Suppose it is April 1 and an option lasts to April 30 so that the number of days remaining is 30 calendar days or 22 trading days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time to maturity would be assumed to be  22/252 = 0.0873 years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BF61E6-FAA8-4E59-8556-1409C0BC71E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Concepts  Underlying </a:t>
            </a:r>
            <a:r>
              <a:rPr lang="en-US" dirty="0" smtClean="0"/>
              <a:t>Black-</a:t>
            </a:r>
            <a:r>
              <a:rPr lang="en-US" dirty="0" err="1" smtClean="0"/>
              <a:t>Scholes</a:t>
            </a:r>
            <a:r>
              <a:rPr lang="en-US" dirty="0" smtClean="0"/>
              <a:t>-Merton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7772400" cy="3200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option price and the stock price depend on the same underlying source of uncertainty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can form a portfolio consisting of the stock and the option which eliminates this source of uncertainty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portfolio is instantaneously riskless and must instantaneously earn the risk-free rate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leads to the Black-Scholes-Merton differential equation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5521CF-5676-4BBE-AF5F-8E599B1A5B8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dirty="0" smtClean="0"/>
              <a:t>The Derivation  of the Black-Scholes-Merton Differential Equation </a:t>
            </a:r>
            <a:r>
              <a:rPr lang="en-US" altLang="en-US" sz="2400" dirty="0" smtClean="0"/>
              <a:t>(equation 15.10 and 15.11)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B505B3-38CE-44C9-A7B0-F6748EF6009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5" name="Object 3"/>
          <p:cNvGraphicFramePr>
            <a:graphicFrameLocks/>
          </p:cNvGraphicFramePr>
          <p:nvPr/>
        </p:nvGraphicFramePr>
        <p:xfrm>
          <a:off x="1676400" y="2184400"/>
          <a:ext cx="673735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6" imgW="3000393" imgH="1609614" progId="Equation.3">
                  <p:embed/>
                </p:oleObj>
              </mc:Choice>
              <mc:Fallback>
                <p:oleObj name="Equation" r:id="rId6" imgW="3000393" imgH="160961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84400"/>
                        <a:ext cx="673735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dirty="0" smtClean="0"/>
              <a:t>The Derivation  of the Black-Scholes-Merton Differential Equation </a:t>
            </a:r>
            <a:r>
              <a:rPr lang="en-US" altLang="en-US" sz="2000" dirty="0" smtClean="0"/>
              <a:t>continued (equation 15.12 and 15.13)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F508DC-E83E-4152-AF2A-9309033026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09" name="Object 2"/>
          <p:cNvGraphicFramePr>
            <a:graphicFrameLocks/>
          </p:cNvGraphicFramePr>
          <p:nvPr/>
        </p:nvGraphicFramePr>
        <p:xfrm>
          <a:off x="1665288" y="2633663"/>
          <a:ext cx="67056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6" imgW="2724243" imgH="1076225" progId="Equation.3">
                  <p:embed/>
                </p:oleObj>
              </mc:Choice>
              <mc:Fallback>
                <p:oleObj name="Equation" r:id="rId6" imgW="2724243" imgH="107622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633663"/>
                        <a:ext cx="67056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dirty="0" smtClean="0"/>
              <a:t>The Derivation of the Black-Scholes-Merton Differential Equation </a:t>
            </a:r>
            <a:r>
              <a:rPr lang="en-US" altLang="en-US" sz="2000" dirty="0" smtClean="0"/>
              <a:t>continued (equation 15.15 and 5.16)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631580-643B-47EC-A4D9-44797A38A5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3" name="Object 3"/>
          <p:cNvGraphicFramePr>
            <a:graphicFrameLocks/>
          </p:cNvGraphicFramePr>
          <p:nvPr/>
        </p:nvGraphicFramePr>
        <p:xfrm>
          <a:off x="1612900" y="2320925"/>
          <a:ext cx="6269038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6" imgW="2924269" imgH="1619332" progId="Equation.3">
                  <p:embed/>
                </p:oleObj>
              </mc:Choice>
              <mc:Fallback>
                <p:oleObj name="Equation" r:id="rId6" imgW="2924269" imgH="161933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320925"/>
                        <a:ext cx="6269038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2390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Differential Equation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0363"/>
            <a:ext cx="7924800" cy="4465637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Any security whose price is dependent on the stock price satisfies the differential equation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particular security being valued is determined by the boundary conditions of the differential equation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In a forward contract the boundary condition is </a:t>
            </a:r>
            <a:r>
              <a:rPr lang="en-US" dirty="0" smtClean="0">
                <a:latin typeface="+mj-lt"/>
                <a:cs typeface="Arial" charset="0"/>
              </a:rPr>
              <a:t>ƒ</a:t>
            </a:r>
            <a:r>
              <a:rPr lang="en-US" dirty="0" smtClean="0">
                <a:latin typeface="Arial" charset="0"/>
                <a:cs typeface="Arial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  – K</a:t>
            </a:r>
            <a:r>
              <a:rPr lang="en-US" dirty="0" smtClean="0">
                <a:latin typeface="Arial" charset="0"/>
                <a:cs typeface="Arial" charset="0"/>
              </a:rPr>
              <a:t>  when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 =T</a:t>
            </a:r>
            <a:r>
              <a:rPr lang="en-US" dirty="0" smtClean="0">
                <a:latin typeface="Arial" charset="0"/>
                <a:cs typeface="Arial" charset="0"/>
              </a:rPr>
              <a:t>  			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solution to the equation 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ƒ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 –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 –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 t 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8D89A-7383-43B8-B469-292B2A306B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Perpetual Derivative </a:t>
            </a:r>
            <a:r>
              <a:rPr lang="en-CA" altLang="en-US" sz="2400" dirty="0" smtClean="0"/>
              <a:t>(equation 15.17)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For a perpetual derivative there is no dependence on time and the differential equation becomes</a:t>
            </a:r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358775" indent="0">
              <a:buFontTx/>
              <a:buNone/>
              <a:defRPr/>
            </a:pPr>
            <a:r>
              <a:rPr lang="en-US" dirty="0" smtClean="0"/>
              <a:t>A derivative that pays off </a:t>
            </a:r>
            <a:r>
              <a:rPr lang="en-CA" i="1" dirty="0">
                <a:latin typeface="+mj-lt"/>
              </a:rPr>
              <a:t>Q</a:t>
            </a:r>
            <a:r>
              <a:rPr lang="en-CA" dirty="0"/>
              <a:t> when </a:t>
            </a:r>
            <a:r>
              <a:rPr lang="en-CA" i="1" dirty="0">
                <a:latin typeface="+mj-lt"/>
              </a:rPr>
              <a:t>S = </a:t>
            </a:r>
            <a:r>
              <a:rPr lang="en-CA" i="1" dirty="0" smtClean="0">
                <a:latin typeface="+mj-lt"/>
              </a:rPr>
              <a:t>H</a:t>
            </a:r>
            <a:r>
              <a:rPr lang="en-CA" dirty="0" smtClean="0"/>
              <a:t> is    worth </a:t>
            </a:r>
            <a:r>
              <a:rPr lang="en-CA" i="1" dirty="0" smtClean="0">
                <a:latin typeface="+mj-lt"/>
              </a:rPr>
              <a:t>QS/H</a:t>
            </a:r>
            <a:r>
              <a:rPr lang="en-CA" dirty="0" smtClean="0"/>
              <a:t> when </a:t>
            </a:r>
            <a:r>
              <a:rPr lang="en-CA" i="1" dirty="0" smtClean="0">
                <a:latin typeface="+mj-lt"/>
              </a:rPr>
              <a:t>S&lt;H</a:t>
            </a:r>
            <a:r>
              <a:rPr lang="en-CA" dirty="0" smtClean="0"/>
              <a:t> and   </a:t>
            </a:r>
            <a:r>
              <a:rPr lang="en-US" dirty="0" smtClean="0"/>
              <a:t>                  when </a:t>
            </a:r>
            <a:r>
              <a:rPr lang="en-US" i="1" dirty="0" smtClean="0">
                <a:latin typeface="+mj-lt"/>
              </a:rPr>
              <a:t>S&gt;H. </a:t>
            </a:r>
            <a:r>
              <a:rPr lang="en-US" dirty="0" smtClean="0"/>
              <a:t>(These values satisfy the differential equation and the boundary conditions)</a:t>
            </a:r>
            <a:endParaRPr lang="en-CA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35CDDA-0695-4422-8666-751D878BA0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1"/>
          <p:cNvGraphicFramePr>
            <a:graphicFrameLocks noChangeAspect="1"/>
          </p:cNvGraphicFramePr>
          <p:nvPr/>
        </p:nvGraphicFramePr>
        <p:xfrm>
          <a:off x="2819400" y="3505200"/>
          <a:ext cx="27019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1562040" imgH="419040" progId="Equation.3">
                  <p:embed/>
                </p:oleObj>
              </mc:Choice>
              <mc:Fallback>
                <p:oleObj name="Equation" r:id="rId5" imgW="15620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7019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"/>
          <p:cNvGraphicFramePr>
            <a:graphicFrameLocks noChangeAspect="1"/>
          </p:cNvGraphicFramePr>
          <p:nvPr/>
        </p:nvGraphicFramePr>
        <p:xfrm>
          <a:off x="5410200" y="4724400"/>
          <a:ext cx="1916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7" imgW="838080" imgH="266400" progId="Equation.3">
                  <p:embed/>
                </p:oleObj>
              </mc:Choice>
              <mc:Fallback>
                <p:oleObj name="Equation" r:id="rId7" imgW="83808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1916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2" y="930275"/>
            <a:ext cx="8897938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The Black-Scholes-Merton Formulas for Options </a:t>
            </a:r>
            <a:r>
              <a:rPr lang="en-US" altLang="en-US" sz="2200" dirty="0" smtClean="0"/>
              <a:t>(equations 15.20 and 15.21))</a:t>
            </a:r>
            <a:endParaRPr lang="en-US" altLang="en-US" dirty="0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613FEC-8772-4AED-9603-7921196450F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5" name="Object 3"/>
          <p:cNvGraphicFramePr>
            <a:graphicFrameLocks/>
          </p:cNvGraphicFramePr>
          <p:nvPr/>
        </p:nvGraphicFramePr>
        <p:xfrm>
          <a:off x="1447800" y="2362200"/>
          <a:ext cx="7278688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6" imgW="2981227" imgH="1476267" progId="Equation.3">
                  <p:embed/>
                </p:oleObj>
              </mc:Choice>
              <mc:Fallback>
                <p:oleObj name="Equation" r:id="rId6" imgW="2981227" imgH="147626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7278688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162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Stock Price Assumption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7394575" cy="4411663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Consider a stock whose price is </a:t>
            </a:r>
            <a:r>
              <a:rPr lang="en-US" altLang="en-US" sz="2800" i="1" smtClean="0">
                <a:latin typeface="Times New Roman" pitchFamily="18" charset="0"/>
                <a:cs typeface="Arial" charset="0"/>
              </a:rPr>
              <a:t>S</a:t>
            </a:r>
          </a:p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In a short period of time of length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800" i="1" smtClean="0">
                <a:latin typeface="Arial" charset="0"/>
                <a:cs typeface="Arial" charset="0"/>
              </a:rPr>
              <a:t>t,</a:t>
            </a:r>
            <a:r>
              <a:rPr lang="en-US" altLang="en-US" sz="2800" smtClean="0">
                <a:latin typeface="Arial" charset="0"/>
                <a:cs typeface="Arial" charset="0"/>
              </a:rPr>
              <a:t> the return on the stock is normally distributed: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z="2800" smtClean="0">
                <a:latin typeface="Arial" charset="0"/>
                <a:cs typeface="Arial" charset="0"/>
              </a:rPr>
              <a:t>where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800" smtClean="0">
                <a:latin typeface="Arial" charset="0"/>
                <a:cs typeface="Arial" charset="0"/>
              </a:rPr>
              <a:t> is expected return and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800" smtClean="0">
                <a:latin typeface="Arial" charset="0"/>
                <a:cs typeface="Arial" charset="0"/>
              </a:rPr>
              <a:t> is volatility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819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833688" y="3286125"/>
          <a:ext cx="26241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1057358" imgH="352533" progId="Equation.3">
                  <p:embed/>
                </p:oleObj>
              </mc:Choice>
              <mc:Fallback>
                <p:oleObj name="Equation" r:id="rId4" imgW="1057358" imgH="3525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286125"/>
                        <a:ext cx="26241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248400"/>
            <a:ext cx="49926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D3D7C3-8AB0-4867-8548-0C8441B292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N(x) Function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 is the probability that a normally distributed variable with a mean of zero and a standard deviation of 1 is less than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endParaRPr lang="en-US" altLang="en-US" sz="2400" i="1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See tables at the end of the book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88EC08-B2B4-4A77-97A0-BDA424164B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6630" name="Picture 8" descr="OFOD7_13-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92663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Properties of Black-Scholes Formula</a:t>
            </a:r>
            <a:br>
              <a:rPr lang="en-US" altLang="en-US" sz="3600" smtClean="0"/>
            </a:br>
            <a:endParaRPr lang="en-US" altLang="en-US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becomes very large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tends to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–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-rT</a:t>
            </a:r>
            <a:r>
              <a:rPr lang="en-US" i="1" baseline="30000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tends to zero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becomes very small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cs typeface="Arial" charset="0"/>
              </a:rPr>
              <a:t> tends to zero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tends to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-rT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–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CA" dirty="0" smtClean="0">
                <a:latin typeface="Arial" charset="0"/>
                <a:cs typeface="Arial" charset="0"/>
              </a:rPr>
              <a:t>What happens as </a:t>
            </a:r>
            <a:r>
              <a:rPr lang="en-CA" dirty="0" smtClean="0">
                <a:latin typeface="Symbol" pitchFamily="18" charset="2"/>
                <a:cs typeface="Arial" charset="0"/>
              </a:rPr>
              <a:t>s</a:t>
            </a:r>
            <a:r>
              <a:rPr lang="en-CA" dirty="0" smtClean="0">
                <a:latin typeface="Arial" charset="0"/>
                <a:cs typeface="Arial" charset="0"/>
              </a:rPr>
              <a:t> becomes very large?</a:t>
            </a:r>
          </a:p>
          <a:p>
            <a:pPr eaLnBrk="1" hangingPunct="1">
              <a:defRPr/>
            </a:pPr>
            <a:r>
              <a:rPr lang="en-CA" dirty="0" smtClean="0">
                <a:latin typeface="Arial" charset="0"/>
                <a:cs typeface="Arial" charset="0"/>
              </a:rPr>
              <a:t>What happens as </a:t>
            </a:r>
            <a:r>
              <a:rPr lang="en-CA" i="1" dirty="0" smtClean="0">
                <a:latin typeface="+mj-lt"/>
                <a:cs typeface="Arial" charset="0"/>
              </a:rPr>
              <a:t>T</a:t>
            </a:r>
            <a:r>
              <a:rPr lang="en-CA" dirty="0" smtClean="0">
                <a:latin typeface="Arial" charset="0"/>
                <a:cs typeface="Arial" charset="0"/>
              </a:rPr>
              <a:t> becomes very large?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7D9ACD-FA42-44B5-A932-B474D062DC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Understanding Black-Scholes</a:t>
            </a:r>
            <a:endParaRPr lang="en-CA" altLang="en-US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11th Edition, Copyright © John C. Hull 2021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B6474-5802-43F9-8751-221B77CAB1D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graphicFrame>
        <p:nvGraphicFramePr>
          <p:cNvPr id="286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80479"/>
              </p:ext>
            </p:extLst>
          </p:nvPr>
        </p:nvGraphicFramePr>
        <p:xfrm>
          <a:off x="303213" y="1981200"/>
          <a:ext cx="8951912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3" imgW="4076640" imgH="1650960" progId="Equation.3">
                  <p:embed/>
                </p:oleObj>
              </mc:Choice>
              <mc:Fallback>
                <p:oleObj name="Equation" r:id="rId3" imgW="4076640" imgH="1650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981200"/>
                        <a:ext cx="8951912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Risk-Neutral 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683500" cy="3962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variable </a:t>
            </a:r>
            <a:r>
              <a:rPr lang="en-US" altLang="en-US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does not  appear	in the Black-Scholes-Merton differential equation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equation is independent of all variables affected by risk preference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solution to the differential equation is therefore	 the same  in a risk-free world as it is in the real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This leads to the principle of risk-neutral valuation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0A747C-1E85-4201-81FF-1CF132A7EC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3152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Applying Risk-Neutral Valuation</a:t>
            </a:r>
            <a:br>
              <a:rPr lang="en-US" dirty="0"/>
            </a:br>
            <a:endParaRPr lang="en-US" sz="2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30350" y="2362200"/>
            <a:ext cx="6086475" cy="37687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1. Assume that the expected return from the stock price is the risk-free rate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2. Calculate the expected payoff from the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3. Discount at the risk-free rate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9FF650-A639-4484-92F8-8472F7E0CC1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a Forward Contract with Risk-Neutral Valuation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362200"/>
            <a:ext cx="7310438" cy="37687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Expected payoff in a risk-neutral world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Present value of expected payoff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-rT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]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-rT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831EC5-732D-4E89-BBC3-F858F57B66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Proving Black-Scholes-Merton Using Risk-Neutral Valuation </a:t>
            </a:r>
            <a:r>
              <a:rPr lang="en-US" sz="2200" dirty="0" smtClean="0"/>
              <a:t>(Appendix to Chapter 15)</a:t>
            </a:r>
            <a:endParaRPr lang="en-US" sz="2200" dirty="0"/>
          </a:p>
        </p:txBody>
      </p:sp>
      <p:graphicFrame>
        <p:nvGraphicFramePr>
          <p:cNvPr id="32771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209800" y="2133600"/>
          <a:ext cx="3487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4" imgW="2184400" imgH="330200" progId="Equation.3">
                  <p:embed/>
                </p:oleObj>
              </mc:Choice>
              <mc:Fallback>
                <p:oleObj name="Equation" r:id="rId4" imgW="2184400" imgH="3302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34877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667000"/>
            <a:ext cx="81534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where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/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) is the probability density function for the lognormal distribution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  in a risk-neutral world. </a:t>
            </a:r>
            <a:r>
              <a:rPr lang="en-US" sz="2200" dirty="0" err="1"/>
              <a:t>ln</a:t>
            </a:r>
            <a:r>
              <a:rPr lang="en-US" sz="2200" dirty="0"/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  is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dirty="0"/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/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/>
              <a:t>) where 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We substitute 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so that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/>
              <a:t> is the probability density function for a standard normal. Evaluating the integral leads to the BSM result.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057400" y="3352800"/>
          <a:ext cx="378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6" imgW="2362200" imgH="254000" progId="Equation.3">
                  <p:embed/>
                </p:oleObj>
              </mc:Choice>
              <mc:Fallback>
                <p:oleObj name="Equation" r:id="rId6" imgW="2362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78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895600" y="4038600"/>
          <a:ext cx="13858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8" imgW="875920" imgH="393529" progId="Equation.3">
                  <p:embed/>
                </p:oleObj>
              </mc:Choice>
              <mc:Fallback>
                <p:oleObj name="Equation" r:id="rId8" imgW="87592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13858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433513" y="4800600"/>
          <a:ext cx="4062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10" imgW="2514600" imgH="355600" progId="Equation.3">
                  <p:embed/>
                </p:oleObj>
              </mc:Choice>
              <mc:Fallback>
                <p:oleObj name="Equation" r:id="rId10" imgW="25146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800600"/>
                        <a:ext cx="4062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15FFD6-9966-4FAB-858A-07A82B4B433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8" name="Footer Placeholder 1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Implied Volatility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implied volatility of an option is the volatility for which the Black-Scholes-Merton price equals the market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is a one-to-one correspondence between prices and implied volatilities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Traders and brokers often quote implied volatilities rather than dollar prices  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E49F1E-8480-42B2-85D5-8B60796BB9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The VIX S&amp;P500 Volatility Index </a:t>
            </a:r>
            <a:r>
              <a:rPr lang="en-CA" sz="2700" dirty="0" smtClean="0"/>
              <a:t>(Figure 15.4)</a:t>
            </a:r>
            <a:endParaRPr lang="en-US" sz="2700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sz="2000" dirty="0" smtClean="0">
                <a:latin typeface="Arial" charset="0"/>
                <a:cs typeface="Arial" charset="0"/>
              </a:rPr>
              <a:t>Chapter 26 explains how the index is calculated</a:t>
            </a: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5029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E72B67-B266-45F5-A7FE-F4F1AB984A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5" y="2147888"/>
            <a:ext cx="7620857" cy="3442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An Issue of Warrants &amp; Executive Stock Options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7696200" cy="36115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When a regular call option is exercised the stock that is delivered must be purchased in the open market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When a warrant or executive stock option is exercised new Treasury stock is issued by the company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If little or no benefits are foreseen by the market, the stock price will reduce at the time the issue is announced.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There is no further dilution (See Business Snapshot 15.3.)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CA6F7-5BFC-4C90-8A64-300A42A8D5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39063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The Lognormal Property</a:t>
            </a:r>
            <a:br>
              <a:rPr lang="en-US" altLang="en-US" dirty="0" smtClean="0"/>
            </a:br>
            <a:r>
              <a:rPr lang="en-US" altLang="en-US" sz="2200" dirty="0" smtClean="0"/>
              <a:t>(Equations 15.2 and 15.3)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215188" cy="34321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It follows from this assumption that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Since the logarithm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is normal,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is lognormally distributed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D2FA14-C637-410F-A1C5-CD955223451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/>
          </p:cNvGraphicFramePr>
          <p:nvPr/>
        </p:nvGraphicFramePr>
        <p:xfrm>
          <a:off x="3000375" y="2800350"/>
          <a:ext cx="423386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2257516" imgH="1076225" progId="Equation.3">
                  <p:embed/>
                </p:oleObj>
              </mc:Choice>
              <mc:Fallback>
                <p:oleObj name="Equation" r:id="rId6" imgW="2257516" imgH="107622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800350"/>
                        <a:ext cx="423386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Impact of Dilution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After the options have been issued it is not necessary to take account of dilution when they are valued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Before they are issued we can calculate the cost of each option as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N/(N+M</a:t>
            </a:r>
            <a:r>
              <a:rPr lang="en-CA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CA" altLang="en-US" smtClean="0">
                <a:latin typeface="Arial" charset="0"/>
                <a:cs typeface="Arial" charset="0"/>
              </a:rPr>
              <a:t> times the price of a regular option with the same terms where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CA" altLang="en-US" smtClean="0">
                <a:latin typeface="Arial" charset="0"/>
                <a:cs typeface="Arial" charset="0"/>
              </a:rPr>
              <a:t> is the number of existing shares and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CA" altLang="en-US" smtClean="0">
                <a:latin typeface="Arial" charset="0"/>
                <a:cs typeface="Arial" charset="0"/>
              </a:rPr>
              <a:t> is the number of new shares that will be created if exercise takes place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291341-5005-4E0B-AEAF-9E8763FBD9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Dividends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European options on dividend-paying stocks are valued by substituting the stock price less the present value of dividends into Black-Scholes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Only dividends with ex-dividend dates during life of option should be included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“dividend” should be the expected reduction in the stock price expected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199EC5-1CC6-4440-87F6-913BC6D2A7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American Calls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91400" cy="4114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American call on a non-dividend-paying stock should never be exercised early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American call on a dividend-paying  stock should only ever be exercised immediately prior to an ex-dividend 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dividend dates are at times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…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. Early exercise is sometimes optimal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if the dividend at that time is greater than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03BFF9-DF81-43B1-93B6-955F28FAA5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8918" name="Object 0"/>
          <p:cNvGraphicFramePr>
            <a:graphicFrameLocks noChangeAspect="1"/>
          </p:cNvGraphicFramePr>
          <p:nvPr/>
        </p:nvGraphicFramePr>
        <p:xfrm>
          <a:off x="3352800" y="5313363"/>
          <a:ext cx="236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6" imgW="927100" imgH="228600" progId="Equation.3">
                  <p:embed/>
                </p:oleObj>
              </mc:Choice>
              <mc:Fallback>
                <p:oleObj name="Equation" r:id="rId6" imgW="9271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13363"/>
                        <a:ext cx="2362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Black’s Approximation for Dealing with</a:t>
            </a:r>
            <a:br>
              <a:rPr lang="en-US" altLang="en-US" sz="3000" smtClean="0"/>
            </a:br>
            <a:r>
              <a:rPr lang="en-US" altLang="en-US" sz="3000" smtClean="0"/>
              <a:t>Dividends in American Call Options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09650" y="2209800"/>
            <a:ext cx="7124700" cy="3733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Set the American price equal to the maximum of two European prices: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1.	The 1st European price is for an option maturing at the same time as the American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2.	The 2nd European price is for an option maturing just before the final ex-dividend date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AFAB60-9B9D-4D73-ABC8-59567A7C8C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Lognormal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024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876FE-9708-49F1-921C-ACC5AD77E7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2070100" y="4800600"/>
          <a:ext cx="51006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6" imgW="2616200" imgH="508000" progId="Equation.2">
                  <p:embed/>
                </p:oleObj>
              </mc:Choice>
              <mc:Fallback>
                <p:oleObj name="Equation" r:id="rId6" imgW="2616200" imgH="5080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800600"/>
                        <a:ext cx="51006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1371600" y="2514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CA" altLang="en-US">
              <a:latin typeface="Gloucester MT Extra Condensed" pitchFamily="18" charset="0"/>
            </a:endParaRPr>
          </a:p>
        </p:txBody>
      </p:sp>
      <p:graphicFrame>
        <p:nvGraphicFramePr>
          <p:cNvPr id="10248" name="Object 6"/>
          <p:cNvGraphicFramePr>
            <a:graphicFrameLocks/>
          </p:cNvGraphicFramePr>
          <p:nvPr/>
        </p:nvGraphicFramePr>
        <p:xfrm>
          <a:off x="1519238" y="1390650"/>
          <a:ext cx="608647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Chart" r:id="rId8" imgW="6096000" imgH="4067175" progId="MSGraph.Chart.5">
                  <p:embed followColorScheme="full"/>
                </p:oleObj>
              </mc:Choice>
              <mc:Fallback>
                <p:oleObj name="Chart" r:id="rId8" imgW="6096000" imgH="4067175" progId="MSGraph.Chart.5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90650"/>
                        <a:ext cx="608647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/>
          </p:cNvGraphicFramePr>
          <p:nvPr/>
        </p:nvGraphicFramePr>
        <p:xfrm>
          <a:off x="1577975" y="2713038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Chart" r:id="rId10" imgW="3609975" imgH="971550" progId="Excel.Chart.8">
                  <p:embed followColorScheme="full"/>
                </p:oleObj>
              </mc:Choice>
              <mc:Fallback>
                <p:oleObj name="Chart" r:id="rId10" imgW="3609975" imgH="971550" progId="Excel.Chart.8">
                  <p:embed followColorScheme="full"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713038"/>
                        <a:ext cx="3606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/>
          <p:cNvGraphicFramePr>
            <a:graphicFrameLocks/>
          </p:cNvGraphicFramePr>
          <p:nvPr/>
        </p:nvGraphicFramePr>
        <p:xfrm>
          <a:off x="1903413" y="1293813"/>
          <a:ext cx="7240587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Chart" r:id="rId12" imgW="8677275" imgH="5934075" progId="Excel.Chart.8">
                  <p:embed followColorScheme="full"/>
                </p:oleObj>
              </mc:Choice>
              <mc:Fallback>
                <p:oleObj name="Chart" r:id="rId12" imgW="8677275" imgH="5934075" progId="Excel.Chart.8">
                  <p:embed followColorScheme="full"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293813"/>
                        <a:ext cx="7240587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145337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Continuously Compounded </a:t>
            </a:r>
            <a:r>
              <a:rPr lang="en-US" dirty="0" smtClean="0"/>
              <a:t>Return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sz="2200" dirty="0" smtClean="0">
                <a:latin typeface="Symbol" pitchFamily="18" charset="2"/>
              </a:rPr>
              <a:t>(</a:t>
            </a:r>
            <a:r>
              <a:rPr lang="en-US" sz="2000" dirty="0" smtClean="0"/>
              <a:t>Equations 15.6 </a:t>
            </a:r>
            <a:r>
              <a:rPr lang="en-US" sz="2000" dirty="0"/>
              <a:t>and </a:t>
            </a:r>
            <a:r>
              <a:rPr lang="en-US" sz="2000" dirty="0" smtClean="0"/>
              <a:t>15.7)</a:t>
            </a:r>
            <a:r>
              <a:rPr lang="en-US" dirty="0" smtClean="0">
                <a:latin typeface="Symbol" pitchFamily="18" charset="2"/>
              </a:rPr>
              <a:t> 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If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altLang="en-US" dirty="0" smtClean="0">
                <a:latin typeface="Arial" charset="0"/>
                <a:cs typeface="Arial" charset="0"/>
              </a:rPr>
              <a:t> is the realized continuously compounded return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247770-F55E-47F0-A6D9-40FC8366D0A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1024"/>
          <p:cNvGraphicFramePr>
            <a:graphicFrameLocks/>
          </p:cNvGraphicFramePr>
          <p:nvPr/>
        </p:nvGraphicFramePr>
        <p:xfrm>
          <a:off x="1998663" y="3449638"/>
          <a:ext cx="4643437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1704947" imgH="1009552" progId="Equation.3">
                  <p:embed/>
                </p:oleObj>
              </mc:Choice>
              <mc:Fallback>
                <p:oleObj name="Equation" r:id="rId6" imgW="1704947" imgH="1009552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449638"/>
                        <a:ext cx="4643437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Expected Return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286000"/>
            <a:ext cx="7745413" cy="384492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expected value of the stock price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baseline="300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T</a:t>
            </a:r>
            <a:endParaRPr lang="en-US" altLang="en-US" sz="2400" baseline="3000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expected return on the stock is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i="1" smtClean="0">
                <a:latin typeface="Symbol" pitchFamily="18" charset="2"/>
                <a:cs typeface="Arial" charset="0"/>
              </a:rPr>
              <a:t> m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2400" i="1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z="2400" baseline="30000" smtClean="0">
                <a:latin typeface="Symbol" pitchFamily="18" charset="2"/>
                <a:cs typeface="Arial" charset="0"/>
              </a:rPr>
              <a:t>2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/2 </a:t>
            </a:r>
            <a:r>
              <a:rPr lang="en-US" altLang="en-US" sz="2400" smtClean="0">
                <a:latin typeface="Arial" charset="0"/>
                <a:cs typeface="Arial" charset="0"/>
              </a:rPr>
              <a:t>not </a:t>
            </a:r>
            <a:r>
              <a:rPr lang="en-US" altLang="en-US" sz="2400" i="1" smtClean="0">
                <a:latin typeface="Symbol" pitchFamily="18" charset="2"/>
                <a:cs typeface="Arial" charset="0"/>
              </a:rPr>
              <a:t>m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smtClean="0">
                <a:latin typeface="Arial" charset="0"/>
                <a:cs typeface="Arial" charset="0"/>
              </a:rPr>
              <a:t> This is because 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smtClean="0">
                <a:latin typeface="Arial" charset="0"/>
                <a:cs typeface="Arial" charset="0"/>
              </a:rPr>
              <a:t>  are not the same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12292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4267200"/>
          <a:ext cx="4857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4" imgW="2324100" imgH="228600" progId="Equation.3">
                  <p:embed/>
                </p:oleObj>
              </mc:Choice>
              <mc:Fallback>
                <p:oleObj name="Equation" r:id="rId4" imgW="23241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577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22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4F5330-57ED-4D64-BF1D-BB1C585E17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m </a:t>
            </a:r>
            <a:r>
              <a:rPr lang="en-US" altLang="en-US" smtClean="0"/>
              <a:t>and </a:t>
            </a:r>
            <a:r>
              <a:rPr lang="en-US" altLang="en-US" smtClean="0">
                <a:latin typeface="Symbol" pitchFamily="18" charset="2"/>
              </a:rPr>
              <a:t>m </a:t>
            </a:r>
            <a:r>
              <a:rPr lang="en-US" altLang="en-US" smtClean="0">
                <a:cs typeface="Times New Roman" pitchFamily="18" charset="0"/>
              </a:rPr>
              <a:t>−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s </a:t>
            </a:r>
            <a:r>
              <a:rPr lang="en-US" altLang="en-US" baseline="30000" smtClean="0">
                <a:latin typeface="Symbol" pitchFamily="18" charset="2"/>
                <a:cs typeface="Times New Roman" pitchFamily="18" charset="0"/>
              </a:rPr>
              <a:t>2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/2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F610B-989B-43F1-83E3-F29E152B3A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latin typeface="Symbol" pitchFamily="18" charset="2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 is the expected return in a very short time,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r>
              <a:rPr lang="en-US" i="1" dirty="0" smtClean="0">
                <a:latin typeface="+mj-lt"/>
                <a:cs typeface="Arial" charset="0"/>
              </a:rPr>
              <a:t>,</a:t>
            </a:r>
            <a:r>
              <a:rPr lang="en-US" dirty="0" smtClean="0">
                <a:latin typeface="Arial" charset="0"/>
                <a:cs typeface="Arial" charset="0"/>
              </a:rPr>
              <a:t> expressed with a compounding frequency of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endParaRPr lang="en-US" i="1" dirty="0" smtClean="0">
              <a:latin typeface="+mj-lt"/>
              <a:cs typeface="Arial" charset="0"/>
            </a:endParaRPr>
          </a:p>
          <a:p>
            <a:pPr eaLnBrk="1" hangingPunct="1">
              <a:defRPr/>
            </a:pPr>
            <a:r>
              <a:rPr lang="en-CA" i="1" dirty="0" smtClean="0">
                <a:latin typeface="Symbol" pitchFamily="18" charset="2"/>
                <a:cs typeface="Arial" charset="0"/>
              </a:rPr>
              <a:t>m </a:t>
            </a:r>
            <a:r>
              <a:rPr lang="en-CA" dirty="0" smtClean="0">
                <a:latin typeface="Arial" charset="0"/>
                <a:cs typeface="Arial" charset="0"/>
              </a:rPr>
              <a:t>−</a:t>
            </a:r>
            <a:r>
              <a:rPr lang="en-CA" dirty="0" smtClean="0">
                <a:latin typeface="Symbol" pitchFamily="18" charset="2"/>
                <a:cs typeface="Arial" charset="0"/>
              </a:rPr>
              <a:t>s</a:t>
            </a:r>
            <a:r>
              <a:rPr lang="en-CA" i="1" baseline="30000" dirty="0" smtClean="0">
                <a:latin typeface="Symbol" pitchFamily="18" charset="2"/>
                <a:cs typeface="Arial" charset="0"/>
              </a:rPr>
              <a:t>2</a:t>
            </a:r>
            <a:r>
              <a:rPr lang="en-CA" dirty="0" smtClean="0">
                <a:latin typeface="+mj-lt"/>
                <a:cs typeface="Arial" charset="0"/>
              </a:rPr>
              <a:t>/2</a:t>
            </a:r>
            <a:r>
              <a:rPr lang="en-CA" dirty="0" smtClean="0">
                <a:latin typeface="Arial" charset="0"/>
                <a:cs typeface="Arial" charset="0"/>
              </a:rPr>
              <a:t> is the expected return in a long period of time </a:t>
            </a:r>
            <a:r>
              <a:rPr lang="en-US" dirty="0" smtClean="0">
                <a:latin typeface="Arial" charset="0"/>
                <a:cs typeface="Arial" charset="0"/>
              </a:rPr>
              <a:t>expressed with continuous compounding (or, to a good approximation, with a compounding frequency of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r>
              <a:rPr lang="en-US" dirty="0" smtClean="0">
                <a:latin typeface="+mj-lt"/>
                <a:cs typeface="Arial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Mutual Fund Returns </a:t>
            </a:r>
            <a:r>
              <a:rPr lang="en-CA" altLang="en-US" sz="2200" dirty="0" smtClean="0"/>
              <a:t>(See Business Snapshot 15.1)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862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Suppose that returns in successive years are 15%, 20%, 30%, −20% and 25% (ann. comp.)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arithmetic mean of the returns is 14%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returned that would actually be earned over the five years (the geometric mean) is 12.4% (ann. comp.)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arithmetic mean of 14% is analogous to </a:t>
            </a:r>
            <a:r>
              <a:rPr lang="en-CA" altLang="en-US" sz="2400" dirty="0" smtClean="0">
                <a:latin typeface="Symbol" pitchFamily="18" charset="2"/>
                <a:cs typeface="Arial" charset="0"/>
              </a:rPr>
              <a:t>m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The geometric mean of 12.4% is analogous to </a:t>
            </a:r>
            <a:r>
              <a:rPr lang="en-CA" altLang="en-US" sz="2400" dirty="0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sz="2400" dirty="0" smtClean="0">
                <a:latin typeface="Arial" charset="0"/>
                <a:cs typeface="Arial" charset="0"/>
              </a:rPr>
              <a:t>−</a:t>
            </a:r>
            <a:r>
              <a:rPr lang="en-CA" altLang="en-US" sz="2400" dirty="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400" baseline="30000" dirty="0" smtClean="0">
                <a:latin typeface="Symbol" pitchFamily="18" charset="2"/>
                <a:cs typeface="Arial" charset="0"/>
              </a:rPr>
              <a:t>2</a:t>
            </a:r>
            <a:r>
              <a:rPr lang="en-CA" altLang="en-US" sz="2400" dirty="0" smtClean="0">
                <a:latin typeface="Arial" charset="0"/>
                <a:cs typeface="Arial" charset="0"/>
              </a:rPr>
              <a:t>/2</a:t>
            </a:r>
          </a:p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34CB1C-6315-442E-9764-3180297ED83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6962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Volatility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086600" cy="37957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volatility is the standard deviation of the continuously compounded rate of return in 1 year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standard deviation of the return in a short time period  time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is approximately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a stock price is $50 and its volatility is 25% per year what is the standard deviation of the price change in one day?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127AAB-CDE8-4561-A569-2BF9DB87D2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114800" y="4038600"/>
          <a:ext cx="885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6" imgW="368140" imgH="215806" progId="Equation.3">
                  <p:embed/>
                </p:oleObj>
              </mc:Choice>
              <mc:Fallback>
                <p:oleObj name="Equation" r:id="rId6" imgW="36814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885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Ch13HullOFOD8thEdition</Template>
  <TotalTime>1292</TotalTime>
  <Words>1894</Words>
  <Application>Microsoft Office PowerPoint</Application>
  <PresentationFormat>On-screen Show (4:3)</PresentationFormat>
  <Paragraphs>249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Gloucester MT Extra Condensed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Chart</vt:lpstr>
      <vt:lpstr>Chapter 15 The Black-Scholes-Merton Model</vt:lpstr>
      <vt:lpstr>The Stock Price Assumption</vt:lpstr>
      <vt:lpstr>The Lognormal Property (Equations 15.2 and 15.3)</vt:lpstr>
      <vt:lpstr>The Lognormal Distribution</vt:lpstr>
      <vt:lpstr>Continuously Compounded Return (Equations 15.6 and 15.7) </vt:lpstr>
      <vt:lpstr>The Expected Return</vt:lpstr>
      <vt:lpstr>m and m −s 2/2</vt:lpstr>
      <vt:lpstr>Mutual Fund Returns (See Business Snapshot 15.1)</vt:lpstr>
      <vt:lpstr>The Volatility</vt:lpstr>
      <vt:lpstr>Estimating Volatility from Historical  Data</vt:lpstr>
      <vt:lpstr>Nature of Volatility (Business Snapshot 15.2)</vt:lpstr>
      <vt:lpstr>Example</vt:lpstr>
      <vt:lpstr>The Concepts  Underlying Black-Scholes-Merton</vt:lpstr>
      <vt:lpstr>The Derivation  of the Black-Scholes-Merton Differential Equation (equation 15.10 and 15.11)</vt:lpstr>
      <vt:lpstr>The Derivation  of the Black-Scholes-Merton Differential Equation continued (equation 15.12 and 15.13)</vt:lpstr>
      <vt:lpstr>The Derivation of the Black-Scholes-Merton Differential Equation continued (equation 15.15 and 5.16)</vt:lpstr>
      <vt:lpstr>The Differential Equation</vt:lpstr>
      <vt:lpstr>Perpetual Derivative (equation 15.17)</vt:lpstr>
      <vt:lpstr>The Black-Scholes-Merton Formulas for Options (equations 15.20 and 15.21))</vt:lpstr>
      <vt:lpstr>The N(x) Function</vt:lpstr>
      <vt:lpstr>Properties of Black-Scholes Formula </vt:lpstr>
      <vt:lpstr>Understanding Black-Scholes</vt:lpstr>
      <vt:lpstr>Risk-Neutral Valuation</vt:lpstr>
      <vt:lpstr>Applying Risk-Neutral Valuation </vt:lpstr>
      <vt:lpstr>Valuing a Forward Contract with Risk-Neutral Valuation</vt:lpstr>
      <vt:lpstr>Proving Black-Scholes-Merton Using Risk-Neutral Valuation (Appendix to Chapter 15)</vt:lpstr>
      <vt:lpstr>Implied Volatility</vt:lpstr>
      <vt:lpstr>The VIX S&amp;P500 Volatility Index (Figure 15.4)</vt:lpstr>
      <vt:lpstr>An Issue of Warrants &amp; Executive Stock Options</vt:lpstr>
      <vt:lpstr>The Impact of Dilution </vt:lpstr>
      <vt:lpstr>Dividends</vt:lpstr>
      <vt:lpstr>American Calls</vt:lpstr>
      <vt:lpstr>Black’s Approximation for Dealing with Dividends in American Call Options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Black-Scholes-Merton Model</dc:title>
  <dc:subject>Options, Futures, and Other Derivatives, 11e</dc:subject>
  <dc:creator>John C. Hull</dc:creator>
  <cp:keywords>Chapter 15</cp:keywords>
  <dc:description>Copyright 2021 by John C. Hull. All Rights Reserved. Published 2021</dc:description>
  <cp:lastModifiedBy>John Hull</cp:lastModifiedBy>
  <cp:revision>146</cp:revision>
  <dcterms:created xsi:type="dcterms:W3CDTF">2008-05-29T16:38:10Z</dcterms:created>
  <dcterms:modified xsi:type="dcterms:W3CDTF">2020-09-30T15:24:39Z</dcterms:modified>
</cp:coreProperties>
</file>