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26"/>
  </p:notesMasterIdLst>
  <p:sldIdLst>
    <p:sldId id="256" r:id="rId2"/>
    <p:sldId id="280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81" r:id="rId17"/>
    <p:sldId id="276" r:id="rId18"/>
    <p:sldId id="282" r:id="rId19"/>
    <p:sldId id="277" r:id="rId20"/>
    <p:sldId id="278" r:id="rId21"/>
    <p:sldId id="279" r:id="rId22"/>
    <p:sldId id="273" r:id="rId23"/>
    <p:sldId id="274" r:id="rId24"/>
    <p:sldId id="283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2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EA55923-A622-4715-BF63-87928670DA14}" type="datetimeFigureOut">
              <a:rPr lang="en-US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CECE57-5181-42B4-B1B9-97B26EC1F3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027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A94D43-13DF-45E6-8750-EE88194B0EE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36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1D66D6-931D-40D4-9309-7023C4EEEA6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05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24FC3C-0B4A-422A-8EC7-0994A36B0A9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9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28D1DA-959A-4141-8EED-79C9894688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343582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13FBAF-1155-4790-9EAC-18F6AE57556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488159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591882-FA77-4BF2-94D6-147FF5D9F90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509881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03DF2D-3B1D-489F-B2DB-7E45809DA14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395043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6DA89A-28A7-4E94-8FB1-9558D41D765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08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6085DB-50CD-42AD-970D-872AAADECAE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539669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404E75-E8E8-430B-B3FA-0BFE13062ED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37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3CC629-27AC-4D63-8D1D-C5DE7B716AA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750751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3750D5-6600-4A39-BDC0-CD72DD93294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49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FFAFDF-A63A-4EB3-BC48-481DBABE062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372608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0880C5-8257-4C12-BE26-BBB1D07CE8D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0741750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66B87D-61CE-41AB-9089-1C7A340E69F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150784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85DC36-9674-434C-B574-0E038A4DC3E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034621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E52DEB-96B1-4ED0-9539-C09BD7EF6B5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804739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BE9F7C-B70C-40C2-BABD-83B19D32496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721088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7FEACE-38A2-4ADF-9D36-0CF9235F5C0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038968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EFD117-1866-4D13-821A-B1AE5ED8D6F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963900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09A605-104F-4185-9EA9-DB9B8A38080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227013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39BE6A-DB8A-42A7-99ED-0C1978459C2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594207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2DCA55-BA3B-4430-AD84-75C7F9B2366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076433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9DD28C-59D5-4BAE-9024-2DC879F930E5}" type="datetime1">
              <a:rPr lang="en-US" smtClean="0"/>
              <a:t>9/30/2020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7400" y="6324600"/>
            <a:ext cx="43434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 11th  Edition, Copyright © John  C. Hull 2021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997129-8891-40C1-BF90-4C406D2CDB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5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39B93-AFF8-44A9-B4D7-1430A32C935E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 Edition, Copyright © John 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1330E-AF33-41A9-9334-C7C16D0B7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919AC-E57C-4218-9149-6CB71938FEC0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 Edition, Copyright © John 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6CD33-56B9-4902-9549-FB6AFD9FD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38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29516E5-551F-43CD-B30B-5D3FA46A7CBA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0825" y="6248400"/>
            <a:ext cx="7561263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 11th  Edition, Copyright © John  C. Hull 2021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23CD5-43E4-463B-8C92-7C9F33AF4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69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E45DF8-2893-4432-BC0D-1AAD24977102}" type="datetime1">
              <a:rPr lang="en-US" smtClean="0"/>
              <a:t>9/30/2020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0825" y="6248400"/>
            <a:ext cx="7561263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 11th  Edition, Copyright © John  C. Hull 2021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E8960-8D47-4FA9-9F7F-179C32FDD3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5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7E2E64-7F6F-47EF-9975-41D64A87D24B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 11th  Edition, Copyright © John  C. Hull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C6A64-D704-4F89-9C09-1694D09196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9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A1652-DDC7-4031-9745-01E889ED1259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 Edition, Copyright © John 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BC06C-8F2D-46D3-A125-9809706D3E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7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921B2-CEA4-4A98-BC27-8499AA4ED1DC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 Edition, Copyright © John 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F9777-6515-4CCE-8BDF-860DDBFC3C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9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438F3-6BD1-4E7D-9098-37E87A6933FB}" type="datetime1">
              <a:rPr lang="en-US" smtClean="0"/>
              <a:t>9/30/2020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 Edition, Copyright © John  C. Hull 2021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7DF2F-5506-4320-9022-FD64E6D92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7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DC59D4-AA8F-4AD6-9167-E3E1FABE1C18}" type="datetime1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 11th  Edition, Copyright © John 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488AE-3CA6-4AC5-8E2C-D571DB75F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5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773C6-3059-4625-85E3-8E992754B6BF}" type="datetime1">
              <a:rPr lang="en-US" smtClean="0"/>
              <a:t>9/30/2020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 Edition, Copyright © John  C. Hull 2021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6D2CE-D420-4961-8B8A-7F7E7E93BD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2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E0996-C3F2-4814-A841-1E832C30A2EB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 Edition, Copyright © John 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A612A-8B8F-4C50-9516-ACCBAF262D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3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88F61-5D5B-48B1-8F17-7971AB0D5C28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 11th  Edition, Copyright © John 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CCEC6-F476-4C10-ABE1-A2FE76D02F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6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AF0AF5FB-4E19-45B4-BE46-5B1712127633}" type="datetime1">
              <a:rPr lang="en-US" smtClean="0"/>
              <a:t>9/30/2020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246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smtClean="0"/>
              <a:t>Options, Futures, and Other Derivatives,  11th  Edition, Copyright © John  C. Hull 2021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EF75769-631B-4800-90E8-085E4F1783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57" r:id="rId3"/>
    <p:sldLayoutId id="2147483858" r:id="rId4"/>
    <p:sldLayoutId id="2147483859" r:id="rId5"/>
    <p:sldLayoutId id="2147483867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8" r:id="rId12"/>
    <p:sldLayoutId id="2147483869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7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2.png"/><Relationship Id="rId9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Chapter 17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Options on Stock Indices and Currencies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6324600"/>
            <a:ext cx="4572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E31EE08-ABDA-4DCD-9753-80491E086FE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Range Forward Contracts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600" dirty="0" smtClean="0"/>
              <a:t>Have the effect of ensuring that the exchange rate paid or received will lie within a certain range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600" dirty="0" smtClean="0"/>
              <a:t>When currency is to be paid it involves selling a put with strike </a:t>
            </a:r>
            <a:r>
              <a:rPr lang="en-US" sz="2600" i="1" dirty="0" smtClean="0">
                <a:latin typeface="+mj-lt"/>
              </a:rPr>
              <a:t>K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 and buying a call with strike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600" baseline="-25000" dirty="0" smtClean="0"/>
              <a:t>2  </a:t>
            </a:r>
            <a:r>
              <a:rPr lang="en-US" sz="2600" dirty="0" smtClean="0"/>
              <a:t>(with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600" baseline="-25000" dirty="0" smtClean="0"/>
              <a:t>2 </a:t>
            </a:r>
            <a:r>
              <a:rPr lang="en-US" sz="2600" dirty="0" smtClean="0"/>
              <a:t>&gt;</a:t>
            </a:r>
            <a:r>
              <a:rPr lang="en-US" sz="2600" i="1" dirty="0" smtClean="0"/>
              <a:t>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600" i="1" baseline="-25000" dirty="0" smtClean="0"/>
              <a:t>1</a:t>
            </a:r>
            <a:r>
              <a:rPr lang="en-US" sz="2600" dirty="0" smtClean="0"/>
              <a:t>)</a:t>
            </a:r>
            <a:endParaRPr lang="en-US" sz="2600" baseline="-25000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600" dirty="0" smtClean="0"/>
              <a:t>When currency is to be received it involves buying a put with strike </a:t>
            </a:r>
            <a:r>
              <a:rPr lang="en-US" sz="2600" i="1" dirty="0" smtClean="0">
                <a:latin typeface="+mj-lt"/>
              </a:rPr>
              <a:t>K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 and selling a call with strike </a:t>
            </a:r>
            <a:r>
              <a:rPr lang="en-US" sz="2600" i="1" dirty="0" smtClean="0">
                <a:latin typeface="+mj-lt"/>
              </a:rPr>
              <a:t>K</a:t>
            </a:r>
            <a:r>
              <a:rPr lang="en-US" sz="2600" baseline="-25000" dirty="0" smtClean="0"/>
              <a:t>2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600" baseline="-25000" dirty="0" smtClean="0"/>
              <a:t> </a:t>
            </a:r>
            <a:r>
              <a:rPr lang="en-US" sz="2600" dirty="0" smtClean="0"/>
              <a:t>Normally the price of the put equals the price of the call </a:t>
            </a:r>
            <a:endParaRPr lang="en-US" sz="2600" baseline="-25000" dirty="0" smtClean="0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D74ED85-2AFC-4DE5-B671-F6CA6662AD0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Range Forward Contract </a:t>
            </a:r>
            <a:r>
              <a:rPr lang="en-US" sz="2400" dirty="0" smtClean="0">
                <a:solidFill>
                  <a:schemeClr val="tx2">
                    <a:satMod val="130000"/>
                  </a:schemeClr>
                </a:solidFill>
              </a:rPr>
              <a:t>continued Figure 17.1, page 368 </a:t>
            </a:r>
            <a:endParaRPr lang="en-US" sz="2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662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3F28CF5-BBB8-4F4A-BEC2-F76B554727F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6629" name="Rectangle 3"/>
          <p:cNvSpPr txBox="1">
            <a:spLocks noChangeArrowheads="1"/>
          </p:cNvSpPr>
          <p:nvPr/>
        </p:nvSpPr>
        <p:spPr bwMode="auto">
          <a:xfrm>
            <a:off x="1371600" y="1828800"/>
            <a:ext cx="7239000" cy="448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en-US">
                <a:latin typeface="Arial" charset="0"/>
              </a:rPr>
              <a:t> </a:t>
            </a:r>
          </a:p>
        </p:txBody>
      </p:sp>
      <p:sp>
        <p:nvSpPr>
          <p:cNvPr id="26630" name="Rectangle 3"/>
          <p:cNvSpPr txBox="1">
            <a:spLocks noChangeArrowheads="1"/>
          </p:cNvSpPr>
          <p:nvPr/>
        </p:nvSpPr>
        <p:spPr bwMode="auto">
          <a:xfrm>
            <a:off x="457200" y="1828800"/>
            <a:ext cx="8229600" cy="441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en-US">
                <a:latin typeface="Arial" charset="0"/>
              </a:rPr>
              <a:t> </a:t>
            </a:r>
          </a:p>
        </p:txBody>
      </p:sp>
      <p:grpSp>
        <p:nvGrpSpPr>
          <p:cNvPr id="26631" name="Group 6"/>
          <p:cNvGrpSpPr>
            <a:grpSpLocks/>
          </p:cNvGrpSpPr>
          <p:nvPr/>
        </p:nvGrpSpPr>
        <p:grpSpPr bwMode="auto">
          <a:xfrm>
            <a:off x="1524000" y="2286000"/>
            <a:ext cx="7010400" cy="3460750"/>
            <a:chOff x="609600" y="2133600"/>
            <a:chExt cx="7924800" cy="3384550"/>
          </a:xfrm>
        </p:grpSpPr>
        <p:sp>
          <p:nvSpPr>
            <p:cNvPr id="26632" name="Line 4"/>
            <p:cNvSpPr>
              <a:spLocks noChangeShapeType="1"/>
            </p:cNvSpPr>
            <p:nvPr/>
          </p:nvSpPr>
          <p:spPr bwMode="auto">
            <a:xfrm>
              <a:off x="685800" y="2438400"/>
              <a:ext cx="0" cy="1905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26633" name="Line 5"/>
            <p:cNvSpPr>
              <a:spLocks noChangeShapeType="1"/>
            </p:cNvSpPr>
            <p:nvPr/>
          </p:nvSpPr>
          <p:spPr bwMode="auto">
            <a:xfrm>
              <a:off x="685800" y="3352800"/>
              <a:ext cx="2590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26634" name="Line 6"/>
            <p:cNvSpPr>
              <a:spLocks noChangeShapeType="1"/>
            </p:cNvSpPr>
            <p:nvPr/>
          </p:nvSpPr>
          <p:spPr bwMode="auto">
            <a:xfrm>
              <a:off x="685800" y="2590800"/>
              <a:ext cx="7620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26635" name="Line 7"/>
            <p:cNvSpPr>
              <a:spLocks noChangeShapeType="1"/>
            </p:cNvSpPr>
            <p:nvPr/>
          </p:nvSpPr>
          <p:spPr bwMode="auto">
            <a:xfrm>
              <a:off x="1447800" y="3352800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26636" name="Line 8"/>
            <p:cNvSpPr>
              <a:spLocks noChangeShapeType="1"/>
            </p:cNvSpPr>
            <p:nvPr/>
          </p:nvSpPr>
          <p:spPr bwMode="auto">
            <a:xfrm>
              <a:off x="2438400" y="3352800"/>
              <a:ext cx="60960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26637" name="Text Box 9"/>
            <p:cNvSpPr txBox="1">
              <a:spLocks noChangeArrowheads="1"/>
            </p:cNvSpPr>
            <p:nvPr/>
          </p:nvSpPr>
          <p:spPr bwMode="auto">
            <a:xfrm>
              <a:off x="609600" y="2133600"/>
              <a:ext cx="1143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Payoff</a:t>
              </a:r>
            </a:p>
          </p:txBody>
        </p:sp>
        <p:sp>
          <p:nvSpPr>
            <p:cNvPr id="26638" name="Text Box 10"/>
            <p:cNvSpPr txBox="1">
              <a:spLocks noChangeArrowheads="1"/>
            </p:cNvSpPr>
            <p:nvPr/>
          </p:nvSpPr>
          <p:spPr bwMode="auto">
            <a:xfrm>
              <a:off x="2743200" y="2743200"/>
              <a:ext cx="10668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Asset Price</a:t>
              </a:r>
            </a:p>
          </p:txBody>
        </p:sp>
        <p:sp>
          <p:nvSpPr>
            <p:cNvPr id="26639" name="Text Box 11"/>
            <p:cNvSpPr txBox="1">
              <a:spLocks noChangeArrowheads="1"/>
            </p:cNvSpPr>
            <p:nvPr/>
          </p:nvSpPr>
          <p:spPr bwMode="auto">
            <a:xfrm>
              <a:off x="1295399" y="3352800"/>
              <a:ext cx="52014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i="1">
                  <a:latin typeface="Times New Roman" pitchFamily="18" charset="0"/>
                </a:rPr>
                <a:t>K</a:t>
              </a:r>
              <a:r>
                <a:rPr lang="en-US" altLang="en-US" sz="1800" baseline="-25000">
                  <a:latin typeface="Arial" charset="0"/>
                </a:rPr>
                <a:t>1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26640" name="Text Box 12"/>
            <p:cNvSpPr txBox="1">
              <a:spLocks noChangeArrowheads="1"/>
            </p:cNvSpPr>
            <p:nvPr/>
          </p:nvSpPr>
          <p:spPr bwMode="auto">
            <a:xfrm>
              <a:off x="2209800" y="3352800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i="1">
                  <a:latin typeface="Times New Roman" pitchFamily="18" charset="0"/>
                </a:rPr>
                <a:t>K</a:t>
              </a:r>
              <a:r>
                <a:rPr lang="en-US" altLang="en-US" sz="1800" baseline="-25000">
                  <a:latin typeface="Arial" charset="0"/>
                </a:rPr>
                <a:t>2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26641" name="Line 13"/>
            <p:cNvSpPr>
              <a:spLocks noChangeShapeType="1"/>
            </p:cNvSpPr>
            <p:nvPr/>
          </p:nvSpPr>
          <p:spPr bwMode="auto">
            <a:xfrm>
              <a:off x="5105400" y="2362200"/>
              <a:ext cx="0" cy="182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26642" name="Line 14"/>
            <p:cNvSpPr>
              <a:spLocks noChangeShapeType="1"/>
            </p:cNvSpPr>
            <p:nvPr/>
          </p:nvSpPr>
          <p:spPr bwMode="auto">
            <a:xfrm>
              <a:off x="5105400" y="3352800"/>
              <a:ext cx="2667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26643" name="Line 15"/>
            <p:cNvSpPr>
              <a:spLocks noChangeShapeType="1"/>
            </p:cNvSpPr>
            <p:nvPr/>
          </p:nvSpPr>
          <p:spPr bwMode="auto">
            <a:xfrm flipV="1">
              <a:off x="5105400" y="3352800"/>
              <a:ext cx="8382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26644" name="Line 16"/>
            <p:cNvSpPr>
              <a:spLocks noChangeShapeType="1"/>
            </p:cNvSpPr>
            <p:nvPr/>
          </p:nvSpPr>
          <p:spPr bwMode="auto">
            <a:xfrm>
              <a:off x="5943600" y="3352800"/>
              <a:ext cx="914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26645" name="Line 17"/>
            <p:cNvSpPr>
              <a:spLocks noChangeShapeType="1"/>
            </p:cNvSpPr>
            <p:nvPr/>
          </p:nvSpPr>
          <p:spPr bwMode="auto">
            <a:xfrm flipV="1">
              <a:off x="6858000" y="2743200"/>
              <a:ext cx="68580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26646" name="Text Box 18"/>
            <p:cNvSpPr txBox="1">
              <a:spLocks noChangeArrowheads="1"/>
            </p:cNvSpPr>
            <p:nvPr/>
          </p:nvSpPr>
          <p:spPr bwMode="auto">
            <a:xfrm>
              <a:off x="5105400" y="2286000"/>
              <a:ext cx="990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Payoff</a:t>
              </a:r>
            </a:p>
          </p:txBody>
        </p:sp>
        <p:sp>
          <p:nvSpPr>
            <p:cNvPr id="26647" name="Text Box 19"/>
            <p:cNvSpPr txBox="1">
              <a:spLocks noChangeArrowheads="1"/>
            </p:cNvSpPr>
            <p:nvPr/>
          </p:nvSpPr>
          <p:spPr bwMode="auto">
            <a:xfrm>
              <a:off x="7543800" y="3352800"/>
              <a:ext cx="9906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Asset Price</a:t>
              </a:r>
            </a:p>
          </p:txBody>
        </p:sp>
        <p:sp>
          <p:nvSpPr>
            <p:cNvPr id="26648" name="Text Box 20"/>
            <p:cNvSpPr txBox="1">
              <a:spLocks noChangeArrowheads="1"/>
            </p:cNvSpPr>
            <p:nvPr/>
          </p:nvSpPr>
          <p:spPr bwMode="auto">
            <a:xfrm>
              <a:off x="5851525" y="3352800"/>
              <a:ext cx="5492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i="1">
                  <a:latin typeface="Times New Roman" pitchFamily="18" charset="0"/>
                </a:rPr>
                <a:t>K</a:t>
              </a:r>
              <a:r>
                <a:rPr lang="en-US" altLang="en-US" sz="1800" baseline="-25000">
                  <a:latin typeface="Arial" charset="0"/>
                </a:rPr>
                <a:t>1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26649" name="Text Box 21"/>
            <p:cNvSpPr txBox="1">
              <a:spLocks noChangeArrowheads="1"/>
            </p:cNvSpPr>
            <p:nvPr/>
          </p:nvSpPr>
          <p:spPr bwMode="auto">
            <a:xfrm>
              <a:off x="6629400" y="3352800"/>
              <a:ext cx="526774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i="1">
                  <a:latin typeface="Times New Roman" pitchFamily="18" charset="0"/>
                </a:rPr>
                <a:t>K</a:t>
              </a:r>
              <a:r>
                <a:rPr lang="en-US" altLang="en-US" sz="1800" baseline="-25000">
                  <a:latin typeface="Arial" charset="0"/>
                </a:rPr>
                <a:t>2</a:t>
              </a:r>
              <a:endParaRPr lang="en-US" altLang="en-US" sz="1800">
                <a:latin typeface="Arial" charset="0"/>
              </a:endParaRPr>
            </a:p>
          </p:txBody>
        </p:sp>
        <p:sp>
          <p:nvSpPr>
            <p:cNvPr id="26650" name="Text Box 22"/>
            <p:cNvSpPr txBox="1">
              <a:spLocks noChangeArrowheads="1"/>
            </p:cNvSpPr>
            <p:nvPr/>
          </p:nvSpPr>
          <p:spPr bwMode="auto">
            <a:xfrm>
              <a:off x="990600" y="4876800"/>
              <a:ext cx="14478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Short Position</a:t>
              </a:r>
            </a:p>
          </p:txBody>
        </p:sp>
        <p:sp>
          <p:nvSpPr>
            <p:cNvPr id="26651" name="Text Box 23"/>
            <p:cNvSpPr txBox="1">
              <a:spLocks noChangeArrowheads="1"/>
            </p:cNvSpPr>
            <p:nvPr/>
          </p:nvSpPr>
          <p:spPr bwMode="auto">
            <a:xfrm>
              <a:off x="6019800" y="4800600"/>
              <a:ext cx="13716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Long Position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219200"/>
            <a:ext cx="7340600" cy="609600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European Options on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Assets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Providing a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Known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Yield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85838" y="2133600"/>
            <a:ext cx="7224712" cy="402590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We get the same probability distribution for the asset price at time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 in each of the following cases: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1.	The asset starts at price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 smtClean="0">
                <a:latin typeface="Arial" charset="0"/>
                <a:cs typeface="Arial" charset="0"/>
              </a:rPr>
              <a:t>  and provides a yield =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q</a:t>
            </a:r>
            <a:endParaRPr lang="en-US" altLang="en-US" dirty="0" smtClean="0">
              <a:latin typeface="Times New Roman" pitchFamily="18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2.	The asset starts at price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baseline="30000" dirty="0" smtClean="0">
                <a:latin typeface="Times New Roman" pitchFamily="18" charset="0"/>
                <a:cs typeface="Arial" charset="0"/>
              </a:rPr>
              <a:t>–</a:t>
            </a:r>
            <a:r>
              <a:rPr lang="en-US" altLang="en-US" i="1" baseline="30000" dirty="0" err="1" smtClean="0">
                <a:latin typeface="Times New Roman" pitchFamily="18" charset="0"/>
                <a:cs typeface="Arial" charset="0"/>
              </a:rPr>
              <a:t>qT</a:t>
            </a:r>
            <a:r>
              <a:rPr lang="en-US" altLang="en-US" baseline="30000" dirty="0" smtClean="0">
                <a:latin typeface="Arial" charset="0"/>
                <a:cs typeface="Arial" charset="0"/>
              </a:rPr>
              <a:t>  </a:t>
            </a:r>
            <a:r>
              <a:rPr lang="en-US" altLang="en-US" dirty="0" smtClean="0">
                <a:latin typeface="Arial" charset="0"/>
                <a:cs typeface="Arial" charset="0"/>
              </a:rPr>
              <a:t>and provides no income</a:t>
            </a:r>
            <a:endParaRPr lang="en-US" altLang="en-US" u="sng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u="sng" dirty="0" smtClean="0">
              <a:latin typeface="Arial" charset="0"/>
              <a:cs typeface="Arial" charset="0"/>
            </a:endParaRP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BAF8A1D-B3B6-4B49-B26D-42ADE5A1DE9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371600"/>
            <a:ext cx="6705600" cy="685800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European Options on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Assets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Providing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Known Yield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3100" dirty="0">
                <a:solidFill>
                  <a:schemeClr val="tx2">
                    <a:satMod val="130000"/>
                  </a:schemeClr>
                </a:solidFill>
              </a:rPr>
              <a:t>continued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514600"/>
            <a:ext cx="7924800" cy="3616325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endParaRPr lang="en-US" altLang="en-US" sz="2400" u="sng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Arial" charset="0"/>
                <a:cs typeface="Arial" charset="0"/>
              </a:rPr>
              <a:t>	</a:t>
            </a:r>
            <a:r>
              <a:rPr lang="en-US" altLang="en-US" smtClean="0">
                <a:latin typeface="Arial" charset="0"/>
                <a:cs typeface="Arial" charset="0"/>
              </a:rPr>
              <a:t>We can value European options by reducing the asset price to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–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qT</a:t>
            </a:r>
            <a:r>
              <a:rPr lang="en-US" altLang="en-US" baseline="30000" smtClean="0">
                <a:latin typeface="Arial" charset="0"/>
                <a:cs typeface="Arial" charset="0"/>
              </a:rPr>
              <a:t>  </a:t>
            </a:r>
            <a:r>
              <a:rPr lang="en-US" altLang="en-US" smtClean="0">
                <a:latin typeface="Arial" charset="0"/>
                <a:cs typeface="Arial" charset="0"/>
              </a:rPr>
              <a:t>and then behaving as though there is no income</a:t>
            </a: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BC01231-8114-429B-A16F-59F05702AD1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7772400" cy="974725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Extension of Chapter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11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Results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(Equations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17.1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to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17.3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741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14C5B86-3410-431E-8E4C-58A13A5B0E2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7413" name="Object 3"/>
          <p:cNvGraphicFramePr>
            <a:graphicFrameLocks/>
          </p:cNvGraphicFramePr>
          <p:nvPr/>
        </p:nvGraphicFramePr>
        <p:xfrm>
          <a:off x="2266950" y="2743200"/>
          <a:ext cx="36972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6" imgW="1612800" imgH="241200" progId="Equation.3">
                  <p:embed/>
                </p:oleObj>
              </mc:Choice>
              <mc:Fallback>
                <p:oleObj name="Equation" r:id="rId6" imgW="1612800" imgH="2412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2743200"/>
                        <a:ext cx="369728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1219200" y="2209800"/>
            <a:ext cx="4529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Lower Bound for calls:</a:t>
            </a:r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1335088" y="3216275"/>
            <a:ext cx="330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Lower Bound for puts</a:t>
            </a:r>
          </a:p>
        </p:txBody>
      </p:sp>
      <p:graphicFrame>
        <p:nvGraphicFramePr>
          <p:cNvPr id="17416" name="Object 6"/>
          <p:cNvGraphicFramePr>
            <a:graphicFrameLocks/>
          </p:cNvGraphicFramePr>
          <p:nvPr/>
        </p:nvGraphicFramePr>
        <p:xfrm>
          <a:off x="2357438" y="3733800"/>
          <a:ext cx="35925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8" imgW="1650960" imgH="241200" progId="Equation.3">
                  <p:embed/>
                </p:oleObj>
              </mc:Choice>
              <mc:Fallback>
                <p:oleObj name="Equation" r:id="rId8" imgW="1650960" imgH="2412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3733800"/>
                        <a:ext cx="35925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Rectangle 7"/>
          <p:cNvSpPr>
            <a:spLocks noChangeArrowheads="1"/>
          </p:cNvSpPr>
          <p:nvPr/>
        </p:nvSpPr>
        <p:spPr bwMode="auto">
          <a:xfrm>
            <a:off x="1524000" y="4719638"/>
            <a:ext cx="3068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Put Call Parity</a:t>
            </a:r>
          </a:p>
        </p:txBody>
      </p:sp>
      <p:graphicFrame>
        <p:nvGraphicFramePr>
          <p:cNvPr id="17418" name="Object 8"/>
          <p:cNvGraphicFramePr>
            <a:graphicFrameLocks/>
          </p:cNvGraphicFramePr>
          <p:nvPr/>
        </p:nvGraphicFramePr>
        <p:xfrm>
          <a:off x="901700" y="5410200"/>
          <a:ext cx="77374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10" imgW="3060700" imgH="241300" progId="Equation.3">
                  <p:embed/>
                </p:oleObj>
              </mc:Choice>
              <mc:Fallback>
                <p:oleObj name="Equation" r:id="rId10" imgW="3060700" imgH="24130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5410200"/>
                        <a:ext cx="773747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7315200" cy="1295400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Extension of Chapter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15 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Results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(Equations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17.4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and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17.5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76D3FC2-67DD-42C5-A153-D6F7CCC2A6F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8437" name="Object 3"/>
          <p:cNvGraphicFramePr>
            <a:graphicFrameLocks/>
          </p:cNvGraphicFramePr>
          <p:nvPr/>
        </p:nvGraphicFramePr>
        <p:xfrm>
          <a:off x="1143000" y="2286000"/>
          <a:ext cx="5334000" cy="310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6" imgW="2527300" imgH="1498600" progId="Equation.3">
                  <p:embed/>
                </p:oleObj>
              </mc:Choice>
              <mc:Fallback>
                <p:oleObj name="Equation" r:id="rId6" imgW="2527300" imgH="14986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0"/>
                        <a:ext cx="5334000" cy="310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62" y="930275"/>
            <a:ext cx="8745538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Alternative Formulas </a:t>
            </a:r>
            <a:r>
              <a:rPr lang="en-US" sz="2700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en-US" sz="2400" dirty="0" smtClean="0">
                <a:solidFill>
                  <a:schemeClr val="tx2">
                    <a:satMod val="130000"/>
                  </a:schemeClr>
                </a:solidFill>
              </a:rPr>
              <a:t>equations 17.8 and 17.9)</a:t>
            </a:r>
            <a:endParaRPr lang="en-US" sz="2400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19459" name="Object 5"/>
          <p:cNvGraphicFramePr>
            <a:graphicFrameLocks noGrp="1"/>
          </p:cNvGraphicFramePr>
          <p:nvPr>
            <p:ph idx="1"/>
          </p:nvPr>
        </p:nvGraphicFramePr>
        <p:xfrm>
          <a:off x="1219200" y="2286000"/>
          <a:ext cx="418465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4" imgW="1854200" imgH="1384300" progId="Equation.3">
                  <p:embed/>
                </p:oleObj>
              </mc:Choice>
              <mc:Fallback>
                <p:oleObj name="Equation" r:id="rId4" imgW="1854200" imgH="13843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86000"/>
                        <a:ext cx="418465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6A39113-8CAD-41D3-92D7-B8C47A8AE04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Valuing  European Index Options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981200"/>
            <a:ext cx="7015163" cy="411480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	We can use  these formulas for an option on an asset paying a dividend yield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	Set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 smtClean="0">
                <a:latin typeface="Arial" charset="0"/>
                <a:cs typeface="Arial" charset="0"/>
              </a:rPr>
              <a:t> = current index level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   Set </a:t>
            </a:r>
            <a:r>
              <a:rPr lang="en-US" altLang="en-US" i="1" dirty="0" smtClean="0">
                <a:latin typeface="+mj-lt"/>
                <a:cs typeface="Arial" charset="0"/>
              </a:rPr>
              <a:t>F</a:t>
            </a:r>
            <a:r>
              <a:rPr lang="en-US" altLang="en-US" baseline="-25000" dirty="0" smtClean="0">
                <a:latin typeface="+mj-lt"/>
                <a:cs typeface="Arial" charset="0"/>
              </a:rPr>
              <a:t>0</a:t>
            </a:r>
            <a:r>
              <a:rPr lang="en-US" altLang="en-US" dirty="0" smtClean="0">
                <a:latin typeface="Arial" charset="0"/>
                <a:cs typeface="Arial" charset="0"/>
              </a:rPr>
              <a:t>= futures or forward index price for a contract maturing at the same time as the option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dirty="0" smtClean="0">
                <a:latin typeface="Arial" charset="0"/>
                <a:cs typeface="Arial" charset="0"/>
              </a:rPr>
              <a:t>	Set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q</a:t>
            </a:r>
            <a:r>
              <a:rPr lang="en-US" altLang="en-US" dirty="0" smtClean="0">
                <a:latin typeface="Arial" charset="0"/>
                <a:cs typeface="Arial" charset="0"/>
              </a:rPr>
              <a:t> = average dividend yield expected during the life of the option</a:t>
            </a: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4AEF486-E39D-43F4-B9E8-8B5312B2F48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Implied Forward Prices and Dividend Yields </a:t>
            </a:r>
            <a:r>
              <a:rPr lang="en-US" altLang="en-US" sz="2400" dirty="0" smtClean="0"/>
              <a:t>(equation (17.10)</a:t>
            </a:r>
          </a:p>
        </p:txBody>
      </p:sp>
      <p:sp>
        <p:nvSpPr>
          <p:cNvPr id="5125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8077200" cy="4205288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From European calls and puts with the same strike price and time to maturity</a:t>
            </a:r>
          </a:p>
          <a:p>
            <a:pPr eaLnBrk="1" hangingPunct="1">
              <a:buFontTx/>
              <a:buNone/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  <a:defRPr/>
            </a:pPr>
            <a:endParaRPr lang="en-US" sz="24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These formulas allow term structures of forward prices and dividend yields to be estimated</a:t>
            </a:r>
          </a:p>
          <a:p>
            <a:pPr eaLnBrk="1" hangingPunct="1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OTC European options are typically valued using the forward prices (Estimates of </a:t>
            </a:r>
            <a:r>
              <a:rPr lang="en-US" sz="2400" i="1" dirty="0" smtClean="0">
                <a:latin typeface="+mj-lt"/>
                <a:cs typeface="Arial" charset="0"/>
              </a:rPr>
              <a:t>q</a:t>
            </a:r>
            <a:r>
              <a:rPr lang="en-US" sz="2400" dirty="0" smtClean="0">
                <a:latin typeface="Arial" charset="0"/>
                <a:cs typeface="Arial" charset="0"/>
              </a:rPr>
              <a:t> are not then required)</a:t>
            </a:r>
          </a:p>
          <a:p>
            <a:pPr eaLnBrk="1" hangingPunct="1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American options require the dividend yield term structure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B033A3E-1E0C-4AF9-9633-776E4F1A694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1510" name="Object 2"/>
          <p:cNvGraphicFramePr>
            <a:graphicFrameLocks noChangeAspect="1"/>
          </p:cNvGraphicFramePr>
          <p:nvPr/>
        </p:nvGraphicFramePr>
        <p:xfrm>
          <a:off x="4514850" y="33385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38513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8"/>
          <p:cNvGraphicFramePr>
            <a:graphicFrameLocks noChangeAspect="1"/>
          </p:cNvGraphicFramePr>
          <p:nvPr/>
        </p:nvGraphicFramePr>
        <p:xfrm>
          <a:off x="925513" y="2971800"/>
          <a:ext cx="568325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Equation" r:id="rId8" imgW="3060700" imgH="457200" progId="Equation.3">
                  <p:embed/>
                </p:oleObj>
              </mc:Choice>
              <mc:Fallback>
                <p:oleObj name="Equation" r:id="rId8" imgW="30607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2971800"/>
                        <a:ext cx="568325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990600"/>
            <a:ext cx="7467600" cy="914400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Valuing  European Currency Options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143000"/>
            <a:ext cx="6972300" cy="4783138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endParaRPr lang="en-US" altLang="en-US" u="sng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 foreign currency is an asset that provides a yield equal to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f</a:t>
            </a:r>
            <a:endParaRPr lang="en-US" altLang="en-US" i="1" smtClean="0">
              <a:latin typeface="Times New Roman" pitchFamily="18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We can use  the formula for an option on a stock paying a dividend yield :</a:t>
            </a:r>
          </a:p>
          <a:p>
            <a:pPr lvl="1" eaLnBrk="1" hangingPunct="1"/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 = current exchange rate</a:t>
            </a:r>
          </a:p>
          <a:p>
            <a:pPr lvl="1" eaLnBrk="1" hangingPunct="1"/>
            <a:r>
              <a:rPr lang="en-US" altLang="en-US" i="1" smtClean="0">
                <a:latin typeface="Times New Roman" pitchFamily="18" charset="0"/>
                <a:cs typeface="Arial" charset="0"/>
              </a:rPr>
              <a:t>q 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ƒ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lvl="1"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76F6366-15D4-4164-81B8-817DB7FDFAA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Index Options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latin typeface="Arial" charset="0"/>
                <a:cs typeface="Arial" charset="0"/>
              </a:rPr>
              <a:t>The most popular underlying indices in the U.S. are 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dirty="0" smtClean="0">
                <a:latin typeface="Arial" charset="0"/>
                <a:cs typeface="Arial" charset="0"/>
              </a:rPr>
              <a:t>The S&amp;P 100 Index (OEX and XEO)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dirty="0" smtClean="0">
                <a:latin typeface="Arial" charset="0"/>
                <a:cs typeface="Arial" charset="0"/>
              </a:rPr>
              <a:t>The S&amp;P 500 Index (SPX)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dirty="0" smtClean="0">
                <a:latin typeface="Arial" charset="0"/>
                <a:cs typeface="Arial" charset="0"/>
              </a:rPr>
              <a:t>The Dow Jones Index times 0.01 (DJX)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dirty="0" smtClean="0">
                <a:latin typeface="Arial" charset="0"/>
                <a:cs typeface="Arial" charset="0"/>
              </a:rPr>
              <a:t>The Nasdaq 100 Index (NDX)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latin typeface="Arial" charset="0"/>
                <a:cs typeface="Arial" charset="0"/>
              </a:rPr>
              <a:t>Exchange-traded contracts are on 100 times index; they are settled in cash; OEX is American; the XEO and all others are European</a:t>
            </a: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819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E4BC8C3-0D44-42EF-97DE-6DAA3BAE263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Formulas for European Currency Options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Equations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17.11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and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17.12)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530571F-EE60-493C-9174-023A4B62DEE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9702" name="Object 4"/>
          <p:cNvGraphicFramePr>
            <a:graphicFrameLocks/>
          </p:cNvGraphicFramePr>
          <p:nvPr/>
        </p:nvGraphicFramePr>
        <p:xfrm>
          <a:off x="1295400" y="2362200"/>
          <a:ext cx="5842000" cy="376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Equation" r:id="rId6" imgW="2616200" imgH="1676400" progId="Equation.3">
                  <p:embed/>
                </p:oleObj>
              </mc:Choice>
              <mc:Fallback>
                <p:oleObj name="Equation" r:id="rId6" imgW="2616200" imgH="16764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362200"/>
                        <a:ext cx="5842000" cy="376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9126537" cy="974725"/>
          </a:xfrm>
        </p:spPr>
        <p:txBody>
          <a:bodyPr lIns="92075" tIns="46038" rIns="92075" bIns="46038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Alternative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Formulas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(Equations 17.13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and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17.14)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D6FB5B9-5D47-4714-A3C6-17F6D0BFBBB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30725" name="Object 3"/>
          <p:cNvGraphicFramePr>
            <a:graphicFrameLocks/>
          </p:cNvGraphicFramePr>
          <p:nvPr/>
        </p:nvGraphicFramePr>
        <p:xfrm>
          <a:off x="2743200" y="1981200"/>
          <a:ext cx="31861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Equation" r:id="rId6" imgW="876300" imgH="241300" progId="Equation.3">
                  <p:embed/>
                </p:oleObj>
              </mc:Choice>
              <mc:Fallback>
                <p:oleObj name="Equation" r:id="rId6" imgW="876300" imgH="2413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981200"/>
                        <a:ext cx="31861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Rectangle 4"/>
          <p:cNvSpPr>
            <a:spLocks noChangeArrowheads="1"/>
          </p:cNvSpPr>
          <p:nvPr/>
        </p:nvSpPr>
        <p:spPr bwMode="auto">
          <a:xfrm>
            <a:off x="1270000" y="2011363"/>
            <a:ext cx="15668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>
                <a:latin typeface="Arial" charset="0"/>
              </a:rPr>
              <a:t>Using</a:t>
            </a:r>
          </a:p>
        </p:txBody>
      </p:sp>
      <p:graphicFrame>
        <p:nvGraphicFramePr>
          <p:cNvPr id="30727" name="Object 5"/>
          <p:cNvGraphicFramePr>
            <a:graphicFrameLocks/>
          </p:cNvGraphicFramePr>
          <p:nvPr/>
        </p:nvGraphicFramePr>
        <p:xfrm>
          <a:off x="1600200" y="2971800"/>
          <a:ext cx="5038725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Equation" r:id="rId8" imgW="1917700" imgH="1193800" progId="Equation.3">
                  <p:embed/>
                </p:oleObj>
              </mc:Choice>
              <mc:Fallback>
                <p:oleObj name="Equation" r:id="rId8" imgW="1917700" imgH="11938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971800"/>
                        <a:ext cx="5038725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The Binomial Model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453C2F3-DA0D-4015-8E32-A2C8010EB2A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2533" name="Line 3"/>
          <p:cNvSpPr>
            <a:spLocks noChangeShapeType="1"/>
          </p:cNvSpPr>
          <p:nvPr/>
        </p:nvSpPr>
        <p:spPr bwMode="auto">
          <a:xfrm flipV="1">
            <a:off x="3298825" y="2425700"/>
            <a:ext cx="2036763" cy="792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Line 4"/>
          <p:cNvSpPr>
            <a:spLocks noChangeShapeType="1"/>
          </p:cNvSpPr>
          <p:nvPr/>
        </p:nvSpPr>
        <p:spPr bwMode="auto">
          <a:xfrm>
            <a:off x="3298825" y="3217863"/>
            <a:ext cx="2036763" cy="792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5295900" y="1866900"/>
            <a:ext cx="7239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S</a:t>
            </a:r>
            <a:r>
              <a:rPr lang="en-US" altLang="en-US" baseline="-25000">
                <a:latin typeface="Times New Roman" pitchFamily="18" charset="0"/>
              </a:rPr>
              <a:t>0</a:t>
            </a:r>
            <a:r>
              <a:rPr lang="en-US" altLang="en-US" i="1">
                <a:latin typeface="Times New Roman" pitchFamily="18" charset="0"/>
              </a:rPr>
              <a:t>u</a:t>
            </a:r>
            <a:endParaRPr lang="en-US" altLang="en-US">
              <a:latin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Arial" charset="0"/>
              </a:rPr>
              <a:t> </a:t>
            </a:r>
            <a:r>
              <a:rPr lang="en-US" altLang="en-US">
                <a:latin typeface="Times New Roman" pitchFamily="18" charset="0"/>
              </a:rPr>
              <a:t>ƒ</a:t>
            </a:r>
            <a:r>
              <a:rPr lang="en-US" altLang="en-US" i="1" baseline="-25000">
                <a:latin typeface="Times New Roman" pitchFamily="18" charset="0"/>
              </a:rPr>
              <a:t>u</a:t>
            </a:r>
          </a:p>
        </p:txBody>
      </p:sp>
      <p:sp>
        <p:nvSpPr>
          <p:cNvPr id="22536" name="Rectangle 6"/>
          <p:cNvSpPr>
            <a:spLocks noChangeArrowheads="1"/>
          </p:cNvSpPr>
          <p:nvPr/>
        </p:nvSpPr>
        <p:spPr bwMode="auto">
          <a:xfrm>
            <a:off x="5295900" y="3435350"/>
            <a:ext cx="7239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S</a:t>
            </a:r>
            <a:r>
              <a:rPr lang="en-US" altLang="en-US" baseline="-25000">
                <a:latin typeface="Times New Roman" pitchFamily="18" charset="0"/>
              </a:rPr>
              <a:t>0</a:t>
            </a:r>
            <a:r>
              <a:rPr lang="en-US" altLang="en-US" i="1">
                <a:latin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Arial" charset="0"/>
              </a:rPr>
              <a:t> </a:t>
            </a:r>
            <a:r>
              <a:rPr lang="en-US" altLang="en-US">
                <a:latin typeface="Times New Roman" pitchFamily="18" charset="0"/>
              </a:rPr>
              <a:t>ƒ</a:t>
            </a:r>
            <a:r>
              <a:rPr lang="en-US" altLang="en-US" i="1" baseline="-25000">
                <a:latin typeface="Times New Roman" pitchFamily="18" charset="0"/>
              </a:rPr>
              <a:t>d</a:t>
            </a:r>
          </a:p>
        </p:txBody>
      </p:sp>
      <p:sp>
        <p:nvSpPr>
          <p:cNvPr id="22537" name="Rectangle 7"/>
          <p:cNvSpPr>
            <a:spLocks noChangeArrowheads="1"/>
          </p:cNvSpPr>
          <p:nvPr/>
        </p:nvSpPr>
        <p:spPr bwMode="auto">
          <a:xfrm>
            <a:off x="2819400" y="2692400"/>
            <a:ext cx="6111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i="1">
                <a:latin typeface="Times New Roman" pitchFamily="18" charset="0"/>
              </a:rPr>
              <a:t>S</a:t>
            </a:r>
            <a:r>
              <a:rPr lang="en-US" altLang="en-US" baseline="-25000">
                <a:latin typeface="Arial" charset="0"/>
              </a:rPr>
              <a:t>0</a:t>
            </a:r>
            <a:endParaRPr lang="en-US" altLang="en-US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Arial" charset="0"/>
              </a:rPr>
              <a:t> </a:t>
            </a:r>
            <a:r>
              <a:rPr lang="en-US" altLang="en-US">
                <a:latin typeface="Times New Roman" pitchFamily="18" charset="0"/>
              </a:rPr>
              <a:t>ƒ</a:t>
            </a:r>
          </a:p>
        </p:txBody>
      </p:sp>
      <p:sp>
        <p:nvSpPr>
          <p:cNvPr id="22538" name="Rectangle 8"/>
          <p:cNvSpPr>
            <a:spLocks noChangeArrowheads="1"/>
          </p:cNvSpPr>
          <p:nvPr/>
        </p:nvSpPr>
        <p:spPr bwMode="auto">
          <a:xfrm rot="-1200000">
            <a:off x="4062413" y="224155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buFontTx/>
              <a:buNone/>
            </a:pPr>
            <a:r>
              <a:rPr lang="en-US" altLang="en-US" i="1">
                <a:latin typeface="Times New Roman" pitchFamily="18" charset="0"/>
              </a:rPr>
              <a:t>p</a:t>
            </a:r>
          </a:p>
        </p:txBody>
      </p:sp>
      <p:sp>
        <p:nvSpPr>
          <p:cNvPr id="22539" name="Rectangle 9"/>
          <p:cNvSpPr>
            <a:spLocks noChangeArrowheads="1"/>
          </p:cNvSpPr>
          <p:nvPr/>
        </p:nvSpPr>
        <p:spPr bwMode="auto">
          <a:xfrm rot="1140000">
            <a:off x="3579813" y="3698875"/>
            <a:ext cx="1438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latin typeface="Arial" charset="0"/>
              </a:rPr>
              <a:t>(1</a:t>
            </a:r>
            <a:r>
              <a:rPr lang="en-US" altLang="en-US">
                <a:latin typeface="Symbol" pitchFamily="18" charset="2"/>
              </a:rPr>
              <a:t> </a:t>
            </a:r>
            <a:r>
              <a:rPr lang="en-US" altLang="en-US">
                <a:latin typeface="Arial" charset="0"/>
              </a:rPr>
              <a:t>– </a:t>
            </a:r>
            <a:r>
              <a:rPr lang="en-US" altLang="en-US" i="1">
                <a:latin typeface="Times New Roman" pitchFamily="18" charset="0"/>
              </a:rPr>
              <a:t>p</a:t>
            </a:r>
            <a:r>
              <a:rPr lang="en-US" altLang="en-US">
                <a:latin typeface="Arial" charset="0"/>
              </a:rPr>
              <a:t> )</a:t>
            </a:r>
          </a:p>
        </p:txBody>
      </p:sp>
      <p:sp>
        <p:nvSpPr>
          <p:cNvPr id="22540" name="Rectangle 10"/>
          <p:cNvSpPr>
            <a:spLocks noChangeArrowheads="1"/>
          </p:cNvSpPr>
          <p:nvPr/>
        </p:nvSpPr>
        <p:spPr bwMode="auto">
          <a:xfrm>
            <a:off x="990600" y="5257800"/>
            <a:ext cx="5715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lvl="4" algn="ctr">
              <a:spcBef>
                <a:spcPct val="0"/>
              </a:spcBef>
              <a:buClrTx/>
              <a:buFontTx/>
              <a:buNone/>
            </a:pPr>
            <a:r>
              <a:rPr lang="en-US" altLang="en-US" sz="3200" i="1">
                <a:latin typeface="Times New Roman" pitchFamily="18" charset="0"/>
              </a:rPr>
              <a:t>f=e</a:t>
            </a:r>
            <a:r>
              <a:rPr lang="en-US" altLang="en-US" sz="3200" i="1" baseline="30000">
                <a:latin typeface="Times New Roman" pitchFamily="18" charset="0"/>
              </a:rPr>
              <a:t>-rT</a:t>
            </a:r>
            <a:r>
              <a:rPr lang="en-US" altLang="en-US" sz="3200">
                <a:latin typeface="Times New Roman" pitchFamily="18" charset="0"/>
              </a:rPr>
              <a:t>[</a:t>
            </a:r>
            <a:r>
              <a:rPr lang="en-US" altLang="en-US" sz="3200" i="1">
                <a:latin typeface="Times New Roman" pitchFamily="18" charset="0"/>
              </a:rPr>
              <a:t>pf</a:t>
            </a:r>
            <a:r>
              <a:rPr lang="en-US" altLang="en-US" sz="3200" i="1" baseline="-25000">
                <a:latin typeface="Times New Roman" pitchFamily="18" charset="0"/>
              </a:rPr>
              <a:t>u</a:t>
            </a:r>
            <a:r>
              <a:rPr lang="en-US" altLang="en-US" sz="3200" i="1">
                <a:latin typeface="Times New Roman" pitchFamily="18" charset="0"/>
              </a:rPr>
              <a:t>+</a:t>
            </a:r>
            <a:r>
              <a:rPr lang="en-US" altLang="en-US" sz="3200">
                <a:latin typeface="Times New Roman" pitchFamily="18" charset="0"/>
              </a:rPr>
              <a:t>(1</a:t>
            </a:r>
            <a:r>
              <a:rPr lang="en-US" altLang="en-US" sz="3200" i="1">
                <a:latin typeface="Times New Roman" pitchFamily="18" charset="0"/>
              </a:rPr>
              <a:t>−p</a:t>
            </a:r>
            <a:r>
              <a:rPr lang="en-US" altLang="en-US" sz="3200">
                <a:latin typeface="Times New Roman" pitchFamily="18" charset="0"/>
              </a:rPr>
              <a:t>)</a:t>
            </a:r>
            <a:r>
              <a:rPr lang="en-US" altLang="en-US" sz="3200" i="1">
                <a:latin typeface="Times New Roman" pitchFamily="18" charset="0"/>
              </a:rPr>
              <a:t>f</a:t>
            </a:r>
            <a:r>
              <a:rPr lang="en-US" altLang="en-US" sz="3200" i="1" baseline="-25000">
                <a:latin typeface="Times New Roman" pitchFamily="18" charset="0"/>
              </a:rPr>
              <a:t>d </a:t>
            </a:r>
            <a:r>
              <a:rPr lang="en-US" altLang="en-US" sz="3200">
                <a:latin typeface="Times New Roman" pitchFamily="18" charset="0"/>
              </a:rPr>
              <a:t>]   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609600"/>
            <a:ext cx="7239000" cy="1371600"/>
          </a:xfrm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Binomial 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Model 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continued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828800"/>
            <a:ext cx="7315200" cy="42672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In a risk-neutral world the asset price grows at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r−q</a:t>
            </a:r>
            <a:r>
              <a:rPr lang="en-US" altLang="en-US" i="1" smtClean="0">
                <a:latin typeface="Arial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rather than at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i="1" smtClean="0">
                <a:latin typeface="Arial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when there is a dividend yield at rate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q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The probability,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mtClean="0">
                <a:latin typeface="Arial" charset="0"/>
                <a:cs typeface="Arial" charset="0"/>
              </a:rPr>
              <a:t>, of an up movement must therefore satisfy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i="1" smtClean="0">
                <a:latin typeface="Arial" charset="0"/>
                <a:cs typeface="Arial" charset="0"/>
              </a:rPr>
              <a:t>			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pS</a:t>
            </a:r>
            <a:r>
              <a:rPr lang="en-US" altLang="en-US" baseline="-25000" smtClean="0">
                <a:latin typeface="Arial" charset="0"/>
                <a:cs typeface="Arial" charset="0"/>
              </a:rPr>
              <a:t>0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u+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1−p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d = 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r−q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i="1" smtClean="0">
                <a:latin typeface="Arial" charset="0"/>
                <a:cs typeface="Arial" charset="0"/>
              </a:rPr>
              <a:t>	</a:t>
            </a:r>
            <a:r>
              <a:rPr lang="en-US" altLang="en-US" smtClean="0">
                <a:latin typeface="Arial" charset="0"/>
                <a:cs typeface="Arial" charset="0"/>
              </a:rPr>
              <a:t>so that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		</a:t>
            </a: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CF04B75-0222-4FA5-B188-B16D9298BFF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3558" name="Object 4"/>
          <p:cNvGraphicFramePr>
            <a:graphicFrameLocks/>
          </p:cNvGraphicFramePr>
          <p:nvPr/>
        </p:nvGraphicFramePr>
        <p:xfrm>
          <a:off x="3657600" y="4724400"/>
          <a:ext cx="19605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6" imgW="7095656" imgH="3056050" progId="Equation.2">
                  <p:embed/>
                </p:oleObj>
              </mc:Choice>
              <mc:Fallback>
                <p:oleObj name="Equation" r:id="rId6" imgW="7095656" imgH="3056050" progId="Equation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724400"/>
                        <a:ext cx="196056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Binomial Model 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continued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case of an option on a stock index we set </a:t>
            </a:r>
            <a:r>
              <a:rPr lang="en-US" i="1" dirty="0" smtClean="0">
                <a:latin typeface="+mj-lt"/>
              </a:rPr>
              <a:t>q</a:t>
            </a:r>
            <a:r>
              <a:rPr lang="en-US" dirty="0" smtClean="0"/>
              <a:t> equal to the dividend yield on the index</a:t>
            </a:r>
          </a:p>
          <a:p>
            <a:r>
              <a:rPr lang="en-US" dirty="0" smtClean="0"/>
              <a:t>In the case of a currency we set </a:t>
            </a:r>
            <a:r>
              <a:rPr lang="en-US" i="1" dirty="0" smtClean="0">
                <a:latin typeface="+mj-lt"/>
              </a:rPr>
              <a:t>q</a:t>
            </a:r>
            <a:r>
              <a:rPr lang="en-US" dirty="0" smtClean="0"/>
              <a:t> equal to the foreign risk-free rate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Options, Futures, and Other Derivatives,  11th  Edition, Copyright © John 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C6A64-D704-4F89-9C09-1694D091960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4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Index Option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008063" y="1931988"/>
            <a:ext cx="6970712" cy="390207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Consider a call option on an index with a strike price of 880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Suppose 1 contract is exercised  when the index level is 900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What is the payoff?</a:t>
            </a:r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A07033A-F39F-450F-B563-F02FCA526BE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Using Index Options for Portfolio Insurance</a:t>
            </a:r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>
          <a:xfrm>
            <a:off x="609600" y="2362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Suppose the value of the index is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2400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2400" smtClean="0">
                <a:latin typeface="Arial" charset="0"/>
                <a:cs typeface="Arial" charset="0"/>
              </a:rPr>
              <a:t> and the strike price is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K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If a portfolio has a 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b</a:t>
            </a:r>
            <a:r>
              <a:rPr lang="en-US" altLang="en-US" sz="2400" smtClean="0">
                <a:latin typeface="Arial" charset="0"/>
                <a:cs typeface="Arial" charset="0"/>
              </a:rPr>
              <a:t> of 1.0, the portfolio insurance is obtained by buying 1 put option contract on the index for each 100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2400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2400" smtClean="0">
                <a:latin typeface="Arial" charset="0"/>
                <a:cs typeface="Arial" charset="0"/>
              </a:rPr>
              <a:t>  dollars held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If the 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b</a:t>
            </a:r>
            <a:r>
              <a:rPr lang="en-US" altLang="en-US" sz="2400" smtClean="0">
                <a:latin typeface="Arial" charset="0"/>
                <a:cs typeface="Arial" charset="0"/>
              </a:rPr>
              <a:t> is not 1.0, the portfolio manager buys 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b</a:t>
            </a:r>
            <a:r>
              <a:rPr lang="en-US" altLang="en-US" sz="2400" smtClean="0">
                <a:latin typeface="Arial" charset="0"/>
                <a:cs typeface="Arial" charset="0"/>
              </a:rPr>
              <a:t> put options for each 100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2400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2400" smtClean="0">
                <a:latin typeface="Arial" charset="0"/>
                <a:cs typeface="Arial" charset="0"/>
              </a:rPr>
              <a:t>  dollars held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In both cases,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smtClean="0">
                <a:latin typeface="Arial" charset="0"/>
                <a:cs typeface="Arial" charset="0"/>
              </a:rPr>
              <a:t> is chosen to give the appropriate insurance level</a:t>
            </a: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28D4FC-BC96-4B4B-A769-FDA4B64C119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Example 1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Portfolio has a beta of 1.0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It is currently worth $500,000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index currently stands at 1000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What trade is necessary to provide insurance against the portfolio value falling below $450,000?</a:t>
            </a: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6FDC7D6-A43B-46B9-B555-EFBCAA23E30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7772400" cy="746125"/>
          </a:xfrm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Example 2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93863"/>
            <a:ext cx="7467600" cy="4402137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Portfolio has a beta of 2.0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It is currently worth $500,000 and index stands at 1000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risk-free rate is 12% per annum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dividend yield on both the portfolio and the index is 4%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How many put option contracts should be purchased for portfolio insurance? 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47E82B9-2C84-4FB6-BBDA-00277DB3126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7772400" cy="822325"/>
          </a:xfrm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>
                <a:solidFill>
                  <a:schemeClr val="tx2">
                    <a:satMod val="130000"/>
                  </a:schemeClr>
                </a:solidFill>
              </a:rPr>
              <a:t>Calculating Relation Between Index Level and Portfolio Value in 3 months </a:t>
            </a:r>
            <a:r>
              <a:rPr lang="en-US" sz="2000" dirty="0" smtClean="0">
                <a:solidFill>
                  <a:schemeClr val="tx2">
                    <a:satMod val="130000"/>
                  </a:schemeClr>
                </a:solidFill>
              </a:rPr>
              <a:t>(Table 17.1)</a:t>
            </a:r>
            <a:endParaRPr lang="en-US" sz="2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>
          <a:xfrm>
            <a:off x="1371600" y="2057400"/>
            <a:ext cx="7239000" cy="4419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If index rises to 1040, it provides a 40/1000 or 4% return in 3 months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Total return (incl. dividends) = 5%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Excess return over risk-free rate = 2%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Excess return for portfolio = 4%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Increase in Portfolio Value = 4+3−1=6%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Portfolio value=$530,000</a:t>
            </a: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400B046-03DA-4DB6-B33A-D7D934BA11E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90600"/>
            <a:ext cx="7772400" cy="1082675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Determining the Strike Price </a:t>
            </a:r>
            <a:r>
              <a:rPr lang="en-US" sz="2200" dirty="0">
                <a:solidFill>
                  <a:schemeClr val="tx2">
                    <a:satMod val="130000"/>
                  </a:schemeClr>
                </a:solidFill>
              </a:rPr>
              <a:t>(Table </a:t>
            </a:r>
            <a:r>
              <a:rPr lang="en-US" sz="2200" dirty="0" smtClean="0">
                <a:solidFill>
                  <a:schemeClr val="tx2">
                    <a:satMod val="130000"/>
                  </a:schemeClr>
                </a:solidFill>
              </a:rPr>
              <a:t>17.2,)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14339" name="Object 3"/>
          <p:cNvGraphicFramePr>
            <a:graphicFrameLocks noGrp="1"/>
          </p:cNvGraphicFramePr>
          <p:nvPr>
            <p:ph idx="1"/>
          </p:nvPr>
        </p:nvGraphicFramePr>
        <p:xfrm>
          <a:off x="1143000" y="1905000"/>
          <a:ext cx="7234238" cy="422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Document" r:id="rId4" imgW="7819917" imgH="4562417" progId="Word.Document.8">
                  <p:embed/>
                </p:oleObj>
              </mc:Choice>
              <mc:Fallback>
                <p:oleObj name="Document" r:id="rId4" imgW="7819917" imgH="4562417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05000"/>
                        <a:ext cx="7234238" cy="422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A92FE2A-FDB7-442F-BBBF-1069B448C7B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1143000" y="5105400"/>
            <a:ext cx="77676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An option with a strike price of 960 will provide protection against a 10% decline in the portfolio value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001000" cy="1143000"/>
          </a:xfrm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Currency Options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727200"/>
            <a:ext cx="7237413" cy="4114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Currency options trade on NASDAQ OMX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There also exists a very active over-the-counter (OTC) market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Currency options are used by corporations to buy insurance when they have an FX exposure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 11th  Edition, Copyright © John 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E44F872-842C-47EC-8621-9DE74181997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Ch15HullOFOD8thEd</Template>
  <TotalTime>1018</TotalTime>
  <Words>1269</Words>
  <Application>Microsoft Office PowerPoint</Application>
  <PresentationFormat>On-screen Show (4:3)</PresentationFormat>
  <Paragraphs>187</Paragraphs>
  <Slides>24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Symbol</vt:lpstr>
      <vt:lpstr>Tahoma</vt:lpstr>
      <vt:lpstr>Times New Roman</vt:lpstr>
      <vt:lpstr>Wingdings</vt:lpstr>
      <vt:lpstr>Wingdings 2</vt:lpstr>
      <vt:lpstr>Global</vt:lpstr>
      <vt:lpstr>Document</vt:lpstr>
      <vt:lpstr>Equation</vt:lpstr>
      <vt:lpstr> Chapter 17 Options on Stock Indices and Currencies</vt:lpstr>
      <vt:lpstr>Index Options)</vt:lpstr>
      <vt:lpstr>Index Option Example</vt:lpstr>
      <vt:lpstr>Using Index Options for Portfolio Insurance</vt:lpstr>
      <vt:lpstr>Example 1</vt:lpstr>
      <vt:lpstr>Example 2</vt:lpstr>
      <vt:lpstr>Calculating Relation Between Index Level and Portfolio Value in 3 months (Table 17.1)</vt:lpstr>
      <vt:lpstr>Determining the Strike Price (Table 17.2,) </vt:lpstr>
      <vt:lpstr>Currency Options</vt:lpstr>
      <vt:lpstr>Range Forward Contracts</vt:lpstr>
      <vt:lpstr>Range Forward Contract continued Figure 17.1, page 368 </vt:lpstr>
      <vt:lpstr>European Options on Assets Providing a Known Yield</vt:lpstr>
      <vt:lpstr>European Options on Assets Providing Known Yield continued</vt:lpstr>
      <vt:lpstr>Extension of Chapter 11 Results (Equations 17.1 to 17.3)</vt:lpstr>
      <vt:lpstr>Extension of Chapter 15 Results (Equations 17.4 and 17.5)</vt:lpstr>
      <vt:lpstr>Alternative Formulas (equations 17.8 and 17.9)</vt:lpstr>
      <vt:lpstr>Valuing  European Index Options</vt:lpstr>
      <vt:lpstr>Implied Forward Prices and Dividend Yields (equation (17.10)</vt:lpstr>
      <vt:lpstr>Valuing  European Currency Options</vt:lpstr>
      <vt:lpstr>Formulas for European Currency Options (Equations 17.11 and 17.12)</vt:lpstr>
      <vt:lpstr>Alternative Formulas (Equations 17.13 and 17.14) </vt:lpstr>
      <vt:lpstr>The Binomial Model</vt:lpstr>
      <vt:lpstr>The Binomial Model  continued</vt:lpstr>
      <vt:lpstr>The Binomial Model 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Options on Stock Indices and Currencies</dc:title>
  <dc:subject>Options, Futures, and Other Derivatives, 11e</dc:subject>
  <dc:creator>John C. Hull</dc:creator>
  <cp:keywords>Chapter 17</cp:keywords>
  <dc:description>Copyright 2021 by John C. Hull. All Rights Reserved. Published 2021</dc:description>
  <cp:lastModifiedBy>John Hull</cp:lastModifiedBy>
  <cp:revision>113</cp:revision>
  <dcterms:created xsi:type="dcterms:W3CDTF">2008-05-30T23:52:09Z</dcterms:created>
  <dcterms:modified xsi:type="dcterms:W3CDTF">2020-09-30T15:25:49Z</dcterms:modified>
</cp:coreProperties>
</file>