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1"/>
  </p:notesMasterIdLst>
  <p:sldIdLst>
    <p:sldId id="256" r:id="rId2"/>
    <p:sldId id="281" r:id="rId3"/>
    <p:sldId id="258" r:id="rId4"/>
    <p:sldId id="259" r:id="rId5"/>
    <p:sldId id="283" r:id="rId6"/>
    <p:sldId id="284" r:id="rId7"/>
    <p:sldId id="260" r:id="rId8"/>
    <p:sldId id="285" r:id="rId9"/>
    <p:sldId id="261" r:id="rId10"/>
    <p:sldId id="282" r:id="rId11"/>
    <p:sldId id="262" r:id="rId12"/>
    <p:sldId id="263" r:id="rId13"/>
    <p:sldId id="272" r:id="rId14"/>
    <p:sldId id="273" r:id="rId15"/>
    <p:sldId id="274" r:id="rId16"/>
    <p:sldId id="275" r:id="rId17"/>
    <p:sldId id="276" r:id="rId18"/>
    <p:sldId id="264" r:id="rId19"/>
    <p:sldId id="265" r:id="rId20"/>
    <p:sldId id="266" r:id="rId21"/>
    <p:sldId id="267" r:id="rId22"/>
    <p:sldId id="268" r:id="rId23"/>
    <p:sldId id="269" r:id="rId24"/>
    <p:sldId id="270" r:id="rId25"/>
    <p:sldId id="271" r:id="rId26"/>
    <p:sldId id="277" r:id="rId27"/>
    <p:sldId id="280" r:id="rId28"/>
    <p:sldId id="278" r:id="rId29"/>
    <p:sldId id="27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53468A-C427-4C29-8F87-8B548D4EF5ED}" type="datetimeFigureOut">
              <a:rPr lang="en-US"/>
              <a:pPr>
                <a:defRPr/>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8C9157-FAFC-4194-A994-546AFE474D28}" type="slidenum">
              <a:rPr lang="en-US"/>
              <a:pPr>
                <a:defRPr/>
              </a:pPr>
              <a:t>‹#›</a:t>
            </a:fld>
            <a:endParaRPr lang="en-US"/>
          </a:p>
        </p:txBody>
      </p:sp>
    </p:spTree>
    <p:extLst>
      <p:ext uri="{BB962C8B-B14F-4D97-AF65-F5344CB8AC3E}">
        <p14:creationId xmlns:p14="http://schemas.microsoft.com/office/powerpoint/2010/main" val="1857895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E557D03C-44AC-46A5-8140-9C28B47DE1EE}" type="slidenum">
              <a:rPr lang="en-US" smtClean="0"/>
              <a:pPr>
                <a:defRPr/>
              </a:pPr>
              <a:t>1</a:t>
            </a:fld>
            <a:endParaRPr lang="en-US"/>
          </a:p>
        </p:txBody>
      </p:sp>
    </p:spTree>
    <p:extLst>
      <p:ext uri="{BB962C8B-B14F-4D97-AF65-F5344CB8AC3E}">
        <p14:creationId xmlns:p14="http://schemas.microsoft.com/office/powerpoint/2010/main" val="2422276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A29DD-9F04-4D20-9138-0048EBF1C56D}" type="slidenum">
              <a:rPr lang="en-US" smtClean="0"/>
              <a:pPr fontAlgn="base">
                <a:spcBef>
                  <a:spcPct val="0"/>
                </a:spcBef>
                <a:spcAft>
                  <a:spcPct val="0"/>
                </a:spcAft>
                <a:defRPr/>
              </a:pPr>
              <a:t>11</a:t>
            </a:fld>
            <a:endParaRPr lang="en-US" smtClean="0"/>
          </a:p>
        </p:txBody>
      </p:sp>
      <p:sp>
        <p:nvSpPr>
          <p:cNvPr id="4710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3712499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726F2791-C836-4A42-B0B4-22827A79747A}" type="slidenum">
              <a:rPr lang="en-US" smtClean="0"/>
              <a:pPr>
                <a:defRPr/>
              </a:pPr>
              <a:t>12</a:t>
            </a:fld>
            <a:endParaRPr lang="en-US"/>
          </a:p>
        </p:txBody>
      </p:sp>
    </p:spTree>
    <p:extLst>
      <p:ext uri="{BB962C8B-B14F-4D97-AF65-F5344CB8AC3E}">
        <p14:creationId xmlns:p14="http://schemas.microsoft.com/office/powerpoint/2010/main" val="371431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1AB1B6-29C2-407D-B05E-73734E504F58}" type="slidenum">
              <a:rPr lang="en-US" smtClean="0"/>
              <a:pPr fontAlgn="base">
                <a:spcBef>
                  <a:spcPct val="0"/>
                </a:spcBef>
                <a:spcAft>
                  <a:spcPct val="0"/>
                </a:spcAft>
                <a:defRPr/>
              </a:pPr>
              <a:t>13</a:t>
            </a:fld>
            <a:endParaRPr lang="en-US" smtClean="0"/>
          </a:p>
        </p:txBody>
      </p:sp>
      <p:sp>
        <p:nvSpPr>
          <p:cNvPr id="5734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71576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2EF6FB-3898-473C-BF8E-E944890B743A}" type="slidenum">
              <a:rPr lang="en-US" smtClean="0"/>
              <a:pPr fontAlgn="base">
                <a:spcBef>
                  <a:spcPct val="0"/>
                </a:spcBef>
                <a:spcAft>
                  <a:spcPct val="0"/>
                </a:spcAft>
                <a:defRPr/>
              </a:pPr>
              <a:t>14</a:t>
            </a:fld>
            <a:endParaRPr lang="en-US" smtClean="0"/>
          </a:p>
        </p:txBody>
      </p:sp>
      <p:sp>
        <p:nvSpPr>
          <p:cNvPr id="58371"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390967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044944-3CA5-48C6-A20B-4ACE25AFD91E}" type="slidenum">
              <a:rPr lang="en-US" smtClean="0"/>
              <a:pPr fontAlgn="base">
                <a:spcBef>
                  <a:spcPct val="0"/>
                </a:spcBef>
                <a:spcAft>
                  <a:spcPct val="0"/>
                </a:spcAft>
                <a:defRPr/>
              </a:pPr>
              <a:t>15</a:t>
            </a:fld>
            <a:endParaRPr lang="en-US" smtClean="0"/>
          </a:p>
        </p:txBody>
      </p:sp>
      <p:sp>
        <p:nvSpPr>
          <p:cNvPr id="5939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704848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52B0E5EC-06D5-4EB1-9CE5-36FD0FD2D7DA}" type="slidenum">
              <a:rPr lang="en-US" smtClean="0"/>
              <a:pPr>
                <a:defRPr/>
              </a:pPr>
              <a:t>16</a:t>
            </a:fld>
            <a:endParaRPr lang="en-US"/>
          </a:p>
        </p:txBody>
      </p:sp>
    </p:spTree>
    <p:extLst>
      <p:ext uri="{BB962C8B-B14F-4D97-AF65-F5344CB8AC3E}">
        <p14:creationId xmlns:p14="http://schemas.microsoft.com/office/powerpoint/2010/main" val="217931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B8C2CC97-0EBA-4994-8228-788F90A3C8BD}" type="slidenum">
              <a:rPr lang="en-US" smtClean="0"/>
              <a:pPr>
                <a:defRPr/>
              </a:pPr>
              <a:t>17</a:t>
            </a:fld>
            <a:endParaRPr lang="en-US"/>
          </a:p>
        </p:txBody>
      </p:sp>
    </p:spTree>
    <p:extLst>
      <p:ext uri="{BB962C8B-B14F-4D97-AF65-F5344CB8AC3E}">
        <p14:creationId xmlns:p14="http://schemas.microsoft.com/office/powerpoint/2010/main" val="1286147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389D67-FE1E-4EA3-85E1-536BE71CDCA3}" type="slidenum">
              <a:rPr lang="en-US" smtClean="0"/>
              <a:pPr fontAlgn="base">
                <a:spcBef>
                  <a:spcPct val="0"/>
                </a:spcBef>
                <a:spcAft>
                  <a:spcPct val="0"/>
                </a:spcAft>
                <a:defRPr/>
              </a:pPr>
              <a:t>18</a:t>
            </a:fld>
            <a:endParaRPr lang="en-US" smtClean="0"/>
          </a:p>
        </p:txBody>
      </p:sp>
      <p:sp>
        <p:nvSpPr>
          <p:cNvPr id="4915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35703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3C0667-90C2-4D93-A90B-629F8D8A7368}" type="slidenum">
              <a:rPr lang="en-US" smtClean="0"/>
              <a:pPr fontAlgn="base">
                <a:spcBef>
                  <a:spcPct val="0"/>
                </a:spcBef>
                <a:spcAft>
                  <a:spcPct val="0"/>
                </a:spcAft>
                <a:defRPr/>
              </a:pPr>
              <a:t>19</a:t>
            </a:fld>
            <a:endParaRPr lang="en-US" smtClean="0"/>
          </a:p>
        </p:txBody>
      </p:sp>
      <p:sp>
        <p:nvSpPr>
          <p:cNvPr id="5017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93681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1BB26F-B065-4FC1-8CFA-9C8C5D84313F}" type="slidenum">
              <a:rPr lang="en-US" smtClean="0"/>
              <a:pPr fontAlgn="base">
                <a:spcBef>
                  <a:spcPct val="0"/>
                </a:spcBef>
                <a:spcAft>
                  <a:spcPct val="0"/>
                </a:spcAft>
                <a:defRPr/>
              </a:pPr>
              <a:t>20</a:t>
            </a:fld>
            <a:endParaRPr lang="en-US" smtClean="0"/>
          </a:p>
        </p:txBody>
      </p:sp>
      <p:sp>
        <p:nvSpPr>
          <p:cNvPr id="5120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61410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2207D5C-326B-4C07-9A8D-BDC60B19450C}" type="slidenum">
              <a:rPr lang="en-US" smtClean="0"/>
              <a:pPr>
                <a:defRPr/>
              </a:pPr>
              <a:t>2</a:t>
            </a:fld>
            <a:endParaRPr lang="en-US"/>
          </a:p>
        </p:txBody>
      </p:sp>
    </p:spTree>
    <p:extLst>
      <p:ext uri="{BB962C8B-B14F-4D97-AF65-F5344CB8AC3E}">
        <p14:creationId xmlns:p14="http://schemas.microsoft.com/office/powerpoint/2010/main" val="1825454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607B9D-4C4F-4967-80FC-AE3894625D84}" type="slidenum">
              <a:rPr lang="en-US" smtClean="0"/>
              <a:pPr fontAlgn="base">
                <a:spcBef>
                  <a:spcPct val="0"/>
                </a:spcBef>
                <a:spcAft>
                  <a:spcPct val="0"/>
                </a:spcAft>
                <a:defRPr/>
              </a:pPr>
              <a:t>21</a:t>
            </a:fld>
            <a:endParaRPr lang="en-US" smtClean="0"/>
          </a:p>
        </p:txBody>
      </p:sp>
      <p:sp>
        <p:nvSpPr>
          <p:cNvPr id="5222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834301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BEFFBC-5B88-44A2-9BA8-00E0800BB445}" type="slidenum">
              <a:rPr lang="en-US" smtClean="0"/>
              <a:pPr fontAlgn="base">
                <a:spcBef>
                  <a:spcPct val="0"/>
                </a:spcBef>
                <a:spcAft>
                  <a:spcPct val="0"/>
                </a:spcAft>
                <a:defRPr/>
              </a:pPr>
              <a:t>22</a:t>
            </a:fld>
            <a:endParaRPr lang="en-US" smtClean="0"/>
          </a:p>
        </p:txBody>
      </p:sp>
      <p:sp>
        <p:nvSpPr>
          <p:cNvPr id="53251"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31356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20B0F2-BEBF-4160-B413-A0D40A17EAFE}" type="slidenum">
              <a:rPr lang="en-US" smtClean="0"/>
              <a:pPr fontAlgn="base">
                <a:spcBef>
                  <a:spcPct val="0"/>
                </a:spcBef>
                <a:spcAft>
                  <a:spcPct val="0"/>
                </a:spcAft>
                <a:defRPr/>
              </a:pPr>
              <a:t>23</a:t>
            </a:fld>
            <a:endParaRPr lang="en-US" smtClean="0"/>
          </a:p>
        </p:txBody>
      </p:sp>
      <p:sp>
        <p:nvSpPr>
          <p:cNvPr id="5427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615523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A34D3-66B3-4E32-B569-5FCB739404B8}" type="slidenum">
              <a:rPr lang="en-US" smtClean="0"/>
              <a:pPr fontAlgn="base">
                <a:spcBef>
                  <a:spcPct val="0"/>
                </a:spcBef>
                <a:spcAft>
                  <a:spcPct val="0"/>
                </a:spcAft>
                <a:defRPr/>
              </a:pPr>
              <a:t>24</a:t>
            </a:fld>
            <a:endParaRPr lang="en-US" smtClean="0"/>
          </a:p>
        </p:txBody>
      </p:sp>
      <p:sp>
        <p:nvSpPr>
          <p:cNvPr id="5529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554751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54D6F8-F972-40FC-B641-793612B200F3}" type="slidenum">
              <a:rPr lang="en-US" smtClean="0"/>
              <a:pPr fontAlgn="base">
                <a:spcBef>
                  <a:spcPct val="0"/>
                </a:spcBef>
                <a:spcAft>
                  <a:spcPct val="0"/>
                </a:spcAft>
                <a:defRPr/>
              </a:pPr>
              <a:t>25</a:t>
            </a:fld>
            <a:endParaRPr lang="en-US" smtClean="0"/>
          </a:p>
        </p:txBody>
      </p:sp>
      <p:sp>
        <p:nvSpPr>
          <p:cNvPr id="5632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3627810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A1E92-4819-4BDD-8A98-A6FB158E73B6}" type="slidenum">
              <a:rPr lang="en-US" smtClean="0"/>
              <a:pPr fontAlgn="base">
                <a:spcBef>
                  <a:spcPct val="0"/>
                </a:spcBef>
                <a:spcAft>
                  <a:spcPct val="0"/>
                </a:spcAft>
                <a:defRPr/>
              </a:pPr>
              <a:t>26</a:t>
            </a:fld>
            <a:endParaRPr lang="en-US" smtClean="0"/>
          </a:p>
        </p:txBody>
      </p:sp>
      <p:sp>
        <p:nvSpPr>
          <p:cNvPr id="6246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962897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70295713-8E70-4E26-9F27-BFA69408F8FE}" type="slidenum">
              <a:rPr lang="en-US" smtClean="0"/>
              <a:pPr>
                <a:defRPr/>
              </a:pPr>
              <a:t>27</a:t>
            </a:fld>
            <a:endParaRPr lang="en-US"/>
          </a:p>
        </p:txBody>
      </p:sp>
    </p:spTree>
    <p:extLst>
      <p:ext uri="{BB962C8B-B14F-4D97-AF65-F5344CB8AC3E}">
        <p14:creationId xmlns:p14="http://schemas.microsoft.com/office/powerpoint/2010/main" val="482974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48E76184-FD06-483F-91BB-54F666C0819C}" type="slidenum">
              <a:rPr lang="en-US" smtClean="0"/>
              <a:pPr>
                <a:defRPr/>
              </a:pPr>
              <a:t>28</a:t>
            </a:fld>
            <a:endParaRPr lang="en-US"/>
          </a:p>
        </p:txBody>
      </p:sp>
    </p:spTree>
    <p:extLst>
      <p:ext uri="{BB962C8B-B14F-4D97-AF65-F5344CB8AC3E}">
        <p14:creationId xmlns:p14="http://schemas.microsoft.com/office/powerpoint/2010/main" val="1077063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A9AEE3-221A-48BC-9E08-499261A7DFCB}" type="slidenum">
              <a:rPr lang="en-US" smtClean="0"/>
              <a:pPr fontAlgn="base">
                <a:spcBef>
                  <a:spcPct val="0"/>
                </a:spcBef>
                <a:spcAft>
                  <a:spcPct val="0"/>
                </a:spcAft>
                <a:defRPr/>
              </a:pPr>
              <a:t>29</a:t>
            </a:fld>
            <a:endParaRPr lang="en-US" smtClean="0"/>
          </a:p>
        </p:txBody>
      </p:sp>
      <p:sp>
        <p:nvSpPr>
          <p:cNvPr id="6553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419972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4895A5-155B-433E-AC51-5ED53DE488B4}" type="slidenum">
              <a:rPr lang="en-US" smtClean="0"/>
              <a:pPr fontAlgn="base">
                <a:spcBef>
                  <a:spcPct val="0"/>
                </a:spcBef>
                <a:spcAft>
                  <a:spcPct val="0"/>
                </a:spcAft>
                <a:defRPr/>
              </a:pPr>
              <a:t>3</a:t>
            </a:fld>
            <a:endParaRPr lang="en-US" smtClean="0"/>
          </a:p>
        </p:txBody>
      </p:sp>
      <p:sp>
        <p:nvSpPr>
          <p:cNvPr id="3993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32352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51B07B-ECC6-425D-BADC-2B4467FC439B}" type="slidenum">
              <a:rPr lang="en-US" smtClean="0"/>
              <a:pPr fontAlgn="base">
                <a:spcBef>
                  <a:spcPct val="0"/>
                </a:spcBef>
                <a:spcAft>
                  <a:spcPct val="0"/>
                </a:spcAft>
                <a:defRPr/>
              </a:pPr>
              <a:t>4</a:t>
            </a:fld>
            <a:endParaRPr lang="en-US" smtClean="0"/>
          </a:p>
        </p:txBody>
      </p:sp>
      <p:sp>
        <p:nvSpPr>
          <p:cNvPr id="4096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230908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A78285F-13D6-458F-A757-128FC6C661E2}" type="slidenum">
              <a:rPr lang="en-US" smtClean="0"/>
              <a:pPr>
                <a:defRPr/>
              </a:pPr>
              <a:t>5</a:t>
            </a:fld>
            <a:endParaRPr lang="en-US"/>
          </a:p>
        </p:txBody>
      </p:sp>
    </p:spTree>
    <p:extLst>
      <p:ext uri="{BB962C8B-B14F-4D97-AF65-F5344CB8AC3E}">
        <p14:creationId xmlns:p14="http://schemas.microsoft.com/office/powerpoint/2010/main" val="2569961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C932522-174F-4E32-9A77-FD59635C794A}" type="slidenum">
              <a:rPr lang="en-US" smtClean="0"/>
              <a:pPr>
                <a:defRPr/>
              </a:pPr>
              <a:t>6</a:t>
            </a:fld>
            <a:endParaRPr lang="en-US"/>
          </a:p>
        </p:txBody>
      </p:sp>
    </p:spTree>
    <p:extLst>
      <p:ext uri="{BB962C8B-B14F-4D97-AF65-F5344CB8AC3E}">
        <p14:creationId xmlns:p14="http://schemas.microsoft.com/office/powerpoint/2010/main" val="3707344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45067B-1250-4082-B88F-328FA5F86928}" type="slidenum">
              <a:rPr lang="en-US" smtClean="0"/>
              <a:pPr fontAlgn="base">
                <a:spcBef>
                  <a:spcPct val="0"/>
                </a:spcBef>
                <a:spcAft>
                  <a:spcPct val="0"/>
                </a:spcAft>
                <a:defRPr/>
              </a:pPr>
              <a:t>7</a:t>
            </a:fld>
            <a:endParaRPr lang="en-US" smtClean="0"/>
          </a:p>
        </p:txBody>
      </p:sp>
      <p:sp>
        <p:nvSpPr>
          <p:cNvPr id="4403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extLst>
      <p:ext uri="{BB962C8B-B14F-4D97-AF65-F5344CB8AC3E}">
        <p14:creationId xmlns:p14="http://schemas.microsoft.com/office/powerpoint/2010/main" val="1212454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ABA319C9-594C-48C2-9533-0F3E0D5063DA}" type="slidenum">
              <a:rPr lang="en-US" smtClean="0"/>
              <a:pPr>
                <a:defRPr/>
              </a:pPr>
              <a:t>9</a:t>
            </a:fld>
            <a:endParaRPr lang="en-US"/>
          </a:p>
        </p:txBody>
      </p:sp>
    </p:spTree>
    <p:extLst>
      <p:ext uri="{BB962C8B-B14F-4D97-AF65-F5344CB8AC3E}">
        <p14:creationId xmlns:p14="http://schemas.microsoft.com/office/powerpoint/2010/main" val="311292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745DBEF-ED3D-4302-A080-DF4112453D35}" type="slidenum">
              <a:rPr lang="en-US" smtClean="0"/>
              <a:pPr>
                <a:defRPr/>
              </a:pPr>
              <a:t>10</a:t>
            </a:fld>
            <a:endParaRPr lang="en-US"/>
          </a:p>
        </p:txBody>
      </p:sp>
    </p:spTree>
    <p:extLst>
      <p:ext uri="{BB962C8B-B14F-4D97-AF65-F5344CB8AC3E}">
        <p14:creationId xmlns:p14="http://schemas.microsoft.com/office/powerpoint/2010/main" val="1482579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9AA0035E-E50D-4BB9-AA26-2B4776F0FE33}" type="datetime1">
              <a:rPr lang="en-US" smtClean="0"/>
              <a:t>9/30/2020</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9741EC63-46A4-4490-8409-2CD445F03C97}" type="slidenum">
              <a:rPr lang="en-US"/>
              <a:pPr>
                <a:defRPr/>
              </a:pPr>
              <a:t>‹#›</a:t>
            </a:fld>
            <a:endParaRPr lang="en-US"/>
          </a:p>
        </p:txBody>
      </p:sp>
    </p:spTree>
    <p:extLst>
      <p:ext uri="{BB962C8B-B14F-4D97-AF65-F5344CB8AC3E}">
        <p14:creationId xmlns:p14="http://schemas.microsoft.com/office/powerpoint/2010/main" val="282697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1D2DD1F-994E-4E81-A772-D01226A19A66}"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B6BF65-9D75-4E38-8D19-BDDB797600BF}" type="slidenum">
              <a:rPr lang="en-US"/>
              <a:pPr>
                <a:defRPr/>
              </a:pPr>
              <a:t>‹#›</a:t>
            </a:fld>
            <a:endParaRPr lang="en-US"/>
          </a:p>
        </p:txBody>
      </p:sp>
    </p:spTree>
    <p:extLst>
      <p:ext uri="{BB962C8B-B14F-4D97-AF65-F5344CB8AC3E}">
        <p14:creationId xmlns:p14="http://schemas.microsoft.com/office/powerpoint/2010/main" val="219806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3075D0D-3EC4-40B5-8232-1568D738E84C}"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AA840B-47D7-45A9-85BA-34B5324C3075}" type="slidenum">
              <a:rPr lang="en-US"/>
              <a:pPr>
                <a:defRPr/>
              </a:pPr>
              <a:t>‹#›</a:t>
            </a:fld>
            <a:endParaRPr lang="en-US"/>
          </a:p>
        </p:txBody>
      </p:sp>
    </p:spTree>
    <p:extLst>
      <p:ext uri="{BB962C8B-B14F-4D97-AF65-F5344CB8AC3E}">
        <p14:creationId xmlns:p14="http://schemas.microsoft.com/office/powerpoint/2010/main" val="420609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6EF2A087-8154-4A86-AA8C-6C769B721956}" type="datetime1">
              <a:rPr lang="en-US" smtClean="0"/>
              <a:t>9/30/2020</a:t>
            </a:fld>
            <a:endParaRPr lang="en-US"/>
          </a:p>
        </p:txBody>
      </p:sp>
      <p:sp>
        <p:nvSpPr>
          <p:cNvPr id="6" name="Footer Placeholder 5"/>
          <p:cNvSpPr>
            <a:spLocks noGrp="1"/>
          </p:cNvSpPr>
          <p:nvPr>
            <p:ph type="ftr" sz="quarter" idx="11"/>
          </p:nvPr>
        </p:nvSpPr>
        <p:spPr>
          <a:xfrm>
            <a:off x="250825" y="6248400"/>
            <a:ext cx="7561263"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3BA09A64-ED55-454B-B21D-2A1106333404}" type="slidenum">
              <a:rPr lang="en-US"/>
              <a:pPr>
                <a:defRPr/>
              </a:pPr>
              <a:t>‹#›</a:t>
            </a:fld>
            <a:endParaRPr lang="en-US"/>
          </a:p>
        </p:txBody>
      </p:sp>
    </p:spTree>
    <p:extLst>
      <p:ext uri="{BB962C8B-B14F-4D97-AF65-F5344CB8AC3E}">
        <p14:creationId xmlns:p14="http://schemas.microsoft.com/office/powerpoint/2010/main" val="323702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C26CDACA-570B-4B04-A7D5-F50D399C26AA}" type="datetime1">
              <a:rPr lang="en-US" smtClean="0"/>
              <a:t>9/30/2020</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7C307815-F4E3-4070-91C7-4487B619F666}" type="slidenum">
              <a:rPr lang="en-US"/>
              <a:pPr>
                <a:defRPr/>
              </a:pPr>
              <a:t>‹#›</a:t>
            </a:fld>
            <a:endParaRPr lang="en-US"/>
          </a:p>
        </p:txBody>
      </p:sp>
    </p:spTree>
    <p:extLst>
      <p:ext uri="{BB962C8B-B14F-4D97-AF65-F5344CB8AC3E}">
        <p14:creationId xmlns:p14="http://schemas.microsoft.com/office/powerpoint/2010/main" val="297498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395743BA-2824-4C08-8674-B3124883A814}" type="datetime1">
              <a:rPr lang="en-US" smtClean="0"/>
              <a:t>9/30/2020</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pPr>
              <a:defRPr/>
            </a:pPr>
            <a:fld id="{320B0D45-DCE5-49B6-9F1B-63E7480BA690}" type="slidenum">
              <a:rPr lang="en-US"/>
              <a:pPr>
                <a:defRPr/>
              </a:pPr>
              <a:t>‹#›</a:t>
            </a:fld>
            <a:endParaRPr lang="en-US"/>
          </a:p>
        </p:txBody>
      </p:sp>
    </p:spTree>
    <p:extLst>
      <p:ext uri="{BB962C8B-B14F-4D97-AF65-F5344CB8AC3E}">
        <p14:creationId xmlns:p14="http://schemas.microsoft.com/office/powerpoint/2010/main" val="152084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ACAF7C2-C0EA-45CE-B686-F3515F758E3C}"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60C65B-5A0D-4B36-A148-0287F5EFB5D2}" type="slidenum">
              <a:rPr lang="en-US"/>
              <a:pPr>
                <a:defRPr/>
              </a:pPr>
              <a:t>‹#›</a:t>
            </a:fld>
            <a:endParaRPr lang="en-US"/>
          </a:p>
        </p:txBody>
      </p:sp>
    </p:spTree>
    <p:extLst>
      <p:ext uri="{BB962C8B-B14F-4D97-AF65-F5344CB8AC3E}">
        <p14:creationId xmlns:p14="http://schemas.microsoft.com/office/powerpoint/2010/main" val="278084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1149B7F-F1F7-4AA5-B925-8281A98794A5}"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8209A8-31EE-4AAE-AF1E-67878C72DC1D}" type="slidenum">
              <a:rPr lang="en-US"/>
              <a:pPr>
                <a:defRPr/>
              </a:pPr>
              <a:t>‹#›</a:t>
            </a:fld>
            <a:endParaRPr lang="en-US"/>
          </a:p>
        </p:txBody>
      </p:sp>
    </p:spTree>
    <p:extLst>
      <p:ext uri="{BB962C8B-B14F-4D97-AF65-F5344CB8AC3E}">
        <p14:creationId xmlns:p14="http://schemas.microsoft.com/office/powerpoint/2010/main" val="365481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6ECD9D-00A9-4159-8930-7B864DA021D4}" type="datetime1">
              <a:rPr lang="en-US" smtClean="0"/>
              <a:t>9/30/2020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77D737A-09F8-439C-A16C-765E99EEF898}" type="slidenum">
              <a:rPr lang="en-US"/>
              <a:pPr>
                <a:defRPr/>
              </a:pPr>
              <a:t>‹#›</a:t>
            </a:fld>
            <a:endParaRPr lang="en-US"/>
          </a:p>
        </p:txBody>
      </p:sp>
    </p:spTree>
    <p:extLst>
      <p:ext uri="{BB962C8B-B14F-4D97-AF65-F5344CB8AC3E}">
        <p14:creationId xmlns:p14="http://schemas.microsoft.com/office/powerpoint/2010/main" val="74472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6909EACC-7AE2-4F78-87F8-0EC239C0ACD4}" type="datetime1">
              <a:rPr lang="en-US" smtClean="0"/>
              <a:t>9/30/2020</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pPr>
              <a:defRPr/>
            </a:pPr>
            <a:fld id="{56B10F9C-41C7-42BF-BBE4-A6CB84C1302F}" type="slidenum">
              <a:rPr lang="en-US"/>
              <a:pPr>
                <a:defRPr/>
              </a:pPr>
              <a:t>‹#›</a:t>
            </a:fld>
            <a:endParaRPr lang="en-US"/>
          </a:p>
        </p:txBody>
      </p:sp>
    </p:spTree>
    <p:extLst>
      <p:ext uri="{BB962C8B-B14F-4D97-AF65-F5344CB8AC3E}">
        <p14:creationId xmlns:p14="http://schemas.microsoft.com/office/powerpoint/2010/main" val="323918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DAC340F-CB5F-4764-A879-216872F76E83}" type="datetime1">
              <a:rPr lang="en-US" smtClean="0"/>
              <a:t>9/30/2020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1CD117D-ABA6-4DAB-983E-E1343A19604F}" type="slidenum">
              <a:rPr lang="en-US"/>
              <a:pPr>
                <a:defRPr/>
              </a:pPr>
              <a:t>‹#›</a:t>
            </a:fld>
            <a:endParaRPr lang="en-US"/>
          </a:p>
        </p:txBody>
      </p:sp>
    </p:spTree>
    <p:extLst>
      <p:ext uri="{BB962C8B-B14F-4D97-AF65-F5344CB8AC3E}">
        <p14:creationId xmlns:p14="http://schemas.microsoft.com/office/powerpoint/2010/main" val="176898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DA9CFA5-A11A-479F-879F-69F0DA1E40DE}"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98A8E-9E4E-4198-B09B-C5F5E6230B4D}" type="slidenum">
              <a:rPr lang="en-US"/>
              <a:pPr>
                <a:defRPr/>
              </a:pPr>
              <a:t>‹#›</a:t>
            </a:fld>
            <a:endParaRPr lang="en-US"/>
          </a:p>
        </p:txBody>
      </p:sp>
    </p:spTree>
    <p:extLst>
      <p:ext uri="{BB962C8B-B14F-4D97-AF65-F5344CB8AC3E}">
        <p14:creationId xmlns:p14="http://schemas.microsoft.com/office/powerpoint/2010/main" val="178215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8617AA6-108A-483C-8C95-3B3F9853F2C5}"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5A9F06-21D3-4A9B-9BE9-3EE649CC3418}" type="slidenum">
              <a:rPr lang="en-US"/>
              <a:pPr>
                <a:defRPr/>
              </a:pPr>
              <a:t>‹#›</a:t>
            </a:fld>
            <a:endParaRPr lang="en-US"/>
          </a:p>
        </p:txBody>
      </p:sp>
    </p:spTree>
    <p:extLst>
      <p:ext uri="{BB962C8B-B14F-4D97-AF65-F5344CB8AC3E}">
        <p14:creationId xmlns:p14="http://schemas.microsoft.com/office/powerpoint/2010/main" val="154743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D67A520B-1C64-4DFE-9E2E-31BF2B3E7B35}" type="datetime1">
              <a:rPr lang="en-US" smtClean="0"/>
              <a:t>9/30/2020</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66620EB-380C-420A-BB29-BFC321CC6E34}"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12" r:id="rId1"/>
    <p:sldLayoutId id="2147483813" r:id="rId2"/>
    <p:sldLayoutId id="2147483804" r:id="rId3"/>
    <p:sldLayoutId id="2147483805" r:id="rId4"/>
    <p:sldLayoutId id="2147483806" r:id="rId5"/>
    <p:sldLayoutId id="2147483814" r:id="rId6"/>
    <p:sldLayoutId id="2147483807" r:id="rId7"/>
    <p:sldLayoutId id="2147483808" r:id="rId8"/>
    <p:sldLayoutId id="2147483809" r:id="rId9"/>
    <p:sldLayoutId id="2147483810" r:id="rId10"/>
    <p:sldLayoutId id="2147483811" r:id="rId11"/>
    <p:sldLayoutId id="2147483815" r:id="rId12"/>
    <p:sldLayoutId id="2147483816"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18</a:t>
            </a:r>
            <a:br>
              <a:rPr lang="en-US" dirty="0" smtClean="0">
                <a:solidFill>
                  <a:schemeClr val="tx2">
                    <a:satMod val="130000"/>
                  </a:schemeClr>
                </a:solidFill>
              </a:rPr>
            </a:br>
            <a:r>
              <a:rPr lang="en-US" dirty="0" smtClean="0">
                <a:solidFill>
                  <a:schemeClr val="tx2">
                    <a:satMod val="130000"/>
                  </a:schemeClr>
                </a:solidFill>
              </a:rPr>
              <a:t>Futures Options and Black’s Model</a:t>
            </a:r>
            <a:endParaRPr lang="en-US" dirty="0">
              <a:solidFill>
                <a:schemeClr val="tx2">
                  <a:satMod val="130000"/>
                </a:schemeClr>
              </a:solidFill>
            </a:endParaRPr>
          </a:p>
        </p:txBody>
      </p:sp>
      <p:sp>
        <p:nvSpPr>
          <p:cNvPr id="7171" name="Footer Placeholder 4"/>
          <p:cNvSpPr>
            <a:spLocks noGrp="1"/>
          </p:cNvSpPr>
          <p:nvPr>
            <p:ph type="ftr" sz="quarter" idx="11"/>
          </p:nvPr>
        </p:nvSpPr>
        <p:spPr>
          <a:xfrm>
            <a:off x="1905000" y="6324600"/>
            <a:ext cx="4724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1336416-C4D2-484A-BB67-0C80D004961C}"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European Futures Options</a:t>
            </a:r>
          </a:p>
        </p:txBody>
      </p:sp>
      <p:sp>
        <p:nvSpPr>
          <p:cNvPr id="16387" name="Content Placeholder 2"/>
          <p:cNvSpPr>
            <a:spLocks noGrp="1"/>
          </p:cNvSpPr>
          <p:nvPr>
            <p:ph idx="1"/>
          </p:nvPr>
        </p:nvSpPr>
        <p:spPr/>
        <p:txBody>
          <a:bodyPr/>
          <a:lstStyle/>
          <a:p>
            <a:pPr eaLnBrk="1" hangingPunct="1"/>
            <a:r>
              <a:rPr lang="en-US" altLang="en-US" dirty="0" smtClean="0">
                <a:latin typeface="Arial" charset="0"/>
                <a:cs typeface="Arial" charset="0"/>
              </a:rPr>
              <a:t>European futures options and European spot options are equivalent when futures contract matures at the same time as the option</a:t>
            </a:r>
          </a:p>
          <a:p>
            <a:pPr eaLnBrk="1" hangingPunct="1"/>
            <a:r>
              <a:rPr lang="en-US" altLang="en-US" dirty="0" smtClean="0">
                <a:latin typeface="Arial" charset="0"/>
                <a:cs typeface="Arial" charset="0"/>
              </a:rPr>
              <a:t> It is common to regard European spot options as European futures options when they are valued</a:t>
            </a: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724DCDD-FBBC-4CFD-9EEF-2A9143CABF87}"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Put-Call Parity for Futures Options </a:t>
            </a:r>
            <a:r>
              <a:rPr lang="en-US" sz="2200" dirty="0">
                <a:solidFill>
                  <a:schemeClr val="tx2">
                    <a:satMod val="130000"/>
                  </a:schemeClr>
                </a:solidFill>
              </a:rPr>
              <a:t>(Equation </a:t>
            </a:r>
            <a:r>
              <a:rPr lang="en-US" sz="2200" dirty="0" smtClean="0">
                <a:solidFill>
                  <a:schemeClr val="tx2">
                    <a:satMod val="130000"/>
                  </a:schemeClr>
                </a:solidFill>
              </a:rPr>
              <a:t>18.1)</a:t>
            </a:r>
            <a:endParaRPr lang="en-US" dirty="0">
              <a:solidFill>
                <a:schemeClr val="tx2">
                  <a:satMod val="130000"/>
                </a:schemeClr>
              </a:solidFill>
            </a:endParaRPr>
          </a:p>
        </p:txBody>
      </p:sp>
      <p:sp>
        <p:nvSpPr>
          <p:cNvPr id="17411" name="Rectangle 3"/>
          <p:cNvSpPr>
            <a:spLocks noGrp="1" noChangeArrowheads="1"/>
          </p:cNvSpPr>
          <p:nvPr>
            <p:ph idx="1"/>
          </p:nvPr>
        </p:nvSpPr>
        <p:spPr>
          <a:xfrm>
            <a:off x="685800" y="1905000"/>
            <a:ext cx="7772400" cy="4357688"/>
          </a:xfrm>
        </p:spPr>
        <p:txBody>
          <a:bodyPr lIns="92075" tIns="46038" rIns="92075" bIns="46038"/>
          <a:lstStyle/>
          <a:p>
            <a:pPr eaLnBrk="1" hangingPunct="1">
              <a:buFont typeface="Wingdings" pitchFamily="2" charset="2"/>
              <a:buNone/>
            </a:pPr>
            <a:r>
              <a:rPr lang="en-US" altLang="en-US" dirty="0" smtClean="0">
                <a:latin typeface="Arial" charset="0"/>
                <a:cs typeface="Arial" charset="0"/>
              </a:rPr>
              <a:t>	</a:t>
            </a:r>
          </a:p>
          <a:p>
            <a:pPr eaLnBrk="1" hangingPunct="1">
              <a:buFont typeface="Wingdings" pitchFamily="2" charset="2"/>
              <a:buNone/>
            </a:pPr>
            <a:r>
              <a:rPr lang="en-US" altLang="en-US" dirty="0" smtClean="0">
                <a:latin typeface="Arial" charset="0"/>
                <a:cs typeface="Arial" charset="0"/>
              </a:rPr>
              <a:t>Consider the following two portfolios:</a:t>
            </a:r>
          </a:p>
          <a:p>
            <a:pPr eaLnBrk="1" hangingPunct="1">
              <a:buFont typeface="Wingdings" pitchFamily="2" charset="2"/>
              <a:buNone/>
            </a:pPr>
            <a:r>
              <a:rPr lang="en-US" altLang="en-US" dirty="0" smtClean="0">
                <a:latin typeface="Arial" charset="0"/>
                <a:cs typeface="Arial" charset="0"/>
              </a:rPr>
              <a:t>	1. 	European call plus </a:t>
            </a:r>
            <a:r>
              <a:rPr lang="en-US" altLang="en-US" i="1" dirty="0" smtClean="0">
                <a:latin typeface="Times New Roman" pitchFamily="18" charset="0"/>
                <a:cs typeface="Arial" charset="0"/>
              </a:rPr>
              <a:t>Ke</a:t>
            </a:r>
            <a:r>
              <a:rPr lang="en-US" altLang="en-US" i="1" baseline="30000" dirty="0" smtClean="0">
                <a:latin typeface="Times New Roman" pitchFamily="18" charset="0"/>
                <a:cs typeface="Arial" charset="0"/>
              </a:rPr>
              <a:t>−</a:t>
            </a:r>
            <a:r>
              <a:rPr lang="en-US" altLang="en-US" i="1" baseline="30000" dirty="0" err="1" smtClean="0">
                <a:latin typeface="Times New Roman" pitchFamily="18" charset="0"/>
                <a:cs typeface="Arial" charset="0"/>
              </a:rPr>
              <a:t>rT</a:t>
            </a:r>
            <a:r>
              <a:rPr lang="en-US" altLang="en-US" dirty="0" smtClean="0">
                <a:latin typeface="Arial" charset="0"/>
                <a:cs typeface="Arial" charset="0"/>
              </a:rPr>
              <a:t> of cash</a:t>
            </a:r>
          </a:p>
          <a:p>
            <a:pPr eaLnBrk="1" hangingPunct="1">
              <a:buFont typeface="Wingdings" pitchFamily="2" charset="2"/>
              <a:buNone/>
            </a:pPr>
            <a:r>
              <a:rPr lang="en-US" altLang="en-US" dirty="0" smtClean="0">
                <a:latin typeface="Arial" charset="0"/>
                <a:cs typeface="Arial" charset="0"/>
              </a:rPr>
              <a:t>   2. 	European put plus long futures plus 	cash equal to </a:t>
            </a:r>
            <a:r>
              <a:rPr lang="en-US" altLang="en-US" i="1" dirty="0" smtClean="0">
                <a:latin typeface="Times New Roman" pitchFamily="18" charset="0"/>
                <a:cs typeface="Arial" charset="0"/>
              </a:rPr>
              <a:t>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e</a:t>
            </a:r>
            <a:r>
              <a:rPr lang="en-US" altLang="en-US" i="1" baseline="30000" dirty="0" smtClean="0">
                <a:latin typeface="Times New Roman" pitchFamily="18" charset="0"/>
                <a:cs typeface="Arial" charset="0"/>
              </a:rPr>
              <a:t>−rT</a:t>
            </a:r>
            <a:r>
              <a:rPr lang="en-US" altLang="en-US" dirty="0" smtClean="0">
                <a:latin typeface="Arial" charset="0"/>
                <a:cs typeface="Arial" charset="0"/>
              </a:rPr>
              <a:t> </a:t>
            </a:r>
          </a:p>
          <a:p>
            <a:pPr eaLnBrk="1" hangingPunct="1">
              <a:buFont typeface="Wingdings" pitchFamily="2" charset="2"/>
              <a:buNone/>
            </a:pPr>
            <a:r>
              <a:rPr lang="en-US" altLang="en-US" dirty="0" smtClean="0">
                <a:latin typeface="Arial" charset="0"/>
                <a:cs typeface="Arial" charset="0"/>
              </a:rPr>
              <a:t>	They must be worth the same at time </a:t>
            </a:r>
            <a:r>
              <a:rPr lang="en-US" altLang="en-US" i="1" dirty="0" smtClean="0">
                <a:latin typeface="Times New Roman" pitchFamily="18" charset="0"/>
                <a:cs typeface="Arial" charset="0"/>
              </a:rPr>
              <a:t>T</a:t>
            </a:r>
            <a:r>
              <a:rPr lang="en-US" altLang="en-US" i="1" dirty="0" smtClean="0">
                <a:latin typeface="Arial" charset="0"/>
                <a:cs typeface="Arial" charset="0"/>
              </a:rPr>
              <a:t> </a:t>
            </a:r>
            <a:r>
              <a:rPr lang="en-US" altLang="en-US" dirty="0" smtClean="0">
                <a:latin typeface="Arial" charset="0"/>
                <a:cs typeface="Arial" charset="0"/>
              </a:rPr>
              <a:t>so that</a:t>
            </a:r>
          </a:p>
          <a:p>
            <a:pPr algn="ctr" eaLnBrk="1" hangingPunct="1">
              <a:buFont typeface="Wingdings" pitchFamily="2" charset="2"/>
              <a:buNone/>
            </a:pPr>
            <a:r>
              <a:rPr lang="en-US" altLang="en-US" i="1" dirty="0" smtClean="0">
                <a:latin typeface="Times New Roman" pitchFamily="18" charset="0"/>
                <a:cs typeface="Arial" charset="0"/>
              </a:rPr>
              <a:t>c + Ke</a:t>
            </a:r>
            <a:r>
              <a:rPr lang="en-US" altLang="en-US" i="1" baseline="30000" dirty="0" smtClean="0">
                <a:latin typeface="Times New Roman" pitchFamily="18" charset="0"/>
                <a:cs typeface="Arial" charset="0"/>
              </a:rPr>
              <a:t>−</a:t>
            </a:r>
            <a:r>
              <a:rPr lang="en-US" altLang="en-US" i="1" baseline="30000" dirty="0" err="1" smtClean="0">
                <a:latin typeface="Times New Roman" pitchFamily="18" charset="0"/>
                <a:cs typeface="Arial" charset="0"/>
              </a:rPr>
              <a:t>rT</a:t>
            </a:r>
            <a:r>
              <a:rPr lang="en-US" altLang="en-US" i="1" baseline="30000" dirty="0" smtClean="0">
                <a:latin typeface="Times New Roman" pitchFamily="18" charset="0"/>
                <a:cs typeface="Arial" charset="0"/>
              </a:rPr>
              <a:t>  </a:t>
            </a:r>
            <a:r>
              <a:rPr lang="en-US" altLang="en-US" i="1" dirty="0" smtClean="0">
                <a:latin typeface="Times New Roman" pitchFamily="18" charset="0"/>
                <a:cs typeface="Arial" charset="0"/>
              </a:rPr>
              <a:t>= p + 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e</a:t>
            </a:r>
            <a:r>
              <a:rPr lang="en-US" altLang="en-US" i="1" baseline="30000" dirty="0" smtClean="0">
                <a:latin typeface="Times New Roman" pitchFamily="18" charset="0"/>
                <a:cs typeface="Arial" charset="0"/>
              </a:rPr>
              <a:t>−rT</a:t>
            </a: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B2FE4A9-E74E-4D92-B9A1-5F5E5821B902}"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Other Relations </a:t>
            </a:r>
            <a:r>
              <a:rPr lang="en-US" sz="2400" dirty="0" smtClean="0">
                <a:solidFill>
                  <a:schemeClr val="tx2">
                    <a:satMod val="130000"/>
                  </a:schemeClr>
                </a:solidFill>
              </a:rPr>
              <a:t>(equations 18.2 to 18.4)</a:t>
            </a:r>
            <a:endParaRPr lang="en-US" sz="2400"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buFont typeface="Wingdings 2" pitchFamily="18" charset="2"/>
              <a:buNone/>
            </a:pPr>
            <a:endParaRPr lang="en-US" altLang="en-US" i="1" dirty="0" smtClean="0">
              <a:latin typeface="Times New Roman" pitchFamily="18" charset="0"/>
              <a:cs typeface="Arial" charset="0"/>
            </a:endParaRPr>
          </a:p>
          <a:p>
            <a:pPr eaLnBrk="1" hangingPunct="1">
              <a:buFont typeface="Wingdings 2" pitchFamily="18" charset="2"/>
              <a:buNone/>
            </a:pPr>
            <a:r>
              <a:rPr lang="en-US" altLang="en-US" i="1" dirty="0" smtClean="0">
                <a:latin typeface="Times New Roman" pitchFamily="18" charset="0"/>
                <a:cs typeface="Arial" charset="0"/>
              </a:rPr>
              <a:t>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 e</a:t>
            </a:r>
            <a:r>
              <a:rPr lang="en-US" altLang="en-US" i="1" baseline="30000" dirty="0" smtClean="0">
                <a:latin typeface="Times New Roman" pitchFamily="18" charset="0"/>
                <a:cs typeface="Arial" charset="0"/>
              </a:rPr>
              <a:t>−</a:t>
            </a:r>
            <a:r>
              <a:rPr lang="en-US" altLang="en-US" i="1" baseline="30000" dirty="0" err="1" smtClean="0">
                <a:latin typeface="Times New Roman" pitchFamily="18" charset="0"/>
                <a:cs typeface="Arial" charset="0"/>
              </a:rPr>
              <a:t>rT</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K</a:t>
            </a:r>
            <a:r>
              <a:rPr lang="en-US" altLang="en-US" i="1" dirty="0" smtClean="0">
                <a:latin typeface="Arial" charset="0"/>
                <a:cs typeface="Arial" charset="0"/>
              </a:rPr>
              <a:t> &lt; </a:t>
            </a:r>
            <a:r>
              <a:rPr lang="en-US" altLang="en-US" i="1" dirty="0" smtClean="0">
                <a:latin typeface="Times New Roman" pitchFamily="18" charset="0"/>
                <a:cs typeface="Arial" charset="0"/>
              </a:rPr>
              <a:t>C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P</a:t>
            </a:r>
            <a:r>
              <a:rPr lang="en-US" altLang="en-US" i="1" dirty="0" smtClean="0">
                <a:latin typeface="Arial" charset="0"/>
                <a:cs typeface="Arial" charset="0"/>
              </a:rPr>
              <a:t> &lt; </a:t>
            </a:r>
            <a:r>
              <a:rPr lang="en-US" altLang="en-US" i="1" dirty="0" smtClean="0">
                <a:latin typeface="Times New Roman" pitchFamily="18" charset="0"/>
                <a:cs typeface="Arial" charset="0"/>
              </a:rPr>
              <a:t>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a:t>
            </a:r>
            <a:r>
              <a:rPr lang="en-US" altLang="en-US" i="1" dirty="0" err="1" smtClean="0">
                <a:latin typeface="Times New Roman" pitchFamily="18" charset="0"/>
                <a:cs typeface="Arial" charset="0"/>
              </a:rPr>
              <a:t>Ke</a:t>
            </a:r>
            <a:r>
              <a:rPr lang="en-US" altLang="en-US" i="1" baseline="30000" dirty="0" err="1" smtClean="0">
                <a:latin typeface="Times New Roman" pitchFamily="18" charset="0"/>
                <a:cs typeface="Arial" charset="0"/>
              </a:rPr>
              <a:t>−rT</a:t>
            </a:r>
            <a:endParaRPr lang="en-US" altLang="en-US" i="1" baseline="30000" dirty="0" smtClean="0">
              <a:latin typeface="Arial" charset="0"/>
              <a:cs typeface="Arial" charset="0"/>
            </a:endParaRPr>
          </a:p>
          <a:p>
            <a:pPr eaLnBrk="1" hangingPunct="1">
              <a:buFont typeface="Wingdings 2" pitchFamily="18" charset="2"/>
              <a:buNone/>
            </a:pPr>
            <a:endParaRPr lang="en-US" altLang="en-US" i="1" baseline="30000" dirty="0" smtClean="0">
              <a:latin typeface="Arial" charset="0"/>
              <a:cs typeface="Arial" charset="0"/>
            </a:endParaRPr>
          </a:p>
          <a:p>
            <a:pPr eaLnBrk="1" hangingPunct="1">
              <a:buFont typeface="Wingdings 2" pitchFamily="18" charset="2"/>
              <a:buNone/>
            </a:pPr>
            <a:r>
              <a:rPr lang="en-US" altLang="en-US" i="1" baseline="30000" dirty="0" smtClean="0">
                <a:latin typeface="Arial" charset="0"/>
                <a:cs typeface="Arial" charset="0"/>
              </a:rPr>
              <a:t>		</a:t>
            </a:r>
            <a:r>
              <a:rPr lang="en-US" altLang="en-US" i="1" dirty="0" smtClean="0">
                <a:latin typeface="Times New Roman" pitchFamily="18" charset="0"/>
                <a:cs typeface="Arial" charset="0"/>
              </a:rPr>
              <a:t>c</a:t>
            </a:r>
            <a:r>
              <a:rPr lang="en-US" altLang="en-US" i="1" dirty="0" smtClean="0">
                <a:latin typeface="Arial" charset="0"/>
                <a:cs typeface="Arial" charset="0"/>
              </a:rPr>
              <a:t> &gt; </a:t>
            </a:r>
            <a:r>
              <a:rPr lang="en-US" altLang="en-US" dirty="0" smtClean="0">
                <a:latin typeface="Arial" charset="0"/>
                <a:cs typeface="Arial" charset="0"/>
              </a:rPr>
              <a:t>(</a:t>
            </a:r>
            <a:r>
              <a:rPr lang="en-US" altLang="en-US" i="1" dirty="0" smtClean="0">
                <a:latin typeface="Times New Roman" pitchFamily="18" charset="0"/>
                <a:cs typeface="Arial" charset="0"/>
              </a:rPr>
              <a:t>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K</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e</a:t>
            </a:r>
            <a:r>
              <a:rPr lang="en-US" altLang="en-US" i="1" baseline="30000" dirty="0" smtClean="0">
                <a:latin typeface="Times New Roman" pitchFamily="18" charset="0"/>
                <a:cs typeface="Arial" charset="0"/>
              </a:rPr>
              <a:t>−</a:t>
            </a:r>
            <a:r>
              <a:rPr lang="en-US" altLang="en-US" i="1" baseline="30000" dirty="0" err="1" smtClean="0">
                <a:latin typeface="Times New Roman" pitchFamily="18" charset="0"/>
                <a:cs typeface="Arial" charset="0"/>
              </a:rPr>
              <a:t>rT</a:t>
            </a:r>
            <a:endParaRPr lang="en-US" altLang="en-US" i="1" baseline="30000" dirty="0" smtClean="0">
              <a:latin typeface="Arial" charset="0"/>
              <a:cs typeface="Arial" charset="0"/>
            </a:endParaRPr>
          </a:p>
          <a:p>
            <a:pPr eaLnBrk="1" hangingPunct="1">
              <a:buFont typeface="Wingdings 2" pitchFamily="18" charset="2"/>
              <a:buNone/>
            </a:pPr>
            <a:endParaRPr lang="en-US" altLang="en-US" i="1" baseline="30000" dirty="0" smtClean="0">
              <a:latin typeface="Arial" charset="0"/>
              <a:cs typeface="Arial" charset="0"/>
            </a:endParaRPr>
          </a:p>
          <a:p>
            <a:pPr eaLnBrk="1" hangingPunct="1">
              <a:buFont typeface="Wingdings 2" pitchFamily="18" charset="2"/>
              <a:buNone/>
            </a:pPr>
            <a:r>
              <a:rPr lang="en-US" altLang="en-US" i="1" baseline="30000" dirty="0" smtClean="0">
                <a:latin typeface="Arial" charset="0"/>
                <a:cs typeface="Arial" charset="0"/>
              </a:rPr>
              <a:t>		</a:t>
            </a:r>
            <a:r>
              <a:rPr lang="en-US" altLang="en-US" i="1" dirty="0" smtClean="0">
                <a:latin typeface="Times New Roman" pitchFamily="18" charset="0"/>
                <a:cs typeface="Arial" charset="0"/>
              </a:rPr>
              <a:t>p &gt;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F</a:t>
            </a:r>
            <a:r>
              <a:rPr lang="en-US" altLang="en-US" baseline="-25000" dirty="0" smtClean="0">
                <a:latin typeface="Times New Roman" pitchFamily="18" charset="0"/>
                <a:cs typeface="Arial" charset="0"/>
              </a:rPr>
              <a:t>0</a:t>
            </a:r>
            <a:r>
              <a:rPr lang="en-US" altLang="en-US" i="1" dirty="0" smtClean="0">
                <a:latin typeface="Times New Roman" pitchFamily="18" charset="0"/>
                <a:cs typeface="Arial" charset="0"/>
              </a:rPr>
              <a:t>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 K</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e</a:t>
            </a:r>
            <a:r>
              <a:rPr lang="en-US" altLang="en-US" i="1" baseline="30000" dirty="0" smtClean="0">
                <a:latin typeface="Times New Roman" pitchFamily="18" charset="0"/>
                <a:cs typeface="Arial" charset="0"/>
              </a:rPr>
              <a:t>−</a:t>
            </a:r>
            <a:r>
              <a:rPr lang="en-US" altLang="en-US" i="1" baseline="30000" dirty="0" err="1" smtClean="0">
                <a:latin typeface="Times New Roman" pitchFamily="18" charset="0"/>
                <a:cs typeface="Arial" charset="0"/>
              </a:rPr>
              <a:t>rT</a:t>
            </a:r>
            <a:endParaRPr lang="en-US" altLang="en-US" dirty="0" smtClean="0">
              <a:latin typeface="Arial" charset="0"/>
              <a:cs typeface="Arial" charset="0"/>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FB01BE7-340C-4223-93D5-C64BCDECBCBD}"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762000" y="914400"/>
            <a:ext cx="7242175" cy="914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Growth Rates For Futures Prices</a:t>
            </a:r>
          </a:p>
        </p:txBody>
      </p:sp>
      <p:sp>
        <p:nvSpPr>
          <p:cNvPr id="150531" name="Rectangle 3"/>
          <p:cNvSpPr>
            <a:spLocks noGrp="1" noChangeArrowheads="1"/>
          </p:cNvSpPr>
          <p:nvPr>
            <p:ph idx="1"/>
          </p:nvPr>
        </p:nvSpPr>
        <p:spPr>
          <a:xfrm>
            <a:off x="685800" y="1981200"/>
            <a:ext cx="7145338" cy="3175000"/>
          </a:xfrm>
        </p:spPr>
        <p:txBody>
          <a:bodyPr lIns="92075" tIns="46038" rIns="92075" bIns="46038">
            <a:normAutofit lnSpcReduction="10000"/>
          </a:bodyPr>
          <a:lstStyle/>
          <a:p>
            <a:pPr marL="365760" indent="-283464" eaLnBrk="1" fontAlgn="auto" hangingPunct="1">
              <a:lnSpc>
                <a:spcPct val="90000"/>
              </a:lnSpc>
              <a:spcAft>
                <a:spcPts val="0"/>
              </a:spcAft>
              <a:buFont typeface="Wingdings 2"/>
              <a:buChar char=""/>
              <a:defRPr/>
            </a:pPr>
            <a:r>
              <a:rPr lang="en-US" dirty="0"/>
              <a:t>A futures contract requires no initial investment</a:t>
            </a:r>
          </a:p>
          <a:p>
            <a:pPr marL="365760" indent="-283464" eaLnBrk="1" fontAlgn="auto" hangingPunct="1">
              <a:lnSpc>
                <a:spcPct val="90000"/>
              </a:lnSpc>
              <a:spcAft>
                <a:spcPts val="0"/>
              </a:spcAft>
              <a:buFont typeface="Wingdings 2"/>
              <a:buChar char=""/>
              <a:defRPr/>
            </a:pPr>
            <a:r>
              <a:rPr lang="en-US" dirty="0"/>
              <a:t>In a risk-neutral world the expected return  should </a:t>
            </a:r>
            <a:r>
              <a:rPr lang="en-US" dirty="0" smtClean="0"/>
              <a:t>be </a:t>
            </a:r>
            <a:r>
              <a:rPr lang="en-US" dirty="0"/>
              <a:t>zero</a:t>
            </a:r>
          </a:p>
          <a:p>
            <a:pPr marL="365760" indent="-283464" eaLnBrk="1" fontAlgn="auto" hangingPunct="1">
              <a:lnSpc>
                <a:spcPct val="90000"/>
              </a:lnSpc>
              <a:spcAft>
                <a:spcPts val="0"/>
              </a:spcAft>
              <a:buFont typeface="Wingdings 2"/>
              <a:buChar char=""/>
              <a:defRPr/>
            </a:pPr>
            <a:r>
              <a:rPr lang="en-US" dirty="0"/>
              <a:t>The expected growth rate of the futures price is therefore</a:t>
            </a:r>
            <a:r>
              <a:rPr lang="en-US" dirty="0">
                <a:latin typeface="Symbol" pitchFamily="18" charset="2"/>
              </a:rPr>
              <a:t> </a:t>
            </a:r>
            <a:r>
              <a:rPr lang="en-US" dirty="0"/>
              <a:t>zero</a:t>
            </a:r>
          </a:p>
          <a:p>
            <a:pPr marL="365760" indent="-283464" eaLnBrk="1" fontAlgn="auto" hangingPunct="1">
              <a:lnSpc>
                <a:spcPct val="90000"/>
              </a:lnSpc>
              <a:spcAft>
                <a:spcPts val="0"/>
              </a:spcAft>
              <a:buFont typeface="Wingdings 2"/>
              <a:buChar char=""/>
              <a:defRPr/>
            </a:pPr>
            <a:r>
              <a:rPr lang="en-US" dirty="0"/>
              <a:t>The futures price can therefore be treated like a stock paying a dividend yield of </a:t>
            </a:r>
            <a:r>
              <a:rPr lang="en-US" i="1" dirty="0">
                <a:latin typeface="Times New Roman" pitchFamily="18" charset="0"/>
              </a:rPr>
              <a:t>r</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5000D2E-8BF4-417F-8550-D121BC44FE66}"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1219200"/>
            <a:ext cx="8099425" cy="533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Valuing  European Futures </a:t>
            </a:r>
            <a:r>
              <a:rPr lang="en-US" dirty="0" smtClean="0">
                <a:solidFill>
                  <a:schemeClr val="tx2">
                    <a:satMod val="130000"/>
                  </a:schemeClr>
                </a:solidFill>
              </a:rPr>
              <a:t>Options</a:t>
            </a:r>
            <a:br>
              <a:rPr lang="en-US" dirty="0" smtClean="0">
                <a:solidFill>
                  <a:schemeClr val="tx2">
                    <a:satMod val="130000"/>
                  </a:schemeClr>
                </a:solidFill>
              </a:rPr>
            </a:br>
            <a:endParaRPr lang="en-US" dirty="0">
              <a:solidFill>
                <a:schemeClr val="tx2">
                  <a:satMod val="130000"/>
                </a:schemeClr>
              </a:solidFill>
            </a:endParaRPr>
          </a:p>
        </p:txBody>
      </p:sp>
      <p:sp>
        <p:nvSpPr>
          <p:cNvPr id="28675" name="Rectangle 3"/>
          <p:cNvSpPr>
            <a:spLocks noGrp="1" noChangeArrowheads="1"/>
          </p:cNvSpPr>
          <p:nvPr>
            <p:ph idx="1"/>
          </p:nvPr>
        </p:nvSpPr>
        <p:spPr>
          <a:xfrm>
            <a:off x="1143000" y="1819275"/>
            <a:ext cx="7283450" cy="4117975"/>
          </a:xfrm>
        </p:spPr>
        <p:txBody>
          <a:bodyPr lIns="92075" tIns="46038" rIns="92075" bIns="46038"/>
          <a:lstStyle/>
          <a:p>
            <a:pPr eaLnBrk="1" hangingPunct="1"/>
            <a:r>
              <a:rPr lang="en-US" altLang="en-US" smtClean="0">
                <a:latin typeface="Arial" charset="0"/>
                <a:cs typeface="Arial" charset="0"/>
              </a:rPr>
              <a:t>We can use  the formula for an option on a stock paying  a dividend yield</a:t>
            </a:r>
          </a:p>
          <a:p>
            <a:pPr lvl="1" eaLnBrk="1" hangingPunct="1"/>
            <a:r>
              <a:rPr lang="en-US" altLang="en-US" i="1" smtClean="0">
                <a:latin typeface="Times New Roman" pitchFamily="18" charset="0"/>
                <a:cs typeface="Arial" charset="0"/>
              </a:rPr>
              <a:t>S</a:t>
            </a:r>
            <a:r>
              <a:rPr lang="en-US" altLang="en-US" baseline="-25000" smtClean="0">
                <a:latin typeface="Times New Roman" pitchFamily="18" charset="0"/>
                <a:cs typeface="Arial" charset="0"/>
              </a:rPr>
              <a:t>0</a:t>
            </a:r>
            <a:r>
              <a:rPr lang="en-US" altLang="en-US" smtClean="0">
                <a:latin typeface="Arial" charset="0"/>
                <a:cs typeface="Arial" charset="0"/>
              </a:rPr>
              <a:t>  =  current futures price,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endParaRPr lang="en-US" altLang="en-US" smtClean="0">
              <a:latin typeface="Arial" charset="0"/>
              <a:cs typeface="Arial" charset="0"/>
            </a:endParaRPr>
          </a:p>
          <a:p>
            <a:pPr lvl="1" eaLnBrk="1" hangingPunct="1"/>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 =  domestic risk-free rate, </a:t>
            </a:r>
            <a:r>
              <a:rPr lang="en-US" altLang="en-US" i="1" smtClean="0">
                <a:latin typeface="Times New Roman" pitchFamily="18" charset="0"/>
                <a:cs typeface="Arial" charset="0"/>
              </a:rPr>
              <a:t>r</a:t>
            </a:r>
            <a:r>
              <a:rPr lang="en-US" altLang="en-US" smtClean="0">
                <a:latin typeface="Arial" charset="0"/>
                <a:cs typeface="Arial" charset="0"/>
              </a:rPr>
              <a:t> </a:t>
            </a:r>
          </a:p>
          <a:p>
            <a:pPr eaLnBrk="1" hangingPunct="1"/>
            <a:r>
              <a:rPr lang="en-US" altLang="en-US" smtClean="0">
                <a:latin typeface="Arial" charset="0"/>
                <a:cs typeface="Arial" charset="0"/>
              </a:rPr>
              <a:t>Setting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r>
              <a:rPr lang="en-US" altLang="en-US" i="1" smtClean="0">
                <a:latin typeface="Arial" charset="0"/>
                <a:cs typeface="Arial" charset="0"/>
              </a:rPr>
              <a:t>  </a:t>
            </a:r>
            <a:r>
              <a:rPr lang="en-US" altLang="en-US" smtClean="0">
                <a:latin typeface="Arial" charset="0"/>
                <a:cs typeface="Arial" charset="0"/>
              </a:rPr>
              <a:t>ensures that the expected growth of </a:t>
            </a:r>
            <a:r>
              <a:rPr lang="en-US" altLang="en-US" i="1" smtClean="0">
                <a:latin typeface="Times New Roman" pitchFamily="18" charset="0"/>
                <a:cs typeface="Arial" charset="0"/>
              </a:rPr>
              <a:t>F</a:t>
            </a:r>
            <a:r>
              <a:rPr lang="en-US" altLang="en-US" smtClean="0">
                <a:latin typeface="Arial" charset="0"/>
                <a:cs typeface="Arial" charset="0"/>
              </a:rPr>
              <a:t>  in a risk-neutral world is zero</a:t>
            </a:r>
          </a:p>
          <a:p>
            <a:pPr eaLnBrk="1" hangingPunct="1"/>
            <a:r>
              <a:rPr lang="en-US" altLang="en-US" smtClean="0">
                <a:latin typeface="Arial" charset="0"/>
                <a:cs typeface="Arial" charset="0"/>
              </a:rPr>
              <a:t>The result is referred to as Black’s model because it was first suggested in a paper by Fischer Black in 1976</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F5BF591-F00E-4B2A-8034-DF9BEF6108C3}"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04800" y="990600"/>
            <a:ext cx="8153400" cy="762000"/>
          </a:xfrm>
        </p:spPr>
        <p:txBody>
          <a:bodyPr lIns="92075" tIns="46038" rIns="92075" bIns="46038"/>
          <a:lstStyle/>
          <a:p>
            <a:pPr eaLnBrk="1" fontAlgn="auto" hangingPunct="1">
              <a:spcAft>
                <a:spcPts val="0"/>
              </a:spcAft>
              <a:defRPr/>
            </a:pPr>
            <a:r>
              <a:rPr lang="en-US" dirty="0" smtClean="0">
                <a:solidFill>
                  <a:schemeClr val="tx2">
                    <a:satMod val="130000"/>
                  </a:schemeClr>
                </a:solidFill>
              </a:rPr>
              <a:t>Black’s Model </a:t>
            </a:r>
            <a:r>
              <a:rPr lang="en-US" sz="2200" dirty="0" smtClean="0">
                <a:solidFill>
                  <a:schemeClr val="tx2">
                    <a:satMod val="130000"/>
                  </a:schemeClr>
                </a:solidFill>
              </a:rPr>
              <a:t>(</a:t>
            </a:r>
            <a:r>
              <a:rPr lang="en-US" sz="2200" dirty="0">
                <a:solidFill>
                  <a:schemeClr val="tx2">
                    <a:satMod val="130000"/>
                  </a:schemeClr>
                </a:solidFill>
              </a:rPr>
              <a:t>Equations </a:t>
            </a:r>
            <a:r>
              <a:rPr lang="en-US" sz="2200" dirty="0" smtClean="0">
                <a:solidFill>
                  <a:schemeClr val="tx2">
                    <a:satMod val="130000"/>
                  </a:schemeClr>
                </a:solidFill>
              </a:rPr>
              <a:t>18.7 </a:t>
            </a:r>
            <a:r>
              <a:rPr lang="en-US" sz="2200" dirty="0">
                <a:solidFill>
                  <a:schemeClr val="tx2">
                    <a:satMod val="130000"/>
                  </a:schemeClr>
                </a:solidFill>
              </a:rPr>
              <a:t>and </a:t>
            </a:r>
            <a:r>
              <a:rPr lang="en-US" sz="2200" dirty="0" smtClean="0">
                <a:solidFill>
                  <a:schemeClr val="tx2">
                    <a:satMod val="130000"/>
                  </a:schemeClr>
                </a:solidFill>
              </a:rPr>
              <a:t>18.8)</a:t>
            </a:r>
            <a:endParaRPr lang="en-US" dirty="0">
              <a:solidFill>
                <a:schemeClr val="tx2">
                  <a:satMod val="130000"/>
                </a:schemeClr>
              </a:solidFill>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15D78F5-FCAB-47B4-8401-836D243B99A6}"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graphicFrame>
        <p:nvGraphicFramePr>
          <p:cNvPr id="29701" name="Object 4"/>
          <p:cNvGraphicFramePr>
            <a:graphicFrameLocks/>
          </p:cNvGraphicFramePr>
          <p:nvPr/>
        </p:nvGraphicFramePr>
        <p:xfrm>
          <a:off x="1371600" y="2362200"/>
          <a:ext cx="6019800" cy="3352800"/>
        </p:xfrm>
        <a:graphic>
          <a:graphicData uri="http://schemas.openxmlformats.org/presentationml/2006/ole">
            <mc:AlternateContent xmlns:mc="http://schemas.openxmlformats.org/markup-compatibility/2006">
              <mc:Choice xmlns:v="urn:schemas-microsoft-com:vml" Requires="v">
                <p:oleObj spid="_x0000_s29707" name="Equation" r:id="rId6" imgW="2679700" imgH="1498600" progId="Equation.3">
                  <p:embed/>
                </p:oleObj>
              </mc:Choice>
              <mc:Fallback>
                <p:oleObj name="Equation" r:id="rId6" imgW="2679700" imgH="149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362200"/>
                        <a:ext cx="6019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How Black’s Model is Used in Practice</a:t>
            </a:r>
            <a:endParaRPr lang="en-US" dirty="0">
              <a:solidFill>
                <a:schemeClr val="tx2">
                  <a:satMod val="130000"/>
                </a:schemeClr>
              </a:solidFill>
            </a:endParaRPr>
          </a:p>
        </p:txBody>
      </p:sp>
      <p:sp>
        <p:nvSpPr>
          <p:cNvPr id="30723" name="Content Placeholder 2"/>
          <p:cNvSpPr>
            <a:spLocks noGrp="1"/>
          </p:cNvSpPr>
          <p:nvPr>
            <p:ph idx="1"/>
          </p:nvPr>
        </p:nvSpPr>
        <p:spPr/>
        <p:txBody>
          <a:bodyPr/>
          <a:lstStyle/>
          <a:p>
            <a:pPr eaLnBrk="1" hangingPunct="1">
              <a:buFont typeface="Wingdings 2" pitchFamily="18" charset="2"/>
              <a:buNone/>
            </a:pPr>
            <a:endParaRPr lang="en-US" altLang="en-US" dirty="0" smtClean="0">
              <a:latin typeface="Arial" charset="0"/>
              <a:cs typeface="Arial" charset="0"/>
            </a:endParaRPr>
          </a:p>
          <a:p>
            <a:pPr eaLnBrk="1" hangingPunct="1">
              <a:buFontTx/>
              <a:buChar char="•"/>
            </a:pPr>
            <a:r>
              <a:rPr lang="en-US" altLang="en-US" dirty="0" smtClean="0">
                <a:latin typeface="Arial" charset="0"/>
                <a:cs typeface="Arial" charset="0"/>
              </a:rPr>
              <a:t>Black’s model is frequently used to value  European options on the spot price of an asset</a:t>
            </a:r>
          </a:p>
          <a:p>
            <a:pPr eaLnBrk="1" hangingPunct="1">
              <a:buFontTx/>
              <a:buChar char="•"/>
            </a:pPr>
            <a:r>
              <a:rPr lang="en-US" altLang="en-US" dirty="0" smtClean="0">
                <a:latin typeface="Arial" charset="0"/>
                <a:cs typeface="Arial" charset="0"/>
              </a:rPr>
              <a:t>This avoids the need to estimate income on the asset </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93A0D9C-E74E-4E40-AA59-C9CE16F37C47}"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000" dirty="0" smtClean="0">
                <a:solidFill>
                  <a:schemeClr val="tx2">
                    <a:satMod val="130000"/>
                  </a:schemeClr>
                </a:solidFill>
              </a:rPr>
              <a:t>Using Black’s Model Instead of Black-Scholes-Merton </a:t>
            </a:r>
            <a:r>
              <a:rPr lang="en-US" sz="2000" dirty="0" smtClean="0">
                <a:solidFill>
                  <a:schemeClr val="tx2">
                    <a:satMod val="130000"/>
                  </a:schemeClr>
                </a:solidFill>
              </a:rPr>
              <a:t>(Example 18.7)</a:t>
            </a:r>
            <a:endParaRPr lang="en-US" sz="2000" dirty="0">
              <a:solidFill>
                <a:schemeClr val="tx2">
                  <a:satMod val="130000"/>
                </a:schemeClr>
              </a:solidFill>
            </a:endParaRPr>
          </a:p>
        </p:txBody>
      </p:sp>
      <p:sp>
        <p:nvSpPr>
          <p:cNvPr id="6" name="Content Placeholder 5"/>
          <p:cNvSpPr>
            <a:spLocks noGrp="1"/>
          </p:cNvSpPr>
          <p:nvPr>
            <p:ph idx="1"/>
          </p:nvPr>
        </p:nvSpPr>
        <p:spPr>
          <a:xfrm>
            <a:off x="685800" y="2286000"/>
            <a:ext cx="7772400" cy="4114800"/>
          </a:xfrm>
        </p:spPr>
        <p:txBody>
          <a:bodyPr/>
          <a:lstStyle/>
          <a:p>
            <a:pPr eaLnBrk="1" hangingPunct="1">
              <a:defRPr/>
            </a:pPr>
            <a:r>
              <a:rPr lang="en-US" sz="2400" dirty="0" smtClean="0"/>
              <a:t>Consider a 6-month European call option on spot gold</a:t>
            </a:r>
          </a:p>
          <a:p>
            <a:pPr eaLnBrk="1" hangingPunct="1">
              <a:defRPr/>
            </a:pPr>
            <a:r>
              <a:rPr lang="en-US" sz="2400" dirty="0" smtClean="0"/>
              <a:t>6-month futures price is 1,240, 6-month risk-free rate is 5%, strike price is 1,200, and volatility of futures price is 20%</a:t>
            </a:r>
          </a:p>
          <a:p>
            <a:pPr eaLnBrk="1" hangingPunct="1">
              <a:defRPr/>
            </a:pPr>
            <a:r>
              <a:rPr lang="en-US" sz="2400" dirty="0" smtClean="0"/>
              <a:t>Value of option is given by Black’s model with </a:t>
            </a:r>
            <a:r>
              <a:rPr lang="en-US" sz="2400" i="1" dirty="0" smtClean="0">
                <a:latin typeface="+mj-lt"/>
              </a:rPr>
              <a:t>F</a:t>
            </a:r>
            <a:r>
              <a:rPr lang="en-US" sz="2400" baseline="-25000" dirty="0" smtClean="0"/>
              <a:t>0 </a:t>
            </a:r>
            <a:r>
              <a:rPr lang="en-US" sz="2400" dirty="0" smtClean="0"/>
              <a:t>= 1,240, </a:t>
            </a:r>
            <a:r>
              <a:rPr lang="en-US" sz="2400" i="1" dirty="0" smtClean="0">
                <a:latin typeface="+mj-lt"/>
              </a:rPr>
              <a:t>K</a:t>
            </a:r>
            <a:r>
              <a:rPr lang="en-US" sz="2400" dirty="0" smtClean="0"/>
              <a:t>=1,200, </a:t>
            </a:r>
            <a:r>
              <a:rPr lang="en-US" sz="2400" i="1" dirty="0" smtClean="0">
                <a:latin typeface="+mj-lt"/>
              </a:rPr>
              <a:t>r</a:t>
            </a:r>
            <a:r>
              <a:rPr lang="en-US" sz="2400" i="1" dirty="0" smtClean="0"/>
              <a:t> </a:t>
            </a:r>
            <a:r>
              <a:rPr lang="en-US" sz="2400" dirty="0" smtClean="0"/>
              <a:t>= 0.05, </a:t>
            </a:r>
            <a:r>
              <a:rPr lang="en-US" sz="2400" i="1" dirty="0" smtClean="0">
                <a:latin typeface="+mj-lt"/>
              </a:rPr>
              <a:t>T</a:t>
            </a:r>
            <a:r>
              <a:rPr lang="en-US" sz="2400" dirty="0" smtClean="0"/>
              <a:t>=0.5, and </a:t>
            </a:r>
            <a:r>
              <a:rPr lang="en-US" sz="2400" dirty="0" smtClean="0">
                <a:latin typeface="Symbol" pitchFamily="18" charset="2"/>
              </a:rPr>
              <a:t>s </a:t>
            </a:r>
            <a:r>
              <a:rPr lang="en-US" sz="2400" dirty="0" smtClean="0"/>
              <a:t>= 0.2</a:t>
            </a:r>
          </a:p>
          <a:p>
            <a:pPr eaLnBrk="1" hangingPunct="1">
              <a:defRPr/>
            </a:pPr>
            <a:r>
              <a:rPr lang="en-US" sz="2400" dirty="0" smtClean="0"/>
              <a:t>It is 88.37</a:t>
            </a:r>
          </a:p>
          <a:p>
            <a:pPr eaLnBrk="1" hangingPunct="1">
              <a:buFontTx/>
              <a:buNone/>
              <a:defRPr/>
            </a:pPr>
            <a:endParaRPr lang="en-US" dirty="0"/>
          </a:p>
        </p:txBody>
      </p:sp>
      <p:sp>
        <p:nvSpPr>
          <p:cNvPr id="317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8A223ED-D3FB-4501-8108-AF11DCA540E3}"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Rectangle 7"/>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Binomial Tree </a:t>
            </a:r>
            <a:r>
              <a:rPr lang="en-US" dirty="0" smtClean="0">
                <a:solidFill>
                  <a:schemeClr val="tx2">
                    <a:satMod val="130000"/>
                  </a:schemeClr>
                </a:solidFill>
              </a:rPr>
              <a:t>Example </a:t>
            </a:r>
            <a:r>
              <a:rPr lang="en-US" sz="2400" dirty="0" smtClean="0">
                <a:solidFill>
                  <a:schemeClr val="tx2">
                    <a:satMod val="130000"/>
                  </a:schemeClr>
                </a:solidFill>
              </a:rPr>
              <a:t>(Figure 18.1)</a:t>
            </a:r>
            <a:endParaRPr lang="en-US" sz="2400" dirty="0">
              <a:solidFill>
                <a:schemeClr val="tx2">
                  <a:satMod val="130000"/>
                </a:schemeClr>
              </a:solidFill>
            </a:endParaRPr>
          </a:p>
        </p:txBody>
      </p:sp>
      <p:sp>
        <p:nvSpPr>
          <p:cNvPr id="19459" name="Rectangle 8"/>
          <p:cNvSpPr>
            <a:spLocks noGrp="1" noChangeArrowheads="1"/>
          </p:cNvSpPr>
          <p:nvPr>
            <p:ph idx="1"/>
          </p:nvPr>
        </p:nvSpPr>
        <p:spPr>
          <a:xfrm>
            <a:off x="1295400" y="1981200"/>
            <a:ext cx="7219950" cy="1219200"/>
          </a:xfrm>
        </p:spPr>
        <p:txBody>
          <a:bodyPr lIns="92075" tIns="46038" rIns="92075" bIns="46038"/>
          <a:lstStyle/>
          <a:p>
            <a:pPr eaLnBrk="1" hangingPunct="1">
              <a:buFont typeface="Wingdings" pitchFamily="2" charset="2"/>
              <a:buNone/>
            </a:pPr>
            <a:r>
              <a:rPr lang="en-US" altLang="en-US" sz="2400" smtClean="0">
                <a:latin typeface="Arial" charset="0"/>
                <a:cs typeface="Arial" charset="0"/>
              </a:rPr>
              <a:t>	A 1-month  call option on futures has a strike price of 29. </a:t>
            </a: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30AAE23-8823-42AB-848C-9E043BC5CA7F}"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sp>
        <p:nvSpPr>
          <p:cNvPr id="19462" name="Rectangle 5"/>
          <p:cNvSpPr>
            <a:spLocks noChangeArrowheads="1"/>
          </p:cNvSpPr>
          <p:nvPr/>
        </p:nvSpPr>
        <p:spPr bwMode="auto">
          <a:xfrm>
            <a:off x="6076950" y="4784725"/>
            <a:ext cx="28098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$28</a:t>
            </a:r>
          </a:p>
          <a:p>
            <a:pPr>
              <a:spcBef>
                <a:spcPct val="0"/>
              </a:spcBef>
              <a:buFontTx/>
              <a:buNone/>
            </a:pPr>
            <a:r>
              <a:rPr lang="en-US" altLang="en-US" sz="2000">
                <a:latin typeface="Arial" charset="0"/>
              </a:rPr>
              <a:t>Option Price = $0</a:t>
            </a:r>
          </a:p>
        </p:txBody>
      </p:sp>
      <p:grpSp>
        <p:nvGrpSpPr>
          <p:cNvPr id="19463" name="Group 11"/>
          <p:cNvGrpSpPr>
            <a:grpSpLocks/>
          </p:cNvGrpSpPr>
          <p:nvPr/>
        </p:nvGrpSpPr>
        <p:grpSpPr bwMode="auto">
          <a:xfrm>
            <a:off x="1676400" y="3429000"/>
            <a:ext cx="6919913" cy="1795463"/>
            <a:chOff x="381000" y="3194050"/>
            <a:chExt cx="8162925" cy="1997075"/>
          </a:xfrm>
        </p:grpSpPr>
        <p:sp>
          <p:nvSpPr>
            <p:cNvPr id="19464" name="Line 2"/>
            <p:cNvSpPr>
              <a:spLocks noChangeShapeType="1"/>
            </p:cNvSpPr>
            <p:nvPr/>
          </p:nvSpPr>
          <p:spPr bwMode="auto">
            <a:xfrm flipV="1">
              <a:off x="3338513" y="3595688"/>
              <a:ext cx="2111375" cy="8159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3"/>
            <p:cNvSpPr>
              <a:spLocks noChangeShapeType="1"/>
            </p:cNvSpPr>
            <p:nvPr/>
          </p:nvSpPr>
          <p:spPr bwMode="auto">
            <a:xfrm>
              <a:off x="3338513" y="4375150"/>
              <a:ext cx="2111375" cy="8159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66" name="Rectangle 4"/>
            <p:cNvSpPr>
              <a:spLocks noChangeArrowheads="1"/>
            </p:cNvSpPr>
            <p:nvPr/>
          </p:nvSpPr>
          <p:spPr bwMode="auto">
            <a:xfrm>
              <a:off x="5657850" y="3194050"/>
              <a:ext cx="2886075" cy="78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$33</a:t>
              </a:r>
            </a:p>
            <a:p>
              <a:pPr>
                <a:spcBef>
                  <a:spcPct val="0"/>
                </a:spcBef>
                <a:buFontTx/>
                <a:buNone/>
              </a:pPr>
              <a:r>
                <a:rPr lang="en-US" altLang="en-US" sz="2000">
                  <a:latin typeface="Arial" charset="0"/>
                </a:rPr>
                <a:t>Option Price = $4</a:t>
              </a:r>
            </a:p>
          </p:txBody>
        </p:sp>
        <p:sp>
          <p:nvSpPr>
            <p:cNvPr id="19467" name="Rectangle 6"/>
            <p:cNvSpPr>
              <a:spLocks noChangeArrowheads="1"/>
            </p:cNvSpPr>
            <p:nvPr/>
          </p:nvSpPr>
          <p:spPr bwMode="auto">
            <a:xfrm>
              <a:off x="381000" y="4029075"/>
              <a:ext cx="3154363" cy="78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$30</a:t>
              </a:r>
            </a:p>
            <a:p>
              <a:pPr>
                <a:spcBef>
                  <a:spcPct val="0"/>
                </a:spcBef>
                <a:buFontTx/>
                <a:buNone/>
              </a:pPr>
              <a:r>
                <a:rPr lang="en-US" altLang="en-US" sz="2000">
                  <a:latin typeface="Arial" charset="0"/>
                </a:rPr>
                <a:t>Option Price = ?</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3" name="Rectangle 9"/>
          <p:cNvSpPr>
            <a:spLocks noGrp="1" noChangeArrowheads="1"/>
          </p:cNvSpPr>
          <p:nvPr>
            <p:ph type="title"/>
          </p:nvPr>
        </p:nvSpPr>
        <p:spPr>
          <a:xfrm>
            <a:off x="457200" y="762000"/>
            <a:ext cx="7848600" cy="971550"/>
          </a:xfrm>
        </p:spPr>
        <p:txBody>
          <a:bodyPr lIns="92075" tIns="46038" rIns="92075" bIns="46038">
            <a:normAutofit/>
          </a:bodyPr>
          <a:lstStyle/>
          <a:p>
            <a:pPr eaLnBrk="1" fontAlgn="auto" hangingPunct="1">
              <a:spcAft>
                <a:spcPts val="0"/>
              </a:spcAft>
              <a:defRPr/>
            </a:pPr>
            <a:r>
              <a:rPr lang="en-US" sz="4000" dirty="0">
                <a:solidFill>
                  <a:schemeClr val="tx2">
                    <a:satMod val="130000"/>
                  </a:schemeClr>
                </a:solidFill>
              </a:rPr>
              <a:t>Setting Up a Riskless  Portfolio</a:t>
            </a:r>
          </a:p>
        </p:txBody>
      </p:sp>
      <p:sp>
        <p:nvSpPr>
          <p:cNvPr id="20483" name="Rectangle 2"/>
          <p:cNvSpPr>
            <a:spLocks noGrp="1" noChangeArrowheads="1"/>
          </p:cNvSpPr>
          <p:nvPr>
            <p:ph idx="1"/>
          </p:nvPr>
        </p:nvSpPr>
        <p:spPr>
          <a:xfrm>
            <a:off x="1295400" y="1752600"/>
            <a:ext cx="7391400" cy="3914775"/>
          </a:xfrm>
        </p:spPr>
        <p:txBody>
          <a:bodyPr lIns="92075" tIns="46038" rIns="92075" bIns="46038"/>
          <a:lstStyle/>
          <a:p>
            <a:pPr eaLnBrk="1" hangingPunct="1">
              <a:lnSpc>
                <a:spcPct val="90000"/>
              </a:lnSpc>
            </a:pPr>
            <a:r>
              <a:rPr lang="en-US" altLang="en-US" sz="2400" smtClean="0">
                <a:latin typeface="Arial" charset="0"/>
                <a:cs typeface="Arial" charset="0"/>
              </a:rPr>
              <a:t>Consider the Portfolio:	long  </a:t>
            </a:r>
            <a:r>
              <a:rPr lang="en-US" altLang="en-US" sz="2400" smtClean="0">
                <a:latin typeface="Symbol" pitchFamily="18" charset="2"/>
                <a:cs typeface="Arial" charset="0"/>
              </a:rPr>
              <a:t>D</a:t>
            </a:r>
            <a:r>
              <a:rPr lang="en-US" altLang="en-US" sz="2400" smtClean="0">
                <a:latin typeface="Arial" charset="0"/>
                <a:cs typeface="Arial" charset="0"/>
              </a:rPr>
              <a:t> futures					short  1 call option																																								</a:t>
            </a:r>
          </a:p>
          <a:p>
            <a:pPr eaLnBrk="1" hangingPunct="1">
              <a:lnSpc>
                <a:spcPct val="90000"/>
              </a:lnSpc>
            </a:pPr>
            <a:endParaRPr lang="en-US" altLang="en-US" sz="2400" smtClean="0">
              <a:latin typeface="Arial" charset="0"/>
              <a:cs typeface="Arial" charset="0"/>
            </a:endParaRPr>
          </a:p>
          <a:p>
            <a:pPr eaLnBrk="1" hangingPunct="1">
              <a:lnSpc>
                <a:spcPct val="90000"/>
              </a:lnSpc>
            </a:pPr>
            <a:r>
              <a:rPr lang="en-US" altLang="en-US" sz="2400" smtClean="0">
                <a:latin typeface="Arial" charset="0"/>
                <a:cs typeface="Arial" charset="0"/>
              </a:rPr>
              <a:t>Portfolio is riskless when 3</a:t>
            </a:r>
            <a:r>
              <a:rPr lang="en-US" altLang="en-US" sz="2400" smtClean="0">
                <a:latin typeface="Symbol" pitchFamily="18" charset="2"/>
                <a:cs typeface="Arial" charset="0"/>
              </a:rPr>
              <a:t>D </a:t>
            </a:r>
            <a:r>
              <a:rPr lang="en-US" altLang="en-US" sz="2400" smtClean="0">
                <a:latin typeface="Arial" charset="0"/>
                <a:cs typeface="Arial" charset="0"/>
              </a:rPr>
              <a:t>− 4 = −2</a:t>
            </a:r>
            <a:r>
              <a:rPr lang="en-US" altLang="en-US" sz="2400" smtClean="0">
                <a:latin typeface="Symbol" pitchFamily="18" charset="2"/>
                <a:cs typeface="Arial" charset="0"/>
              </a:rPr>
              <a:t>D</a:t>
            </a:r>
            <a:r>
              <a:rPr lang="en-US" altLang="en-US" sz="2400" smtClean="0">
                <a:latin typeface="Arial" charset="0"/>
                <a:cs typeface="Arial" charset="0"/>
              </a:rPr>
              <a:t>  or </a:t>
            </a:r>
            <a:r>
              <a:rPr lang="en-US" altLang="en-US" sz="2400" smtClean="0">
                <a:latin typeface="Symbol" pitchFamily="18" charset="2"/>
                <a:cs typeface="Arial" charset="0"/>
              </a:rPr>
              <a:t>D</a:t>
            </a:r>
            <a:r>
              <a:rPr lang="en-US" altLang="en-US" sz="2400" smtClean="0">
                <a:latin typeface="Arial" charset="0"/>
                <a:cs typeface="Arial" charset="0"/>
              </a:rPr>
              <a:t> = 0.8</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BE3E1CC-3AF3-4FED-895E-B1B036193FBC}"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grpSp>
        <p:nvGrpSpPr>
          <p:cNvPr id="20486" name="Group 3"/>
          <p:cNvGrpSpPr>
            <a:grpSpLocks/>
          </p:cNvGrpSpPr>
          <p:nvPr/>
        </p:nvGrpSpPr>
        <p:grpSpPr bwMode="auto">
          <a:xfrm>
            <a:off x="2481263" y="2803525"/>
            <a:ext cx="4029075" cy="1658938"/>
            <a:chOff x="1563" y="1766"/>
            <a:chExt cx="2538" cy="1045"/>
          </a:xfrm>
        </p:grpSpPr>
        <p:sp>
          <p:nvSpPr>
            <p:cNvPr id="20487" name="Line 4"/>
            <p:cNvSpPr>
              <a:spLocks noChangeShapeType="1"/>
            </p:cNvSpPr>
            <p:nvPr/>
          </p:nvSpPr>
          <p:spPr bwMode="auto">
            <a:xfrm>
              <a:off x="2197" y="2240"/>
              <a:ext cx="1263" cy="40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88" name="Rectangle 5"/>
            <p:cNvSpPr>
              <a:spLocks noChangeArrowheads="1"/>
            </p:cNvSpPr>
            <p:nvPr/>
          </p:nvSpPr>
          <p:spPr bwMode="auto">
            <a:xfrm>
              <a:off x="3435" y="1766"/>
              <a:ext cx="6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a:latin typeface="Arial" charset="0"/>
                </a:rPr>
                <a:t>3</a:t>
              </a:r>
              <a:r>
                <a:rPr lang="en-US" altLang="en-US" sz="2400">
                  <a:latin typeface="Symbol" pitchFamily="18" charset="2"/>
                </a:rPr>
                <a:t>D </a:t>
              </a:r>
              <a:r>
                <a:rPr lang="en-US" altLang="en-US" sz="2400">
                  <a:latin typeface="Arial" charset="0"/>
                </a:rPr>
                <a:t>− 4</a:t>
              </a:r>
            </a:p>
          </p:txBody>
        </p:sp>
        <p:sp>
          <p:nvSpPr>
            <p:cNvPr id="20489" name="Rectangle 6"/>
            <p:cNvSpPr>
              <a:spLocks noChangeArrowheads="1"/>
            </p:cNvSpPr>
            <p:nvPr/>
          </p:nvSpPr>
          <p:spPr bwMode="auto">
            <a:xfrm>
              <a:off x="3435" y="2520"/>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a:latin typeface="Arial" charset="0"/>
                </a:rPr>
                <a:t>−2</a:t>
              </a:r>
              <a:r>
                <a:rPr lang="en-US" altLang="en-US" sz="2400">
                  <a:latin typeface="Symbol" pitchFamily="18" charset="2"/>
                </a:rPr>
                <a:t>D</a:t>
              </a:r>
            </a:p>
          </p:txBody>
        </p:sp>
        <p:sp>
          <p:nvSpPr>
            <p:cNvPr id="20490" name="Rectangle 7"/>
            <p:cNvSpPr>
              <a:spLocks noChangeArrowheads="1"/>
            </p:cNvSpPr>
            <p:nvPr/>
          </p:nvSpPr>
          <p:spPr bwMode="auto">
            <a:xfrm>
              <a:off x="1563" y="2136"/>
              <a:ext cx="7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endParaRPr lang="en-US" altLang="en-US" sz="1800">
                <a:latin typeface="Arial" charset="0"/>
              </a:endParaRPr>
            </a:p>
          </p:txBody>
        </p:sp>
        <p:sp>
          <p:nvSpPr>
            <p:cNvPr id="20491" name="Line 8"/>
            <p:cNvSpPr>
              <a:spLocks noChangeShapeType="1"/>
            </p:cNvSpPr>
            <p:nvPr/>
          </p:nvSpPr>
          <p:spPr bwMode="auto">
            <a:xfrm flipV="1">
              <a:off x="2197" y="1837"/>
              <a:ext cx="1263" cy="40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Options on Futures</a:t>
            </a:r>
          </a:p>
        </p:txBody>
      </p:sp>
      <p:sp>
        <p:nvSpPr>
          <p:cNvPr id="8195" name="Content Placeholder 2"/>
          <p:cNvSpPr>
            <a:spLocks noGrp="1"/>
          </p:cNvSpPr>
          <p:nvPr>
            <p:ph idx="1"/>
          </p:nvPr>
        </p:nvSpPr>
        <p:spPr/>
        <p:txBody>
          <a:bodyPr/>
          <a:lstStyle/>
          <a:p>
            <a:pPr eaLnBrk="1" hangingPunct="1"/>
            <a:r>
              <a:rPr lang="en-US" altLang="en-US" dirty="0" smtClean="0">
                <a:latin typeface="Arial" charset="0"/>
                <a:cs typeface="Arial" charset="0"/>
              </a:rPr>
              <a:t>Referred to by the maturity month of the underlying futures </a:t>
            </a:r>
          </a:p>
          <a:p>
            <a:pPr eaLnBrk="1" hangingPunct="1"/>
            <a:r>
              <a:rPr lang="en-US" altLang="en-US" dirty="0" smtClean="0">
                <a:latin typeface="Arial" charset="0"/>
                <a:cs typeface="Arial" charset="0"/>
              </a:rPr>
              <a:t>The option is American and usually expires on or a few days before the earliest delivery date of the underlying futures contract</a:t>
            </a: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179DCCE-89C2-4A95-9B12-F2F86DB5704E}"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Valuing  the Portfolio</a:t>
            </a:r>
            <a:br>
              <a:rPr lang="en-US">
                <a:solidFill>
                  <a:schemeClr val="tx2">
                    <a:satMod val="130000"/>
                  </a:schemeClr>
                </a:solidFill>
              </a:rPr>
            </a:br>
            <a:r>
              <a:rPr lang="en-US" sz="3000">
                <a:solidFill>
                  <a:schemeClr val="tx2">
                    <a:satMod val="130000"/>
                  </a:schemeClr>
                </a:solidFill>
              </a:rPr>
              <a:t>( Risk-Free Rate is 6% )</a:t>
            </a:r>
          </a:p>
        </p:txBody>
      </p:sp>
      <p:sp>
        <p:nvSpPr>
          <p:cNvPr id="22533" name="Rectangle 3"/>
          <p:cNvSpPr>
            <a:spLocks noGrp="1" noChangeArrowheads="1"/>
          </p:cNvSpPr>
          <p:nvPr>
            <p:ph idx="1"/>
          </p:nvPr>
        </p:nvSpPr>
        <p:spPr>
          <a:xfrm>
            <a:off x="1143000" y="2209800"/>
            <a:ext cx="7513638" cy="4365625"/>
          </a:xfrm>
        </p:spPr>
        <p:txBody>
          <a:bodyPr lIns="92075" tIns="46038" rIns="92075" bIns="46038"/>
          <a:lstStyle/>
          <a:p>
            <a:pPr eaLnBrk="1" hangingPunct="1">
              <a:defRPr/>
            </a:pPr>
            <a:r>
              <a:rPr lang="en-US" dirty="0" smtClean="0"/>
              <a:t>The riskless  portfolio is: </a:t>
            </a:r>
          </a:p>
          <a:p>
            <a:pPr eaLnBrk="1" hangingPunct="1">
              <a:buFont typeface="Wingdings" pitchFamily="2" charset="2"/>
              <a:buNone/>
              <a:defRPr/>
            </a:pPr>
            <a:r>
              <a:rPr lang="en-US" dirty="0" smtClean="0"/>
              <a:t>		long  0.8 futures					short  1 call option</a:t>
            </a:r>
          </a:p>
          <a:p>
            <a:pPr eaLnBrk="1" hangingPunct="1">
              <a:defRPr/>
            </a:pPr>
            <a:r>
              <a:rPr lang="en-US" dirty="0" smtClean="0"/>
              <a:t>The value  of the portfolio in 1 month  is 			−1.6</a:t>
            </a:r>
          </a:p>
          <a:p>
            <a:pPr eaLnBrk="1" hangingPunct="1">
              <a:defRPr/>
            </a:pPr>
            <a:r>
              <a:rPr lang="en-US" dirty="0" smtClean="0"/>
              <a:t>The value  of the portfolio today  is 				−1.6</a:t>
            </a:r>
            <a:r>
              <a:rPr lang="en-US" i="1" dirty="0" smtClean="0">
                <a:latin typeface="+mj-lt"/>
              </a:rPr>
              <a:t>e</a:t>
            </a:r>
            <a:r>
              <a:rPr lang="en-US" baseline="30000" dirty="0" smtClean="0"/>
              <a:t>−0.06</a:t>
            </a:r>
            <a:r>
              <a:rPr lang="en-US" baseline="30000" dirty="0" smtClean="0">
                <a:latin typeface="Symbol" pitchFamily="18" charset="2"/>
              </a:rPr>
              <a:t>/12 </a:t>
            </a:r>
            <a:r>
              <a:rPr lang="en-US" baseline="30000" dirty="0" smtClean="0"/>
              <a:t> </a:t>
            </a:r>
            <a:r>
              <a:rPr lang="en-US" dirty="0" smtClean="0"/>
              <a:t>= −1.592</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C0167BC-A544-44E7-BD7E-B263C62F0C4A}"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Valuing  the Option</a:t>
            </a:r>
          </a:p>
        </p:txBody>
      </p:sp>
      <p:sp>
        <p:nvSpPr>
          <p:cNvPr id="22531" name="Rectangle 3"/>
          <p:cNvSpPr>
            <a:spLocks noGrp="1" noChangeArrowheads="1"/>
          </p:cNvSpPr>
          <p:nvPr>
            <p:ph idx="1"/>
          </p:nvPr>
        </p:nvSpPr>
        <p:spPr>
          <a:xfrm>
            <a:off x="1000125" y="1905000"/>
            <a:ext cx="7143750" cy="4191000"/>
          </a:xfrm>
        </p:spPr>
        <p:txBody>
          <a:bodyPr lIns="92075" tIns="46038" rIns="92075" bIns="46038"/>
          <a:lstStyle/>
          <a:p>
            <a:pPr eaLnBrk="1" hangingPunct="1"/>
            <a:r>
              <a:rPr lang="en-US" altLang="en-US" smtClean="0">
                <a:latin typeface="Arial" charset="0"/>
                <a:cs typeface="Arial" charset="0"/>
              </a:rPr>
              <a:t>The portfolio that is </a:t>
            </a:r>
          </a:p>
          <a:p>
            <a:pPr eaLnBrk="1" hangingPunct="1">
              <a:buFont typeface="Wingdings" pitchFamily="2" charset="2"/>
              <a:buNone/>
            </a:pPr>
            <a:r>
              <a:rPr lang="en-US" altLang="en-US" i="1" smtClean="0">
                <a:latin typeface="Arial" charset="0"/>
                <a:cs typeface="Arial" charset="0"/>
              </a:rPr>
              <a:t>		</a:t>
            </a:r>
            <a:r>
              <a:rPr lang="en-US" altLang="en-US" smtClean="0">
                <a:latin typeface="Arial" charset="0"/>
                <a:cs typeface="Arial" charset="0"/>
              </a:rPr>
              <a:t>long  0.8 futures				short  1 option			</a:t>
            </a:r>
          </a:p>
          <a:p>
            <a:pPr eaLnBrk="1" hangingPunct="1">
              <a:buFont typeface="Wingdings" pitchFamily="2" charset="2"/>
              <a:buNone/>
            </a:pPr>
            <a:r>
              <a:rPr lang="en-US" altLang="en-US" smtClean="0">
                <a:latin typeface="Arial" charset="0"/>
                <a:cs typeface="Arial" charset="0"/>
              </a:rPr>
              <a:t>   is worth −1.592</a:t>
            </a:r>
          </a:p>
          <a:p>
            <a:pPr eaLnBrk="1" hangingPunct="1"/>
            <a:r>
              <a:rPr lang="en-US" altLang="en-US" smtClean="0">
                <a:latin typeface="Arial" charset="0"/>
                <a:cs typeface="Arial" charset="0"/>
              </a:rPr>
              <a:t>The value  of the futures is zero</a:t>
            </a:r>
          </a:p>
          <a:p>
            <a:pPr eaLnBrk="1" hangingPunct="1"/>
            <a:r>
              <a:rPr lang="en-US" altLang="en-US" smtClean="0">
                <a:latin typeface="Arial" charset="0"/>
                <a:cs typeface="Arial" charset="0"/>
              </a:rPr>
              <a:t>The value  of the option must therefore be 1.592</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03D7244-3965-4727-A648-C444096E15E1}"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Generalization of Binomial Tree Example </a:t>
            </a:r>
            <a:r>
              <a:rPr lang="en-US" sz="2200" dirty="0">
                <a:solidFill>
                  <a:schemeClr val="tx2">
                    <a:satMod val="130000"/>
                  </a:schemeClr>
                </a:solidFill>
              </a:rPr>
              <a:t>(Figure </a:t>
            </a:r>
            <a:r>
              <a:rPr lang="en-US" sz="2200" dirty="0" smtClean="0">
                <a:solidFill>
                  <a:schemeClr val="tx2">
                    <a:satMod val="130000"/>
                  </a:schemeClr>
                </a:solidFill>
              </a:rPr>
              <a:t>18.2)</a:t>
            </a:r>
            <a:endParaRPr lang="en-US" dirty="0">
              <a:solidFill>
                <a:schemeClr val="tx2">
                  <a:satMod val="130000"/>
                </a:schemeClr>
              </a:solidFill>
            </a:endParaRPr>
          </a:p>
        </p:txBody>
      </p:sp>
      <p:sp>
        <p:nvSpPr>
          <p:cNvPr id="23555" name="Rectangle 3"/>
          <p:cNvSpPr>
            <a:spLocks noGrp="1" noChangeArrowheads="1"/>
          </p:cNvSpPr>
          <p:nvPr>
            <p:ph idx="1"/>
          </p:nvPr>
        </p:nvSpPr>
        <p:spPr>
          <a:xfrm>
            <a:off x="762000" y="2209800"/>
            <a:ext cx="7381875" cy="4003675"/>
          </a:xfrm>
        </p:spPr>
        <p:txBody>
          <a:bodyPr lIns="92075" tIns="46038" rIns="92075" bIns="46038"/>
          <a:lstStyle/>
          <a:p>
            <a:pPr eaLnBrk="1" hangingPunct="1"/>
            <a:r>
              <a:rPr lang="en-US" altLang="en-US" smtClean="0">
                <a:latin typeface="Arial" charset="0"/>
                <a:cs typeface="Arial" charset="0"/>
              </a:rPr>
              <a:t>A derivative lasts for time </a:t>
            </a:r>
            <a:r>
              <a:rPr lang="en-US" altLang="en-US" i="1" smtClean="0">
                <a:latin typeface="Times New Roman" pitchFamily="18" charset="0"/>
                <a:cs typeface="Arial" charset="0"/>
              </a:rPr>
              <a:t>T</a:t>
            </a:r>
            <a:r>
              <a:rPr lang="en-US" altLang="en-US" smtClean="0">
                <a:latin typeface="Times New Roman" pitchFamily="18" charset="0"/>
                <a:cs typeface="Arial" charset="0"/>
              </a:rPr>
              <a:t> </a:t>
            </a:r>
            <a:r>
              <a:rPr lang="en-US" altLang="en-US" smtClean="0">
                <a:latin typeface="Arial" charset="0"/>
                <a:cs typeface="Arial" charset="0"/>
              </a:rPr>
              <a:t> and  is dependent on a futures price</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6A189E4-8116-41DA-9CE7-3AD6E65A4AD3}" type="slidenum">
              <a:rPr lang="en-US" altLang="en-US" sz="1400" smtClean="0">
                <a:latin typeface="Arial" charset="0"/>
              </a:rPr>
              <a:pPr eaLnBrk="1" hangingPunct="1">
                <a:spcBef>
                  <a:spcPct val="0"/>
                </a:spcBef>
                <a:buFontTx/>
                <a:buNone/>
              </a:pPr>
              <a:t>22</a:t>
            </a:fld>
            <a:endParaRPr lang="en-US" altLang="en-US" sz="1400" smtClean="0">
              <a:latin typeface="Arial" charset="0"/>
            </a:endParaRPr>
          </a:p>
        </p:txBody>
      </p:sp>
      <p:grpSp>
        <p:nvGrpSpPr>
          <p:cNvPr id="23558" name="Group 11"/>
          <p:cNvGrpSpPr>
            <a:grpSpLocks/>
          </p:cNvGrpSpPr>
          <p:nvPr/>
        </p:nvGrpSpPr>
        <p:grpSpPr bwMode="auto">
          <a:xfrm>
            <a:off x="2209800" y="3429000"/>
            <a:ext cx="3298825" cy="2514600"/>
            <a:chOff x="3962400" y="3627438"/>
            <a:chExt cx="3298825" cy="2514600"/>
          </a:xfrm>
        </p:grpSpPr>
        <p:sp>
          <p:nvSpPr>
            <p:cNvPr id="23559" name="Line 4"/>
            <p:cNvSpPr>
              <a:spLocks noChangeShapeType="1"/>
            </p:cNvSpPr>
            <p:nvPr/>
          </p:nvSpPr>
          <p:spPr bwMode="auto">
            <a:xfrm flipV="1">
              <a:off x="4527550" y="4146550"/>
              <a:ext cx="2005013" cy="7302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5"/>
            <p:cNvSpPr>
              <a:spLocks noChangeShapeType="1"/>
            </p:cNvSpPr>
            <p:nvPr/>
          </p:nvSpPr>
          <p:spPr bwMode="auto">
            <a:xfrm>
              <a:off x="4527550" y="4876800"/>
              <a:ext cx="2005013" cy="7302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61" name="Rectangle 6"/>
            <p:cNvSpPr>
              <a:spLocks noChangeArrowheads="1"/>
            </p:cNvSpPr>
            <p:nvPr/>
          </p:nvSpPr>
          <p:spPr bwMode="auto">
            <a:xfrm>
              <a:off x="6492875" y="3627438"/>
              <a:ext cx="76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r>
                <a:rPr lang="en-US" altLang="en-US" i="1">
                  <a:latin typeface="Times New Roman" pitchFamily="18" charset="0"/>
                </a:rPr>
                <a:t>u</a:t>
              </a:r>
              <a:endParaRPr lang="en-US" altLang="en-US">
                <a:latin typeface="Times New Roman" pitchFamily="18" charset="0"/>
              </a:endParaRPr>
            </a:p>
            <a:p>
              <a:pPr>
                <a:spcBef>
                  <a:spcPct val="0"/>
                </a:spcBef>
                <a:buFontTx/>
                <a:buNone/>
              </a:pPr>
              <a:r>
                <a:rPr lang="en-US" altLang="en-US">
                  <a:latin typeface="Arial" charset="0"/>
                </a:rPr>
                <a:t> </a:t>
              </a:r>
              <a:r>
                <a:rPr lang="en-US" altLang="en-US">
                  <a:latin typeface="Times New Roman" pitchFamily="18" charset="0"/>
                </a:rPr>
                <a:t>ƒ</a:t>
              </a:r>
              <a:r>
                <a:rPr lang="en-US" altLang="en-US" i="1" baseline="-25000">
                  <a:latin typeface="Times New Roman" pitchFamily="18" charset="0"/>
                </a:rPr>
                <a:t>u</a:t>
              </a:r>
            </a:p>
          </p:txBody>
        </p:sp>
        <p:sp>
          <p:nvSpPr>
            <p:cNvPr id="23562" name="Rectangle 7"/>
            <p:cNvSpPr>
              <a:spLocks noChangeArrowheads="1"/>
            </p:cNvSpPr>
            <p:nvPr/>
          </p:nvSpPr>
          <p:spPr bwMode="auto">
            <a:xfrm>
              <a:off x="6492875" y="5075238"/>
              <a:ext cx="76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r>
                <a:rPr lang="en-US" altLang="en-US" i="1">
                  <a:latin typeface="Times New Roman" pitchFamily="18" charset="0"/>
                </a:rPr>
                <a:t>d</a:t>
              </a:r>
            </a:p>
            <a:p>
              <a:pPr>
                <a:spcBef>
                  <a:spcPct val="0"/>
                </a:spcBef>
                <a:buFontTx/>
                <a:buNone/>
              </a:pPr>
              <a:r>
                <a:rPr lang="en-US" altLang="en-US">
                  <a:latin typeface="Arial" charset="0"/>
                </a:rPr>
                <a:t> </a:t>
              </a:r>
              <a:r>
                <a:rPr lang="en-US" altLang="en-US">
                  <a:latin typeface="Times New Roman" pitchFamily="18" charset="0"/>
                </a:rPr>
                <a:t>ƒ</a:t>
              </a:r>
              <a:r>
                <a:rPr lang="en-US" altLang="en-US" i="1" baseline="-25000">
                  <a:latin typeface="Times New Roman" pitchFamily="18" charset="0"/>
                </a:rPr>
                <a:t>d</a:t>
              </a:r>
            </a:p>
          </p:txBody>
        </p:sp>
        <p:sp>
          <p:nvSpPr>
            <p:cNvPr id="23563" name="Rectangle 8"/>
            <p:cNvSpPr>
              <a:spLocks noChangeArrowheads="1"/>
            </p:cNvSpPr>
            <p:nvPr/>
          </p:nvSpPr>
          <p:spPr bwMode="auto">
            <a:xfrm>
              <a:off x="3962400" y="4389438"/>
              <a:ext cx="733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endParaRPr lang="en-US" altLang="en-US">
                <a:latin typeface="Arial" charset="0"/>
              </a:endParaRPr>
            </a:p>
            <a:p>
              <a:pPr>
                <a:spcBef>
                  <a:spcPct val="0"/>
                </a:spcBef>
                <a:buFontTx/>
                <a:buNone/>
              </a:pPr>
              <a:r>
                <a:rPr lang="en-US" altLang="en-US">
                  <a:latin typeface="Arial" charset="0"/>
                </a:rPr>
                <a:t> </a:t>
              </a:r>
              <a:r>
                <a:rPr lang="en-US" altLang="en-US">
                  <a:latin typeface="Times New Roman" pitchFamily="18" charset="0"/>
                </a:rPr>
                <a:t>ƒ</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Generalization</a:t>
            </a:r>
            <a:br>
              <a:rPr lang="en-US">
                <a:solidFill>
                  <a:schemeClr val="tx2">
                    <a:satMod val="130000"/>
                  </a:schemeClr>
                </a:solidFill>
              </a:rPr>
            </a:br>
            <a:r>
              <a:rPr lang="en-US" sz="2600">
                <a:solidFill>
                  <a:schemeClr val="tx2">
                    <a:satMod val="130000"/>
                  </a:schemeClr>
                </a:solidFill>
              </a:rPr>
              <a:t>(continued)</a:t>
            </a:r>
          </a:p>
        </p:txBody>
      </p:sp>
      <p:sp>
        <p:nvSpPr>
          <p:cNvPr id="24579" name="Rectangle 3"/>
          <p:cNvSpPr>
            <a:spLocks noGrp="1" noChangeArrowheads="1"/>
          </p:cNvSpPr>
          <p:nvPr>
            <p:ph idx="1"/>
          </p:nvPr>
        </p:nvSpPr>
        <p:spPr/>
        <p:txBody>
          <a:bodyPr lIns="92075" tIns="46038" rIns="92075" bIns="46038"/>
          <a:lstStyle/>
          <a:p>
            <a:pPr eaLnBrk="1" hangingPunct="1"/>
            <a:r>
              <a:rPr lang="en-US" altLang="en-US" sz="2400" smtClean="0">
                <a:latin typeface="Arial" charset="0"/>
                <a:cs typeface="Arial" charset="0"/>
              </a:rPr>
              <a:t>Consider the portfolio that is long  </a:t>
            </a:r>
            <a:r>
              <a:rPr lang="en-US" altLang="en-US" sz="2400" smtClean="0">
                <a:latin typeface="Symbol" pitchFamily="18" charset="2"/>
                <a:cs typeface="Arial" charset="0"/>
              </a:rPr>
              <a:t>D</a:t>
            </a:r>
            <a:r>
              <a:rPr lang="en-US" altLang="en-US" sz="2400" smtClean="0">
                <a:latin typeface="Arial" charset="0"/>
                <a:cs typeface="Arial" charset="0"/>
              </a:rPr>
              <a:t>  futures and short 1 derivative																							</a:t>
            </a:r>
          </a:p>
          <a:p>
            <a:pPr eaLnBrk="1" hangingPunct="1">
              <a:buFontTx/>
              <a:buNone/>
            </a:pPr>
            <a:endParaRPr lang="en-US" altLang="en-US" sz="2400" smtClean="0">
              <a:latin typeface="Arial" charset="0"/>
              <a:cs typeface="Arial" charset="0"/>
            </a:endParaRPr>
          </a:p>
          <a:p>
            <a:pPr eaLnBrk="1" hangingPunct="1"/>
            <a:r>
              <a:rPr lang="en-US" altLang="en-US" sz="2400" smtClean="0">
                <a:latin typeface="Arial" charset="0"/>
                <a:cs typeface="Arial" charset="0"/>
              </a:rPr>
              <a:t>The portfolio is riskless when </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04CC170-2561-4D87-8A21-7E4D89C61A33}"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graphicFrame>
        <p:nvGraphicFramePr>
          <p:cNvPr id="24582" name="Object 4"/>
          <p:cNvGraphicFramePr>
            <a:graphicFrameLocks/>
          </p:cNvGraphicFramePr>
          <p:nvPr/>
        </p:nvGraphicFramePr>
        <p:xfrm>
          <a:off x="3314700" y="4953000"/>
          <a:ext cx="2743200" cy="1066800"/>
        </p:xfrm>
        <a:graphic>
          <a:graphicData uri="http://schemas.openxmlformats.org/presentationml/2006/ole">
            <mc:AlternateContent xmlns:mc="http://schemas.openxmlformats.org/markup-compatibility/2006">
              <mc:Choice xmlns:v="urn:schemas-microsoft-com:vml" Requires="v">
                <p:oleObj spid="_x0000_s24593" name="Equation" r:id="rId6" imgW="914400" imgH="431800" progId="Equation.3">
                  <p:embed/>
                </p:oleObj>
              </mc:Choice>
              <mc:Fallback>
                <p:oleObj name="Equation" r:id="rId6" imgW="914400" imgH="431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700" y="4953000"/>
                        <a:ext cx="274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Line 5"/>
          <p:cNvSpPr>
            <a:spLocks noChangeShapeType="1"/>
          </p:cNvSpPr>
          <p:nvPr/>
        </p:nvSpPr>
        <p:spPr bwMode="auto">
          <a:xfrm>
            <a:off x="2819400" y="3352800"/>
            <a:ext cx="205740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584" name="Rectangle 6"/>
          <p:cNvSpPr>
            <a:spLocks noChangeArrowheads="1"/>
          </p:cNvSpPr>
          <p:nvPr/>
        </p:nvSpPr>
        <p:spPr bwMode="auto">
          <a:xfrm>
            <a:off x="5000625" y="2657475"/>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u</a:t>
            </a:r>
            <a:r>
              <a:rPr lang="en-US" altLang="en-US" sz="2400">
                <a:latin typeface="Arial" charset="0"/>
              </a:rPr>
              <a:t> </a:t>
            </a:r>
            <a:r>
              <a:rPr lang="en-US" altLang="en-US" sz="2400">
                <a:latin typeface="Symbol" pitchFamily="18" charset="2"/>
              </a:rPr>
              <a:t>D - </a:t>
            </a: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 </a:t>
            </a:r>
            <a:r>
              <a:rPr lang="en-US" altLang="en-US" sz="2400">
                <a:latin typeface="Symbol" pitchFamily="18" charset="2"/>
              </a:rPr>
              <a:t>D </a:t>
            </a:r>
            <a:r>
              <a:rPr lang="en-US" altLang="en-US" sz="2400">
                <a:latin typeface="Arial" charset="0"/>
              </a:rPr>
              <a:t>– </a:t>
            </a:r>
            <a:r>
              <a:rPr lang="en-US" altLang="en-US" sz="2400">
                <a:latin typeface="Times New Roman" pitchFamily="18" charset="0"/>
              </a:rPr>
              <a:t>ƒ</a:t>
            </a:r>
            <a:r>
              <a:rPr lang="en-US" altLang="en-US" sz="2400" i="1" baseline="-25000">
                <a:latin typeface="Times New Roman" pitchFamily="18" charset="0"/>
              </a:rPr>
              <a:t>u</a:t>
            </a:r>
          </a:p>
        </p:txBody>
      </p:sp>
      <p:sp>
        <p:nvSpPr>
          <p:cNvPr id="24585" name="Rectangle 7"/>
          <p:cNvSpPr>
            <a:spLocks noChangeArrowheads="1"/>
          </p:cNvSpPr>
          <p:nvPr/>
        </p:nvSpPr>
        <p:spPr bwMode="auto">
          <a:xfrm>
            <a:off x="4943475" y="3600450"/>
            <a:ext cx="280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d</a:t>
            </a:r>
            <a:r>
              <a:rPr lang="en-US" altLang="en-US" sz="2400" i="1">
                <a:latin typeface="Arial" charset="0"/>
              </a:rPr>
              <a:t> </a:t>
            </a:r>
            <a:r>
              <a:rPr lang="en-US" altLang="en-US" sz="2400">
                <a:latin typeface="Symbol" pitchFamily="18" charset="2"/>
              </a:rPr>
              <a:t>D- </a:t>
            </a:r>
            <a:r>
              <a:rPr lang="en-US" altLang="en-US" sz="2400" i="1">
                <a:latin typeface="Times New Roman" pitchFamily="18" charset="0"/>
              </a:rPr>
              <a:t>F</a:t>
            </a:r>
            <a:r>
              <a:rPr lang="en-US" altLang="en-US" sz="2400" baseline="-25000">
                <a:latin typeface="Times New Roman" pitchFamily="18" charset="0"/>
              </a:rPr>
              <a:t>0</a:t>
            </a:r>
            <a:r>
              <a:rPr lang="en-US" altLang="en-US" sz="2400">
                <a:latin typeface="Symbol" pitchFamily="18" charset="2"/>
              </a:rPr>
              <a:t>D </a:t>
            </a:r>
            <a:r>
              <a:rPr lang="en-US" altLang="en-US" sz="2400">
                <a:latin typeface="Arial" charset="0"/>
              </a:rPr>
              <a:t>– </a:t>
            </a:r>
            <a:r>
              <a:rPr lang="en-US" altLang="en-US" sz="2400">
                <a:latin typeface="Times New Roman" pitchFamily="18" charset="0"/>
              </a:rPr>
              <a:t>ƒ</a:t>
            </a:r>
            <a:r>
              <a:rPr lang="en-US" altLang="en-US" sz="2400" i="1" baseline="-25000">
                <a:latin typeface="Times New Roman" pitchFamily="18" charset="0"/>
              </a:rPr>
              <a:t>d</a:t>
            </a:r>
          </a:p>
        </p:txBody>
      </p:sp>
      <p:sp>
        <p:nvSpPr>
          <p:cNvPr id="24586" name="Rectangle 8"/>
          <p:cNvSpPr>
            <a:spLocks noChangeArrowheads="1"/>
          </p:cNvSpPr>
          <p:nvPr/>
        </p:nvSpPr>
        <p:spPr bwMode="auto">
          <a:xfrm>
            <a:off x="2292350" y="3371850"/>
            <a:ext cx="115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endParaRPr lang="en-US" altLang="en-US" sz="1800">
              <a:latin typeface="Arial" charset="0"/>
            </a:endParaRPr>
          </a:p>
        </p:txBody>
      </p:sp>
      <p:sp>
        <p:nvSpPr>
          <p:cNvPr id="24587" name="Line 9"/>
          <p:cNvSpPr>
            <a:spLocks noChangeShapeType="1"/>
          </p:cNvSpPr>
          <p:nvPr/>
        </p:nvSpPr>
        <p:spPr bwMode="auto">
          <a:xfrm flipV="1">
            <a:off x="2841625" y="2971800"/>
            <a:ext cx="2035175"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914400"/>
            <a:ext cx="7239000"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Generalization</a:t>
            </a:r>
            <a:br>
              <a:rPr lang="en-US" dirty="0">
                <a:solidFill>
                  <a:schemeClr val="tx2">
                    <a:satMod val="130000"/>
                  </a:schemeClr>
                </a:solidFill>
              </a:rPr>
            </a:br>
            <a:r>
              <a:rPr lang="en-US" sz="2600" dirty="0">
                <a:solidFill>
                  <a:schemeClr val="tx2">
                    <a:satMod val="130000"/>
                  </a:schemeClr>
                </a:solidFill>
              </a:rPr>
              <a:t>(continued)</a:t>
            </a:r>
          </a:p>
        </p:txBody>
      </p:sp>
      <p:sp>
        <p:nvSpPr>
          <p:cNvPr id="25603" name="Rectangle 3"/>
          <p:cNvSpPr>
            <a:spLocks noGrp="1" noChangeArrowheads="1"/>
          </p:cNvSpPr>
          <p:nvPr>
            <p:ph idx="1"/>
          </p:nvPr>
        </p:nvSpPr>
        <p:spPr>
          <a:xfrm>
            <a:off x="1401763" y="2201863"/>
            <a:ext cx="6342062" cy="3957637"/>
          </a:xfrm>
        </p:spPr>
        <p:txBody>
          <a:bodyPr lIns="92075" tIns="46038" rIns="92075" bIns="46038"/>
          <a:lstStyle/>
          <a:p>
            <a:pPr eaLnBrk="1" hangingPunct="1"/>
            <a:r>
              <a:rPr lang="en-US" altLang="en-US" smtClean="0">
                <a:latin typeface="Arial" charset="0"/>
                <a:cs typeface="Arial" charset="0"/>
              </a:rPr>
              <a:t>Value of the portfolio at time </a:t>
            </a:r>
            <a:r>
              <a:rPr lang="en-US" altLang="en-US" i="1" smtClean="0">
                <a:latin typeface="Times New Roman" pitchFamily="18" charset="0"/>
                <a:cs typeface="Arial" charset="0"/>
              </a:rPr>
              <a:t>T</a:t>
            </a:r>
            <a:r>
              <a:rPr lang="en-US" altLang="en-US" smtClean="0">
                <a:latin typeface="Arial" charset="0"/>
                <a:cs typeface="Arial" charset="0"/>
              </a:rPr>
              <a:t>  is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u</a:t>
            </a:r>
            <a:r>
              <a:rPr lang="en-US" altLang="en-US" smtClean="0">
                <a:latin typeface="Times New Roman" pitchFamily="18" charset="0"/>
                <a:cs typeface="Arial" charset="0"/>
              </a:rPr>
              <a:t> </a:t>
            </a:r>
            <a:r>
              <a:rPr lang="en-US" altLang="en-US" smtClean="0">
                <a:latin typeface="Symbol" pitchFamily="18" charset="2"/>
                <a:cs typeface="Arial" charset="0"/>
              </a:rPr>
              <a:t>D</a:t>
            </a:r>
            <a:r>
              <a:rPr lang="en-US" altLang="en-US" smtClean="0">
                <a:latin typeface="Times New Roman" pitchFamily="18" charset="0"/>
                <a:cs typeface="Arial" charset="0"/>
              </a:rPr>
              <a:t> –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smtClean="0">
                <a:latin typeface="Symbol" pitchFamily="18" charset="2"/>
                <a:cs typeface="Arial" charset="0"/>
              </a:rPr>
              <a:t>D</a:t>
            </a:r>
            <a:r>
              <a:rPr lang="en-US" altLang="en-US" smtClean="0">
                <a:latin typeface="Times New Roman" pitchFamily="18" charset="0"/>
                <a:cs typeface="Arial" charset="0"/>
              </a:rPr>
              <a:t> – ƒ</a:t>
            </a:r>
            <a:r>
              <a:rPr lang="en-US" altLang="en-US" i="1" baseline="-25000" smtClean="0">
                <a:latin typeface="Times New Roman" pitchFamily="18" charset="0"/>
                <a:cs typeface="Arial" charset="0"/>
              </a:rPr>
              <a:t>u</a:t>
            </a:r>
            <a:endParaRPr lang="en-US" altLang="en-US" smtClean="0">
              <a:latin typeface="Arial" charset="0"/>
              <a:cs typeface="Arial" charset="0"/>
            </a:endParaRPr>
          </a:p>
          <a:p>
            <a:pPr eaLnBrk="1" hangingPunct="1"/>
            <a:r>
              <a:rPr lang="en-US" altLang="en-US" smtClean="0">
                <a:latin typeface="Arial" charset="0"/>
                <a:cs typeface="Arial" charset="0"/>
              </a:rPr>
              <a:t>Value of portfolio today is </a:t>
            </a:r>
            <a:r>
              <a:rPr lang="en-US" altLang="en-US" smtClean="0">
                <a:latin typeface="Symbol" pitchFamily="18" charset="2"/>
                <a:cs typeface="Arial" charset="0"/>
              </a:rPr>
              <a:t> </a:t>
            </a:r>
            <a:r>
              <a:rPr lang="en-US" altLang="en-US" smtClean="0">
                <a:latin typeface="Arial" charset="0"/>
                <a:cs typeface="Arial" charset="0"/>
              </a:rPr>
              <a:t>–</a:t>
            </a:r>
            <a:r>
              <a:rPr lang="en-US" altLang="en-US" smtClean="0">
                <a:latin typeface="Times New Roman" pitchFamily="18" charset="0"/>
                <a:cs typeface="Arial" charset="0"/>
              </a:rPr>
              <a:t>ƒ</a:t>
            </a:r>
            <a:endParaRPr lang="en-US" altLang="en-US" smtClean="0">
              <a:latin typeface="Arial" charset="0"/>
              <a:cs typeface="Arial" charset="0"/>
            </a:endParaRPr>
          </a:p>
          <a:p>
            <a:pPr eaLnBrk="1" hangingPunct="1"/>
            <a:r>
              <a:rPr lang="en-US" altLang="en-US" smtClean="0">
                <a:latin typeface="Arial" charset="0"/>
                <a:cs typeface="Arial" charset="0"/>
              </a:rPr>
              <a:t>Hence 						</a:t>
            </a:r>
            <a:r>
              <a:rPr lang="en-US" altLang="en-US" smtClean="0">
                <a:latin typeface="Times New Roman" pitchFamily="18" charset="0"/>
                <a:cs typeface="Arial" charset="0"/>
              </a:rPr>
              <a:t>ƒ = −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u</a:t>
            </a:r>
            <a:r>
              <a:rPr lang="en-US" altLang="en-US" smtClean="0">
                <a:latin typeface="Symbol" pitchFamily="18" charset="2"/>
                <a:cs typeface="Arial" charset="0"/>
              </a:rPr>
              <a:t>D </a:t>
            </a:r>
            <a:r>
              <a:rPr lang="en-US" altLang="en-US" smtClean="0">
                <a:latin typeface="Times New Roman" pitchFamily="18" charset="0"/>
                <a:cs typeface="Arial" charset="0"/>
              </a:rPr>
              <a:t>−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smtClean="0">
                <a:latin typeface="Symbol" pitchFamily="18" charset="2"/>
                <a:cs typeface="Arial" charset="0"/>
              </a:rPr>
              <a:t>D </a:t>
            </a:r>
            <a:r>
              <a:rPr lang="en-US" altLang="en-US" smtClean="0">
                <a:latin typeface="Times New Roman" pitchFamily="18" charset="0"/>
                <a:cs typeface="Arial" charset="0"/>
              </a:rPr>
              <a:t>−</a:t>
            </a:r>
            <a:r>
              <a:rPr lang="en-US" altLang="en-US" smtClean="0">
                <a:latin typeface="Arial" charset="0"/>
                <a:cs typeface="Arial" charset="0"/>
              </a:rPr>
              <a:t> </a:t>
            </a:r>
            <a:r>
              <a:rPr lang="en-US" altLang="en-US" smtClean="0">
                <a:latin typeface="Times New Roman" pitchFamily="18" charset="0"/>
                <a:cs typeface="Arial" charset="0"/>
              </a:rPr>
              <a:t>ƒ</a:t>
            </a:r>
            <a:r>
              <a:rPr lang="en-US" altLang="en-US" i="1" baseline="-25000" smtClean="0">
                <a:latin typeface="Times New Roman" pitchFamily="18" charset="0"/>
                <a:cs typeface="Arial" charset="0"/>
              </a:rPr>
              <a:t>u</a:t>
            </a:r>
            <a:r>
              <a:rPr lang="en-US" altLang="en-US" smtClean="0">
                <a:latin typeface="Times New Roman" pitchFamily="18" charset="0"/>
                <a:cs typeface="Arial" charset="0"/>
              </a:rPr>
              <a:t>]</a:t>
            </a:r>
            <a:r>
              <a:rPr lang="en-US" altLang="en-US" i="1" smtClean="0">
                <a:latin typeface="Times New Roman" pitchFamily="18" charset="0"/>
                <a:cs typeface="Arial" charset="0"/>
              </a:rPr>
              <a:t>e</a:t>
            </a:r>
            <a:r>
              <a:rPr lang="en-US" altLang="en-US" baseline="30000" smtClean="0">
                <a:latin typeface="Times New Roman" pitchFamily="18" charset="0"/>
                <a:cs typeface="Arial" charset="0"/>
              </a:rPr>
              <a:t>−</a:t>
            </a:r>
            <a:r>
              <a:rPr lang="en-US" altLang="en-US" i="1" baseline="30000" smtClean="0">
                <a:latin typeface="Times New Roman" pitchFamily="18" charset="0"/>
                <a:cs typeface="Arial" charset="0"/>
              </a:rPr>
              <a:t>rT</a:t>
            </a:r>
            <a:endParaRPr lang="en-US" altLang="en-US" smtClean="0">
              <a:latin typeface="Arial" charset="0"/>
              <a:cs typeface="Arial" charset="0"/>
            </a:endParaRPr>
          </a:p>
          <a:p>
            <a:pPr eaLnBrk="1" hangingPunct="1">
              <a:buFont typeface="Wingdings" pitchFamily="2" charset="2"/>
              <a:buNone/>
            </a:pPr>
            <a:endParaRPr lang="en-US" altLang="en-US" smtClean="0">
              <a:latin typeface="Arial" charset="0"/>
              <a:cs typeface="Arial" charset="0"/>
            </a:endParaRP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547047D-F3B5-4D10-AFEE-A7A9B07F0F2B}" type="slidenum">
              <a:rPr lang="en-US" altLang="en-US" sz="1400" smtClean="0">
                <a:latin typeface="Arial" charset="0"/>
              </a:rPr>
              <a:pPr eaLnBrk="1" hangingPunct="1">
                <a:spcBef>
                  <a:spcPct val="0"/>
                </a:spcBef>
                <a:buFontTx/>
                <a:buNone/>
              </a:pPr>
              <a:t>24</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Generalization</a:t>
            </a:r>
            <a:br>
              <a:rPr lang="en-US">
                <a:solidFill>
                  <a:schemeClr val="tx2">
                    <a:satMod val="130000"/>
                  </a:schemeClr>
                </a:solidFill>
              </a:rPr>
            </a:br>
            <a:r>
              <a:rPr lang="en-US" sz="2600">
                <a:solidFill>
                  <a:schemeClr val="tx2">
                    <a:satMod val="130000"/>
                  </a:schemeClr>
                </a:solidFill>
              </a:rPr>
              <a:t>(continued)</a:t>
            </a:r>
          </a:p>
        </p:txBody>
      </p:sp>
      <p:sp>
        <p:nvSpPr>
          <p:cNvPr id="26627" name="Rectangle 3"/>
          <p:cNvSpPr>
            <a:spLocks noGrp="1" noChangeArrowheads="1"/>
          </p:cNvSpPr>
          <p:nvPr>
            <p:ph idx="1"/>
          </p:nvPr>
        </p:nvSpPr>
        <p:spPr>
          <a:xfrm>
            <a:off x="1295400" y="2133600"/>
            <a:ext cx="6858000" cy="4114800"/>
          </a:xfrm>
        </p:spPr>
        <p:txBody>
          <a:bodyPr lIns="92075" tIns="46038" rIns="92075" bIns="46038"/>
          <a:lstStyle/>
          <a:p>
            <a:pPr eaLnBrk="1" hangingPunct="1"/>
            <a:r>
              <a:rPr lang="en-US" altLang="en-US" smtClean="0">
                <a:latin typeface="Arial" charset="0"/>
                <a:cs typeface="Arial" charset="0"/>
              </a:rPr>
              <a:t>Substituting for </a:t>
            </a:r>
            <a:r>
              <a:rPr lang="en-US" altLang="en-US" smtClean="0">
                <a:latin typeface="Symbol" pitchFamily="18" charset="2"/>
                <a:cs typeface="Arial" charset="0"/>
              </a:rPr>
              <a:t>D</a:t>
            </a:r>
            <a:r>
              <a:rPr lang="en-US" altLang="en-US" smtClean="0">
                <a:latin typeface="Arial" charset="0"/>
                <a:cs typeface="Arial" charset="0"/>
              </a:rPr>
              <a:t> we obtain</a:t>
            </a:r>
          </a:p>
          <a:p>
            <a:pPr eaLnBrk="1" hangingPunct="1">
              <a:buFont typeface="Wingdings" pitchFamily="2" charset="2"/>
              <a:buNone/>
            </a:pPr>
            <a:r>
              <a:rPr lang="en-US" altLang="en-US" smtClean="0">
                <a:latin typeface="Times New Roman" pitchFamily="18" charset="0"/>
                <a:cs typeface="Arial" charset="0"/>
              </a:rPr>
              <a:t>          ƒ = [ </a:t>
            </a:r>
            <a:r>
              <a:rPr lang="en-US" altLang="en-US" i="1" smtClean="0">
                <a:latin typeface="Times New Roman" pitchFamily="18" charset="0"/>
                <a:cs typeface="Arial" charset="0"/>
              </a:rPr>
              <a:t>p</a:t>
            </a:r>
            <a:r>
              <a:rPr lang="en-US" altLang="en-US" smtClean="0">
                <a:latin typeface="Times New Roman" pitchFamily="18" charset="0"/>
                <a:cs typeface="Arial" charset="0"/>
              </a:rPr>
              <a:t> ƒ</a:t>
            </a:r>
            <a:r>
              <a:rPr lang="en-US" altLang="en-US" i="1" baseline="-25000" smtClean="0">
                <a:latin typeface="Times New Roman" pitchFamily="18" charset="0"/>
                <a:cs typeface="Arial" charset="0"/>
              </a:rPr>
              <a:t>u</a:t>
            </a:r>
            <a:r>
              <a:rPr lang="en-US" altLang="en-US" smtClean="0">
                <a:latin typeface="Times New Roman" pitchFamily="18" charset="0"/>
                <a:cs typeface="Arial" charset="0"/>
              </a:rPr>
              <a:t> + (1 – </a:t>
            </a:r>
            <a:r>
              <a:rPr lang="en-US" altLang="en-US" i="1" smtClean="0">
                <a:latin typeface="Times New Roman" pitchFamily="18" charset="0"/>
                <a:cs typeface="Arial" charset="0"/>
              </a:rPr>
              <a:t>p</a:t>
            </a:r>
            <a:r>
              <a:rPr lang="en-US" altLang="en-US" smtClean="0">
                <a:latin typeface="Times New Roman" pitchFamily="18" charset="0"/>
                <a:cs typeface="Arial" charset="0"/>
              </a:rPr>
              <a:t> )ƒ</a:t>
            </a:r>
            <a:r>
              <a:rPr lang="en-US" altLang="en-US" i="1" baseline="-25000" smtClean="0">
                <a:latin typeface="Times New Roman" pitchFamily="18" charset="0"/>
                <a:cs typeface="Arial" charset="0"/>
              </a:rPr>
              <a:t>d</a:t>
            </a:r>
            <a:r>
              <a:rPr lang="en-US" altLang="en-US" smtClean="0">
                <a:latin typeface="Times New Roman" pitchFamily="18" charset="0"/>
                <a:cs typeface="Arial" charset="0"/>
              </a:rPr>
              <a:t>  ]</a:t>
            </a:r>
            <a:r>
              <a:rPr lang="en-US" altLang="en-US" i="1" smtClean="0">
                <a:latin typeface="Times New Roman" pitchFamily="18" charset="0"/>
                <a:cs typeface="Arial" charset="0"/>
              </a:rPr>
              <a:t>e</a:t>
            </a:r>
            <a:r>
              <a:rPr lang="en-US" altLang="en-US" baseline="30000" smtClean="0">
                <a:latin typeface="Times New Roman" pitchFamily="18" charset="0"/>
                <a:cs typeface="Arial" charset="0"/>
              </a:rPr>
              <a:t>–</a:t>
            </a:r>
            <a:r>
              <a:rPr lang="en-US" altLang="en-US" i="1" baseline="30000" smtClean="0">
                <a:latin typeface="Times New Roman" pitchFamily="18" charset="0"/>
                <a:cs typeface="Arial" charset="0"/>
              </a:rPr>
              <a:t>rT</a:t>
            </a:r>
            <a:r>
              <a:rPr lang="en-US" altLang="en-US" smtClean="0">
                <a:latin typeface="Times New Roman" pitchFamily="18" charset="0"/>
                <a:cs typeface="Arial" charset="0"/>
              </a:rPr>
              <a:t>	 	</a:t>
            </a:r>
          </a:p>
          <a:p>
            <a:pPr eaLnBrk="1" hangingPunct="1">
              <a:buFont typeface="Wingdings" pitchFamily="2" charset="2"/>
              <a:buNone/>
            </a:pPr>
            <a:endParaRPr lang="en-US" altLang="en-US" smtClean="0">
              <a:latin typeface="Arial" charset="0"/>
              <a:cs typeface="Arial" charset="0"/>
            </a:endParaRPr>
          </a:p>
          <a:p>
            <a:pPr eaLnBrk="1" hangingPunct="1">
              <a:buFont typeface="Wingdings" pitchFamily="2" charset="2"/>
              <a:buNone/>
            </a:pPr>
            <a:r>
              <a:rPr lang="en-US" altLang="en-US" smtClean="0">
                <a:latin typeface="Arial" charset="0"/>
                <a:cs typeface="Arial" charset="0"/>
              </a:rPr>
              <a:t>where   </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C393D66-9D39-4B49-BC3B-5A1AD64A16B5}" type="slidenum">
              <a:rPr lang="en-US" altLang="en-US" sz="1400" smtClean="0">
                <a:latin typeface="Arial" charset="0"/>
              </a:rPr>
              <a:pPr eaLnBrk="1" hangingPunct="1">
                <a:spcBef>
                  <a:spcPct val="0"/>
                </a:spcBef>
                <a:buFontTx/>
                <a:buNone/>
              </a:pPr>
              <a:t>25</a:t>
            </a:fld>
            <a:endParaRPr lang="en-US" altLang="en-US" sz="1400" smtClean="0">
              <a:latin typeface="Arial" charset="0"/>
            </a:endParaRPr>
          </a:p>
        </p:txBody>
      </p:sp>
      <p:graphicFrame>
        <p:nvGraphicFramePr>
          <p:cNvPr id="26630" name="Object 4"/>
          <p:cNvGraphicFramePr>
            <a:graphicFrameLocks/>
          </p:cNvGraphicFramePr>
          <p:nvPr/>
        </p:nvGraphicFramePr>
        <p:xfrm>
          <a:off x="2819400" y="3962400"/>
          <a:ext cx="1295400" cy="812800"/>
        </p:xfrm>
        <a:graphic>
          <a:graphicData uri="http://schemas.openxmlformats.org/presentationml/2006/ole">
            <mc:AlternateContent xmlns:mc="http://schemas.openxmlformats.org/markup-compatibility/2006">
              <mc:Choice xmlns:v="urn:schemas-microsoft-com:vml" Requires="v">
                <p:oleObj spid="_x0000_s26636" name="Equation" r:id="rId6" imgW="634725" imgH="393529" progId="Equation.3">
                  <p:embed/>
                </p:oleObj>
              </mc:Choice>
              <mc:Fallback>
                <p:oleObj name="Equation" r:id="rId6" imgW="634725" imgH="393529"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962400"/>
                        <a:ext cx="12954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Futures Option </a:t>
            </a:r>
            <a:r>
              <a:rPr lang="en-US" dirty="0" smtClean="0">
                <a:solidFill>
                  <a:schemeClr val="tx2">
                    <a:satMod val="130000"/>
                  </a:schemeClr>
                </a:solidFill>
              </a:rPr>
              <a:t>Price </a:t>
            </a:r>
            <a:r>
              <a:rPr lang="en-US" dirty="0" err="1">
                <a:solidFill>
                  <a:schemeClr val="tx2">
                    <a:satMod val="130000"/>
                  </a:schemeClr>
                </a:solidFill>
              </a:rPr>
              <a:t>vs</a:t>
            </a:r>
            <a:r>
              <a:rPr lang="en-US" dirty="0">
                <a:solidFill>
                  <a:schemeClr val="tx2">
                    <a:satMod val="130000"/>
                  </a:schemeClr>
                </a:solidFill>
              </a:rPr>
              <a:t> Spot Option </a:t>
            </a:r>
            <a:r>
              <a:rPr lang="en-US" dirty="0" smtClean="0">
                <a:solidFill>
                  <a:schemeClr val="tx2">
                    <a:satMod val="130000"/>
                  </a:schemeClr>
                </a:solidFill>
              </a:rPr>
              <a:t>Price</a:t>
            </a:r>
            <a:endParaRPr lang="en-US" dirty="0">
              <a:solidFill>
                <a:schemeClr val="tx2">
                  <a:satMod val="130000"/>
                </a:schemeClr>
              </a:solidFill>
            </a:endParaRPr>
          </a:p>
        </p:txBody>
      </p:sp>
      <p:sp>
        <p:nvSpPr>
          <p:cNvPr id="32771" name="Rectangle 3"/>
          <p:cNvSpPr>
            <a:spLocks noGrp="1" noChangeArrowheads="1"/>
          </p:cNvSpPr>
          <p:nvPr>
            <p:ph idx="1"/>
          </p:nvPr>
        </p:nvSpPr>
        <p:spPr>
          <a:xfrm>
            <a:off x="685800" y="2286000"/>
            <a:ext cx="7273925" cy="4321175"/>
          </a:xfrm>
        </p:spPr>
        <p:txBody>
          <a:bodyPr lIns="92075" tIns="46038" rIns="92075" bIns="46038"/>
          <a:lstStyle/>
          <a:p>
            <a:pPr eaLnBrk="1" hangingPunct="1">
              <a:lnSpc>
                <a:spcPct val="90000"/>
              </a:lnSpc>
            </a:pPr>
            <a:r>
              <a:rPr lang="en-US" altLang="en-US" sz="2400" smtClean="0">
                <a:latin typeface="Arial" charset="0"/>
                <a:cs typeface="Arial" charset="0"/>
              </a:rPr>
              <a:t>If futures prices are higher than spot prices (normal market), an American call on futures is worth more than a similar American call on spot. An American put on futures is worth less than a similar American put on spot.</a:t>
            </a:r>
          </a:p>
          <a:p>
            <a:pPr eaLnBrk="1" hangingPunct="1">
              <a:lnSpc>
                <a:spcPct val="90000"/>
              </a:lnSpc>
            </a:pPr>
            <a:r>
              <a:rPr lang="en-US" altLang="en-US" sz="2400" smtClean="0">
                <a:latin typeface="Arial" charset="0"/>
                <a:cs typeface="Arial" charset="0"/>
              </a:rPr>
              <a:t>When futures prices are lower than spot prices (inverted market) the reverse is true.</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9FD9459-6D62-4383-A739-BE13F4B8634E}" type="slidenum">
              <a:rPr lang="en-US" altLang="en-US" sz="1400" smtClean="0">
                <a:latin typeface="Arial" charset="0"/>
              </a:rPr>
              <a:pPr eaLnBrk="1" hangingPunct="1">
                <a:spcBef>
                  <a:spcPct val="0"/>
                </a:spcBef>
                <a:buFontTx/>
                <a:buNone/>
              </a:pPr>
              <a:t>26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rPr>
              <a:t>Futures Style Options</a:t>
            </a:r>
            <a:endParaRPr lang="en-US" sz="2000" dirty="0">
              <a:solidFill>
                <a:schemeClr val="tx2">
                  <a:satMod val="130000"/>
                </a:schemeClr>
              </a:solidFill>
            </a:endParaRPr>
          </a:p>
        </p:txBody>
      </p:sp>
      <p:sp>
        <p:nvSpPr>
          <p:cNvPr id="33795" name="Content Placeholder 2"/>
          <p:cNvSpPr>
            <a:spLocks noGrp="1"/>
          </p:cNvSpPr>
          <p:nvPr>
            <p:ph idx="1"/>
          </p:nvPr>
        </p:nvSpPr>
        <p:spPr/>
        <p:txBody>
          <a:bodyPr/>
          <a:lstStyle/>
          <a:p>
            <a:pPr eaLnBrk="1" hangingPunct="1"/>
            <a:r>
              <a:rPr lang="en-US" altLang="en-US" sz="2400" dirty="0" smtClean="0">
                <a:latin typeface="Arial" charset="0"/>
                <a:cs typeface="Arial" charset="0"/>
              </a:rPr>
              <a:t>A futures-style option is a futures contract on the option payoff</a:t>
            </a:r>
          </a:p>
          <a:p>
            <a:pPr eaLnBrk="1" hangingPunct="1"/>
            <a:r>
              <a:rPr lang="en-US" altLang="en-US" sz="2400" dirty="0" smtClean="0">
                <a:latin typeface="Arial" charset="0"/>
                <a:cs typeface="Arial" charset="0"/>
              </a:rPr>
              <a:t>Some exchanges trade these in preference to regular futures options</a:t>
            </a:r>
          </a:p>
          <a:p>
            <a:pPr eaLnBrk="1" hangingPunct="1"/>
            <a:r>
              <a:rPr lang="en-US" altLang="en-US" sz="2400" dirty="0" smtClean="0">
                <a:latin typeface="Arial" charset="0"/>
                <a:cs typeface="Arial" charset="0"/>
              </a:rPr>
              <a:t>The futures price for a call futures-style option is</a:t>
            </a:r>
          </a:p>
          <a:p>
            <a:pPr eaLnBrk="1" hangingPunct="1"/>
            <a:endParaRPr lang="en-US" altLang="en-US" sz="2400" dirty="0" smtClean="0">
              <a:latin typeface="Arial" charset="0"/>
              <a:cs typeface="Arial" charset="0"/>
            </a:endParaRPr>
          </a:p>
          <a:p>
            <a:pPr eaLnBrk="1" hangingPunct="1"/>
            <a:r>
              <a:rPr lang="en-US" altLang="en-US" sz="2400" dirty="0" smtClean="0">
                <a:latin typeface="Arial" charset="0"/>
                <a:cs typeface="Arial" charset="0"/>
              </a:rPr>
              <a:t>The futures price for a put futures-style option is</a:t>
            </a:r>
          </a:p>
          <a:p>
            <a:pPr eaLnBrk="1" hangingPunct="1"/>
            <a:endParaRPr lang="en-US" altLang="en-US" dirty="0" smtClean="0">
              <a:latin typeface="Arial" charset="0"/>
              <a:cs typeface="Arial" charset="0"/>
            </a:endParaRPr>
          </a:p>
          <a:p>
            <a:pPr eaLnBrk="1" hangingPunct="1">
              <a:buFont typeface="Wingdings 2" pitchFamily="18" charset="2"/>
              <a:buNone/>
            </a:pPr>
            <a:endParaRPr lang="en-US" altLang="en-US" dirty="0" smtClean="0">
              <a:latin typeface="Arial" charset="0"/>
              <a:cs typeface="Arial" charset="0"/>
            </a:endParaRPr>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AB7F948-DE34-4917-9A88-14E966EAE5EF}" type="slidenum">
              <a:rPr lang="en-US" altLang="en-US" sz="1400" smtClean="0">
                <a:latin typeface="Arial" charset="0"/>
              </a:rPr>
              <a:pPr eaLnBrk="1" hangingPunct="1">
                <a:spcBef>
                  <a:spcPct val="0"/>
                </a:spcBef>
                <a:buFontTx/>
                <a:buNone/>
              </a:pPr>
              <a:t>27</a:t>
            </a:fld>
            <a:endParaRPr lang="en-US" altLang="en-US" sz="1400" smtClean="0">
              <a:latin typeface="Arial" charset="0"/>
            </a:endParaRPr>
          </a:p>
        </p:txBody>
      </p:sp>
      <p:graphicFrame>
        <p:nvGraphicFramePr>
          <p:cNvPr id="33798" name="Object 2"/>
          <p:cNvGraphicFramePr>
            <a:graphicFrameLocks noChangeAspect="1"/>
          </p:cNvGraphicFramePr>
          <p:nvPr/>
        </p:nvGraphicFramePr>
        <p:xfrm>
          <a:off x="3505200" y="4191000"/>
          <a:ext cx="2133600" cy="417513"/>
        </p:xfrm>
        <a:graphic>
          <a:graphicData uri="http://schemas.openxmlformats.org/presentationml/2006/ole">
            <mc:AlternateContent xmlns:mc="http://schemas.openxmlformats.org/markup-compatibility/2006">
              <mc:Choice xmlns:v="urn:schemas-microsoft-com:vml" Requires="v">
                <p:oleObj spid="_x0000_s33810" name="Equation" r:id="rId6" imgW="1168400" imgH="228600" progId="Equation.3">
                  <p:embed/>
                </p:oleObj>
              </mc:Choice>
              <mc:Fallback>
                <p:oleObj name="Equation" r:id="rId6" imgW="116840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191000"/>
                        <a:ext cx="21336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3"/>
          <p:cNvGraphicFramePr>
            <a:graphicFrameLocks noChangeAspect="1"/>
          </p:cNvGraphicFramePr>
          <p:nvPr/>
        </p:nvGraphicFramePr>
        <p:xfrm>
          <a:off x="3505200" y="5181600"/>
          <a:ext cx="2209800" cy="430213"/>
        </p:xfrm>
        <a:graphic>
          <a:graphicData uri="http://schemas.openxmlformats.org/presentationml/2006/ole">
            <mc:AlternateContent xmlns:mc="http://schemas.openxmlformats.org/markup-compatibility/2006">
              <mc:Choice xmlns:v="urn:schemas-microsoft-com:vml" Requires="v">
                <p:oleObj spid="_x0000_s33811" name="Equation" r:id="rId8" imgW="1333500" imgH="228600" progId="Equation.3">
                  <p:embed/>
                </p:oleObj>
              </mc:Choice>
              <mc:Fallback>
                <p:oleObj name="Equation" r:id="rId8" imgW="1333500" imgH="2286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5181600"/>
                        <a:ext cx="22098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1143000"/>
          </a:xfrm>
        </p:spPr>
        <p:txBody>
          <a:bodyPr/>
          <a:lstStyle/>
          <a:p>
            <a:pPr eaLnBrk="1" fontAlgn="auto" hangingPunct="1">
              <a:spcAft>
                <a:spcPts val="0"/>
              </a:spcAft>
              <a:defRPr/>
            </a:pPr>
            <a:r>
              <a:rPr lang="en-US" dirty="0" smtClean="0">
                <a:solidFill>
                  <a:schemeClr val="tx2">
                    <a:satMod val="130000"/>
                  </a:schemeClr>
                </a:solidFill>
              </a:rPr>
              <a:t>Summary: Put-Call Parity Results</a:t>
            </a:r>
            <a:endParaRPr lang="en-US" dirty="0">
              <a:solidFill>
                <a:schemeClr val="tx2">
                  <a:satMod val="130000"/>
                </a:schemeClr>
              </a:solidFill>
            </a:endParaRPr>
          </a:p>
        </p:txBody>
      </p:sp>
      <p:sp>
        <p:nvSpPr>
          <p:cNvPr id="34819" name="Content Placeholder 2"/>
          <p:cNvSpPr>
            <a:spLocks noGrp="1"/>
          </p:cNvSpPr>
          <p:nvPr>
            <p:ph idx="1"/>
          </p:nvPr>
        </p:nvSpPr>
        <p:spPr>
          <a:xfrm>
            <a:off x="-228600" y="1905000"/>
            <a:ext cx="7620000" cy="4114800"/>
          </a:xfrm>
        </p:spPr>
        <p:txBody>
          <a:bodyPr/>
          <a:lstStyle/>
          <a:p>
            <a:pPr eaLnBrk="1" hangingPunct="1">
              <a:buFont typeface="Wingdings 2" pitchFamily="18" charset="2"/>
              <a:buNone/>
            </a:pPr>
            <a:r>
              <a:rPr lang="en-US" altLang="en-US" smtClean="0">
                <a:latin typeface="Arial" charset="0"/>
                <a:cs typeface="Arial" charset="0"/>
              </a:rPr>
              <a:t> </a:t>
            </a:r>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48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9AD5178-D1FA-42A7-800F-5BA1A0915F71}" type="slidenum">
              <a:rPr lang="en-US" altLang="en-US" sz="1400" smtClean="0">
                <a:latin typeface="Arial" charset="0"/>
              </a:rPr>
              <a:pPr eaLnBrk="1" hangingPunct="1">
                <a:spcBef>
                  <a:spcPct val="0"/>
                </a:spcBef>
                <a:buFontTx/>
                <a:buNone/>
              </a:pPr>
              <a:t>28</a:t>
            </a:fld>
            <a:endParaRPr lang="en-US" altLang="en-US" sz="1400" smtClean="0">
              <a:latin typeface="Arial" charset="0"/>
            </a:endParaRPr>
          </a:p>
        </p:txBody>
      </p:sp>
      <p:graphicFrame>
        <p:nvGraphicFramePr>
          <p:cNvPr id="34822" name="Object 0">
            <a:hlinkClick r:id="" action="ppaction://ole?verb=0"/>
          </p:cNvPr>
          <p:cNvGraphicFramePr>
            <a:graphicFrameLocks/>
          </p:cNvGraphicFramePr>
          <p:nvPr>
            <p:extLst>
              <p:ext uri="{D42A27DB-BD31-4B8C-83A1-F6EECF244321}">
                <p14:modId xmlns:p14="http://schemas.microsoft.com/office/powerpoint/2010/main" val="1068532796"/>
              </p:ext>
            </p:extLst>
          </p:nvPr>
        </p:nvGraphicFramePr>
        <p:xfrm>
          <a:off x="1371600" y="1676401"/>
          <a:ext cx="3375025" cy="4343400"/>
        </p:xfrm>
        <a:graphic>
          <a:graphicData uri="http://schemas.openxmlformats.org/presentationml/2006/ole">
            <mc:AlternateContent xmlns:mc="http://schemas.openxmlformats.org/markup-compatibility/2006">
              <mc:Choice xmlns:v="urn:schemas-microsoft-com:vml" Requires="v">
                <p:oleObj spid="_x0000_s34828" name="Equation" r:id="rId6" imgW="1815840" imgH="2361960" progId="Equation.3">
                  <p:embed/>
                </p:oleObj>
              </mc:Choice>
              <mc:Fallback>
                <p:oleObj name="Equation" r:id="rId6" imgW="1815840" imgH="2361960" progId="Equation.3">
                  <p:embed/>
                  <p:pic>
                    <p:nvPicPr>
                      <p:cNvPr id="0" name="Object 0"/>
                      <p:cNvPicPr>
                        <a:picLocks noChangeArrowheads="1"/>
                      </p:cNvPicPr>
                      <p:nvPr/>
                    </p:nvPicPr>
                    <p:blipFill>
                      <a:blip r:embed="rId7"/>
                      <a:srcRect/>
                      <a:stretch>
                        <a:fillRect/>
                      </a:stretch>
                    </p:blipFill>
                    <p:spPr bwMode="auto">
                      <a:xfrm>
                        <a:off x="1371600" y="1676401"/>
                        <a:ext cx="3375025" cy="43434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914400"/>
            <a:ext cx="7772400"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Summary of Key </a:t>
            </a:r>
            <a:r>
              <a:rPr lang="en-US" dirty="0" smtClean="0">
                <a:solidFill>
                  <a:schemeClr val="tx2">
                    <a:satMod val="130000"/>
                  </a:schemeClr>
                </a:solidFill>
              </a:rPr>
              <a:t>Results from Chapters 17 and 18  </a:t>
            </a:r>
            <a:endParaRPr lang="en-US" dirty="0">
              <a:solidFill>
                <a:schemeClr val="tx2">
                  <a:satMod val="130000"/>
                </a:schemeClr>
              </a:solidFill>
            </a:endParaRPr>
          </a:p>
        </p:txBody>
      </p:sp>
      <p:sp>
        <p:nvSpPr>
          <p:cNvPr id="35843" name="Rectangle 3"/>
          <p:cNvSpPr>
            <a:spLocks noGrp="1" noChangeArrowheads="1"/>
          </p:cNvSpPr>
          <p:nvPr>
            <p:ph idx="1"/>
          </p:nvPr>
        </p:nvSpPr>
        <p:spPr>
          <a:xfrm>
            <a:off x="457200" y="2209800"/>
            <a:ext cx="7315200" cy="4386263"/>
          </a:xfrm>
        </p:spPr>
        <p:txBody>
          <a:bodyPr lIns="92075" tIns="46038" rIns="92075" bIns="46038"/>
          <a:lstStyle/>
          <a:p>
            <a:pPr eaLnBrk="1" hangingPunct="1"/>
            <a:r>
              <a:rPr lang="en-US" altLang="en-US" smtClean="0">
                <a:latin typeface="Arial" charset="0"/>
                <a:cs typeface="Arial" charset="0"/>
              </a:rPr>
              <a:t>We can treat stock indices, currencies, and futures like a stock paying a dividend yield  of </a:t>
            </a:r>
            <a:r>
              <a:rPr lang="en-US" altLang="en-US" i="1" smtClean="0">
                <a:latin typeface="Times New Roman" pitchFamily="18" charset="0"/>
                <a:cs typeface="Arial" charset="0"/>
              </a:rPr>
              <a:t>q</a:t>
            </a:r>
            <a:endParaRPr lang="en-US" altLang="en-US" smtClean="0">
              <a:latin typeface="Arial" charset="0"/>
              <a:cs typeface="Arial" charset="0"/>
            </a:endParaRPr>
          </a:p>
          <a:p>
            <a:pPr lvl="1" eaLnBrk="1" hangingPunct="1"/>
            <a:r>
              <a:rPr lang="en-US" altLang="en-US" smtClean="0">
                <a:latin typeface="Arial" charset="0"/>
                <a:cs typeface="Arial" charset="0"/>
              </a:rPr>
              <a:t>For stock indices,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 is average dividend yield on the index over the option life</a:t>
            </a:r>
          </a:p>
          <a:p>
            <a:pPr lvl="1" eaLnBrk="1" hangingPunct="1"/>
            <a:r>
              <a:rPr lang="en-US" altLang="en-US" smtClean="0">
                <a:latin typeface="Arial" charset="0"/>
                <a:cs typeface="Arial" charset="0"/>
              </a:rPr>
              <a:t>For currencies,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r>
              <a:rPr lang="en-US" altLang="en-US" i="1" baseline="-25000" smtClean="0">
                <a:latin typeface="Times New Roman" pitchFamily="18" charset="0"/>
                <a:cs typeface="Arial" charset="0"/>
              </a:rPr>
              <a:t>ƒ</a:t>
            </a:r>
            <a:endParaRPr lang="en-US" altLang="en-US" baseline="-25000" smtClean="0">
              <a:latin typeface="Times New Roman" pitchFamily="18" charset="0"/>
              <a:cs typeface="Arial" charset="0"/>
            </a:endParaRPr>
          </a:p>
          <a:p>
            <a:pPr lvl="1" eaLnBrk="1" hangingPunct="1"/>
            <a:r>
              <a:rPr lang="en-US" altLang="en-US" smtClean="0">
                <a:latin typeface="Arial" charset="0"/>
                <a:cs typeface="Arial" charset="0"/>
              </a:rPr>
              <a:t>For futures,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6DC2303-3778-44F4-8DAE-08FA7DF3A594}" type="slidenum">
              <a:rPr lang="en-US" altLang="en-US" sz="1400" smtClean="0">
                <a:latin typeface="Arial" charset="0"/>
              </a:rPr>
              <a:pPr eaLnBrk="1" hangingPunct="1">
                <a:spcBef>
                  <a:spcPct val="0"/>
                </a:spcBef>
                <a:buFontTx/>
                <a:buNone/>
              </a:pPr>
              <a:t>29</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Mechanics of Call Futures Options</a:t>
            </a:r>
          </a:p>
        </p:txBody>
      </p:sp>
      <p:sp>
        <p:nvSpPr>
          <p:cNvPr id="9219" name="Content Placeholder 6"/>
          <p:cNvSpPr>
            <a:spLocks noGrp="1"/>
          </p:cNvSpPr>
          <p:nvPr>
            <p:ph idx="1"/>
          </p:nvPr>
        </p:nvSpPr>
        <p:spPr>
          <a:xfrm>
            <a:off x="685800" y="1981200"/>
            <a:ext cx="7772400" cy="4114800"/>
          </a:xfrm>
        </p:spPr>
        <p:txBody>
          <a:bodyPr/>
          <a:lstStyle/>
          <a:p>
            <a:pPr eaLnBrk="1" hangingPunct="1"/>
            <a:r>
              <a:rPr lang="en-US" altLang="en-US" smtClean="0">
                <a:latin typeface="Arial" charset="0"/>
                <a:cs typeface="Arial" charset="0"/>
              </a:rPr>
              <a:t>When a call futures option is exercised the holder acquires </a:t>
            </a:r>
          </a:p>
          <a:p>
            <a:pPr lvl="1" eaLnBrk="1" hangingPunct="1"/>
            <a:r>
              <a:rPr lang="en-US" altLang="en-US" smtClean="0">
                <a:latin typeface="Arial" charset="0"/>
                <a:cs typeface="Arial" charset="0"/>
              </a:rPr>
              <a:t>A  long  position in the futures </a:t>
            </a:r>
          </a:p>
          <a:p>
            <a:pPr lvl="1" eaLnBrk="1" hangingPunct="1"/>
            <a:r>
              <a:rPr lang="en-US" altLang="en-US" smtClean="0">
                <a:latin typeface="Arial" charset="0"/>
                <a:cs typeface="Arial" charset="0"/>
              </a:rPr>
              <a:t>A cash amount equal to the excess of the futures price at the time of the most recent settlement over the strike price </a:t>
            </a:r>
          </a:p>
          <a:p>
            <a:pPr eaLnBrk="1" hangingPunct="1">
              <a:buFontTx/>
              <a:buNone/>
            </a:pPr>
            <a:endParaRPr lang="en-CA" altLang="en-US" smtClean="0">
              <a:latin typeface="Arial" charset="0"/>
              <a:cs typeface="Arial" charset="0"/>
            </a:endParaRPr>
          </a:p>
          <a:p>
            <a:pPr eaLnBrk="1" hangingPunct="1"/>
            <a:endParaRPr lang="en-US" altLang="en-US" smtClean="0">
              <a:latin typeface="Arial" charset="0"/>
              <a:cs typeface="Arial" charset="0"/>
            </a:endParaRPr>
          </a:p>
          <a:p>
            <a:pPr lvl="1" eaLnBrk="1" hangingPunct="1">
              <a:buFontTx/>
              <a:buNone/>
            </a:pPr>
            <a:endParaRPr lang="en-US" altLang="en-US" smtClean="0">
              <a:latin typeface="Arial" charset="0"/>
              <a:cs typeface="Arial" charset="0"/>
            </a:endParaRP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53DAFB0-6731-4ECF-9100-FEC7A7098FBF}"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Mechanics of Put Futures Option</a:t>
            </a:r>
          </a:p>
        </p:txBody>
      </p:sp>
      <p:sp>
        <p:nvSpPr>
          <p:cNvPr id="10243" name="Content Placeholder 8"/>
          <p:cNvSpPr>
            <a:spLocks noGrp="1"/>
          </p:cNvSpPr>
          <p:nvPr>
            <p:ph idx="1"/>
          </p:nvPr>
        </p:nvSpPr>
        <p:spPr/>
        <p:txBody>
          <a:bodyPr/>
          <a:lstStyle/>
          <a:p>
            <a:pPr eaLnBrk="1" hangingPunct="1"/>
            <a:r>
              <a:rPr lang="en-US" altLang="en-US" smtClean="0">
                <a:latin typeface="Arial" charset="0"/>
                <a:cs typeface="Arial" charset="0"/>
              </a:rPr>
              <a:t>When a put futures option is exercised  the holder acquires </a:t>
            </a:r>
          </a:p>
          <a:p>
            <a:pPr lvl="1" eaLnBrk="1" hangingPunct="1"/>
            <a:r>
              <a:rPr lang="en-US" altLang="en-US" smtClean="0">
                <a:latin typeface="Arial" charset="0"/>
                <a:cs typeface="Arial" charset="0"/>
              </a:rPr>
              <a:t>A short position in the futures </a:t>
            </a:r>
          </a:p>
          <a:p>
            <a:pPr lvl="1" eaLnBrk="1" hangingPunct="1"/>
            <a:r>
              <a:rPr lang="en-US" altLang="en-US" smtClean="0">
                <a:latin typeface="Arial" charset="0"/>
                <a:cs typeface="Arial" charset="0"/>
              </a:rPr>
              <a:t>A cash amount equal to the excess of  the strike price over the futures price at the time of the most recent settlement</a:t>
            </a:r>
          </a:p>
          <a:p>
            <a:pPr lvl="1" eaLnBrk="1" hangingPunct="1"/>
            <a:endParaRPr lang="en-US" altLang="en-US" smtClean="0">
              <a:latin typeface="Arial" charset="0"/>
              <a:cs typeface="Arial" charset="0"/>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1DD5EC8-C6A4-4CCA-BA3B-47C9C838CD00}"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914400"/>
            <a:ext cx="7772400" cy="1143000"/>
          </a:xfrm>
        </p:spPr>
        <p:txBody>
          <a:bodyPr/>
          <a:lstStyle/>
          <a:p>
            <a:pPr eaLnBrk="1" hangingPunct="1"/>
            <a:r>
              <a:rPr lang="en-CA" altLang="en-US" dirty="0" smtClean="0"/>
              <a:t>Example 18.1</a:t>
            </a:r>
            <a:endParaRPr lang="en-US" altLang="en-US" sz="2000" dirty="0" smtClean="0"/>
          </a:p>
        </p:txBody>
      </p:sp>
      <p:sp>
        <p:nvSpPr>
          <p:cNvPr id="11267" name="Content Placeholder 2"/>
          <p:cNvSpPr>
            <a:spLocks noGrp="1"/>
          </p:cNvSpPr>
          <p:nvPr>
            <p:ph idx="1"/>
          </p:nvPr>
        </p:nvSpPr>
        <p:spPr/>
        <p:txBody>
          <a:bodyPr/>
          <a:lstStyle/>
          <a:p>
            <a:pPr eaLnBrk="1" hangingPunct="1"/>
            <a:r>
              <a:rPr lang="en-CA" altLang="en-US" dirty="0" smtClean="0">
                <a:latin typeface="Arial" charset="0"/>
                <a:cs typeface="Arial" charset="0"/>
              </a:rPr>
              <a:t>Sept. call option contract on copper futures has a strike of 320 cents per pound. It is exercised when futures price is 331 cents and most recent settlement is 330. One contract is on 25,000 pounds</a:t>
            </a:r>
          </a:p>
          <a:p>
            <a:pPr eaLnBrk="1" hangingPunct="1"/>
            <a:r>
              <a:rPr lang="en-CA" altLang="en-US" dirty="0" smtClean="0">
                <a:latin typeface="Arial" charset="0"/>
                <a:cs typeface="Arial" charset="0"/>
              </a:rPr>
              <a:t>Trader receives</a:t>
            </a:r>
          </a:p>
          <a:p>
            <a:pPr lvl="1" eaLnBrk="1" hangingPunct="1"/>
            <a:r>
              <a:rPr lang="en-CA" altLang="en-US" dirty="0" smtClean="0">
                <a:latin typeface="Arial" charset="0"/>
                <a:cs typeface="Arial" charset="0"/>
              </a:rPr>
              <a:t>Long Sept. futures contract on copper</a:t>
            </a:r>
          </a:p>
          <a:p>
            <a:pPr lvl="1" eaLnBrk="1" hangingPunct="1"/>
            <a:r>
              <a:rPr lang="en-CA" altLang="en-US" dirty="0" smtClean="0">
                <a:latin typeface="Arial" charset="0"/>
                <a:cs typeface="Arial" charset="0"/>
              </a:rPr>
              <a:t>25,000 times 10 cents or $2,500 in cash</a:t>
            </a:r>
            <a:endParaRPr lang="en-US" altLang="en-US" dirty="0" smtClean="0">
              <a:latin typeface="Arial" charset="0"/>
              <a:cs typeface="Arial" charset="0"/>
            </a:endParaRPr>
          </a:p>
        </p:txBody>
      </p:sp>
      <p:sp>
        <p:nvSpPr>
          <p:cNvPr id="112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12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02299E3-FECA-4E23-9D13-D98BE74877C3}"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dirty="0" smtClean="0"/>
              <a:t>Example 18.2</a:t>
            </a:r>
            <a:endParaRPr lang="en-US" altLang="en-US" sz="2000" dirty="0" smtClean="0"/>
          </a:p>
        </p:txBody>
      </p:sp>
      <p:sp>
        <p:nvSpPr>
          <p:cNvPr id="12291" name="Content Placeholder 2"/>
          <p:cNvSpPr>
            <a:spLocks noGrp="1"/>
          </p:cNvSpPr>
          <p:nvPr>
            <p:ph idx="1"/>
          </p:nvPr>
        </p:nvSpPr>
        <p:spPr/>
        <p:txBody>
          <a:bodyPr/>
          <a:lstStyle/>
          <a:p>
            <a:pPr eaLnBrk="1" hangingPunct="1"/>
            <a:r>
              <a:rPr lang="en-CA" altLang="en-US" dirty="0" smtClean="0">
                <a:latin typeface="Arial" charset="0"/>
                <a:cs typeface="Arial" charset="0"/>
              </a:rPr>
              <a:t>Dec put option contract on corn futures has a strike price of 600 cents per bushel.  It is exercised when the futures price is 580 cents per bushel and the most recent settlement price is 579 cents per bushel. One contract is on 5000 bushels</a:t>
            </a:r>
          </a:p>
          <a:p>
            <a:pPr eaLnBrk="1" hangingPunct="1"/>
            <a:r>
              <a:rPr lang="en-CA" altLang="en-US" dirty="0" smtClean="0">
                <a:latin typeface="Arial" charset="0"/>
                <a:cs typeface="Arial" charset="0"/>
              </a:rPr>
              <a:t>Trader receives </a:t>
            </a:r>
          </a:p>
          <a:p>
            <a:pPr lvl="1" eaLnBrk="1" hangingPunct="1"/>
            <a:r>
              <a:rPr lang="en-CA" altLang="en-US" dirty="0" smtClean="0">
                <a:latin typeface="Arial" charset="0"/>
                <a:cs typeface="Arial" charset="0"/>
              </a:rPr>
              <a:t>Short Dec futures contract on corn</a:t>
            </a:r>
          </a:p>
          <a:p>
            <a:pPr lvl="1" eaLnBrk="1" hangingPunct="1"/>
            <a:r>
              <a:rPr lang="en-CA" altLang="en-US" dirty="0" smtClean="0">
                <a:latin typeface="Arial" charset="0"/>
                <a:cs typeface="Arial" charset="0"/>
              </a:rPr>
              <a:t>$1,050 in cash</a:t>
            </a:r>
          </a:p>
          <a:p>
            <a:pPr eaLnBrk="1" hangingPunct="1">
              <a:buFontTx/>
              <a:buNone/>
            </a:pPr>
            <a:endParaRPr lang="en-CA" altLang="en-US" dirty="0" smtClean="0">
              <a:latin typeface="Arial" charset="0"/>
              <a:cs typeface="Arial" charset="0"/>
            </a:endParaRPr>
          </a:p>
          <a:p>
            <a:pPr eaLnBrk="1" hangingPunct="1"/>
            <a:endParaRPr lang="en-CA" altLang="en-US" dirty="0" smtClean="0">
              <a:latin typeface="Arial" charset="0"/>
              <a:cs typeface="Arial" charset="0"/>
            </a:endParaRPr>
          </a:p>
          <a:p>
            <a:pPr lvl="1" eaLnBrk="1" hangingPunct="1"/>
            <a:endParaRPr lang="en-US" altLang="en-US" dirty="0" smtClean="0">
              <a:latin typeface="Arial" charset="0"/>
              <a:cs typeface="Arial" charset="0"/>
            </a:endParaRPr>
          </a:p>
        </p:txBody>
      </p:sp>
      <p:sp>
        <p:nvSpPr>
          <p:cNvPr id="122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A8FE4B5-17F6-40C2-A33B-13B591A9D2F0}"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The Payoffs</a:t>
            </a:r>
          </a:p>
        </p:txBody>
      </p:sp>
      <p:sp>
        <p:nvSpPr>
          <p:cNvPr id="13315"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dirty="0" smtClean="0">
                <a:latin typeface="Arial" charset="0"/>
                <a:cs typeface="Arial" charset="0"/>
              </a:rPr>
              <a:t>	If the futures position is closed out immediately:</a:t>
            </a:r>
          </a:p>
          <a:p>
            <a:pPr eaLnBrk="1" hangingPunct="1">
              <a:buFont typeface="Wingdings" pitchFamily="2" charset="2"/>
              <a:buNone/>
            </a:pPr>
            <a:r>
              <a:rPr lang="en-US" altLang="en-US" dirty="0" smtClean="0">
                <a:latin typeface="Arial" charset="0"/>
                <a:cs typeface="Arial" charset="0"/>
              </a:rPr>
              <a:t>	Payoff from call = </a:t>
            </a:r>
            <a:r>
              <a:rPr lang="en-US" altLang="en-US" i="1" dirty="0" smtClean="0">
                <a:latin typeface="Times New Roman" pitchFamily="18" charset="0"/>
                <a:cs typeface="Times New Roman" pitchFamily="18" charset="0"/>
              </a:rPr>
              <a:t>F– </a:t>
            </a:r>
            <a:r>
              <a:rPr lang="en-US" altLang="en-US" i="1" dirty="0" smtClean="0">
                <a:latin typeface="Times New Roman" pitchFamily="18" charset="0"/>
                <a:cs typeface="Arial" charset="0"/>
              </a:rPr>
              <a:t>K</a:t>
            </a:r>
          </a:p>
          <a:p>
            <a:pPr eaLnBrk="1" hangingPunct="1">
              <a:buFont typeface="Wingdings" pitchFamily="2" charset="2"/>
              <a:buNone/>
            </a:pPr>
            <a:r>
              <a:rPr lang="en-US" altLang="en-US" dirty="0" smtClean="0">
                <a:latin typeface="Arial" charset="0"/>
                <a:cs typeface="Arial" charset="0"/>
              </a:rPr>
              <a:t>	Payoff from put = </a:t>
            </a:r>
            <a:r>
              <a:rPr lang="en-US" altLang="en-US" i="1" dirty="0" smtClean="0">
                <a:latin typeface="Times New Roman" pitchFamily="18" charset="0"/>
                <a:cs typeface="Arial" charset="0"/>
              </a:rPr>
              <a:t>K </a:t>
            </a:r>
            <a:r>
              <a:rPr lang="en-US" altLang="en-US" i="1" dirty="0" smtClean="0">
                <a:latin typeface="Times New Roman" pitchFamily="18" charset="0"/>
                <a:cs typeface="Times New Roman" pitchFamily="18" charset="0"/>
              </a:rPr>
              <a:t>– </a:t>
            </a:r>
            <a:r>
              <a:rPr lang="en-US" altLang="en-US" i="1" dirty="0" smtClean="0">
                <a:latin typeface="Times New Roman" pitchFamily="18" charset="0"/>
                <a:cs typeface="Arial" charset="0"/>
              </a:rPr>
              <a:t>F</a:t>
            </a:r>
            <a:endParaRPr lang="en-US" altLang="en-US" i="1" dirty="0" smtClean="0">
              <a:latin typeface="Arial" charset="0"/>
              <a:cs typeface="Arial" charset="0"/>
            </a:endParaRPr>
          </a:p>
          <a:p>
            <a:pPr eaLnBrk="1" hangingPunct="1">
              <a:buFont typeface="Wingdings" pitchFamily="2" charset="2"/>
              <a:buNone/>
            </a:pPr>
            <a:r>
              <a:rPr lang="en-US" altLang="en-US" i="1" dirty="0" smtClean="0">
                <a:latin typeface="Arial" charset="0"/>
                <a:cs typeface="Arial" charset="0"/>
              </a:rPr>
              <a:t>	</a:t>
            </a:r>
            <a:r>
              <a:rPr lang="en-US" altLang="en-US" dirty="0" smtClean="0">
                <a:latin typeface="Arial" charset="0"/>
                <a:cs typeface="Arial" charset="0"/>
              </a:rPr>
              <a:t>where </a:t>
            </a:r>
            <a:r>
              <a:rPr lang="en-US" altLang="en-US" i="1" dirty="0" smtClean="0">
                <a:latin typeface="Times New Roman" pitchFamily="18" charset="0"/>
                <a:cs typeface="Arial" charset="0"/>
              </a:rPr>
              <a:t>F</a:t>
            </a:r>
            <a:r>
              <a:rPr lang="en-US" altLang="en-US" dirty="0" smtClean="0">
                <a:latin typeface="Arial" charset="0"/>
                <a:cs typeface="Arial" charset="0"/>
              </a:rPr>
              <a:t> is futures price at time of exercise</a:t>
            </a: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40293E3-FE1B-48C0-A45C-C6527CAE8A42}"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Interest Rate Futures Options</a:t>
            </a:r>
            <a:endParaRPr lang="en-CA" altLang="en-US" smtClean="0"/>
          </a:p>
        </p:txBody>
      </p:sp>
      <p:sp>
        <p:nvSpPr>
          <p:cNvPr id="14339" name="Content Placeholder 2"/>
          <p:cNvSpPr>
            <a:spLocks noGrp="1"/>
          </p:cNvSpPr>
          <p:nvPr>
            <p:ph idx="1"/>
          </p:nvPr>
        </p:nvSpPr>
        <p:spPr/>
        <p:txBody>
          <a:bodyPr/>
          <a:lstStyle/>
          <a:p>
            <a:r>
              <a:rPr lang="en-US" altLang="en-US" dirty="0" smtClean="0">
                <a:latin typeface="Arial" charset="0"/>
                <a:cs typeface="Arial" charset="0"/>
              </a:rPr>
              <a:t>Options on T-Bond futures (quoted as percentage of face value to the nearest 1/64 of 1%)</a:t>
            </a:r>
          </a:p>
          <a:p>
            <a:r>
              <a:rPr lang="en-US" altLang="en-US" dirty="0" smtClean="0">
                <a:latin typeface="Arial" charset="0"/>
                <a:cs typeface="Arial" charset="0"/>
              </a:rPr>
              <a:t>Options on 3-month SOFR futures or Eurodollar futures. Each one basis point in the quote represents $25</a:t>
            </a:r>
          </a:p>
          <a:p>
            <a:r>
              <a:rPr lang="en-US" altLang="en-US" dirty="0" smtClean="0">
                <a:latin typeface="Arial" charset="0"/>
                <a:cs typeface="Arial" charset="0"/>
              </a:rPr>
              <a:t>If you think interest rates will go up should you buy call or put options?</a:t>
            </a:r>
            <a:endParaRPr lang="en-CA" altLang="en-US" dirty="0" smtClean="0">
              <a:latin typeface="Arial" charset="0"/>
              <a:cs typeface="Arial" charset="0"/>
            </a:endParaRPr>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t>Options, Futures, and Other Derivatives,  11th Edition, Copyright © John  C. Hull 2021</a:t>
            </a:r>
            <a:endParaRPr lang="en-US" altLang="en-US"/>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36CD83F-9E03-4D00-BC94-E3302A166BC5}" type="slidenum">
              <a:rPr lang="en-US" altLang="en-US" smtClean="0"/>
              <a:pPr eaLnBrk="1" hangingPunct="1"/>
              <a:t>8</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Potential Advantages of Futures Options over Spot Options</a:t>
            </a:r>
            <a:endParaRPr lang="en-US" dirty="0">
              <a:solidFill>
                <a:schemeClr val="tx2">
                  <a:satMod val="130000"/>
                </a:schemeClr>
              </a:solidFill>
            </a:endParaRPr>
          </a:p>
        </p:txBody>
      </p:sp>
      <p:sp>
        <p:nvSpPr>
          <p:cNvPr id="15363" name="Content Placeholder 2"/>
          <p:cNvSpPr>
            <a:spLocks noGrp="1"/>
          </p:cNvSpPr>
          <p:nvPr>
            <p:ph idx="1"/>
          </p:nvPr>
        </p:nvSpPr>
        <p:spPr>
          <a:xfrm>
            <a:off x="685800" y="1828800"/>
            <a:ext cx="7772400" cy="4433888"/>
          </a:xfrm>
        </p:spPr>
        <p:txBody>
          <a:bodyPr/>
          <a:lstStyle/>
          <a:p>
            <a:pPr eaLnBrk="1" hangingPunct="1">
              <a:buFontTx/>
              <a:buNone/>
            </a:pPr>
            <a:endParaRPr lang="en-US" altLang="en-US" dirty="0" smtClean="0">
              <a:latin typeface="Arial" charset="0"/>
              <a:cs typeface="Arial" charset="0"/>
            </a:endParaRPr>
          </a:p>
          <a:p>
            <a:pPr eaLnBrk="1" hangingPunct="1"/>
            <a:r>
              <a:rPr lang="en-US" altLang="en-US" dirty="0" smtClean="0">
                <a:latin typeface="Arial" charset="0"/>
                <a:cs typeface="Arial" charset="0"/>
              </a:rPr>
              <a:t>Futures contracts may be easier to trade and more liquid than the underlying asset</a:t>
            </a:r>
          </a:p>
          <a:p>
            <a:pPr eaLnBrk="1" hangingPunct="1"/>
            <a:r>
              <a:rPr lang="en-US" altLang="en-US" dirty="0" smtClean="0">
                <a:latin typeface="Arial" charset="0"/>
                <a:cs typeface="Arial" charset="0"/>
              </a:rPr>
              <a:t>Exercise of option does not lead to delivery of underlying asset</a:t>
            </a:r>
          </a:p>
          <a:p>
            <a:pPr eaLnBrk="1" hangingPunct="1"/>
            <a:r>
              <a:rPr lang="en-US" altLang="en-US" dirty="0" smtClean="0">
                <a:latin typeface="Arial" charset="0"/>
                <a:cs typeface="Arial" charset="0"/>
              </a:rPr>
              <a:t>Futures options and futures usually trade on same exchange</a:t>
            </a:r>
          </a:p>
          <a:p>
            <a:pPr eaLnBrk="1" hangingPunct="1"/>
            <a:r>
              <a:rPr lang="en-US" altLang="en-US" dirty="0" smtClean="0">
                <a:latin typeface="Arial" charset="0"/>
                <a:cs typeface="Arial" charset="0"/>
              </a:rPr>
              <a:t>Futures options may entail lower transactions costs</a:t>
            </a:r>
          </a:p>
        </p:txBody>
      </p:sp>
      <p:sp>
        <p:nvSpPr>
          <p:cNvPr id="153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53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1017AF1-43F2-46F2-9586-55494760DF0B}"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Ch16HullOFOD8thEdition</Template>
  <TotalTime>600</TotalTime>
  <Words>1561</Words>
  <Application>Microsoft Office PowerPoint</Application>
  <PresentationFormat>On-screen Show (4:3)</PresentationFormat>
  <Paragraphs>227</Paragraphs>
  <Slides>29</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Symbol</vt:lpstr>
      <vt:lpstr>Tahoma</vt:lpstr>
      <vt:lpstr>Times New Roman</vt:lpstr>
      <vt:lpstr>Wingdings</vt:lpstr>
      <vt:lpstr>Wingdings 2</vt:lpstr>
      <vt:lpstr>Global</vt:lpstr>
      <vt:lpstr>Equation</vt:lpstr>
      <vt:lpstr>Chapter 18 Futures Options and Black’s Model</vt:lpstr>
      <vt:lpstr>Options on Futures</vt:lpstr>
      <vt:lpstr>Mechanics of Call Futures Options</vt:lpstr>
      <vt:lpstr>Mechanics of Put Futures Option</vt:lpstr>
      <vt:lpstr>Example 18.1</vt:lpstr>
      <vt:lpstr>Example 18.2</vt:lpstr>
      <vt:lpstr>The Payoffs</vt:lpstr>
      <vt:lpstr>Interest Rate Futures Options</vt:lpstr>
      <vt:lpstr>Potential Advantages of Futures Options over Spot Options</vt:lpstr>
      <vt:lpstr>European Futures Options</vt:lpstr>
      <vt:lpstr>Put-Call Parity for Futures Options (Equation 18.1)</vt:lpstr>
      <vt:lpstr>Other Relations (equations 18.2 to 18.4)</vt:lpstr>
      <vt:lpstr>Growth Rates For Futures Prices</vt:lpstr>
      <vt:lpstr>Valuing  European Futures Options </vt:lpstr>
      <vt:lpstr>Black’s Model (Equations 18.7 and 18.8)</vt:lpstr>
      <vt:lpstr>How Black’s Model is Used in Practice</vt:lpstr>
      <vt:lpstr>Using Black’s Model Instead of Black-Scholes-Merton (Example 18.7)</vt:lpstr>
      <vt:lpstr>Binomial Tree Example (Figure 18.1)</vt:lpstr>
      <vt:lpstr>Setting Up a Riskless  Portfolio</vt:lpstr>
      <vt:lpstr>Valuing  the Portfolio ( Risk-Free Rate is 6% )</vt:lpstr>
      <vt:lpstr>Valuing  the Option</vt:lpstr>
      <vt:lpstr>Generalization of Binomial Tree Example (Figure 18.2)</vt:lpstr>
      <vt:lpstr>Generalization (continued)</vt:lpstr>
      <vt:lpstr>Generalization (continued)</vt:lpstr>
      <vt:lpstr>Generalization (continued)</vt:lpstr>
      <vt:lpstr>Futures Option Price vs Spot Option Price</vt:lpstr>
      <vt:lpstr>Futures Style Options</vt:lpstr>
      <vt:lpstr>Summary: Put-Call Parity Results</vt:lpstr>
      <vt:lpstr>Summary of Key Results from Chapters 17 and 18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Futures Options and Black's Model</dc:title>
  <dc:subject>Options, Futures, and Other Derivatives, 11e</dc:subject>
  <dc:creator>John C. Hull</dc:creator>
  <cp:keywords>Chapter 18</cp:keywords>
  <dc:description>Copyright 2021 by John C. Hull. All Rights Reserved. Published 2021</dc:description>
  <cp:lastModifiedBy>John Hull</cp:lastModifiedBy>
  <cp:revision>32</cp:revision>
  <dcterms:created xsi:type="dcterms:W3CDTF">2008-05-30T23:52:09Z</dcterms:created>
  <dcterms:modified xsi:type="dcterms:W3CDTF">2020-09-30T15:26:23Z</dcterms:modified>
</cp:coreProperties>
</file>