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81" r:id="rId6"/>
    <p:sldId id="294" r:id="rId7"/>
    <p:sldId id="261" r:id="rId8"/>
    <p:sldId id="282" r:id="rId9"/>
    <p:sldId id="262" r:id="rId10"/>
    <p:sldId id="295" r:id="rId11"/>
    <p:sldId id="296" r:id="rId12"/>
    <p:sldId id="263" r:id="rId13"/>
    <p:sldId id="284" r:id="rId14"/>
    <p:sldId id="285" r:id="rId15"/>
    <p:sldId id="265" r:id="rId16"/>
    <p:sldId id="297" r:id="rId17"/>
    <p:sldId id="298" r:id="rId18"/>
    <p:sldId id="266" r:id="rId19"/>
    <p:sldId id="267" r:id="rId20"/>
    <p:sldId id="268" r:id="rId21"/>
    <p:sldId id="299" r:id="rId22"/>
    <p:sldId id="300" r:id="rId23"/>
    <p:sldId id="269" r:id="rId24"/>
    <p:sldId id="270" r:id="rId25"/>
    <p:sldId id="301" r:id="rId26"/>
    <p:sldId id="290" r:id="rId27"/>
    <p:sldId id="289" r:id="rId28"/>
    <p:sldId id="291" r:id="rId29"/>
    <p:sldId id="292" r:id="rId30"/>
    <p:sldId id="272" r:id="rId31"/>
    <p:sldId id="273" r:id="rId32"/>
    <p:sldId id="274" r:id="rId33"/>
    <p:sldId id="279" r:id="rId34"/>
    <p:sldId id="280" r:id="rId35"/>
    <p:sldId id="275" r:id="rId36"/>
    <p:sldId id="276" r:id="rId37"/>
    <p:sldId id="277" r:id="rId38"/>
    <p:sldId id="278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Fundamentals9e\Figures\Figure_17_5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3057961504811909E-2"/>
          <c:y val="0.11597987751531058"/>
          <c:w val="0.86081714785651797"/>
          <c:h val="0.832619568387284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Call Theta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Sheet1!$C$6:$C$34</c:f>
              <c:numCache>
                <c:formatCode>General</c:formatCode>
                <c:ptCount val="2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65</c:v>
                </c:pt>
                <c:pt idx="12">
                  <c:v>70</c:v>
                </c:pt>
                <c:pt idx="13">
                  <c:v>75</c:v>
                </c:pt>
                <c:pt idx="14">
                  <c:v>80</c:v>
                </c:pt>
                <c:pt idx="15">
                  <c:v>85</c:v>
                </c:pt>
                <c:pt idx="16">
                  <c:v>90</c:v>
                </c:pt>
                <c:pt idx="17">
                  <c:v>95</c:v>
                </c:pt>
                <c:pt idx="18">
                  <c:v>100</c:v>
                </c:pt>
                <c:pt idx="19">
                  <c:v>105</c:v>
                </c:pt>
                <c:pt idx="20">
                  <c:v>110</c:v>
                </c:pt>
                <c:pt idx="21">
                  <c:v>115</c:v>
                </c:pt>
                <c:pt idx="22">
                  <c:v>120</c:v>
                </c:pt>
                <c:pt idx="23">
                  <c:v>125</c:v>
                </c:pt>
                <c:pt idx="24">
                  <c:v>130</c:v>
                </c:pt>
                <c:pt idx="25">
                  <c:v>135</c:v>
                </c:pt>
                <c:pt idx="26">
                  <c:v>140</c:v>
                </c:pt>
                <c:pt idx="27">
                  <c:v>145</c:v>
                </c:pt>
                <c:pt idx="28">
                  <c:v>150</c:v>
                </c:pt>
              </c:numCache>
            </c:numRef>
          </c:xVal>
          <c:yVal>
            <c:numRef>
              <c:f>Sheet1!$D$6:$D$34</c:f>
              <c:numCache>
                <c:formatCode>General</c:formatCode>
                <c:ptCount val="29"/>
                <c:pt idx="0">
                  <c:v>-2.4558901279215469E-5</c:v>
                </c:pt>
                <c:pt idx="1">
                  <c:v>-2.8835182491054544E-3</c:v>
                </c:pt>
                <c:pt idx="2">
                  <c:v>-3.8194801961023622E-2</c:v>
                </c:pt>
                <c:pt idx="3">
                  <c:v>-0.17961469501066221</c:v>
                </c:pt>
                <c:pt idx="4">
                  <c:v>-0.47343542996598365</c:v>
                </c:pt>
                <c:pt idx="5">
                  <c:v>-0.87305109722680019</c:v>
                </c:pt>
                <c:pt idx="6">
                  <c:v>-1.2721398281078875</c:v>
                </c:pt>
                <c:pt idx="7">
                  <c:v>-1.5751661037197717</c:v>
                </c:pt>
                <c:pt idx="8">
                  <c:v>-1.7357582337447852</c:v>
                </c:pt>
                <c:pt idx="9">
                  <c:v>-1.7555168389107474</c:v>
                </c:pt>
                <c:pt idx="10">
                  <c:v>-1.6646926609460599</c:v>
                </c:pt>
                <c:pt idx="11">
                  <c:v>-1.5027344924243493</c:v>
                </c:pt>
                <c:pt idx="12">
                  <c:v>-1.3058134690521899</c:v>
                </c:pt>
                <c:pt idx="13">
                  <c:v>-1.1013856608553254</c:v>
                </c:pt>
                <c:pt idx="14">
                  <c:v>-0.90740401128140913</c:v>
                </c:pt>
                <c:pt idx="15">
                  <c:v>-0.73380870993079406</c:v>
                </c:pt>
                <c:pt idx="16">
                  <c:v>-0.58471251433249427</c:v>
                </c:pt>
                <c:pt idx="17">
                  <c:v>-0.46045766443186509</c:v>
                </c:pt>
                <c:pt idx="18">
                  <c:v>-0.35922939002132442</c:v>
                </c:pt>
                <c:pt idx="19">
                  <c:v>-0.27818439845425058</c:v>
                </c:pt>
                <c:pt idx="20">
                  <c:v>-0.21416960823954215</c:v>
                </c:pt>
                <c:pt idx="21">
                  <c:v>-0.16413737874414538</c:v>
                </c:pt>
                <c:pt idx="22">
                  <c:v>-0.12535528022704284</c:v>
                </c:pt>
                <c:pt idx="23">
                  <c:v>-9.5487004902559028E-2</c:v>
                </c:pt>
                <c:pt idx="24">
                  <c:v>-7.2598688392303767E-2</c:v>
                </c:pt>
                <c:pt idx="25">
                  <c:v>-5.512642409733931E-2</c:v>
                </c:pt>
                <c:pt idx="26">
                  <c:v>-4.1827112383878554E-2</c:v>
                </c:pt>
                <c:pt idx="27">
                  <c:v>-3.172544923786464E-2</c:v>
                </c:pt>
                <c:pt idx="28">
                  <c:v>-2.4063830892328553E-2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C8-4F0D-86DA-05EA42D67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141544"/>
        <c:axId val="429141936"/>
      </c:scatterChart>
      <c:valAx>
        <c:axId val="429141544"/>
        <c:scaling>
          <c:orientation val="minMax"/>
          <c:max val="15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Stock Price</a:t>
                </a:r>
              </a:p>
            </c:rich>
          </c:tx>
          <c:layout>
            <c:manualLayout>
              <c:xMode val="edge"/>
              <c:yMode val="edge"/>
              <c:x val="0.51879986876640416"/>
              <c:y val="0.12868037328667253"/>
            </c:manualLayout>
          </c:layout>
          <c:overlay val="0"/>
        </c:title>
        <c:numFmt formatCode="General" sourceLinked="1"/>
        <c:majorTickMark val="in"/>
        <c:minorTickMark val="none"/>
        <c:tickLblPos val="high"/>
        <c:crossAx val="429141936"/>
        <c:crosses val="autoZero"/>
        <c:crossBetween val="midCat"/>
      </c:valAx>
      <c:valAx>
        <c:axId val="429141936"/>
        <c:scaling>
          <c:orientation val="minMax"/>
          <c:max val="0"/>
          <c:min val="-2.5"/>
        </c:scaling>
        <c:delete val="0"/>
        <c:axPos val="l"/>
        <c:numFmt formatCode="General" sourceLinked="1"/>
        <c:majorTickMark val="out"/>
        <c:minorTickMark val="none"/>
        <c:tickLblPos val="nextTo"/>
        <c:crossAx val="42914154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CAB4C9-7572-46D3-821D-D914110753E7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634F-D228-4484-9A19-B08726FEE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1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B234A3-1ABB-430E-B3AE-8273F23AC2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32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ABE916-33EF-42DA-9CC4-619E0160F67E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099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DBC7F8-FD42-4E62-B70D-337A80651A22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33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2B61CD-88DE-4C7A-B93A-24C484A807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605178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B0B7C6-848C-4317-B0D3-F01437FAB527}" type="slidenum">
              <a:rPr lang="en-US" altLang="en-US" sz="1000"/>
              <a:pPr>
                <a:spcBef>
                  <a:spcPct val="0"/>
                </a:spcBef>
              </a:pPr>
              <a:t>16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65807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56A8F0-C8E8-4A4A-8473-5467D1683D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50380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82ECA5-B9D6-486E-A295-78FA9C7EC8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836772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359D9F-BA40-4809-9066-205AA6A219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884137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C0D48B-D797-41A5-9DDA-331C8BB1127D}" type="slidenum">
              <a:rPr lang="en-US" altLang="en-US" sz="1000"/>
              <a:pPr>
                <a:spcBef>
                  <a:spcPct val="0"/>
                </a:spcBef>
              </a:pPr>
              <a:t>21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420697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D1158C-3F40-4CA2-A6C0-6A42102FC7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860279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89C4B7-5046-421C-9F71-E8D5FD618E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35572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727E61-2B77-4FCE-9C91-4DC404E6C5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116266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92BBCD-C8B0-42AD-BFE0-9DB997DDAE7F}" type="slidenum">
              <a:rPr lang="en-US" altLang="en-US" sz="1000"/>
              <a:pPr>
                <a:spcBef>
                  <a:spcPct val="0"/>
                </a:spcBef>
              </a:pPr>
              <a:t>25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710597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AA5F30-095D-40BD-BA8D-22F09631E9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5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86243-D3DA-4770-9CBA-417117AA032C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4912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72919-F1B1-4DDD-B442-3C108F04A1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7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1F865D-9465-41F7-9E40-A0647CBC666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1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9A42ED-BFC4-4239-B74E-8312F8B0EB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980160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C7CCF-17BC-47A6-B236-82BB986D5A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73950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1B4F5-A34D-43DF-9717-32946F898B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463762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0D95D9-2CDD-4DF7-8538-84B8F0E83E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8610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74C1C5-BBC8-4FCB-A8F6-75E18FAA8C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965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AFE85-03CA-46CD-99B4-F12F569B10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569503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B95B1-807D-44FF-8F4D-34823C59A9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65852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B5D6A8-A1EB-49B4-889C-64F5594A42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95190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15A812-EECB-4668-A68D-88D6E89317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73926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B908DB-3AF0-4914-BA36-1CADF87C64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92684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CDF4F6-E9CB-4875-891D-56A2952ACF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84732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2A9226-07D4-4B70-B47E-05107514BA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6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DAC8C7-224E-4340-B384-DDC3E0C560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911459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F7E8B5-D739-47DC-B6F6-FFD0DC4E2C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3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5487D7-DA94-4BD0-96B6-AA8F73D63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8381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90F902-74EE-45EB-8FED-20B3B4631A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13050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59EC48-F65D-4168-ADD0-F8A3452B63F6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F5014-D8D7-4590-96C7-FD5688B2A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52433-A715-4164-B483-D0FCA8690AA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6C03-53DD-4D2A-B8E1-A43F70851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4357C-B000-4F38-AEBE-A74D17A598D4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DA001-D9AD-4F05-A368-B48D33EA5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AAB475-CF0F-488D-A3C8-AD1AFB45E75E}" type="datetime1">
              <a:rPr lang="en-US" altLang="en-US" smtClean="0"/>
              <a:t>9/30/2020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69A69-AA2F-450B-B976-D7C65C272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04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D93DED-5402-41B1-8C6C-2B25C2714312}" type="datetime1">
              <a:rPr lang="en-US" smtClean="0"/>
              <a:t>9/30/2020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DABED-5C7E-4582-B97D-5FCF7D9A2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2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5CFDE1-267D-429E-83DA-1FA5CED3EBB0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BB4B8-278C-45E0-968A-8816E13BB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432F0-80C4-4846-B33E-2DB1F91152EE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EFA05-2741-47DF-AC47-8FFE2332A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3627A-15A0-4E67-80D3-A5B3ABD008F9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D1FF3-9454-4425-875A-07013CF75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0C241-F517-4546-85FC-54B38ED5BCAE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20CA-9F58-41D4-B3D8-7588A98E6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844A95-4E98-4195-90D2-80D64283CD61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92E6-6347-42F5-A88F-CCC23CC56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4B5-4412-465A-889E-1CDBF83A7146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BB4F-0588-4190-9E71-77D7C96EB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55299-950B-48EF-A317-623048A44D08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B0FD7-1C5D-43F8-A691-9F9F1B5DC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B99A0-82AF-4FBC-AC25-CAB74BCA231C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61988-5001-4D9E-A747-37B47386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80816F13-7DFC-4896-B082-3E6E4D245257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7DF96D9-6D10-417F-88D1-F5F07B12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59" r:id="rId3"/>
    <p:sldLayoutId id="2147483860" r:id="rId4"/>
    <p:sldLayoutId id="2147483861" r:id="rId5"/>
    <p:sldLayoutId id="2147483869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70" r:id="rId12"/>
    <p:sldLayoutId id="214748387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8.xml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wmf"/><Relationship Id="rId24" Type="http://schemas.openxmlformats.org/officeDocument/2006/relationships/image" Target="../media/image22.wmf"/><Relationship Id="rId5" Type="http://schemas.openxmlformats.org/officeDocument/2006/relationships/image" Target="../media/image3.png"/><Relationship Id="rId15" Type="http://schemas.openxmlformats.org/officeDocument/2006/relationships/image" Target="../media/image18.wmf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0.wmf"/><Relationship Id="rId4" Type="http://schemas.openxmlformats.org/officeDocument/2006/relationships/image" Target="../media/image2.png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812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19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Greek Letters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572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6920ED-EF34-4E37-9B9B-0CF42E647CF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Delta of a Stock Option </a:t>
            </a:r>
            <a:r>
              <a:rPr lang="en-CA" altLang="en-US" sz="2400" dirty="0" smtClean="0"/>
              <a:t>(</a:t>
            </a:r>
            <a:r>
              <a:rPr lang="en-CA" altLang="en-US" sz="2400" i="1" dirty="0" smtClean="0"/>
              <a:t>K</a:t>
            </a:r>
            <a:r>
              <a:rPr lang="en-CA" altLang="en-US" sz="2400" dirty="0" smtClean="0"/>
              <a:t>=50, </a:t>
            </a:r>
            <a:r>
              <a:rPr lang="en-CA" altLang="en-US" sz="2400" i="1" dirty="0" smtClean="0"/>
              <a:t>r</a:t>
            </a:r>
            <a:r>
              <a:rPr lang="en-CA" altLang="en-US" sz="2400" dirty="0" smtClean="0"/>
              <a:t>=0, </a:t>
            </a:r>
            <a:r>
              <a:rPr lang="en-CA" altLang="en-US" sz="2400" dirty="0" smtClean="0">
                <a:latin typeface="Symbol" panose="05050102010706020507" pitchFamily="18" charset="2"/>
              </a:rPr>
              <a:t>s </a:t>
            </a:r>
            <a:r>
              <a:rPr lang="en-CA" altLang="en-US" sz="2400" dirty="0" smtClean="0"/>
              <a:t>= 25%, </a:t>
            </a:r>
            <a:r>
              <a:rPr lang="en-CA" altLang="en-US" sz="2400" i="1" dirty="0" smtClean="0"/>
              <a:t>T</a:t>
            </a:r>
            <a:r>
              <a:rPr lang="en-CA" altLang="en-US" sz="2400" dirty="0" smtClean="0"/>
              <a:t>=2, Figure 19.3)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Options, Futures, and Other Derivatives,  11th Edition, Copyright © John  C. Hull 2021</a:t>
            </a:r>
            <a:endParaRPr lang="en-US" altLang="en-US" sz="1400" i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F093F76-0902-4CAA-A311-6BE4E7E45A01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09044"/>
            <a:ext cx="33528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36" y="2461931"/>
            <a:ext cx="3649662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TextBox 5"/>
          <p:cNvSpPr txBox="1">
            <a:spLocks noChangeArrowheads="1"/>
          </p:cNvSpPr>
          <p:nvPr/>
        </p:nvSpPr>
        <p:spPr bwMode="auto">
          <a:xfrm>
            <a:off x="1763713" y="5373688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Call</a:t>
            </a:r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5795963" y="5373688"/>
            <a:ext cx="115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1009651"/>
            <a:ext cx="7850188" cy="1295400"/>
          </a:xfrm>
        </p:spPr>
        <p:txBody>
          <a:bodyPr/>
          <a:lstStyle/>
          <a:p>
            <a:r>
              <a:rPr lang="en-CA" altLang="en-US" dirty="0" smtClean="0"/>
              <a:t>Variation of Delta with Time to Maturity</a:t>
            </a:r>
            <a:r>
              <a:rPr lang="en-CA" altLang="en-US" sz="2400" dirty="0" smtClean="0"/>
              <a:t>(</a:t>
            </a:r>
            <a:r>
              <a:rPr lang="en-CA" altLang="en-US" sz="2400" i="1" dirty="0" smtClean="0"/>
              <a:t>S</a:t>
            </a:r>
            <a:r>
              <a:rPr lang="en-CA" altLang="en-US" sz="2400" baseline="-25000" dirty="0" smtClean="0"/>
              <a:t>0</a:t>
            </a:r>
            <a:r>
              <a:rPr lang="en-CA" altLang="en-US" sz="2400" dirty="0" smtClean="0"/>
              <a:t>=50, </a:t>
            </a:r>
            <a:r>
              <a:rPr lang="en-CA" altLang="en-US" sz="2400" i="1" dirty="0" smtClean="0"/>
              <a:t>r</a:t>
            </a:r>
            <a:r>
              <a:rPr lang="en-CA" altLang="en-US" sz="2400" dirty="0" smtClean="0"/>
              <a:t>=0, </a:t>
            </a:r>
            <a:r>
              <a:rPr lang="en-CA" altLang="en-US" sz="2400" dirty="0" smtClean="0">
                <a:latin typeface="Symbol" panose="05050102010706020507" pitchFamily="18" charset="2"/>
              </a:rPr>
              <a:t>s</a:t>
            </a:r>
            <a:r>
              <a:rPr lang="en-CA" altLang="en-US" sz="2400" dirty="0" smtClean="0"/>
              <a:t>=25%, Figure 19.4)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Options, Futures, and Other Derivatives,  11th Edition, Copyright © John  C. Hull 2021</a:t>
            </a:r>
            <a:endParaRPr lang="en-US" altLang="en-US" sz="1400" i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E29B73-65E6-4A5E-B35D-1DA0799F0190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93963"/>
            <a:ext cx="7272337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Costs in Delta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Hedging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438400"/>
            <a:ext cx="7620000" cy="40036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Delta hedging a written option involves a “buy high, sell low” trading rule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CEE2C8-F135-42CF-935E-B08F9148962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543800" cy="12954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First Scenario for the Example </a:t>
            </a:r>
            <a:r>
              <a:rPr lang="en-CA" altLang="en-US" sz="2400" dirty="0" smtClean="0"/>
              <a:t>(Table 19.2)</a:t>
            </a:r>
            <a:endParaRPr lang="en-US" altLang="en-US" sz="2400" dirty="0" smtClean="0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47D2B3-AF02-4ADA-AF21-71B5A3A4482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" y="2000250"/>
          <a:ext cx="8001001" cy="375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231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Week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Stock price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Delta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Shares purchased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Cost (‘$000)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Cumulative</a:t>
                      </a:r>
                    </a:p>
                    <a:p>
                      <a:r>
                        <a:rPr lang="en-CA" sz="1800" dirty="0" smtClean="0"/>
                        <a:t>Cost ($000)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Interest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49.00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0.522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52,200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2,557.8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2,557.8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48.12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0.458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(6,400)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(308.0)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2,252.3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47.37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0.400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(5,800)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(274.7)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1,979.8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31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.......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55.87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1.000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1,000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55.9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5,258.2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5.1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57.25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1.000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5263.3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8440737" cy="11430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Second Scenario for the Example </a:t>
            </a:r>
            <a:r>
              <a:rPr lang="en-CA" altLang="en-US" sz="2400" dirty="0" smtClean="0"/>
              <a:t>(Table 19.3)</a:t>
            </a:r>
            <a:endParaRPr lang="en-US" altLang="en-US" dirty="0" smtClean="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1F461C-B36F-4834-A81A-FFB6E38ECB2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362200"/>
          <a:ext cx="8001001" cy="375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231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Week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Stock price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Delta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Shares purchased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Cost (‘$000)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Cumulative</a:t>
                      </a:r>
                    </a:p>
                    <a:p>
                      <a:r>
                        <a:rPr lang="en-CA" sz="1800" dirty="0" smtClean="0"/>
                        <a:t>Cost ($000)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Interest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49.00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0.522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52,200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2,557.8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2,557.8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49.75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0.568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  4,600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228.9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2,789.2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2.7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52.00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0.705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13,700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712.4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3,504.3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3.4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31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.......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.......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19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46.63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0.007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(17,600)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(820.7)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290.0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0.3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48.12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0.000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(700)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(33.7)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256.6</a:t>
                      </a:r>
                      <a:endParaRPr lang="en-US" sz="1800" dirty="0"/>
                    </a:p>
                  </a:txBody>
                  <a:tcPr marL="91439" marR="91439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9" marR="91439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391400" cy="923925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00225"/>
            <a:ext cx="7467600" cy="3914775"/>
          </a:xfrm>
        </p:spPr>
        <p:txBody>
          <a:bodyPr lIns="92075" tIns="46038" rIns="92075" bIns="46038"/>
          <a:lstStyle/>
          <a:p>
            <a:pPr marL="365125" indent="-282575" eaLnBrk="1" hangingPunct="1">
              <a:buFont typeface="Wingdings 2" pitchFamily="18" charset="2"/>
              <a:buChar char=""/>
            </a:pPr>
            <a:r>
              <a:rPr lang="en-US" altLang="en-US" smtClean="0">
                <a:latin typeface="Arial" charset="0"/>
                <a:cs typeface="Arial" charset="0"/>
              </a:rPr>
              <a:t>Theta (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) of a derivative  (or portfolio of derivatives) is the rate of change of the value with respect to the passage of time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en-US" altLang="en-US" smtClean="0">
                <a:latin typeface="Arial" charset="0"/>
                <a:cs typeface="Arial" charset="0"/>
              </a:rPr>
              <a:t>The theta of a call or put  is usually negative. This means that, if time passes with the price of the underlying asset and its volatility remaining the same, the value of a long call or put option declines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041B5C-DC23-4492-A86C-20DC237F80D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Theta for Call Option </a:t>
            </a:r>
            <a:r>
              <a:rPr lang="en-CA" altLang="en-US" sz="2400" dirty="0" smtClean="0"/>
              <a:t>(</a:t>
            </a:r>
            <a:r>
              <a:rPr lang="en-CA" altLang="en-US" sz="2400" i="1" dirty="0" smtClean="0"/>
              <a:t>K</a:t>
            </a:r>
            <a:r>
              <a:rPr lang="en-CA" altLang="en-US" sz="2400" dirty="0" smtClean="0"/>
              <a:t>=50,  </a:t>
            </a:r>
            <a:r>
              <a:rPr lang="en-CA" altLang="en-US" sz="2400" dirty="0" smtClean="0">
                <a:latin typeface="Symbol" panose="05050102010706020507" pitchFamily="18" charset="2"/>
              </a:rPr>
              <a:t>s </a:t>
            </a:r>
            <a:r>
              <a:rPr lang="en-CA" altLang="en-US" sz="2400" dirty="0" smtClean="0"/>
              <a:t>= 25%,     </a:t>
            </a:r>
            <a:r>
              <a:rPr lang="en-CA" altLang="en-US" sz="2400" i="1" dirty="0" smtClean="0"/>
              <a:t>r </a:t>
            </a:r>
            <a:r>
              <a:rPr lang="en-CA" altLang="en-US" sz="2400" dirty="0" smtClean="0"/>
              <a:t>= 0, </a:t>
            </a:r>
            <a:r>
              <a:rPr lang="en-CA" altLang="en-US" sz="2400" i="1" dirty="0" smtClean="0"/>
              <a:t>T </a:t>
            </a:r>
            <a:r>
              <a:rPr lang="en-CA" altLang="en-US" sz="2400" dirty="0" smtClean="0"/>
              <a:t>= 2, Figure 19.5)</a:t>
            </a:r>
            <a:endParaRPr lang="en-US" altLang="en-US" sz="2400" dirty="0" smtClean="0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Options, Futures, and Other Derivatives,  11th Edition, Copyright © John  C. Hull 2021</a:t>
            </a:r>
            <a:endParaRPr lang="en-US" altLang="en-US" sz="1400" i="0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19D0CC-CD8C-497E-95E2-4D50EAF063B3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35563"/>
              </p:ext>
            </p:extLst>
          </p:nvPr>
        </p:nvGraphicFramePr>
        <p:xfrm>
          <a:off x="2128684" y="243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01727" y="914400"/>
            <a:ext cx="7993062" cy="1295400"/>
          </a:xfrm>
        </p:spPr>
        <p:txBody>
          <a:bodyPr/>
          <a:lstStyle/>
          <a:p>
            <a:r>
              <a:rPr lang="en-CA" altLang="en-US" dirty="0" smtClean="0"/>
              <a:t>Variation of Theta with Time to Maturity </a:t>
            </a:r>
            <a:r>
              <a:rPr lang="en-CA" altLang="en-US" sz="2400" dirty="0" smtClean="0"/>
              <a:t>(</a:t>
            </a:r>
            <a:r>
              <a:rPr lang="en-CA" altLang="en-US" sz="2400" i="1" dirty="0" smtClean="0"/>
              <a:t>S</a:t>
            </a:r>
            <a:r>
              <a:rPr lang="en-CA" altLang="en-US" sz="2400" baseline="-25000" dirty="0" smtClean="0"/>
              <a:t>0</a:t>
            </a:r>
            <a:r>
              <a:rPr lang="en-CA" altLang="en-US" sz="2400" dirty="0" smtClean="0"/>
              <a:t>=50, </a:t>
            </a:r>
            <a:r>
              <a:rPr lang="en-CA" altLang="en-US" sz="2400" i="1" dirty="0" smtClean="0"/>
              <a:t>r</a:t>
            </a:r>
            <a:r>
              <a:rPr lang="en-CA" altLang="en-US" sz="2400" dirty="0" smtClean="0"/>
              <a:t>=0, </a:t>
            </a:r>
            <a:r>
              <a:rPr lang="en-CA" altLang="en-US" sz="2400" dirty="0" smtClean="0">
                <a:latin typeface="Symbol" panose="05050102010706020507" pitchFamily="18" charset="2"/>
              </a:rPr>
              <a:t>s</a:t>
            </a:r>
            <a:r>
              <a:rPr lang="en-CA" altLang="en-US" sz="2400" dirty="0" smtClean="0"/>
              <a:t>=25%, Figure 19.6)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Options, Futures, and Other Derivatives,  11th Edition, Copyright © John  C. Hull 2021</a:t>
            </a:r>
            <a:endParaRPr lang="en-US" altLang="en-US" sz="1400" i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3794A6C-72C0-4485-86FE-9EE6360A6700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800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58134"/>
            <a:ext cx="7620000" cy="368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7162800" cy="762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Gamma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362200"/>
            <a:ext cx="7315200" cy="3352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Gamma (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G</a:t>
            </a:r>
            <a:r>
              <a:rPr lang="en-US" altLang="en-US" dirty="0" smtClean="0">
                <a:latin typeface="Arial" charset="0"/>
                <a:cs typeface="Arial" charset="0"/>
              </a:rPr>
              <a:t>) is the rate of change of delta (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) with respect to the price of the underlying asset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Gamma is greatest for options that are close to the money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B04C34-DFC0-4091-9BD3-4C5A3C128A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391400" cy="1676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Gamma Addresses Delta Hedging Errors Caused By Curvature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19.7)</a:t>
            </a: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500" dirty="0">
                <a:solidFill>
                  <a:schemeClr val="tx2">
                    <a:satMod val="130000"/>
                  </a:schemeClr>
                </a:solidFill>
              </a:rPr>
            </a:br>
            <a:endParaRPr lang="en-US" sz="35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 </a:t>
            </a:r>
          </a:p>
        </p:txBody>
      </p:sp>
      <p:sp>
        <p:nvSpPr>
          <p:cNvPr id="2253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6629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C31BF1-CCAD-4E3C-9E8F-5B976025D1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2295525" y="2093913"/>
            <a:ext cx="0" cy="347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2295525" y="5568950"/>
            <a:ext cx="5227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6" name="Group 11"/>
          <p:cNvGrpSpPr>
            <a:grpSpLocks/>
          </p:cNvGrpSpPr>
          <p:nvPr/>
        </p:nvGrpSpPr>
        <p:grpSpPr bwMode="auto">
          <a:xfrm>
            <a:off x="2295525" y="2889250"/>
            <a:ext cx="4021138" cy="2671763"/>
            <a:chOff x="1446" y="1820"/>
            <a:chExt cx="2533" cy="1683"/>
          </a:xfrm>
        </p:grpSpPr>
        <p:sp>
          <p:nvSpPr>
            <p:cNvPr id="22550" name="Freeform 6"/>
            <p:cNvSpPr>
              <a:spLocks/>
            </p:cNvSpPr>
            <p:nvPr/>
          </p:nvSpPr>
          <p:spPr bwMode="auto">
            <a:xfrm>
              <a:off x="1446" y="3458"/>
              <a:ext cx="461" cy="45"/>
            </a:xfrm>
            <a:custGeom>
              <a:avLst/>
              <a:gdLst>
                <a:gd name="T0" fmla="*/ 0 w 461"/>
                <a:gd name="T1" fmla="*/ 44 h 45"/>
                <a:gd name="T2" fmla="*/ 6 w 461"/>
                <a:gd name="T3" fmla="*/ 41 h 45"/>
                <a:gd name="T4" fmla="*/ 17 w 461"/>
                <a:gd name="T5" fmla="*/ 41 h 45"/>
                <a:gd name="T6" fmla="*/ 24 w 461"/>
                <a:gd name="T7" fmla="*/ 39 h 45"/>
                <a:gd name="T8" fmla="*/ 35 w 461"/>
                <a:gd name="T9" fmla="*/ 41 h 45"/>
                <a:gd name="T10" fmla="*/ 42 w 461"/>
                <a:gd name="T11" fmla="*/ 39 h 45"/>
                <a:gd name="T12" fmla="*/ 143 w 461"/>
                <a:gd name="T13" fmla="*/ 41 h 45"/>
                <a:gd name="T14" fmla="*/ 244 w 461"/>
                <a:gd name="T15" fmla="*/ 39 h 45"/>
                <a:gd name="T16" fmla="*/ 368 w 461"/>
                <a:gd name="T17" fmla="*/ 25 h 45"/>
                <a:gd name="T18" fmla="*/ 415 w 461"/>
                <a:gd name="T19" fmla="*/ 10 h 45"/>
                <a:gd name="T20" fmla="*/ 460 w 461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1"/>
                <a:gd name="T34" fmla="*/ 0 h 45"/>
                <a:gd name="T35" fmla="*/ 461 w 461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1" h="45">
                  <a:moveTo>
                    <a:pt x="0" y="44"/>
                  </a:moveTo>
                  <a:lnTo>
                    <a:pt x="6" y="41"/>
                  </a:lnTo>
                  <a:lnTo>
                    <a:pt x="17" y="41"/>
                  </a:lnTo>
                  <a:lnTo>
                    <a:pt x="24" y="39"/>
                  </a:lnTo>
                  <a:lnTo>
                    <a:pt x="35" y="41"/>
                  </a:lnTo>
                  <a:lnTo>
                    <a:pt x="42" y="39"/>
                  </a:lnTo>
                  <a:lnTo>
                    <a:pt x="143" y="41"/>
                  </a:lnTo>
                  <a:lnTo>
                    <a:pt x="244" y="39"/>
                  </a:lnTo>
                  <a:lnTo>
                    <a:pt x="368" y="25"/>
                  </a:lnTo>
                  <a:lnTo>
                    <a:pt x="415" y="10"/>
                  </a:lnTo>
                  <a:lnTo>
                    <a:pt x="46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Freeform 7"/>
            <p:cNvSpPr>
              <a:spLocks/>
            </p:cNvSpPr>
            <p:nvPr/>
          </p:nvSpPr>
          <p:spPr bwMode="auto">
            <a:xfrm>
              <a:off x="1914" y="3203"/>
              <a:ext cx="685" cy="252"/>
            </a:xfrm>
            <a:custGeom>
              <a:avLst/>
              <a:gdLst>
                <a:gd name="T0" fmla="*/ 0 w 685"/>
                <a:gd name="T1" fmla="*/ 251 h 252"/>
                <a:gd name="T2" fmla="*/ 204 w 685"/>
                <a:gd name="T3" fmla="*/ 202 h 252"/>
                <a:gd name="T4" fmla="*/ 469 w 685"/>
                <a:gd name="T5" fmla="*/ 98 h 252"/>
                <a:gd name="T6" fmla="*/ 684 w 685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5"/>
                <a:gd name="T13" fmla="*/ 0 h 252"/>
                <a:gd name="T14" fmla="*/ 685 w 685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5" h="252">
                  <a:moveTo>
                    <a:pt x="0" y="251"/>
                  </a:moveTo>
                  <a:lnTo>
                    <a:pt x="204" y="202"/>
                  </a:lnTo>
                  <a:lnTo>
                    <a:pt x="469" y="98"/>
                  </a:lnTo>
                  <a:lnTo>
                    <a:pt x="68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8"/>
            <p:cNvSpPr>
              <a:spLocks/>
            </p:cNvSpPr>
            <p:nvPr/>
          </p:nvSpPr>
          <p:spPr bwMode="auto">
            <a:xfrm>
              <a:off x="2598" y="2759"/>
              <a:ext cx="640" cy="445"/>
            </a:xfrm>
            <a:custGeom>
              <a:avLst/>
              <a:gdLst>
                <a:gd name="T0" fmla="*/ 0 w 640"/>
                <a:gd name="T1" fmla="*/ 444 h 445"/>
                <a:gd name="T2" fmla="*/ 220 w 640"/>
                <a:gd name="T3" fmla="*/ 316 h 445"/>
                <a:gd name="T4" fmla="*/ 381 w 640"/>
                <a:gd name="T5" fmla="*/ 206 h 445"/>
                <a:gd name="T6" fmla="*/ 639 w 640"/>
                <a:gd name="T7" fmla="*/ 0 h 4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445"/>
                <a:gd name="T14" fmla="*/ 640 w 640"/>
                <a:gd name="T15" fmla="*/ 445 h 4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445">
                  <a:moveTo>
                    <a:pt x="0" y="444"/>
                  </a:moveTo>
                  <a:lnTo>
                    <a:pt x="220" y="316"/>
                  </a:lnTo>
                  <a:lnTo>
                    <a:pt x="381" y="206"/>
                  </a:lnTo>
                  <a:lnTo>
                    <a:pt x="639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Freeform 9"/>
            <p:cNvSpPr>
              <a:spLocks/>
            </p:cNvSpPr>
            <p:nvPr/>
          </p:nvSpPr>
          <p:spPr bwMode="auto">
            <a:xfrm>
              <a:off x="3237" y="2162"/>
              <a:ext cx="539" cy="598"/>
            </a:xfrm>
            <a:custGeom>
              <a:avLst/>
              <a:gdLst>
                <a:gd name="T0" fmla="*/ 0 w 539"/>
                <a:gd name="T1" fmla="*/ 597 h 598"/>
                <a:gd name="T2" fmla="*/ 210 w 539"/>
                <a:gd name="T3" fmla="*/ 401 h 598"/>
                <a:gd name="T4" fmla="*/ 333 w 539"/>
                <a:gd name="T5" fmla="*/ 268 h 598"/>
                <a:gd name="T6" fmla="*/ 467 w 539"/>
                <a:gd name="T7" fmla="*/ 103 h 598"/>
                <a:gd name="T8" fmla="*/ 538 w 539"/>
                <a:gd name="T9" fmla="*/ 0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598"/>
                <a:gd name="T17" fmla="*/ 539 w 539"/>
                <a:gd name="T18" fmla="*/ 598 h 5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598">
                  <a:moveTo>
                    <a:pt x="0" y="597"/>
                  </a:moveTo>
                  <a:lnTo>
                    <a:pt x="210" y="401"/>
                  </a:lnTo>
                  <a:lnTo>
                    <a:pt x="333" y="268"/>
                  </a:lnTo>
                  <a:lnTo>
                    <a:pt x="467" y="103"/>
                  </a:lnTo>
                  <a:lnTo>
                    <a:pt x="53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Freeform 10"/>
            <p:cNvSpPr>
              <a:spLocks/>
            </p:cNvSpPr>
            <p:nvPr/>
          </p:nvSpPr>
          <p:spPr bwMode="auto">
            <a:xfrm>
              <a:off x="3775" y="1820"/>
              <a:ext cx="204" cy="343"/>
            </a:xfrm>
            <a:custGeom>
              <a:avLst/>
              <a:gdLst>
                <a:gd name="T0" fmla="*/ 0 w 204"/>
                <a:gd name="T1" fmla="*/ 342 h 343"/>
                <a:gd name="T2" fmla="*/ 54 w 204"/>
                <a:gd name="T3" fmla="*/ 269 h 343"/>
                <a:gd name="T4" fmla="*/ 107 w 204"/>
                <a:gd name="T5" fmla="*/ 183 h 343"/>
                <a:gd name="T6" fmla="*/ 161 w 204"/>
                <a:gd name="T7" fmla="*/ 85 h 343"/>
                <a:gd name="T8" fmla="*/ 203 w 204"/>
                <a:gd name="T9" fmla="*/ 0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343"/>
                <a:gd name="T17" fmla="*/ 204 w 204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343">
                  <a:moveTo>
                    <a:pt x="0" y="342"/>
                  </a:moveTo>
                  <a:lnTo>
                    <a:pt x="54" y="269"/>
                  </a:lnTo>
                  <a:lnTo>
                    <a:pt x="107" y="183"/>
                  </a:lnTo>
                  <a:lnTo>
                    <a:pt x="161" y="85"/>
                  </a:lnTo>
                  <a:lnTo>
                    <a:pt x="203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7" name="Freeform 12"/>
          <p:cNvSpPr>
            <a:spLocks/>
          </p:cNvSpPr>
          <p:nvPr/>
        </p:nvSpPr>
        <p:spPr bwMode="auto">
          <a:xfrm>
            <a:off x="3400425" y="4054475"/>
            <a:ext cx="2478088" cy="1504950"/>
          </a:xfrm>
          <a:custGeom>
            <a:avLst/>
            <a:gdLst>
              <a:gd name="T0" fmla="*/ 0 w 1561"/>
              <a:gd name="T1" fmla="*/ 2147483647 h 948"/>
              <a:gd name="T2" fmla="*/ 2147483647 w 1561"/>
              <a:gd name="T3" fmla="*/ 0 h 948"/>
              <a:gd name="T4" fmla="*/ 0 60000 65536"/>
              <a:gd name="T5" fmla="*/ 0 60000 65536"/>
              <a:gd name="T6" fmla="*/ 0 w 1561"/>
              <a:gd name="T7" fmla="*/ 0 h 948"/>
              <a:gd name="T8" fmla="*/ 1561 w 1561"/>
              <a:gd name="T9" fmla="*/ 948 h 9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948">
                <a:moveTo>
                  <a:pt x="0" y="947"/>
                </a:moveTo>
                <a:lnTo>
                  <a:pt x="156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>
            <a:off x="4429125" y="4918075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 flipH="1">
            <a:off x="2268538" y="4941888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>
            <a:off x="4184650" y="55800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Times New Roman" pitchFamily="18" charset="0"/>
              </a:rPr>
              <a:t>S</a:t>
            </a:r>
          </a:p>
        </p:txBody>
      </p:sp>
      <p:sp>
        <p:nvSpPr>
          <p:cNvPr id="22541" name="Rectangle 16"/>
          <p:cNvSpPr>
            <a:spLocks noChangeArrowheads="1"/>
          </p:cNvSpPr>
          <p:nvPr/>
        </p:nvSpPr>
        <p:spPr bwMode="auto">
          <a:xfrm>
            <a:off x="1692275" y="47244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22542" name="Rectangle 17"/>
          <p:cNvSpPr>
            <a:spLocks noChangeArrowheads="1"/>
          </p:cNvSpPr>
          <p:nvPr/>
        </p:nvSpPr>
        <p:spPr bwMode="auto">
          <a:xfrm>
            <a:off x="6143625" y="5105400"/>
            <a:ext cx="2024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Stock price</a:t>
            </a:r>
          </a:p>
        </p:txBody>
      </p:sp>
      <p:sp>
        <p:nvSpPr>
          <p:cNvPr id="22543" name="Rectangle 18"/>
          <p:cNvSpPr>
            <a:spLocks noChangeArrowheads="1"/>
          </p:cNvSpPr>
          <p:nvPr/>
        </p:nvSpPr>
        <p:spPr bwMode="auto">
          <a:xfrm>
            <a:off x="5376863" y="5580063"/>
            <a:ext cx="500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Times New Roman" pitchFamily="18" charset="0"/>
              </a:rPr>
              <a:t>S</a:t>
            </a:r>
            <a:r>
              <a:rPr lang="en-US" altLang="en-US" sz="2800">
                <a:latin typeface="Arial" charset="0"/>
              </a:rPr>
              <a:t>'</a:t>
            </a:r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 flipV="1">
            <a:off x="5567363" y="3968750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 flipH="1">
            <a:off x="2295525" y="4251325"/>
            <a:ext cx="32718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 flipH="1">
            <a:off x="2295525" y="3960813"/>
            <a:ext cx="3286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22"/>
          <p:cNvSpPr>
            <a:spLocks noChangeArrowheads="1"/>
          </p:cNvSpPr>
          <p:nvPr/>
        </p:nvSpPr>
        <p:spPr bwMode="auto">
          <a:xfrm>
            <a:off x="2362200" y="2306638"/>
            <a:ext cx="990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Call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price</a:t>
            </a:r>
          </a:p>
        </p:txBody>
      </p:sp>
      <p:sp>
        <p:nvSpPr>
          <p:cNvPr id="22548" name="Rectangle 24"/>
          <p:cNvSpPr>
            <a:spLocks noChangeArrowheads="1"/>
          </p:cNvSpPr>
          <p:nvPr/>
        </p:nvSpPr>
        <p:spPr bwMode="auto">
          <a:xfrm>
            <a:off x="1692275" y="36449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  <a:r>
              <a:rPr lang="en-US" altLang="en-US" sz="2400">
                <a:latin typeface="Arial" charset="0"/>
              </a:rPr>
              <a:t>''</a:t>
            </a:r>
          </a:p>
        </p:txBody>
      </p:sp>
      <p:sp>
        <p:nvSpPr>
          <p:cNvPr id="22549" name="Rectangle 32"/>
          <p:cNvSpPr>
            <a:spLocks noChangeArrowheads="1"/>
          </p:cNvSpPr>
          <p:nvPr/>
        </p:nvSpPr>
        <p:spPr bwMode="auto">
          <a:xfrm>
            <a:off x="1692275" y="4005263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  <a:r>
              <a:rPr lang="en-US" altLang="en-US" sz="2400">
                <a:latin typeface="Arial" charset="0"/>
              </a:rPr>
              <a:t>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165975" cy="10668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00225"/>
            <a:ext cx="7210425" cy="3454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A bank has sold for $300,000 a European call option on 100,000 shares of a non-dividend paying stock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 = 49, 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 </a:t>
            </a:r>
            <a:r>
              <a:rPr lang="en-US" altLang="en-US" sz="2400" smtClean="0">
                <a:latin typeface="Arial" charset="0"/>
                <a:cs typeface="Arial" charset="0"/>
              </a:rPr>
              <a:t> = 50, 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smtClean="0">
                <a:latin typeface="Arial" charset="0"/>
                <a:cs typeface="Arial" charset="0"/>
              </a:rPr>
              <a:t>  = 5%,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 </a:t>
            </a:r>
            <a:r>
              <a:rPr lang="en-US" altLang="en-US" sz="2400" smtClean="0">
                <a:latin typeface="Arial" charset="0"/>
                <a:cs typeface="Arial" charset="0"/>
              </a:rPr>
              <a:t>= 20%,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 =</a:t>
            </a:r>
            <a:r>
              <a:rPr lang="en-US" altLang="en-US" sz="2400" smtClean="0">
                <a:latin typeface="Arial" charset="0"/>
                <a:cs typeface="Arial" charset="0"/>
              </a:rPr>
              <a:t> 20 weeks,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m </a:t>
            </a:r>
            <a:r>
              <a:rPr lang="en-US" altLang="en-US" sz="2400" smtClean="0">
                <a:latin typeface="Arial" charset="0"/>
                <a:cs typeface="Arial" charset="0"/>
              </a:rPr>
              <a:t>= 13%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 Black-Scholes-Merton value of the option is $240,000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How does the bank hedge its risk to lock in a $60,000 profit?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A3C9DC-79D5-4A79-8E0F-EBBB8A28136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162800" cy="12192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Interpretation  of Gamma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458200" cy="990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For a delta neutral portfolio, </a:t>
            </a:r>
            <a:r>
              <a:rPr lang="en-US" dirty="0" smtClean="0">
                <a:latin typeface="Symbol" pitchFamily="18" charset="2"/>
              </a:rPr>
              <a:t>DP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»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 + ½</a:t>
            </a:r>
            <a:r>
              <a:rPr lang="en-US" dirty="0" smtClean="0">
                <a:latin typeface="Symbol" pitchFamily="18" charset="2"/>
              </a:rPr>
              <a:t>GD</a:t>
            </a:r>
            <a:r>
              <a:rPr lang="en-US" i="1" dirty="0" smtClean="0">
                <a:latin typeface="+mj-lt"/>
              </a:rPr>
              <a:t>S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   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613649-F80F-49C8-9DD1-4D478859C7A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3558" name="Group 31"/>
          <p:cNvGrpSpPr>
            <a:grpSpLocks/>
          </p:cNvGrpSpPr>
          <p:nvPr/>
        </p:nvGrpSpPr>
        <p:grpSpPr bwMode="auto">
          <a:xfrm>
            <a:off x="1752600" y="2484438"/>
            <a:ext cx="6554788" cy="3459162"/>
            <a:chOff x="1028700" y="2484438"/>
            <a:chExt cx="7278688" cy="3763962"/>
          </a:xfrm>
        </p:grpSpPr>
        <p:grpSp>
          <p:nvGrpSpPr>
            <p:cNvPr id="23559" name="Group 9"/>
            <p:cNvGrpSpPr>
              <a:grpSpLocks/>
            </p:cNvGrpSpPr>
            <p:nvPr/>
          </p:nvGrpSpPr>
          <p:grpSpPr bwMode="auto">
            <a:xfrm>
              <a:off x="5184775" y="3730625"/>
              <a:ext cx="2414588" cy="827088"/>
              <a:chOff x="3266" y="2350"/>
              <a:chExt cx="1521" cy="521"/>
            </a:xfrm>
          </p:grpSpPr>
          <p:sp>
            <p:nvSpPr>
              <p:cNvPr id="23579" name="Freeform 4"/>
              <p:cNvSpPr>
                <a:spLocks/>
              </p:cNvSpPr>
              <p:nvPr/>
            </p:nvSpPr>
            <p:spPr bwMode="auto">
              <a:xfrm>
                <a:off x="3266" y="2583"/>
                <a:ext cx="221" cy="284"/>
              </a:xfrm>
              <a:custGeom>
                <a:avLst/>
                <a:gdLst>
                  <a:gd name="T0" fmla="*/ 0 w 221"/>
                  <a:gd name="T1" fmla="*/ 283 h 284"/>
                  <a:gd name="T2" fmla="*/ 4 w 221"/>
                  <a:gd name="T3" fmla="*/ 283 h 284"/>
                  <a:gd name="T4" fmla="*/ 9 w 221"/>
                  <a:gd name="T5" fmla="*/ 275 h 284"/>
                  <a:gd name="T6" fmla="*/ 13 w 221"/>
                  <a:gd name="T7" fmla="*/ 271 h 284"/>
                  <a:gd name="T8" fmla="*/ 18 w 221"/>
                  <a:gd name="T9" fmla="*/ 262 h 284"/>
                  <a:gd name="T10" fmla="*/ 22 w 221"/>
                  <a:gd name="T11" fmla="*/ 258 h 284"/>
                  <a:gd name="T12" fmla="*/ 66 w 221"/>
                  <a:gd name="T13" fmla="*/ 185 h 284"/>
                  <a:gd name="T14" fmla="*/ 113 w 221"/>
                  <a:gd name="T15" fmla="*/ 115 h 284"/>
                  <a:gd name="T16" fmla="*/ 173 w 221"/>
                  <a:gd name="T17" fmla="*/ 41 h 284"/>
                  <a:gd name="T18" fmla="*/ 198 w 221"/>
                  <a:gd name="T19" fmla="*/ 25 h 284"/>
                  <a:gd name="T20" fmla="*/ 220 w 221"/>
                  <a:gd name="T21" fmla="*/ 0 h 2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1"/>
                  <a:gd name="T34" fmla="*/ 0 h 284"/>
                  <a:gd name="T35" fmla="*/ 221 w 221"/>
                  <a:gd name="T36" fmla="*/ 284 h 2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1" h="284">
                    <a:moveTo>
                      <a:pt x="0" y="283"/>
                    </a:moveTo>
                    <a:lnTo>
                      <a:pt x="4" y="283"/>
                    </a:lnTo>
                    <a:lnTo>
                      <a:pt x="9" y="275"/>
                    </a:lnTo>
                    <a:lnTo>
                      <a:pt x="13" y="271"/>
                    </a:lnTo>
                    <a:lnTo>
                      <a:pt x="18" y="262"/>
                    </a:lnTo>
                    <a:lnTo>
                      <a:pt x="22" y="258"/>
                    </a:lnTo>
                    <a:lnTo>
                      <a:pt x="66" y="185"/>
                    </a:lnTo>
                    <a:lnTo>
                      <a:pt x="113" y="115"/>
                    </a:lnTo>
                    <a:lnTo>
                      <a:pt x="173" y="41"/>
                    </a:lnTo>
                    <a:lnTo>
                      <a:pt x="198" y="25"/>
                    </a:lnTo>
                    <a:lnTo>
                      <a:pt x="22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Freeform 5"/>
              <p:cNvSpPr>
                <a:spLocks/>
              </p:cNvSpPr>
              <p:nvPr/>
            </p:nvSpPr>
            <p:spPr bwMode="auto">
              <a:xfrm>
                <a:off x="3490" y="2366"/>
                <a:ext cx="369" cy="218"/>
              </a:xfrm>
              <a:custGeom>
                <a:avLst/>
                <a:gdLst>
                  <a:gd name="T0" fmla="*/ 0 w 369"/>
                  <a:gd name="T1" fmla="*/ 217 h 218"/>
                  <a:gd name="T2" fmla="*/ 104 w 369"/>
                  <a:gd name="T3" fmla="*/ 123 h 218"/>
                  <a:gd name="T4" fmla="*/ 249 w 369"/>
                  <a:gd name="T5" fmla="*/ 45 h 218"/>
                  <a:gd name="T6" fmla="*/ 368 w 369"/>
                  <a:gd name="T7" fmla="*/ 0 h 2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9"/>
                  <a:gd name="T13" fmla="*/ 0 h 218"/>
                  <a:gd name="T14" fmla="*/ 369 w 369"/>
                  <a:gd name="T15" fmla="*/ 218 h 2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9" h="218">
                    <a:moveTo>
                      <a:pt x="0" y="217"/>
                    </a:moveTo>
                    <a:lnTo>
                      <a:pt x="104" y="123"/>
                    </a:lnTo>
                    <a:lnTo>
                      <a:pt x="249" y="45"/>
                    </a:lnTo>
                    <a:lnTo>
                      <a:pt x="368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Freeform 6"/>
              <p:cNvSpPr>
                <a:spLocks/>
              </p:cNvSpPr>
              <p:nvPr/>
            </p:nvSpPr>
            <p:spPr bwMode="auto">
              <a:xfrm>
                <a:off x="3858" y="2350"/>
                <a:ext cx="389" cy="36"/>
              </a:xfrm>
              <a:custGeom>
                <a:avLst/>
                <a:gdLst>
                  <a:gd name="T0" fmla="*/ 0 w 389"/>
                  <a:gd name="T1" fmla="*/ 16 h 36"/>
                  <a:gd name="T2" fmla="*/ 129 w 389"/>
                  <a:gd name="T3" fmla="*/ 0 h 36"/>
                  <a:gd name="T4" fmla="*/ 226 w 389"/>
                  <a:gd name="T5" fmla="*/ 0 h 36"/>
                  <a:gd name="T6" fmla="*/ 388 w 389"/>
                  <a:gd name="T7" fmla="*/ 35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9"/>
                  <a:gd name="T13" fmla="*/ 0 h 36"/>
                  <a:gd name="T14" fmla="*/ 389 w 389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9" h="36">
                    <a:moveTo>
                      <a:pt x="0" y="16"/>
                    </a:moveTo>
                    <a:lnTo>
                      <a:pt x="129" y="0"/>
                    </a:lnTo>
                    <a:lnTo>
                      <a:pt x="226" y="0"/>
                    </a:lnTo>
                    <a:lnTo>
                      <a:pt x="388" y="35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2" name="Freeform 7"/>
              <p:cNvSpPr>
                <a:spLocks/>
              </p:cNvSpPr>
              <p:nvPr/>
            </p:nvSpPr>
            <p:spPr bwMode="auto">
              <a:xfrm>
                <a:off x="4246" y="2385"/>
                <a:ext cx="375" cy="262"/>
              </a:xfrm>
              <a:custGeom>
                <a:avLst/>
                <a:gdLst>
                  <a:gd name="T0" fmla="*/ 0 w 375"/>
                  <a:gd name="T1" fmla="*/ 0 h 262"/>
                  <a:gd name="T2" fmla="*/ 138 w 375"/>
                  <a:gd name="T3" fmla="*/ 62 h 262"/>
                  <a:gd name="T4" fmla="*/ 223 w 375"/>
                  <a:gd name="T5" fmla="*/ 116 h 262"/>
                  <a:gd name="T6" fmla="*/ 321 w 375"/>
                  <a:gd name="T7" fmla="*/ 203 h 262"/>
                  <a:gd name="T8" fmla="*/ 374 w 375"/>
                  <a:gd name="T9" fmla="*/ 261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5"/>
                  <a:gd name="T16" fmla="*/ 0 h 262"/>
                  <a:gd name="T17" fmla="*/ 375 w 375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5" h="262">
                    <a:moveTo>
                      <a:pt x="0" y="0"/>
                    </a:moveTo>
                    <a:lnTo>
                      <a:pt x="138" y="62"/>
                    </a:lnTo>
                    <a:lnTo>
                      <a:pt x="223" y="116"/>
                    </a:lnTo>
                    <a:lnTo>
                      <a:pt x="321" y="203"/>
                    </a:lnTo>
                    <a:lnTo>
                      <a:pt x="374" y="261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Freeform 8"/>
              <p:cNvSpPr>
                <a:spLocks/>
              </p:cNvSpPr>
              <p:nvPr/>
            </p:nvSpPr>
            <p:spPr bwMode="auto">
              <a:xfrm>
                <a:off x="4620" y="2646"/>
                <a:ext cx="167" cy="225"/>
              </a:xfrm>
              <a:custGeom>
                <a:avLst/>
                <a:gdLst>
                  <a:gd name="T0" fmla="*/ 0 w 167"/>
                  <a:gd name="T1" fmla="*/ 0 h 225"/>
                  <a:gd name="T2" fmla="*/ 40 w 167"/>
                  <a:gd name="T3" fmla="*/ 41 h 225"/>
                  <a:gd name="T4" fmla="*/ 83 w 167"/>
                  <a:gd name="T5" fmla="*/ 98 h 225"/>
                  <a:gd name="T6" fmla="*/ 128 w 167"/>
                  <a:gd name="T7" fmla="*/ 163 h 225"/>
                  <a:gd name="T8" fmla="*/ 166 w 167"/>
                  <a:gd name="T9" fmla="*/ 224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225"/>
                  <a:gd name="T17" fmla="*/ 167 w 167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225">
                    <a:moveTo>
                      <a:pt x="0" y="0"/>
                    </a:moveTo>
                    <a:lnTo>
                      <a:pt x="40" y="41"/>
                    </a:lnTo>
                    <a:lnTo>
                      <a:pt x="83" y="98"/>
                    </a:lnTo>
                    <a:lnTo>
                      <a:pt x="128" y="163"/>
                    </a:lnTo>
                    <a:lnTo>
                      <a:pt x="166" y="22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914900" y="2514600"/>
              <a:ext cx="3200400" cy="3200400"/>
              <a:chOff x="3096" y="1584"/>
              <a:chExt cx="2016" cy="2016"/>
            </a:xfrm>
          </p:grpSpPr>
          <p:sp>
            <p:nvSpPr>
              <p:cNvPr id="23577" name="Line 10"/>
              <p:cNvSpPr>
                <a:spLocks noChangeShapeType="1"/>
              </p:cNvSpPr>
              <p:nvPr/>
            </p:nvSpPr>
            <p:spPr bwMode="auto">
              <a:xfrm>
                <a:off x="3096" y="25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11"/>
              <p:cNvSpPr>
                <a:spLocks noChangeShapeType="1"/>
              </p:cNvSpPr>
              <p:nvPr/>
            </p:nvSpPr>
            <p:spPr bwMode="auto">
              <a:xfrm flipV="1">
                <a:off x="4008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1" name="Rectangle 13"/>
            <p:cNvSpPr>
              <a:spLocks noChangeArrowheads="1"/>
            </p:cNvSpPr>
            <p:nvPr/>
          </p:nvSpPr>
          <p:spPr bwMode="auto">
            <a:xfrm>
              <a:off x="6346825" y="2484438"/>
              <a:ext cx="7461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latin typeface="Symbol" pitchFamily="18" charset="2"/>
                </a:rPr>
                <a:t>DP</a:t>
              </a:r>
            </a:p>
          </p:txBody>
        </p:sp>
        <p:sp>
          <p:nvSpPr>
            <p:cNvPr id="23562" name="Rectangle 14"/>
            <p:cNvSpPr>
              <a:spLocks noChangeArrowheads="1"/>
            </p:cNvSpPr>
            <p:nvPr/>
          </p:nvSpPr>
          <p:spPr bwMode="auto">
            <a:xfrm>
              <a:off x="7261225" y="3551238"/>
              <a:ext cx="7493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latin typeface="Symbol" pitchFamily="18" charset="2"/>
                </a:rPr>
                <a:t>D</a:t>
              </a: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US" altLang="en-US" i="1">
                  <a:latin typeface="Arial" charset="0"/>
                </a:rPr>
                <a:t> </a:t>
              </a:r>
            </a:p>
          </p:txBody>
        </p:sp>
        <p:sp>
          <p:nvSpPr>
            <p:cNvPr id="23563" name="Rectangle 15"/>
            <p:cNvSpPr>
              <a:spLocks noChangeArrowheads="1"/>
            </p:cNvSpPr>
            <p:nvPr/>
          </p:nvSpPr>
          <p:spPr bwMode="auto">
            <a:xfrm>
              <a:off x="5356225" y="5729288"/>
              <a:ext cx="295116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Negative Gamma</a:t>
              </a:r>
            </a:p>
          </p:txBody>
        </p:sp>
        <p:grpSp>
          <p:nvGrpSpPr>
            <p:cNvPr id="23564" name="Group 25"/>
            <p:cNvGrpSpPr>
              <a:grpSpLocks/>
            </p:cNvGrpSpPr>
            <p:nvPr/>
          </p:nvGrpSpPr>
          <p:grpSpPr bwMode="auto">
            <a:xfrm>
              <a:off x="1028700" y="2514600"/>
              <a:ext cx="3200400" cy="3200400"/>
              <a:chOff x="648" y="1584"/>
              <a:chExt cx="2016" cy="2016"/>
            </a:xfrm>
          </p:grpSpPr>
          <p:grpSp>
            <p:nvGrpSpPr>
              <p:cNvPr id="23568" name="Group 21"/>
              <p:cNvGrpSpPr>
                <a:grpSpLocks/>
              </p:cNvGrpSpPr>
              <p:nvPr/>
            </p:nvGrpSpPr>
            <p:grpSpPr bwMode="auto">
              <a:xfrm>
                <a:off x="818" y="2350"/>
                <a:ext cx="1521" cy="521"/>
                <a:chOff x="818" y="2350"/>
                <a:chExt cx="1521" cy="521"/>
              </a:xfrm>
            </p:grpSpPr>
            <p:sp>
              <p:nvSpPr>
                <p:cNvPr id="23572" name="Freeform 16"/>
                <p:cNvSpPr>
                  <a:spLocks/>
                </p:cNvSpPr>
                <p:nvPr/>
              </p:nvSpPr>
              <p:spPr bwMode="auto">
                <a:xfrm>
                  <a:off x="818" y="2354"/>
                  <a:ext cx="221" cy="284"/>
                </a:xfrm>
                <a:custGeom>
                  <a:avLst/>
                  <a:gdLst>
                    <a:gd name="T0" fmla="*/ 0 w 221"/>
                    <a:gd name="T1" fmla="*/ 0 h 284"/>
                    <a:gd name="T2" fmla="*/ 4 w 221"/>
                    <a:gd name="T3" fmla="*/ 0 h 284"/>
                    <a:gd name="T4" fmla="*/ 9 w 221"/>
                    <a:gd name="T5" fmla="*/ 8 h 284"/>
                    <a:gd name="T6" fmla="*/ 13 w 221"/>
                    <a:gd name="T7" fmla="*/ 12 h 284"/>
                    <a:gd name="T8" fmla="*/ 18 w 221"/>
                    <a:gd name="T9" fmla="*/ 21 h 284"/>
                    <a:gd name="T10" fmla="*/ 22 w 221"/>
                    <a:gd name="T11" fmla="*/ 25 h 284"/>
                    <a:gd name="T12" fmla="*/ 66 w 221"/>
                    <a:gd name="T13" fmla="*/ 98 h 284"/>
                    <a:gd name="T14" fmla="*/ 113 w 221"/>
                    <a:gd name="T15" fmla="*/ 168 h 284"/>
                    <a:gd name="T16" fmla="*/ 173 w 221"/>
                    <a:gd name="T17" fmla="*/ 242 h 284"/>
                    <a:gd name="T18" fmla="*/ 198 w 221"/>
                    <a:gd name="T19" fmla="*/ 258 h 284"/>
                    <a:gd name="T20" fmla="*/ 220 w 221"/>
                    <a:gd name="T21" fmla="*/ 283 h 28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1"/>
                    <a:gd name="T34" fmla="*/ 0 h 284"/>
                    <a:gd name="T35" fmla="*/ 221 w 221"/>
                    <a:gd name="T36" fmla="*/ 284 h 28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1" h="28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9" y="8"/>
                      </a:lnTo>
                      <a:lnTo>
                        <a:pt x="13" y="12"/>
                      </a:lnTo>
                      <a:lnTo>
                        <a:pt x="18" y="21"/>
                      </a:lnTo>
                      <a:lnTo>
                        <a:pt x="22" y="25"/>
                      </a:lnTo>
                      <a:lnTo>
                        <a:pt x="66" y="98"/>
                      </a:lnTo>
                      <a:lnTo>
                        <a:pt x="113" y="168"/>
                      </a:lnTo>
                      <a:lnTo>
                        <a:pt x="173" y="242"/>
                      </a:lnTo>
                      <a:lnTo>
                        <a:pt x="198" y="258"/>
                      </a:lnTo>
                      <a:lnTo>
                        <a:pt x="220" y="283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3" name="Freeform 17"/>
                <p:cNvSpPr>
                  <a:spLocks/>
                </p:cNvSpPr>
                <p:nvPr/>
              </p:nvSpPr>
              <p:spPr bwMode="auto">
                <a:xfrm>
                  <a:off x="1042" y="2637"/>
                  <a:ext cx="369" cy="218"/>
                </a:xfrm>
                <a:custGeom>
                  <a:avLst/>
                  <a:gdLst>
                    <a:gd name="T0" fmla="*/ 0 w 369"/>
                    <a:gd name="T1" fmla="*/ 0 h 218"/>
                    <a:gd name="T2" fmla="*/ 104 w 369"/>
                    <a:gd name="T3" fmla="*/ 94 h 218"/>
                    <a:gd name="T4" fmla="*/ 249 w 369"/>
                    <a:gd name="T5" fmla="*/ 172 h 218"/>
                    <a:gd name="T6" fmla="*/ 368 w 369"/>
                    <a:gd name="T7" fmla="*/ 217 h 2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218"/>
                    <a:gd name="T14" fmla="*/ 369 w 369"/>
                    <a:gd name="T15" fmla="*/ 218 h 2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218">
                      <a:moveTo>
                        <a:pt x="0" y="0"/>
                      </a:moveTo>
                      <a:lnTo>
                        <a:pt x="104" y="94"/>
                      </a:lnTo>
                      <a:lnTo>
                        <a:pt x="249" y="172"/>
                      </a:lnTo>
                      <a:lnTo>
                        <a:pt x="368" y="217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4" name="Freeform 18"/>
                <p:cNvSpPr>
                  <a:spLocks/>
                </p:cNvSpPr>
                <p:nvPr/>
              </p:nvSpPr>
              <p:spPr bwMode="auto">
                <a:xfrm>
                  <a:off x="1410" y="2835"/>
                  <a:ext cx="389" cy="36"/>
                </a:xfrm>
                <a:custGeom>
                  <a:avLst/>
                  <a:gdLst>
                    <a:gd name="T0" fmla="*/ 0 w 389"/>
                    <a:gd name="T1" fmla="*/ 19 h 36"/>
                    <a:gd name="T2" fmla="*/ 129 w 389"/>
                    <a:gd name="T3" fmla="*/ 35 h 36"/>
                    <a:gd name="T4" fmla="*/ 226 w 389"/>
                    <a:gd name="T5" fmla="*/ 35 h 36"/>
                    <a:gd name="T6" fmla="*/ 388 w 389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9"/>
                    <a:gd name="T13" fmla="*/ 0 h 36"/>
                    <a:gd name="T14" fmla="*/ 389 w 389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9" h="36">
                      <a:moveTo>
                        <a:pt x="0" y="19"/>
                      </a:moveTo>
                      <a:lnTo>
                        <a:pt x="129" y="35"/>
                      </a:lnTo>
                      <a:lnTo>
                        <a:pt x="226" y="35"/>
                      </a:lnTo>
                      <a:lnTo>
                        <a:pt x="388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5" name="Freeform 19"/>
                <p:cNvSpPr>
                  <a:spLocks/>
                </p:cNvSpPr>
                <p:nvPr/>
              </p:nvSpPr>
              <p:spPr bwMode="auto">
                <a:xfrm>
                  <a:off x="1798" y="2574"/>
                  <a:ext cx="375" cy="262"/>
                </a:xfrm>
                <a:custGeom>
                  <a:avLst/>
                  <a:gdLst>
                    <a:gd name="T0" fmla="*/ 0 w 375"/>
                    <a:gd name="T1" fmla="*/ 261 h 262"/>
                    <a:gd name="T2" fmla="*/ 138 w 375"/>
                    <a:gd name="T3" fmla="*/ 199 h 262"/>
                    <a:gd name="T4" fmla="*/ 223 w 375"/>
                    <a:gd name="T5" fmla="*/ 145 h 262"/>
                    <a:gd name="T6" fmla="*/ 321 w 375"/>
                    <a:gd name="T7" fmla="*/ 58 h 262"/>
                    <a:gd name="T8" fmla="*/ 374 w 375"/>
                    <a:gd name="T9" fmla="*/ 0 h 2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262"/>
                    <a:gd name="T17" fmla="*/ 375 w 375"/>
                    <a:gd name="T18" fmla="*/ 262 h 2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262">
                      <a:moveTo>
                        <a:pt x="0" y="261"/>
                      </a:moveTo>
                      <a:lnTo>
                        <a:pt x="138" y="199"/>
                      </a:lnTo>
                      <a:lnTo>
                        <a:pt x="223" y="145"/>
                      </a:lnTo>
                      <a:lnTo>
                        <a:pt x="321" y="58"/>
                      </a:lnTo>
                      <a:lnTo>
                        <a:pt x="374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6" name="Freeform 20"/>
                <p:cNvSpPr>
                  <a:spLocks/>
                </p:cNvSpPr>
                <p:nvPr/>
              </p:nvSpPr>
              <p:spPr bwMode="auto">
                <a:xfrm>
                  <a:off x="2172" y="2350"/>
                  <a:ext cx="167" cy="225"/>
                </a:xfrm>
                <a:custGeom>
                  <a:avLst/>
                  <a:gdLst>
                    <a:gd name="T0" fmla="*/ 0 w 167"/>
                    <a:gd name="T1" fmla="*/ 224 h 225"/>
                    <a:gd name="T2" fmla="*/ 40 w 167"/>
                    <a:gd name="T3" fmla="*/ 183 h 225"/>
                    <a:gd name="T4" fmla="*/ 83 w 167"/>
                    <a:gd name="T5" fmla="*/ 126 h 225"/>
                    <a:gd name="T6" fmla="*/ 128 w 167"/>
                    <a:gd name="T7" fmla="*/ 61 h 225"/>
                    <a:gd name="T8" fmla="*/ 166 w 167"/>
                    <a:gd name="T9" fmla="*/ 0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7"/>
                    <a:gd name="T16" fmla="*/ 0 h 225"/>
                    <a:gd name="T17" fmla="*/ 167 w 167"/>
                    <a:gd name="T18" fmla="*/ 225 h 2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7" h="225">
                      <a:moveTo>
                        <a:pt x="0" y="224"/>
                      </a:moveTo>
                      <a:lnTo>
                        <a:pt x="40" y="183"/>
                      </a:lnTo>
                      <a:lnTo>
                        <a:pt x="83" y="126"/>
                      </a:lnTo>
                      <a:lnTo>
                        <a:pt x="128" y="61"/>
                      </a:lnTo>
                      <a:lnTo>
                        <a:pt x="166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69" name="Group 24"/>
              <p:cNvGrpSpPr>
                <a:grpSpLocks/>
              </p:cNvGrpSpPr>
              <p:nvPr/>
            </p:nvGrpSpPr>
            <p:grpSpPr bwMode="auto">
              <a:xfrm>
                <a:off x="648" y="1584"/>
                <a:ext cx="2016" cy="2016"/>
                <a:chOff x="648" y="1584"/>
                <a:chExt cx="2016" cy="2016"/>
              </a:xfrm>
            </p:grpSpPr>
            <p:sp>
              <p:nvSpPr>
                <p:cNvPr id="23570" name="Line 22"/>
                <p:cNvSpPr>
                  <a:spLocks noChangeShapeType="1"/>
                </p:cNvSpPr>
                <p:nvPr/>
              </p:nvSpPr>
              <p:spPr bwMode="auto">
                <a:xfrm>
                  <a:off x="648" y="2592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56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2460625" y="2484438"/>
              <a:ext cx="7461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latin typeface="Symbol" pitchFamily="18" charset="2"/>
                </a:rPr>
                <a:t>DP</a:t>
              </a: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3375025" y="4160838"/>
              <a:ext cx="7493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latin typeface="Symbol" pitchFamily="18" charset="2"/>
                </a:rPr>
                <a:t>D</a:t>
              </a: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US" altLang="en-US" i="1">
                  <a:latin typeface="Arial" charset="0"/>
                </a:rPr>
                <a:t> </a:t>
              </a: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1393825" y="5715000"/>
              <a:ext cx="29829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Positive Gamma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5065" y="1066800"/>
            <a:ext cx="7543800" cy="1295400"/>
          </a:xfrm>
        </p:spPr>
        <p:txBody>
          <a:bodyPr/>
          <a:lstStyle/>
          <a:p>
            <a:r>
              <a:rPr lang="en-CA" altLang="en-US" dirty="0" smtClean="0"/>
              <a:t>Gamma for Call or Put Option: (</a:t>
            </a:r>
            <a:r>
              <a:rPr lang="en-CA" altLang="en-US" sz="2400" i="1" dirty="0" smtClean="0"/>
              <a:t>K</a:t>
            </a:r>
            <a:r>
              <a:rPr lang="en-CA" altLang="en-US" sz="2400" dirty="0" smtClean="0"/>
              <a:t>=50, </a:t>
            </a:r>
            <a:r>
              <a:rPr lang="en-CA" altLang="en-US" sz="2400" dirty="0" smtClean="0">
                <a:latin typeface="Symbol" panose="05050102010706020507" pitchFamily="18" charset="2"/>
              </a:rPr>
              <a:t>s </a:t>
            </a:r>
            <a:r>
              <a:rPr lang="en-CA" altLang="en-US" sz="2400" dirty="0" smtClean="0"/>
              <a:t>= 25%, </a:t>
            </a:r>
            <a:r>
              <a:rPr lang="en-CA" altLang="en-US" sz="2400" i="1" dirty="0" smtClean="0"/>
              <a:t>r </a:t>
            </a:r>
            <a:r>
              <a:rPr lang="en-CA" altLang="en-US" sz="2400" dirty="0" smtClean="0"/>
              <a:t>= 0%, </a:t>
            </a:r>
            <a:r>
              <a:rPr lang="en-CA" altLang="en-US" sz="2400" i="1" dirty="0" smtClean="0"/>
              <a:t>T </a:t>
            </a:r>
            <a:r>
              <a:rPr lang="en-CA" altLang="en-US" sz="2400" dirty="0" smtClean="0"/>
              <a:t>= 2, Figure 19.9)</a:t>
            </a:r>
            <a:endParaRPr lang="en-US" altLang="en-US" sz="2400" dirty="0" smtClean="0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Options, Futures, and Other Derivatives,  11th Edition, Copyright © John  C. Hull 2021</a:t>
            </a:r>
            <a:endParaRPr lang="en-US" altLang="en-US" sz="1400" i="0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2BB624-4CCB-4DE5-A04E-42A6CF7B1A55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800"/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656188"/>
            <a:ext cx="5254625" cy="31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759700" cy="914400"/>
          </a:xfrm>
        </p:spPr>
        <p:txBody>
          <a:bodyPr/>
          <a:lstStyle/>
          <a:p>
            <a:r>
              <a:rPr lang="en-CA" altLang="en-US" sz="3600" dirty="0" smtClean="0"/>
              <a:t>Variation of Gamma with Time to Maturity </a:t>
            </a:r>
            <a:r>
              <a:rPr lang="en-CA" altLang="en-US" sz="2400" dirty="0" smtClean="0"/>
              <a:t>(S</a:t>
            </a:r>
            <a:r>
              <a:rPr lang="en-CA" altLang="en-US" sz="2400" baseline="-25000" dirty="0" smtClean="0"/>
              <a:t>0</a:t>
            </a:r>
            <a:r>
              <a:rPr lang="en-CA" altLang="en-US" sz="2400" dirty="0" smtClean="0"/>
              <a:t>=50, </a:t>
            </a:r>
            <a:r>
              <a:rPr lang="en-CA" altLang="en-US" sz="2400" i="1" u="sng" dirty="0" smtClean="0"/>
              <a:t>r</a:t>
            </a:r>
            <a:r>
              <a:rPr lang="en-CA" altLang="en-US" sz="2400" dirty="0" smtClean="0"/>
              <a:t>=0, </a:t>
            </a:r>
            <a:r>
              <a:rPr lang="en-CA" altLang="en-US" sz="2400" dirty="0" smtClean="0">
                <a:latin typeface="Symbol" panose="05050102010706020507" pitchFamily="18" charset="2"/>
              </a:rPr>
              <a:t>s</a:t>
            </a:r>
            <a:r>
              <a:rPr lang="en-CA" altLang="en-US" sz="2400" dirty="0" smtClean="0"/>
              <a:t>=25%, Figure 19.10)</a:t>
            </a: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Options, Futures, and Other Derivatives,  11th Edition, Copyright © John  C. Hull 2021</a:t>
            </a:r>
            <a:endParaRPr lang="en-US" altLang="en-US" sz="1400" i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C7E896-7E80-4E07-B153-ADD8575E05A7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800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324600" cy="380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Relationship Between Delta, Gamma, and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Theta </a:t>
            </a: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(equation 19.4)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548C26-79E1-4B76-A6B9-23584267F1B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62000" y="2438400"/>
            <a:ext cx="7467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Arial" charset="0"/>
              </a:rPr>
              <a:t>For a portfolio of derivatives on a stock paying a continuous dividend yield at rate </a:t>
            </a:r>
            <a:r>
              <a:rPr lang="en-US" altLang="en-US" i="1">
                <a:latin typeface="Times New Roman" pitchFamily="18" charset="0"/>
              </a:rPr>
              <a:t>q </a:t>
            </a:r>
            <a:r>
              <a:rPr lang="en-US" altLang="en-US">
                <a:latin typeface="Arial" charset="0"/>
              </a:rPr>
              <a:t>it follows from the Black-Scholes-Merton differential equation that </a:t>
            </a:r>
          </a:p>
        </p:txBody>
      </p:sp>
      <p:graphicFrame>
        <p:nvGraphicFramePr>
          <p:cNvPr id="24582" name="Object 0"/>
          <p:cNvGraphicFramePr>
            <a:graphicFrameLocks noChangeAspect="1"/>
          </p:cNvGraphicFramePr>
          <p:nvPr/>
        </p:nvGraphicFramePr>
        <p:xfrm>
          <a:off x="2398713" y="4537075"/>
          <a:ext cx="46497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6" imgW="1460500" imgH="368300" progId="Equation.3">
                  <p:embed/>
                </p:oleObj>
              </mc:Choice>
              <mc:Fallback>
                <p:oleObj name="Equation" r:id="rId6" imgW="1460500" imgH="368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537075"/>
                        <a:ext cx="464978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7162800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Vega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696200" cy="42957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Vega (</a:t>
            </a:r>
            <a:r>
              <a:rPr lang="en-US" altLang="en-US" sz="4000" dirty="0" smtClean="0">
                <a:latin typeface="Symbol" pitchFamily="18" charset="2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is the rate of change of the value of a derivatives portfolio with respect to volatility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If </a:t>
            </a:r>
            <a:r>
              <a:rPr lang="en-CA" altLang="en-US" dirty="0" err="1" smtClean="0">
                <a:latin typeface="Arial" charset="0"/>
                <a:cs typeface="Arial" charset="0"/>
              </a:rPr>
              <a:t>vega</a:t>
            </a:r>
            <a:r>
              <a:rPr lang="en-CA" altLang="en-US" dirty="0" smtClean="0">
                <a:latin typeface="Arial" charset="0"/>
                <a:cs typeface="Arial" charset="0"/>
              </a:rPr>
              <a:t> is calculated for a portfolio as a weighted average of the </a:t>
            </a:r>
            <a:r>
              <a:rPr lang="en-CA" altLang="en-US" dirty="0" err="1" smtClean="0">
                <a:latin typeface="Arial" charset="0"/>
                <a:cs typeface="Arial" charset="0"/>
              </a:rPr>
              <a:t>vegas</a:t>
            </a:r>
            <a:r>
              <a:rPr lang="en-CA" altLang="en-US" dirty="0" smtClean="0">
                <a:latin typeface="Arial" charset="0"/>
                <a:cs typeface="Arial" charset="0"/>
              </a:rPr>
              <a:t> for the individual transactions comprising the portfolio, the result shows the effect of all implied volatilities changing by the same small amount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0C62AC-3A59-4400-8E77-C7E581B52DA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066800" y="737983"/>
            <a:ext cx="7210425" cy="1295400"/>
          </a:xfrm>
        </p:spPr>
        <p:txBody>
          <a:bodyPr/>
          <a:lstStyle/>
          <a:p>
            <a:r>
              <a:rPr lang="en-CA" altLang="en-US" dirty="0" smtClean="0"/>
              <a:t>Vega for Call or Put Option </a:t>
            </a:r>
            <a:r>
              <a:rPr lang="en-CA" altLang="en-US" sz="2400" dirty="0" smtClean="0"/>
              <a:t>(</a:t>
            </a:r>
            <a:r>
              <a:rPr lang="en-CA" altLang="en-US" sz="2400" i="1" dirty="0" smtClean="0"/>
              <a:t>K</a:t>
            </a:r>
            <a:r>
              <a:rPr lang="en-CA" altLang="en-US" sz="2400" dirty="0" smtClean="0"/>
              <a:t>=50, </a:t>
            </a:r>
            <a:r>
              <a:rPr lang="en-CA" altLang="en-US" sz="2400" dirty="0" smtClean="0">
                <a:latin typeface="Symbol" panose="05050102010706020507" pitchFamily="18" charset="2"/>
              </a:rPr>
              <a:t>s </a:t>
            </a:r>
            <a:r>
              <a:rPr lang="en-CA" altLang="en-US" sz="2400" dirty="0" smtClean="0"/>
              <a:t>= 25%, </a:t>
            </a:r>
            <a:r>
              <a:rPr lang="en-CA" altLang="en-US" sz="2400" i="1" dirty="0" smtClean="0"/>
              <a:t>r </a:t>
            </a:r>
            <a:r>
              <a:rPr lang="en-CA" altLang="en-US" sz="2400" dirty="0" smtClean="0"/>
              <a:t>= 0, </a:t>
            </a:r>
            <a:r>
              <a:rPr lang="en-CA" altLang="en-US" sz="2400" i="1" dirty="0" smtClean="0"/>
              <a:t>T </a:t>
            </a:r>
            <a:r>
              <a:rPr lang="en-CA" altLang="en-US" sz="2400" dirty="0" smtClean="0"/>
              <a:t>= 2, Figure 19.11))</a:t>
            </a:r>
            <a:endParaRPr lang="en-US" altLang="en-US" sz="2400" dirty="0" smtClean="0"/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Options, Futures, and Other Derivatives,  11th Edition, Copyright © John  C. Hull 2021</a:t>
            </a:r>
            <a:endParaRPr lang="en-US" altLang="en-US" sz="1400" i="0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E97B6FA-CBDC-41CC-9BB4-CEFE3D8CDB1C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/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238505"/>
            <a:ext cx="6550025" cy="39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Taylor Series Expansion </a:t>
            </a:r>
            <a:r>
              <a:rPr lang="en-US" altLang="en-US" sz="2000" smtClean="0"/>
              <a:t>(Appendix to Chapter 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value of a portfolio of derivatives dependent on an asset is a function of </a:t>
            </a:r>
            <a:r>
              <a:rPr lang="en-US" dirty="0" err="1" smtClean="0"/>
              <a:t>of</a:t>
            </a:r>
            <a:r>
              <a:rPr lang="en-US" dirty="0" smtClean="0"/>
              <a:t> the asset price </a:t>
            </a:r>
            <a:r>
              <a:rPr lang="en-US" i="1" dirty="0" smtClean="0">
                <a:latin typeface="+mj-lt"/>
              </a:rPr>
              <a:t>S</a:t>
            </a:r>
            <a:r>
              <a:rPr lang="en-US" dirty="0" smtClean="0"/>
              <a:t>, its volatility </a:t>
            </a:r>
            <a:r>
              <a:rPr lang="en-US" i="1" dirty="0" smtClean="0">
                <a:latin typeface="Symbol" pitchFamily="18" charset="2"/>
              </a:rPr>
              <a:t>s</a:t>
            </a:r>
            <a:r>
              <a:rPr lang="en-US" dirty="0" smtClean="0"/>
              <a:t>, and time </a:t>
            </a:r>
            <a:r>
              <a:rPr lang="en-US" i="1" dirty="0" smtClean="0">
                <a:latin typeface="+mj-lt"/>
              </a:rPr>
              <a:t>t</a:t>
            </a:r>
            <a:endParaRPr lang="en-US" i="1" dirty="0">
              <a:latin typeface="+mj-lt"/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FA4AE5-EEB2-4569-8630-AAF7790084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2"/>
          <p:cNvGraphicFramePr>
            <a:graphicFrameLocks noChangeAspect="1"/>
          </p:cNvGraphicFramePr>
          <p:nvPr/>
        </p:nvGraphicFramePr>
        <p:xfrm>
          <a:off x="928688" y="3810000"/>
          <a:ext cx="65484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6" imgW="4191000" imgH="812800" progId="Equation.3">
                  <p:embed/>
                </p:oleObj>
              </mc:Choice>
              <mc:Fallback>
                <p:oleObj name="Equation" r:id="rId6" imgW="41910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810000"/>
                        <a:ext cx="65484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7596188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Managing  Delta, Gamma, &amp; Vega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Delta can be changed by taking a position in the underlying asset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adjust gamma and vega it is necessary to take a position in an option or other derivative</a:t>
            </a:r>
          </a:p>
          <a:p>
            <a:pPr eaLnBrk="1" hangingPunct="1"/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183DE1-21E2-41E9-81AF-CFA76DCD826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Example 19.5</a:t>
            </a:r>
            <a:endParaRPr lang="en-US" altLang="en-US" dirty="0" smtClean="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7DD5D0-5360-45E0-86DD-E4F02683738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133600"/>
          <a:ext cx="6096000" cy="1477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Delta</a:t>
                      </a:r>
                      <a:endParaRPr lang="en-US" sz="1800" i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Gamma</a:t>
                      </a:r>
                      <a:endParaRPr lang="en-US" sz="1800" i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Vega</a:t>
                      </a:r>
                      <a:endParaRPr lang="en-US" sz="1800" i="1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Portfolio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−5000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−8000</a:t>
                      </a:r>
                      <a:endParaRPr 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1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0.6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2.0</a:t>
                      </a:r>
                      <a:endParaRPr 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2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0.8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1.2</a:t>
                      </a:r>
                      <a:endParaRPr 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28" name="TextBox 6"/>
          <p:cNvSpPr txBox="1">
            <a:spLocks noChangeArrowheads="1"/>
          </p:cNvSpPr>
          <p:nvPr/>
        </p:nvSpPr>
        <p:spPr bwMode="auto">
          <a:xfrm>
            <a:off x="685800" y="3810000"/>
            <a:ext cx="6705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dirty="0">
                <a:latin typeface="Arial" charset="0"/>
              </a:rPr>
              <a:t>What position in option 1 and the underlying asset will make the portfolio delta and gamma neutral?  Answer: Long 10,000 options, short  6000 of the asset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dirty="0">
                <a:latin typeface="Arial" charset="0"/>
              </a:rPr>
              <a:t>What position in option 1 and the underlying asset will make the portfolio delta and </a:t>
            </a:r>
            <a:r>
              <a:rPr lang="en-CA" altLang="en-US" sz="2000" dirty="0" err="1">
                <a:latin typeface="Arial" charset="0"/>
              </a:rPr>
              <a:t>vega</a:t>
            </a:r>
            <a:r>
              <a:rPr lang="en-CA" altLang="en-US" sz="2000" dirty="0">
                <a:latin typeface="Arial" charset="0"/>
              </a:rPr>
              <a:t> neutral? Answer: Long 4000 options, short 2400 of the asset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Example 19.5 </a:t>
            </a:r>
            <a:r>
              <a:rPr lang="en-CA" altLang="en-US" sz="2000" dirty="0" smtClean="0"/>
              <a:t>continued</a:t>
            </a:r>
            <a:endParaRPr lang="en-US" altLang="en-US" sz="2000" dirty="0" smtClean="0"/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0F69FD-3854-4739-8EEF-6350169377D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412496"/>
              </p:ext>
            </p:extLst>
          </p:nvPr>
        </p:nvGraphicFramePr>
        <p:xfrm>
          <a:off x="1219200" y="1905000"/>
          <a:ext cx="6096000" cy="1477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Delta</a:t>
                      </a:r>
                      <a:endParaRPr lang="en-US" sz="1800" i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Gamma</a:t>
                      </a:r>
                      <a:endParaRPr lang="en-US" sz="1800" i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/>
                        <a:t>Vega</a:t>
                      </a:r>
                      <a:endParaRPr lang="en-US" sz="1800" i="1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Portfolio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−5000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−8000</a:t>
                      </a:r>
                      <a:endParaRPr 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1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0.6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2.0</a:t>
                      </a:r>
                      <a:endParaRPr 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Option 2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0.8</a:t>
                      </a:r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1.2</a:t>
                      </a:r>
                      <a:endParaRPr 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3733800"/>
            <a:ext cx="70866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dirty="0" smtClean="0"/>
              <a:t>We </a:t>
            </a:r>
            <a:r>
              <a:rPr lang="en-CA" dirty="0"/>
              <a:t>solve</a:t>
            </a:r>
          </a:p>
          <a:p>
            <a:pPr>
              <a:defRPr/>
            </a:pPr>
            <a:r>
              <a:rPr lang="en-CA" dirty="0"/>
              <a:t>	−5000+0.5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1</a:t>
            </a:r>
            <a:r>
              <a:rPr lang="en-CA" dirty="0"/>
              <a:t> +0.8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2</a:t>
            </a:r>
            <a:r>
              <a:rPr lang="en-CA" dirty="0"/>
              <a:t> =0</a:t>
            </a:r>
          </a:p>
          <a:p>
            <a:pPr>
              <a:defRPr/>
            </a:pPr>
            <a:r>
              <a:rPr lang="en-CA" dirty="0"/>
              <a:t>	−8000+2.0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1</a:t>
            </a:r>
            <a:r>
              <a:rPr lang="en-CA" dirty="0"/>
              <a:t> +1.2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2</a:t>
            </a:r>
            <a:r>
              <a:rPr lang="en-CA" dirty="0"/>
              <a:t> =0</a:t>
            </a:r>
          </a:p>
          <a:p>
            <a:pPr>
              <a:defRPr/>
            </a:pPr>
            <a:r>
              <a:rPr lang="en-CA" dirty="0"/>
              <a:t>to get </a:t>
            </a:r>
            <a:r>
              <a:rPr lang="en-CA" i="1" dirty="0">
                <a:latin typeface="+mj-lt"/>
              </a:rPr>
              <a:t>w</a:t>
            </a:r>
            <a:r>
              <a:rPr lang="en-CA" baseline="-25000" dirty="0">
                <a:latin typeface="+mj-lt"/>
              </a:rPr>
              <a:t>1</a:t>
            </a:r>
            <a:r>
              <a:rPr lang="en-CA" i="1" dirty="0">
                <a:latin typeface="+mj-lt"/>
              </a:rPr>
              <a:t> </a:t>
            </a:r>
            <a:r>
              <a:rPr lang="en-CA" dirty="0"/>
              <a:t>= 400 and </a:t>
            </a:r>
            <a:r>
              <a:rPr lang="en-CA" i="1" dirty="0">
                <a:latin typeface="+mj-lt"/>
              </a:rPr>
              <a:t>w</a:t>
            </a:r>
            <a:r>
              <a:rPr lang="en-CA" i="1" baseline="-25000" dirty="0">
                <a:latin typeface="+mj-lt"/>
              </a:rPr>
              <a:t>2</a:t>
            </a:r>
            <a:r>
              <a:rPr lang="en-CA" i="1" dirty="0">
                <a:latin typeface="+mj-lt"/>
              </a:rPr>
              <a:t> </a:t>
            </a:r>
            <a:r>
              <a:rPr lang="en-CA" dirty="0"/>
              <a:t>= 6000. We require long positions of 400 and 6000 in option 1 and option 2. A short position of 3240 in the asset is then required to make the portfolio delta neutral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Naked &amp; Covered Positions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576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Naked position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Take no  action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Covered position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Buy 100,000 shares today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are the risks associated with these strategies?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CC6760-2C97-4A2C-B244-34FE5A1C374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Rho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450975" y="2362200"/>
            <a:ext cx="6826250" cy="3768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Rho is the rate of change of the value of a derivative with respect to the interest rate							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32D291-9093-4E6D-B998-E74AE7A2F03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Hedging in Practice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Traders usually ensure that their portfolios are delta-neutral at least once a day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Whenever the opportunity arises, they  improve gamma and vega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There are economies of scale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As portfolio becomes larger hedging becomes less expensive per option in the portfolio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E52F5A-54DD-4BD1-868E-8EE3F89543C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Scenario Analysis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scenario analysis involves testing the effect on the value of a portfolio of different assumptions concerning asset prices and their volatilities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79DD80-897B-4DF3-AE5F-9C4D58C2DD2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6699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Greek Letters for European Options on an Asset that Provides a Yield at Rate q </a:t>
            </a: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(Table 19.6)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2768600"/>
            <a:ext cx="7772400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993704-5B6A-474E-BE8D-9C267787AC8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667000"/>
          <a:ext cx="6705600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rial" pitchFamily="34" charset="0"/>
                          <a:cs typeface="Arial" pitchFamily="34" charset="0"/>
                        </a:rPr>
                        <a:t>Greek</a:t>
                      </a:r>
                      <a:r>
                        <a:rPr lang="en-US" i="1" baseline="0" dirty="0" smtClean="0">
                          <a:latin typeface="Arial" pitchFamily="34" charset="0"/>
                          <a:cs typeface="Arial" pitchFamily="34" charset="0"/>
                        </a:rPr>
                        <a:t> Letter</a:t>
                      </a: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rial" pitchFamily="34" charset="0"/>
                          <a:cs typeface="Arial" pitchFamily="34" charset="0"/>
                        </a:rPr>
                        <a:t>Call Option</a:t>
                      </a: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rial" pitchFamily="34" charset="0"/>
                          <a:cs typeface="Arial" pitchFamily="34" charset="0"/>
                        </a:rPr>
                        <a:t>Put Option</a:t>
                      </a: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Delta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Gamma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Theta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Vega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Rho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52" name="Object 6"/>
          <p:cNvGraphicFramePr>
            <a:graphicFrameLocks noChangeAspect="1"/>
          </p:cNvGraphicFramePr>
          <p:nvPr/>
        </p:nvGraphicFramePr>
        <p:xfrm>
          <a:off x="2819400" y="3124200"/>
          <a:ext cx="64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6" imgW="647700" imgH="228600" progId="Equation.3">
                  <p:embed/>
                </p:oleObj>
              </mc:Choice>
              <mc:Fallback>
                <p:oleObj name="Equation" r:id="rId6" imgW="647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6477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3" name="Object 7"/>
          <p:cNvGraphicFramePr>
            <a:graphicFrameLocks noChangeAspect="1"/>
          </p:cNvGraphicFramePr>
          <p:nvPr/>
        </p:nvGraphicFramePr>
        <p:xfrm>
          <a:off x="2819400" y="3429000"/>
          <a:ext cx="72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8" imgW="723586" imgH="469696" progId="Equation.3">
                  <p:embed/>
                </p:oleObj>
              </mc:Choice>
              <mc:Fallback>
                <p:oleObj name="Equation" r:id="rId8" imgW="723586" imgH="4696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9000"/>
                        <a:ext cx="72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4" name="Object 8"/>
          <p:cNvGraphicFramePr>
            <a:graphicFrameLocks noChangeAspect="1"/>
          </p:cNvGraphicFramePr>
          <p:nvPr/>
        </p:nvGraphicFramePr>
        <p:xfrm>
          <a:off x="5181600" y="3429000"/>
          <a:ext cx="72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Equation" r:id="rId10" imgW="723586" imgH="469696" progId="Equation.3">
                  <p:embed/>
                </p:oleObj>
              </mc:Choice>
              <mc:Fallback>
                <p:oleObj name="Equation" r:id="rId10" imgW="723586" imgH="4696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429000"/>
                        <a:ext cx="72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5" name="Object 9"/>
          <p:cNvGraphicFramePr>
            <a:graphicFrameLocks noChangeAspect="1"/>
          </p:cNvGraphicFramePr>
          <p:nvPr/>
        </p:nvGraphicFramePr>
        <p:xfrm>
          <a:off x="5181600" y="31242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12" imgW="914400" imgH="228600" progId="Equation.3">
                  <p:embed/>
                </p:oleObj>
              </mc:Choice>
              <mc:Fallback>
                <p:oleObj name="Equation" r:id="rId12" imgW="914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24200"/>
                        <a:ext cx="914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6" name="Object 10"/>
          <p:cNvGraphicFramePr>
            <a:graphicFrameLocks noChangeAspect="1"/>
          </p:cNvGraphicFramePr>
          <p:nvPr/>
        </p:nvGraphicFramePr>
        <p:xfrm>
          <a:off x="2667000" y="3962400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Equation" r:id="rId14" imgW="1892300" imgH="508000" progId="Equation.3">
                  <p:embed/>
                </p:oleObj>
              </mc:Choice>
              <mc:Fallback>
                <p:oleObj name="Equation" r:id="rId14" imgW="18923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1892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7" name="Object 11"/>
          <p:cNvGraphicFramePr>
            <a:graphicFrameLocks noChangeAspect="1"/>
          </p:cNvGraphicFramePr>
          <p:nvPr/>
        </p:nvGraphicFramePr>
        <p:xfrm>
          <a:off x="5105400" y="3962400"/>
          <a:ext cx="207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16" imgW="2070100" imgH="508000" progId="Equation.3">
                  <p:embed/>
                </p:oleObj>
              </mc:Choice>
              <mc:Fallback>
                <p:oleObj name="Equation" r:id="rId16" imgW="20701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2070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8" name="Object 12"/>
          <p:cNvGraphicFramePr>
            <a:graphicFrameLocks noChangeAspect="1"/>
          </p:cNvGraphicFramePr>
          <p:nvPr/>
        </p:nvGraphicFramePr>
        <p:xfrm>
          <a:off x="2819400" y="457200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Equation" r:id="rId18" imgW="1028254" imgH="253890" progId="Equation.3">
                  <p:embed/>
                </p:oleObj>
              </mc:Choice>
              <mc:Fallback>
                <p:oleObj name="Equation" r:id="rId18" imgW="1028254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9" name="Object 13"/>
          <p:cNvGraphicFramePr>
            <a:graphicFrameLocks noChangeAspect="1"/>
          </p:cNvGraphicFramePr>
          <p:nvPr/>
        </p:nvGraphicFramePr>
        <p:xfrm>
          <a:off x="5181600" y="457200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9" name="Equation" r:id="rId20" imgW="1028254" imgH="253890" progId="Equation.3">
                  <p:embed/>
                </p:oleObj>
              </mc:Choice>
              <mc:Fallback>
                <p:oleObj name="Equation" r:id="rId20" imgW="1028254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7200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0" name="Object 14"/>
          <p:cNvGraphicFramePr>
            <a:graphicFrameLocks noChangeAspect="1"/>
          </p:cNvGraphicFramePr>
          <p:nvPr/>
        </p:nvGraphicFramePr>
        <p:xfrm>
          <a:off x="2819400" y="4953000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0" name="Equation" r:id="rId21" imgW="850900" imgH="228600" progId="Equation.3">
                  <p:embed/>
                </p:oleObj>
              </mc:Choice>
              <mc:Fallback>
                <p:oleObj name="Equation" r:id="rId21" imgW="850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850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1" name="Object 15"/>
          <p:cNvGraphicFramePr>
            <a:graphicFrameLocks noChangeAspect="1"/>
          </p:cNvGraphicFramePr>
          <p:nvPr/>
        </p:nvGraphicFramePr>
        <p:xfrm>
          <a:off x="5105400" y="4953000"/>
          <a:ext cx="1054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" name="Equation" r:id="rId23" imgW="1054100" imgH="228600" progId="Equation.3">
                  <p:embed/>
                </p:oleObj>
              </mc:Choice>
              <mc:Fallback>
                <p:oleObj name="Equation" r:id="rId23" imgW="10541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53000"/>
                        <a:ext cx="1054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5638800"/>
            <a:ext cx="710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practice, the volatility, </a:t>
            </a:r>
            <a:r>
              <a:rPr lang="en-US" dirty="0" smtClean="0">
                <a:latin typeface="Symbol" panose="05050102010706020507" pitchFamily="18" charset="2"/>
              </a:rPr>
              <a:t>s,</a:t>
            </a:r>
            <a:r>
              <a:rPr lang="en-US" dirty="0" smtClean="0"/>
              <a:t> is usually set equal to the implied volatility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Futures Contract Can Be Used for Hedging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delta of a futures contract on an asset paying a yield at rate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r−q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times the delta of a spot contract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position required in futures for delta hedging is therefore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−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r−q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times the position required in the corresponding spot contract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32A58E-4E06-4B3C-8D66-47E3E5C5641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Hedging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Creation of an Option Synthetically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338263" y="2438400"/>
            <a:ext cx="6616700" cy="253523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we are hedging we take positions that offset delta, gamma, vega, etc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we create an option synthetically we take positions that matchdelta, gamma, vega, etc</a:t>
            </a:r>
            <a:endParaRPr lang="en-US" altLang="en-US" sz="4000" smtClean="0">
              <a:latin typeface="Symbol" pitchFamily="18" charset="2"/>
              <a:cs typeface="Arial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B8FBEF-C5D2-4545-8C84-F3E7DBF091C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162800" cy="9906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Portfolio Insurance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7353300" cy="450373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October of 1987 many portfolio managers attempted to create a put option on a portfolio synthetically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involves initially selling enough of the portfolio (or of index futures) to match the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of the put option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FFD42F-2156-4F6D-995A-F2D7C94FA5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Portfolio Insurance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 the value of the portfolio increases, the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of the put becomes less negative and some of the original portfolio is repurchased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 the value of the portfolio decreases, the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of the put becomes more negative and more of the portfolio must be sold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821033-B12A-4D49-8590-5C376E89118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Portfolio Insurance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373313"/>
            <a:ext cx="7467600" cy="3757612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strategy did not work well on October 19, 1987...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5FDCCD-F841-473C-BEC3-061703F5A3F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Stop-Loss Strategy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33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involves: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Buying 100,000 shares as soon as price reaches $50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Selling 100,000 shares as soon as price falls below $50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527C7D-8708-4BB6-9689-5E29F9D1C89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6063" y="838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Stop-Loss Strategy </a:t>
            </a:r>
            <a:r>
              <a:rPr lang="en-US" altLang="en-US" sz="2400" dirty="0" smtClean="0"/>
              <a:t>continued (Figure 19.1)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F9D96D-9EBE-4049-AD27-930136C98FD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410200"/>
            <a:ext cx="6629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Ignoring discounting, the cost of writing and hedging the option appears to be max(</a:t>
            </a:r>
            <a:r>
              <a:rPr lang="en-US" i="1" dirty="0">
                <a:latin typeface="+mj-lt"/>
              </a:rPr>
              <a:t>S</a:t>
            </a:r>
            <a:r>
              <a:rPr lang="en-US" baseline="-25000" dirty="0"/>
              <a:t>0</a:t>
            </a:r>
            <a:r>
              <a:rPr lang="en-US" dirty="0"/>
              <a:t>−</a:t>
            </a:r>
            <a:r>
              <a:rPr lang="en-US" dirty="0">
                <a:latin typeface="+mj-lt"/>
              </a:rPr>
              <a:t>K</a:t>
            </a:r>
            <a:r>
              <a:rPr lang="en-US" dirty="0"/>
              <a:t>, 0). What are we overlooking?</a:t>
            </a:r>
          </a:p>
        </p:txBody>
      </p:sp>
      <p:pic>
        <p:nvPicPr>
          <p:cNvPr id="11270" name="Picture 6" descr="OFOD7_17-0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776913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Greek Letters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2006907"/>
            <a:ext cx="7772400" cy="4114800"/>
          </a:xfrm>
        </p:spPr>
        <p:txBody>
          <a:bodyPr/>
          <a:lstStyle/>
          <a:p>
            <a:r>
              <a:rPr lang="en-CA" altLang="en-US" sz="2800" dirty="0" smtClean="0"/>
              <a:t>Greek letters are the partial derivatives with respect to the model parameters that are liable to change</a:t>
            </a:r>
          </a:p>
          <a:p>
            <a:r>
              <a:rPr lang="en-CA" altLang="en-US" sz="2800" dirty="0" smtClean="0"/>
              <a:t>Usually traders use the Black-Scholes-Merton model when calculating partial derivatives</a:t>
            </a:r>
          </a:p>
          <a:p>
            <a:r>
              <a:rPr lang="en-CA" altLang="en-US" sz="2800" dirty="0" smtClean="0"/>
              <a:t>The volatility parameter in BSM is set equal to the implied volatility when Greek letters are calculated. This is referred to as using the “practitioner Black-Scholes” model 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Options, Futures, and Other Derivatives,  11th Edition, Copyright © John  C. Hull 2021</a:t>
            </a:r>
            <a:endParaRPr lang="en-US" altLang="en-US" sz="1400" i="0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2C090B9-123A-42C0-BEBA-ECEB8742C23B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239000" cy="762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Delta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(See 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19.2)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77900" y="1752600"/>
            <a:ext cx="7251700" cy="14859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Delta (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) is the rate of change of the option price with respect to the underlying asset 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A49540-B1A3-4BC3-87D2-2A66DBB3301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2296" name="Group 20"/>
          <p:cNvGrpSpPr>
            <a:grpSpLocks/>
          </p:cNvGrpSpPr>
          <p:nvPr/>
        </p:nvGrpSpPr>
        <p:grpSpPr bwMode="auto">
          <a:xfrm>
            <a:off x="1967348" y="3572882"/>
            <a:ext cx="4840105" cy="2422619"/>
            <a:chOff x="1276" y="1938"/>
            <a:chExt cx="3432" cy="1833"/>
          </a:xfrm>
        </p:grpSpPr>
        <p:sp>
          <p:nvSpPr>
            <p:cNvPr id="12297" name="Line 5"/>
            <p:cNvSpPr>
              <a:spLocks noChangeShapeType="1"/>
            </p:cNvSpPr>
            <p:nvPr/>
          </p:nvSpPr>
          <p:spPr bwMode="auto">
            <a:xfrm>
              <a:off x="1494" y="1938"/>
              <a:ext cx="0" cy="1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>
              <a:off x="1494" y="3492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99" name="Group 12"/>
            <p:cNvGrpSpPr>
              <a:grpSpLocks/>
            </p:cNvGrpSpPr>
            <p:nvPr/>
          </p:nvGrpSpPr>
          <p:grpSpPr bwMode="auto">
            <a:xfrm>
              <a:off x="1494" y="2292"/>
              <a:ext cx="2533" cy="1196"/>
              <a:chOff x="1494" y="2292"/>
              <a:chExt cx="2533" cy="1196"/>
            </a:xfrm>
          </p:grpSpPr>
          <p:sp>
            <p:nvSpPr>
              <p:cNvPr id="12307" name="Freeform 7"/>
              <p:cNvSpPr>
                <a:spLocks/>
              </p:cNvSpPr>
              <p:nvPr/>
            </p:nvSpPr>
            <p:spPr bwMode="auto">
              <a:xfrm>
                <a:off x="1494" y="3455"/>
                <a:ext cx="461" cy="33"/>
              </a:xfrm>
              <a:custGeom>
                <a:avLst/>
                <a:gdLst>
                  <a:gd name="T0" fmla="*/ 0 w 461"/>
                  <a:gd name="T1" fmla="*/ 32 h 33"/>
                  <a:gd name="T2" fmla="*/ 6 w 461"/>
                  <a:gd name="T3" fmla="*/ 30 h 33"/>
                  <a:gd name="T4" fmla="*/ 17 w 461"/>
                  <a:gd name="T5" fmla="*/ 30 h 33"/>
                  <a:gd name="T6" fmla="*/ 24 w 461"/>
                  <a:gd name="T7" fmla="*/ 28 h 33"/>
                  <a:gd name="T8" fmla="*/ 35 w 461"/>
                  <a:gd name="T9" fmla="*/ 30 h 33"/>
                  <a:gd name="T10" fmla="*/ 42 w 461"/>
                  <a:gd name="T11" fmla="*/ 28 h 33"/>
                  <a:gd name="T12" fmla="*/ 143 w 461"/>
                  <a:gd name="T13" fmla="*/ 30 h 33"/>
                  <a:gd name="T14" fmla="*/ 244 w 461"/>
                  <a:gd name="T15" fmla="*/ 28 h 33"/>
                  <a:gd name="T16" fmla="*/ 368 w 461"/>
                  <a:gd name="T17" fmla="*/ 18 h 33"/>
                  <a:gd name="T18" fmla="*/ 415 w 461"/>
                  <a:gd name="T19" fmla="*/ 7 h 33"/>
                  <a:gd name="T20" fmla="*/ 460 w 461"/>
                  <a:gd name="T21" fmla="*/ 0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1"/>
                  <a:gd name="T34" fmla="*/ 0 h 33"/>
                  <a:gd name="T35" fmla="*/ 461 w 461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1" h="33">
                    <a:moveTo>
                      <a:pt x="0" y="32"/>
                    </a:moveTo>
                    <a:lnTo>
                      <a:pt x="6" y="30"/>
                    </a:lnTo>
                    <a:lnTo>
                      <a:pt x="17" y="30"/>
                    </a:lnTo>
                    <a:lnTo>
                      <a:pt x="24" y="28"/>
                    </a:lnTo>
                    <a:lnTo>
                      <a:pt x="35" y="30"/>
                    </a:lnTo>
                    <a:lnTo>
                      <a:pt x="42" y="28"/>
                    </a:lnTo>
                    <a:lnTo>
                      <a:pt x="143" y="30"/>
                    </a:lnTo>
                    <a:lnTo>
                      <a:pt x="244" y="28"/>
                    </a:lnTo>
                    <a:lnTo>
                      <a:pt x="368" y="18"/>
                    </a:lnTo>
                    <a:lnTo>
                      <a:pt x="415" y="7"/>
                    </a:lnTo>
                    <a:lnTo>
                      <a:pt x="46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8" name="Freeform 8"/>
              <p:cNvSpPr>
                <a:spLocks/>
              </p:cNvSpPr>
              <p:nvPr/>
            </p:nvSpPr>
            <p:spPr bwMode="auto">
              <a:xfrm>
                <a:off x="1962" y="3274"/>
                <a:ext cx="685" cy="179"/>
              </a:xfrm>
              <a:custGeom>
                <a:avLst/>
                <a:gdLst>
                  <a:gd name="T0" fmla="*/ 0 w 685"/>
                  <a:gd name="T1" fmla="*/ 178 h 179"/>
                  <a:gd name="T2" fmla="*/ 204 w 685"/>
                  <a:gd name="T3" fmla="*/ 143 h 179"/>
                  <a:gd name="T4" fmla="*/ 469 w 685"/>
                  <a:gd name="T5" fmla="*/ 69 h 179"/>
                  <a:gd name="T6" fmla="*/ 684 w 685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5"/>
                  <a:gd name="T13" fmla="*/ 0 h 179"/>
                  <a:gd name="T14" fmla="*/ 685 w 685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5" h="179">
                    <a:moveTo>
                      <a:pt x="0" y="178"/>
                    </a:moveTo>
                    <a:lnTo>
                      <a:pt x="204" y="143"/>
                    </a:lnTo>
                    <a:lnTo>
                      <a:pt x="469" y="69"/>
                    </a:lnTo>
                    <a:lnTo>
                      <a:pt x="684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9" name="Freeform 9"/>
              <p:cNvSpPr>
                <a:spLocks/>
              </p:cNvSpPr>
              <p:nvPr/>
            </p:nvSpPr>
            <p:spPr bwMode="auto">
              <a:xfrm>
                <a:off x="2646" y="2959"/>
                <a:ext cx="640" cy="316"/>
              </a:xfrm>
              <a:custGeom>
                <a:avLst/>
                <a:gdLst>
                  <a:gd name="T0" fmla="*/ 0 w 640"/>
                  <a:gd name="T1" fmla="*/ 315 h 316"/>
                  <a:gd name="T2" fmla="*/ 220 w 640"/>
                  <a:gd name="T3" fmla="*/ 224 h 316"/>
                  <a:gd name="T4" fmla="*/ 381 w 640"/>
                  <a:gd name="T5" fmla="*/ 146 h 316"/>
                  <a:gd name="T6" fmla="*/ 639 w 640"/>
                  <a:gd name="T7" fmla="*/ 0 h 3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0"/>
                  <a:gd name="T13" fmla="*/ 0 h 316"/>
                  <a:gd name="T14" fmla="*/ 640 w 640"/>
                  <a:gd name="T15" fmla="*/ 316 h 3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0" h="316">
                    <a:moveTo>
                      <a:pt x="0" y="315"/>
                    </a:moveTo>
                    <a:lnTo>
                      <a:pt x="220" y="224"/>
                    </a:lnTo>
                    <a:lnTo>
                      <a:pt x="381" y="146"/>
                    </a:lnTo>
                    <a:lnTo>
                      <a:pt x="639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0" name="Freeform 10"/>
              <p:cNvSpPr>
                <a:spLocks/>
              </p:cNvSpPr>
              <p:nvPr/>
            </p:nvSpPr>
            <p:spPr bwMode="auto">
              <a:xfrm>
                <a:off x="3285" y="2535"/>
                <a:ext cx="539" cy="425"/>
              </a:xfrm>
              <a:custGeom>
                <a:avLst/>
                <a:gdLst>
                  <a:gd name="T0" fmla="*/ 0 w 539"/>
                  <a:gd name="T1" fmla="*/ 424 h 425"/>
                  <a:gd name="T2" fmla="*/ 210 w 539"/>
                  <a:gd name="T3" fmla="*/ 285 h 425"/>
                  <a:gd name="T4" fmla="*/ 333 w 539"/>
                  <a:gd name="T5" fmla="*/ 190 h 425"/>
                  <a:gd name="T6" fmla="*/ 467 w 539"/>
                  <a:gd name="T7" fmla="*/ 73 h 425"/>
                  <a:gd name="T8" fmla="*/ 538 w 539"/>
                  <a:gd name="T9" fmla="*/ 0 h 4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9"/>
                  <a:gd name="T16" fmla="*/ 0 h 425"/>
                  <a:gd name="T17" fmla="*/ 539 w 539"/>
                  <a:gd name="T18" fmla="*/ 425 h 4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9" h="425">
                    <a:moveTo>
                      <a:pt x="0" y="424"/>
                    </a:moveTo>
                    <a:lnTo>
                      <a:pt x="210" y="285"/>
                    </a:lnTo>
                    <a:lnTo>
                      <a:pt x="333" y="190"/>
                    </a:lnTo>
                    <a:lnTo>
                      <a:pt x="467" y="73"/>
                    </a:lnTo>
                    <a:lnTo>
                      <a:pt x="538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1" name="Freeform 11"/>
              <p:cNvSpPr>
                <a:spLocks/>
              </p:cNvSpPr>
              <p:nvPr/>
            </p:nvSpPr>
            <p:spPr bwMode="auto">
              <a:xfrm>
                <a:off x="3823" y="2292"/>
                <a:ext cx="204" cy="244"/>
              </a:xfrm>
              <a:custGeom>
                <a:avLst/>
                <a:gdLst>
                  <a:gd name="T0" fmla="*/ 0 w 204"/>
                  <a:gd name="T1" fmla="*/ 243 h 244"/>
                  <a:gd name="T2" fmla="*/ 54 w 204"/>
                  <a:gd name="T3" fmla="*/ 191 h 244"/>
                  <a:gd name="T4" fmla="*/ 107 w 204"/>
                  <a:gd name="T5" fmla="*/ 130 h 244"/>
                  <a:gd name="T6" fmla="*/ 161 w 204"/>
                  <a:gd name="T7" fmla="*/ 60 h 244"/>
                  <a:gd name="T8" fmla="*/ 203 w 204"/>
                  <a:gd name="T9" fmla="*/ 0 h 2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"/>
                  <a:gd name="T16" fmla="*/ 0 h 244"/>
                  <a:gd name="T17" fmla="*/ 204 w 204"/>
                  <a:gd name="T18" fmla="*/ 244 h 2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" h="244">
                    <a:moveTo>
                      <a:pt x="0" y="243"/>
                    </a:moveTo>
                    <a:lnTo>
                      <a:pt x="54" y="191"/>
                    </a:lnTo>
                    <a:lnTo>
                      <a:pt x="107" y="130"/>
                    </a:lnTo>
                    <a:lnTo>
                      <a:pt x="161" y="60"/>
                    </a:lnTo>
                    <a:lnTo>
                      <a:pt x="203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0" name="Freeform 13"/>
            <p:cNvSpPr>
              <a:spLocks/>
            </p:cNvSpPr>
            <p:nvPr/>
          </p:nvSpPr>
          <p:spPr bwMode="auto">
            <a:xfrm>
              <a:off x="2190" y="2812"/>
              <a:ext cx="1561" cy="675"/>
            </a:xfrm>
            <a:custGeom>
              <a:avLst/>
              <a:gdLst>
                <a:gd name="T0" fmla="*/ 0 w 1561"/>
                <a:gd name="T1" fmla="*/ 674 h 675"/>
                <a:gd name="T2" fmla="*/ 1560 w 1561"/>
                <a:gd name="T3" fmla="*/ 0 h 675"/>
                <a:gd name="T4" fmla="*/ 0 60000 65536"/>
                <a:gd name="T5" fmla="*/ 0 60000 65536"/>
                <a:gd name="T6" fmla="*/ 0 w 1561"/>
                <a:gd name="T7" fmla="*/ 0 h 675"/>
                <a:gd name="T8" fmla="*/ 1561 w 1561"/>
                <a:gd name="T9" fmla="*/ 675 h 6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1" h="675">
                  <a:moveTo>
                    <a:pt x="0" y="674"/>
                  </a:moveTo>
                  <a:lnTo>
                    <a:pt x="156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>
              <a:off x="2838" y="320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5"/>
            <p:cNvSpPr>
              <a:spLocks noChangeShapeType="1"/>
            </p:cNvSpPr>
            <p:nvPr/>
          </p:nvSpPr>
          <p:spPr bwMode="auto">
            <a:xfrm flipH="1">
              <a:off x="1494" y="32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16"/>
            <p:cNvSpPr>
              <a:spLocks noChangeArrowheads="1"/>
            </p:cNvSpPr>
            <p:nvPr/>
          </p:nvSpPr>
          <p:spPr bwMode="auto">
            <a:xfrm>
              <a:off x="2732" y="3514"/>
              <a:ext cx="22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charset="0"/>
                </a:rPr>
                <a:t>A</a:t>
              </a:r>
            </a:p>
          </p:txBody>
        </p:sp>
        <p:sp>
          <p:nvSpPr>
            <p:cNvPr id="12304" name="Rectangle 17"/>
            <p:cNvSpPr>
              <a:spLocks noChangeArrowheads="1"/>
            </p:cNvSpPr>
            <p:nvPr/>
          </p:nvSpPr>
          <p:spPr bwMode="auto">
            <a:xfrm>
              <a:off x="1276" y="3024"/>
              <a:ext cx="22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charset="0"/>
                </a:rPr>
                <a:t>B</a:t>
              </a:r>
            </a:p>
          </p:txBody>
        </p:sp>
        <p:sp>
          <p:nvSpPr>
            <p:cNvPr id="12305" name="Rectangle 18"/>
            <p:cNvSpPr>
              <a:spLocks noChangeArrowheads="1"/>
            </p:cNvSpPr>
            <p:nvPr/>
          </p:nvSpPr>
          <p:spPr bwMode="auto">
            <a:xfrm>
              <a:off x="3616" y="2848"/>
              <a:ext cx="109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charset="0"/>
                </a:rPr>
                <a:t>Slope = </a:t>
              </a:r>
              <a:r>
                <a:rPr lang="en-US" altLang="en-US" sz="1600" dirty="0">
                  <a:latin typeface="Symbol" pitchFamily="18" charset="2"/>
                </a:rPr>
                <a:t>D = 0.6</a:t>
              </a:r>
            </a:p>
          </p:txBody>
        </p:sp>
        <p:sp>
          <p:nvSpPr>
            <p:cNvPr id="12306" name="Rectangle 19"/>
            <p:cNvSpPr>
              <a:spLocks noChangeArrowheads="1"/>
            </p:cNvSpPr>
            <p:nvPr/>
          </p:nvSpPr>
          <p:spPr bwMode="auto">
            <a:xfrm>
              <a:off x="3339" y="3496"/>
              <a:ext cx="102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charset="0"/>
                </a:rPr>
                <a:t>Stock price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4279" y="3352800"/>
            <a:ext cx="1190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Call option price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Hedge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Trader would be hedged with the position: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short 1000 options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buy 600 shares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Gain/loss on the option position is offset by loss/gain on stock position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Delta changes as stock price changes and time passes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Hedge position must therefore be rebalanced 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8B4AFF-3E44-4DD6-B5D3-550B2DE1A35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7239000" cy="9906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Delta Hedging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315200" cy="371633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This involves maintaining a delta neutral portfolio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delta of a European call on a non-dividend paying stock is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delta of a European put on the stock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– 1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8D2F16-D543-478B-AFAA-726ABA2BA98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Network 9">
    <a:dk1>
      <a:srgbClr val="000000"/>
    </a:dk1>
    <a:lt1>
      <a:srgbClr val="FFFFFF"/>
    </a:lt1>
    <a:dk2>
      <a:srgbClr val="7C1302"/>
    </a:dk2>
    <a:lt2>
      <a:srgbClr val="CC9900"/>
    </a:lt2>
    <a:accent1>
      <a:srgbClr val="CC9900"/>
    </a:accent1>
    <a:accent2>
      <a:srgbClr val="CC3300"/>
    </a:accent2>
    <a:accent3>
      <a:srgbClr val="FFFFFF"/>
    </a:accent3>
    <a:accent4>
      <a:srgbClr val="000000"/>
    </a:accent4>
    <a:accent5>
      <a:srgbClr val="E2CAAA"/>
    </a:accent5>
    <a:accent6>
      <a:srgbClr val="B92D00"/>
    </a:accent6>
    <a:hlink>
      <a:srgbClr val="808080"/>
    </a:hlink>
    <a:folHlink>
      <a:srgbClr val="CCCC66"/>
    </a:folHlink>
  </a:clrScheme>
  <a:fontScheme name="1_Network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Ch17HullOFOD8thEdition</Template>
  <TotalTime>347</TotalTime>
  <Words>2074</Words>
  <Application>Microsoft Office PowerPoint</Application>
  <PresentationFormat>On-screen Show (4:3)</PresentationFormat>
  <Paragraphs>376</Paragraphs>
  <Slides>38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 Chapter 19 The Greek Letters</vt:lpstr>
      <vt:lpstr>Example</vt:lpstr>
      <vt:lpstr>Naked &amp; Covered Positions</vt:lpstr>
      <vt:lpstr>Stop-Loss Strategy</vt:lpstr>
      <vt:lpstr>Stop-Loss Strategy continued (Figure 19.1)</vt:lpstr>
      <vt:lpstr>Greek Letters</vt:lpstr>
      <vt:lpstr>Delta (See Figure 19.2)</vt:lpstr>
      <vt:lpstr>Hedge</vt:lpstr>
      <vt:lpstr>Delta Hedging</vt:lpstr>
      <vt:lpstr>Delta of a Stock Option (K=50, r=0, s = 25%, T=2, Figure 19.3)</vt:lpstr>
      <vt:lpstr>Variation of Delta with Time to Maturity(S0=50, r=0, s=25%, Figure 19.4)</vt:lpstr>
      <vt:lpstr>The Costs in Delta Hedging continued</vt:lpstr>
      <vt:lpstr>First Scenario for the Example (Table 19.2)</vt:lpstr>
      <vt:lpstr>Second Scenario for the Example (Table 19.3)</vt:lpstr>
      <vt:lpstr>Theta</vt:lpstr>
      <vt:lpstr>Theta for Call Option (K=50,  s = 25%,     r = 0, T = 2, Figure 19.5)</vt:lpstr>
      <vt:lpstr>Variation of Theta with Time to Maturity (S0=50, r=0, s=25%, Figure 19.6)</vt:lpstr>
      <vt:lpstr>Gamma</vt:lpstr>
      <vt:lpstr>Gamma Addresses Delta Hedging Errors Caused By Curvature (Figure 19.7) </vt:lpstr>
      <vt:lpstr>Interpretation  of Gamma</vt:lpstr>
      <vt:lpstr>Gamma for Call or Put Option: (K=50, s = 25%, r = 0%, T = 2, Figure 19.9)</vt:lpstr>
      <vt:lpstr>Variation of Gamma with Time to Maturity (S0=50, r=0, s=25%, Figure 19.10)</vt:lpstr>
      <vt:lpstr>Relationship Between Delta, Gamma, and Theta (equation 19.4)</vt:lpstr>
      <vt:lpstr>Vega</vt:lpstr>
      <vt:lpstr>Vega for Call or Put Option (K=50, s = 25%, r = 0, T = 2, Figure 19.11))</vt:lpstr>
      <vt:lpstr>Taylor Series Expansion (Appendix to Chapter 19)</vt:lpstr>
      <vt:lpstr>Managing  Delta, Gamma, &amp; Vega</vt:lpstr>
      <vt:lpstr>Example 19.5</vt:lpstr>
      <vt:lpstr>Example 19.5 continued</vt:lpstr>
      <vt:lpstr>Rho</vt:lpstr>
      <vt:lpstr>Hedging in Practice</vt:lpstr>
      <vt:lpstr>Scenario Analysis</vt:lpstr>
      <vt:lpstr> Greek Letters for European Options on an Asset that Provides a Yield at Rate q (Table 19.6)</vt:lpstr>
      <vt:lpstr>Futures Contract Can Be Used for Hedging</vt:lpstr>
      <vt:lpstr>Hedging vs Creation of an Option Synthetically</vt:lpstr>
      <vt:lpstr>Portfolio Insurance</vt:lpstr>
      <vt:lpstr>Portfolio Insurance continued</vt:lpstr>
      <vt:lpstr>Portfolio Insurance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Greek Letters</dc:title>
  <dc:subject>Options, Futures, and Other Derivatives, 11e</dc:subject>
  <dc:creator>John C. Hull</dc:creator>
  <cp:keywords>Chapter 19</cp:keywords>
  <dc:description>Copyright 2021 by John C. Hull. All Rights Reserved. Published 2021</dc:description>
  <cp:lastModifiedBy>John Hull</cp:lastModifiedBy>
  <cp:revision>39</cp:revision>
  <dcterms:created xsi:type="dcterms:W3CDTF">2008-05-30T08:49:59Z</dcterms:created>
  <dcterms:modified xsi:type="dcterms:W3CDTF">2020-09-30T15:29:02Z</dcterms:modified>
</cp:coreProperties>
</file>