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4"/>
  </p:notesMasterIdLst>
  <p:sldIdLst>
    <p:sldId id="257" r:id="rId2"/>
    <p:sldId id="271" r:id="rId3"/>
    <p:sldId id="259" r:id="rId4"/>
    <p:sldId id="262" r:id="rId5"/>
    <p:sldId id="276" r:id="rId6"/>
    <p:sldId id="277" r:id="rId7"/>
    <p:sldId id="278" r:id="rId8"/>
    <p:sldId id="279" r:id="rId9"/>
    <p:sldId id="264" r:id="rId10"/>
    <p:sldId id="280" r:id="rId11"/>
    <p:sldId id="282" r:id="rId12"/>
    <p:sldId id="283" r:id="rId13"/>
    <p:sldId id="266" r:id="rId14"/>
    <p:sldId id="272" r:id="rId15"/>
    <p:sldId id="268" r:id="rId16"/>
    <p:sldId id="269" r:id="rId17"/>
    <p:sldId id="270" r:id="rId18"/>
    <p:sldId id="273" r:id="rId19"/>
    <p:sldId id="288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62A001-4715-4BAA-B8D9-1917D4244A48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7028CA-43E8-4A21-8FC5-FA7B25477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5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504C90-5BA5-4891-B5F5-0F6F48008F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407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08293-84DF-4B6F-81E5-9AD28B1D8CB4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7426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D59AD7-BCA2-4D84-95D8-E53A16CAA831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443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81E767-4F4F-4676-9E65-D4A5A241DBFC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924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A0868F-9648-4A04-B252-CE8F68B853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189578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52DF7E-E269-419D-B71F-8A3057D08E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598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26B804-2FAF-44EF-AA66-82919ED855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759058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8024BB-3D4A-4D64-A250-5F3099FB0F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59104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B428D7-F515-4112-A2D9-25F43B5DCF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88336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5DF7B9-2B6B-4928-BDBF-BD3E858CD2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7543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22DCF-185C-4B70-B11F-1FB4A5130CB9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724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5C6869-4B9A-4B69-A69C-D280CEF5B5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084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6F26A-8A87-4E85-B591-F413D009B4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7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796F45-1FDB-4C59-B8C1-F864461EB73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F6652C-06F4-482D-8048-891C041979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96854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D797D4-C0BC-4644-A52B-DB94912B26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17519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A1101-D2D1-44CB-A7A9-F03D42209A28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84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A3C982-C322-44F9-BAE6-91C49A8DEE71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463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4E00AC-7FA2-45D2-A0AC-E1590754DB48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06846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2A4143-9945-477B-811E-8CEBCF67D1BB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999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5E1048-6188-419C-B186-0B0D96722D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70417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3CF7F3-0F81-404B-B56C-34EE5124DCD2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B1EDE-869A-457C-8C9C-2B80EA9C0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954FE-062B-4D98-9380-9C821F9CDF09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460F-BB60-424A-800F-199C31AAA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4572-EA32-4FFA-9761-625A6284C4AA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0E724-DF33-4C25-9A2E-A30F9FE9A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53F664-7856-4C64-94F3-7CDDFBD3B923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0A422-5D40-41EF-8BD4-C04C98157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095245-17D5-44F0-8545-913D9BB80F35}" type="datetime1">
              <a:rPr lang="en-US" smtClean="0"/>
              <a:t>9/30/2020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FD064-8FE6-4BF2-8B1B-6C1275294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45039-4890-4795-A3A1-B1E4BC3CF35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F1AC3-C77E-4E14-86DF-F5A617C8F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9D19D-FDD8-49A9-A05B-2E875D8DCB2D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515C6-65C8-4D1C-A707-4BF6F6FBD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834B4-1859-4ADB-8B9A-AE020FA4F7AF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29E27-8339-48D7-A5FD-1CDF549DF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4FF5-FB21-4804-B782-FB4A8BFF6580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1A3B-6CDD-4DEA-B469-57A4A913D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7D58E3-25B9-49C1-BA0E-974DEE132AA4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6606-32E8-486D-A298-2F87920E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58136-4A35-4AB8-A33D-09BB9E854E21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D31B6-8D00-4E43-892E-9C8ED09E6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830A1-2E8B-4F50-A894-946281BC8601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72F21-B289-4B37-9C68-593889444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C83EB-F6CF-48DC-A619-B926649D04A2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435C-E3D4-406E-AA73-A1C24E10D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CFB551C1-860B-4E1E-AAEA-8C1909E5C24B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28262C-7797-4D6A-B9C5-8AF07ED61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47" r:id="rId3"/>
    <p:sldLayoutId id="2147483848" r:id="rId4"/>
    <p:sldLayoutId id="2147483849" r:id="rId5"/>
    <p:sldLayoutId id="2147483857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8" r:id="rId12"/>
    <p:sldLayoutId id="214748385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20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Volatility Smiles and Volatility Surfaces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465911-F085-4419-B83F-2D89F7844EA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Implied Distribution for Equity Options </a:t>
            </a:r>
            <a:r>
              <a:rPr lang="en-US" altLang="en-US" sz="2400" dirty="0" smtClean="0"/>
              <a:t>(Figure 20.4)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089EA4-855F-4F33-95EC-36D0FBD8616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46300"/>
            <a:ext cx="685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Implied Distribution for Equity Options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95A133-CD77-4136-9461-075175EB0B2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741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left tail is heavier than the lognormal distribution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right tail is less heavy than the lognormal distribution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Reasons for Smile in Equity Options</a:t>
            </a:r>
            <a:endParaRPr lang="en-US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There is a negative correlation between equity prices and volatility. Possible reasons: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Leverage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Volatility feedback</a:t>
            </a:r>
          </a:p>
          <a:p>
            <a:pPr eaLnBrk="1" hangingPunct="1"/>
            <a:r>
              <a:rPr lang="en-CA" altLang="en-US" dirty="0" err="1" smtClean="0">
                <a:latin typeface="Arial" charset="0"/>
                <a:cs typeface="Arial" charset="0"/>
              </a:rPr>
              <a:t>Crashophobia</a:t>
            </a:r>
            <a:endParaRPr lang="en-CA" altLang="en-US" dirty="0" smtClean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When the price decreases (increases), volatility tends to increase (decrease) making further decreases (increases) more (less) likely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C4AE34-81FF-4C46-8E69-E5639AA6665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Other Volatility Smiles?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is the volatility smile if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True distribution has a less heavy left tail and heavier right tail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True distribution has both a less heavy left tail and a less heavy right tail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359B6F-385E-4FB6-8D30-9705240EBB3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Ways of Characterizing the Volatility Smiles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9B447D-280A-4BA7-8787-20961B11F9A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905000"/>
            <a:ext cx="7772400" cy="4586288"/>
          </a:xfrm>
        </p:spPr>
        <p:txBody>
          <a:bodyPr/>
          <a:lstStyle/>
          <a:p>
            <a:pPr marL="765810" lvl="1" indent="-283464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200" dirty="0" smtClean="0"/>
          </a:p>
          <a:p>
            <a:pPr eaLnBrk="1" hangingPunct="1">
              <a:defRPr/>
            </a:pPr>
            <a:r>
              <a:rPr lang="en-US" sz="2400" dirty="0" smtClean="0"/>
              <a:t>Plot implied volatility against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 smtClean="0"/>
              <a:t>Plot implied volatility against  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 smtClean="0"/>
              <a:t>Note: traders frequently define an option as at-the-money when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/>
              <a:t> equals the forward price,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/>
              <a:t>,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not when it equals the spot price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/>
              <a:t>Plot implied volatility against delta of the option </a:t>
            </a:r>
          </a:p>
          <a:p>
            <a:pPr lvl="1" eaLnBrk="1" hangingPunct="1">
              <a:defRPr/>
            </a:pPr>
            <a:r>
              <a:rPr lang="en-US" sz="2000" dirty="0" smtClean="0"/>
              <a:t>Note: traders sometimes define at-the money as a call with a delta of 0.5 or a put with a delta of −0.5. These are referred to as “50-delta options”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graphicFrame>
        <p:nvGraphicFramePr>
          <p:cNvPr id="20486" name="Object 2"/>
          <p:cNvGraphicFramePr>
            <a:graphicFrameLocks noChangeAspect="1"/>
          </p:cNvGraphicFramePr>
          <p:nvPr/>
        </p:nvGraphicFramePr>
        <p:xfrm>
          <a:off x="5105400" y="2286000"/>
          <a:ext cx="88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6" imgW="380880" imgH="228600" progId="Equation.3">
                  <p:embed/>
                </p:oleObj>
              </mc:Choice>
              <mc:Fallback>
                <p:oleObj name="Equation" r:id="rId6" imgW="3808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0"/>
                        <a:ext cx="88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3"/>
          <p:cNvGraphicFramePr>
            <a:graphicFrameLocks noChangeAspect="1"/>
          </p:cNvGraphicFramePr>
          <p:nvPr/>
        </p:nvGraphicFramePr>
        <p:xfrm>
          <a:off x="5105400" y="2743200"/>
          <a:ext cx="88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8" imgW="380880" imgH="228600" progId="Equation.3">
                  <p:embed/>
                </p:oleObj>
              </mc:Choice>
              <mc:Fallback>
                <p:oleObj name="Equation" r:id="rId8" imgW="380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43200"/>
                        <a:ext cx="88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Volatility Term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addition to calculating a volatility smile, traders also calculate a volatility term structure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shows the variation of implied volatility with the time to maturity of the option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volatility term structure tends to be downward sloping when volatility is high and upward sloping when it is low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7E169C-8781-49E5-93DB-9353969CBAF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Volatility Surface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BD907A-74FC-49C6-B006-F29CAFD8D8C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253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implied volatility as a function of the strike price and time to maturity is known as a volatility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of a Volatility Surface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(Table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20.2)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139057-31B9-4534-9FE8-71E4EECEF61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7" name="Object 3"/>
          <p:cNvGraphicFramePr>
            <a:graphicFrameLocks/>
          </p:cNvGraphicFramePr>
          <p:nvPr/>
        </p:nvGraphicFramePr>
        <p:xfrm>
          <a:off x="1981200" y="2133600"/>
          <a:ext cx="4697413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6" imgW="6248550" imgH="5521761" progId="Word.Document.8">
                  <p:embed/>
                </p:oleObj>
              </mc:Choice>
              <mc:Fallback>
                <p:oleObj name="Document" r:id="rId6" imgW="6248550" imgH="5521761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4697413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Minimum Variance Delta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05000"/>
                <a:ext cx="7772400" cy="4114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400" dirty="0" smtClean="0">
                    <a:latin typeface="Arial" charset="0"/>
                    <a:cs typeface="Arial" charset="0"/>
                  </a:rPr>
                  <a:t>The minimum variance delta is</a:t>
                </a:r>
                <a:endParaRPr lang="en-US" altLang="en-US" sz="2400" dirty="0">
                  <a:latin typeface="Arial" charset="0"/>
                  <a:cs typeface="Arial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cs typeface="Arial" charset="0"/>
                        </a:rPr>
                        <m:t>Delta</m:t>
                      </m:r>
                      <m:r>
                        <a:rPr lang="en-US" altLang="en-US" sz="240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cs typeface="Arial" charset="0"/>
                        </a:rPr>
                        <m:t>Vega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𝜕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𝐸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imp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𝜕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CA" altLang="en-US" sz="2400" dirty="0" smtClean="0">
                  <a:latin typeface="Arial" charset="0"/>
                  <a:cs typeface="Arial" charset="0"/>
                </a:endParaRPr>
              </a:p>
              <a:p>
                <a:pPr marL="346075" indent="-346075" eaLnBrk="1" hangingPunct="1">
                  <a:buNone/>
                </a:pPr>
                <a:r>
                  <a:rPr lang="en-US" altLang="en-US" sz="2400" dirty="0" smtClean="0">
                    <a:latin typeface="Arial" charset="0"/>
                    <a:cs typeface="Arial" charset="0"/>
                  </a:rPr>
                  <a:t>    where delta and </a:t>
                </a:r>
                <a:r>
                  <a:rPr lang="en-US" altLang="en-US" sz="2400" dirty="0" err="1" smtClean="0">
                    <a:latin typeface="Arial" charset="0"/>
                    <a:cs typeface="Arial" charset="0"/>
                  </a:rPr>
                  <a:t>vega</a:t>
                </a:r>
                <a:r>
                  <a:rPr lang="en-US" altLang="en-US" sz="2400" dirty="0" smtClean="0">
                    <a:latin typeface="Arial" charset="0"/>
                    <a:cs typeface="Arial" charset="0"/>
                  </a:rPr>
                  <a:t> are calculated from the       Black-Scholes-Merton model setting the volatility equal to the implied volatility, </a:t>
                </a:r>
                <a:r>
                  <a:rPr lang="en-US" altLang="en-US" sz="2400" dirty="0" err="1" smtClean="0">
                    <a:latin typeface="Symbol" panose="05050102010706020507" pitchFamily="18" charset="2"/>
                    <a:cs typeface="Arial" charset="0"/>
                  </a:rPr>
                  <a:t>s</a:t>
                </a:r>
                <a:r>
                  <a:rPr lang="en-US" altLang="en-US" sz="2400" baseline="-25000" dirty="0" err="1" smtClean="0">
                    <a:latin typeface="Arial" charset="0"/>
                    <a:cs typeface="Arial" charset="0"/>
                  </a:rPr>
                  <a:t>imp</a:t>
                </a:r>
                <a:endParaRPr lang="en-CA" altLang="en-US" sz="2400" dirty="0" smtClean="0">
                  <a:latin typeface="Arial" charset="0"/>
                  <a:cs typeface="Arial" charset="0"/>
                </a:endParaRPr>
              </a:p>
              <a:p>
                <a:pPr eaLnBrk="1" hangingPunct="1"/>
                <a:r>
                  <a:rPr lang="en-CA" altLang="en-US" sz="2400" dirty="0" smtClean="0">
                    <a:latin typeface="Arial" charset="0"/>
                    <a:cs typeface="Arial" charset="0"/>
                  </a:rPr>
                  <a:t>If the volatility smile stayed the same, an increase in </a:t>
                </a:r>
                <a:r>
                  <a:rPr lang="en-CA" altLang="en-US" sz="2400" i="1" dirty="0" smtClean="0">
                    <a:latin typeface="+mj-lt"/>
                    <a:cs typeface="Arial" charset="0"/>
                  </a:rPr>
                  <a:t>S</a:t>
                </a:r>
                <a:r>
                  <a:rPr lang="en-CA" altLang="en-US" sz="2400" dirty="0" smtClean="0">
                    <a:latin typeface="Arial" charset="0"/>
                    <a:cs typeface="Arial" charset="0"/>
                  </a:rPr>
                  <a:t> would cause the option to move up the volatility smile and the minimum variance delta would be greater than the Black-Scholes-Merton delta.</a:t>
                </a:r>
              </a:p>
              <a:p>
                <a:pPr eaLnBrk="1" hangingPunct="1"/>
                <a:endParaRPr lang="en-CA" altLang="en-US" dirty="0" smtClean="0">
                  <a:latin typeface="Arial" charset="0"/>
                  <a:cs typeface="Arial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en-CA" altLang="en-US" dirty="0" smtClean="0">
                    <a:latin typeface="Arial" charset="0"/>
                    <a:cs typeface="Arial" charset="0"/>
                  </a:rPr>
                  <a:t>	</a:t>
                </a:r>
                <a:endParaRPr lang="en-US" altLang="en-US" dirty="0" smtClean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05000"/>
                <a:ext cx="7772400" cy="4114800"/>
              </a:xfrm>
              <a:blipFill>
                <a:blip r:embed="rId3"/>
                <a:stretch>
                  <a:fillRect t="-10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B4365B-CE28-4336-B3EA-67DF3C45820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Minimum Variance Delta </a:t>
            </a:r>
            <a:r>
              <a:rPr lang="en-US" sz="2800" dirty="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practice the volatility smile tends to move down when the stock price increases (negative correlation)</a:t>
            </a:r>
          </a:p>
          <a:p>
            <a:r>
              <a:rPr lang="en-CA" dirty="0" smtClean="0"/>
              <a:t>The net result of the two effects is that the minimum variance delta is less than the Black-Scholes-Merton delta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F1AC3-C77E-4E14-86DF-F5A617C8FB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What is a Volatility Smile?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It is the relationship between implied volatility and strike price for options with a certain maturity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volatility smile for European call options should be exactly the same as that for European put options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same is at least approximately true for American options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7AB980-6730-42A5-B1B9-46C5ADE7BE4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Volatility Smiles When a Large Jump is Expected</a:t>
            </a:r>
            <a:endParaRPr lang="en-US" altLang="en-US" sz="24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At the money implied volatilities are higher that in-the-money or out-of-the-money options (so that the smile is a frown!)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04D075-28C3-496E-95B4-206EC424A09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Determining the Implied Distribution for S </a:t>
            </a:r>
            <a:r>
              <a:rPr lang="en-US" altLang="en-US" sz="2000" dirty="0" smtClean="0"/>
              <a:t>(Appendix to Chapter 20)</a:t>
            </a:r>
          </a:p>
        </p:txBody>
      </p:sp>
      <p:graphicFrame>
        <p:nvGraphicFramePr>
          <p:cNvPr id="26627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685800" y="2463800"/>
          <a:ext cx="5713413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4" imgW="2413000" imgH="1409700" progId="Equation.3">
                  <p:embed/>
                </p:oleObj>
              </mc:Choice>
              <mc:Fallback>
                <p:oleObj name="Equation" r:id="rId4" imgW="2413000" imgH="14097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63800"/>
                        <a:ext cx="5713413" cy="333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FDCF5F-4ED8-432C-B0A5-F69AD3B4D0E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 Geometric Interpretation </a:t>
            </a:r>
            <a:r>
              <a:rPr lang="en-US" altLang="en-US" sz="2000" dirty="0" smtClean="0"/>
              <a:t>(Figure 20A.1)</a:t>
            </a: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B9E5B4-EBF8-493D-A157-F7C101801C7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4876800"/>
            <a:ext cx="6019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Assuming that density is </a:t>
            </a:r>
            <a:r>
              <a:rPr lang="en-US" sz="2400" i="1" dirty="0">
                <a:latin typeface="+mj-lt"/>
              </a:rPr>
              <a:t>g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K</a:t>
            </a:r>
            <a:r>
              <a:rPr lang="en-US" sz="2400" dirty="0">
                <a:latin typeface="+mj-lt"/>
              </a:rPr>
              <a:t>)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/>
              <a:t>from </a:t>
            </a:r>
            <a:r>
              <a:rPr lang="en-US" sz="2400" i="1" dirty="0">
                <a:latin typeface="+mj-lt"/>
              </a:rPr>
              <a:t>K−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i="1" dirty="0"/>
              <a:t> </a:t>
            </a:r>
            <a:r>
              <a:rPr lang="en-US" sz="2400" dirty="0"/>
              <a:t>to </a:t>
            </a:r>
            <a:r>
              <a:rPr lang="en-US" sz="2400" i="1" dirty="0" err="1">
                <a:latin typeface="+mj-lt"/>
              </a:rPr>
              <a:t>K</a:t>
            </a:r>
            <a:r>
              <a:rPr lang="en-US" sz="2400" dirty="0" err="1"/>
              <a:t>+</a:t>
            </a:r>
            <a:r>
              <a:rPr lang="en-US" sz="2400" dirty="0" err="1">
                <a:latin typeface="Symbol" pitchFamily="18" charset="2"/>
              </a:rPr>
              <a:t>d</a:t>
            </a:r>
            <a:r>
              <a:rPr lang="en-US" sz="2400" dirty="0">
                <a:latin typeface="Symbol" pitchFamily="18" charset="2"/>
              </a:rPr>
              <a:t>, </a:t>
            </a:r>
            <a:r>
              <a:rPr lang="en-US" sz="2400" i="1" dirty="0">
                <a:latin typeface="+mj-lt"/>
              </a:rPr>
              <a:t>c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+</a:t>
            </a:r>
            <a:r>
              <a:rPr lang="en-US" sz="2400" i="1" dirty="0">
                <a:latin typeface="+mj-lt"/>
              </a:rPr>
              <a:t>c</a:t>
            </a:r>
            <a:r>
              <a:rPr lang="en-US" sz="2400" baseline="-25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 −</a:t>
            </a:r>
            <a:r>
              <a:rPr lang="en-US" sz="2400" i="1" dirty="0">
                <a:latin typeface="+mj-lt"/>
              </a:rPr>
              <a:t>c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e</a:t>
            </a:r>
            <a:r>
              <a:rPr lang="en-US" sz="2400" baseline="30000" dirty="0">
                <a:latin typeface="+mj-lt"/>
              </a:rPr>
              <a:t>−</a:t>
            </a:r>
            <a:r>
              <a:rPr lang="en-US" sz="2400" i="1" baseline="30000" dirty="0" err="1">
                <a:latin typeface="+mj-lt"/>
              </a:rPr>
              <a:t>rT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baseline="30000" dirty="0">
                <a:latin typeface="Symbol" pitchFamily="18" charset="2"/>
              </a:rPr>
              <a:t>2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i="1" dirty="0">
                <a:latin typeface="+mj-lt"/>
              </a:rPr>
              <a:t>g</a:t>
            </a:r>
            <a:r>
              <a:rPr lang="en-US" sz="2400" dirty="0">
                <a:latin typeface="+mj-lt"/>
              </a:rPr>
              <a:t>(</a:t>
            </a:r>
            <a:r>
              <a:rPr lang="en-US" sz="2400" i="1" dirty="0">
                <a:latin typeface="+mj-lt"/>
              </a:rPr>
              <a:t>K</a:t>
            </a:r>
            <a:r>
              <a:rPr lang="en-US" sz="2400" dirty="0">
                <a:latin typeface="+mj-lt"/>
              </a:rPr>
              <a:t>)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i="1" dirty="0">
                <a:latin typeface="Symbol" pitchFamily="18" charset="2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4" name="Picture 6" descr="OFOD7_18-A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362200"/>
            <a:ext cx="653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71600"/>
            <a:ext cx="7543800" cy="2286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Why the Volatility Smile is the Same for European Calls and Put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7772400" cy="40132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/>
              <a:t>Put-call parity  </a:t>
            </a:r>
            <a:r>
              <a:rPr lang="en-US" sz="2400" i="1" dirty="0" smtClean="0">
                <a:latin typeface="Times New Roman" pitchFamily="18" charset="0"/>
              </a:rPr>
              <a:t>p + S</a:t>
            </a:r>
            <a:r>
              <a:rPr lang="en-US" sz="2400" baseline="-25000" dirty="0" smtClean="0">
                <a:latin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</a:rPr>
              <a:t>e</a:t>
            </a:r>
            <a:r>
              <a:rPr lang="en-US" sz="2400" i="1" baseline="30000" dirty="0" smtClean="0">
                <a:latin typeface="Times New Roman" pitchFamily="18" charset="0"/>
              </a:rPr>
              <a:t>−qT</a:t>
            </a:r>
            <a:r>
              <a:rPr lang="en-US" sz="2400" dirty="0" smtClean="0"/>
              <a:t> = </a:t>
            </a:r>
            <a:r>
              <a:rPr lang="en-US" sz="2400" i="1" dirty="0" smtClean="0">
                <a:latin typeface="Times New Roman" pitchFamily="18" charset="0"/>
              </a:rPr>
              <a:t>c +K e</a:t>
            </a:r>
            <a:r>
              <a:rPr lang="en-US" sz="2400" i="1" baseline="30000" dirty="0" smtClean="0">
                <a:latin typeface="Times New Roman" pitchFamily="18" charset="0"/>
              </a:rPr>
              <a:t>–</a:t>
            </a:r>
            <a:r>
              <a:rPr lang="en-US" sz="2400" i="1" baseline="30000" dirty="0" err="1" smtClean="0">
                <a:latin typeface="Times New Roman" pitchFamily="18" charset="0"/>
              </a:rPr>
              <a:t>rT</a:t>
            </a:r>
            <a:r>
              <a:rPr lang="en-US" sz="2400" dirty="0" smtClean="0"/>
              <a:t>  holds for market prices (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/>
              <a:t>) and for Black-</a:t>
            </a:r>
            <a:r>
              <a:rPr lang="en-US" sz="2400" dirty="0" err="1" smtClean="0"/>
              <a:t>Scholes</a:t>
            </a:r>
            <a:r>
              <a:rPr lang="en-US" sz="2400" dirty="0" smtClean="0"/>
              <a:t>-Merton prices (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dirty="0" smtClean="0"/>
              <a:t>)</a:t>
            </a:r>
          </a:p>
          <a:p>
            <a:pPr eaLnBrk="1" hangingPunct="1">
              <a:defRPr/>
            </a:pPr>
            <a:r>
              <a:rPr lang="en-US" sz="2400" dirty="0" smtClean="0"/>
              <a:t>As a result,  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>
                <a:latin typeface="+mj-lt"/>
              </a:rPr>
              <a:t>− 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dirty="0" smtClean="0">
                <a:latin typeface="+mj-lt"/>
              </a:rPr>
              <a:t>=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>
                <a:latin typeface="+mj-lt"/>
              </a:rPr>
              <a:t>−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bs</a:t>
            </a:r>
            <a:endParaRPr lang="en-US" sz="2400" baseline="-25000" dirty="0" smtClean="0">
              <a:latin typeface="+mj-lt"/>
            </a:endParaRPr>
          </a:p>
          <a:p>
            <a:pPr eaLnBrk="1" hangingPunct="1">
              <a:defRPr/>
            </a:pPr>
            <a:r>
              <a:rPr lang="en-US" sz="2400" dirty="0" smtClean="0"/>
              <a:t>When 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baseline="-25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= </a:t>
            </a:r>
            <a:r>
              <a:rPr lang="en-US" sz="2400" i="1" dirty="0" err="1" smtClean="0">
                <a:latin typeface="+mj-lt"/>
              </a:rPr>
              <a:t>p</a:t>
            </a:r>
            <a:r>
              <a:rPr lang="en-US" sz="2400" baseline="-25000" dirty="0" err="1" smtClean="0">
                <a:latin typeface="+mj-lt"/>
              </a:rPr>
              <a:t>mkt</a:t>
            </a:r>
            <a:r>
              <a:rPr lang="en-US" sz="2400" dirty="0" smtClean="0"/>
              <a:t>, it must be true that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bs</a:t>
            </a:r>
            <a:r>
              <a:rPr lang="en-US" sz="2400" baseline="-250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= </a:t>
            </a:r>
            <a:r>
              <a:rPr lang="en-US" sz="2400" i="1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mkt</a:t>
            </a:r>
            <a:endParaRPr lang="en-US" sz="2400" baseline="-25000" dirty="0" smtClean="0">
              <a:latin typeface="+mj-lt"/>
            </a:endParaRPr>
          </a:p>
          <a:p>
            <a:pPr eaLnBrk="1" hangingPunct="1">
              <a:defRPr/>
            </a:pPr>
            <a:r>
              <a:rPr lang="en-US" sz="2400" dirty="0" smtClean="0"/>
              <a:t>It follows that the implied volatility calculated from a European call option should be the same as that calculated from a European put option when both have the same strike price and maturity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27437A-2623-460E-BF17-95CEDDCE2E0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8" y="1033968"/>
            <a:ext cx="7772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Volatility Smile for Foreign Currency Options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20.1)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6C6C86-CC76-4906-8F6F-8B364E66494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2743200" y="2438400"/>
            <a:ext cx="3670300" cy="3284538"/>
            <a:chOff x="1728" y="1537"/>
            <a:chExt cx="2312" cy="2069"/>
          </a:xfrm>
        </p:grpSpPr>
        <p:sp>
          <p:nvSpPr>
            <p:cNvPr id="10252" name="Line 4"/>
            <p:cNvSpPr>
              <a:spLocks noChangeShapeType="1"/>
            </p:cNvSpPr>
            <p:nvPr/>
          </p:nvSpPr>
          <p:spPr bwMode="auto">
            <a:xfrm>
              <a:off x="1728" y="1690"/>
              <a:ext cx="0" cy="1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5"/>
            <p:cNvSpPr>
              <a:spLocks noChangeShapeType="1"/>
            </p:cNvSpPr>
            <p:nvPr/>
          </p:nvSpPr>
          <p:spPr bwMode="auto">
            <a:xfrm>
              <a:off x="1728" y="3335"/>
              <a:ext cx="2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Rectangle 6"/>
            <p:cNvSpPr>
              <a:spLocks noChangeArrowheads="1"/>
            </p:cNvSpPr>
            <p:nvPr/>
          </p:nvSpPr>
          <p:spPr bwMode="auto">
            <a:xfrm>
              <a:off x="1766" y="1537"/>
              <a:ext cx="5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Implied</a:t>
              </a:r>
            </a:p>
          </p:txBody>
        </p:sp>
        <p:sp>
          <p:nvSpPr>
            <p:cNvPr id="10255" name="Rectangle 7"/>
            <p:cNvSpPr>
              <a:spLocks noChangeArrowheads="1"/>
            </p:cNvSpPr>
            <p:nvPr/>
          </p:nvSpPr>
          <p:spPr bwMode="auto">
            <a:xfrm>
              <a:off x="1752" y="1703"/>
              <a:ext cx="6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Volatility</a:t>
              </a:r>
            </a:p>
          </p:txBody>
        </p:sp>
        <p:sp>
          <p:nvSpPr>
            <p:cNvPr id="10256" name="Rectangle 8"/>
            <p:cNvSpPr>
              <a:spLocks noChangeArrowheads="1"/>
            </p:cNvSpPr>
            <p:nvPr/>
          </p:nvSpPr>
          <p:spPr bwMode="auto">
            <a:xfrm>
              <a:off x="3404" y="3048"/>
              <a:ext cx="11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dirty="0">
                <a:latin typeface="Arial" charset="0"/>
              </a:endParaRPr>
            </a:p>
          </p:txBody>
        </p:sp>
        <p:sp>
          <p:nvSpPr>
            <p:cNvPr id="10257" name="Rectangle 9"/>
            <p:cNvSpPr>
              <a:spLocks noChangeArrowheads="1"/>
            </p:cNvSpPr>
            <p:nvPr/>
          </p:nvSpPr>
          <p:spPr bwMode="auto">
            <a:xfrm>
              <a:off x="3404" y="3315"/>
              <a:ext cx="4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altLang="en-US" sz="2400" i="1" dirty="0" smtClean="0">
                  <a:latin typeface="+mj-lt"/>
                </a:rPr>
                <a:t>K/S</a:t>
              </a:r>
              <a:r>
                <a:rPr lang="en-CA" altLang="en-US" sz="2400" i="1" baseline="-25000" dirty="0" smtClean="0">
                  <a:latin typeface="+mj-lt"/>
                </a:rPr>
                <a:t>0</a:t>
              </a:r>
              <a:endParaRPr lang="en-US" altLang="en-US" sz="2400" i="1" dirty="0">
                <a:latin typeface="+mj-lt"/>
              </a:endParaRPr>
            </a:p>
          </p:txBody>
        </p:sp>
      </p:grpSp>
      <p:grpSp>
        <p:nvGrpSpPr>
          <p:cNvPr id="10246" name="Group 10"/>
          <p:cNvGrpSpPr>
            <a:grpSpLocks/>
          </p:cNvGrpSpPr>
          <p:nvPr/>
        </p:nvGrpSpPr>
        <p:grpSpPr bwMode="auto">
          <a:xfrm>
            <a:off x="2762250" y="3505200"/>
            <a:ext cx="3263900" cy="611188"/>
            <a:chOff x="1740" y="2208"/>
            <a:chExt cx="2056" cy="385"/>
          </a:xfrm>
        </p:grpSpPr>
        <p:sp>
          <p:nvSpPr>
            <p:cNvPr id="10247" name="Freeform 11"/>
            <p:cNvSpPr>
              <a:spLocks/>
            </p:cNvSpPr>
            <p:nvPr/>
          </p:nvSpPr>
          <p:spPr bwMode="auto">
            <a:xfrm>
              <a:off x="1740" y="2211"/>
              <a:ext cx="299" cy="210"/>
            </a:xfrm>
            <a:custGeom>
              <a:avLst/>
              <a:gdLst>
                <a:gd name="T0" fmla="*/ 0 w 299"/>
                <a:gd name="T1" fmla="*/ 0 h 210"/>
                <a:gd name="T2" fmla="*/ 6 w 299"/>
                <a:gd name="T3" fmla="*/ 0 h 210"/>
                <a:gd name="T4" fmla="*/ 12 w 299"/>
                <a:gd name="T5" fmla="*/ 6 h 210"/>
                <a:gd name="T6" fmla="*/ 18 w 299"/>
                <a:gd name="T7" fmla="*/ 9 h 210"/>
                <a:gd name="T8" fmla="*/ 24 w 299"/>
                <a:gd name="T9" fmla="*/ 15 h 210"/>
                <a:gd name="T10" fmla="*/ 30 w 299"/>
                <a:gd name="T11" fmla="*/ 18 h 210"/>
                <a:gd name="T12" fmla="*/ 90 w 299"/>
                <a:gd name="T13" fmla="*/ 73 h 210"/>
                <a:gd name="T14" fmla="*/ 153 w 299"/>
                <a:gd name="T15" fmla="*/ 124 h 210"/>
                <a:gd name="T16" fmla="*/ 235 w 299"/>
                <a:gd name="T17" fmla="*/ 179 h 210"/>
                <a:gd name="T18" fmla="*/ 268 w 299"/>
                <a:gd name="T19" fmla="*/ 191 h 210"/>
                <a:gd name="T20" fmla="*/ 298 w 299"/>
                <a:gd name="T21" fmla="*/ 209 h 2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9"/>
                <a:gd name="T34" fmla="*/ 0 h 210"/>
                <a:gd name="T35" fmla="*/ 299 w 299"/>
                <a:gd name="T36" fmla="*/ 210 h 2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9" h="210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9"/>
                  </a:lnTo>
                  <a:lnTo>
                    <a:pt x="24" y="15"/>
                  </a:lnTo>
                  <a:lnTo>
                    <a:pt x="30" y="18"/>
                  </a:lnTo>
                  <a:lnTo>
                    <a:pt x="90" y="73"/>
                  </a:lnTo>
                  <a:lnTo>
                    <a:pt x="153" y="124"/>
                  </a:lnTo>
                  <a:lnTo>
                    <a:pt x="235" y="179"/>
                  </a:lnTo>
                  <a:lnTo>
                    <a:pt x="268" y="191"/>
                  </a:lnTo>
                  <a:lnTo>
                    <a:pt x="298" y="20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12"/>
            <p:cNvSpPr>
              <a:spLocks/>
            </p:cNvSpPr>
            <p:nvPr/>
          </p:nvSpPr>
          <p:spPr bwMode="auto">
            <a:xfrm>
              <a:off x="2043" y="2420"/>
              <a:ext cx="499" cy="160"/>
            </a:xfrm>
            <a:custGeom>
              <a:avLst/>
              <a:gdLst>
                <a:gd name="T0" fmla="*/ 0 w 499"/>
                <a:gd name="T1" fmla="*/ 0 h 160"/>
                <a:gd name="T2" fmla="*/ 141 w 499"/>
                <a:gd name="T3" fmla="*/ 69 h 160"/>
                <a:gd name="T4" fmla="*/ 337 w 499"/>
                <a:gd name="T5" fmla="*/ 126 h 160"/>
                <a:gd name="T6" fmla="*/ 498 w 499"/>
                <a:gd name="T7" fmla="*/ 159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9"/>
                <a:gd name="T13" fmla="*/ 0 h 160"/>
                <a:gd name="T14" fmla="*/ 499 w 499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9" h="160">
                  <a:moveTo>
                    <a:pt x="0" y="0"/>
                  </a:moveTo>
                  <a:lnTo>
                    <a:pt x="141" y="69"/>
                  </a:lnTo>
                  <a:lnTo>
                    <a:pt x="337" y="126"/>
                  </a:lnTo>
                  <a:lnTo>
                    <a:pt x="498" y="15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13"/>
            <p:cNvSpPr>
              <a:spLocks/>
            </p:cNvSpPr>
            <p:nvPr/>
          </p:nvSpPr>
          <p:spPr bwMode="auto">
            <a:xfrm>
              <a:off x="2541" y="2565"/>
              <a:ext cx="525" cy="28"/>
            </a:xfrm>
            <a:custGeom>
              <a:avLst/>
              <a:gdLst>
                <a:gd name="T0" fmla="*/ 0 w 525"/>
                <a:gd name="T1" fmla="*/ 15 h 28"/>
                <a:gd name="T2" fmla="*/ 174 w 525"/>
                <a:gd name="T3" fmla="*/ 27 h 28"/>
                <a:gd name="T4" fmla="*/ 305 w 525"/>
                <a:gd name="T5" fmla="*/ 27 h 28"/>
                <a:gd name="T6" fmla="*/ 524 w 525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5"/>
                <a:gd name="T13" fmla="*/ 0 h 28"/>
                <a:gd name="T14" fmla="*/ 525 w 525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5" h="28">
                  <a:moveTo>
                    <a:pt x="0" y="15"/>
                  </a:moveTo>
                  <a:lnTo>
                    <a:pt x="174" y="27"/>
                  </a:lnTo>
                  <a:lnTo>
                    <a:pt x="305" y="27"/>
                  </a:lnTo>
                  <a:lnTo>
                    <a:pt x="52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4"/>
            <p:cNvSpPr>
              <a:spLocks/>
            </p:cNvSpPr>
            <p:nvPr/>
          </p:nvSpPr>
          <p:spPr bwMode="auto">
            <a:xfrm>
              <a:off x="3065" y="2373"/>
              <a:ext cx="506" cy="193"/>
            </a:xfrm>
            <a:custGeom>
              <a:avLst/>
              <a:gdLst>
                <a:gd name="T0" fmla="*/ 0 w 506"/>
                <a:gd name="T1" fmla="*/ 192 h 193"/>
                <a:gd name="T2" fmla="*/ 187 w 506"/>
                <a:gd name="T3" fmla="*/ 146 h 193"/>
                <a:gd name="T4" fmla="*/ 301 w 506"/>
                <a:gd name="T5" fmla="*/ 107 h 193"/>
                <a:gd name="T6" fmla="*/ 433 w 506"/>
                <a:gd name="T7" fmla="*/ 43 h 193"/>
                <a:gd name="T8" fmla="*/ 505 w 506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6"/>
                <a:gd name="T16" fmla="*/ 0 h 193"/>
                <a:gd name="T17" fmla="*/ 506 w 506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6" h="193">
                  <a:moveTo>
                    <a:pt x="0" y="192"/>
                  </a:moveTo>
                  <a:lnTo>
                    <a:pt x="187" y="146"/>
                  </a:lnTo>
                  <a:lnTo>
                    <a:pt x="301" y="107"/>
                  </a:lnTo>
                  <a:lnTo>
                    <a:pt x="433" y="43"/>
                  </a:lnTo>
                  <a:lnTo>
                    <a:pt x="505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5"/>
            <p:cNvSpPr>
              <a:spLocks/>
            </p:cNvSpPr>
            <p:nvPr/>
          </p:nvSpPr>
          <p:spPr bwMode="auto">
            <a:xfrm>
              <a:off x="3570" y="2208"/>
              <a:ext cx="226" cy="166"/>
            </a:xfrm>
            <a:custGeom>
              <a:avLst/>
              <a:gdLst>
                <a:gd name="T0" fmla="*/ 0 w 226"/>
                <a:gd name="T1" fmla="*/ 165 h 166"/>
                <a:gd name="T2" fmla="*/ 54 w 226"/>
                <a:gd name="T3" fmla="*/ 135 h 166"/>
                <a:gd name="T4" fmla="*/ 113 w 226"/>
                <a:gd name="T5" fmla="*/ 93 h 166"/>
                <a:gd name="T6" fmla="*/ 173 w 226"/>
                <a:gd name="T7" fmla="*/ 45 h 166"/>
                <a:gd name="T8" fmla="*/ 225 w 226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166"/>
                <a:gd name="T17" fmla="*/ 226 w 226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166">
                  <a:moveTo>
                    <a:pt x="0" y="165"/>
                  </a:moveTo>
                  <a:lnTo>
                    <a:pt x="54" y="135"/>
                  </a:lnTo>
                  <a:lnTo>
                    <a:pt x="113" y="93"/>
                  </a:lnTo>
                  <a:lnTo>
                    <a:pt x="173" y="45"/>
                  </a:lnTo>
                  <a:lnTo>
                    <a:pt x="225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Implied Distribution for Foreign Currency Options </a:t>
            </a:r>
            <a:r>
              <a:rPr lang="en-US" altLang="en-US" sz="2400" dirty="0" smtClean="0"/>
              <a:t>(Figure 20.2)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DAD610-2819-495B-AD6A-B458B2C78BE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46300"/>
            <a:ext cx="701040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Properties of Implied Distribution for Foreign Currency Options</a:t>
            </a:r>
          </a:p>
        </p:txBody>
      </p:sp>
      <p:sp>
        <p:nvSpPr>
          <p:cNvPr id="12291" name="Rectangle 2051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Both tails are heavier than the lognormal distribution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is also “more peaked” than the lognormal distribution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CFACC3-B9C6-46A6-A1B9-5472A9DC1A0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Possible Causes of Volatility Smile for Foreign Currencies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14600"/>
            <a:ext cx="7772400" cy="38163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Exchange rate exhibits jumps rather than continuous changes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Volatility of exchange rate is stochastic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4C09A5-8057-4E4C-B142-F18DC19970B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Historical Analysis of Exchange Rate Changes </a:t>
            </a:r>
            <a:r>
              <a:rPr lang="en-CA" altLang="en-US" sz="2400" dirty="0" smtClean="0"/>
              <a:t>(Table 20.1)</a:t>
            </a:r>
            <a:endParaRPr lang="en-US" altLang="en-US" sz="2400" dirty="0" smtClean="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DCCE2F-951A-4990-AAB6-F47954A25C7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466943"/>
              </p:ext>
            </p:extLst>
          </p:nvPr>
        </p:nvGraphicFramePr>
        <p:xfrm>
          <a:off x="990600" y="2590800"/>
          <a:ext cx="7315201" cy="3221037"/>
        </p:xfrm>
        <a:graphic>
          <a:graphicData uri="http://schemas.openxmlformats.org/drawingml/2006/table">
            <a:tbl>
              <a:tblPr/>
              <a:tblGrid>
                <a:gridCol w="203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Real World (%)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 Model (%)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&gt;1 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23.32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31.73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&gt;2SD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4.67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4.55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&gt;3SD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1.30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0.27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&gt;4SD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0.49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&gt;5SD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0.24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&gt;6SD</a:t>
                      </a:r>
                    </a:p>
                  </a:txBody>
                  <a:tcPr marL="92075" marR="92075" marT="46043" marB="460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0.13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</a:t>
                      </a:r>
                    </a:p>
                  </a:txBody>
                  <a:tcPr marL="92075" marR="92075" marT="46043" marB="46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7543800" cy="6858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Volatility Smile for Equity Options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20.3)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51D4C4-8487-4D3D-A499-C6556153D5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743200" y="2468563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743200" y="5287963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803525" y="2209800"/>
            <a:ext cx="92974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Implied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2803525" y="2471460"/>
            <a:ext cx="146367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Volatility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5638800" y="4917989"/>
            <a:ext cx="59631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 smtClean="0">
                <a:latin typeface="+mj-lt"/>
              </a:rPr>
              <a:t>K/S</a:t>
            </a:r>
            <a:r>
              <a:rPr lang="en-US" altLang="en-US" sz="1800" baseline="-25000" dirty="0" smtClean="0">
                <a:latin typeface="+mj-lt"/>
              </a:rPr>
              <a:t>0</a:t>
            </a:r>
            <a:endParaRPr lang="en-US" altLang="en-US" sz="1800" dirty="0">
              <a:latin typeface="+mj-lt"/>
            </a:endParaRPr>
          </a:p>
        </p:txBody>
      </p:sp>
      <p:grpSp>
        <p:nvGrpSpPr>
          <p:cNvPr id="15371" name="Group 10"/>
          <p:cNvGrpSpPr>
            <a:grpSpLocks/>
          </p:cNvGrpSpPr>
          <p:nvPr/>
        </p:nvGrpSpPr>
        <p:grpSpPr bwMode="auto">
          <a:xfrm>
            <a:off x="3203575" y="3355975"/>
            <a:ext cx="2209800" cy="1081088"/>
            <a:chOff x="1853" y="2114"/>
            <a:chExt cx="1557" cy="906"/>
          </a:xfrm>
        </p:grpSpPr>
        <p:sp>
          <p:nvSpPr>
            <p:cNvPr id="15372" name="Freeform 11"/>
            <p:cNvSpPr>
              <a:spLocks/>
            </p:cNvSpPr>
            <p:nvPr/>
          </p:nvSpPr>
          <p:spPr bwMode="auto">
            <a:xfrm>
              <a:off x="1853" y="2114"/>
              <a:ext cx="205" cy="260"/>
            </a:xfrm>
            <a:custGeom>
              <a:avLst/>
              <a:gdLst>
                <a:gd name="T0" fmla="*/ 0 w 205"/>
                <a:gd name="T1" fmla="*/ 0 h 260"/>
                <a:gd name="T2" fmla="*/ 6 w 205"/>
                <a:gd name="T3" fmla="*/ 3 h 260"/>
                <a:gd name="T4" fmla="*/ 8 w 205"/>
                <a:gd name="T5" fmla="*/ 9 h 260"/>
                <a:gd name="T6" fmla="*/ 13 w 205"/>
                <a:gd name="T7" fmla="*/ 14 h 260"/>
                <a:gd name="T8" fmla="*/ 17 w 205"/>
                <a:gd name="T9" fmla="*/ 20 h 260"/>
                <a:gd name="T10" fmla="*/ 21 w 205"/>
                <a:gd name="T11" fmla="*/ 24 h 260"/>
                <a:gd name="T12" fmla="*/ 60 w 205"/>
                <a:gd name="T13" fmla="*/ 84 h 260"/>
                <a:gd name="T14" fmla="*/ 101 w 205"/>
                <a:gd name="T15" fmla="*/ 145 h 260"/>
                <a:gd name="T16" fmla="*/ 157 w 205"/>
                <a:gd name="T17" fmla="*/ 213 h 260"/>
                <a:gd name="T18" fmla="*/ 183 w 205"/>
                <a:gd name="T19" fmla="*/ 234 h 260"/>
                <a:gd name="T20" fmla="*/ 204 w 205"/>
                <a:gd name="T21" fmla="*/ 259 h 2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5"/>
                <a:gd name="T34" fmla="*/ 0 h 260"/>
                <a:gd name="T35" fmla="*/ 205 w 205"/>
                <a:gd name="T36" fmla="*/ 260 h 2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5" h="260">
                  <a:moveTo>
                    <a:pt x="0" y="0"/>
                  </a:moveTo>
                  <a:lnTo>
                    <a:pt x="6" y="3"/>
                  </a:lnTo>
                  <a:lnTo>
                    <a:pt x="8" y="9"/>
                  </a:lnTo>
                  <a:lnTo>
                    <a:pt x="13" y="14"/>
                  </a:lnTo>
                  <a:lnTo>
                    <a:pt x="17" y="20"/>
                  </a:lnTo>
                  <a:lnTo>
                    <a:pt x="21" y="24"/>
                  </a:lnTo>
                  <a:lnTo>
                    <a:pt x="60" y="84"/>
                  </a:lnTo>
                  <a:lnTo>
                    <a:pt x="101" y="145"/>
                  </a:lnTo>
                  <a:lnTo>
                    <a:pt x="157" y="213"/>
                  </a:lnTo>
                  <a:lnTo>
                    <a:pt x="183" y="234"/>
                  </a:lnTo>
                  <a:lnTo>
                    <a:pt x="204" y="259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Freeform 12"/>
            <p:cNvSpPr>
              <a:spLocks/>
            </p:cNvSpPr>
            <p:nvPr/>
          </p:nvSpPr>
          <p:spPr bwMode="auto">
            <a:xfrm>
              <a:off x="2062" y="2376"/>
              <a:ext cx="394" cy="316"/>
            </a:xfrm>
            <a:custGeom>
              <a:avLst/>
              <a:gdLst>
                <a:gd name="T0" fmla="*/ 0 w 394"/>
                <a:gd name="T1" fmla="*/ 0 h 316"/>
                <a:gd name="T2" fmla="*/ 105 w 394"/>
                <a:gd name="T3" fmla="*/ 104 h 316"/>
                <a:gd name="T4" fmla="*/ 260 w 394"/>
                <a:gd name="T5" fmla="*/ 225 h 316"/>
                <a:gd name="T6" fmla="*/ 393 w 394"/>
                <a:gd name="T7" fmla="*/ 315 h 3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4"/>
                <a:gd name="T13" fmla="*/ 0 h 316"/>
                <a:gd name="T14" fmla="*/ 394 w 394"/>
                <a:gd name="T15" fmla="*/ 316 h 3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4" h="316">
                  <a:moveTo>
                    <a:pt x="0" y="0"/>
                  </a:moveTo>
                  <a:lnTo>
                    <a:pt x="105" y="104"/>
                  </a:lnTo>
                  <a:lnTo>
                    <a:pt x="260" y="225"/>
                  </a:lnTo>
                  <a:lnTo>
                    <a:pt x="393" y="315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Freeform 13"/>
            <p:cNvSpPr>
              <a:spLocks/>
            </p:cNvSpPr>
            <p:nvPr/>
          </p:nvSpPr>
          <p:spPr bwMode="auto">
            <a:xfrm>
              <a:off x="2455" y="2691"/>
              <a:ext cx="463" cy="224"/>
            </a:xfrm>
            <a:custGeom>
              <a:avLst/>
              <a:gdLst>
                <a:gd name="T0" fmla="*/ 0 w 463"/>
                <a:gd name="T1" fmla="*/ 0 h 224"/>
                <a:gd name="T2" fmla="*/ 149 w 463"/>
                <a:gd name="T3" fmla="*/ 85 h 224"/>
                <a:gd name="T4" fmla="*/ 262 w 463"/>
                <a:gd name="T5" fmla="*/ 143 h 224"/>
                <a:gd name="T6" fmla="*/ 462 w 463"/>
                <a:gd name="T7" fmla="*/ 223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3"/>
                <a:gd name="T13" fmla="*/ 0 h 224"/>
                <a:gd name="T14" fmla="*/ 463 w 463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3" h="224">
                  <a:moveTo>
                    <a:pt x="0" y="0"/>
                  </a:moveTo>
                  <a:lnTo>
                    <a:pt x="149" y="85"/>
                  </a:lnTo>
                  <a:lnTo>
                    <a:pt x="262" y="143"/>
                  </a:lnTo>
                  <a:lnTo>
                    <a:pt x="462" y="22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Freeform 14"/>
            <p:cNvSpPr>
              <a:spLocks/>
            </p:cNvSpPr>
            <p:nvPr/>
          </p:nvSpPr>
          <p:spPr bwMode="auto">
            <a:xfrm>
              <a:off x="2917" y="2914"/>
              <a:ext cx="493" cy="106"/>
            </a:xfrm>
            <a:custGeom>
              <a:avLst/>
              <a:gdLst>
                <a:gd name="T0" fmla="*/ 0 w 493"/>
                <a:gd name="T1" fmla="*/ 0 h 106"/>
                <a:gd name="T2" fmla="*/ 174 w 493"/>
                <a:gd name="T3" fmla="*/ 54 h 106"/>
                <a:gd name="T4" fmla="*/ 284 w 493"/>
                <a:gd name="T5" fmla="*/ 79 h 106"/>
                <a:gd name="T6" fmla="*/ 417 w 493"/>
                <a:gd name="T7" fmla="*/ 99 h 106"/>
                <a:gd name="T8" fmla="*/ 492 w 493"/>
                <a:gd name="T9" fmla="*/ 105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3"/>
                <a:gd name="T16" fmla="*/ 0 h 106"/>
                <a:gd name="T17" fmla="*/ 493 w 493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3" h="106">
                  <a:moveTo>
                    <a:pt x="0" y="0"/>
                  </a:moveTo>
                  <a:lnTo>
                    <a:pt x="174" y="54"/>
                  </a:lnTo>
                  <a:lnTo>
                    <a:pt x="284" y="79"/>
                  </a:lnTo>
                  <a:lnTo>
                    <a:pt x="417" y="99"/>
                  </a:lnTo>
                  <a:lnTo>
                    <a:pt x="492" y="105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Ch18HullOFOD8thEdition</Template>
  <TotalTime>217</TotalTime>
  <Words>1122</Words>
  <Application>Microsoft Office PowerPoint</Application>
  <PresentationFormat>On-screen Show (4:3)</PresentationFormat>
  <Paragraphs>158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Global</vt:lpstr>
      <vt:lpstr>Equation</vt:lpstr>
      <vt:lpstr>Document</vt:lpstr>
      <vt:lpstr>Chapter 20 Volatility Smiles and Volatility Surfaces</vt:lpstr>
      <vt:lpstr>What is a Volatility Smile?</vt:lpstr>
      <vt:lpstr>Why the Volatility Smile is the Same for European Calls and Put </vt:lpstr>
      <vt:lpstr>The Volatility Smile for Foreign Currency Options (Figure 20.1)</vt:lpstr>
      <vt:lpstr>Implied Distribution for Foreign Currency Options (Figure 20.2)</vt:lpstr>
      <vt:lpstr>Properties of Implied Distribution for Foreign Currency Options</vt:lpstr>
      <vt:lpstr>Possible Causes of Volatility Smile for Foreign Currencies</vt:lpstr>
      <vt:lpstr>Historical Analysis of Exchange Rate Changes (Table 20.1)</vt:lpstr>
      <vt:lpstr>The Volatility Smile for Equity Options (Figure 20.3)</vt:lpstr>
      <vt:lpstr>Implied Distribution for Equity Options (Figure 20.4)</vt:lpstr>
      <vt:lpstr>Properties of Implied Distribution for Equity Options</vt:lpstr>
      <vt:lpstr>Reasons for Smile in Equity Options</vt:lpstr>
      <vt:lpstr>Other Volatility Smiles?</vt:lpstr>
      <vt:lpstr>Ways of Characterizing the Volatility Smiles</vt:lpstr>
      <vt:lpstr>Volatility Term Structure</vt:lpstr>
      <vt:lpstr>Volatility Surface</vt:lpstr>
      <vt:lpstr>Example of a Volatility Surface (Table 20.2)</vt:lpstr>
      <vt:lpstr>Minimum Variance Delta</vt:lpstr>
      <vt:lpstr>Minimum Variance Delta continued</vt:lpstr>
      <vt:lpstr>Volatility Smiles When a Large Jump is Expected</vt:lpstr>
      <vt:lpstr>Determining the Implied Distribution for S (Appendix to Chapter 20)</vt:lpstr>
      <vt:lpstr>A  Geometric Interpretation (Figure 20A.1)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 Smiles and Volatility Surfaces</dc:title>
  <dc:subject>Options, Futures, and Other Derivatives, 11e</dc:subject>
  <dc:creator>John C. Hull</dc:creator>
  <cp:keywords>Chapter 20</cp:keywords>
  <dc:description>Copyright 2021 by John C. Hull. All Rights Reserved. Published 2021</dc:description>
  <cp:lastModifiedBy>John Hull</cp:lastModifiedBy>
  <cp:revision>38</cp:revision>
  <dcterms:created xsi:type="dcterms:W3CDTF">2008-05-30T08:49:59Z</dcterms:created>
  <dcterms:modified xsi:type="dcterms:W3CDTF">2020-09-30T15:29:27Z</dcterms:modified>
</cp:coreProperties>
</file>