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notesMasterIdLst>
    <p:notesMasterId r:id="rId50"/>
  </p:notesMasterIdLst>
  <p:sldIdLst>
    <p:sldId id="256" r:id="rId2"/>
    <p:sldId id="260" r:id="rId3"/>
    <p:sldId id="262" r:id="rId4"/>
    <p:sldId id="320" r:id="rId5"/>
    <p:sldId id="265" r:id="rId6"/>
    <p:sldId id="266" r:id="rId7"/>
    <p:sldId id="300" r:id="rId8"/>
    <p:sldId id="301" r:id="rId9"/>
    <p:sldId id="302" r:id="rId10"/>
    <p:sldId id="321" r:id="rId11"/>
    <p:sldId id="322" r:id="rId12"/>
    <p:sldId id="323" r:id="rId13"/>
    <p:sldId id="267" r:id="rId14"/>
    <p:sldId id="268" r:id="rId15"/>
    <p:sldId id="269" r:id="rId16"/>
    <p:sldId id="270" r:id="rId17"/>
    <p:sldId id="271" r:id="rId18"/>
    <p:sldId id="273" r:id="rId19"/>
    <p:sldId id="274" r:id="rId20"/>
    <p:sldId id="275" r:id="rId21"/>
    <p:sldId id="276" r:id="rId22"/>
    <p:sldId id="324" r:id="rId23"/>
    <p:sldId id="305" r:id="rId24"/>
    <p:sldId id="306" r:id="rId25"/>
    <p:sldId id="307" r:id="rId26"/>
    <p:sldId id="308" r:id="rId27"/>
    <p:sldId id="309" r:id="rId28"/>
    <p:sldId id="310" r:id="rId29"/>
    <p:sldId id="284" r:id="rId30"/>
    <p:sldId id="285" r:id="rId31"/>
    <p:sldId id="286" r:id="rId32"/>
    <p:sldId id="287" r:id="rId33"/>
    <p:sldId id="311" r:id="rId34"/>
    <p:sldId id="312" r:id="rId35"/>
    <p:sldId id="313" r:id="rId36"/>
    <p:sldId id="314" r:id="rId37"/>
    <p:sldId id="289" r:id="rId38"/>
    <p:sldId id="290" r:id="rId39"/>
    <p:sldId id="315" r:id="rId40"/>
    <p:sldId id="316" r:id="rId41"/>
    <p:sldId id="317" r:id="rId42"/>
    <p:sldId id="294" r:id="rId43"/>
    <p:sldId id="296" r:id="rId44"/>
    <p:sldId id="297" r:id="rId45"/>
    <p:sldId id="318" r:id="rId46"/>
    <p:sldId id="319" r:id="rId47"/>
    <p:sldId id="298" r:id="rId48"/>
    <p:sldId id="299" r:id="rId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1" d="100"/>
          <a:sy n="121" d="100"/>
        </p:scale>
        <p:origin x="123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AF19FAE0-FB2B-44C9-AED4-5B64CB09438A}" type="datetimeFigureOut">
              <a:rPr lang="en-US"/>
              <a:pPr>
                <a:defRPr/>
              </a:pPr>
              <a:t>11/9/2021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B35F527D-40D0-4D14-B1DD-99A975840AA9}" type="slidenum">
              <a:rPr lang="en-US" altLang="en-US"/>
              <a:pPr/>
              <a:t>‹#›</a:t>
            </a:fld>
            <a:endParaRPr lang="en-US" altLang="en-US"/>
          </a:p>
        </p:txBody>
      </p:sp>
    </p:spTree>
    <p:extLst>
      <p:ext uri="{BB962C8B-B14F-4D97-AF65-F5344CB8AC3E}">
        <p14:creationId xmlns:p14="http://schemas.microsoft.com/office/powerpoint/2010/main" val="18359691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120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6807343-2188-4E84-B364-C9FDAB010EC2}" type="slidenum">
              <a:rPr lang="en-US" altLang="en-US">
                <a:latin typeface="Calibri" panose="020F0502020204030204" pitchFamily="34" charset="0"/>
              </a:rPr>
              <a:pPr eaLnBrk="1" hangingPunct="1"/>
              <a:t>1</a:t>
            </a:fld>
            <a:endParaRPr lang="en-US" altLang="en-US">
              <a:latin typeface="Calibri" panose="020F0502020204030204" pitchFamily="34" charset="0"/>
            </a:endParaRPr>
          </a:p>
        </p:txBody>
      </p:sp>
    </p:spTree>
    <p:extLst>
      <p:ext uri="{BB962C8B-B14F-4D97-AF65-F5344CB8AC3E}">
        <p14:creationId xmlns:p14="http://schemas.microsoft.com/office/powerpoint/2010/main" val="15036142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150938" y="692150"/>
            <a:ext cx="4556125" cy="3416300"/>
          </a:xfrm>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DA5E7A6-7777-4F2B-BE59-796191607033}" type="slidenum">
              <a:rPr lang="en-US" altLang="en-US" sz="1000"/>
              <a:pPr>
                <a:spcBef>
                  <a:spcPct val="0"/>
                </a:spcBef>
              </a:pPr>
              <a:t>10</a:t>
            </a:fld>
            <a:endParaRPr lang="en-US" altLang="en-US" sz="1000"/>
          </a:p>
        </p:txBody>
      </p:sp>
    </p:spTree>
    <p:extLst>
      <p:ext uri="{BB962C8B-B14F-4D97-AF65-F5344CB8AC3E}">
        <p14:creationId xmlns:p14="http://schemas.microsoft.com/office/powerpoint/2010/main" val="29981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1150938" y="692150"/>
            <a:ext cx="4556125" cy="3416300"/>
          </a:xfrm>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BA846AF-904C-4360-983C-8084918E8040}" type="slidenum">
              <a:rPr lang="en-US" altLang="en-US" sz="1000"/>
              <a:pPr>
                <a:spcBef>
                  <a:spcPct val="0"/>
                </a:spcBef>
              </a:pPr>
              <a:t>11</a:t>
            </a:fld>
            <a:endParaRPr lang="en-US" altLang="en-US" sz="1000"/>
          </a:p>
        </p:txBody>
      </p:sp>
    </p:spTree>
    <p:extLst>
      <p:ext uri="{BB962C8B-B14F-4D97-AF65-F5344CB8AC3E}">
        <p14:creationId xmlns:p14="http://schemas.microsoft.com/office/powerpoint/2010/main" val="3956102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C9398C6-6A82-4736-8ED0-5F7EFD49BAFF}" type="slidenum">
              <a:rPr lang="en-US" altLang="en-US">
                <a:latin typeface="Calibri" panose="020F0502020204030204" pitchFamily="34" charset="0"/>
              </a:rPr>
              <a:pPr eaLnBrk="1" hangingPunct="1"/>
              <a:t>13</a:t>
            </a:fld>
            <a:endParaRPr lang="en-US" altLang="en-US">
              <a:latin typeface="Calibri" panose="020F0502020204030204" pitchFamily="34" charset="0"/>
            </a:endParaRPr>
          </a:p>
        </p:txBody>
      </p:sp>
      <p:sp>
        <p:nvSpPr>
          <p:cNvPr id="68611" name="Rectangle 2"/>
          <p:cNvSpPr>
            <a:spLocks noGrp="1" noRot="1" noChangeAspect="1" noChangeArrowheads="1" noTextEdit="1"/>
          </p:cNvSpPr>
          <p:nvPr>
            <p:ph type="sldImg"/>
          </p:nvPr>
        </p:nvSpPr>
        <p:spPr bwMode="auto">
          <a:xfrm>
            <a:off x="1152525" y="692150"/>
            <a:ext cx="455295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833383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96329E0-143E-4E09-BA19-C0B82100EE2E}" type="slidenum">
              <a:rPr lang="en-US" altLang="en-US">
                <a:latin typeface="Calibri" panose="020F0502020204030204" pitchFamily="34" charset="0"/>
              </a:rPr>
              <a:pPr eaLnBrk="1" hangingPunct="1"/>
              <a:t>14</a:t>
            </a:fld>
            <a:endParaRPr lang="en-US" altLang="en-US">
              <a:latin typeface="Calibri" panose="020F0502020204030204" pitchFamily="34" charset="0"/>
            </a:endParaRPr>
          </a:p>
        </p:txBody>
      </p:sp>
      <p:sp>
        <p:nvSpPr>
          <p:cNvPr id="69635" name="Rectangle 2"/>
          <p:cNvSpPr>
            <a:spLocks noGrp="1" noRot="1" noChangeAspect="1" noChangeArrowheads="1" noTextEdit="1"/>
          </p:cNvSpPr>
          <p:nvPr>
            <p:ph type="sldImg"/>
          </p:nvPr>
        </p:nvSpPr>
        <p:spPr bwMode="auto">
          <a:xfrm>
            <a:off x="1152525" y="692150"/>
            <a:ext cx="455295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627706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564E59A-0B7E-40D5-952E-4121486103DE}" type="slidenum">
              <a:rPr lang="en-US" altLang="en-US">
                <a:latin typeface="Calibri" panose="020F0502020204030204" pitchFamily="34" charset="0"/>
              </a:rPr>
              <a:pPr eaLnBrk="1" hangingPunct="1"/>
              <a:t>15</a:t>
            </a:fld>
            <a:endParaRPr lang="en-US" altLang="en-US">
              <a:latin typeface="Calibri" panose="020F0502020204030204" pitchFamily="34" charset="0"/>
            </a:endParaRPr>
          </a:p>
        </p:txBody>
      </p:sp>
      <p:sp>
        <p:nvSpPr>
          <p:cNvPr id="70659" name="Rectangle 2"/>
          <p:cNvSpPr>
            <a:spLocks noGrp="1" noRot="1" noChangeAspect="1" noChangeArrowheads="1" noTextEdit="1"/>
          </p:cNvSpPr>
          <p:nvPr>
            <p:ph type="sldImg"/>
          </p:nvPr>
        </p:nvSpPr>
        <p:spPr bwMode="auto">
          <a:xfrm>
            <a:off x="1152525" y="692150"/>
            <a:ext cx="455295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568966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C44B241-8F5C-442C-81E3-9974B91E1895}" type="slidenum">
              <a:rPr lang="en-US" altLang="en-US">
                <a:latin typeface="Calibri" panose="020F0502020204030204" pitchFamily="34" charset="0"/>
              </a:rPr>
              <a:pPr eaLnBrk="1" hangingPunct="1"/>
              <a:t>16</a:t>
            </a:fld>
            <a:endParaRPr lang="en-US" altLang="en-US">
              <a:latin typeface="Calibri" panose="020F0502020204030204" pitchFamily="34" charset="0"/>
            </a:endParaRPr>
          </a:p>
        </p:txBody>
      </p:sp>
      <p:sp>
        <p:nvSpPr>
          <p:cNvPr id="71683" name="Rectangle 2"/>
          <p:cNvSpPr>
            <a:spLocks noGrp="1" noRot="1" noChangeAspect="1" noChangeArrowheads="1" noTextEdit="1"/>
          </p:cNvSpPr>
          <p:nvPr>
            <p:ph type="sldImg"/>
          </p:nvPr>
        </p:nvSpPr>
        <p:spPr bwMode="auto">
          <a:xfrm>
            <a:off x="1152525" y="692150"/>
            <a:ext cx="455295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429712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F22D424-8281-41A0-B88A-9EB17992A665}" type="slidenum">
              <a:rPr lang="en-US" altLang="en-US">
                <a:latin typeface="Calibri" panose="020F0502020204030204" pitchFamily="34" charset="0"/>
              </a:rPr>
              <a:pPr eaLnBrk="1" hangingPunct="1"/>
              <a:t>17</a:t>
            </a:fld>
            <a:endParaRPr lang="en-US" altLang="en-US">
              <a:latin typeface="Calibri" panose="020F0502020204030204" pitchFamily="34" charset="0"/>
            </a:endParaRPr>
          </a:p>
        </p:txBody>
      </p:sp>
      <p:sp>
        <p:nvSpPr>
          <p:cNvPr id="72707" name="Rectangle 2"/>
          <p:cNvSpPr>
            <a:spLocks noGrp="1" noRot="1" noChangeAspect="1" noChangeArrowheads="1" noTextEdit="1"/>
          </p:cNvSpPr>
          <p:nvPr>
            <p:ph type="sldImg"/>
          </p:nvPr>
        </p:nvSpPr>
        <p:spPr bwMode="auto">
          <a:xfrm>
            <a:off x="1152525" y="692150"/>
            <a:ext cx="455295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070105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5392675-7B3E-4F5F-9A07-967E7D2DB5D5}" type="slidenum">
              <a:rPr lang="en-US" altLang="en-US">
                <a:latin typeface="Calibri" panose="020F0502020204030204" pitchFamily="34" charset="0"/>
              </a:rPr>
              <a:pPr eaLnBrk="1" hangingPunct="1"/>
              <a:t>18</a:t>
            </a:fld>
            <a:endParaRPr lang="en-US" altLang="en-US">
              <a:latin typeface="Calibri" panose="020F0502020204030204" pitchFamily="34" charset="0"/>
            </a:endParaRPr>
          </a:p>
        </p:txBody>
      </p:sp>
      <p:sp>
        <p:nvSpPr>
          <p:cNvPr id="73731" name="Rectangle 2"/>
          <p:cNvSpPr>
            <a:spLocks noGrp="1" noRot="1" noChangeAspect="1" noChangeArrowheads="1" noTextEdit="1"/>
          </p:cNvSpPr>
          <p:nvPr>
            <p:ph type="sldImg"/>
          </p:nvPr>
        </p:nvSpPr>
        <p:spPr bwMode="auto">
          <a:xfrm>
            <a:off x="1152525" y="692150"/>
            <a:ext cx="455295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205164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BD6D9B6-1B42-4300-833B-9A7530D6753A}" type="slidenum">
              <a:rPr lang="en-US" altLang="en-US">
                <a:latin typeface="Calibri" panose="020F0502020204030204" pitchFamily="34" charset="0"/>
              </a:rPr>
              <a:pPr eaLnBrk="1" hangingPunct="1"/>
              <a:t>19</a:t>
            </a:fld>
            <a:endParaRPr lang="en-US" altLang="en-US">
              <a:latin typeface="Calibri" panose="020F0502020204030204" pitchFamily="34" charset="0"/>
            </a:endParaRPr>
          </a:p>
        </p:txBody>
      </p:sp>
      <p:sp>
        <p:nvSpPr>
          <p:cNvPr id="74755" name="Rectangle 2"/>
          <p:cNvSpPr>
            <a:spLocks noGrp="1" noRot="1" noChangeAspect="1" noChangeArrowheads="1" noTextEdit="1"/>
          </p:cNvSpPr>
          <p:nvPr>
            <p:ph type="sldImg"/>
          </p:nvPr>
        </p:nvSpPr>
        <p:spPr bwMode="auto">
          <a:xfrm>
            <a:off x="1152525" y="692150"/>
            <a:ext cx="455295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220449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73B5C07-26C9-40EA-94F8-90BD7039BEC8}" type="slidenum">
              <a:rPr lang="en-US" altLang="en-US">
                <a:latin typeface="Calibri" panose="020F0502020204030204" pitchFamily="34" charset="0"/>
              </a:rPr>
              <a:pPr eaLnBrk="1" hangingPunct="1"/>
              <a:t>20</a:t>
            </a:fld>
            <a:endParaRPr lang="en-US" altLang="en-US">
              <a:latin typeface="Calibri" panose="020F0502020204030204" pitchFamily="34" charset="0"/>
            </a:endParaRPr>
          </a:p>
        </p:txBody>
      </p:sp>
      <p:sp>
        <p:nvSpPr>
          <p:cNvPr id="75779" name="Rectangle 2"/>
          <p:cNvSpPr>
            <a:spLocks noGrp="1" noRot="1" noChangeAspect="1" noChangeArrowheads="1" noTextEdit="1"/>
          </p:cNvSpPr>
          <p:nvPr>
            <p:ph type="sldImg"/>
          </p:nvPr>
        </p:nvSpPr>
        <p:spPr bwMode="auto">
          <a:xfrm>
            <a:off x="1152525" y="692150"/>
            <a:ext cx="455295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229834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5A5FE14-E162-4A7B-83E8-6F94264809CA}" type="slidenum">
              <a:rPr lang="en-US" altLang="en-US">
                <a:latin typeface="Calibri" panose="020F0502020204030204" pitchFamily="34" charset="0"/>
              </a:rPr>
              <a:pPr eaLnBrk="1" hangingPunct="1"/>
              <a:t>2</a:t>
            </a:fld>
            <a:endParaRPr lang="en-US" altLang="en-US">
              <a:latin typeface="Calibri" panose="020F0502020204030204" pitchFamily="34" charset="0"/>
            </a:endParaRPr>
          </a:p>
        </p:txBody>
      </p:sp>
      <p:sp>
        <p:nvSpPr>
          <p:cNvPr id="58371" name="Rectangle 2"/>
          <p:cNvSpPr>
            <a:spLocks noGrp="1" noRot="1" noChangeAspect="1" noChangeArrowheads="1" noTextEdit="1"/>
          </p:cNvSpPr>
          <p:nvPr>
            <p:ph type="sldImg"/>
          </p:nvPr>
        </p:nvSpPr>
        <p:spPr bwMode="auto">
          <a:xfrm>
            <a:off x="1152525" y="692150"/>
            <a:ext cx="455295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8609896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04D7B21-CE1F-4EA7-B12B-8779A034C319}" type="slidenum">
              <a:rPr lang="en-US" altLang="en-US">
                <a:latin typeface="Calibri" panose="020F0502020204030204" pitchFamily="34" charset="0"/>
              </a:rPr>
              <a:pPr eaLnBrk="1" hangingPunct="1"/>
              <a:t>21</a:t>
            </a:fld>
            <a:endParaRPr lang="en-US" altLang="en-US">
              <a:latin typeface="Calibri" panose="020F0502020204030204" pitchFamily="34" charset="0"/>
            </a:endParaRPr>
          </a:p>
        </p:txBody>
      </p:sp>
      <p:sp>
        <p:nvSpPr>
          <p:cNvPr id="76803" name="Rectangle 2"/>
          <p:cNvSpPr>
            <a:spLocks noGrp="1" noRot="1" noChangeAspect="1" noChangeArrowheads="1" noTextEdit="1"/>
          </p:cNvSpPr>
          <p:nvPr>
            <p:ph type="sldImg"/>
          </p:nvPr>
        </p:nvSpPr>
        <p:spPr bwMode="auto">
          <a:xfrm>
            <a:off x="1152525" y="692150"/>
            <a:ext cx="455295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404002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bwMode="auto">
          <a:xfrm>
            <a:off x="1152525" y="692150"/>
            <a:ext cx="455295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Tree>
    <p:extLst>
      <p:ext uri="{BB962C8B-B14F-4D97-AF65-F5344CB8AC3E}">
        <p14:creationId xmlns:p14="http://schemas.microsoft.com/office/powerpoint/2010/main" val="11923962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3492"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E380FDF-5B31-4C8D-AD19-A58195E41D73}" type="slidenum">
              <a:rPr lang="en-US" altLang="en-US">
                <a:latin typeface="Calibri" panose="020F0502020204030204" pitchFamily="34" charset="0"/>
              </a:rPr>
              <a:pPr eaLnBrk="1" hangingPunct="1"/>
              <a:t>24</a:t>
            </a:fld>
            <a:endParaRPr lang="en-US" altLang="en-US">
              <a:latin typeface="Calibri" panose="020F0502020204030204" pitchFamily="34" charset="0"/>
            </a:endParaRPr>
          </a:p>
        </p:txBody>
      </p:sp>
    </p:spTree>
    <p:extLst>
      <p:ext uri="{BB962C8B-B14F-4D97-AF65-F5344CB8AC3E}">
        <p14:creationId xmlns:p14="http://schemas.microsoft.com/office/powerpoint/2010/main" val="2515918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bwMode="auto">
          <a:xfrm>
            <a:off x="1152525" y="692150"/>
            <a:ext cx="455295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Tree>
    <p:extLst>
      <p:ext uri="{BB962C8B-B14F-4D97-AF65-F5344CB8AC3E}">
        <p14:creationId xmlns:p14="http://schemas.microsoft.com/office/powerpoint/2010/main" val="22362239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5540"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77F87B4-56AB-4848-BEB9-5CAB51926923}" type="slidenum">
              <a:rPr lang="en-US" altLang="en-US">
                <a:latin typeface="Calibri" panose="020F0502020204030204" pitchFamily="34" charset="0"/>
              </a:rPr>
              <a:pPr eaLnBrk="1" hangingPunct="1"/>
              <a:t>26</a:t>
            </a:fld>
            <a:endParaRPr lang="en-US" altLang="en-US">
              <a:latin typeface="Calibri" panose="020F0502020204030204" pitchFamily="34" charset="0"/>
            </a:endParaRPr>
          </a:p>
        </p:txBody>
      </p:sp>
    </p:spTree>
    <p:extLst>
      <p:ext uri="{BB962C8B-B14F-4D97-AF65-F5344CB8AC3E}">
        <p14:creationId xmlns:p14="http://schemas.microsoft.com/office/powerpoint/2010/main" val="22372745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656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BAC714A-6DE7-4E9A-8CC5-8D1409546A97}" type="slidenum">
              <a:rPr lang="en-US" altLang="en-US">
                <a:latin typeface="Calibri" panose="020F0502020204030204" pitchFamily="34" charset="0"/>
              </a:rPr>
              <a:pPr eaLnBrk="1" hangingPunct="1"/>
              <a:t>27</a:t>
            </a:fld>
            <a:endParaRPr lang="en-US" altLang="en-US">
              <a:latin typeface="Calibri" panose="020F0502020204030204" pitchFamily="34" charset="0"/>
            </a:endParaRPr>
          </a:p>
        </p:txBody>
      </p:sp>
    </p:spTree>
    <p:extLst>
      <p:ext uri="{BB962C8B-B14F-4D97-AF65-F5344CB8AC3E}">
        <p14:creationId xmlns:p14="http://schemas.microsoft.com/office/powerpoint/2010/main" val="5822868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5552665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2FA3D47-FB38-4584-A773-36C35A8E18F4}" type="slidenum">
              <a:rPr lang="en-US" altLang="en-US">
                <a:latin typeface="Calibri" panose="020F0502020204030204" pitchFamily="34" charset="0"/>
              </a:rPr>
              <a:pPr eaLnBrk="1" hangingPunct="1"/>
              <a:t>29</a:t>
            </a:fld>
            <a:endParaRPr lang="en-US" altLang="en-US">
              <a:latin typeface="Calibri" panose="020F0502020204030204" pitchFamily="34" charset="0"/>
            </a:endParaRPr>
          </a:p>
        </p:txBody>
      </p:sp>
      <p:sp>
        <p:nvSpPr>
          <p:cNvPr id="83971" name="Rectangle 2"/>
          <p:cNvSpPr>
            <a:spLocks noGrp="1" noRot="1" noChangeAspect="1" noChangeArrowheads="1" noTextEdit="1"/>
          </p:cNvSpPr>
          <p:nvPr>
            <p:ph type="sldImg"/>
          </p:nvPr>
        </p:nvSpPr>
        <p:spPr bwMode="auto">
          <a:xfrm>
            <a:off x="1146175" y="687388"/>
            <a:ext cx="4565650"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66" tIns="46034" rIns="92066" bIns="46034" numCol="1" anchor="t" anchorCtr="0" compatLnSpc="1">
            <a:prstTxWarp prst="textNoShape">
              <a:avLst/>
            </a:prstTxWarp>
          </a:bodyPr>
          <a:lstStyle/>
          <a:p>
            <a:pPr eaLnBrk="1" hangingPunct="1">
              <a:spcBef>
                <a:spcPct val="0"/>
              </a:spcBef>
            </a:pPr>
            <a:endParaRPr lang="en-US" altLang="en-US" sz="2300" smtClean="0"/>
          </a:p>
        </p:txBody>
      </p:sp>
    </p:spTree>
    <p:extLst>
      <p:ext uri="{BB962C8B-B14F-4D97-AF65-F5344CB8AC3E}">
        <p14:creationId xmlns:p14="http://schemas.microsoft.com/office/powerpoint/2010/main" val="38515105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1B3FACF-AD8E-4331-A624-8FEC788E1CB5}" type="slidenum">
              <a:rPr lang="en-US" altLang="en-US">
                <a:latin typeface="Calibri" panose="020F0502020204030204" pitchFamily="34" charset="0"/>
              </a:rPr>
              <a:pPr eaLnBrk="1" hangingPunct="1"/>
              <a:t>30</a:t>
            </a:fld>
            <a:endParaRPr lang="en-US" altLang="en-US">
              <a:latin typeface="Calibri" panose="020F0502020204030204" pitchFamily="34" charset="0"/>
            </a:endParaRPr>
          </a:p>
        </p:txBody>
      </p:sp>
      <p:sp>
        <p:nvSpPr>
          <p:cNvPr id="84995" name="Rectangle 2"/>
          <p:cNvSpPr>
            <a:spLocks noGrp="1" noRot="1" noChangeAspect="1" noChangeArrowheads="1" noTextEdit="1"/>
          </p:cNvSpPr>
          <p:nvPr>
            <p:ph type="sldImg"/>
          </p:nvPr>
        </p:nvSpPr>
        <p:spPr bwMode="auto">
          <a:xfrm>
            <a:off x="1146175" y="687388"/>
            <a:ext cx="4565650"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66" tIns="46034" rIns="92066" bIns="46034" numCol="1" anchor="t" anchorCtr="0" compatLnSpc="1">
            <a:prstTxWarp prst="textNoShape">
              <a:avLst/>
            </a:prstTxWarp>
          </a:bodyPr>
          <a:lstStyle/>
          <a:p>
            <a:pPr eaLnBrk="1" hangingPunct="1">
              <a:spcBef>
                <a:spcPct val="0"/>
              </a:spcBef>
            </a:pPr>
            <a:endParaRPr lang="en-US" altLang="en-US" sz="2300" smtClean="0"/>
          </a:p>
        </p:txBody>
      </p:sp>
    </p:spTree>
    <p:extLst>
      <p:ext uri="{BB962C8B-B14F-4D97-AF65-F5344CB8AC3E}">
        <p14:creationId xmlns:p14="http://schemas.microsoft.com/office/powerpoint/2010/main" val="6850834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28A3719-89B2-4DC6-B65E-AB88D0BFCCE2}" type="slidenum">
              <a:rPr lang="en-US" altLang="en-US">
                <a:latin typeface="Calibri" panose="020F0502020204030204" pitchFamily="34" charset="0"/>
              </a:rPr>
              <a:pPr eaLnBrk="1" hangingPunct="1"/>
              <a:t>31</a:t>
            </a:fld>
            <a:endParaRPr lang="en-US" altLang="en-US">
              <a:latin typeface="Calibri" panose="020F0502020204030204" pitchFamily="34" charset="0"/>
            </a:endParaRPr>
          </a:p>
        </p:txBody>
      </p:sp>
      <p:sp>
        <p:nvSpPr>
          <p:cNvPr id="86019" name="Rectangle 2"/>
          <p:cNvSpPr>
            <a:spLocks noGrp="1" noRot="1" noChangeAspect="1" noChangeArrowheads="1" noTextEdit="1"/>
          </p:cNvSpPr>
          <p:nvPr>
            <p:ph type="sldImg"/>
          </p:nvPr>
        </p:nvSpPr>
        <p:spPr bwMode="auto">
          <a:xfrm>
            <a:off x="1146175" y="687388"/>
            <a:ext cx="4565650"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66" tIns="46034" rIns="92066" bIns="46034" numCol="1" anchor="t" anchorCtr="0" compatLnSpc="1">
            <a:prstTxWarp prst="textNoShape">
              <a:avLst/>
            </a:prstTxWarp>
          </a:bodyPr>
          <a:lstStyle/>
          <a:p>
            <a:pPr eaLnBrk="1" hangingPunct="1">
              <a:spcBef>
                <a:spcPct val="0"/>
              </a:spcBef>
            </a:pPr>
            <a:endParaRPr lang="en-US" altLang="en-US" sz="2300" smtClean="0"/>
          </a:p>
        </p:txBody>
      </p:sp>
    </p:spTree>
    <p:extLst>
      <p:ext uri="{BB962C8B-B14F-4D97-AF65-F5344CB8AC3E}">
        <p14:creationId xmlns:p14="http://schemas.microsoft.com/office/powerpoint/2010/main" val="12678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A066AC3-03BC-4465-8C7E-8F646B824F95}" type="slidenum">
              <a:rPr lang="en-US" altLang="en-US">
                <a:latin typeface="Calibri" panose="020F0502020204030204" pitchFamily="34" charset="0"/>
              </a:rPr>
              <a:pPr eaLnBrk="1" hangingPunct="1"/>
              <a:t>3</a:t>
            </a:fld>
            <a:endParaRPr lang="en-US" altLang="en-US">
              <a:latin typeface="Calibri" panose="020F0502020204030204" pitchFamily="34" charset="0"/>
            </a:endParaRPr>
          </a:p>
        </p:txBody>
      </p:sp>
      <p:sp>
        <p:nvSpPr>
          <p:cNvPr id="59395" name="Rectangle 2"/>
          <p:cNvSpPr>
            <a:spLocks noGrp="1" noRot="1" noChangeAspect="1" noChangeArrowheads="1" noTextEdit="1"/>
          </p:cNvSpPr>
          <p:nvPr>
            <p:ph type="sldImg"/>
          </p:nvPr>
        </p:nvSpPr>
        <p:spPr bwMode="auto">
          <a:xfrm>
            <a:off x="1152525" y="692150"/>
            <a:ext cx="455295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4196259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7D98DA5-F393-47D3-A9AA-F6453E10FA21}" type="slidenum">
              <a:rPr lang="en-US" altLang="en-US">
                <a:latin typeface="Calibri" panose="020F0502020204030204" pitchFamily="34" charset="0"/>
              </a:rPr>
              <a:pPr eaLnBrk="1" hangingPunct="1"/>
              <a:t>32</a:t>
            </a:fld>
            <a:endParaRPr lang="en-US" altLang="en-US">
              <a:latin typeface="Calibri" panose="020F0502020204030204" pitchFamily="34" charset="0"/>
            </a:endParaRPr>
          </a:p>
        </p:txBody>
      </p:sp>
      <p:sp>
        <p:nvSpPr>
          <p:cNvPr id="87043" name="Rectangle 2"/>
          <p:cNvSpPr>
            <a:spLocks noGrp="1" noRot="1" noChangeAspect="1" noChangeArrowheads="1" noTextEdit="1"/>
          </p:cNvSpPr>
          <p:nvPr>
            <p:ph type="sldImg"/>
          </p:nvPr>
        </p:nvSpPr>
        <p:spPr bwMode="auto">
          <a:xfrm>
            <a:off x="1146175" y="687388"/>
            <a:ext cx="4565650"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66" tIns="46034" rIns="92066" bIns="46034" numCol="1" anchor="t" anchorCtr="0" compatLnSpc="1">
            <a:prstTxWarp prst="textNoShape">
              <a:avLst/>
            </a:prstTxWarp>
          </a:bodyPr>
          <a:lstStyle/>
          <a:p>
            <a:pPr eaLnBrk="1" hangingPunct="1">
              <a:spcBef>
                <a:spcPct val="0"/>
              </a:spcBef>
            </a:pPr>
            <a:endParaRPr lang="en-US" altLang="en-US" sz="2300" smtClean="0"/>
          </a:p>
        </p:txBody>
      </p:sp>
    </p:spTree>
    <p:extLst>
      <p:ext uri="{BB962C8B-B14F-4D97-AF65-F5344CB8AC3E}">
        <p14:creationId xmlns:p14="http://schemas.microsoft.com/office/powerpoint/2010/main" val="24978517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bwMode="auto">
          <a:xfrm>
            <a:off x="1146175" y="687388"/>
            <a:ext cx="4565650"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66" tIns="46034" rIns="92066" bIns="46034" numCol="1" anchor="t" anchorCtr="0" compatLnSpc="1">
            <a:prstTxWarp prst="textNoShape">
              <a:avLst/>
            </a:prstTxWarp>
          </a:bodyPr>
          <a:lstStyle/>
          <a:p>
            <a:pPr eaLnBrk="1" hangingPunct="1">
              <a:spcBef>
                <a:spcPct val="0"/>
              </a:spcBef>
            </a:pPr>
            <a:endParaRPr lang="en-CA" altLang="en-US" sz="2300" smtClean="0"/>
          </a:p>
        </p:txBody>
      </p:sp>
    </p:spTree>
    <p:extLst>
      <p:ext uri="{BB962C8B-B14F-4D97-AF65-F5344CB8AC3E}">
        <p14:creationId xmlns:p14="http://schemas.microsoft.com/office/powerpoint/2010/main" val="13385514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9876"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A603E9A-95DD-4151-8FF3-B22C991422A9}" type="slidenum">
              <a:rPr lang="en-US" altLang="en-US">
                <a:latin typeface="Calibri" panose="020F0502020204030204" pitchFamily="34" charset="0"/>
              </a:rPr>
              <a:pPr eaLnBrk="1" hangingPunct="1"/>
              <a:t>34</a:t>
            </a:fld>
            <a:endParaRPr lang="en-US" altLang="en-US">
              <a:latin typeface="Calibri" panose="020F0502020204030204" pitchFamily="34" charset="0"/>
            </a:endParaRPr>
          </a:p>
        </p:txBody>
      </p:sp>
    </p:spTree>
    <p:extLst>
      <p:ext uri="{BB962C8B-B14F-4D97-AF65-F5344CB8AC3E}">
        <p14:creationId xmlns:p14="http://schemas.microsoft.com/office/powerpoint/2010/main" val="4846898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0900"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A19F63B-0CFD-4FA2-BC30-5E53880FFE7D}" type="slidenum">
              <a:rPr lang="en-US" altLang="en-US">
                <a:latin typeface="Calibri" panose="020F0502020204030204" pitchFamily="34" charset="0"/>
              </a:rPr>
              <a:pPr eaLnBrk="1" hangingPunct="1"/>
              <a:t>35</a:t>
            </a:fld>
            <a:endParaRPr lang="en-US" altLang="en-US">
              <a:latin typeface="Calibri" panose="020F0502020204030204" pitchFamily="34" charset="0"/>
            </a:endParaRPr>
          </a:p>
        </p:txBody>
      </p:sp>
    </p:spTree>
    <p:extLst>
      <p:ext uri="{BB962C8B-B14F-4D97-AF65-F5344CB8AC3E}">
        <p14:creationId xmlns:p14="http://schemas.microsoft.com/office/powerpoint/2010/main" val="23401140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192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9CA7CAD-0C58-444D-B539-3078641CFDEF}" type="slidenum">
              <a:rPr lang="en-US" altLang="en-US">
                <a:latin typeface="Calibri" panose="020F0502020204030204" pitchFamily="34" charset="0"/>
              </a:rPr>
              <a:pPr eaLnBrk="1" hangingPunct="1"/>
              <a:t>36</a:t>
            </a:fld>
            <a:endParaRPr lang="en-US" altLang="en-US">
              <a:latin typeface="Calibri" panose="020F0502020204030204" pitchFamily="34" charset="0"/>
            </a:endParaRPr>
          </a:p>
        </p:txBody>
      </p:sp>
    </p:spTree>
    <p:extLst>
      <p:ext uri="{BB962C8B-B14F-4D97-AF65-F5344CB8AC3E}">
        <p14:creationId xmlns:p14="http://schemas.microsoft.com/office/powerpoint/2010/main" val="40004908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486F15E-14A5-4BF2-B82B-ADD4AD26F829}" type="slidenum">
              <a:rPr lang="en-US" altLang="en-US">
                <a:latin typeface="Calibri" panose="020F0502020204030204" pitchFamily="34" charset="0"/>
              </a:rPr>
              <a:pPr eaLnBrk="1" hangingPunct="1"/>
              <a:t>37</a:t>
            </a:fld>
            <a:endParaRPr lang="en-US" altLang="en-US">
              <a:latin typeface="Calibri" panose="020F0502020204030204" pitchFamily="34" charset="0"/>
            </a:endParaRPr>
          </a:p>
        </p:txBody>
      </p:sp>
      <p:sp>
        <p:nvSpPr>
          <p:cNvPr id="92163" name="Rectangle 2"/>
          <p:cNvSpPr>
            <a:spLocks noGrp="1" noRot="1" noChangeAspect="1" noChangeArrowheads="1" noTextEdit="1"/>
          </p:cNvSpPr>
          <p:nvPr>
            <p:ph type="sldImg"/>
          </p:nvPr>
        </p:nvSpPr>
        <p:spPr bwMode="auto">
          <a:xfrm>
            <a:off x="1146175" y="687388"/>
            <a:ext cx="4565650"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66" tIns="46034" rIns="92066" bIns="46034" numCol="1" anchor="t" anchorCtr="0" compatLnSpc="1">
            <a:prstTxWarp prst="textNoShape">
              <a:avLst/>
            </a:prstTxWarp>
          </a:bodyPr>
          <a:lstStyle/>
          <a:p>
            <a:pPr eaLnBrk="1" hangingPunct="1">
              <a:spcBef>
                <a:spcPct val="0"/>
              </a:spcBef>
            </a:pPr>
            <a:endParaRPr lang="en-US" altLang="en-US" sz="2300" smtClean="0"/>
          </a:p>
        </p:txBody>
      </p:sp>
    </p:spTree>
    <p:extLst>
      <p:ext uri="{BB962C8B-B14F-4D97-AF65-F5344CB8AC3E}">
        <p14:creationId xmlns:p14="http://schemas.microsoft.com/office/powerpoint/2010/main" val="27734362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1DAC4F1-83AF-4B3A-BF96-A99BBBDE7BE1}" type="slidenum">
              <a:rPr lang="en-US" altLang="en-US">
                <a:latin typeface="Calibri" panose="020F0502020204030204" pitchFamily="34" charset="0"/>
              </a:rPr>
              <a:pPr eaLnBrk="1" hangingPunct="1"/>
              <a:t>38</a:t>
            </a:fld>
            <a:endParaRPr lang="en-US" altLang="en-US">
              <a:latin typeface="Calibri" panose="020F0502020204030204" pitchFamily="34" charset="0"/>
            </a:endParaRPr>
          </a:p>
        </p:txBody>
      </p:sp>
      <p:sp>
        <p:nvSpPr>
          <p:cNvPr id="93187" name="Rectangle 2"/>
          <p:cNvSpPr>
            <a:spLocks noGrp="1" noRot="1" noChangeAspect="1" noChangeArrowheads="1" noTextEdit="1"/>
          </p:cNvSpPr>
          <p:nvPr>
            <p:ph type="sldImg"/>
          </p:nvPr>
        </p:nvSpPr>
        <p:spPr bwMode="auto">
          <a:xfrm>
            <a:off x="1146175" y="687388"/>
            <a:ext cx="4565650"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66" tIns="46034" rIns="92066" bIns="46034" numCol="1" anchor="t" anchorCtr="0" compatLnSpc="1">
            <a:prstTxWarp prst="textNoShape">
              <a:avLst/>
            </a:prstTxWarp>
          </a:bodyPr>
          <a:lstStyle/>
          <a:p>
            <a:pPr eaLnBrk="1" hangingPunct="1">
              <a:spcBef>
                <a:spcPct val="0"/>
              </a:spcBef>
            </a:pPr>
            <a:endParaRPr lang="en-US" altLang="en-US" sz="2300" smtClean="0"/>
          </a:p>
        </p:txBody>
      </p:sp>
    </p:spTree>
    <p:extLst>
      <p:ext uri="{BB962C8B-B14F-4D97-AF65-F5344CB8AC3E}">
        <p14:creationId xmlns:p14="http://schemas.microsoft.com/office/powerpoint/2010/main" val="2179457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bwMode="auto">
          <a:xfrm>
            <a:off x="1146175" y="687388"/>
            <a:ext cx="4565650"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66" tIns="46034" rIns="92066" bIns="46034" numCol="1" anchor="t" anchorCtr="0" compatLnSpc="1">
            <a:prstTxWarp prst="textNoShape">
              <a:avLst/>
            </a:prstTxWarp>
          </a:bodyPr>
          <a:lstStyle/>
          <a:p>
            <a:pPr eaLnBrk="1" hangingPunct="1">
              <a:spcBef>
                <a:spcPct val="0"/>
              </a:spcBef>
            </a:pPr>
            <a:endParaRPr lang="en-CA" altLang="en-US" sz="2300" smtClean="0"/>
          </a:p>
        </p:txBody>
      </p:sp>
    </p:spTree>
    <p:extLst>
      <p:ext uri="{BB962C8B-B14F-4D97-AF65-F5344CB8AC3E}">
        <p14:creationId xmlns:p14="http://schemas.microsoft.com/office/powerpoint/2010/main" val="10879754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bwMode="auto">
          <a:xfrm>
            <a:off x="1146175" y="687388"/>
            <a:ext cx="4565650"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66" tIns="46034" rIns="92066" bIns="46034" numCol="1" anchor="t" anchorCtr="0" compatLnSpc="1">
            <a:prstTxWarp prst="textNoShape">
              <a:avLst/>
            </a:prstTxWarp>
          </a:bodyPr>
          <a:lstStyle/>
          <a:p>
            <a:pPr eaLnBrk="1" hangingPunct="1">
              <a:spcBef>
                <a:spcPct val="0"/>
              </a:spcBef>
            </a:pPr>
            <a:endParaRPr lang="en-CA" altLang="en-US" sz="2300" smtClean="0"/>
          </a:p>
        </p:txBody>
      </p:sp>
    </p:spTree>
    <p:extLst>
      <p:ext uri="{BB962C8B-B14F-4D97-AF65-F5344CB8AC3E}">
        <p14:creationId xmlns:p14="http://schemas.microsoft.com/office/powerpoint/2010/main" val="8153288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636556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DB32DA8-9969-42DE-9B4C-E5220D5DDBE2}" type="slidenum">
              <a:rPr lang="en-US" altLang="en-US" sz="1000"/>
              <a:pPr>
                <a:spcBef>
                  <a:spcPct val="0"/>
                </a:spcBef>
              </a:pPr>
              <a:t>4</a:t>
            </a:fld>
            <a:endParaRPr lang="en-US" altLang="en-US" sz="1000"/>
          </a:p>
        </p:txBody>
      </p:sp>
      <p:sp>
        <p:nvSpPr>
          <p:cNvPr id="64515" name="Rectangle 2"/>
          <p:cNvSpPr>
            <a:spLocks noGrp="1" noRot="1" noChangeAspect="1" noChangeArrowheads="1" noTextEdit="1"/>
          </p:cNvSpPr>
          <p:nvPr>
            <p:ph type="sldImg"/>
          </p:nvPr>
        </p:nvSpPr>
        <p:spPr>
          <a:xfrm>
            <a:off x="1150938" y="692150"/>
            <a:ext cx="4556125" cy="3416300"/>
          </a:xfrm>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4677521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8007334-7E7E-4BF0-8938-1E44F107983C}" type="slidenum">
              <a:rPr lang="en-US" altLang="en-US">
                <a:latin typeface="Calibri" panose="020F0502020204030204" pitchFamily="34" charset="0"/>
              </a:rPr>
              <a:pPr eaLnBrk="1" hangingPunct="1"/>
              <a:t>42</a:t>
            </a:fld>
            <a:endParaRPr lang="en-US" altLang="en-US">
              <a:latin typeface="Calibri" panose="020F0502020204030204" pitchFamily="34" charset="0"/>
            </a:endParaRPr>
          </a:p>
        </p:txBody>
      </p:sp>
      <p:sp>
        <p:nvSpPr>
          <p:cNvPr id="983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8450234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A878A00-569E-4867-93C1-F8B0D61A7E08}" type="slidenum">
              <a:rPr lang="en-US" altLang="en-US">
                <a:latin typeface="Calibri" panose="020F0502020204030204" pitchFamily="34" charset="0"/>
              </a:rPr>
              <a:pPr eaLnBrk="1" hangingPunct="1"/>
              <a:t>43</a:t>
            </a:fld>
            <a:endParaRPr lang="en-US" altLang="en-US">
              <a:latin typeface="Calibri" panose="020F0502020204030204" pitchFamily="34" charset="0"/>
            </a:endParaRPr>
          </a:p>
        </p:txBody>
      </p:sp>
      <p:sp>
        <p:nvSpPr>
          <p:cNvPr id="100355" name="Rectangle 2"/>
          <p:cNvSpPr>
            <a:spLocks noGrp="1" noRot="1" noChangeAspect="1" noChangeArrowheads="1" noTextEdit="1"/>
          </p:cNvSpPr>
          <p:nvPr>
            <p:ph type="sldImg"/>
          </p:nvPr>
        </p:nvSpPr>
        <p:spPr bwMode="auto">
          <a:xfrm>
            <a:off x="1152525" y="692150"/>
            <a:ext cx="455295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2528687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7E56ACB-D879-48A9-B236-0125E777750F}" type="slidenum">
              <a:rPr lang="en-US" altLang="en-US">
                <a:latin typeface="Calibri" panose="020F0502020204030204" pitchFamily="34" charset="0"/>
              </a:rPr>
              <a:pPr eaLnBrk="1" hangingPunct="1"/>
              <a:t>44</a:t>
            </a:fld>
            <a:endParaRPr lang="en-US" altLang="en-US">
              <a:latin typeface="Calibri" panose="020F0502020204030204" pitchFamily="34" charset="0"/>
            </a:endParaRPr>
          </a:p>
        </p:txBody>
      </p:sp>
      <p:sp>
        <p:nvSpPr>
          <p:cNvPr id="101379" name="Rectangle 2"/>
          <p:cNvSpPr>
            <a:spLocks noGrp="1" noRot="1" noChangeAspect="1" noChangeArrowheads="1" noTextEdit="1"/>
          </p:cNvSpPr>
          <p:nvPr>
            <p:ph type="sldImg"/>
          </p:nvPr>
        </p:nvSpPr>
        <p:spPr bwMode="auto">
          <a:xfrm>
            <a:off x="1152525" y="692150"/>
            <a:ext cx="455295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710935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B326A64-6F78-4CF6-AC98-4AFC8FE29ADB}" type="slidenum">
              <a:rPr lang="en-US" altLang="en-US">
                <a:latin typeface="Calibri" panose="020F0502020204030204" pitchFamily="34" charset="0"/>
              </a:rPr>
              <a:pPr eaLnBrk="1" hangingPunct="1"/>
              <a:t>45</a:t>
            </a:fld>
            <a:endParaRPr lang="en-US" altLang="en-US">
              <a:latin typeface="Calibri" panose="020F0502020204030204" pitchFamily="34" charset="0"/>
            </a:endParaRPr>
          </a:p>
        </p:txBody>
      </p:sp>
    </p:spTree>
    <p:extLst>
      <p:ext uri="{BB962C8B-B14F-4D97-AF65-F5344CB8AC3E}">
        <p14:creationId xmlns:p14="http://schemas.microsoft.com/office/powerpoint/2010/main" val="25964129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210B31A-9F07-4906-B801-221686EE8C03}" type="slidenum">
              <a:rPr lang="en-US" altLang="en-US">
                <a:latin typeface="Calibri" panose="020F0502020204030204" pitchFamily="34" charset="0"/>
              </a:rPr>
              <a:pPr eaLnBrk="1" hangingPunct="1"/>
              <a:t>46</a:t>
            </a:fld>
            <a:endParaRPr lang="en-US" altLang="en-US">
              <a:latin typeface="Calibri" panose="020F0502020204030204" pitchFamily="34" charset="0"/>
            </a:endParaRPr>
          </a:p>
        </p:txBody>
      </p:sp>
    </p:spTree>
    <p:extLst>
      <p:ext uri="{BB962C8B-B14F-4D97-AF65-F5344CB8AC3E}">
        <p14:creationId xmlns:p14="http://schemas.microsoft.com/office/powerpoint/2010/main" val="28925518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56B7881-CA2B-4253-A72C-10BBFCADF7F3}" type="slidenum">
              <a:rPr lang="en-US" altLang="en-US">
                <a:latin typeface="Calibri" panose="020F0502020204030204" pitchFamily="34" charset="0"/>
              </a:rPr>
              <a:pPr eaLnBrk="1" hangingPunct="1"/>
              <a:t>47</a:t>
            </a:fld>
            <a:endParaRPr lang="en-US" altLang="en-US">
              <a:latin typeface="Calibri" panose="020F0502020204030204" pitchFamily="34" charset="0"/>
            </a:endParaRPr>
          </a:p>
        </p:txBody>
      </p:sp>
      <p:sp>
        <p:nvSpPr>
          <p:cNvPr id="1044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9622371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2EE72DF-CCD0-4845-8105-FFB340F9EEB7}" type="slidenum">
              <a:rPr lang="en-US" altLang="en-US">
                <a:latin typeface="Calibri" panose="020F0502020204030204" pitchFamily="34" charset="0"/>
              </a:rPr>
              <a:pPr eaLnBrk="1" hangingPunct="1"/>
              <a:t>48</a:t>
            </a:fld>
            <a:endParaRPr lang="en-US" altLang="en-US">
              <a:latin typeface="Calibri" panose="020F0502020204030204" pitchFamily="34" charset="0"/>
            </a:endParaRPr>
          </a:p>
        </p:txBody>
      </p:sp>
      <p:sp>
        <p:nvSpPr>
          <p:cNvPr id="1054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16760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9FF2D06-EA2E-4467-906E-2A211616A55F}" type="slidenum">
              <a:rPr lang="en-US" altLang="en-US">
                <a:latin typeface="Calibri" panose="020F0502020204030204" pitchFamily="34" charset="0"/>
              </a:rPr>
              <a:pPr eaLnBrk="1" hangingPunct="1"/>
              <a:t>5</a:t>
            </a:fld>
            <a:endParaRPr lang="en-US" altLang="en-US">
              <a:latin typeface="Calibri" panose="020F0502020204030204" pitchFamily="34" charset="0"/>
            </a:endParaRPr>
          </a:p>
        </p:txBody>
      </p:sp>
      <p:sp>
        <p:nvSpPr>
          <p:cNvPr id="61443" name="Rectangle 2"/>
          <p:cNvSpPr>
            <a:spLocks noGrp="1" noRot="1" noChangeAspect="1" noChangeArrowheads="1" noTextEdit="1"/>
          </p:cNvSpPr>
          <p:nvPr>
            <p:ph type="sldImg"/>
          </p:nvPr>
        </p:nvSpPr>
        <p:spPr bwMode="auto">
          <a:xfrm>
            <a:off x="1146175" y="687388"/>
            <a:ext cx="4565650"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66" tIns="46034" rIns="92066" bIns="46034" numCol="1" anchor="t" anchorCtr="0" compatLnSpc="1">
            <a:prstTxWarp prst="textNoShape">
              <a:avLst/>
            </a:prstTxWarp>
          </a:bodyPr>
          <a:lstStyle/>
          <a:p>
            <a:pPr eaLnBrk="1" hangingPunct="1">
              <a:spcBef>
                <a:spcPct val="0"/>
              </a:spcBef>
            </a:pPr>
            <a:endParaRPr lang="en-US" altLang="en-US" sz="2300" smtClean="0"/>
          </a:p>
        </p:txBody>
      </p:sp>
    </p:spTree>
    <p:extLst>
      <p:ext uri="{BB962C8B-B14F-4D97-AF65-F5344CB8AC3E}">
        <p14:creationId xmlns:p14="http://schemas.microsoft.com/office/powerpoint/2010/main" val="163177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E536714-CBC2-44F6-A69F-87045A7E0CF4}" type="slidenum">
              <a:rPr lang="en-US" altLang="en-US">
                <a:latin typeface="Calibri" panose="020F0502020204030204" pitchFamily="34" charset="0"/>
              </a:rPr>
              <a:pPr eaLnBrk="1" hangingPunct="1"/>
              <a:t>6</a:t>
            </a:fld>
            <a:endParaRPr lang="en-US" altLang="en-US">
              <a:latin typeface="Calibri" panose="020F0502020204030204" pitchFamily="34" charset="0"/>
            </a:endParaRPr>
          </a:p>
        </p:txBody>
      </p:sp>
      <p:sp>
        <p:nvSpPr>
          <p:cNvPr id="62467" name="Rectangle 2"/>
          <p:cNvSpPr>
            <a:spLocks noGrp="1" noRot="1" noChangeAspect="1" noChangeArrowheads="1" noTextEdit="1"/>
          </p:cNvSpPr>
          <p:nvPr>
            <p:ph type="sldImg"/>
          </p:nvPr>
        </p:nvSpPr>
        <p:spPr bwMode="auto">
          <a:xfrm>
            <a:off x="1152525" y="692150"/>
            <a:ext cx="455295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4034885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ABD3914-8E78-44B6-BC3B-41F3D7804C07}" type="slidenum">
              <a:rPr lang="en-US" altLang="en-US">
                <a:latin typeface="Calibri" panose="020F0502020204030204" pitchFamily="34" charset="0"/>
              </a:rPr>
              <a:pPr eaLnBrk="1" hangingPunct="1"/>
              <a:t>7</a:t>
            </a:fld>
            <a:endParaRPr lang="en-US" altLang="en-US">
              <a:latin typeface="Calibri" panose="020F0502020204030204" pitchFamily="34" charset="0"/>
            </a:endParaRPr>
          </a:p>
        </p:txBody>
      </p:sp>
    </p:spTree>
    <p:extLst>
      <p:ext uri="{BB962C8B-B14F-4D97-AF65-F5344CB8AC3E}">
        <p14:creationId xmlns:p14="http://schemas.microsoft.com/office/powerpoint/2010/main" val="2158056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40D6D4F-7072-46D6-B93D-12A51BEB9BAC}" type="slidenum">
              <a:rPr lang="en-US" altLang="en-US">
                <a:latin typeface="Calibri" panose="020F0502020204030204" pitchFamily="34" charset="0"/>
              </a:rPr>
              <a:pPr eaLnBrk="1" hangingPunct="1"/>
              <a:t>8</a:t>
            </a:fld>
            <a:endParaRPr lang="en-US" altLang="en-US">
              <a:latin typeface="Calibri" panose="020F0502020204030204" pitchFamily="34" charset="0"/>
            </a:endParaRPr>
          </a:p>
        </p:txBody>
      </p:sp>
    </p:spTree>
    <p:extLst>
      <p:ext uri="{BB962C8B-B14F-4D97-AF65-F5344CB8AC3E}">
        <p14:creationId xmlns:p14="http://schemas.microsoft.com/office/powerpoint/2010/main" val="3778143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502187-7CCA-4FCC-A206-65F7C209AA19}" type="slidenum">
              <a:rPr lang="en-US" altLang="en-US">
                <a:latin typeface="Calibri" panose="020F0502020204030204" pitchFamily="34" charset="0"/>
              </a:rPr>
              <a:pPr eaLnBrk="1" hangingPunct="1"/>
              <a:t>9</a:t>
            </a:fld>
            <a:endParaRPr lang="en-US" altLang="en-US">
              <a:latin typeface="Calibri" panose="020F0502020204030204" pitchFamily="34" charset="0"/>
            </a:endParaRPr>
          </a:p>
        </p:txBody>
      </p:sp>
    </p:spTree>
    <p:extLst>
      <p:ext uri="{BB962C8B-B14F-4D97-AF65-F5344CB8AC3E}">
        <p14:creationId xmlns:p14="http://schemas.microsoft.com/office/powerpoint/2010/main" val="27330174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0" y="-19050"/>
            <a:ext cx="9144000" cy="6877050"/>
            <a:chOff x="0" y="-12"/>
            <a:chExt cx="5760" cy="4332"/>
          </a:xfrm>
        </p:grpSpPr>
        <p:sp>
          <p:nvSpPr>
            <p:cNvPr id="5" name="Rectangle 3"/>
            <p:cNvSpPr>
              <a:spLocks noChangeArrowheads="1"/>
            </p:cNvSpPr>
            <p:nvPr userDrawn="1"/>
          </p:nvSpPr>
          <p:spPr bwMode="hidden">
            <a:xfrm>
              <a:off x="1104" y="1008"/>
              <a:ext cx="4656" cy="3312"/>
            </a:xfrm>
            <a:prstGeom prst="rect">
              <a:avLst/>
            </a:prstGeom>
            <a:gradFill rotWithShape="0">
              <a:gsLst>
                <a:gs pos="0">
                  <a:schemeClr val="bg2"/>
                </a:gs>
                <a:gs pos="50000">
                  <a:schemeClr val="bg1"/>
                </a:gs>
                <a:gs pos="100000">
                  <a:schemeClr val="bg2"/>
                </a:gs>
              </a:gsLst>
              <a:lin ang="2700000" scaled="1"/>
            </a:gradFill>
            <a:ln w="9525">
              <a:noFill/>
              <a:miter lim="800000"/>
              <a:headEnd/>
              <a:tailEnd/>
            </a:ln>
            <a:effectLst/>
          </p:spPr>
          <p:txBody>
            <a:bodyPr wrap="none" anchor="ctr"/>
            <a:lstStyle/>
            <a:p>
              <a:pPr>
                <a:defRPr/>
              </a:pPr>
              <a:endParaRPr lang="en-US">
                <a:latin typeface="Arial" charset="0"/>
                <a:cs typeface="Arial" charset="0"/>
              </a:endParaRPr>
            </a:p>
          </p:txBody>
        </p:sp>
        <p:grpSp>
          <p:nvGrpSpPr>
            <p:cNvPr id="6" name="Group 4"/>
            <p:cNvGrpSpPr>
              <a:grpSpLocks/>
            </p:cNvGrpSpPr>
            <p:nvPr userDrawn="1"/>
          </p:nvGrpSpPr>
          <p:grpSpPr bwMode="auto">
            <a:xfrm>
              <a:off x="-1261" y="-157"/>
              <a:ext cx="7021" cy="1190"/>
              <a:chOff x="-1261" y="-154"/>
              <a:chExt cx="7021" cy="1190"/>
            </a:xfrm>
          </p:grpSpPr>
          <p:sp>
            <p:nvSpPr>
              <p:cNvPr id="8" name="Freeform 5"/>
              <p:cNvSpPr>
                <a:spLocks/>
              </p:cNvSpPr>
              <p:nvPr userDrawn="1"/>
            </p:nvSpPr>
            <p:spPr bwMode="ltGray">
              <a:xfrm>
                <a:off x="0" y="4"/>
                <a:ext cx="5760" cy="1032"/>
              </a:xfrm>
              <a:custGeom>
                <a:avLst/>
                <a:gdLst>
                  <a:gd name="T0" fmla="*/ 5760 w 4848"/>
                  <a:gd name="T1" fmla="*/ 1032 h 432"/>
                  <a:gd name="T2" fmla="*/ 0 w 4848"/>
                  <a:gd name="T3" fmla="*/ 1032 h 432"/>
                  <a:gd name="T4" fmla="*/ 0 w 4848"/>
                  <a:gd name="T5" fmla="*/ 0 h 432"/>
                  <a:gd name="T6" fmla="*/ 5760 w 4848"/>
                  <a:gd name="T7" fmla="*/ 0 h 432"/>
                  <a:gd name="T8" fmla="*/ 5760 w 4848"/>
                  <a:gd name="T9" fmla="*/ 1032 h 4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48" h="432">
                    <a:moveTo>
                      <a:pt x="4848" y="432"/>
                    </a:moveTo>
                    <a:lnTo>
                      <a:pt x="0" y="432"/>
                    </a:lnTo>
                    <a:lnTo>
                      <a:pt x="0" y="0"/>
                    </a:lnTo>
                    <a:lnTo>
                      <a:pt x="4848" y="0"/>
                    </a:lnTo>
                    <a:lnTo>
                      <a:pt x="4848" y="432"/>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9" name="Group 6"/>
              <p:cNvGrpSpPr>
                <a:grpSpLocks/>
              </p:cNvGrpSpPr>
              <p:nvPr userDrawn="1"/>
            </p:nvGrpSpPr>
            <p:grpSpPr bwMode="auto">
              <a:xfrm>
                <a:off x="333" y="-9"/>
                <a:ext cx="5176" cy="1044"/>
                <a:chOff x="333" y="-9"/>
                <a:chExt cx="5176" cy="1044"/>
              </a:xfrm>
            </p:grpSpPr>
            <p:sp>
              <p:nvSpPr>
                <p:cNvPr id="38" name="Freeform 7"/>
                <p:cNvSpPr>
                  <a:spLocks/>
                </p:cNvSpPr>
                <p:nvPr userDrawn="1"/>
              </p:nvSpPr>
              <p:spPr bwMode="ltGray">
                <a:xfrm>
                  <a:off x="3230" y="949"/>
                  <a:ext cx="17" cy="20"/>
                </a:xfrm>
                <a:custGeom>
                  <a:avLst/>
                  <a:gdLst>
                    <a:gd name="T0" fmla="*/ 6 w 15"/>
                    <a:gd name="T1" fmla="*/ 10 h 23"/>
                    <a:gd name="T2" fmla="*/ 17 w 15"/>
                    <a:gd name="T3" fmla="*/ 4 h 23"/>
                    <a:gd name="T4" fmla="*/ 15 w 15"/>
                    <a:gd name="T5" fmla="*/ 15 h 23"/>
                    <a:gd name="T6" fmla="*/ 6 w 15"/>
                    <a:gd name="T7" fmla="*/ 1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9" name="Freeform 8"/>
                <p:cNvSpPr>
                  <a:spLocks/>
                </p:cNvSpPr>
                <p:nvPr userDrawn="1"/>
              </p:nvSpPr>
              <p:spPr bwMode="ltGray">
                <a:xfrm>
                  <a:off x="3406" y="1015"/>
                  <a:ext cx="21" cy="20"/>
                </a:xfrm>
                <a:custGeom>
                  <a:avLst/>
                  <a:gdLst>
                    <a:gd name="T0" fmla="*/ 3 w 20"/>
                    <a:gd name="T1" fmla="*/ 11 h 23"/>
                    <a:gd name="T2" fmla="*/ 12 w 20"/>
                    <a:gd name="T3" fmla="*/ 3 h 23"/>
                    <a:gd name="T4" fmla="*/ 7 w 20"/>
                    <a:gd name="T5" fmla="*/ 17 h 23"/>
                    <a:gd name="T6" fmla="*/ 3 w 20"/>
                    <a:gd name="T7" fmla="*/ 1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0" name="Freeform 9"/>
                <p:cNvSpPr>
                  <a:spLocks/>
                </p:cNvSpPr>
                <p:nvPr userDrawn="1"/>
              </p:nvSpPr>
              <p:spPr bwMode="ltGray">
                <a:xfrm>
                  <a:off x="2909" y="908"/>
                  <a:ext cx="31" cy="34"/>
                </a:xfrm>
                <a:custGeom>
                  <a:avLst/>
                  <a:gdLst>
                    <a:gd name="T0" fmla="*/ 17 w 30"/>
                    <a:gd name="T1" fmla="*/ 27 h 42"/>
                    <a:gd name="T2" fmla="*/ 8 w 30"/>
                    <a:gd name="T3" fmla="*/ 17 h 42"/>
                    <a:gd name="T4" fmla="*/ 0 w 30"/>
                    <a:gd name="T5" fmla="*/ 7 h 42"/>
                    <a:gd name="T6" fmla="*/ 17 w 30"/>
                    <a:gd name="T7" fmla="*/ 2 h 42"/>
                    <a:gd name="T8" fmla="*/ 31 w 30"/>
                    <a:gd name="T9" fmla="*/ 19 h 42"/>
                    <a:gd name="T10" fmla="*/ 29 w 30"/>
                    <a:gd name="T11" fmla="*/ 25 h 42"/>
                    <a:gd name="T12" fmla="*/ 17 w 30"/>
                    <a:gd name="T13" fmla="*/ 27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1" name="Freeform 10"/>
                <p:cNvSpPr>
                  <a:spLocks/>
                </p:cNvSpPr>
                <p:nvPr userDrawn="1"/>
              </p:nvSpPr>
              <p:spPr bwMode="ltGray">
                <a:xfrm>
                  <a:off x="2551" y="940"/>
                  <a:ext cx="25" cy="12"/>
                </a:xfrm>
                <a:custGeom>
                  <a:avLst/>
                  <a:gdLst>
                    <a:gd name="T0" fmla="*/ 15 w 25"/>
                    <a:gd name="T1" fmla="*/ 12 h 16"/>
                    <a:gd name="T2" fmla="*/ 3 w 25"/>
                    <a:gd name="T3" fmla="*/ 6 h 16"/>
                    <a:gd name="T4" fmla="*/ 15 w 25"/>
                    <a:gd name="T5" fmla="*/ 0 h 16"/>
                    <a:gd name="T6" fmla="*/ 15 w 25"/>
                    <a:gd name="T7" fmla="*/ 12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2" name="Freeform 11"/>
                <p:cNvSpPr>
                  <a:spLocks/>
                </p:cNvSpPr>
                <p:nvPr userDrawn="1"/>
              </p:nvSpPr>
              <p:spPr bwMode="ltGray">
                <a:xfrm>
                  <a:off x="2443" y="954"/>
                  <a:ext cx="65" cy="39"/>
                </a:xfrm>
                <a:custGeom>
                  <a:avLst/>
                  <a:gdLst>
                    <a:gd name="T0" fmla="*/ 14 w 65"/>
                    <a:gd name="T1" fmla="*/ 20 h 46"/>
                    <a:gd name="T2" fmla="*/ 30 w 65"/>
                    <a:gd name="T3" fmla="*/ 3 h 46"/>
                    <a:gd name="T4" fmla="*/ 42 w 65"/>
                    <a:gd name="T5" fmla="*/ 0 h 46"/>
                    <a:gd name="T6" fmla="*/ 58 w 65"/>
                    <a:gd name="T7" fmla="*/ 10 h 46"/>
                    <a:gd name="T8" fmla="*/ 32 w 65"/>
                    <a:gd name="T9" fmla="*/ 22 h 46"/>
                    <a:gd name="T10" fmla="*/ 12 w 65"/>
                    <a:gd name="T11" fmla="*/ 39 h 46"/>
                    <a:gd name="T12" fmla="*/ 8 w 65"/>
                    <a:gd name="T13" fmla="*/ 17 h 46"/>
                    <a:gd name="T14" fmla="*/ 12 w 65"/>
                    <a:gd name="T15" fmla="*/ 12 h 46"/>
                    <a:gd name="T16" fmla="*/ 14 w 65"/>
                    <a:gd name="T17" fmla="*/ 2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3" name="Freeform 12"/>
                <p:cNvSpPr>
                  <a:spLocks/>
                </p:cNvSpPr>
                <p:nvPr userDrawn="1"/>
              </p:nvSpPr>
              <p:spPr bwMode="ltGray">
                <a:xfrm>
                  <a:off x="2375" y="952"/>
                  <a:ext cx="68" cy="39"/>
                </a:xfrm>
                <a:custGeom>
                  <a:avLst/>
                  <a:gdLst>
                    <a:gd name="T0" fmla="*/ 0 w 69"/>
                    <a:gd name="T1" fmla="*/ 26 h 47"/>
                    <a:gd name="T2" fmla="*/ 18 w 69"/>
                    <a:gd name="T3" fmla="*/ 21 h 47"/>
                    <a:gd name="T4" fmla="*/ 51 w 69"/>
                    <a:gd name="T5" fmla="*/ 1 h 47"/>
                    <a:gd name="T6" fmla="*/ 63 w 69"/>
                    <a:gd name="T7" fmla="*/ 2 h 47"/>
                    <a:gd name="T8" fmla="*/ 49 w 69"/>
                    <a:gd name="T9" fmla="*/ 16 h 47"/>
                    <a:gd name="T10" fmla="*/ 28 w 69"/>
                    <a:gd name="T11" fmla="*/ 27 h 47"/>
                    <a:gd name="T12" fmla="*/ 22 w 69"/>
                    <a:gd name="T13" fmla="*/ 39 h 47"/>
                    <a:gd name="T14" fmla="*/ 16 w 69"/>
                    <a:gd name="T15" fmla="*/ 37 h 47"/>
                    <a:gd name="T16" fmla="*/ 12 w 69"/>
                    <a:gd name="T17" fmla="*/ 32 h 47"/>
                    <a:gd name="T18" fmla="*/ 0 w 69"/>
                    <a:gd name="T19" fmla="*/ 29 h 47"/>
                    <a:gd name="T20" fmla="*/ 0 w 69"/>
                    <a:gd name="T21" fmla="*/ 26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4" name="Freeform 13"/>
                <p:cNvSpPr>
                  <a:spLocks/>
                </p:cNvSpPr>
                <p:nvPr userDrawn="1"/>
              </p:nvSpPr>
              <p:spPr bwMode="ltGray">
                <a:xfrm>
                  <a:off x="2007" y="739"/>
                  <a:ext cx="354" cy="228"/>
                </a:xfrm>
                <a:custGeom>
                  <a:avLst/>
                  <a:gdLst>
                    <a:gd name="T0" fmla="*/ 10 w 355"/>
                    <a:gd name="T1" fmla="*/ 3 h 277"/>
                    <a:gd name="T2" fmla="*/ 36 w 355"/>
                    <a:gd name="T3" fmla="*/ 15 h 277"/>
                    <a:gd name="T4" fmla="*/ 46 w 355"/>
                    <a:gd name="T5" fmla="*/ 25 h 277"/>
                    <a:gd name="T6" fmla="*/ 76 w 355"/>
                    <a:gd name="T7" fmla="*/ 43 h 277"/>
                    <a:gd name="T8" fmla="*/ 92 w 355"/>
                    <a:gd name="T9" fmla="*/ 54 h 277"/>
                    <a:gd name="T10" fmla="*/ 122 w 355"/>
                    <a:gd name="T11" fmla="*/ 81 h 277"/>
                    <a:gd name="T12" fmla="*/ 136 w 355"/>
                    <a:gd name="T13" fmla="*/ 105 h 277"/>
                    <a:gd name="T14" fmla="*/ 148 w 355"/>
                    <a:gd name="T15" fmla="*/ 109 h 277"/>
                    <a:gd name="T16" fmla="*/ 154 w 355"/>
                    <a:gd name="T17" fmla="*/ 123 h 277"/>
                    <a:gd name="T18" fmla="*/ 176 w 355"/>
                    <a:gd name="T19" fmla="*/ 125 h 277"/>
                    <a:gd name="T20" fmla="*/ 170 w 355"/>
                    <a:gd name="T21" fmla="*/ 161 h 277"/>
                    <a:gd name="T22" fmla="*/ 179 w 355"/>
                    <a:gd name="T23" fmla="*/ 184 h 277"/>
                    <a:gd name="T24" fmla="*/ 197 w 355"/>
                    <a:gd name="T25" fmla="*/ 191 h 277"/>
                    <a:gd name="T26" fmla="*/ 215 w 355"/>
                    <a:gd name="T27" fmla="*/ 193 h 277"/>
                    <a:gd name="T28" fmla="*/ 235 w 355"/>
                    <a:gd name="T29" fmla="*/ 199 h 277"/>
                    <a:gd name="T30" fmla="*/ 253 w 355"/>
                    <a:gd name="T31" fmla="*/ 194 h 277"/>
                    <a:gd name="T32" fmla="*/ 271 w 355"/>
                    <a:gd name="T33" fmla="*/ 204 h 277"/>
                    <a:gd name="T34" fmla="*/ 295 w 355"/>
                    <a:gd name="T35" fmla="*/ 211 h 277"/>
                    <a:gd name="T36" fmla="*/ 313 w 355"/>
                    <a:gd name="T37" fmla="*/ 217 h 277"/>
                    <a:gd name="T38" fmla="*/ 351 w 355"/>
                    <a:gd name="T39" fmla="*/ 219 h 277"/>
                    <a:gd name="T40" fmla="*/ 341 w 355"/>
                    <a:gd name="T41" fmla="*/ 226 h 277"/>
                    <a:gd name="T42" fmla="*/ 321 w 355"/>
                    <a:gd name="T43" fmla="*/ 224 h 277"/>
                    <a:gd name="T44" fmla="*/ 299 w 355"/>
                    <a:gd name="T45" fmla="*/ 222 h 277"/>
                    <a:gd name="T46" fmla="*/ 287 w 355"/>
                    <a:gd name="T47" fmla="*/ 219 h 277"/>
                    <a:gd name="T48" fmla="*/ 251 w 355"/>
                    <a:gd name="T49" fmla="*/ 217 h 277"/>
                    <a:gd name="T50" fmla="*/ 233 w 355"/>
                    <a:gd name="T51" fmla="*/ 214 h 277"/>
                    <a:gd name="T52" fmla="*/ 172 w 355"/>
                    <a:gd name="T53" fmla="*/ 199 h 277"/>
                    <a:gd name="T54" fmla="*/ 160 w 355"/>
                    <a:gd name="T55" fmla="*/ 178 h 277"/>
                    <a:gd name="T56" fmla="*/ 126 w 355"/>
                    <a:gd name="T57" fmla="*/ 165 h 277"/>
                    <a:gd name="T58" fmla="*/ 108 w 355"/>
                    <a:gd name="T59" fmla="*/ 153 h 277"/>
                    <a:gd name="T60" fmla="*/ 94 w 355"/>
                    <a:gd name="T61" fmla="*/ 130 h 277"/>
                    <a:gd name="T62" fmla="*/ 68 w 355"/>
                    <a:gd name="T63" fmla="*/ 89 h 277"/>
                    <a:gd name="T64" fmla="*/ 64 w 355"/>
                    <a:gd name="T65" fmla="*/ 84 h 277"/>
                    <a:gd name="T66" fmla="*/ 58 w 355"/>
                    <a:gd name="T67" fmla="*/ 82 h 277"/>
                    <a:gd name="T68" fmla="*/ 54 w 355"/>
                    <a:gd name="T69" fmla="*/ 72 h 277"/>
                    <a:gd name="T70" fmla="*/ 38 w 355"/>
                    <a:gd name="T71" fmla="*/ 48 h 277"/>
                    <a:gd name="T72" fmla="*/ 20 w 355"/>
                    <a:gd name="T73" fmla="*/ 33 h 277"/>
                    <a:gd name="T74" fmla="*/ 4 w 355"/>
                    <a:gd name="T75" fmla="*/ 18 h 277"/>
                    <a:gd name="T76" fmla="*/ 10 w 355"/>
                    <a:gd name="T77" fmla="*/ 2 h 277"/>
                    <a:gd name="T78" fmla="*/ 10 w 355"/>
                    <a:gd name="T79" fmla="*/ 3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5" name="Freeform 14"/>
                <p:cNvSpPr>
                  <a:spLocks/>
                </p:cNvSpPr>
                <p:nvPr userDrawn="1"/>
              </p:nvSpPr>
              <p:spPr bwMode="ltGray">
                <a:xfrm>
                  <a:off x="2222" y="724"/>
                  <a:ext cx="157" cy="167"/>
                </a:xfrm>
                <a:custGeom>
                  <a:avLst/>
                  <a:gdLst>
                    <a:gd name="T0" fmla="*/ 54 w 156"/>
                    <a:gd name="T1" fmla="*/ 54 h 206"/>
                    <a:gd name="T2" fmla="*/ 66 w 156"/>
                    <a:gd name="T3" fmla="*/ 47 h 206"/>
                    <a:gd name="T4" fmla="*/ 68 w 156"/>
                    <a:gd name="T5" fmla="*/ 42 h 206"/>
                    <a:gd name="T6" fmla="*/ 81 w 156"/>
                    <a:gd name="T7" fmla="*/ 36 h 206"/>
                    <a:gd name="T8" fmla="*/ 107 w 156"/>
                    <a:gd name="T9" fmla="*/ 18 h 206"/>
                    <a:gd name="T10" fmla="*/ 113 w 156"/>
                    <a:gd name="T11" fmla="*/ 3 h 206"/>
                    <a:gd name="T12" fmla="*/ 125 w 156"/>
                    <a:gd name="T13" fmla="*/ 0 h 206"/>
                    <a:gd name="T14" fmla="*/ 151 w 156"/>
                    <a:gd name="T15" fmla="*/ 23 h 206"/>
                    <a:gd name="T16" fmla="*/ 147 w 156"/>
                    <a:gd name="T17" fmla="*/ 36 h 206"/>
                    <a:gd name="T18" fmla="*/ 127 w 156"/>
                    <a:gd name="T19" fmla="*/ 52 h 206"/>
                    <a:gd name="T20" fmla="*/ 133 w 156"/>
                    <a:gd name="T21" fmla="*/ 76 h 206"/>
                    <a:gd name="T22" fmla="*/ 143 w 156"/>
                    <a:gd name="T23" fmla="*/ 89 h 206"/>
                    <a:gd name="T24" fmla="*/ 147 w 156"/>
                    <a:gd name="T25" fmla="*/ 104 h 206"/>
                    <a:gd name="T26" fmla="*/ 129 w 156"/>
                    <a:gd name="T27" fmla="*/ 104 h 206"/>
                    <a:gd name="T28" fmla="*/ 117 w 156"/>
                    <a:gd name="T29" fmla="*/ 118 h 206"/>
                    <a:gd name="T30" fmla="*/ 105 w 156"/>
                    <a:gd name="T31" fmla="*/ 126 h 206"/>
                    <a:gd name="T32" fmla="*/ 101 w 156"/>
                    <a:gd name="T33" fmla="*/ 161 h 206"/>
                    <a:gd name="T34" fmla="*/ 89 w 156"/>
                    <a:gd name="T35" fmla="*/ 164 h 206"/>
                    <a:gd name="T36" fmla="*/ 83 w 156"/>
                    <a:gd name="T37" fmla="*/ 167 h 206"/>
                    <a:gd name="T38" fmla="*/ 76 w 156"/>
                    <a:gd name="T39" fmla="*/ 164 h 206"/>
                    <a:gd name="T40" fmla="*/ 72 w 156"/>
                    <a:gd name="T41" fmla="*/ 154 h 206"/>
                    <a:gd name="T42" fmla="*/ 60 w 156"/>
                    <a:gd name="T43" fmla="*/ 151 h 206"/>
                    <a:gd name="T44" fmla="*/ 42 w 156"/>
                    <a:gd name="T45" fmla="*/ 157 h 206"/>
                    <a:gd name="T46" fmla="*/ 28 w 156"/>
                    <a:gd name="T47" fmla="*/ 151 h 206"/>
                    <a:gd name="T48" fmla="*/ 10 w 156"/>
                    <a:gd name="T49" fmla="*/ 120 h 206"/>
                    <a:gd name="T50" fmla="*/ 4 w 156"/>
                    <a:gd name="T51" fmla="*/ 105 h 206"/>
                    <a:gd name="T52" fmla="*/ 0 w 156"/>
                    <a:gd name="T53" fmla="*/ 96 h 206"/>
                    <a:gd name="T54" fmla="*/ 20 w 156"/>
                    <a:gd name="T55" fmla="*/ 78 h 206"/>
                    <a:gd name="T56" fmla="*/ 32 w 156"/>
                    <a:gd name="T57" fmla="*/ 84 h 206"/>
                    <a:gd name="T58" fmla="*/ 34 w 156"/>
                    <a:gd name="T59" fmla="*/ 65 h 206"/>
                    <a:gd name="T60" fmla="*/ 52 w 156"/>
                    <a:gd name="T61" fmla="*/ 57 h 206"/>
                    <a:gd name="T62" fmla="*/ 54 w 156"/>
                    <a:gd name="T63" fmla="*/ 54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6" name="Freeform 15"/>
                <p:cNvSpPr>
                  <a:spLocks/>
                </p:cNvSpPr>
                <p:nvPr userDrawn="1"/>
              </p:nvSpPr>
              <p:spPr bwMode="ltGray">
                <a:xfrm>
                  <a:off x="2375" y="800"/>
                  <a:ext cx="110" cy="32"/>
                </a:xfrm>
                <a:custGeom>
                  <a:avLst/>
                  <a:gdLst>
                    <a:gd name="T0" fmla="*/ 4 w 109"/>
                    <a:gd name="T1" fmla="*/ 27 h 38"/>
                    <a:gd name="T2" fmla="*/ 18 w 109"/>
                    <a:gd name="T3" fmla="*/ 8 h 38"/>
                    <a:gd name="T4" fmla="*/ 46 w 109"/>
                    <a:gd name="T5" fmla="*/ 17 h 38"/>
                    <a:gd name="T6" fmla="*/ 73 w 109"/>
                    <a:gd name="T7" fmla="*/ 12 h 38"/>
                    <a:gd name="T8" fmla="*/ 91 w 109"/>
                    <a:gd name="T9" fmla="*/ 0 h 38"/>
                    <a:gd name="T10" fmla="*/ 77 w 109"/>
                    <a:gd name="T11" fmla="*/ 22 h 38"/>
                    <a:gd name="T12" fmla="*/ 61 w 109"/>
                    <a:gd name="T13" fmla="*/ 32 h 38"/>
                    <a:gd name="T14" fmla="*/ 42 w 109"/>
                    <a:gd name="T15" fmla="*/ 27 h 38"/>
                    <a:gd name="T16" fmla="*/ 14 w 109"/>
                    <a:gd name="T17" fmla="*/ 25 h 38"/>
                    <a:gd name="T18" fmla="*/ 4 w 109"/>
                    <a:gd name="T19" fmla="*/ 27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7" name="Freeform 16"/>
                <p:cNvSpPr>
                  <a:spLocks/>
                </p:cNvSpPr>
                <p:nvPr userDrawn="1"/>
              </p:nvSpPr>
              <p:spPr bwMode="ltGray">
                <a:xfrm>
                  <a:off x="2370" y="839"/>
                  <a:ext cx="75" cy="84"/>
                </a:xfrm>
                <a:custGeom>
                  <a:avLst/>
                  <a:gdLst>
                    <a:gd name="T0" fmla="*/ 8 w 76"/>
                    <a:gd name="T1" fmla="*/ 15 h 104"/>
                    <a:gd name="T2" fmla="*/ 18 w 76"/>
                    <a:gd name="T3" fmla="*/ 0 h 104"/>
                    <a:gd name="T4" fmla="*/ 34 w 76"/>
                    <a:gd name="T5" fmla="*/ 15 h 104"/>
                    <a:gd name="T6" fmla="*/ 61 w 76"/>
                    <a:gd name="T7" fmla="*/ 3 h 104"/>
                    <a:gd name="T8" fmla="*/ 45 w 76"/>
                    <a:gd name="T9" fmla="*/ 27 h 104"/>
                    <a:gd name="T10" fmla="*/ 53 w 76"/>
                    <a:gd name="T11" fmla="*/ 39 h 104"/>
                    <a:gd name="T12" fmla="*/ 57 w 76"/>
                    <a:gd name="T13" fmla="*/ 48 h 104"/>
                    <a:gd name="T14" fmla="*/ 45 w 76"/>
                    <a:gd name="T15" fmla="*/ 60 h 104"/>
                    <a:gd name="T16" fmla="*/ 34 w 76"/>
                    <a:gd name="T17" fmla="*/ 48 h 104"/>
                    <a:gd name="T18" fmla="*/ 22 w 76"/>
                    <a:gd name="T19" fmla="*/ 39 h 104"/>
                    <a:gd name="T20" fmla="*/ 28 w 76"/>
                    <a:gd name="T21" fmla="*/ 55 h 104"/>
                    <a:gd name="T22" fmla="*/ 30 w 76"/>
                    <a:gd name="T23" fmla="*/ 60 h 104"/>
                    <a:gd name="T24" fmla="*/ 20 w 76"/>
                    <a:gd name="T25" fmla="*/ 84 h 104"/>
                    <a:gd name="T26" fmla="*/ 12 w 76"/>
                    <a:gd name="T27" fmla="*/ 82 h 104"/>
                    <a:gd name="T28" fmla="*/ 8 w 76"/>
                    <a:gd name="T29" fmla="*/ 73 h 104"/>
                    <a:gd name="T30" fmla="*/ 0 w 76"/>
                    <a:gd name="T31" fmla="*/ 44 h 104"/>
                    <a:gd name="T32" fmla="*/ 2 w 76"/>
                    <a:gd name="T33" fmla="*/ 24 h 104"/>
                    <a:gd name="T34" fmla="*/ 8 w 76"/>
                    <a:gd name="T35" fmla="*/ 15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 name="Freeform 17"/>
                <p:cNvSpPr>
                  <a:spLocks/>
                </p:cNvSpPr>
                <p:nvPr userDrawn="1"/>
              </p:nvSpPr>
              <p:spPr bwMode="ltGray">
                <a:xfrm>
                  <a:off x="2497" y="793"/>
                  <a:ext cx="37" cy="49"/>
                </a:xfrm>
                <a:custGeom>
                  <a:avLst/>
                  <a:gdLst>
                    <a:gd name="T0" fmla="*/ 3 w 37"/>
                    <a:gd name="T1" fmla="*/ 22 h 61"/>
                    <a:gd name="T2" fmla="*/ 13 w 37"/>
                    <a:gd name="T3" fmla="*/ 0 h 61"/>
                    <a:gd name="T4" fmla="*/ 15 w 37"/>
                    <a:gd name="T5" fmla="*/ 22 h 61"/>
                    <a:gd name="T6" fmla="*/ 37 w 37"/>
                    <a:gd name="T7" fmla="*/ 31 h 61"/>
                    <a:gd name="T8" fmla="*/ 19 w 37"/>
                    <a:gd name="T9" fmla="*/ 35 h 61"/>
                    <a:gd name="T10" fmla="*/ 5 w 37"/>
                    <a:gd name="T11" fmla="*/ 47 h 61"/>
                    <a:gd name="T12" fmla="*/ 1 w 37"/>
                    <a:gd name="T13" fmla="*/ 27 h 61"/>
                    <a:gd name="T14" fmla="*/ 3 w 37"/>
                    <a:gd name="T15" fmla="*/ 22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9" name="Freeform 18"/>
                <p:cNvSpPr>
                  <a:spLocks/>
                </p:cNvSpPr>
                <p:nvPr userDrawn="1"/>
              </p:nvSpPr>
              <p:spPr bwMode="ltGray">
                <a:xfrm>
                  <a:off x="2506" y="869"/>
                  <a:ext cx="47" cy="24"/>
                </a:xfrm>
                <a:custGeom>
                  <a:avLst/>
                  <a:gdLst>
                    <a:gd name="T0" fmla="*/ 7 w 49"/>
                    <a:gd name="T1" fmla="*/ 0 h 29"/>
                    <a:gd name="T2" fmla="*/ 28 w 49"/>
                    <a:gd name="T3" fmla="*/ 0 h 29"/>
                    <a:gd name="T4" fmla="*/ 47 w 49"/>
                    <a:gd name="T5" fmla="*/ 13 h 29"/>
                    <a:gd name="T6" fmla="*/ 34 w 49"/>
                    <a:gd name="T7" fmla="*/ 12 h 29"/>
                    <a:gd name="T8" fmla="*/ 3 w 49"/>
                    <a:gd name="T9" fmla="*/ 13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0" name="Freeform 19"/>
                <p:cNvSpPr>
                  <a:spLocks/>
                </p:cNvSpPr>
                <p:nvPr userDrawn="1"/>
              </p:nvSpPr>
              <p:spPr bwMode="ltGray">
                <a:xfrm>
                  <a:off x="2555" y="832"/>
                  <a:ext cx="61" cy="42"/>
                </a:xfrm>
                <a:custGeom>
                  <a:avLst/>
                  <a:gdLst>
                    <a:gd name="T0" fmla="*/ 21 w 61"/>
                    <a:gd name="T1" fmla="*/ 33 h 48"/>
                    <a:gd name="T2" fmla="*/ 15 w 61"/>
                    <a:gd name="T3" fmla="*/ 23 h 48"/>
                    <a:gd name="T4" fmla="*/ 3 w 61"/>
                    <a:gd name="T5" fmla="*/ 19 h 48"/>
                    <a:gd name="T6" fmla="*/ 13 w 61"/>
                    <a:gd name="T7" fmla="*/ 7 h 48"/>
                    <a:gd name="T8" fmla="*/ 25 w 61"/>
                    <a:gd name="T9" fmla="*/ 0 h 48"/>
                    <a:gd name="T10" fmla="*/ 49 w 61"/>
                    <a:gd name="T11" fmla="*/ 9 h 48"/>
                    <a:gd name="T12" fmla="*/ 53 w 61"/>
                    <a:gd name="T13" fmla="*/ 18 h 48"/>
                    <a:gd name="T14" fmla="*/ 61 w 61"/>
                    <a:gd name="T15" fmla="*/ 28 h 48"/>
                    <a:gd name="T16" fmla="*/ 41 w 61"/>
                    <a:gd name="T17" fmla="*/ 33 h 48"/>
                    <a:gd name="T18" fmla="*/ 23 w 61"/>
                    <a:gd name="T19" fmla="*/ 39 h 48"/>
                    <a:gd name="T20" fmla="*/ 21 w 61"/>
                    <a:gd name="T21" fmla="*/ 33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1" name="Freeform 20"/>
                <p:cNvSpPr>
                  <a:spLocks/>
                </p:cNvSpPr>
                <p:nvPr userDrawn="1"/>
              </p:nvSpPr>
              <p:spPr bwMode="ltGray">
                <a:xfrm>
                  <a:off x="2572" y="852"/>
                  <a:ext cx="286" cy="149"/>
                </a:xfrm>
                <a:custGeom>
                  <a:avLst/>
                  <a:gdLst>
                    <a:gd name="T0" fmla="*/ 46 w 286"/>
                    <a:gd name="T1" fmla="*/ 23 h 182"/>
                    <a:gd name="T2" fmla="*/ 36 w 286"/>
                    <a:gd name="T3" fmla="*/ 11 h 182"/>
                    <a:gd name="T4" fmla="*/ 26 w 286"/>
                    <a:gd name="T5" fmla="*/ 25 h 182"/>
                    <a:gd name="T6" fmla="*/ 0 w 286"/>
                    <a:gd name="T7" fmla="*/ 20 h 182"/>
                    <a:gd name="T8" fmla="*/ 10 w 286"/>
                    <a:gd name="T9" fmla="*/ 34 h 182"/>
                    <a:gd name="T10" fmla="*/ 16 w 286"/>
                    <a:gd name="T11" fmla="*/ 51 h 182"/>
                    <a:gd name="T12" fmla="*/ 24 w 286"/>
                    <a:gd name="T13" fmla="*/ 39 h 182"/>
                    <a:gd name="T14" fmla="*/ 30 w 286"/>
                    <a:gd name="T15" fmla="*/ 36 h 182"/>
                    <a:gd name="T16" fmla="*/ 48 w 286"/>
                    <a:gd name="T17" fmla="*/ 46 h 182"/>
                    <a:gd name="T18" fmla="*/ 70 w 286"/>
                    <a:gd name="T19" fmla="*/ 51 h 182"/>
                    <a:gd name="T20" fmla="*/ 88 w 286"/>
                    <a:gd name="T21" fmla="*/ 59 h 182"/>
                    <a:gd name="T22" fmla="*/ 106 w 286"/>
                    <a:gd name="T23" fmla="*/ 84 h 182"/>
                    <a:gd name="T24" fmla="*/ 104 w 286"/>
                    <a:gd name="T25" fmla="*/ 100 h 182"/>
                    <a:gd name="T26" fmla="*/ 98 w 286"/>
                    <a:gd name="T27" fmla="*/ 110 h 182"/>
                    <a:gd name="T28" fmla="*/ 122 w 286"/>
                    <a:gd name="T29" fmla="*/ 105 h 182"/>
                    <a:gd name="T30" fmla="*/ 140 w 286"/>
                    <a:gd name="T31" fmla="*/ 115 h 182"/>
                    <a:gd name="T32" fmla="*/ 168 w 286"/>
                    <a:gd name="T33" fmla="*/ 121 h 182"/>
                    <a:gd name="T34" fmla="*/ 174 w 286"/>
                    <a:gd name="T35" fmla="*/ 120 h 182"/>
                    <a:gd name="T36" fmla="*/ 168 w 286"/>
                    <a:gd name="T37" fmla="*/ 110 h 182"/>
                    <a:gd name="T38" fmla="*/ 178 w 286"/>
                    <a:gd name="T39" fmla="*/ 111 h 182"/>
                    <a:gd name="T40" fmla="*/ 186 w 286"/>
                    <a:gd name="T41" fmla="*/ 97 h 182"/>
                    <a:gd name="T42" fmla="*/ 202 w 286"/>
                    <a:gd name="T43" fmla="*/ 100 h 182"/>
                    <a:gd name="T44" fmla="*/ 214 w 286"/>
                    <a:gd name="T45" fmla="*/ 106 h 182"/>
                    <a:gd name="T46" fmla="*/ 244 w 286"/>
                    <a:gd name="T47" fmla="*/ 138 h 182"/>
                    <a:gd name="T48" fmla="*/ 262 w 286"/>
                    <a:gd name="T49" fmla="*/ 146 h 182"/>
                    <a:gd name="T50" fmla="*/ 284 w 286"/>
                    <a:gd name="T51" fmla="*/ 139 h 182"/>
                    <a:gd name="T52" fmla="*/ 268 w 286"/>
                    <a:gd name="T53" fmla="*/ 131 h 182"/>
                    <a:gd name="T54" fmla="*/ 256 w 286"/>
                    <a:gd name="T55" fmla="*/ 113 h 182"/>
                    <a:gd name="T56" fmla="*/ 250 w 286"/>
                    <a:gd name="T57" fmla="*/ 108 h 182"/>
                    <a:gd name="T58" fmla="*/ 248 w 286"/>
                    <a:gd name="T59" fmla="*/ 100 h 182"/>
                    <a:gd name="T60" fmla="*/ 236 w 286"/>
                    <a:gd name="T61" fmla="*/ 95 h 182"/>
                    <a:gd name="T62" fmla="*/ 240 w 286"/>
                    <a:gd name="T63" fmla="*/ 79 h 182"/>
                    <a:gd name="T64" fmla="*/ 220 w 286"/>
                    <a:gd name="T65" fmla="*/ 70 h 182"/>
                    <a:gd name="T66" fmla="*/ 210 w 286"/>
                    <a:gd name="T67" fmla="*/ 57 h 182"/>
                    <a:gd name="T68" fmla="*/ 190 w 286"/>
                    <a:gd name="T69" fmla="*/ 44 h 182"/>
                    <a:gd name="T70" fmla="*/ 168 w 286"/>
                    <a:gd name="T71" fmla="*/ 31 h 182"/>
                    <a:gd name="T72" fmla="*/ 156 w 286"/>
                    <a:gd name="T73" fmla="*/ 28 h 182"/>
                    <a:gd name="T74" fmla="*/ 120 w 286"/>
                    <a:gd name="T75" fmla="*/ 13 h 182"/>
                    <a:gd name="T76" fmla="*/ 102 w 286"/>
                    <a:gd name="T77" fmla="*/ 3 h 182"/>
                    <a:gd name="T78" fmla="*/ 96 w 286"/>
                    <a:gd name="T79" fmla="*/ 0 h 182"/>
                    <a:gd name="T80" fmla="*/ 70 w 286"/>
                    <a:gd name="T81" fmla="*/ 8 h 182"/>
                    <a:gd name="T82" fmla="*/ 56 w 286"/>
                    <a:gd name="T83" fmla="*/ 26 h 182"/>
                    <a:gd name="T84" fmla="*/ 46 w 286"/>
                    <a:gd name="T85" fmla="*/ 23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2" name="Freeform 21"/>
                <p:cNvSpPr>
                  <a:spLocks/>
                </p:cNvSpPr>
                <p:nvPr userDrawn="1"/>
              </p:nvSpPr>
              <p:spPr bwMode="ltGray">
                <a:xfrm>
                  <a:off x="2820" y="866"/>
                  <a:ext cx="78" cy="64"/>
                </a:xfrm>
                <a:custGeom>
                  <a:avLst/>
                  <a:gdLst>
                    <a:gd name="T0" fmla="*/ 1 w 78"/>
                    <a:gd name="T1" fmla="*/ 48 h 78"/>
                    <a:gd name="T2" fmla="*/ 27 w 78"/>
                    <a:gd name="T3" fmla="*/ 49 h 78"/>
                    <a:gd name="T4" fmla="*/ 45 w 78"/>
                    <a:gd name="T5" fmla="*/ 39 h 78"/>
                    <a:gd name="T6" fmla="*/ 57 w 78"/>
                    <a:gd name="T7" fmla="*/ 25 h 78"/>
                    <a:gd name="T8" fmla="*/ 43 w 78"/>
                    <a:gd name="T9" fmla="*/ 11 h 78"/>
                    <a:gd name="T10" fmla="*/ 43 w 78"/>
                    <a:gd name="T11" fmla="*/ 3 h 78"/>
                    <a:gd name="T12" fmla="*/ 71 w 78"/>
                    <a:gd name="T13" fmla="*/ 21 h 78"/>
                    <a:gd name="T14" fmla="*/ 67 w 78"/>
                    <a:gd name="T15" fmla="*/ 44 h 78"/>
                    <a:gd name="T16" fmla="*/ 33 w 78"/>
                    <a:gd name="T17" fmla="*/ 64 h 78"/>
                    <a:gd name="T18" fmla="*/ 9 w 78"/>
                    <a:gd name="T19" fmla="*/ 54 h 78"/>
                    <a:gd name="T20" fmla="*/ 3 w 78"/>
                    <a:gd name="T21" fmla="*/ 51 h 78"/>
                    <a:gd name="T22" fmla="*/ 1 w 78"/>
                    <a:gd name="T23" fmla="*/ 48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3" name="Freeform 22"/>
                <p:cNvSpPr>
                  <a:spLocks/>
                </p:cNvSpPr>
                <p:nvPr userDrawn="1"/>
              </p:nvSpPr>
              <p:spPr bwMode="ltGray">
                <a:xfrm>
                  <a:off x="2984" y="732"/>
                  <a:ext cx="19" cy="14"/>
                </a:xfrm>
                <a:custGeom>
                  <a:avLst/>
                  <a:gdLst>
                    <a:gd name="T0" fmla="*/ 3 w 17"/>
                    <a:gd name="T1" fmla="*/ 3 h 18"/>
                    <a:gd name="T2" fmla="*/ 3 w 17"/>
                    <a:gd name="T3" fmla="*/ 11 h 18"/>
                    <a:gd name="T4" fmla="*/ 3 w 17"/>
                    <a:gd name="T5" fmla="*/ 3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4" name="Freeform 23"/>
                <p:cNvSpPr>
                  <a:spLocks/>
                </p:cNvSpPr>
                <p:nvPr userDrawn="1"/>
              </p:nvSpPr>
              <p:spPr bwMode="ltGray">
                <a:xfrm>
                  <a:off x="3083" y="830"/>
                  <a:ext cx="26" cy="19"/>
                </a:xfrm>
                <a:custGeom>
                  <a:avLst/>
                  <a:gdLst>
                    <a:gd name="T0" fmla="*/ 8 w 26"/>
                    <a:gd name="T1" fmla="*/ 12 h 22"/>
                    <a:gd name="T2" fmla="*/ 14 w 26"/>
                    <a:gd name="T3" fmla="*/ 0 h 22"/>
                    <a:gd name="T4" fmla="*/ 14 w 26"/>
                    <a:gd name="T5" fmla="*/ 19 h 22"/>
                    <a:gd name="T6" fmla="*/ 8 w 26"/>
                    <a:gd name="T7" fmla="*/ 12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5" name="Freeform 24"/>
                <p:cNvSpPr>
                  <a:spLocks/>
                </p:cNvSpPr>
                <p:nvPr userDrawn="1"/>
              </p:nvSpPr>
              <p:spPr bwMode="ltGray">
                <a:xfrm>
                  <a:off x="2766" y="610"/>
                  <a:ext cx="19" cy="12"/>
                </a:xfrm>
                <a:custGeom>
                  <a:avLst/>
                  <a:gdLst>
                    <a:gd name="T0" fmla="*/ 7 w 20"/>
                    <a:gd name="T1" fmla="*/ 10 h 15"/>
                    <a:gd name="T2" fmla="*/ 16 w 20"/>
                    <a:gd name="T3" fmla="*/ 2 h 15"/>
                    <a:gd name="T4" fmla="*/ 9 w 20"/>
                    <a:gd name="T5" fmla="*/ 10 h 15"/>
                    <a:gd name="T6" fmla="*/ 7 w 20"/>
                    <a:gd name="T7" fmla="*/ 1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6" name="Freeform 25"/>
                <p:cNvSpPr>
                  <a:spLocks/>
                </p:cNvSpPr>
                <p:nvPr userDrawn="1"/>
              </p:nvSpPr>
              <p:spPr bwMode="ltGray">
                <a:xfrm>
                  <a:off x="2600" y="712"/>
                  <a:ext cx="19" cy="12"/>
                </a:xfrm>
                <a:custGeom>
                  <a:avLst/>
                  <a:gdLst>
                    <a:gd name="T0" fmla="*/ 7 w 20"/>
                    <a:gd name="T1" fmla="*/ 10 h 15"/>
                    <a:gd name="T2" fmla="*/ 14 w 20"/>
                    <a:gd name="T3" fmla="*/ 2 h 15"/>
                    <a:gd name="T4" fmla="*/ 14 w 20"/>
                    <a:gd name="T5" fmla="*/ 11 h 15"/>
                    <a:gd name="T6" fmla="*/ 7 w 20"/>
                    <a:gd name="T7" fmla="*/ 1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7" name="Freeform 26"/>
                <p:cNvSpPr>
                  <a:spLocks/>
                </p:cNvSpPr>
                <p:nvPr userDrawn="1"/>
              </p:nvSpPr>
              <p:spPr bwMode="ltGray">
                <a:xfrm>
                  <a:off x="2417" y="680"/>
                  <a:ext cx="80" cy="66"/>
                </a:xfrm>
                <a:custGeom>
                  <a:avLst/>
                  <a:gdLst>
                    <a:gd name="T0" fmla="*/ 0 w 80"/>
                    <a:gd name="T1" fmla="*/ 41 h 80"/>
                    <a:gd name="T2" fmla="*/ 14 w 80"/>
                    <a:gd name="T3" fmla="*/ 20 h 80"/>
                    <a:gd name="T4" fmla="*/ 26 w 80"/>
                    <a:gd name="T5" fmla="*/ 17 h 80"/>
                    <a:gd name="T6" fmla="*/ 48 w 80"/>
                    <a:gd name="T7" fmla="*/ 15 h 80"/>
                    <a:gd name="T8" fmla="*/ 58 w 80"/>
                    <a:gd name="T9" fmla="*/ 0 h 80"/>
                    <a:gd name="T10" fmla="*/ 80 w 80"/>
                    <a:gd name="T11" fmla="*/ 33 h 80"/>
                    <a:gd name="T12" fmla="*/ 70 w 80"/>
                    <a:gd name="T13" fmla="*/ 46 h 80"/>
                    <a:gd name="T14" fmla="*/ 54 w 80"/>
                    <a:gd name="T15" fmla="*/ 51 h 80"/>
                    <a:gd name="T16" fmla="*/ 48 w 80"/>
                    <a:gd name="T17" fmla="*/ 66 h 80"/>
                    <a:gd name="T18" fmla="*/ 32 w 80"/>
                    <a:gd name="T19" fmla="*/ 56 h 80"/>
                    <a:gd name="T20" fmla="*/ 38 w 80"/>
                    <a:gd name="T21" fmla="*/ 43 h 80"/>
                    <a:gd name="T22" fmla="*/ 30 w 80"/>
                    <a:gd name="T23" fmla="*/ 23 h 80"/>
                    <a:gd name="T24" fmla="*/ 20 w 80"/>
                    <a:gd name="T25" fmla="*/ 40 h 80"/>
                    <a:gd name="T26" fmla="*/ 8 w 80"/>
                    <a:gd name="T27" fmla="*/ 46 h 80"/>
                    <a:gd name="T28" fmla="*/ 0 w 80"/>
                    <a:gd name="T29" fmla="*/ 41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8" name="Freeform 27"/>
                <p:cNvSpPr>
                  <a:spLocks/>
                </p:cNvSpPr>
                <p:nvPr userDrawn="1"/>
              </p:nvSpPr>
              <p:spPr bwMode="ltGray">
                <a:xfrm>
                  <a:off x="2391" y="541"/>
                  <a:ext cx="94" cy="142"/>
                </a:xfrm>
                <a:custGeom>
                  <a:avLst/>
                  <a:gdLst>
                    <a:gd name="T0" fmla="*/ 14 w 94"/>
                    <a:gd name="T1" fmla="*/ 78 h 174"/>
                    <a:gd name="T2" fmla="*/ 26 w 94"/>
                    <a:gd name="T3" fmla="*/ 104 h 174"/>
                    <a:gd name="T4" fmla="*/ 32 w 94"/>
                    <a:gd name="T5" fmla="*/ 88 h 174"/>
                    <a:gd name="T6" fmla="*/ 52 w 94"/>
                    <a:gd name="T7" fmla="*/ 82 h 174"/>
                    <a:gd name="T8" fmla="*/ 46 w 94"/>
                    <a:gd name="T9" fmla="*/ 101 h 174"/>
                    <a:gd name="T10" fmla="*/ 66 w 94"/>
                    <a:gd name="T11" fmla="*/ 103 h 174"/>
                    <a:gd name="T12" fmla="*/ 76 w 94"/>
                    <a:gd name="T13" fmla="*/ 116 h 174"/>
                    <a:gd name="T14" fmla="*/ 58 w 94"/>
                    <a:gd name="T15" fmla="*/ 121 h 174"/>
                    <a:gd name="T16" fmla="*/ 74 w 94"/>
                    <a:gd name="T17" fmla="*/ 142 h 174"/>
                    <a:gd name="T18" fmla="*/ 84 w 94"/>
                    <a:gd name="T19" fmla="*/ 126 h 174"/>
                    <a:gd name="T20" fmla="*/ 82 w 94"/>
                    <a:gd name="T21" fmla="*/ 91 h 174"/>
                    <a:gd name="T22" fmla="*/ 60 w 94"/>
                    <a:gd name="T23" fmla="*/ 87 h 174"/>
                    <a:gd name="T24" fmla="*/ 50 w 94"/>
                    <a:gd name="T25" fmla="*/ 67 h 174"/>
                    <a:gd name="T26" fmla="*/ 34 w 94"/>
                    <a:gd name="T27" fmla="*/ 67 h 174"/>
                    <a:gd name="T28" fmla="*/ 30 w 94"/>
                    <a:gd name="T29" fmla="*/ 57 h 174"/>
                    <a:gd name="T30" fmla="*/ 42 w 94"/>
                    <a:gd name="T31" fmla="*/ 34 h 174"/>
                    <a:gd name="T32" fmla="*/ 30 w 94"/>
                    <a:gd name="T33" fmla="*/ 0 h 174"/>
                    <a:gd name="T34" fmla="*/ 18 w 94"/>
                    <a:gd name="T35" fmla="*/ 18 h 174"/>
                    <a:gd name="T36" fmla="*/ 4 w 94"/>
                    <a:gd name="T37" fmla="*/ 38 h 174"/>
                    <a:gd name="T38" fmla="*/ 14 w 94"/>
                    <a:gd name="T39" fmla="*/ 62 h 174"/>
                    <a:gd name="T40" fmla="*/ 14 w 94"/>
                    <a:gd name="T41" fmla="*/ 78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9" name="Freeform 28"/>
                <p:cNvSpPr>
                  <a:spLocks/>
                </p:cNvSpPr>
                <p:nvPr userDrawn="1"/>
              </p:nvSpPr>
              <p:spPr bwMode="ltGray">
                <a:xfrm>
                  <a:off x="2415" y="644"/>
                  <a:ext cx="32" cy="41"/>
                </a:xfrm>
                <a:custGeom>
                  <a:avLst/>
                  <a:gdLst>
                    <a:gd name="T0" fmla="*/ 6 w 32"/>
                    <a:gd name="T1" fmla="*/ 20 h 50"/>
                    <a:gd name="T2" fmla="*/ 12 w 32"/>
                    <a:gd name="T3" fmla="*/ 0 h 50"/>
                    <a:gd name="T4" fmla="*/ 20 w 32"/>
                    <a:gd name="T5" fmla="*/ 13 h 50"/>
                    <a:gd name="T6" fmla="*/ 22 w 32"/>
                    <a:gd name="T7" fmla="*/ 20 h 50"/>
                    <a:gd name="T8" fmla="*/ 28 w 32"/>
                    <a:gd name="T9" fmla="*/ 21 h 50"/>
                    <a:gd name="T10" fmla="*/ 32 w 32"/>
                    <a:gd name="T11" fmla="*/ 31 h 50"/>
                    <a:gd name="T12" fmla="*/ 18 w 32"/>
                    <a:gd name="T13" fmla="*/ 41 h 50"/>
                    <a:gd name="T14" fmla="*/ 6 w 32"/>
                    <a:gd name="T15" fmla="*/ 20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0" name="Freeform 29"/>
                <p:cNvSpPr>
                  <a:spLocks/>
                </p:cNvSpPr>
                <p:nvPr userDrawn="1"/>
              </p:nvSpPr>
              <p:spPr bwMode="ltGray">
                <a:xfrm>
                  <a:off x="2349" y="654"/>
                  <a:ext cx="45" cy="41"/>
                </a:xfrm>
                <a:custGeom>
                  <a:avLst/>
                  <a:gdLst>
                    <a:gd name="T0" fmla="*/ 0 w 43"/>
                    <a:gd name="T1" fmla="*/ 36 h 50"/>
                    <a:gd name="T2" fmla="*/ 23 w 43"/>
                    <a:gd name="T3" fmla="*/ 16 h 50"/>
                    <a:gd name="T4" fmla="*/ 38 w 43"/>
                    <a:gd name="T5" fmla="*/ 0 h 50"/>
                    <a:gd name="T6" fmla="*/ 25 w 43"/>
                    <a:gd name="T7" fmla="*/ 23 h 50"/>
                    <a:gd name="T8" fmla="*/ 2 w 43"/>
                    <a:gd name="T9" fmla="*/ 41 h 50"/>
                    <a:gd name="T10" fmla="*/ 0 w 43"/>
                    <a:gd name="T11" fmla="*/ 36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1" name="Freeform 30"/>
                <p:cNvSpPr>
                  <a:spLocks/>
                </p:cNvSpPr>
                <p:nvPr userDrawn="1"/>
              </p:nvSpPr>
              <p:spPr bwMode="ltGray">
                <a:xfrm>
                  <a:off x="4808" y="597"/>
                  <a:ext cx="701" cy="438"/>
                </a:xfrm>
                <a:custGeom>
                  <a:avLst/>
                  <a:gdLst>
                    <a:gd name="T0" fmla="*/ 31 w 471"/>
                    <a:gd name="T1" fmla="*/ 436 h 281"/>
                    <a:gd name="T2" fmla="*/ 36 w 471"/>
                    <a:gd name="T3" fmla="*/ 390 h 281"/>
                    <a:gd name="T4" fmla="*/ 33 w 471"/>
                    <a:gd name="T5" fmla="*/ 382 h 281"/>
                    <a:gd name="T6" fmla="*/ 24 w 471"/>
                    <a:gd name="T7" fmla="*/ 340 h 281"/>
                    <a:gd name="T8" fmla="*/ 6 w 471"/>
                    <a:gd name="T9" fmla="*/ 335 h 281"/>
                    <a:gd name="T10" fmla="*/ 0 w 471"/>
                    <a:gd name="T11" fmla="*/ 298 h 281"/>
                    <a:gd name="T12" fmla="*/ 18 w 471"/>
                    <a:gd name="T13" fmla="*/ 281 h 281"/>
                    <a:gd name="T14" fmla="*/ 9 w 471"/>
                    <a:gd name="T15" fmla="*/ 257 h 281"/>
                    <a:gd name="T16" fmla="*/ 3 w 471"/>
                    <a:gd name="T17" fmla="*/ 249 h 281"/>
                    <a:gd name="T18" fmla="*/ 42 w 471"/>
                    <a:gd name="T19" fmla="*/ 187 h 281"/>
                    <a:gd name="T20" fmla="*/ 65 w 471"/>
                    <a:gd name="T21" fmla="*/ 150 h 281"/>
                    <a:gd name="T22" fmla="*/ 63 w 471"/>
                    <a:gd name="T23" fmla="*/ 109 h 281"/>
                    <a:gd name="T24" fmla="*/ 36 w 471"/>
                    <a:gd name="T25" fmla="*/ 67 h 281"/>
                    <a:gd name="T26" fmla="*/ 30 w 471"/>
                    <a:gd name="T27" fmla="*/ 50 h 281"/>
                    <a:gd name="T28" fmla="*/ 39 w 471"/>
                    <a:gd name="T29" fmla="*/ 56 h 281"/>
                    <a:gd name="T30" fmla="*/ 71 w 471"/>
                    <a:gd name="T31" fmla="*/ 55 h 281"/>
                    <a:gd name="T32" fmla="*/ 95 w 471"/>
                    <a:gd name="T33" fmla="*/ 17 h 281"/>
                    <a:gd name="T34" fmla="*/ 122 w 471"/>
                    <a:gd name="T35" fmla="*/ 0 h 281"/>
                    <a:gd name="T36" fmla="*/ 131 w 471"/>
                    <a:gd name="T37" fmla="*/ 3 h 281"/>
                    <a:gd name="T38" fmla="*/ 137 w 471"/>
                    <a:gd name="T39" fmla="*/ 14 h 281"/>
                    <a:gd name="T40" fmla="*/ 146 w 471"/>
                    <a:gd name="T41" fmla="*/ 8 h 281"/>
                    <a:gd name="T42" fmla="*/ 164 w 471"/>
                    <a:gd name="T43" fmla="*/ 12 h 281"/>
                    <a:gd name="T44" fmla="*/ 173 w 471"/>
                    <a:gd name="T45" fmla="*/ 14 h 281"/>
                    <a:gd name="T46" fmla="*/ 210 w 471"/>
                    <a:gd name="T47" fmla="*/ 22 h 281"/>
                    <a:gd name="T48" fmla="*/ 231 w 471"/>
                    <a:gd name="T49" fmla="*/ 37 h 281"/>
                    <a:gd name="T50" fmla="*/ 249 w 471"/>
                    <a:gd name="T51" fmla="*/ 26 h 281"/>
                    <a:gd name="T52" fmla="*/ 257 w 471"/>
                    <a:gd name="T53" fmla="*/ 22 h 281"/>
                    <a:gd name="T54" fmla="*/ 290 w 471"/>
                    <a:gd name="T55" fmla="*/ 22 h 281"/>
                    <a:gd name="T56" fmla="*/ 314 w 471"/>
                    <a:gd name="T57" fmla="*/ 50 h 281"/>
                    <a:gd name="T58" fmla="*/ 344 w 471"/>
                    <a:gd name="T59" fmla="*/ 92 h 281"/>
                    <a:gd name="T60" fmla="*/ 365 w 471"/>
                    <a:gd name="T61" fmla="*/ 109 h 281"/>
                    <a:gd name="T62" fmla="*/ 382 w 471"/>
                    <a:gd name="T63" fmla="*/ 106 h 281"/>
                    <a:gd name="T64" fmla="*/ 402 w 471"/>
                    <a:gd name="T65" fmla="*/ 101 h 281"/>
                    <a:gd name="T66" fmla="*/ 432 w 471"/>
                    <a:gd name="T67" fmla="*/ 111 h 281"/>
                    <a:gd name="T68" fmla="*/ 446 w 471"/>
                    <a:gd name="T69" fmla="*/ 126 h 281"/>
                    <a:gd name="T70" fmla="*/ 458 w 471"/>
                    <a:gd name="T71" fmla="*/ 140 h 281"/>
                    <a:gd name="T72" fmla="*/ 473 w 471"/>
                    <a:gd name="T73" fmla="*/ 173 h 281"/>
                    <a:gd name="T74" fmla="*/ 479 w 471"/>
                    <a:gd name="T75" fmla="*/ 187 h 281"/>
                    <a:gd name="T76" fmla="*/ 482 w 471"/>
                    <a:gd name="T77" fmla="*/ 195 h 281"/>
                    <a:gd name="T78" fmla="*/ 461 w 471"/>
                    <a:gd name="T79" fmla="*/ 221 h 281"/>
                    <a:gd name="T80" fmla="*/ 479 w 471"/>
                    <a:gd name="T81" fmla="*/ 220 h 281"/>
                    <a:gd name="T82" fmla="*/ 509 w 471"/>
                    <a:gd name="T83" fmla="*/ 242 h 281"/>
                    <a:gd name="T84" fmla="*/ 542 w 471"/>
                    <a:gd name="T85" fmla="*/ 245 h 281"/>
                    <a:gd name="T86" fmla="*/ 566 w 471"/>
                    <a:gd name="T87" fmla="*/ 262 h 281"/>
                    <a:gd name="T88" fmla="*/ 569 w 471"/>
                    <a:gd name="T89" fmla="*/ 268 h 281"/>
                    <a:gd name="T90" fmla="*/ 569 w 471"/>
                    <a:gd name="T91" fmla="*/ 274 h 281"/>
                    <a:gd name="T92" fmla="*/ 586 w 471"/>
                    <a:gd name="T93" fmla="*/ 268 h 281"/>
                    <a:gd name="T94" fmla="*/ 595 w 471"/>
                    <a:gd name="T95" fmla="*/ 267 h 281"/>
                    <a:gd name="T96" fmla="*/ 653 w 471"/>
                    <a:gd name="T97" fmla="*/ 288 h 281"/>
                    <a:gd name="T98" fmla="*/ 665 w 471"/>
                    <a:gd name="T99" fmla="*/ 310 h 281"/>
                    <a:gd name="T100" fmla="*/ 692 w 471"/>
                    <a:gd name="T101" fmla="*/ 313 h 281"/>
                    <a:gd name="T102" fmla="*/ 701 w 471"/>
                    <a:gd name="T103" fmla="*/ 335 h 281"/>
                    <a:gd name="T104" fmla="*/ 671 w 471"/>
                    <a:gd name="T105" fmla="*/ 402 h 281"/>
                    <a:gd name="T106" fmla="*/ 647 w 471"/>
                    <a:gd name="T107" fmla="*/ 438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2" name="Freeform 31"/>
                <p:cNvSpPr>
                  <a:spLocks/>
                </p:cNvSpPr>
                <p:nvPr userDrawn="1"/>
              </p:nvSpPr>
              <p:spPr bwMode="ltGray">
                <a:xfrm>
                  <a:off x="3880" y="-7"/>
                  <a:ext cx="984" cy="692"/>
                </a:xfrm>
                <a:custGeom>
                  <a:avLst/>
                  <a:gdLst>
                    <a:gd name="T0" fmla="*/ 406 w 984"/>
                    <a:gd name="T1" fmla="*/ 5 h 844"/>
                    <a:gd name="T2" fmla="*/ 502 w 984"/>
                    <a:gd name="T3" fmla="*/ 28 h 844"/>
                    <a:gd name="T4" fmla="*/ 550 w 984"/>
                    <a:gd name="T5" fmla="*/ 31 h 844"/>
                    <a:gd name="T6" fmla="*/ 578 w 984"/>
                    <a:gd name="T7" fmla="*/ 107 h 844"/>
                    <a:gd name="T8" fmla="*/ 586 w 984"/>
                    <a:gd name="T9" fmla="*/ 74 h 844"/>
                    <a:gd name="T10" fmla="*/ 606 w 984"/>
                    <a:gd name="T11" fmla="*/ 57 h 844"/>
                    <a:gd name="T12" fmla="*/ 642 w 984"/>
                    <a:gd name="T13" fmla="*/ 103 h 844"/>
                    <a:gd name="T14" fmla="*/ 682 w 984"/>
                    <a:gd name="T15" fmla="*/ 80 h 844"/>
                    <a:gd name="T16" fmla="*/ 706 w 984"/>
                    <a:gd name="T17" fmla="*/ 71 h 844"/>
                    <a:gd name="T18" fmla="*/ 762 w 984"/>
                    <a:gd name="T19" fmla="*/ 2 h 844"/>
                    <a:gd name="T20" fmla="*/ 798 w 984"/>
                    <a:gd name="T21" fmla="*/ 57 h 844"/>
                    <a:gd name="T22" fmla="*/ 798 w 984"/>
                    <a:gd name="T23" fmla="*/ 107 h 844"/>
                    <a:gd name="T24" fmla="*/ 790 w 984"/>
                    <a:gd name="T25" fmla="*/ 130 h 844"/>
                    <a:gd name="T26" fmla="*/ 766 w 984"/>
                    <a:gd name="T27" fmla="*/ 133 h 844"/>
                    <a:gd name="T28" fmla="*/ 762 w 984"/>
                    <a:gd name="T29" fmla="*/ 153 h 844"/>
                    <a:gd name="T30" fmla="*/ 802 w 984"/>
                    <a:gd name="T31" fmla="*/ 185 h 844"/>
                    <a:gd name="T32" fmla="*/ 786 w 984"/>
                    <a:gd name="T33" fmla="*/ 264 h 844"/>
                    <a:gd name="T34" fmla="*/ 830 w 984"/>
                    <a:gd name="T35" fmla="*/ 339 h 844"/>
                    <a:gd name="T36" fmla="*/ 854 w 984"/>
                    <a:gd name="T37" fmla="*/ 369 h 844"/>
                    <a:gd name="T38" fmla="*/ 830 w 984"/>
                    <a:gd name="T39" fmla="*/ 369 h 844"/>
                    <a:gd name="T40" fmla="*/ 746 w 984"/>
                    <a:gd name="T41" fmla="*/ 310 h 844"/>
                    <a:gd name="T42" fmla="*/ 678 w 984"/>
                    <a:gd name="T43" fmla="*/ 330 h 844"/>
                    <a:gd name="T44" fmla="*/ 590 w 984"/>
                    <a:gd name="T45" fmla="*/ 362 h 844"/>
                    <a:gd name="T46" fmla="*/ 642 w 984"/>
                    <a:gd name="T47" fmla="*/ 474 h 844"/>
                    <a:gd name="T48" fmla="*/ 710 w 984"/>
                    <a:gd name="T49" fmla="*/ 500 h 844"/>
                    <a:gd name="T50" fmla="*/ 738 w 984"/>
                    <a:gd name="T51" fmla="*/ 451 h 844"/>
                    <a:gd name="T52" fmla="*/ 774 w 984"/>
                    <a:gd name="T53" fmla="*/ 467 h 844"/>
                    <a:gd name="T54" fmla="*/ 766 w 984"/>
                    <a:gd name="T55" fmla="*/ 517 h 844"/>
                    <a:gd name="T56" fmla="*/ 802 w 984"/>
                    <a:gd name="T57" fmla="*/ 549 h 844"/>
                    <a:gd name="T58" fmla="*/ 838 w 984"/>
                    <a:gd name="T59" fmla="*/ 539 h 844"/>
                    <a:gd name="T60" fmla="*/ 922 w 984"/>
                    <a:gd name="T61" fmla="*/ 661 h 844"/>
                    <a:gd name="T62" fmla="*/ 942 w 984"/>
                    <a:gd name="T63" fmla="*/ 677 h 844"/>
                    <a:gd name="T64" fmla="*/ 874 w 984"/>
                    <a:gd name="T65" fmla="*/ 664 h 844"/>
                    <a:gd name="T66" fmla="*/ 830 w 984"/>
                    <a:gd name="T67" fmla="*/ 621 h 844"/>
                    <a:gd name="T68" fmla="*/ 778 w 984"/>
                    <a:gd name="T69" fmla="*/ 582 h 844"/>
                    <a:gd name="T70" fmla="*/ 702 w 984"/>
                    <a:gd name="T71" fmla="*/ 543 h 844"/>
                    <a:gd name="T72" fmla="*/ 614 w 984"/>
                    <a:gd name="T73" fmla="*/ 530 h 844"/>
                    <a:gd name="T74" fmla="*/ 506 w 984"/>
                    <a:gd name="T75" fmla="*/ 487 h 844"/>
                    <a:gd name="T76" fmla="*/ 462 w 984"/>
                    <a:gd name="T77" fmla="*/ 415 h 844"/>
                    <a:gd name="T78" fmla="*/ 430 w 984"/>
                    <a:gd name="T79" fmla="*/ 379 h 844"/>
                    <a:gd name="T80" fmla="*/ 382 w 984"/>
                    <a:gd name="T81" fmla="*/ 353 h 844"/>
                    <a:gd name="T82" fmla="*/ 342 w 984"/>
                    <a:gd name="T83" fmla="*/ 303 h 844"/>
                    <a:gd name="T84" fmla="*/ 354 w 984"/>
                    <a:gd name="T85" fmla="*/ 339 h 844"/>
                    <a:gd name="T86" fmla="*/ 418 w 984"/>
                    <a:gd name="T87" fmla="*/ 405 h 844"/>
                    <a:gd name="T88" fmla="*/ 422 w 984"/>
                    <a:gd name="T89" fmla="*/ 431 h 844"/>
                    <a:gd name="T90" fmla="*/ 394 w 984"/>
                    <a:gd name="T91" fmla="*/ 408 h 844"/>
                    <a:gd name="T92" fmla="*/ 354 w 984"/>
                    <a:gd name="T93" fmla="*/ 382 h 844"/>
                    <a:gd name="T94" fmla="*/ 314 w 984"/>
                    <a:gd name="T95" fmla="*/ 330 h 844"/>
                    <a:gd name="T96" fmla="*/ 266 w 984"/>
                    <a:gd name="T97" fmla="*/ 284 h 844"/>
                    <a:gd name="T98" fmla="*/ 210 w 984"/>
                    <a:gd name="T99" fmla="*/ 257 h 844"/>
                    <a:gd name="T100" fmla="*/ 154 w 984"/>
                    <a:gd name="T101" fmla="*/ 195 h 844"/>
                    <a:gd name="T102" fmla="*/ 66 w 984"/>
                    <a:gd name="T103" fmla="*/ 54 h 844"/>
                    <a:gd name="T104" fmla="*/ 34 w 984"/>
                    <a:gd name="T105" fmla="*/ 31 h 844"/>
                    <a:gd name="T106" fmla="*/ 46 w 984"/>
                    <a:gd name="T107" fmla="*/ 18 h 844"/>
                    <a:gd name="T108" fmla="*/ 102 w 984"/>
                    <a:gd name="T109" fmla="*/ 57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3" name="Freeform 32"/>
                <p:cNvSpPr>
                  <a:spLocks/>
                </p:cNvSpPr>
                <p:nvPr userDrawn="1"/>
              </p:nvSpPr>
              <p:spPr bwMode="ltGray">
                <a:xfrm>
                  <a:off x="3577" y="490"/>
                  <a:ext cx="36" cy="39"/>
                </a:xfrm>
                <a:custGeom>
                  <a:avLst/>
                  <a:gdLst>
                    <a:gd name="T0" fmla="*/ 6 w 36"/>
                    <a:gd name="T1" fmla="*/ 23 h 48"/>
                    <a:gd name="T2" fmla="*/ 10 w 36"/>
                    <a:gd name="T3" fmla="*/ 39 h 48"/>
                    <a:gd name="T4" fmla="*/ 6 w 36"/>
                    <a:gd name="T5" fmla="*/ 23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4" name="Freeform 33"/>
                <p:cNvSpPr>
                  <a:spLocks/>
                </p:cNvSpPr>
                <p:nvPr userDrawn="1"/>
              </p:nvSpPr>
              <p:spPr bwMode="ltGray">
                <a:xfrm>
                  <a:off x="3549" y="475"/>
                  <a:ext cx="38" cy="29"/>
                </a:xfrm>
                <a:custGeom>
                  <a:avLst/>
                  <a:gdLst>
                    <a:gd name="T0" fmla="*/ 0 w 36"/>
                    <a:gd name="T1" fmla="*/ 4 h 37"/>
                    <a:gd name="T2" fmla="*/ 13 w 36"/>
                    <a:gd name="T3" fmla="*/ 1 h 37"/>
                    <a:gd name="T4" fmla="*/ 38 w 36"/>
                    <a:gd name="T5" fmla="*/ 13 h 37"/>
                    <a:gd name="T6" fmla="*/ 8 w 36"/>
                    <a:gd name="T7" fmla="*/ 13 h 37"/>
                    <a:gd name="T8" fmla="*/ 0 w 36"/>
                    <a:gd name="T9" fmla="*/ 4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5" name="Freeform 34"/>
                <p:cNvSpPr>
                  <a:spLocks/>
                </p:cNvSpPr>
                <p:nvPr userDrawn="1"/>
              </p:nvSpPr>
              <p:spPr bwMode="ltGray">
                <a:xfrm>
                  <a:off x="4686" y="394"/>
                  <a:ext cx="171" cy="81"/>
                </a:xfrm>
                <a:custGeom>
                  <a:avLst/>
                  <a:gdLst>
                    <a:gd name="T0" fmla="*/ 0 w 170"/>
                    <a:gd name="T1" fmla="*/ 41 h 96"/>
                    <a:gd name="T2" fmla="*/ 28 w 170"/>
                    <a:gd name="T3" fmla="*/ 21 h 96"/>
                    <a:gd name="T4" fmla="*/ 56 w 170"/>
                    <a:gd name="T5" fmla="*/ 18 h 96"/>
                    <a:gd name="T6" fmla="*/ 80 w 170"/>
                    <a:gd name="T7" fmla="*/ 8 h 96"/>
                    <a:gd name="T8" fmla="*/ 64 w 170"/>
                    <a:gd name="T9" fmla="*/ 21 h 96"/>
                    <a:gd name="T10" fmla="*/ 125 w 170"/>
                    <a:gd name="T11" fmla="*/ 41 h 96"/>
                    <a:gd name="T12" fmla="*/ 161 w 170"/>
                    <a:gd name="T13" fmla="*/ 55 h 96"/>
                    <a:gd name="T14" fmla="*/ 117 w 170"/>
                    <a:gd name="T15" fmla="*/ 65 h 96"/>
                    <a:gd name="T16" fmla="*/ 89 w 170"/>
                    <a:gd name="T17" fmla="*/ 48 h 96"/>
                    <a:gd name="T18" fmla="*/ 76 w 170"/>
                    <a:gd name="T19" fmla="*/ 45 h 96"/>
                    <a:gd name="T20" fmla="*/ 24 w 170"/>
                    <a:gd name="T21" fmla="*/ 35 h 96"/>
                    <a:gd name="T22" fmla="*/ 0 w 170"/>
                    <a:gd name="T23" fmla="*/ 41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6" name="Freeform 35"/>
                <p:cNvSpPr>
                  <a:spLocks/>
                </p:cNvSpPr>
                <p:nvPr userDrawn="1"/>
              </p:nvSpPr>
              <p:spPr bwMode="ltGray">
                <a:xfrm>
                  <a:off x="4867" y="460"/>
                  <a:ext cx="138" cy="37"/>
                </a:xfrm>
                <a:custGeom>
                  <a:avLst/>
                  <a:gdLst>
                    <a:gd name="T0" fmla="*/ 0 w 138"/>
                    <a:gd name="T1" fmla="*/ 0 h 44"/>
                    <a:gd name="T2" fmla="*/ 52 w 138"/>
                    <a:gd name="T3" fmla="*/ 3 h 44"/>
                    <a:gd name="T4" fmla="*/ 88 w 138"/>
                    <a:gd name="T5" fmla="*/ 20 h 44"/>
                    <a:gd name="T6" fmla="*/ 112 w 138"/>
                    <a:gd name="T7" fmla="*/ 17 h 44"/>
                    <a:gd name="T8" fmla="*/ 108 w 138"/>
                    <a:gd name="T9" fmla="*/ 37 h 44"/>
                    <a:gd name="T10" fmla="*/ 64 w 138"/>
                    <a:gd name="T11" fmla="*/ 34 h 44"/>
                    <a:gd name="T12" fmla="*/ 0 w 138"/>
                    <a:gd name="T13" fmla="*/ 30 h 44"/>
                    <a:gd name="T14" fmla="*/ 28 w 138"/>
                    <a:gd name="T15" fmla="*/ 17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7" name="Freeform 36"/>
                <p:cNvSpPr>
                  <a:spLocks/>
                </p:cNvSpPr>
                <p:nvPr userDrawn="1"/>
              </p:nvSpPr>
              <p:spPr bwMode="ltGray">
                <a:xfrm>
                  <a:off x="4794" y="480"/>
                  <a:ext cx="56" cy="34"/>
                </a:xfrm>
                <a:custGeom>
                  <a:avLst/>
                  <a:gdLst>
                    <a:gd name="T0" fmla="*/ 17 w 57"/>
                    <a:gd name="T1" fmla="*/ 20 h 42"/>
                    <a:gd name="T2" fmla="*/ 36 w 57"/>
                    <a:gd name="T3" fmla="*/ 11 h 42"/>
                    <a:gd name="T4" fmla="*/ 17 w 57"/>
                    <a:gd name="T5" fmla="*/ 20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8" name="Freeform 37"/>
                <p:cNvSpPr>
                  <a:spLocks/>
                </p:cNvSpPr>
                <p:nvPr userDrawn="1"/>
              </p:nvSpPr>
              <p:spPr bwMode="ltGray">
                <a:xfrm>
                  <a:off x="4757" y="375"/>
                  <a:ext cx="37" cy="44"/>
                </a:xfrm>
                <a:custGeom>
                  <a:avLst/>
                  <a:gdLst>
                    <a:gd name="T0" fmla="*/ 18 w 39"/>
                    <a:gd name="T1" fmla="*/ 27 h 52"/>
                    <a:gd name="T2" fmla="*/ 18 w 39"/>
                    <a:gd name="T3" fmla="*/ 0 h 52"/>
                    <a:gd name="T4" fmla="*/ 18 w 39"/>
                    <a:gd name="T5" fmla="*/ 27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9" name="Freeform 38"/>
                <p:cNvSpPr>
                  <a:spLocks/>
                </p:cNvSpPr>
                <p:nvPr userDrawn="1"/>
              </p:nvSpPr>
              <p:spPr bwMode="ltGray">
                <a:xfrm>
                  <a:off x="5054" y="507"/>
                  <a:ext cx="45" cy="66"/>
                </a:xfrm>
                <a:custGeom>
                  <a:avLst/>
                  <a:gdLst>
                    <a:gd name="T0" fmla="*/ 4 w 44"/>
                    <a:gd name="T1" fmla="*/ 7 h 80"/>
                    <a:gd name="T2" fmla="*/ 20 w 44"/>
                    <a:gd name="T3" fmla="*/ 27 h 80"/>
                    <a:gd name="T4" fmla="*/ 25 w 44"/>
                    <a:gd name="T5" fmla="*/ 40 h 80"/>
                    <a:gd name="T6" fmla="*/ 37 w 44"/>
                    <a:gd name="T7" fmla="*/ 44 h 80"/>
                    <a:gd name="T8" fmla="*/ 25 w 44"/>
                    <a:gd name="T9" fmla="*/ 60 h 80"/>
                    <a:gd name="T10" fmla="*/ 0 w 44"/>
                    <a:gd name="T11" fmla="*/ 17 h 80"/>
                    <a:gd name="T12" fmla="*/ 4 w 44"/>
                    <a:gd name="T13" fmla="*/ 7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0" name="Freeform 39"/>
                <p:cNvSpPr>
                  <a:spLocks/>
                </p:cNvSpPr>
                <p:nvPr userDrawn="1"/>
              </p:nvSpPr>
              <p:spPr bwMode="ltGray">
                <a:xfrm>
                  <a:off x="4260" y="6"/>
                  <a:ext cx="480" cy="100"/>
                </a:xfrm>
                <a:custGeom>
                  <a:avLst/>
                  <a:gdLst>
                    <a:gd name="T0" fmla="*/ 327 w 323"/>
                    <a:gd name="T1" fmla="*/ 2 h 64"/>
                    <a:gd name="T2" fmla="*/ 343 w 323"/>
                    <a:gd name="T3" fmla="*/ 13 h 64"/>
                    <a:gd name="T4" fmla="*/ 349 w 323"/>
                    <a:gd name="T5" fmla="*/ 0 h 64"/>
                    <a:gd name="T6" fmla="*/ 394 w 323"/>
                    <a:gd name="T7" fmla="*/ 0 h 64"/>
                    <a:gd name="T8" fmla="*/ 427 w 323"/>
                    <a:gd name="T9" fmla="*/ 27 h 64"/>
                    <a:gd name="T10" fmla="*/ 474 w 323"/>
                    <a:gd name="T11" fmla="*/ 16 h 64"/>
                    <a:gd name="T12" fmla="*/ 467 w 323"/>
                    <a:gd name="T13" fmla="*/ 45 h 64"/>
                    <a:gd name="T14" fmla="*/ 443 w 323"/>
                    <a:gd name="T15" fmla="*/ 72 h 64"/>
                    <a:gd name="T16" fmla="*/ 438 w 323"/>
                    <a:gd name="T17" fmla="*/ 45 h 64"/>
                    <a:gd name="T18" fmla="*/ 427 w 323"/>
                    <a:gd name="T19" fmla="*/ 48 h 64"/>
                    <a:gd name="T20" fmla="*/ 415 w 323"/>
                    <a:gd name="T21" fmla="*/ 45 h 64"/>
                    <a:gd name="T22" fmla="*/ 391 w 323"/>
                    <a:gd name="T23" fmla="*/ 33 h 64"/>
                    <a:gd name="T24" fmla="*/ 339 w 323"/>
                    <a:gd name="T25" fmla="*/ 59 h 64"/>
                    <a:gd name="T26" fmla="*/ 299 w 323"/>
                    <a:gd name="T27" fmla="*/ 69 h 64"/>
                    <a:gd name="T28" fmla="*/ 315 w 323"/>
                    <a:gd name="T29" fmla="*/ 89 h 64"/>
                    <a:gd name="T30" fmla="*/ 279 w 323"/>
                    <a:gd name="T31" fmla="*/ 98 h 64"/>
                    <a:gd name="T32" fmla="*/ 251 w 323"/>
                    <a:gd name="T33" fmla="*/ 95 h 64"/>
                    <a:gd name="T34" fmla="*/ 263 w 323"/>
                    <a:gd name="T35" fmla="*/ 89 h 64"/>
                    <a:gd name="T36" fmla="*/ 254 w 323"/>
                    <a:gd name="T37" fmla="*/ 63 h 64"/>
                    <a:gd name="T38" fmla="*/ 251 w 323"/>
                    <a:gd name="T39" fmla="*/ 48 h 64"/>
                    <a:gd name="T40" fmla="*/ 235 w 323"/>
                    <a:gd name="T41" fmla="*/ 36 h 64"/>
                    <a:gd name="T42" fmla="*/ 211 w 323"/>
                    <a:gd name="T43" fmla="*/ 42 h 64"/>
                    <a:gd name="T44" fmla="*/ 199 w 323"/>
                    <a:gd name="T45" fmla="*/ 42 h 64"/>
                    <a:gd name="T46" fmla="*/ 183 w 323"/>
                    <a:gd name="T47" fmla="*/ 39 h 64"/>
                    <a:gd name="T48" fmla="*/ 123 w 323"/>
                    <a:gd name="T49" fmla="*/ 3 h 64"/>
                    <a:gd name="T50" fmla="*/ 88 w 323"/>
                    <a:gd name="T51" fmla="*/ 22 h 64"/>
                    <a:gd name="T52" fmla="*/ 1 w 323"/>
                    <a:gd name="T53" fmla="*/ 0 h 64"/>
                    <a:gd name="T54" fmla="*/ 327 w 323"/>
                    <a:gd name="T55" fmla="*/ 2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1" name="Freeform 40"/>
                <p:cNvSpPr>
                  <a:spLocks/>
                </p:cNvSpPr>
                <p:nvPr userDrawn="1"/>
              </p:nvSpPr>
              <p:spPr bwMode="ltGray">
                <a:xfrm>
                  <a:off x="3835" y="3"/>
                  <a:ext cx="446" cy="49"/>
                </a:xfrm>
                <a:custGeom>
                  <a:avLst/>
                  <a:gdLst>
                    <a:gd name="T0" fmla="*/ 156 w 300"/>
                    <a:gd name="T1" fmla="*/ 49 h 31"/>
                    <a:gd name="T2" fmla="*/ 45 w 300"/>
                    <a:gd name="T3" fmla="*/ 2 h 31"/>
                    <a:gd name="T4" fmla="*/ 424 w 300"/>
                    <a:gd name="T5" fmla="*/ 0 h 31"/>
                    <a:gd name="T6" fmla="*/ 440 w 300"/>
                    <a:gd name="T7" fmla="*/ 22 h 31"/>
                    <a:gd name="T8" fmla="*/ 392 w 300"/>
                    <a:gd name="T9" fmla="*/ 25 h 31"/>
                    <a:gd name="T10" fmla="*/ 156 w 300"/>
                    <a:gd name="T11" fmla="*/ 49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2" name="Freeform 41"/>
                <p:cNvSpPr>
                  <a:spLocks/>
                </p:cNvSpPr>
                <p:nvPr userDrawn="1"/>
              </p:nvSpPr>
              <p:spPr bwMode="ltGray">
                <a:xfrm>
                  <a:off x="2853" y="74"/>
                  <a:ext cx="42" cy="25"/>
                </a:xfrm>
                <a:custGeom>
                  <a:avLst/>
                  <a:gdLst>
                    <a:gd name="T0" fmla="*/ 0 w 41"/>
                    <a:gd name="T1" fmla="*/ 22 h 29"/>
                    <a:gd name="T2" fmla="*/ 12 w 41"/>
                    <a:gd name="T3" fmla="*/ 25 h 29"/>
                    <a:gd name="T4" fmla="*/ 0 w 41"/>
                    <a:gd name="T5" fmla="*/ 22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3" name="Freeform 42"/>
                <p:cNvSpPr>
                  <a:spLocks/>
                </p:cNvSpPr>
                <p:nvPr userDrawn="1"/>
              </p:nvSpPr>
              <p:spPr bwMode="ltGray">
                <a:xfrm>
                  <a:off x="1704" y="3"/>
                  <a:ext cx="1022" cy="372"/>
                </a:xfrm>
                <a:custGeom>
                  <a:avLst/>
                  <a:gdLst>
                    <a:gd name="T0" fmla="*/ 171 w 436"/>
                    <a:gd name="T1" fmla="*/ 2 h 152"/>
                    <a:gd name="T2" fmla="*/ 1022 w 436"/>
                    <a:gd name="T3" fmla="*/ 0 h 152"/>
                    <a:gd name="T4" fmla="*/ 975 w 436"/>
                    <a:gd name="T5" fmla="*/ 132 h 152"/>
                    <a:gd name="T6" fmla="*/ 931 w 436"/>
                    <a:gd name="T7" fmla="*/ 166 h 152"/>
                    <a:gd name="T8" fmla="*/ 919 w 436"/>
                    <a:gd name="T9" fmla="*/ 171 h 152"/>
                    <a:gd name="T10" fmla="*/ 879 w 436"/>
                    <a:gd name="T11" fmla="*/ 179 h 152"/>
                    <a:gd name="T12" fmla="*/ 846 w 436"/>
                    <a:gd name="T13" fmla="*/ 215 h 152"/>
                    <a:gd name="T14" fmla="*/ 849 w 436"/>
                    <a:gd name="T15" fmla="*/ 242 h 152"/>
                    <a:gd name="T16" fmla="*/ 853 w 436"/>
                    <a:gd name="T17" fmla="*/ 262 h 152"/>
                    <a:gd name="T18" fmla="*/ 858 w 436"/>
                    <a:gd name="T19" fmla="*/ 277 h 152"/>
                    <a:gd name="T20" fmla="*/ 849 w 436"/>
                    <a:gd name="T21" fmla="*/ 299 h 152"/>
                    <a:gd name="T22" fmla="*/ 823 w 436"/>
                    <a:gd name="T23" fmla="*/ 294 h 152"/>
                    <a:gd name="T24" fmla="*/ 802 w 436"/>
                    <a:gd name="T25" fmla="*/ 316 h 152"/>
                    <a:gd name="T26" fmla="*/ 813 w 436"/>
                    <a:gd name="T27" fmla="*/ 257 h 152"/>
                    <a:gd name="T28" fmla="*/ 792 w 436"/>
                    <a:gd name="T29" fmla="*/ 245 h 152"/>
                    <a:gd name="T30" fmla="*/ 806 w 436"/>
                    <a:gd name="T31" fmla="*/ 228 h 152"/>
                    <a:gd name="T32" fmla="*/ 802 w 436"/>
                    <a:gd name="T33" fmla="*/ 218 h 152"/>
                    <a:gd name="T34" fmla="*/ 750 w 436"/>
                    <a:gd name="T35" fmla="*/ 230 h 152"/>
                    <a:gd name="T36" fmla="*/ 743 w 436"/>
                    <a:gd name="T37" fmla="*/ 208 h 152"/>
                    <a:gd name="T38" fmla="*/ 696 w 436"/>
                    <a:gd name="T39" fmla="*/ 230 h 152"/>
                    <a:gd name="T40" fmla="*/ 750 w 436"/>
                    <a:gd name="T41" fmla="*/ 252 h 152"/>
                    <a:gd name="T42" fmla="*/ 715 w 436"/>
                    <a:gd name="T43" fmla="*/ 286 h 152"/>
                    <a:gd name="T44" fmla="*/ 729 w 436"/>
                    <a:gd name="T45" fmla="*/ 308 h 152"/>
                    <a:gd name="T46" fmla="*/ 738 w 436"/>
                    <a:gd name="T47" fmla="*/ 338 h 152"/>
                    <a:gd name="T48" fmla="*/ 724 w 436"/>
                    <a:gd name="T49" fmla="*/ 340 h 152"/>
                    <a:gd name="T50" fmla="*/ 736 w 436"/>
                    <a:gd name="T51" fmla="*/ 352 h 152"/>
                    <a:gd name="T52" fmla="*/ 720 w 436"/>
                    <a:gd name="T53" fmla="*/ 372 h 152"/>
                    <a:gd name="T54" fmla="*/ 0 w 436"/>
                    <a:gd name="T55" fmla="*/ 365 h 152"/>
                    <a:gd name="T56" fmla="*/ 171 w 436"/>
                    <a:gd name="T57" fmla="*/ 2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4" name="Freeform 43"/>
                <p:cNvSpPr>
                  <a:spLocks/>
                </p:cNvSpPr>
                <p:nvPr userDrawn="1"/>
              </p:nvSpPr>
              <p:spPr bwMode="ltGray">
                <a:xfrm>
                  <a:off x="2729" y="-9"/>
                  <a:ext cx="47" cy="134"/>
                </a:xfrm>
                <a:custGeom>
                  <a:avLst/>
                  <a:gdLst>
                    <a:gd name="T0" fmla="*/ 5 w 47"/>
                    <a:gd name="T1" fmla="*/ 127 h 165"/>
                    <a:gd name="T2" fmla="*/ 15 w 47"/>
                    <a:gd name="T3" fmla="*/ 88 h 165"/>
                    <a:gd name="T4" fmla="*/ 17 w 47"/>
                    <a:gd name="T5" fmla="*/ 55 h 165"/>
                    <a:gd name="T6" fmla="*/ 11 w 47"/>
                    <a:gd name="T7" fmla="*/ 32 h 165"/>
                    <a:gd name="T8" fmla="*/ 17 w 47"/>
                    <a:gd name="T9" fmla="*/ 10 h 165"/>
                    <a:gd name="T10" fmla="*/ 21 w 47"/>
                    <a:gd name="T11" fmla="*/ 0 h 165"/>
                    <a:gd name="T12" fmla="*/ 31 w 47"/>
                    <a:gd name="T13" fmla="*/ 24 h 165"/>
                    <a:gd name="T14" fmla="*/ 47 w 47"/>
                    <a:gd name="T15" fmla="*/ 80 h 165"/>
                    <a:gd name="T16" fmla="*/ 31 w 47"/>
                    <a:gd name="T17" fmla="*/ 88 h 165"/>
                    <a:gd name="T18" fmla="*/ 23 w 47"/>
                    <a:gd name="T19" fmla="*/ 102 h 165"/>
                    <a:gd name="T20" fmla="*/ 21 w 47"/>
                    <a:gd name="T21" fmla="*/ 107 h 165"/>
                    <a:gd name="T22" fmla="*/ 27 w 47"/>
                    <a:gd name="T23" fmla="*/ 109 h 165"/>
                    <a:gd name="T24" fmla="*/ 31 w 47"/>
                    <a:gd name="T25" fmla="*/ 119 h 165"/>
                    <a:gd name="T26" fmla="*/ 13 w 47"/>
                    <a:gd name="T27" fmla="*/ 120 h 165"/>
                    <a:gd name="T28" fmla="*/ 7 w 47"/>
                    <a:gd name="T29" fmla="*/ 130 h 165"/>
                    <a:gd name="T30" fmla="*/ 3 w 47"/>
                    <a:gd name="T31" fmla="*/ 125 h 165"/>
                    <a:gd name="T32" fmla="*/ 5 w 47"/>
                    <a:gd name="T33" fmla="*/ 127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5" name="Freeform 44"/>
                <p:cNvSpPr>
                  <a:spLocks/>
                </p:cNvSpPr>
                <p:nvPr userDrawn="1"/>
              </p:nvSpPr>
              <p:spPr bwMode="ltGray">
                <a:xfrm>
                  <a:off x="2701" y="103"/>
                  <a:ext cx="138" cy="84"/>
                </a:xfrm>
                <a:custGeom>
                  <a:avLst/>
                  <a:gdLst>
                    <a:gd name="T0" fmla="*/ 26 w 138"/>
                    <a:gd name="T1" fmla="*/ 50 h 103"/>
                    <a:gd name="T2" fmla="*/ 30 w 138"/>
                    <a:gd name="T3" fmla="*/ 35 h 103"/>
                    <a:gd name="T4" fmla="*/ 50 w 138"/>
                    <a:gd name="T5" fmla="*/ 27 h 103"/>
                    <a:gd name="T6" fmla="*/ 54 w 138"/>
                    <a:gd name="T7" fmla="*/ 37 h 103"/>
                    <a:gd name="T8" fmla="*/ 66 w 138"/>
                    <a:gd name="T9" fmla="*/ 40 h 103"/>
                    <a:gd name="T10" fmla="*/ 80 w 138"/>
                    <a:gd name="T11" fmla="*/ 45 h 103"/>
                    <a:gd name="T12" fmla="*/ 116 w 138"/>
                    <a:gd name="T13" fmla="*/ 27 h 103"/>
                    <a:gd name="T14" fmla="*/ 130 w 138"/>
                    <a:gd name="T15" fmla="*/ 14 h 103"/>
                    <a:gd name="T16" fmla="*/ 138 w 138"/>
                    <a:gd name="T17" fmla="*/ 9 h 103"/>
                    <a:gd name="T18" fmla="*/ 106 w 138"/>
                    <a:gd name="T19" fmla="*/ 40 h 103"/>
                    <a:gd name="T20" fmla="*/ 84 w 138"/>
                    <a:gd name="T21" fmla="*/ 55 h 103"/>
                    <a:gd name="T22" fmla="*/ 66 w 138"/>
                    <a:gd name="T23" fmla="*/ 66 h 103"/>
                    <a:gd name="T24" fmla="*/ 48 w 138"/>
                    <a:gd name="T25" fmla="*/ 84 h 103"/>
                    <a:gd name="T26" fmla="*/ 26 w 138"/>
                    <a:gd name="T27" fmla="*/ 73 h 103"/>
                    <a:gd name="T28" fmla="*/ 20 w 138"/>
                    <a:gd name="T29" fmla="*/ 71 h 103"/>
                    <a:gd name="T30" fmla="*/ 22 w 138"/>
                    <a:gd name="T31" fmla="*/ 79 h 103"/>
                    <a:gd name="T32" fmla="*/ 0 w 138"/>
                    <a:gd name="T33" fmla="*/ 79 h 103"/>
                    <a:gd name="T34" fmla="*/ 10 w 138"/>
                    <a:gd name="T35" fmla="*/ 64 h 103"/>
                    <a:gd name="T36" fmla="*/ 26 w 138"/>
                    <a:gd name="T37" fmla="*/ 5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6" name="Freeform 45"/>
                <p:cNvSpPr>
                  <a:spLocks/>
                </p:cNvSpPr>
                <p:nvPr userDrawn="1"/>
              </p:nvSpPr>
              <p:spPr bwMode="ltGray">
                <a:xfrm>
                  <a:off x="2553" y="182"/>
                  <a:ext cx="187" cy="176"/>
                </a:xfrm>
                <a:custGeom>
                  <a:avLst/>
                  <a:gdLst>
                    <a:gd name="T0" fmla="*/ 157 w 188"/>
                    <a:gd name="T1" fmla="*/ 20 h 214"/>
                    <a:gd name="T2" fmla="*/ 159 w 188"/>
                    <a:gd name="T3" fmla="*/ 5 h 214"/>
                    <a:gd name="T4" fmla="*/ 169 w 188"/>
                    <a:gd name="T5" fmla="*/ 0 h 214"/>
                    <a:gd name="T6" fmla="*/ 181 w 188"/>
                    <a:gd name="T7" fmla="*/ 20 h 214"/>
                    <a:gd name="T8" fmla="*/ 187 w 188"/>
                    <a:gd name="T9" fmla="*/ 35 h 214"/>
                    <a:gd name="T10" fmla="*/ 177 w 188"/>
                    <a:gd name="T11" fmla="*/ 48 h 214"/>
                    <a:gd name="T12" fmla="*/ 169 w 188"/>
                    <a:gd name="T13" fmla="*/ 63 h 214"/>
                    <a:gd name="T14" fmla="*/ 161 w 188"/>
                    <a:gd name="T15" fmla="*/ 104 h 214"/>
                    <a:gd name="T16" fmla="*/ 143 w 188"/>
                    <a:gd name="T17" fmla="*/ 112 h 214"/>
                    <a:gd name="T18" fmla="*/ 119 w 188"/>
                    <a:gd name="T19" fmla="*/ 113 h 214"/>
                    <a:gd name="T20" fmla="*/ 111 w 188"/>
                    <a:gd name="T21" fmla="*/ 102 h 214"/>
                    <a:gd name="T22" fmla="*/ 101 w 188"/>
                    <a:gd name="T23" fmla="*/ 120 h 214"/>
                    <a:gd name="T24" fmla="*/ 90 w 188"/>
                    <a:gd name="T25" fmla="*/ 123 h 214"/>
                    <a:gd name="T26" fmla="*/ 80 w 188"/>
                    <a:gd name="T27" fmla="*/ 109 h 214"/>
                    <a:gd name="T28" fmla="*/ 58 w 188"/>
                    <a:gd name="T29" fmla="*/ 118 h 214"/>
                    <a:gd name="T30" fmla="*/ 76 w 188"/>
                    <a:gd name="T31" fmla="*/ 117 h 214"/>
                    <a:gd name="T32" fmla="*/ 78 w 188"/>
                    <a:gd name="T33" fmla="*/ 132 h 214"/>
                    <a:gd name="T34" fmla="*/ 58 w 188"/>
                    <a:gd name="T35" fmla="*/ 137 h 214"/>
                    <a:gd name="T36" fmla="*/ 34 w 188"/>
                    <a:gd name="T37" fmla="*/ 137 h 214"/>
                    <a:gd name="T38" fmla="*/ 36 w 188"/>
                    <a:gd name="T39" fmla="*/ 127 h 214"/>
                    <a:gd name="T40" fmla="*/ 46 w 188"/>
                    <a:gd name="T41" fmla="*/ 118 h 214"/>
                    <a:gd name="T42" fmla="*/ 34 w 188"/>
                    <a:gd name="T43" fmla="*/ 122 h 214"/>
                    <a:gd name="T44" fmla="*/ 26 w 188"/>
                    <a:gd name="T45" fmla="*/ 137 h 214"/>
                    <a:gd name="T46" fmla="*/ 30 w 188"/>
                    <a:gd name="T47" fmla="*/ 156 h 214"/>
                    <a:gd name="T48" fmla="*/ 14 w 188"/>
                    <a:gd name="T49" fmla="*/ 164 h 214"/>
                    <a:gd name="T50" fmla="*/ 0 w 188"/>
                    <a:gd name="T51" fmla="*/ 176 h 214"/>
                    <a:gd name="T52" fmla="*/ 8 w 188"/>
                    <a:gd name="T53" fmla="*/ 155 h 214"/>
                    <a:gd name="T54" fmla="*/ 0 w 188"/>
                    <a:gd name="T55" fmla="*/ 135 h 214"/>
                    <a:gd name="T56" fmla="*/ 14 w 188"/>
                    <a:gd name="T57" fmla="*/ 125 h 214"/>
                    <a:gd name="T58" fmla="*/ 32 w 188"/>
                    <a:gd name="T59" fmla="*/ 110 h 214"/>
                    <a:gd name="T60" fmla="*/ 44 w 188"/>
                    <a:gd name="T61" fmla="*/ 97 h 214"/>
                    <a:gd name="T62" fmla="*/ 72 w 188"/>
                    <a:gd name="T63" fmla="*/ 95 h 214"/>
                    <a:gd name="T64" fmla="*/ 84 w 188"/>
                    <a:gd name="T65" fmla="*/ 92 h 214"/>
                    <a:gd name="T66" fmla="*/ 113 w 188"/>
                    <a:gd name="T67" fmla="*/ 64 h 214"/>
                    <a:gd name="T68" fmla="*/ 119 w 188"/>
                    <a:gd name="T69" fmla="*/ 76 h 214"/>
                    <a:gd name="T70" fmla="*/ 131 w 188"/>
                    <a:gd name="T71" fmla="*/ 63 h 214"/>
                    <a:gd name="T72" fmla="*/ 149 w 188"/>
                    <a:gd name="T73" fmla="*/ 44 h 214"/>
                    <a:gd name="T74" fmla="*/ 153 w 188"/>
                    <a:gd name="T75" fmla="*/ 35 h 214"/>
                    <a:gd name="T76" fmla="*/ 147 w 188"/>
                    <a:gd name="T77" fmla="*/ 31 h 214"/>
                    <a:gd name="T78" fmla="*/ 151 w 188"/>
                    <a:gd name="T79" fmla="*/ 26 h 214"/>
                    <a:gd name="T80" fmla="*/ 157 w 188"/>
                    <a:gd name="T81" fmla="*/ 20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7" name="Freeform 46"/>
                <p:cNvSpPr>
                  <a:spLocks/>
                </p:cNvSpPr>
                <p:nvPr userDrawn="1"/>
              </p:nvSpPr>
              <p:spPr bwMode="ltGray">
                <a:xfrm>
                  <a:off x="2677" y="233"/>
                  <a:ext cx="14" cy="10"/>
                </a:xfrm>
                <a:custGeom>
                  <a:avLst/>
                  <a:gdLst>
                    <a:gd name="T0" fmla="*/ 0 w 13"/>
                    <a:gd name="T1" fmla="*/ 7 h 13"/>
                    <a:gd name="T2" fmla="*/ 4 w 13"/>
                    <a:gd name="T3" fmla="*/ 10 h 13"/>
                    <a:gd name="T4" fmla="*/ 0 w 13"/>
                    <a:gd name="T5" fmla="*/ 7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8" name="Freeform 47"/>
                <p:cNvSpPr>
                  <a:spLocks/>
                </p:cNvSpPr>
                <p:nvPr userDrawn="1"/>
              </p:nvSpPr>
              <p:spPr bwMode="ltGray">
                <a:xfrm>
                  <a:off x="1627" y="353"/>
                  <a:ext cx="813" cy="462"/>
                </a:xfrm>
                <a:custGeom>
                  <a:avLst/>
                  <a:gdLst>
                    <a:gd name="T0" fmla="*/ 813 w 812"/>
                    <a:gd name="T1" fmla="*/ 21 h 564"/>
                    <a:gd name="T2" fmla="*/ 779 w 812"/>
                    <a:gd name="T3" fmla="*/ 64 h 564"/>
                    <a:gd name="T4" fmla="*/ 749 w 812"/>
                    <a:gd name="T5" fmla="*/ 100 h 564"/>
                    <a:gd name="T6" fmla="*/ 723 w 812"/>
                    <a:gd name="T7" fmla="*/ 116 h 564"/>
                    <a:gd name="T8" fmla="*/ 635 w 812"/>
                    <a:gd name="T9" fmla="*/ 147 h 564"/>
                    <a:gd name="T10" fmla="*/ 633 w 812"/>
                    <a:gd name="T11" fmla="*/ 172 h 564"/>
                    <a:gd name="T12" fmla="*/ 605 w 812"/>
                    <a:gd name="T13" fmla="*/ 188 h 564"/>
                    <a:gd name="T14" fmla="*/ 621 w 812"/>
                    <a:gd name="T15" fmla="*/ 146 h 564"/>
                    <a:gd name="T16" fmla="*/ 577 w 812"/>
                    <a:gd name="T17" fmla="*/ 154 h 564"/>
                    <a:gd name="T18" fmla="*/ 557 w 812"/>
                    <a:gd name="T19" fmla="*/ 179 h 564"/>
                    <a:gd name="T20" fmla="*/ 597 w 812"/>
                    <a:gd name="T21" fmla="*/ 229 h 564"/>
                    <a:gd name="T22" fmla="*/ 595 w 812"/>
                    <a:gd name="T23" fmla="*/ 301 h 564"/>
                    <a:gd name="T24" fmla="*/ 543 w 812"/>
                    <a:gd name="T25" fmla="*/ 333 h 564"/>
                    <a:gd name="T26" fmla="*/ 523 w 812"/>
                    <a:gd name="T27" fmla="*/ 316 h 564"/>
                    <a:gd name="T28" fmla="*/ 483 w 812"/>
                    <a:gd name="T29" fmla="*/ 285 h 564"/>
                    <a:gd name="T30" fmla="*/ 463 w 812"/>
                    <a:gd name="T31" fmla="*/ 285 h 564"/>
                    <a:gd name="T32" fmla="*/ 451 w 812"/>
                    <a:gd name="T33" fmla="*/ 323 h 564"/>
                    <a:gd name="T34" fmla="*/ 501 w 812"/>
                    <a:gd name="T35" fmla="*/ 380 h 564"/>
                    <a:gd name="T36" fmla="*/ 511 w 812"/>
                    <a:gd name="T37" fmla="*/ 429 h 564"/>
                    <a:gd name="T38" fmla="*/ 527 w 812"/>
                    <a:gd name="T39" fmla="*/ 459 h 564"/>
                    <a:gd name="T40" fmla="*/ 493 w 812"/>
                    <a:gd name="T41" fmla="*/ 446 h 564"/>
                    <a:gd name="T42" fmla="*/ 471 w 812"/>
                    <a:gd name="T43" fmla="*/ 424 h 564"/>
                    <a:gd name="T44" fmla="*/ 423 w 812"/>
                    <a:gd name="T45" fmla="*/ 347 h 564"/>
                    <a:gd name="T46" fmla="*/ 427 w 812"/>
                    <a:gd name="T47" fmla="*/ 254 h 564"/>
                    <a:gd name="T48" fmla="*/ 423 w 812"/>
                    <a:gd name="T49" fmla="*/ 220 h 564"/>
                    <a:gd name="T50" fmla="*/ 413 w 812"/>
                    <a:gd name="T51" fmla="*/ 226 h 564"/>
                    <a:gd name="T52" fmla="*/ 386 w 812"/>
                    <a:gd name="T53" fmla="*/ 218 h 564"/>
                    <a:gd name="T54" fmla="*/ 360 w 812"/>
                    <a:gd name="T55" fmla="*/ 139 h 564"/>
                    <a:gd name="T56" fmla="*/ 330 w 812"/>
                    <a:gd name="T57" fmla="*/ 136 h 564"/>
                    <a:gd name="T58" fmla="*/ 288 w 812"/>
                    <a:gd name="T59" fmla="*/ 141 h 564"/>
                    <a:gd name="T60" fmla="*/ 242 w 812"/>
                    <a:gd name="T61" fmla="*/ 190 h 564"/>
                    <a:gd name="T62" fmla="*/ 196 w 812"/>
                    <a:gd name="T63" fmla="*/ 220 h 564"/>
                    <a:gd name="T64" fmla="*/ 184 w 812"/>
                    <a:gd name="T65" fmla="*/ 224 h 564"/>
                    <a:gd name="T66" fmla="*/ 160 w 812"/>
                    <a:gd name="T67" fmla="*/ 269 h 564"/>
                    <a:gd name="T68" fmla="*/ 152 w 812"/>
                    <a:gd name="T69" fmla="*/ 290 h 564"/>
                    <a:gd name="T70" fmla="*/ 128 w 812"/>
                    <a:gd name="T71" fmla="*/ 331 h 564"/>
                    <a:gd name="T72" fmla="*/ 94 w 812"/>
                    <a:gd name="T73" fmla="*/ 321 h 564"/>
                    <a:gd name="T74" fmla="*/ 66 w 812"/>
                    <a:gd name="T75" fmla="*/ 211 h 564"/>
                    <a:gd name="T76" fmla="*/ 72 w 812"/>
                    <a:gd name="T77" fmla="*/ 128 h 564"/>
                    <a:gd name="T78" fmla="*/ 44 w 812"/>
                    <a:gd name="T79" fmla="*/ 147 h 564"/>
                    <a:gd name="T80" fmla="*/ 20 w 812"/>
                    <a:gd name="T81" fmla="*/ 123 h 564"/>
                    <a:gd name="T82" fmla="*/ 24 w 812"/>
                    <a:gd name="T83" fmla="*/ 113 h 564"/>
                    <a:gd name="T84" fmla="*/ 0 w 812"/>
                    <a:gd name="T85" fmla="*/ 75 h 564"/>
                    <a:gd name="T86" fmla="*/ 799 w 812"/>
                    <a:gd name="T87" fmla="*/ 5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9" name="Freeform 48"/>
                <p:cNvSpPr>
                  <a:spLocks/>
                </p:cNvSpPr>
                <p:nvPr userDrawn="1"/>
              </p:nvSpPr>
              <p:spPr bwMode="ltGray">
                <a:xfrm>
                  <a:off x="1770" y="671"/>
                  <a:ext cx="45" cy="71"/>
                </a:xfrm>
                <a:custGeom>
                  <a:avLst/>
                  <a:gdLst>
                    <a:gd name="T0" fmla="*/ 7 w 43"/>
                    <a:gd name="T1" fmla="*/ 9 h 85"/>
                    <a:gd name="T2" fmla="*/ 18 w 43"/>
                    <a:gd name="T3" fmla="*/ 3 h 85"/>
                    <a:gd name="T4" fmla="*/ 39 w 43"/>
                    <a:gd name="T5" fmla="*/ 28 h 85"/>
                    <a:gd name="T6" fmla="*/ 20 w 43"/>
                    <a:gd name="T7" fmla="*/ 71 h 85"/>
                    <a:gd name="T8" fmla="*/ 1 w 43"/>
                    <a:gd name="T9" fmla="*/ 58 h 85"/>
                    <a:gd name="T10" fmla="*/ 7 w 43"/>
                    <a:gd name="T11" fmla="*/ 9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0" name="Freeform 49"/>
                <p:cNvSpPr>
                  <a:spLocks/>
                </p:cNvSpPr>
                <p:nvPr userDrawn="1"/>
              </p:nvSpPr>
              <p:spPr bwMode="ltGray">
                <a:xfrm>
                  <a:off x="2394" y="431"/>
                  <a:ext cx="42" cy="59"/>
                </a:xfrm>
                <a:custGeom>
                  <a:avLst/>
                  <a:gdLst>
                    <a:gd name="T0" fmla="*/ 12 w 44"/>
                    <a:gd name="T1" fmla="*/ 22 h 74"/>
                    <a:gd name="T2" fmla="*/ 28 w 44"/>
                    <a:gd name="T3" fmla="*/ 2 h 74"/>
                    <a:gd name="T4" fmla="*/ 41 w 44"/>
                    <a:gd name="T5" fmla="*/ 3 h 74"/>
                    <a:gd name="T6" fmla="*/ 37 w 44"/>
                    <a:gd name="T7" fmla="*/ 21 h 74"/>
                    <a:gd name="T8" fmla="*/ 12 w 44"/>
                    <a:gd name="T9" fmla="*/ 59 h 74"/>
                    <a:gd name="T10" fmla="*/ 7 w 44"/>
                    <a:gd name="T11" fmla="*/ 48 h 74"/>
                    <a:gd name="T12" fmla="*/ 3 w 44"/>
                    <a:gd name="T13" fmla="*/ 29 h 74"/>
                    <a:gd name="T14" fmla="*/ 12 w 44"/>
                    <a:gd name="T15" fmla="*/ 22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1" name="Freeform 50"/>
                <p:cNvSpPr>
                  <a:spLocks/>
                </p:cNvSpPr>
                <p:nvPr userDrawn="1"/>
              </p:nvSpPr>
              <p:spPr bwMode="ltGray">
                <a:xfrm>
                  <a:off x="2513" y="402"/>
                  <a:ext cx="21" cy="24"/>
                </a:xfrm>
                <a:custGeom>
                  <a:avLst/>
                  <a:gdLst>
                    <a:gd name="T0" fmla="*/ 7 w 20"/>
                    <a:gd name="T1" fmla="*/ 13 h 30"/>
                    <a:gd name="T2" fmla="*/ 5 w 20"/>
                    <a:gd name="T3" fmla="*/ 24 h 30"/>
                    <a:gd name="T4" fmla="*/ 7 w 20"/>
                    <a:gd name="T5" fmla="*/ 13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2" name="Freeform 51"/>
                <p:cNvSpPr>
                  <a:spLocks/>
                </p:cNvSpPr>
                <p:nvPr userDrawn="1"/>
              </p:nvSpPr>
              <p:spPr bwMode="ltGray">
                <a:xfrm>
                  <a:off x="333" y="169"/>
                  <a:ext cx="1015" cy="866"/>
                </a:xfrm>
                <a:custGeom>
                  <a:avLst/>
                  <a:gdLst>
                    <a:gd name="T0" fmla="*/ 716 w 682"/>
                    <a:gd name="T1" fmla="*/ 721 h 557"/>
                    <a:gd name="T2" fmla="*/ 723 w 682"/>
                    <a:gd name="T3" fmla="*/ 701 h 557"/>
                    <a:gd name="T4" fmla="*/ 744 w 682"/>
                    <a:gd name="T5" fmla="*/ 642 h 557"/>
                    <a:gd name="T6" fmla="*/ 460 w 682"/>
                    <a:gd name="T7" fmla="*/ 446 h 557"/>
                    <a:gd name="T8" fmla="*/ 420 w 682"/>
                    <a:gd name="T9" fmla="*/ 538 h 557"/>
                    <a:gd name="T10" fmla="*/ 451 w 682"/>
                    <a:gd name="T11" fmla="*/ 864 h 557"/>
                    <a:gd name="T12" fmla="*/ 420 w 682"/>
                    <a:gd name="T13" fmla="*/ 768 h 557"/>
                    <a:gd name="T14" fmla="*/ 360 w 682"/>
                    <a:gd name="T15" fmla="*/ 683 h 557"/>
                    <a:gd name="T16" fmla="*/ 365 w 682"/>
                    <a:gd name="T17" fmla="*/ 642 h 557"/>
                    <a:gd name="T18" fmla="*/ 368 w 682"/>
                    <a:gd name="T19" fmla="*/ 613 h 557"/>
                    <a:gd name="T20" fmla="*/ 327 w 682"/>
                    <a:gd name="T21" fmla="*/ 583 h 557"/>
                    <a:gd name="T22" fmla="*/ 289 w 682"/>
                    <a:gd name="T23" fmla="*/ 538 h 557"/>
                    <a:gd name="T24" fmla="*/ 220 w 682"/>
                    <a:gd name="T25" fmla="*/ 550 h 557"/>
                    <a:gd name="T26" fmla="*/ 188 w 682"/>
                    <a:gd name="T27" fmla="*/ 567 h 557"/>
                    <a:gd name="T28" fmla="*/ 116 w 682"/>
                    <a:gd name="T29" fmla="*/ 567 h 557"/>
                    <a:gd name="T30" fmla="*/ 33 w 682"/>
                    <a:gd name="T31" fmla="*/ 485 h 557"/>
                    <a:gd name="T32" fmla="*/ 16 w 682"/>
                    <a:gd name="T33" fmla="*/ 459 h 557"/>
                    <a:gd name="T34" fmla="*/ 0 w 682"/>
                    <a:gd name="T35" fmla="*/ 410 h 557"/>
                    <a:gd name="T36" fmla="*/ 36 w 682"/>
                    <a:gd name="T37" fmla="*/ 331 h 557"/>
                    <a:gd name="T38" fmla="*/ 48 w 682"/>
                    <a:gd name="T39" fmla="*/ 281 h 557"/>
                    <a:gd name="T40" fmla="*/ 76 w 682"/>
                    <a:gd name="T41" fmla="*/ 222 h 557"/>
                    <a:gd name="T42" fmla="*/ 121 w 682"/>
                    <a:gd name="T43" fmla="*/ 180 h 557"/>
                    <a:gd name="T44" fmla="*/ 249 w 682"/>
                    <a:gd name="T45" fmla="*/ 104 h 557"/>
                    <a:gd name="T46" fmla="*/ 327 w 682"/>
                    <a:gd name="T47" fmla="*/ 47 h 557"/>
                    <a:gd name="T48" fmla="*/ 384 w 682"/>
                    <a:gd name="T49" fmla="*/ 9 h 557"/>
                    <a:gd name="T50" fmla="*/ 540 w 682"/>
                    <a:gd name="T51" fmla="*/ 3 h 557"/>
                    <a:gd name="T52" fmla="*/ 592 w 682"/>
                    <a:gd name="T53" fmla="*/ 0 h 557"/>
                    <a:gd name="T54" fmla="*/ 571 w 682"/>
                    <a:gd name="T55" fmla="*/ 53 h 557"/>
                    <a:gd name="T56" fmla="*/ 659 w 682"/>
                    <a:gd name="T57" fmla="*/ 131 h 557"/>
                    <a:gd name="T58" fmla="*/ 740 w 682"/>
                    <a:gd name="T59" fmla="*/ 115 h 557"/>
                    <a:gd name="T60" fmla="*/ 787 w 682"/>
                    <a:gd name="T61" fmla="*/ 127 h 557"/>
                    <a:gd name="T62" fmla="*/ 832 w 682"/>
                    <a:gd name="T63" fmla="*/ 151 h 557"/>
                    <a:gd name="T64" fmla="*/ 851 w 682"/>
                    <a:gd name="T65" fmla="*/ 292 h 557"/>
                    <a:gd name="T66" fmla="*/ 851 w 682"/>
                    <a:gd name="T67" fmla="*/ 373 h 557"/>
                    <a:gd name="T68" fmla="*/ 891 w 682"/>
                    <a:gd name="T69" fmla="*/ 440 h 557"/>
                    <a:gd name="T70" fmla="*/ 960 w 682"/>
                    <a:gd name="T71" fmla="*/ 466 h 557"/>
                    <a:gd name="T72" fmla="*/ 1012 w 682"/>
                    <a:gd name="T73" fmla="*/ 459 h 557"/>
                    <a:gd name="T74" fmla="*/ 988 w 682"/>
                    <a:gd name="T75" fmla="*/ 529 h 557"/>
                    <a:gd name="T76" fmla="*/ 891 w 682"/>
                    <a:gd name="T77" fmla="*/ 633 h 557"/>
                    <a:gd name="T78" fmla="*/ 816 w 682"/>
                    <a:gd name="T79" fmla="*/ 754 h 557"/>
                    <a:gd name="T80" fmla="*/ 827 w 682"/>
                    <a:gd name="T81" fmla="*/ 790 h 557"/>
                    <a:gd name="T82" fmla="*/ 647 w 682"/>
                    <a:gd name="T83" fmla="*/ 864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3" name="Freeform 52"/>
                <p:cNvSpPr>
                  <a:spLocks/>
                </p:cNvSpPr>
                <p:nvPr userDrawn="1"/>
              </p:nvSpPr>
              <p:spPr bwMode="ltGray">
                <a:xfrm>
                  <a:off x="727" y="495"/>
                  <a:ext cx="382" cy="540"/>
                </a:xfrm>
                <a:custGeom>
                  <a:avLst/>
                  <a:gdLst>
                    <a:gd name="T0" fmla="*/ 361 w 257"/>
                    <a:gd name="T1" fmla="*/ 540 h 347"/>
                    <a:gd name="T2" fmla="*/ 346 w 257"/>
                    <a:gd name="T3" fmla="*/ 468 h 347"/>
                    <a:gd name="T4" fmla="*/ 323 w 257"/>
                    <a:gd name="T5" fmla="*/ 448 h 347"/>
                    <a:gd name="T6" fmla="*/ 320 w 257"/>
                    <a:gd name="T7" fmla="*/ 419 h 347"/>
                    <a:gd name="T8" fmla="*/ 311 w 257"/>
                    <a:gd name="T9" fmla="*/ 395 h 347"/>
                    <a:gd name="T10" fmla="*/ 311 w 257"/>
                    <a:gd name="T11" fmla="*/ 356 h 347"/>
                    <a:gd name="T12" fmla="*/ 308 w 257"/>
                    <a:gd name="T13" fmla="*/ 333 h 347"/>
                    <a:gd name="T14" fmla="*/ 339 w 257"/>
                    <a:gd name="T15" fmla="*/ 314 h 347"/>
                    <a:gd name="T16" fmla="*/ 382 w 257"/>
                    <a:gd name="T17" fmla="*/ 307 h 347"/>
                    <a:gd name="T18" fmla="*/ 382 w 257"/>
                    <a:gd name="T19" fmla="*/ 212 h 347"/>
                    <a:gd name="T20" fmla="*/ 80 w 257"/>
                    <a:gd name="T21" fmla="*/ 149 h 347"/>
                    <a:gd name="T22" fmla="*/ 48 w 257"/>
                    <a:gd name="T23" fmla="*/ 153 h 347"/>
                    <a:gd name="T24" fmla="*/ 24 w 257"/>
                    <a:gd name="T25" fmla="*/ 159 h 347"/>
                    <a:gd name="T26" fmla="*/ 0 w 257"/>
                    <a:gd name="T27" fmla="*/ 232 h 347"/>
                    <a:gd name="T28" fmla="*/ 138 w 257"/>
                    <a:gd name="T29" fmla="*/ 538 h 347"/>
                    <a:gd name="T30" fmla="*/ 361 w 257"/>
                    <a:gd name="T31" fmla="*/ 540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4" name="Freeform 53"/>
                <p:cNvSpPr>
                  <a:spLocks/>
                </p:cNvSpPr>
                <p:nvPr userDrawn="1"/>
              </p:nvSpPr>
              <p:spPr bwMode="ltGray">
                <a:xfrm>
                  <a:off x="1400" y="896"/>
                  <a:ext cx="16" cy="29"/>
                </a:xfrm>
                <a:custGeom>
                  <a:avLst/>
                  <a:gdLst>
                    <a:gd name="T0" fmla="*/ 6 w 19"/>
                    <a:gd name="T1" fmla="*/ 20 h 37"/>
                    <a:gd name="T2" fmla="*/ 16 w 19"/>
                    <a:gd name="T3" fmla="*/ 16 h 37"/>
                    <a:gd name="T4" fmla="*/ 6 w 19"/>
                    <a:gd name="T5" fmla="*/ 20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5" name="Freeform 54"/>
                <p:cNvSpPr>
                  <a:spLocks/>
                </p:cNvSpPr>
                <p:nvPr userDrawn="1"/>
              </p:nvSpPr>
              <p:spPr bwMode="ltGray">
                <a:xfrm>
                  <a:off x="1379" y="617"/>
                  <a:ext cx="21" cy="17"/>
                </a:xfrm>
                <a:custGeom>
                  <a:avLst/>
                  <a:gdLst>
                    <a:gd name="T0" fmla="*/ 11 w 22"/>
                    <a:gd name="T1" fmla="*/ 10 h 20"/>
                    <a:gd name="T2" fmla="*/ 15 w 22"/>
                    <a:gd name="T3" fmla="*/ 0 h 20"/>
                    <a:gd name="T4" fmla="*/ 19 w 22"/>
                    <a:gd name="T5" fmla="*/ 10 h 20"/>
                    <a:gd name="T6" fmla="*/ 8 w 22"/>
                    <a:gd name="T7" fmla="*/ 17 h 20"/>
                    <a:gd name="T8" fmla="*/ 11 w 22"/>
                    <a:gd name="T9" fmla="*/ 1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6" name="Freeform 55"/>
                <p:cNvSpPr>
                  <a:spLocks/>
                </p:cNvSpPr>
                <p:nvPr userDrawn="1"/>
              </p:nvSpPr>
              <p:spPr bwMode="ltGray">
                <a:xfrm>
                  <a:off x="453" y="275"/>
                  <a:ext cx="58" cy="24"/>
                </a:xfrm>
                <a:custGeom>
                  <a:avLst/>
                  <a:gdLst>
                    <a:gd name="T0" fmla="*/ 24 w 57"/>
                    <a:gd name="T1" fmla="*/ 14 h 30"/>
                    <a:gd name="T2" fmla="*/ 33 w 57"/>
                    <a:gd name="T3" fmla="*/ 5 h 30"/>
                    <a:gd name="T4" fmla="*/ 37 w 57"/>
                    <a:gd name="T5" fmla="*/ 24 h 30"/>
                    <a:gd name="T6" fmla="*/ 24 w 57"/>
                    <a:gd name="T7" fmla="*/ 14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7" name="Freeform 56"/>
                <p:cNvSpPr>
                  <a:spLocks/>
                </p:cNvSpPr>
                <p:nvPr userDrawn="1"/>
              </p:nvSpPr>
              <p:spPr bwMode="ltGray">
                <a:xfrm>
                  <a:off x="1161" y="50"/>
                  <a:ext cx="691" cy="569"/>
                </a:xfrm>
                <a:custGeom>
                  <a:avLst/>
                  <a:gdLst>
                    <a:gd name="T0" fmla="*/ 472 w 693"/>
                    <a:gd name="T1" fmla="*/ 379 h 696"/>
                    <a:gd name="T2" fmla="*/ 392 w 693"/>
                    <a:gd name="T3" fmla="*/ 370 h 696"/>
                    <a:gd name="T4" fmla="*/ 324 w 693"/>
                    <a:gd name="T5" fmla="*/ 337 h 696"/>
                    <a:gd name="T6" fmla="*/ 264 w 693"/>
                    <a:gd name="T7" fmla="*/ 327 h 696"/>
                    <a:gd name="T8" fmla="*/ 236 w 693"/>
                    <a:gd name="T9" fmla="*/ 340 h 696"/>
                    <a:gd name="T10" fmla="*/ 260 w 693"/>
                    <a:gd name="T11" fmla="*/ 350 h 696"/>
                    <a:gd name="T12" fmla="*/ 292 w 693"/>
                    <a:gd name="T13" fmla="*/ 383 h 696"/>
                    <a:gd name="T14" fmla="*/ 320 w 693"/>
                    <a:gd name="T15" fmla="*/ 389 h 696"/>
                    <a:gd name="T16" fmla="*/ 332 w 693"/>
                    <a:gd name="T17" fmla="*/ 438 h 696"/>
                    <a:gd name="T18" fmla="*/ 312 w 693"/>
                    <a:gd name="T19" fmla="*/ 451 h 696"/>
                    <a:gd name="T20" fmla="*/ 260 w 693"/>
                    <a:gd name="T21" fmla="*/ 504 h 696"/>
                    <a:gd name="T22" fmla="*/ 224 w 693"/>
                    <a:gd name="T23" fmla="*/ 513 h 696"/>
                    <a:gd name="T24" fmla="*/ 97 w 693"/>
                    <a:gd name="T25" fmla="*/ 569 h 696"/>
                    <a:gd name="T26" fmla="*/ 77 w 693"/>
                    <a:gd name="T27" fmla="*/ 504 h 696"/>
                    <a:gd name="T28" fmla="*/ 45 w 693"/>
                    <a:gd name="T29" fmla="*/ 428 h 696"/>
                    <a:gd name="T30" fmla="*/ 33 w 693"/>
                    <a:gd name="T31" fmla="*/ 366 h 696"/>
                    <a:gd name="T32" fmla="*/ 53 w 693"/>
                    <a:gd name="T33" fmla="*/ 281 h 696"/>
                    <a:gd name="T34" fmla="*/ 17 w 693"/>
                    <a:gd name="T35" fmla="*/ 320 h 696"/>
                    <a:gd name="T36" fmla="*/ 81 w 693"/>
                    <a:gd name="T37" fmla="*/ 229 h 696"/>
                    <a:gd name="T38" fmla="*/ 113 w 693"/>
                    <a:gd name="T39" fmla="*/ 167 h 696"/>
                    <a:gd name="T40" fmla="*/ 37 w 693"/>
                    <a:gd name="T41" fmla="*/ 167 h 696"/>
                    <a:gd name="T42" fmla="*/ 1 w 693"/>
                    <a:gd name="T43" fmla="*/ 160 h 696"/>
                    <a:gd name="T44" fmla="*/ 25 w 693"/>
                    <a:gd name="T45" fmla="*/ 114 h 696"/>
                    <a:gd name="T46" fmla="*/ 97 w 693"/>
                    <a:gd name="T47" fmla="*/ 92 h 696"/>
                    <a:gd name="T48" fmla="*/ 220 w 693"/>
                    <a:gd name="T49" fmla="*/ 101 h 696"/>
                    <a:gd name="T50" fmla="*/ 228 w 693"/>
                    <a:gd name="T51" fmla="*/ 52 h 696"/>
                    <a:gd name="T52" fmla="*/ 260 w 693"/>
                    <a:gd name="T53" fmla="*/ 0 h 696"/>
                    <a:gd name="T54" fmla="*/ 356 w 693"/>
                    <a:gd name="T55" fmla="*/ 36 h 696"/>
                    <a:gd name="T56" fmla="*/ 328 w 693"/>
                    <a:gd name="T57" fmla="*/ 72 h 696"/>
                    <a:gd name="T58" fmla="*/ 300 w 693"/>
                    <a:gd name="T59" fmla="*/ 144 h 696"/>
                    <a:gd name="T60" fmla="*/ 360 w 693"/>
                    <a:gd name="T61" fmla="*/ 157 h 696"/>
                    <a:gd name="T62" fmla="*/ 372 w 693"/>
                    <a:gd name="T63" fmla="*/ 111 h 696"/>
                    <a:gd name="T64" fmla="*/ 416 w 693"/>
                    <a:gd name="T65" fmla="*/ 75 h 696"/>
                    <a:gd name="T66" fmla="*/ 496 w 693"/>
                    <a:gd name="T67" fmla="*/ 72 h 696"/>
                    <a:gd name="T68" fmla="*/ 527 w 693"/>
                    <a:gd name="T69" fmla="*/ 43 h 696"/>
                    <a:gd name="T70" fmla="*/ 539 w 693"/>
                    <a:gd name="T71" fmla="*/ 376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8" name="Freeform 57"/>
                <p:cNvSpPr>
                  <a:spLocks/>
                </p:cNvSpPr>
                <p:nvPr userDrawn="1"/>
              </p:nvSpPr>
              <p:spPr bwMode="ltGray">
                <a:xfrm>
                  <a:off x="689" y="6"/>
                  <a:ext cx="1386" cy="232"/>
                </a:xfrm>
                <a:custGeom>
                  <a:avLst/>
                  <a:gdLst>
                    <a:gd name="T0" fmla="*/ 1228 w 931"/>
                    <a:gd name="T1" fmla="*/ 0 h 149"/>
                    <a:gd name="T2" fmla="*/ 213 w 931"/>
                    <a:gd name="T3" fmla="*/ 45 h 149"/>
                    <a:gd name="T4" fmla="*/ 135 w 931"/>
                    <a:gd name="T5" fmla="*/ 65 h 149"/>
                    <a:gd name="T6" fmla="*/ 92 w 931"/>
                    <a:gd name="T7" fmla="*/ 65 h 149"/>
                    <a:gd name="T8" fmla="*/ 33 w 931"/>
                    <a:gd name="T9" fmla="*/ 120 h 149"/>
                    <a:gd name="T10" fmla="*/ 0 w 931"/>
                    <a:gd name="T11" fmla="*/ 163 h 149"/>
                    <a:gd name="T12" fmla="*/ 88 w 931"/>
                    <a:gd name="T13" fmla="*/ 179 h 149"/>
                    <a:gd name="T14" fmla="*/ 144 w 931"/>
                    <a:gd name="T15" fmla="*/ 149 h 149"/>
                    <a:gd name="T16" fmla="*/ 161 w 931"/>
                    <a:gd name="T17" fmla="*/ 131 h 149"/>
                    <a:gd name="T18" fmla="*/ 249 w 931"/>
                    <a:gd name="T19" fmla="*/ 81 h 149"/>
                    <a:gd name="T20" fmla="*/ 320 w 931"/>
                    <a:gd name="T21" fmla="*/ 72 h 149"/>
                    <a:gd name="T22" fmla="*/ 353 w 931"/>
                    <a:gd name="T23" fmla="*/ 146 h 149"/>
                    <a:gd name="T24" fmla="*/ 280 w 931"/>
                    <a:gd name="T25" fmla="*/ 170 h 149"/>
                    <a:gd name="T26" fmla="*/ 344 w 931"/>
                    <a:gd name="T27" fmla="*/ 176 h 149"/>
                    <a:gd name="T28" fmla="*/ 372 w 931"/>
                    <a:gd name="T29" fmla="*/ 140 h 149"/>
                    <a:gd name="T30" fmla="*/ 396 w 931"/>
                    <a:gd name="T31" fmla="*/ 143 h 149"/>
                    <a:gd name="T32" fmla="*/ 377 w 931"/>
                    <a:gd name="T33" fmla="*/ 84 h 149"/>
                    <a:gd name="T34" fmla="*/ 396 w 931"/>
                    <a:gd name="T35" fmla="*/ 69 h 149"/>
                    <a:gd name="T36" fmla="*/ 412 w 931"/>
                    <a:gd name="T37" fmla="*/ 137 h 149"/>
                    <a:gd name="T38" fmla="*/ 396 w 931"/>
                    <a:gd name="T39" fmla="*/ 176 h 149"/>
                    <a:gd name="T40" fmla="*/ 441 w 931"/>
                    <a:gd name="T41" fmla="*/ 202 h 149"/>
                    <a:gd name="T42" fmla="*/ 445 w 931"/>
                    <a:gd name="T43" fmla="*/ 143 h 149"/>
                    <a:gd name="T44" fmla="*/ 493 w 931"/>
                    <a:gd name="T45" fmla="*/ 160 h 149"/>
                    <a:gd name="T46" fmla="*/ 569 w 931"/>
                    <a:gd name="T47" fmla="*/ 114 h 149"/>
                    <a:gd name="T48" fmla="*/ 609 w 931"/>
                    <a:gd name="T49" fmla="*/ 78 h 149"/>
                    <a:gd name="T50" fmla="*/ 654 w 931"/>
                    <a:gd name="T51" fmla="*/ 87 h 149"/>
                    <a:gd name="T52" fmla="*/ 677 w 931"/>
                    <a:gd name="T53" fmla="*/ 78 h 149"/>
                    <a:gd name="T54" fmla="*/ 642 w 931"/>
                    <a:gd name="T55" fmla="*/ 69 h 149"/>
                    <a:gd name="T56" fmla="*/ 706 w 931"/>
                    <a:gd name="T57" fmla="*/ 54 h 149"/>
                    <a:gd name="T58" fmla="*/ 810 w 931"/>
                    <a:gd name="T59" fmla="*/ 84 h 149"/>
                    <a:gd name="T60" fmla="*/ 865 w 931"/>
                    <a:gd name="T61" fmla="*/ 65 h 149"/>
                    <a:gd name="T62" fmla="*/ 869 w 931"/>
                    <a:gd name="T63" fmla="*/ 98 h 149"/>
                    <a:gd name="T64" fmla="*/ 846 w 931"/>
                    <a:gd name="T65" fmla="*/ 157 h 149"/>
                    <a:gd name="T66" fmla="*/ 910 w 931"/>
                    <a:gd name="T67" fmla="*/ 137 h 149"/>
                    <a:gd name="T68" fmla="*/ 929 w 931"/>
                    <a:gd name="T69" fmla="*/ 125 h 149"/>
                    <a:gd name="T70" fmla="*/ 965 w 931"/>
                    <a:gd name="T71" fmla="*/ 95 h 149"/>
                    <a:gd name="T72" fmla="*/ 1182 w 931"/>
                    <a:gd name="T73" fmla="*/ 131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9" name="Freeform 58"/>
                <p:cNvSpPr>
                  <a:spLocks/>
                </p:cNvSpPr>
                <p:nvPr userDrawn="1"/>
              </p:nvSpPr>
              <p:spPr bwMode="ltGray">
                <a:xfrm>
                  <a:off x="971" y="91"/>
                  <a:ext cx="30" cy="25"/>
                </a:xfrm>
                <a:custGeom>
                  <a:avLst/>
                  <a:gdLst>
                    <a:gd name="T0" fmla="*/ 3 w 31"/>
                    <a:gd name="T1" fmla="*/ 23 h 30"/>
                    <a:gd name="T2" fmla="*/ 30 w 31"/>
                    <a:gd name="T3" fmla="*/ 0 h 30"/>
                    <a:gd name="T4" fmla="*/ 18 w 31"/>
                    <a:gd name="T5" fmla="*/ 20 h 30"/>
                    <a:gd name="T6" fmla="*/ 3 w 31"/>
                    <a:gd name="T7" fmla="*/ 23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0" name="Freeform 59"/>
                <p:cNvSpPr>
                  <a:spLocks/>
                </p:cNvSpPr>
                <p:nvPr userDrawn="1"/>
              </p:nvSpPr>
              <p:spPr bwMode="ltGray">
                <a:xfrm>
                  <a:off x="935" y="125"/>
                  <a:ext cx="45" cy="27"/>
                </a:xfrm>
                <a:custGeom>
                  <a:avLst/>
                  <a:gdLst>
                    <a:gd name="T0" fmla="*/ 6 w 44"/>
                    <a:gd name="T1" fmla="*/ 27 h 32"/>
                    <a:gd name="T2" fmla="*/ 23 w 44"/>
                    <a:gd name="T3" fmla="*/ 0 h 32"/>
                    <a:gd name="T4" fmla="*/ 39 w 44"/>
                    <a:gd name="T5" fmla="*/ 3 h 32"/>
                    <a:gd name="T6" fmla="*/ 6 w 44"/>
                    <a:gd name="T7" fmla="*/ 27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1" name="Freeform 60"/>
                <p:cNvSpPr>
                  <a:spLocks/>
                </p:cNvSpPr>
                <p:nvPr userDrawn="1"/>
              </p:nvSpPr>
              <p:spPr bwMode="ltGray">
                <a:xfrm>
                  <a:off x="1081" y="226"/>
                  <a:ext cx="75" cy="14"/>
                </a:xfrm>
                <a:custGeom>
                  <a:avLst/>
                  <a:gdLst>
                    <a:gd name="T0" fmla="*/ 37 w 76"/>
                    <a:gd name="T1" fmla="*/ 14 h 18"/>
                    <a:gd name="T2" fmla="*/ 25 w 76"/>
                    <a:gd name="T3" fmla="*/ 2 h 18"/>
                    <a:gd name="T4" fmla="*/ 37 w 76"/>
                    <a:gd name="T5" fmla="*/ 14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2" name="Freeform 61"/>
                <p:cNvSpPr>
                  <a:spLocks/>
                </p:cNvSpPr>
                <p:nvPr userDrawn="1"/>
              </p:nvSpPr>
              <p:spPr bwMode="ltGray">
                <a:xfrm>
                  <a:off x="1210" y="223"/>
                  <a:ext cx="42" cy="37"/>
                </a:xfrm>
                <a:custGeom>
                  <a:avLst/>
                  <a:gdLst>
                    <a:gd name="T0" fmla="*/ 0 w 42"/>
                    <a:gd name="T1" fmla="*/ 18 h 44"/>
                    <a:gd name="T2" fmla="*/ 12 w 42"/>
                    <a:gd name="T3" fmla="*/ 8 h 44"/>
                    <a:gd name="T4" fmla="*/ 0 w 42"/>
                    <a:gd name="T5" fmla="*/ 18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3" name="Freeform 62"/>
                <p:cNvSpPr>
                  <a:spLocks/>
                </p:cNvSpPr>
                <p:nvPr userDrawn="1"/>
              </p:nvSpPr>
              <p:spPr bwMode="ltGray">
                <a:xfrm>
                  <a:off x="865" y="123"/>
                  <a:ext cx="33" cy="24"/>
                </a:xfrm>
                <a:custGeom>
                  <a:avLst/>
                  <a:gdLst>
                    <a:gd name="T0" fmla="*/ 7 w 31"/>
                    <a:gd name="T1" fmla="*/ 18 h 30"/>
                    <a:gd name="T2" fmla="*/ 33 w 31"/>
                    <a:gd name="T3" fmla="*/ 8 h 30"/>
                    <a:gd name="T4" fmla="*/ 7 w 31"/>
                    <a:gd name="T5" fmla="*/ 18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0" name="Group 63"/>
              <p:cNvGrpSpPr>
                <a:grpSpLocks/>
              </p:cNvGrpSpPr>
              <p:nvPr userDrawn="1"/>
            </p:nvGrpSpPr>
            <p:grpSpPr bwMode="auto">
              <a:xfrm>
                <a:off x="7" y="-154"/>
                <a:ext cx="5739" cy="418"/>
                <a:chOff x="1056" y="111"/>
                <a:chExt cx="2448" cy="418"/>
              </a:xfrm>
            </p:grpSpPr>
            <p:sp>
              <p:nvSpPr>
                <p:cNvPr id="27" name="Line 64"/>
                <p:cNvSpPr>
                  <a:spLocks noChangeShapeType="1"/>
                </p:cNvSpPr>
                <p:nvPr/>
              </p:nvSpPr>
              <p:spPr bwMode="white">
                <a:xfrm>
                  <a:off x="1056" y="332"/>
                  <a:ext cx="2448"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65"/>
                <p:cNvSpPr>
                  <a:spLocks noChangeShapeType="1"/>
                </p:cNvSpPr>
                <p:nvPr/>
              </p:nvSpPr>
              <p:spPr bwMode="white">
                <a:xfrm>
                  <a:off x="125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66"/>
                <p:cNvSpPr>
                  <a:spLocks noChangeShapeType="1"/>
                </p:cNvSpPr>
                <p:nvPr/>
              </p:nvSpPr>
              <p:spPr bwMode="white">
                <a:xfrm>
                  <a:off x="148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67"/>
                <p:cNvSpPr>
                  <a:spLocks noChangeShapeType="1"/>
                </p:cNvSpPr>
                <p:nvPr/>
              </p:nvSpPr>
              <p:spPr bwMode="white">
                <a:xfrm>
                  <a:off x="171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68"/>
                <p:cNvSpPr>
                  <a:spLocks noChangeShapeType="1"/>
                </p:cNvSpPr>
                <p:nvPr/>
              </p:nvSpPr>
              <p:spPr bwMode="white">
                <a:xfrm>
                  <a:off x="193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69"/>
                <p:cNvSpPr>
                  <a:spLocks noChangeShapeType="1"/>
                </p:cNvSpPr>
                <p:nvPr/>
              </p:nvSpPr>
              <p:spPr bwMode="white">
                <a:xfrm>
                  <a:off x="216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70"/>
                <p:cNvSpPr>
                  <a:spLocks noChangeShapeType="1"/>
                </p:cNvSpPr>
                <p:nvPr/>
              </p:nvSpPr>
              <p:spPr bwMode="white">
                <a:xfrm>
                  <a:off x="239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71"/>
                <p:cNvSpPr>
                  <a:spLocks noChangeShapeType="1"/>
                </p:cNvSpPr>
                <p:nvPr/>
              </p:nvSpPr>
              <p:spPr bwMode="white">
                <a:xfrm>
                  <a:off x="262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72"/>
                <p:cNvSpPr>
                  <a:spLocks noChangeShapeType="1"/>
                </p:cNvSpPr>
                <p:nvPr/>
              </p:nvSpPr>
              <p:spPr bwMode="white">
                <a:xfrm>
                  <a:off x="285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73"/>
                <p:cNvSpPr>
                  <a:spLocks noChangeShapeType="1"/>
                </p:cNvSpPr>
                <p:nvPr/>
              </p:nvSpPr>
              <p:spPr bwMode="white">
                <a:xfrm>
                  <a:off x="307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74"/>
                <p:cNvSpPr>
                  <a:spLocks noChangeShapeType="1"/>
                </p:cNvSpPr>
                <p:nvPr/>
              </p:nvSpPr>
              <p:spPr bwMode="white">
                <a:xfrm>
                  <a:off x="330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 name="Group 75"/>
              <p:cNvGrpSpPr>
                <a:grpSpLocks/>
              </p:cNvGrpSpPr>
              <p:nvPr userDrawn="1"/>
            </p:nvGrpSpPr>
            <p:grpSpPr bwMode="auto">
              <a:xfrm>
                <a:off x="-1261" y="-1"/>
                <a:ext cx="2098" cy="1030"/>
                <a:chOff x="1208" y="109"/>
                <a:chExt cx="2098" cy="423"/>
              </a:xfrm>
            </p:grpSpPr>
            <p:sp>
              <p:nvSpPr>
                <p:cNvPr id="12" name="Line 76"/>
                <p:cNvSpPr>
                  <a:spLocks noChangeShapeType="1"/>
                </p:cNvSpPr>
                <p:nvPr/>
              </p:nvSpPr>
              <p:spPr bwMode="ltGray">
                <a:xfrm>
                  <a:off x="2850" y="110"/>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77"/>
                <p:cNvSpPr>
                  <a:spLocks noChangeShapeType="1"/>
                </p:cNvSpPr>
                <p:nvPr/>
              </p:nvSpPr>
              <p:spPr bwMode="ltGray">
                <a:xfrm>
                  <a:off x="2972" y="332"/>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78"/>
                <p:cNvSpPr>
                  <a:spLocks noChangeShapeType="1"/>
                </p:cNvSpPr>
                <p:nvPr/>
              </p:nvSpPr>
              <p:spPr bwMode="ltGray">
                <a:xfrm>
                  <a:off x="3078" y="350"/>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79"/>
                <p:cNvSpPr>
                  <a:spLocks noChangeShapeType="1"/>
                </p:cNvSpPr>
                <p:nvPr/>
              </p:nvSpPr>
              <p:spPr bwMode="ltGray">
                <a:xfrm>
                  <a:off x="3306" y="450"/>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80"/>
                <p:cNvSpPr>
                  <a:spLocks noChangeShapeType="1"/>
                </p:cNvSpPr>
                <p:nvPr/>
              </p:nvSpPr>
              <p:spPr bwMode="ltGray">
                <a:xfrm>
                  <a:off x="2166" y="114"/>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81"/>
                <p:cNvSpPr>
                  <a:spLocks noChangeShapeType="1"/>
                </p:cNvSpPr>
                <p:nvPr/>
              </p:nvSpPr>
              <p:spPr bwMode="ltGray">
                <a:xfrm>
                  <a:off x="1938" y="111"/>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82"/>
                <p:cNvSpPr>
                  <a:spLocks noChangeShapeType="1"/>
                </p:cNvSpPr>
                <p:nvPr/>
              </p:nvSpPr>
              <p:spPr bwMode="ltGray">
                <a:xfrm flipH="1">
                  <a:off x="1912" y="332"/>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83"/>
                <p:cNvSpPr>
                  <a:spLocks noChangeShapeType="1"/>
                </p:cNvSpPr>
                <p:nvPr/>
              </p:nvSpPr>
              <p:spPr bwMode="ltGray">
                <a:xfrm>
                  <a:off x="1778" y="332"/>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84"/>
                <p:cNvSpPr>
                  <a:spLocks noChangeShapeType="1"/>
                </p:cNvSpPr>
                <p:nvPr/>
              </p:nvSpPr>
              <p:spPr bwMode="ltGray">
                <a:xfrm flipH="1">
                  <a:off x="1578" y="332"/>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85"/>
                <p:cNvSpPr>
                  <a:spLocks noChangeShapeType="1"/>
                </p:cNvSpPr>
                <p:nvPr/>
              </p:nvSpPr>
              <p:spPr bwMode="ltGray">
                <a:xfrm>
                  <a:off x="1208" y="332"/>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86"/>
                <p:cNvSpPr>
                  <a:spLocks noChangeShapeType="1"/>
                </p:cNvSpPr>
                <p:nvPr/>
              </p:nvSpPr>
              <p:spPr bwMode="ltGray">
                <a:xfrm>
                  <a:off x="1480" y="234"/>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87"/>
                <p:cNvSpPr>
                  <a:spLocks noChangeShapeType="1"/>
                </p:cNvSpPr>
                <p:nvPr/>
              </p:nvSpPr>
              <p:spPr bwMode="ltGray">
                <a:xfrm>
                  <a:off x="1254" y="252"/>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88"/>
                <p:cNvSpPr>
                  <a:spLocks noChangeShapeType="1"/>
                </p:cNvSpPr>
                <p:nvPr/>
              </p:nvSpPr>
              <p:spPr bwMode="ltGray">
                <a:xfrm flipH="1" flipV="1">
                  <a:off x="1482" y="109"/>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89"/>
                <p:cNvSpPr>
                  <a:spLocks noChangeShapeType="1"/>
                </p:cNvSpPr>
                <p:nvPr/>
              </p:nvSpPr>
              <p:spPr bwMode="ltGray">
                <a:xfrm>
                  <a:off x="1710" y="180"/>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90"/>
                <p:cNvSpPr>
                  <a:spLocks noChangeShapeType="1"/>
                </p:cNvSpPr>
                <p:nvPr/>
              </p:nvSpPr>
              <p:spPr bwMode="ltGray">
                <a:xfrm flipV="1">
                  <a:off x="1710" y="111"/>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pic>
          <p:nvPicPr>
            <p:cNvPr id="7" name="Picture 91" descr="earth"/>
            <p:cNvPicPr>
              <a:picLocks noChangeAspect="1" noChangeArrowheads="1"/>
            </p:cNvPicPr>
            <p:nvPr userDrawn="1"/>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gray">
            <a:xfrm>
              <a:off x="336" y="1566"/>
              <a:ext cx="690" cy="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12" name="Rectangle 92"/>
          <p:cNvSpPr>
            <a:spLocks noGrp="1" noChangeArrowheads="1"/>
          </p:cNvSpPr>
          <p:nvPr>
            <p:ph type="ctrTitle"/>
          </p:nvPr>
        </p:nvSpPr>
        <p:spPr>
          <a:xfrm>
            <a:off x="1828800" y="1828800"/>
            <a:ext cx="6934200" cy="2362200"/>
          </a:xfrm>
        </p:spPr>
        <p:txBody>
          <a:bodyPr/>
          <a:lstStyle>
            <a:lvl1pPr>
              <a:defRPr b="1"/>
            </a:lvl1pPr>
          </a:lstStyle>
          <a:p>
            <a:r>
              <a:rPr lang="en-US" smtClean="0"/>
              <a:t>Click to edit Master title style</a:t>
            </a:r>
            <a:endParaRPr lang="en-US" dirty="0"/>
          </a:p>
        </p:txBody>
      </p:sp>
      <p:sp>
        <p:nvSpPr>
          <p:cNvPr id="5213" name="Rectangle 93"/>
          <p:cNvSpPr>
            <a:spLocks noGrp="1" noChangeArrowheads="1"/>
          </p:cNvSpPr>
          <p:nvPr>
            <p:ph type="subTitle" idx="1"/>
          </p:nvPr>
        </p:nvSpPr>
        <p:spPr>
          <a:xfrm>
            <a:off x="1828800" y="4572000"/>
            <a:ext cx="6934200" cy="1295400"/>
          </a:xfrm>
        </p:spPr>
        <p:txBody>
          <a:bodyPr/>
          <a:lstStyle>
            <a:lvl1pPr marL="0" indent="0">
              <a:buFontTx/>
              <a:buNone/>
              <a:defRPr/>
            </a:lvl1pPr>
          </a:lstStyle>
          <a:p>
            <a:r>
              <a:rPr lang="en-US" smtClean="0"/>
              <a:t>Click to edit Master subtitle style</a:t>
            </a:r>
            <a:endParaRPr lang="en-US"/>
          </a:p>
        </p:txBody>
      </p:sp>
      <p:sp>
        <p:nvSpPr>
          <p:cNvPr id="94" name="Rectangle 94"/>
          <p:cNvSpPr>
            <a:spLocks noGrp="1" noChangeArrowheads="1"/>
          </p:cNvSpPr>
          <p:nvPr>
            <p:ph type="dt" sz="half" idx="10"/>
          </p:nvPr>
        </p:nvSpPr>
        <p:spPr>
          <a:xfrm>
            <a:off x="533400" y="6324600"/>
            <a:ext cx="1905000" cy="457200"/>
          </a:xfrm>
        </p:spPr>
        <p:txBody>
          <a:bodyPr/>
          <a:lstStyle>
            <a:lvl1pPr>
              <a:defRPr smtClean="0"/>
            </a:lvl1pPr>
          </a:lstStyle>
          <a:p>
            <a:pPr>
              <a:defRPr/>
            </a:pPr>
            <a:fld id="{60493262-4289-4514-BA9D-D551025F8242}" type="datetime1">
              <a:rPr lang="en-US" smtClean="0"/>
              <a:t>11/9/2021</a:t>
            </a:fld>
            <a:endParaRPr lang="en-US"/>
          </a:p>
        </p:txBody>
      </p:sp>
      <p:sp>
        <p:nvSpPr>
          <p:cNvPr id="95" name="Rectangle 95"/>
          <p:cNvSpPr>
            <a:spLocks noGrp="1" noChangeArrowheads="1"/>
          </p:cNvSpPr>
          <p:nvPr>
            <p:ph type="ftr" sz="quarter" idx="11"/>
          </p:nvPr>
        </p:nvSpPr>
        <p:spPr>
          <a:xfrm>
            <a:off x="2057400" y="6324600"/>
            <a:ext cx="4343400" cy="457200"/>
          </a:xfrm>
        </p:spPr>
        <p:txBody>
          <a:bodyPr/>
          <a:lstStyle>
            <a:lvl1pPr>
              <a:defRPr/>
            </a:lvl1pPr>
          </a:lstStyle>
          <a:p>
            <a:pPr>
              <a:defRPr/>
            </a:pPr>
            <a:r>
              <a:rPr lang="en-US" smtClean="0"/>
              <a:t>Options, Futures, and Other Derivatives,  11th Edition, Copyright © John  C. Hull 2021</a:t>
            </a:r>
            <a:endParaRPr lang="en-US"/>
          </a:p>
        </p:txBody>
      </p:sp>
      <p:sp>
        <p:nvSpPr>
          <p:cNvPr id="96" name="Rectangle 96"/>
          <p:cNvSpPr>
            <a:spLocks noGrp="1" noChangeArrowheads="1"/>
          </p:cNvSpPr>
          <p:nvPr>
            <p:ph type="sldNum" sz="quarter" idx="12"/>
          </p:nvPr>
        </p:nvSpPr>
        <p:spPr>
          <a:xfrm>
            <a:off x="6858000" y="6324600"/>
            <a:ext cx="1905000" cy="457200"/>
          </a:xfrm>
        </p:spPr>
        <p:txBody>
          <a:bodyPr/>
          <a:lstStyle>
            <a:lvl1pPr>
              <a:defRPr/>
            </a:lvl1pPr>
          </a:lstStyle>
          <a:p>
            <a:fld id="{ABE03318-6C81-49B8-8B66-B6070EC9B424}" type="slidenum">
              <a:rPr lang="en-US" altLang="en-US"/>
              <a:pPr/>
              <a:t>‹#›</a:t>
            </a:fld>
            <a:endParaRPr lang="en-US" altLang="en-US"/>
          </a:p>
        </p:txBody>
      </p:sp>
    </p:spTree>
    <p:extLst>
      <p:ext uri="{BB962C8B-B14F-4D97-AF65-F5344CB8AC3E}">
        <p14:creationId xmlns:p14="http://schemas.microsoft.com/office/powerpoint/2010/main" val="1771249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47503760-023D-4D9D-B9FA-230BD2E2D1BC}" type="datetime1">
              <a:rPr lang="en-US" smtClean="0"/>
              <a:t>11/9/2021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6" name="Rectangle 6"/>
          <p:cNvSpPr>
            <a:spLocks noGrp="1" noChangeArrowheads="1"/>
          </p:cNvSpPr>
          <p:nvPr>
            <p:ph type="sldNum" sz="quarter" idx="12"/>
          </p:nvPr>
        </p:nvSpPr>
        <p:spPr>
          <a:ln/>
        </p:spPr>
        <p:txBody>
          <a:bodyPr/>
          <a:lstStyle>
            <a:lvl1pPr>
              <a:defRPr/>
            </a:lvl1pPr>
          </a:lstStyle>
          <a:p>
            <a:fld id="{B93BC71D-E7E9-47C9-BEF6-8C1CD484B29F}" type="slidenum">
              <a:rPr lang="en-US" altLang="en-US"/>
              <a:pPr/>
              <a:t>‹#›</a:t>
            </a:fld>
            <a:endParaRPr lang="en-US" altLang="en-US"/>
          </a:p>
        </p:txBody>
      </p:sp>
    </p:spTree>
    <p:extLst>
      <p:ext uri="{BB962C8B-B14F-4D97-AF65-F5344CB8AC3E}">
        <p14:creationId xmlns:p14="http://schemas.microsoft.com/office/powerpoint/2010/main" val="2646158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5563" y="930275"/>
            <a:ext cx="2052637" cy="53324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6063" y="930275"/>
            <a:ext cx="6007100" cy="53324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98FEA38D-42AE-45AD-9982-594614D3B79E}" type="datetime1">
              <a:rPr lang="en-US" smtClean="0"/>
              <a:t>11/9/2021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6" name="Rectangle 6"/>
          <p:cNvSpPr>
            <a:spLocks noGrp="1" noChangeArrowheads="1"/>
          </p:cNvSpPr>
          <p:nvPr>
            <p:ph type="sldNum" sz="quarter" idx="12"/>
          </p:nvPr>
        </p:nvSpPr>
        <p:spPr>
          <a:ln/>
        </p:spPr>
        <p:txBody>
          <a:bodyPr/>
          <a:lstStyle>
            <a:lvl1pPr>
              <a:defRPr/>
            </a:lvl1pPr>
          </a:lstStyle>
          <a:p>
            <a:fld id="{7138EBDD-E7C8-406A-AAED-206A533B8838}" type="slidenum">
              <a:rPr lang="en-US" altLang="en-US"/>
              <a:pPr/>
              <a:t>‹#›</a:t>
            </a:fld>
            <a:endParaRPr lang="en-US" altLang="en-US"/>
          </a:p>
        </p:txBody>
      </p:sp>
    </p:spTree>
    <p:extLst>
      <p:ext uri="{BB962C8B-B14F-4D97-AF65-F5344CB8AC3E}">
        <p14:creationId xmlns:p14="http://schemas.microsoft.com/office/powerpoint/2010/main" val="1251713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smtClean="0"/>
            </a:lvl1pPr>
          </a:lstStyle>
          <a:p>
            <a:pPr>
              <a:defRPr/>
            </a:pPr>
            <a:fld id="{F38D9ABC-216E-43D2-AD96-6A62E222E505}" type="datetime1">
              <a:rPr lang="en-US" smtClean="0"/>
              <a:t>11/9/2021</a:t>
            </a:fld>
            <a:endParaRPr lang="en-US"/>
          </a:p>
        </p:txBody>
      </p:sp>
      <p:sp>
        <p:nvSpPr>
          <p:cNvPr id="6" name="Footer Placeholder 5"/>
          <p:cNvSpPr>
            <a:spLocks noGrp="1"/>
          </p:cNvSpPr>
          <p:nvPr>
            <p:ph type="ftr" sz="quarter" idx="11"/>
          </p:nvPr>
        </p:nvSpPr>
        <p:spPr>
          <a:xfrm>
            <a:off x="250825" y="6248400"/>
            <a:ext cx="7561263" cy="457200"/>
          </a:xfrm>
        </p:spPr>
        <p:txBody>
          <a:bodyPr/>
          <a:lstStyle>
            <a:lvl1pPr>
              <a:defRPr/>
            </a:lvl1pPr>
          </a:lstStyle>
          <a:p>
            <a:pPr>
              <a:defRPr/>
            </a:pPr>
            <a:r>
              <a:rPr lang="en-US" smtClean="0"/>
              <a:t>Options, Futures, and Other Derivatives,  11th Edition, Copyright © John  C. Hull 2021</a:t>
            </a:r>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82A09AE8-6A9B-4D18-913A-CE4CB64E3B7F}" type="slidenum">
              <a:rPr lang="en-US" altLang="en-US"/>
              <a:pPr/>
              <a:t>‹#›</a:t>
            </a:fld>
            <a:endParaRPr lang="en-US" altLang="en-US"/>
          </a:p>
        </p:txBody>
      </p:sp>
    </p:spTree>
    <p:extLst>
      <p:ext uri="{BB962C8B-B14F-4D97-AF65-F5344CB8AC3E}">
        <p14:creationId xmlns:p14="http://schemas.microsoft.com/office/powerpoint/2010/main" val="1485770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719263"/>
            <a:ext cx="4038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00500"/>
            <a:ext cx="4038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8400"/>
            <a:ext cx="2133600" cy="457200"/>
          </a:xfrm>
        </p:spPr>
        <p:txBody>
          <a:bodyPr/>
          <a:lstStyle>
            <a:lvl1pPr>
              <a:defRPr smtClean="0"/>
            </a:lvl1pPr>
          </a:lstStyle>
          <a:p>
            <a:pPr>
              <a:defRPr/>
            </a:pPr>
            <a:fld id="{053CC645-3277-4C23-86E9-C78582634E77}" type="datetime1">
              <a:rPr lang="en-US" smtClean="0"/>
              <a:t>11/9/2021</a:t>
            </a:fld>
            <a:endParaRPr lang="en-US"/>
          </a:p>
        </p:txBody>
      </p:sp>
      <p:sp>
        <p:nvSpPr>
          <p:cNvPr id="7" name="Footer Placeholder 6"/>
          <p:cNvSpPr>
            <a:spLocks noGrp="1"/>
          </p:cNvSpPr>
          <p:nvPr>
            <p:ph type="ftr" sz="quarter" idx="11"/>
          </p:nvPr>
        </p:nvSpPr>
        <p:spPr>
          <a:xfrm>
            <a:off x="250825" y="6248400"/>
            <a:ext cx="7561263" cy="457200"/>
          </a:xfrm>
        </p:spPr>
        <p:txBody>
          <a:bodyPr/>
          <a:lstStyle>
            <a:lvl1pPr>
              <a:defRPr/>
            </a:lvl1pPr>
          </a:lstStyle>
          <a:p>
            <a:pPr>
              <a:defRPr/>
            </a:pPr>
            <a:r>
              <a:rPr lang="en-US" smtClean="0"/>
              <a:t>Options, Futures, and Other Derivatives,  11th Edition, Copyright © John  C. Hull 2021</a:t>
            </a:r>
            <a:endParaRPr lang="en-US"/>
          </a:p>
        </p:txBody>
      </p:sp>
      <p:sp>
        <p:nvSpPr>
          <p:cNvPr id="8" name="Slide Number Placeholder 7"/>
          <p:cNvSpPr>
            <a:spLocks noGrp="1"/>
          </p:cNvSpPr>
          <p:nvPr>
            <p:ph type="sldNum" sz="quarter" idx="12"/>
          </p:nvPr>
        </p:nvSpPr>
        <p:spPr>
          <a:xfrm>
            <a:off x="6553200" y="6248400"/>
            <a:ext cx="2133600" cy="457200"/>
          </a:xfrm>
        </p:spPr>
        <p:txBody>
          <a:bodyPr/>
          <a:lstStyle>
            <a:lvl1pPr>
              <a:defRPr/>
            </a:lvl1pPr>
          </a:lstStyle>
          <a:p>
            <a:fld id="{663C8587-008A-495C-BD0C-359A4BD910B6}" type="slidenum">
              <a:rPr lang="en-US" altLang="en-US"/>
              <a:pPr/>
              <a:t>‹#›</a:t>
            </a:fld>
            <a:endParaRPr lang="en-US" altLang="en-US"/>
          </a:p>
        </p:txBody>
      </p:sp>
    </p:spTree>
    <p:extLst>
      <p:ext uri="{BB962C8B-B14F-4D97-AF65-F5344CB8AC3E}">
        <p14:creationId xmlns:p14="http://schemas.microsoft.com/office/powerpoint/2010/main" val="1185387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mtClean="0"/>
            </a:lvl1pPr>
          </a:lstStyle>
          <a:p>
            <a:pPr>
              <a:defRPr/>
            </a:pPr>
            <a:fld id="{8677E4FB-3394-4E1B-931A-5B70F2432A4C}" type="datetime1">
              <a:rPr lang="en-US" smtClean="0"/>
              <a:t>11/9/2021</a:t>
            </a:fld>
            <a:endParaRPr lang="en-US"/>
          </a:p>
        </p:txBody>
      </p:sp>
      <p:sp>
        <p:nvSpPr>
          <p:cNvPr id="5" name="Footer Placeholder 4"/>
          <p:cNvSpPr>
            <a:spLocks noGrp="1"/>
          </p:cNvSpPr>
          <p:nvPr>
            <p:ph type="ftr" sz="quarter" idx="11"/>
          </p:nvPr>
        </p:nvSpPr>
        <p:spPr>
          <a:xfrm>
            <a:off x="1600200" y="6248400"/>
            <a:ext cx="5029200" cy="457200"/>
          </a:xfrm>
        </p:spPr>
        <p:txBody>
          <a:bodyPr/>
          <a:lstStyle>
            <a:lvl1pPr>
              <a:defRPr/>
            </a:lvl1pPr>
          </a:lstStyle>
          <a:p>
            <a:pPr>
              <a:defRPr/>
            </a:pPr>
            <a:r>
              <a:rPr lang="en-US" smtClean="0"/>
              <a:t>Options, Futures, and Other Derivatives,  11th Edition, Copyright © John  C. Hull 2021</a:t>
            </a:r>
            <a:endParaRPr lang="en-US"/>
          </a:p>
        </p:txBody>
      </p:sp>
      <p:sp>
        <p:nvSpPr>
          <p:cNvPr id="6" name="Slide Number Placeholder 5"/>
          <p:cNvSpPr>
            <a:spLocks noGrp="1"/>
          </p:cNvSpPr>
          <p:nvPr>
            <p:ph type="sldNum" sz="quarter" idx="12"/>
          </p:nvPr>
        </p:nvSpPr>
        <p:spPr/>
        <p:txBody>
          <a:bodyPr/>
          <a:lstStyle>
            <a:lvl1pPr>
              <a:defRPr/>
            </a:lvl1pPr>
          </a:lstStyle>
          <a:p>
            <a:fld id="{FF330888-A785-48AA-97D9-B7E7E67A1DFA}" type="slidenum">
              <a:rPr lang="en-US" altLang="en-US"/>
              <a:pPr/>
              <a:t>‹#›</a:t>
            </a:fld>
            <a:endParaRPr lang="en-US" altLang="en-US"/>
          </a:p>
        </p:txBody>
      </p:sp>
    </p:spTree>
    <p:extLst>
      <p:ext uri="{BB962C8B-B14F-4D97-AF65-F5344CB8AC3E}">
        <p14:creationId xmlns:p14="http://schemas.microsoft.com/office/powerpoint/2010/main" val="968122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CF0852E1-8977-41DA-BED9-66707BB6E15B}" type="datetime1">
              <a:rPr lang="en-US" smtClean="0"/>
              <a:t>11/9/2021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6" name="Rectangle 6"/>
          <p:cNvSpPr>
            <a:spLocks noGrp="1" noChangeArrowheads="1"/>
          </p:cNvSpPr>
          <p:nvPr>
            <p:ph type="sldNum" sz="quarter" idx="12"/>
          </p:nvPr>
        </p:nvSpPr>
        <p:spPr>
          <a:ln/>
        </p:spPr>
        <p:txBody>
          <a:bodyPr/>
          <a:lstStyle>
            <a:lvl1pPr>
              <a:defRPr/>
            </a:lvl1pPr>
          </a:lstStyle>
          <a:p>
            <a:fld id="{8CB43297-AD69-4D2D-9564-2F5BC781DD48}" type="slidenum">
              <a:rPr lang="en-US" altLang="en-US"/>
              <a:pPr/>
              <a:t>‹#›</a:t>
            </a:fld>
            <a:endParaRPr lang="en-US" altLang="en-US"/>
          </a:p>
        </p:txBody>
      </p:sp>
    </p:spTree>
    <p:extLst>
      <p:ext uri="{BB962C8B-B14F-4D97-AF65-F5344CB8AC3E}">
        <p14:creationId xmlns:p14="http://schemas.microsoft.com/office/powerpoint/2010/main" val="2668717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4788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14788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CFFB7E71-6407-4595-879F-C30511F61AC1}" type="datetime1">
              <a:rPr lang="en-US" smtClean="0"/>
              <a:t>11/9/2021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7" name="Rectangle 6"/>
          <p:cNvSpPr>
            <a:spLocks noGrp="1" noChangeArrowheads="1"/>
          </p:cNvSpPr>
          <p:nvPr>
            <p:ph type="sldNum" sz="quarter" idx="12"/>
          </p:nvPr>
        </p:nvSpPr>
        <p:spPr>
          <a:ln/>
        </p:spPr>
        <p:txBody>
          <a:bodyPr/>
          <a:lstStyle>
            <a:lvl1pPr>
              <a:defRPr/>
            </a:lvl1pPr>
          </a:lstStyle>
          <a:p>
            <a:fld id="{4C21BA06-A6DF-4369-BCBE-FC39DC709089}" type="slidenum">
              <a:rPr lang="en-US" altLang="en-US"/>
              <a:pPr/>
              <a:t>‹#›</a:t>
            </a:fld>
            <a:endParaRPr lang="en-US" altLang="en-US"/>
          </a:p>
        </p:txBody>
      </p:sp>
    </p:spTree>
    <p:extLst>
      <p:ext uri="{BB962C8B-B14F-4D97-AF65-F5344CB8AC3E}">
        <p14:creationId xmlns:p14="http://schemas.microsoft.com/office/powerpoint/2010/main" val="3642947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7BD91224-4B68-40F7-A38E-EDB936D310BD}" type="datetime1">
              <a:rPr lang="en-US" smtClean="0"/>
              <a:t>11/9/2021</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9" name="Rectangle 6"/>
          <p:cNvSpPr>
            <a:spLocks noGrp="1" noChangeArrowheads="1"/>
          </p:cNvSpPr>
          <p:nvPr>
            <p:ph type="sldNum" sz="quarter" idx="12"/>
          </p:nvPr>
        </p:nvSpPr>
        <p:spPr>
          <a:ln/>
        </p:spPr>
        <p:txBody>
          <a:bodyPr/>
          <a:lstStyle>
            <a:lvl1pPr>
              <a:defRPr/>
            </a:lvl1pPr>
          </a:lstStyle>
          <a:p>
            <a:fld id="{E9DE9EC3-19FD-4B91-9029-57B1FB93DC08}" type="slidenum">
              <a:rPr lang="en-US" altLang="en-US"/>
              <a:pPr/>
              <a:t>‹#›</a:t>
            </a:fld>
            <a:endParaRPr lang="en-US" altLang="en-US"/>
          </a:p>
        </p:txBody>
      </p:sp>
    </p:spTree>
    <p:extLst>
      <p:ext uri="{BB962C8B-B14F-4D97-AF65-F5344CB8AC3E}">
        <p14:creationId xmlns:p14="http://schemas.microsoft.com/office/powerpoint/2010/main" val="3845484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lstStyle>
          <a:p>
            <a:pPr>
              <a:defRPr/>
            </a:pPr>
            <a:fld id="{14096FCE-34B5-49A5-ADBE-EFAA26ACA2AD}" type="datetime1">
              <a:rPr lang="en-US" smtClean="0"/>
              <a:t>11/9/2021</a:t>
            </a:fld>
            <a:endParaRPr lang="en-US"/>
          </a:p>
        </p:txBody>
      </p:sp>
      <p:sp>
        <p:nvSpPr>
          <p:cNvPr id="4" name="Footer Placeholder 3"/>
          <p:cNvSpPr>
            <a:spLocks noGrp="1"/>
          </p:cNvSpPr>
          <p:nvPr>
            <p:ph type="ftr" sz="quarter" idx="11"/>
          </p:nvPr>
        </p:nvSpPr>
        <p:spPr>
          <a:xfrm>
            <a:off x="2133600" y="6324600"/>
            <a:ext cx="4800600" cy="457200"/>
          </a:xfrm>
        </p:spPr>
        <p:txBody>
          <a:bodyPr/>
          <a:lstStyle>
            <a:lvl1pPr>
              <a:defRPr/>
            </a:lvl1pPr>
          </a:lstStyle>
          <a:p>
            <a:pPr>
              <a:defRPr/>
            </a:pPr>
            <a:r>
              <a:rPr lang="en-US" smtClean="0"/>
              <a:t>Options, Futures, and Other Derivatives,  11th Edition, Copyright © John  C. Hull 2021</a:t>
            </a:r>
            <a:endParaRPr lang="en-US"/>
          </a:p>
        </p:txBody>
      </p:sp>
      <p:sp>
        <p:nvSpPr>
          <p:cNvPr id="5" name="Slide Number Placeholder 4"/>
          <p:cNvSpPr>
            <a:spLocks noGrp="1"/>
          </p:cNvSpPr>
          <p:nvPr>
            <p:ph type="sldNum" sz="quarter" idx="12"/>
          </p:nvPr>
        </p:nvSpPr>
        <p:spPr/>
        <p:txBody>
          <a:bodyPr/>
          <a:lstStyle>
            <a:lvl1pPr>
              <a:defRPr/>
            </a:lvl1pPr>
          </a:lstStyle>
          <a:p>
            <a:fld id="{35C03757-4215-4899-A9D1-6E7C24BD5E1C}" type="slidenum">
              <a:rPr lang="en-US" altLang="en-US"/>
              <a:pPr/>
              <a:t>‹#›</a:t>
            </a:fld>
            <a:endParaRPr lang="en-US" altLang="en-US"/>
          </a:p>
        </p:txBody>
      </p:sp>
    </p:spTree>
    <p:extLst>
      <p:ext uri="{BB962C8B-B14F-4D97-AF65-F5344CB8AC3E}">
        <p14:creationId xmlns:p14="http://schemas.microsoft.com/office/powerpoint/2010/main" val="2788355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3EA14E8F-5380-4B3D-B70C-FBECF77C75B8}" type="datetime1">
              <a:rPr lang="en-US" smtClean="0"/>
              <a:t>11/9/2021</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4" name="Rectangle 6"/>
          <p:cNvSpPr>
            <a:spLocks noGrp="1" noChangeArrowheads="1"/>
          </p:cNvSpPr>
          <p:nvPr>
            <p:ph type="sldNum" sz="quarter" idx="12"/>
          </p:nvPr>
        </p:nvSpPr>
        <p:spPr>
          <a:ln/>
        </p:spPr>
        <p:txBody>
          <a:bodyPr/>
          <a:lstStyle>
            <a:lvl1pPr>
              <a:defRPr/>
            </a:lvl1pPr>
          </a:lstStyle>
          <a:p>
            <a:fld id="{AEBC1907-913F-4D3D-8E70-1630B8AF729A}" type="slidenum">
              <a:rPr lang="en-US" altLang="en-US"/>
              <a:pPr/>
              <a:t>‹#›</a:t>
            </a:fld>
            <a:endParaRPr lang="en-US" altLang="en-US"/>
          </a:p>
        </p:txBody>
      </p:sp>
    </p:spTree>
    <p:extLst>
      <p:ext uri="{BB962C8B-B14F-4D97-AF65-F5344CB8AC3E}">
        <p14:creationId xmlns:p14="http://schemas.microsoft.com/office/powerpoint/2010/main" val="211079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FBA8C474-D194-475D-AA9B-9B4E622320CD}" type="datetime1">
              <a:rPr lang="en-US" smtClean="0"/>
              <a:t>11/9/2021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7" name="Rectangle 6"/>
          <p:cNvSpPr>
            <a:spLocks noGrp="1" noChangeArrowheads="1"/>
          </p:cNvSpPr>
          <p:nvPr>
            <p:ph type="sldNum" sz="quarter" idx="12"/>
          </p:nvPr>
        </p:nvSpPr>
        <p:spPr>
          <a:ln/>
        </p:spPr>
        <p:txBody>
          <a:bodyPr/>
          <a:lstStyle>
            <a:lvl1pPr>
              <a:defRPr/>
            </a:lvl1pPr>
          </a:lstStyle>
          <a:p>
            <a:fld id="{32AE808A-5AFF-44A2-A471-7750537DC909}" type="slidenum">
              <a:rPr lang="en-US" altLang="en-US"/>
              <a:pPr/>
              <a:t>‹#›</a:t>
            </a:fld>
            <a:endParaRPr lang="en-US" altLang="en-US"/>
          </a:p>
        </p:txBody>
      </p:sp>
    </p:spTree>
    <p:extLst>
      <p:ext uri="{BB962C8B-B14F-4D97-AF65-F5344CB8AC3E}">
        <p14:creationId xmlns:p14="http://schemas.microsoft.com/office/powerpoint/2010/main" val="3821292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553AF8A4-D1D4-4139-9806-D597CE15A3C5}" type="datetime1">
              <a:rPr lang="en-US" smtClean="0"/>
              <a:t>11/9/2021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7" name="Rectangle 6"/>
          <p:cNvSpPr>
            <a:spLocks noGrp="1" noChangeArrowheads="1"/>
          </p:cNvSpPr>
          <p:nvPr>
            <p:ph type="sldNum" sz="quarter" idx="12"/>
          </p:nvPr>
        </p:nvSpPr>
        <p:spPr>
          <a:ln/>
        </p:spPr>
        <p:txBody>
          <a:bodyPr/>
          <a:lstStyle>
            <a:lvl1pPr>
              <a:defRPr/>
            </a:lvl1pPr>
          </a:lstStyle>
          <a:p>
            <a:fld id="{A86F9098-9CE8-4D7A-BB9D-25F025D40846}" type="slidenum">
              <a:rPr lang="en-US" altLang="en-US"/>
              <a:pPr/>
              <a:t>‹#›</a:t>
            </a:fld>
            <a:endParaRPr lang="en-US" altLang="en-US"/>
          </a:p>
        </p:txBody>
      </p:sp>
    </p:spTree>
    <p:extLst>
      <p:ext uri="{BB962C8B-B14F-4D97-AF65-F5344CB8AC3E}">
        <p14:creationId xmlns:p14="http://schemas.microsoft.com/office/powerpoint/2010/main" val="3925490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063" y="9302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214788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0" name="Rectangle 4"/>
          <p:cNvSpPr>
            <a:spLocks noGrp="1" noChangeArrowheads="1"/>
          </p:cNvSpPr>
          <p:nvPr>
            <p:ph type="dt" sz="half" idx="2"/>
          </p:nvPr>
        </p:nvSpPr>
        <p:spPr bwMode="auto">
          <a:xfrm>
            <a:off x="685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atin typeface="Arial" charset="0"/>
                <a:cs typeface="Arial" charset="0"/>
              </a:defRPr>
            </a:lvl1pPr>
          </a:lstStyle>
          <a:p>
            <a:pPr>
              <a:defRPr/>
            </a:pPr>
            <a:fld id="{7BC03317-0FC6-4CC7-8D07-28A9E7F2829E}" type="datetime1">
              <a:rPr lang="en-US" smtClean="0"/>
              <a:t>11/9/2021</a:t>
            </a:fld>
            <a:endParaRPr lang="en-US"/>
          </a:p>
        </p:txBody>
      </p:sp>
      <p:sp>
        <p:nvSpPr>
          <p:cNvPr id="4101" name="Rectangle 5"/>
          <p:cNvSpPr>
            <a:spLocks noGrp="1" noChangeArrowheads="1"/>
          </p:cNvSpPr>
          <p:nvPr>
            <p:ph type="ftr" sz="quarter" idx="3"/>
          </p:nvPr>
        </p:nvSpPr>
        <p:spPr bwMode="auto">
          <a:xfrm>
            <a:off x="2667000" y="6324600"/>
            <a:ext cx="4419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Arial" charset="0"/>
                <a:cs typeface="Arial" charset="0"/>
              </a:defRPr>
            </a:lvl1pPr>
          </a:lstStyle>
          <a:p>
            <a:pPr>
              <a:defRPr/>
            </a:pPr>
            <a:r>
              <a:rPr lang="en-US" smtClean="0"/>
              <a:t>Options, Futures, and Other Derivatives,  11th Edition, Copyright © John  C. Hull 2021</a:t>
            </a:r>
            <a:endParaRPr lang="en-US"/>
          </a:p>
        </p:txBody>
      </p:sp>
      <p:sp>
        <p:nvSpPr>
          <p:cNvPr id="4102" name="Rectangle 6"/>
          <p:cNvSpPr>
            <a:spLocks noGrp="1" noChangeArrowheads="1"/>
          </p:cNvSpPr>
          <p:nvPr>
            <p:ph type="sldNum" sz="quarter" idx="4"/>
          </p:nvPr>
        </p:nvSpPr>
        <p:spPr bwMode="auto">
          <a:xfrm>
            <a:off x="65532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D69F95B5-6C84-45B1-A651-B11D61752724}" type="slidenum">
              <a:rPr lang="en-US" altLang="en-US"/>
              <a:pPr/>
              <a:t>‹#›</a:t>
            </a:fld>
            <a:endParaRPr lang="en-US" altLang="en-US"/>
          </a:p>
        </p:txBody>
      </p:sp>
      <p:grpSp>
        <p:nvGrpSpPr>
          <p:cNvPr id="1031" name="Group 7"/>
          <p:cNvGrpSpPr>
            <a:grpSpLocks/>
          </p:cNvGrpSpPr>
          <p:nvPr/>
        </p:nvGrpSpPr>
        <p:grpSpPr bwMode="auto">
          <a:xfrm>
            <a:off x="261938" y="87313"/>
            <a:ext cx="8488362" cy="831850"/>
            <a:chOff x="165" y="55"/>
            <a:chExt cx="5347" cy="524"/>
          </a:xfrm>
        </p:grpSpPr>
        <p:grpSp>
          <p:nvGrpSpPr>
            <p:cNvPr id="1032" name="Group 8"/>
            <p:cNvGrpSpPr>
              <a:grpSpLocks/>
            </p:cNvGrpSpPr>
            <p:nvPr userDrawn="1"/>
          </p:nvGrpSpPr>
          <p:grpSpPr bwMode="auto">
            <a:xfrm>
              <a:off x="664" y="104"/>
              <a:ext cx="4848" cy="432"/>
              <a:chOff x="664" y="104"/>
              <a:chExt cx="4848" cy="432"/>
            </a:xfrm>
          </p:grpSpPr>
          <p:sp>
            <p:nvSpPr>
              <p:cNvPr id="1034" name="Freeform 9"/>
              <p:cNvSpPr>
                <a:spLocks/>
              </p:cNvSpPr>
              <p:nvPr/>
            </p:nvSpPr>
            <p:spPr bwMode="ltGray">
              <a:xfrm>
                <a:off x="664" y="104"/>
                <a:ext cx="4848" cy="432"/>
              </a:xfrm>
              <a:custGeom>
                <a:avLst/>
                <a:gdLst>
                  <a:gd name="T0" fmla="*/ 4848 w 4848"/>
                  <a:gd name="T1" fmla="*/ 48 h 432"/>
                  <a:gd name="T2" fmla="*/ 4848 w 4848"/>
                  <a:gd name="T3" fmla="*/ 432 h 432"/>
                  <a:gd name="T4" fmla="*/ 0 w 4848"/>
                  <a:gd name="T5" fmla="*/ 432 h 432"/>
                  <a:gd name="T6" fmla="*/ 0 w 4848"/>
                  <a:gd name="T7" fmla="*/ 0 h 432"/>
                  <a:gd name="T8" fmla="*/ 4848 w 4848"/>
                  <a:gd name="T9" fmla="*/ 0 h 432"/>
                  <a:gd name="T10" fmla="*/ 4848 w 4848"/>
                  <a:gd name="T11" fmla="*/ 48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48" h="432">
                    <a:moveTo>
                      <a:pt x="4848" y="48"/>
                    </a:moveTo>
                    <a:lnTo>
                      <a:pt x="4848" y="432"/>
                    </a:lnTo>
                    <a:cubicBezTo>
                      <a:pt x="4848" y="432"/>
                      <a:pt x="2424" y="432"/>
                      <a:pt x="0" y="432"/>
                    </a:cubicBezTo>
                    <a:cubicBezTo>
                      <a:pt x="161" y="345"/>
                      <a:pt x="169" y="61"/>
                      <a:pt x="0" y="0"/>
                    </a:cubicBezTo>
                    <a:cubicBezTo>
                      <a:pt x="2424" y="0"/>
                      <a:pt x="4848" y="0"/>
                      <a:pt x="4848" y="0"/>
                    </a:cubicBezTo>
                    <a:lnTo>
                      <a:pt x="4848" y="48"/>
                    </a:lnTo>
                    <a:close/>
                  </a:path>
                </a:pathLst>
              </a:custGeom>
              <a:solidFill>
                <a:schemeClr val="hlink"/>
              </a:solidFill>
              <a:ln w="9525">
                <a:solidFill>
                  <a:schemeClr val="bg2"/>
                </a:solidFill>
                <a:round/>
                <a:headEnd/>
                <a:tailEnd/>
              </a:ln>
            </p:spPr>
            <p:txBody>
              <a:bodyPr wrap="none" anchor="ctr"/>
              <a:lstStyle/>
              <a:p>
                <a:endParaRPr lang="en-US"/>
              </a:p>
            </p:txBody>
          </p:sp>
          <p:grpSp>
            <p:nvGrpSpPr>
              <p:cNvPr id="1035" name="Group 10"/>
              <p:cNvGrpSpPr>
                <a:grpSpLocks/>
              </p:cNvGrpSpPr>
              <p:nvPr/>
            </p:nvGrpSpPr>
            <p:grpSpPr bwMode="auto">
              <a:xfrm>
                <a:off x="1195" y="104"/>
                <a:ext cx="3827" cy="429"/>
                <a:chOff x="1021" y="240"/>
                <a:chExt cx="3827" cy="429"/>
              </a:xfrm>
            </p:grpSpPr>
            <p:grpSp>
              <p:nvGrpSpPr>
                <p:cNvPr id="1084" name="Group 11"/>
                <p:cNvGrpSpPr>
                  <a:grpSpLocks/>
                </p:cNvGrpSpPr>
                <p:nvPr/>
              </p:nvGrpSpPr>
              <p:grpSpPr bwMode="auto">
                <a:xfrm>
                  <a:off x="1021" y="241"/>
                  <a:ext cx="2208" cy="427"/>
                  <a:chOff x="1021" y="241"/>
                  <a:chExt cx="2208" cy="427"/>
                </a:xfrm>
              </p:grpSpPr>
              <p:sp>
                <p:nvSpPr>
                  <p:cNvPr id="1128" name="Freeform 12"/>
                  <p:cNvSpPr>
                    <a:spLocks/>
                  </p:cNvSpPr>
                  <p:nvPr/>
                </p:nvSpPr>
                <p:spPr bwMode="ltGray">
                  <a:xfrm>
                    <a:off x="2257" y="633"/>
                    <a:ext cx="7" cy="8"/>
                  </a:xfrm>
                  <a:custGeom>
                    <a:avLst/>
                    <a:gdLst>
                      <a:gd name="T0" fmla="*/ 2 w 15"/>
                      <a:gd name="T1" fmla="*/ 4 h 23"/>
                      <a:gd name="T2" fmla="*/ 7 w 15"/>
                      <a:gd name="T3" fmla="*/ 2 h 23"/>
                      <a:gd name="T4" fmla="*/ 6 w 15"/>
                      <a:gd name="T5" fmla="*/ 6 h 23"/>
                      <a:gd name="T6" fmla="*/ 2 w 15"/>
                      <a:gd name="T7" fmla="*/ 4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9" name="Freeform 13"/>
                  <p:cNvSpPr>
                    <a:spLocks/>
                  </p:cNvSpPr>
                  <p:nvPr/>
                </p:nvSpPr>
                <p:spPr bwMode="ltGray">
                  <a:xfrm>
                    <a:off x="2332" y="660"/>
                    <a:ext cx="9" cy="8"/>
                  </a:xfrm>
                  <a:custGeom>
                    <a:avLst/>
                    <a:gdLst>
                      <a:gd name="T0" fmla="*/ 1 w 20"/>
                      <a:gd name="T1" fmla="*/ 5 h 23"/>
                      <a:gd name="T2" fmla="*/ 5 w 20"/>
                      <a:gd name="T3" fmla="*/ 1 h 23"/>
                      <a:gd name="T4" fmla="*/ 3 w 20"/>
                      <a:gd name="T5" fmla="*/ 7 h 23"/>
                      <a:gd name="T6" fmla="*/ 1 w 20"/>
                      <a:gd name="T7" fmla="*/ 5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0" name="Freeform 14"/>
                  <p:cNvSpPr>
                    <a:spLocks/>
                  </p:cNvSpPr>
                  <p:nvPr/>
                </p:nvSpPr>
                <p:spPr bwMode="ltGray">
                  <a:xfrm>
                    <a:off x="2120" y="616"/>
                    <a:ext cx="13" cy="14"/>
                  </a:xfrm>
                  <a:custGeom>
                    <a:avLst/>
                    <a:gdLst>
                      <a:gd name="T0" fmla="*/ 7 w 30"/>
                      <a:gd name="T1" fmla="*/ 11 h 42"/>
                      <a:gd name="T2" fmla="*/ 3 w 30"/>
                      <a:gd name="T3" fmla="*/ 7 h 42"/>
                      <a:gd name="T4" fmla="*/ 0 w 30"/>
                      <a:gd name="T5" fmla="*/ 3 h 42"/>
                      <a:gd name="T6" fmla="*/ 7 w 30"/>
                      <a:gd name="T7" fmla="*/ 1 h 42"/>
                      <a:gd name="T8" fmla="*/ 13 w 30"/>
                      <a:gd name="T9" fmla="*/ 8 h 42"/>
                      <a:gd name="T10" fmla="*/ 12 w 30"/>
                      <a:gd name="T11" fmla="*/ 10 h 42"/>
                      <a:gd name="T12" fmla="*/ 7 w 30"/>
                      <a:gd name="T13" fmla="*/ 11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1" name="Freeform 15"/>
                  <p:cNvSpPr>
                    <a:spLocks/>
                  </p:cNvSpPr>
                  <p:nvPr/>
                </p:nvSpPr>
                <p:spPr bwMode="ltGray">
                  <a:xfrm>
                    <a:off x="1967" y="629"/>
                    <a:ext cx="11" cy="5"/>
                  </a:xfrm>
                  <a:custGeom>
                    <a:avLst/>
                    <a:gdLst>
                      <a:gd name="T0" fmla="*/ 7 w 25"/>
                      <a:gd name="T1" fmla="*/ 5 h 16"/>
                      <a:gd name="T2" fmla="*/ 1 w 25"/>
                      <a:gd name="T3" fmla="*/ 3 h 16"/>
                      <a:gd name="T4" fmla="*/ 7 w 25"/>
                      <a:gd name="T5" fmla="*/ 0 h 16"/>
                      <a:gd name="T6" fmla="*/ 7 w 25"/>
                      <a:gd name="T7" fmla="*/ 5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2" name="Freeform 16"/>
                  <p:cNvSpPr>
                    <a:spLocks/>
                  </p:cNvSpPr>
                  <p:nvPr/>
                </p:nvSpPr>
                <p:spPr bwMode="ltGray">
                  <a:xfrm>
                    <a:off x="1921" y="635"/>
                    <a:ext cx="28" cy="16"/>
                  </a:xfrm>
                  <a:custGeom>
                    <a:avLst/>
                    <a:gdLst>
                      <a:gd name="T0" fmla="*/ 6 w 65"/>
                      <a:gd name="T1" fmla="*/ 8 h 46"/>
                      <a:gd name="T2" fmla="*/ 13 w 65"/>
                      <a:gd name="T3" fmla="*/ 1 h 46"/>
                      <a:gd name="T4" fmla="*/ 18 w 65"/>
                      <a:gd name="T5" fmla="*/ 0 h 46"/>
                      <a:gd name="T6" fmla="*/ 25 w 65"/>
                      <a:gd name="T7" fmla="*/ 4 h 46"/>
                      <a:gd name="T8" fmla="*/ 14 w 65"/>
                      <a:gd name="T9" fmla="*/ 9 h 46"/>
                      <a:gd name="T10" fmla="*/ 5 w 65"/>
                      <a:gd name="T11" fmla="*/ 16 h 46"/>
                      <a:gd name="T12" fmla="*/ 3 w 65"/>
                      <a:gd name="T13" fmla="*/ 7 h 46"/>
                      <a:gd name="T14" fmla="*/ 5 w 65"/>
                      <a:gd name="T15" fmla="*/ 5 h 46"/>
                      <a:gd name="T16" fmla="*/ 6 w 65"/>
                      <a:gd name="T17" fmla="*/ 8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3" name="Freeform 17"/>
                  <p:cNvSpPr>
                    <a:spLocks/>
                  </p:cNvSpPr>
                  <p:nvPr/>
                </p:nvSpPr>
                <p:spPr bwMode="ltGray">
                  <a:xfrm>
                    <a:off x="1892" y="634"/>
                    <a:ext cx="29" cy="16"/>
                  </a:xfrm>
                  <a:custGeom>
                    <a:avLst/>
                    <a:gdLst>
                      <a:gd name="T0" fmla="*/ 0 w 69"/>
                      <a:gd name="T1" fmla="*/ 11 h 47"/>
                      <a:gd name="T2" fmla="*/ 8 w 69"/>
                      <a:gd name="T3" fmla="*/ 9 h 47"/>
                      <a:gd name="T4" fmla="*/ 22 w 69"/>
                      <a:gd name="T5" fmla="*/ 0 h 47"/>
                      <a:gd name="T6" fmla="*/ 27 w 69"/>
                      <a:gd name="T7" fmla="*/ 1 h 47"/>
                      <a:gd name="T8" fmla="*/ 21 w 69"/>
                      <a:gd name="T9" fmla="*/ 6 h 47"/>
                      <a:gd name="T10" fmla="*/ 12 w 69"/>
                      <a:gd name="T11" fmla="*/ 11 h 47"/>
                      <a:gd name="T12" fmla="*/ 9 w 69"/>
                      <a:gd name="T13" fmla="*/ 16 h 47"/>
                      <a:gd name="T14" fmla="*/ 7 w 69"/>
                      <a:gd name="T15" fmla="*/ 15 h 47"/>
                      <a:gd name="T16" fmla="*/ 5 w 69"/>
                      <a:gd name="T17" fmla="*/ 13 h 47"/>
                      <a:gd name="T18" fmla="*/ 0 w 69"/>
                      <a:gd name="T19" fmla="*/ 12 h 47"/>
                      <a:gd name="T20" fmla="*/ 0 w 69"/>
                      <a:gd name="T21" fmla="*/ 11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4" name="Freeform 18"/>
                  <p:cNvSpPr>
                    <a:spLocks/>
                  </p:cNvSpPr>
                  <p:nvPr/>
                </p:nvSpPr>
                <p:spPr bwMode="ltGray">
                  <a:xfrm>
                    <a:off x="1735" y="547"/>
                    <a:ext cx="151" cy="93"/>
                  </a:xfrm>
                  <a:custGeom>
                    <a:avLst/>
                    <a:gdLst>
                      <a:gd name="T0" fmla="*/ 4 w 355"/>
                      <a:gd name="T1" fmla="*/ 1 h 277"/>
                      <a:gd name="T2" fmla="*/ 15 w 355"/>
                      <a:gd name="T3" fmla="*/ 6 h 277"/>
                      <a:gd name="T4" fmla="*/ 20 w 355"/>
                      <a:gd name="T5" fmla="*/ 10 h 277"/>
                      <a:gd name="T6" fmla="*/ 32 w 355"/>
                      <a:gd name="T7" fmla="*/ 17 h 277"/>
                      <a:gd name="T8" fmla="*/ 39 w 355"/>
                      <a:gd name="T9" fmla="*/ 22 h 277"/>
                      <a:gd name="T10" fmla="*/ 52 w 355"/>
                      <a:gd name="T11" fmla="*/ 33 h 277"/>
                      <a:gd name="T12" fmla="*/ 58 w 355"/>
                      <a:gd name="T13" fmla="*/ 43 h 277"/>
                      <a:gd name="T14" fmla="*/ 63 w 355"/>
                      <a:gd name="T15" fmla="*/ 44 h 277"/>
                      <a:gd name="T16" fmla="*/ 66 w 355"/>
                      <a:gd name="T17" fmla="*/ 50 h 277"/>
                      <a:gd name="T18" fmla="*/ 75 w 355"/>
                      <a:gd name="T19" fmla="*/ 51 h 277"/>
                      <a:gd name="T20" fmla="*/ 72 w 355"/>
                      <a:gd name="T21" fmla="*/ 66 h 277"/>
                      <a:gd name="T22" fmla="*/ 77 w 355"/>
                      <a:gd name="T23" fmla="*/ 75 h 277"/>
                      <a:gd name="T24" fmla="*/ 84 w 355"/>
                      <a:gd name="T25" fmla="*/ 78 h 277"/>
                      <a:gd name="T26" fmla="*/ 92 w 355"/>
                      <a:gd name="T27" fmla="*/ 79 h 277"/>
                      <a:gd name="T28" fmla="*/ 100 w 355"/>
                      <a:gd name="T29" fmla="*/ 81 h 277"/>
                      <a:gd name="T30" fmla="*/ 108 w 355"/>
                      <a:gd name="T31" fmla="*/ 79 h 277"/>
                      <a:gd name="T32" fmla="*/ 116 w 355"/>
                      <a:gd name="T33" fmla="*/ 83 h 277"/>
                      <a:gd name="T34" fmla="*/ 126 w 355"/>
                      <a:gd name="T35" fmla="*/ 86 h 277"/>
                      <a:gd name="T36" fmla="*/ 134 w 355"/>
                      <a:gd name="T37" fmla="*/ 89 h 277"/>
                      <a:gd name="T38" fmla="*/ 150 w 355"/>
                      <a:gd name="T39" fmla="*/ 89 h 277"/>
                      <a:gd name="T40" fmla="*/ 145 w 355"/>
                      <a:gd name="T41" fmla="*/ 92 h 277"/>
                      <a:gd name="T42" fmla="*/ 137 w 355"/>
                      <a:gd name="T43" fmla="*/ 91 h 277"/>
                      <a:gd name="T44" fmla="*/ 128 w 355"/>
                      <a:gd name="T45" fmla="*/ 91 h 277"/>
                      <a:gd name="T46" fmla="*/ 123 w 355"/>
                      <a:gd name="T47" fmla="*/ 89 h 277"/>
                      <a:gd name="T48" fmla="*/ 107 w 355"/>
                      <a:gd name="T49" fmla="*/ 89 h 277"/>
                      <a:gd name="T50" fmla="*/ 100 w 355"/>
                      <a:gd name="T51" fmla="*/ 87 h 277"/>
                      <a:gd name="T52" fmla="*/ 73 w 355"/>
                      <a:gd name="T53" fmla="*/ 81 h 277"/>
                      <a:gd name="T54" fmla="*/ 68 w 355"/>
                      <a:gd name="T55" fmla="*/ 73 h 277"/>
                      <a:gd name="T56" fmla="*/ 54 w 355"/>
                      <a:gd name="T57" fmla="*/ 67 h 277"/>
                      <a:gd name="T58" fmla="*/ 46 w 355"/>
                      <a:gd name="T59" fmla="*/ 62 h 277"/>
                      <a:gd name="T60" fmla="*/ 40 w 355"/>
                      <a:gd name="T61" fmla="*/ 53 h 277"/>
                      <a:gd name="T62" fmla="*/ 29 w 355"/>
                      <a:gd name="T63" fmla="*/ 36 h 277"/>
                      <a:gd name="T64" fmla="*/ 27 w 355"/>
                      <a:gd name="T65" fmla="*/ 34 h 277"/>
                      <a:gd name="T66" fmla="*/ 25 w 355"/>
                      <a:gd name="T67" fmla="*/ 34 h 277"/>
                      <a:gd name="T68" fmla="*/ 23 w 355"/>
                      <a:gd name="T69" fmla="*/ 30 h 277"/>
                      <a:gd name="T70" fmla="*/ 16 w 355"/>
                      <a:gd name="T71" fmla="*/ 19 h 277"/>
                      <a:gd name="T72" fmla="*/ 9 w 355"/>
                      <a:gd name="T73" fmla="*/ 13 h 277"/>
                      <a:gd name="T74" fmla="*/ 2 w 355"/>
                      <a:gd name="T75" fmla="*/ 7 h 277"/>
                      <a:gd name="T76" fmla="*/ 4 w 355"/>
                      <a:gd name="T77" fmla="*/ 1 h 277"/>
                      <a:gd name="T78" fmla="*/ 4 w 355"/>
                      <a:gd name="T79" fmla="*/ 1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5" name="Freeform 19"/>
                  <p:cNvSpPr>
                    <a:spLocks/>
                  </p:cNvSpPr>
                  <p:nvPr/>
                </p:nvSpPr>
                <p:spPr bwMode="ltGray">
                  <a:xfrm>
                    <a:off x="1827" y="541"/>
                    <a:ext cx="67" cy="68"/>
                  </a:xfrm>
                  <a:custGeom>
                    <a:avLst/>
                    <a:gdLst>
                      <a:gd name="T0" fmla="*/ 23 w 156"/>
                      <a:gd name="T1" fmla="*/ 22 h 206"/>
                      <a:gd name="T2" fmla="*/ 28 w 156"/>
                      <a:gd name="T3" fmla="*/ 19 h 206"/>
                      <a:gd name="T4" fmla="*/ 29 w 156"/>
                      <a:gd name="T5" fmla="*/ 17 h 206"/>
                      <a:gd name="T6" fmla="*/ 34 w 156"/>
                      <a:gd name="T7" fmla="*/ 15 h 206"/>
                      <a:gd name="T8" fmla="*/ 46 w 156"/>
                      <a:gd name="T9" fmla="*/ 7 h 206"/>
                      <a:gd name="T10" fmla="*/ 48 w 156"/>
                      <a:gd name="T11" fmla="*/ 1 h 206"/>
                      <a:gd name="T12" fmla="*/ 53 w 156"/>
                      <a:gd name="T13" fmla="*/ 0 h 206"/>
                      <a:gd name="T14" fmla="*/ 64 w 156"/>
                      <a:gd name="T15" fmla="*/ 9 h 206"/>
                      <a:gd name="T16" fmla="*/ 63 w 156"/>
                      <a:gd name="T17" fmla="*/ 15 h 206"/>
                      <a:gd name="T18" fmla="*/ 54 w 156"/>
                      <a:gd name="T19" fmla="*/ 21 h 206"/>
                      <a:gd name="T20" fmla="*/ 57 w 156"/>
                      <a:gd name="T21" fmla="*/ 31 h 206"/>
                      <a:gd name="T22" fmla="*/ 61 w 156"/>
                      <a:gd name="T23" fmla="*/ 36 h 206"/>
                      <a:gd name="T24" fmla="*/ 63 w 156"/>
                      <a:gd name="T25" fmla="*/ 42 h 206"/>
                      <a:gd name="T26" fmla="*/ 55 w 156"/>
                      <a:gd name="T27" fmla="*/ 42 h 206"/>
                      <a:gd name="T28" fmla="*/ 50 w 156"/>
                      <a:gd name="T29" fmla="*/ 48 h 206"/>
                      <a:gd name="T30" fmla="*/ 45 w 156"/>
                      <a:gd name="T31" fmla="*/ 51 h 206"/>
                      <a:gd name="T32" fmla="*/ 43 w 156"/>
                      <a:gd name="T33" fmla="*/ 65 h 206"/>
                      <a:gd name="T34" fmla="*/ 38 w 156"/>
                      <a:gd name="T35" fmla="*/ 67 h 206"/>
                      <a:gd name="T36" fmla="*/ 35 w 156"/>
                      <a:gd name="T37" fmla="*/ 68 h 206"/>
                      <a:gd name="T38" fmla="*/ 33 w 156"/>
                      <a:gd name="T39" fmla="*/ 67 h 206"/>
                      <a:gd name="T40" fmla="*/ 31 w 156"/>
                      <a:gd name="T41" fmla="*/ 63 h 206"/>
                      <a:gd name="T42" fmla="*/ 26 w 156"/>
                      <a:gd name="T43" fmla="*/ 61 h 206"/>
                      <a:gd name="T44" fmla="*/ 18 w 156"/>
                      <a:gd name="T45" fmla="*/ 64 h 206"/>
                      <a:gd name="T46" fmla="*/ 12 w 156"/>
                      <a:gd name="T47" fmla="*/ 61 h 206"/>
                      <a:gd name="T48" fmla="*/ 4 w 156"/>
                      <a:gd name="T49" fmla="*/ 49 h 206"/>
                      <a:gd name="T50" fmla="*/ 2 w 156"/>
                      <a:gd name="T51" fmla="*/ 43 h 206"/>
                      <a:gd name="T52" fmla="*/ 0 w 156"/>
                      <a:gd name="T53" fmla="*/ 39 h 206"/>
                      <a:gd name="T54" fmla="*/ 9 w 156"/>
                      <a:gd name="T55" fmla="*/ 32 h 206"/>
                      <a:gd name="T56" fmla="*/ 14 w 156"/>
                      <a:gd name="T57" fmla="*/ 34 h 206"/>
                      <a:gd name="T58" fmla="*/ 15 w 156"/>
                      <a:gd name="T59" fmla="*/ 26 h 206"/>
                      <a:gd name="T60" fmla="*/ 22 w 156"/>
                      <a:gd name="T61" fmla="*/ 23 h 206"/>
                      <a:gd name="T62" fmla="*/ 23 w 156"/>
                      <a:gd name="T63" fmla="*/ 22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6" name="Freeform 20"/>
                  <p:cNvSpPr>
                    <a:spLocks/>
                  </p:cNvSpPr>
                  <p:nvPr/>
                </p:nvSpPr>
                <p:spPr bwMode="ltGray">
                  <a:xfrm>
                    <a:off x="1892" y="572"/>
                    <a:ext cx="47" cy="13"/>
                  </a:xfrm>
                  <a:custGeom>
                    <a:avLst/>
                    <a:gdLst>
                      <a:gd name="T0" fmla="*/ 2 w 109"/>
                      <a:gd name="T1" fmla="*/ 11 h 38"/>
                      <a:gd name="T2" fmla="*/ 8 w 109"/>
                      <a:gd name="T3" fmla="*/ 3 h 38"/>
                      <a:gd name="T4" fmla="*/ 20 w 109"/>
                      <a:gd name="T5" fmla="*/ 7 h 38"/>
                      <a:gd name="T6" fmla="*/ 31 w 109"/>
                      <a:gd name="T7" fmla="*/ 5 h 38"/>
                      <a:gd name="T8" fmla="*/ 39 w 109"/>
                      <a:gd name="T9" fmla="*/ 0 h 38"/>
                      <a:gd name="T10" fmla="*/ 33 w 109"/>
                      <a:gd name="T11" fmla="*/ 9 h 38"/>
                      <a:gd name="T12" fmla="*/ 26 w 109"/>
                      <a:gd name="T13" fmla="*/ 13 h 38"/>
                      <a:gd name="T14" fmla="*/ 18 w 109"/>
                      <a:gd name="T15" fmla="*/ 11 h 38"/>
                      <a:gd name="T16" fmla="*/ 6 w 109"/>
                      <a:gd name="T17" fmla="*/ 10 h 38"/>
                      <a:gd name="T18" fmla="*/ 2 w 109"/>
                      <a:gd name="T19" fmla="*/ 11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7" name="Freeform 21"/>
                  <p:cNvSpPr>
                    <a:spLocks/>
                  </p:cNvSpPr>
                  <p:nvPr/>
                </p:nvSpPr>
                <p:spPr bwMode="ltGray">
                  <a:xfrm>
                    <a:off x="1890" y="588"/>
                    <a:ext cx="32" cy="34"/>
                  </a:xfrm>
                  <a:custGeom>
                    <a:avLst/>
                    <a:gdLst>
                      <a:gd name="T0" fmla="*/ 3 w 76"/>
                      <a:gd name="T1" fmla="*/ 6 h 104"/>
                      <a:gd name="T2" fmla="*/ 8 w 76"/>
                      <a:gd name="T3" fmla="*/ 0 h 104"/>
                      <a:gd name="T4" fmla="*/ 14 w 76"/>
                      <a:gd name="T5" fmla="*/ 6 h 104"/>
                      <a:gd name="T6" fmla="*/ 26 w 76"/>
                      <a:gd name="T7" fmla="*/ 1 h 104"/>
                      <a:gd name="T8" fmla="*/ 19 w 76"/>
                      <a:gd name="T9" fmla="*/ 11 h 104"/>
                      <a:gd name="T10" fmla="*/ 23 w 76"/>
                      <a:gd name="T11" fmla="*/ 16 h 104"/>
                      <a:gd name="T12" fmla="*/ 24 w 76"/>
                      <a:gd name="T13" fmla="*/ 20 h 104"/>
                      <a:gd name="T14" fmla="*/ 19 w 76"/>
                      <a:gd name="T15" fmla="*/ 24 h 104"/>
                      <a:gd name="T16" fmla="*/ 14 w 76"/>
                      <a:gd name="T17" fmla="*/ 20 h 104"/>
                      <a:gd name="T18" fmla="*/ 9 w 76"/>
                      <a:gd name="T19" fmla="*/ 16 h 104"/>
                      <a:gd name="T20" fmla="*/ 12 w 76"/>
                      <a:gd name="T21" fmla="*/ 22 h 104"/>
                      <a:gd name="T22" fmla="*/ 13 w 76"/>
                      <a:gd name="T23" fmla="*/ 24 h 104"/>
                      <a:gd name="T24" fmla="*/ 8 w 76"/>
                      <a:gd name="T25" fmla="*/ 34 h 104"/>
                      <a:gd name="T26" fmla="*/ 5 w 76"/>
                      <a:gd name="T27" fmla="*/ 33 h 104"/>
                      <a:gd name="T28" fmla="*/ 3 w 76"/>
                      <a:gd name="T29" fmla="*/ 29 h 104"/>
                      <a:gd name="T30" fmla="*/ 0 w 76"/>
                      <a:gd name="T31" fmla="*/ 18 h 104"/>
                      <a:gd name="T32" fmla="*/ 1 w 76"/>
                      <a:gd name="T33" fmla="*/ 10 h 104"/>
                      <a:gd name="T34" fmla="*/ 3 w 76"/>
                      <a:gd name="T35" fmla="*/ 6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8" name="Freeform 22"/>
                  <p:cNvSpPr>
                    <a:spLocks/>
                  </p:cNvSpPr>
                  <p:nvPr/>
                </p:nvSpPr>
                <p:spPr bwMode="ltGray">
                  <a:xfrm>
                    <a:off x="1944" y="569"/>
                    <a:ext cx="16" cy="20"/>
                  </a:xfrm>
                  <a:custGeom>
                    <a:avLst/>
                    <a:gdLst>
                      <a:gd name="T0" fmla="*/ 1 w 37"/>
                      <a:gd name="T1" fmla="*/ 9 h 61"/>
                      <a:gd name="T2" fmla="*/ 6 w 37"/>
                      <a:gd name="T3" fmla="*/ 0 h 61"/>
                      <a:gd name="T4" fmla="*/ 6 w 37"/>
                      <a:gd name="T5" fmla="*/ 9 h 61"/>
                      <a:gd name="T6" fmla="*/ 16 w 37"/>
                      <a:gd name="T7" fmla="*/ 12 h 61"/>
                      <a:gd name="T8" fmla="*/ 8 w 37"/>
                      <a:gd name="T9" fmla="*/ 14 h 61"/>
                      <a:gd name="T10" fmla="*/ 2 w 37"/>
                      <a:gd name="T11" fmla="*/ 19 h 61"/>
                      <a:gd name="T12" fmla="*/ 0 w 37"/>
                      <a:gd name="T13" fmla="*/ 11 h 61"/>
                      <a:gd name="T14" fmla="*/ 1 w 37"/>
                      <a:gd name="T15" fmla="*/ 9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9" name="Freeform 23"/>
                  <p:cNvSpPr>
                    <a:spLocks/>
                  </p:cNvSpPr>
                  <p:nvPr/>
                </p:nvSpPr>
                <p:spPr bwMode="ltGray">
                  <a:xfrm>
                    <a:off x="1948" y="600"/>
                    <a:ext cx="20" cy="10"/>
                  </a:xfrm>
                  <a:custGeom>
                    <a:avLst/>
                    <a:gdLst>
                      <a:gd name="T0" fmla="*/ 3 w 49"/>
                      <a:gd name="T1" fmla="*/ 0 h 29"/>
                      <a:gd name="T2" fmla="*/ 12 w 49"/>
                      <a:gd name="T3" fmla="*/ 0 h 29"/>
                      <a:gd name="T4" fmla="*/ 20 w 49"/>
                      <a:gd name="T5" fmla="*/ 6 h 29"/>
                      <a:gd name="T6" fmla="*/ 14 w 49"/>
                      <a:gd name="T7" fmla="*/ 5 h 29"/>
                      <a:gd name="T8" fmla="*/ 1 w 49"/>
                      <a:gd name="T9" fmla="*/ 6 h 29"/>
                      <a:gd name="T10" fmla="*/ 3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0" name="Freeform 24"/>
                  <p:cNvSpPr>
                    <a:spLocks/>
                  </p:cNvSpPr>
                  <p:nvPr/>
                </p:nvSpPr>
                <p:spPr bwMode="ltGray">
                  <a:xfrm>
                    <a:off x="1969" y="585"/>
                    <a:ext cx="26" cy="17"/>
                  </a:xfrm>
                  <a:custGeom>
                    <a:avLst/>
                    <a:gdLst>
                      <a:gd name="T0" fmla="*/ 9 w 61"/>
                      <a:gd name="T1" fmla="*/ 13 h 48"/>
                      <a:gd name="T2" fmla="*/ 6 w 61"/>
                      <a:gd name="T3" fmla="*/ 9 h 48"/>
                      <a:gd name="T4" fmla="*/ 1 w 61"/>
                      <a:gd name="T5" fmla="*/ 8 h 48"/>
                      <a:gd name="T6" fmla="*/ 6 w 61"/>
                      <a:gd name="T7" fmla="*/ 3 h 48"/>
                      <a:gd name="T8" fmla="*/ 11 w 61"/>
                      <a:gd name="T9" fmla="*/ 0 h 48"/>
                      <a:gd name="T10" fmla="*/ 21 w 61"/>
                      <a:gd name="T11" fmla="*/ 4 h 48"/>
                      <a:gd name="T12" fmla="*/ 23 w 61"/>
                      <a:gd name="T13" fmla="*/ 7 h 48"/>
                      <a:gd name="T14" fmla="*/ 26 w 61"/>
                      <a:gd name="T15" fmla="*/ 11 h 48"/>
                      <a:gd name="T16" fmla="*/ 17 w 61"/>
                      <a:gd name="T17" fmla="*/ 13 h 48"/>
                      <a:gd name="T18" fmla="*/ 10 w 61"/>
                      <a:gd name="T19" fmla="*/ 16 h 48"/>
                      <a:gd name="T20" fmla="*/ 9 w 61"/>
                      <a:gd name="T21" fmla="*/ 13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1" name="Freeform 25"/>
                  <p:cNvSpPr>
                    <a:spLocks/>
                  </p:cNvSpPr>
                  <p:nvPr/>
                </p:nvSpPr>
                <p:spPr bwMode="ltGray">
                  <a:xfrm>
                    <a:off x="1976" y="593"/>
                    <a:ext cx="122" cy="61"/>
                  </a:xfrm>
                  <a:custGeom>
                    <a:avLst/>
                    <a:gdLst>
                      <a:gd name="T0" fmla="*/ 20 w 286"/>
                      <a:gd name="T1" fmla="*/ 9 h 182"/>
                      <a:gd name="T2" fmla="*/ 15 w 286"/>
                      <a:gd name="T3" fmla="*/ 5 h 182"/>
                      <a:gd name="T4" fmla="*/ 11 w 286"/>
                      <a:gd name="T5" fmla="*/ 10 h 182"/>
                      <a:gd name="T6" fmla="*/ 0 w 286"/>
                      <a:gd name="T7" fmla="*/ 8 h 182"/>
                      <a:gd name="T8" fmla="*/ 4 w 286"/>
                      <a:gd name="T9" fmla="*/ 14 h 182"/>
                      <a:gd name="T10" fmla="*/ 7 w 286"/>
                      <a:gd name="T11" fmla="*/ 21 h 182"/>
                      <a:gd name="T12" fmla="*/ 10 w 286"/>
                      <a:gd name="T13" fmla="*/ 16 h 182"/>
                      <a:gd name="T14" fmla="*/ 13 w 286"/>
                      <a:gd name="T15" fmla="*/ 15 h 182"/>
                      <a:gd name="T16" fmla="*/ 20 w 286"/>
                      <a:gd name="T17" fmla="*/ 19 h 182"/>
                      <a:gd name="T18" fmla="*/ 30 w 286"/>
                      <a:gd name="T19" fmla="*/ 21 h 182"/>
                      <a:gd name="T20" fmla="*/ 38 w 286"/>
                      <a:gd name="T21" fmla="*/ 24 h 182"/>
                      <a:gd name="T22" fmla="*/ 45 w 286"/>
                      <a:gd name="T23" fmla="*/ 34 h 182"/>
                      <a:gd name="T24" fmla="*/ 44 w 286"/>
                      <a:gd name="T25" fmla="*/ 41 h 182"/>
                      <a:gd name="T26" fmla="*/ 42 w 286"/>
                      <a:gd name="T27" fmla="*/ 45 h 182"/>
                      <a:gd name="T28" fmla="*/ 52 w 286"/>
                      <a:gd name="T29" fmla="*/ 43 h 182"/>
                      <a:gd name="T30" fmla="*/ 60 w 286"/>
                      <a:gd name="T31" fmla="*/ 47 h 182"/>
                      <a:gd name="T32" fmla="*/ 72 w 286"/>
                      <a:gd name="T33" fmla="*/ 50 h 182"/>
                      <a:gd name="T34" fmla="*/ 74 w 286"/>
                      <a:gd name="T35" fmla="*/ 49 h 182"/>
                      <a:gd name="T36" fmla="*/ 72 w 286"/>
                      <a:gd name="T37" fmla="*/ 45 h 182"/>
                      <a:gd name="T38" fmla="*/ 76 w 286"/>
                      <a:gd name="T39" fmla="*/ 46 h 182"/>
                      <a:gd name="T40" fmla="*/ 79 w 286"/>
                      <a:gd name="T41" fmla="*/ 40 h 182"/>
                      <a:gd name="T42" fmla="*/ 86 w 286"/>
                      <a:gd name="T43" fmla="*/ 41 h 182"/>
                      <a:gd name="T44" fmla="*/ 91 w 286"/>
                      <a:gd name="T45" fmla="*/ 44 h 182"/>
                      <a:gd name="T46" fmla="*/ 104 w 286"/>
                      <a:gd name="T47" fmla="*/ 56 h 182"/>
                      <a:gd name="T48" fmla="*/ 112 w 286"/>
                      <a:gd name="T49" fmla="*/ 60 h 182"/>
                      <a:gd name="T50" fmla="*/ 121 w 286"/>
                      <a:gd name="T51" fmla="*/ 57 h 182"/>
                      <a:gd name="T52" fmla="*/ 114 w 286"/>
                      <a:gd name="T53" fmla="*/ 54 h 182"/>
                      <a:gd name="T54" fmla="*/ 109 w 286"/>
                      <a:gd name="T55" fmla="*/ 46 h 182"/>
                      <a:gd name="T56" fmla="*/ 107 w 286"/>
                      <a:gd name="T57" fmla="*/ 44 h 182"/>
                      <a:gd name="T58" fmla="*/ 106 w 286"/>
                      <a:gd name="T59" fmla="*/ 41 h 182"/>
                      <a:gd name="T60" fmla="*/ 101 w 286"/>
                      <a:gd name="T61" fmla="*/ 39 h 182"/>
                      <a:gd name="T62" fmla="*/ 102 w 286"/>
                      <a:gd name="T63" fmla="*/ 32 h 182"/>
                      <a:gd name="T64" fmla="*/ 94 w 286"/>
                      <a:gd name="T65" fmla="*/ 29 h 182"/>
                      <a:gd name="T66" fmla="*/ 90 w 286"/>
                      <a:gd name="T67" fmla="*/ 23 h 182"/>
                      <a:gd name="T68" fmla="*/ 81 w 286"/>
                      <a:gd name="T69" fmla="*/ 18 h 182"/>
                      <a:gd name="T70" fmla="*/ 72 w 286"/>
                      <a:gd name="T71" fmla="*/ 13 h 182"/>
                      <a:gd name="T72" fmla="*/ 67 w 286"/>
                      <a:gd name="T73" fmla="*/ 11 h 182"/>
                      <a:gd name="T74" fmla="*/ 51 w 286"/>
                      <a:gd name="T75" fmla="*/ 5 h 182"/>
                      <a:gd name="T76" fmla="*/ 44 w 286"/>
                      <a:gd name="T77" fmla="*/ 1 h 182"/>
                      <a:gd name="T78" fmla="*/ 41 w 286"/>
                      <a:gd name="T79" fmla="*/ 0 h 182"/>
                      <a:gd name="T80" fmla="*/ 30 w 286"/>
                      <a:gd name="T81" fmla="*/ 3 h 182"/>
                      <a:gd name="T82" fmla="*/ 24 w 286"/>
                      <a:gd name="T83" fmla="*/ 11 h 182"/>
                      <a:gd name="T84" fmla="*/ 20 w 286"/>
                      <a:gd name="T85" fmla="*/ 9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2" name="Freeform 26"/>
                  <p:cNvSpPr>
                    <a:spLocks/>
                  </p:cNvSpPr>
                  <p:nvPr/>
                </p:nvSpPr>
                <p:spPr bwMode="ltGray">
                  <a:xfrm>
                    <a:off x="2082" y="599"/>
                    <a:ext cx="33" cy="26"/>
                  </a:xfrm>
                  <a:custGeom>
                    <a:avLst/>
                    <a:gdLst>
                      <a:gd name="T0" fmla="*/ 0 w 78"/>
                      <a:gd name="T1" fmla="*/ 19 h 78"/>
                      <a:gd name="T2" fmla="*/ 11 w 78"/>
                      <a:gd name="T3" fmla="*/ 20 h 78"/>
                      <a:gd name="T4" fmla="*/ 19 w 78"/>
                      <a:gd name="T5" fmla="*/ 16 h 78"/>
                      <a:gd name="T6" fmla="*/ 24 w 78"/>
                      <a:gd name="T7" fmla="*/ 10 h 78"/>
                      <a:gd name="T8" fmla="*/ 18 w 78"/>
                      <a:gd name="T9" fmla="*/ 5 h 78"/>
                      <a:gd name="T10" fmla="*/ 18 w 78"/>
                      <a:gd name="T11" fmla="*/ 1 h 78"/>
                      <a:gd name="T12" fmla="*/ 30 w 78"/>
                      <a:gd name="T13" fmla="*/ 9 h 78"/>
                      <a:gd name="T14" fmla="*/ 28 w 78"/>
                      <a:gd name="T15" fmla="*/ 18 h 78"/>
                      <a:gd name="T16" fmla="*/ 14 w 78"/>
                      <a:gd name="T17" fmla="*/ 26 h 78"/>
                      <a:gd name="T18" fmla="*/ 4 w 78"/>
                      <a:gd name="T19" fmla="*/ 22 h 78"/>
                      <a:gd name="T20" fmla="*/ 1 w 78"/>
                      <a:gd name="T21" fmla="*/ 21 h 78"/>
                      <a:gd name="T22" fmla="*/ 0 w 78"/>
                      <a:gd name="T23" fmla="*/ 19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3" name="Freeform 27"/>
                  <p:cNvSpPr>
                    <a:spLocks/>
                  </p:cNvSpPr>
                  <p:nvPr/>
                </p:nvSpPr>
                <p:spPr bwMode="ltGray">
                  <a:xfrm>
                    <a:off x="2152" y="544"/>
                    <a:ext cx="8" cy="6"/>
                  </a:xfrm>
                  <a:custGeom>
                    <a:avLst/>
                    <a:gdLst>
                      <a:gd name="T0" fmla="*/ 1 w 17"/>
                      <a:gd name="T1" fmla="*/ 1 h 18"/>
                      <a:gd name="T2" fmla="*/ 1 w 17"/>
                      <a:gd name="T3" fmla="*/ 5 h 18"/>
                      <a:gd name="T4" fmla="*/ 1 w 17"/>
                      <a:gd name="T5" fmla="*/ 1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4" name="Freeform 28"/>
                  <p:cNvSpPr>
                    <a:spLocks/>
                  </p:cNvSpPr>
                  <p:nvPr/>
                </p:nvSpPr>
                <p:spPr bwMode="ltGray">
                  <a:xfrm>
                    <a:off x="2194" y="584"/>
                    <a:ext cx="11" cy="8"/>
                  </a:xfrm>
                  <a:custGeom>
                    <a:avLst/>
                    <a:gdLst>
                      <a:gd name="T0" fmla="*/ 3 w 26"/>
                      <a:gd name="T1" fmla="*/ 5 h 22"/>
                      <a:gd name="T2" fmla="*/ 6 w 26"/>
                      <a:gd name="T3" fmla="*/ 0 h 22"/>
                      <a:gd name="T4" fmla="*/ 6 w 26"/>
                      <a:gd name="T5" fmla="*/ 8 h 22"/>
                      <a:gd name="T6" fmla="*/ 3 w 26"/>
                      <a:gd name="T7" fmla="*/ 5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5" name="Freeform 29"/>
                  <p:cNvSpPr>
                    <a:spLocks/>
                  </p:cNvSpPr>
                  <p:nvPr/>
                </p:nvSpPr>
                <p:spPr bwMode="ltGray">
                  <a:xfrm>
                    <a:off x="2059" y="494"/>
                    <a:ext cx="8" cy="5"/>
                  </a:xfrm>
                  <a:custGeom>
                    <a:avLst/>
                    <a:gdLst>
                      <a:gd name="T0" fmla="*/ 3 w 20"/>
                      <a:gd name="T1" fmla="*/ 4 h 15"/>
                      <a:gd name="T2" fmla="*/ 7 w 20"/>
                      <a:gd name="T3" fmla="*/ 1 h 15"/>
                      <a:gd name="T4" fmla="*/ 4 w 20"/>
                      <a:gd name="T5" fmla="*/ 4 h 15"/>
                      <a:gd name="T6" fmla="*/ 3 w 20"/>
                      <a:gd name="T7" fmla="*/ 4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6" name="Freeform 30"/>
                  <p:cNvSpPr>
                    <a:spLocks/>
                  </p:cNvSpPr>
                  <p:nvPr/>
                </p:nvSpPr>
                <p:spPr bwMode="ltGray">
                  <a:xfrm>
                    <a:off x="1988" y="536"/>
                    <a:ext cx="8" cy="5"/>
                  </a:xfrm>
                  <a:custGeom>
                    <a:avLst/>
                    <a:gdLst>
                      <a:gd name="T0" fmla="*/ 3 w 20"/>
                      <a:gd name="T1" fmla="*/ 4 h 15"/>
                      <a:gd name="T2" fmla="*/ 6 w 20"/>
                      <a:gd name="T3" fmla="*/ 1 h 15"/>
                      <a:gd name="T4" fmla="*/ 6 w 20"/>
                      <a:gd name="T5" fmla="*/ 5 h 15"/>
                      <a:gd name="T6" fmla="*/ 3 w 20"/>
                      <a:gd name="T7" fmla="*/ 4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7" name="Freeform 31"/>
                  <p:cNvSpPr>
                    <a:spLocks/>
                  </p:cNvSpPr>
                  <p:nvPr/>
                </p:nvSpPr>
                <p:spPr bwMode="ltGray">
                  <a:xfrm>
                    <a:off x="1910" y="523"/>
                    <a:ext cx="34" cy="27"/>
                  </a:xfrm>
                  <a:custGeom>
                    <a:avLst/>
                    <a:gdLst>
                      <a:gd name="T0" fmla="*/ 0 w 80"/>
                      <a:gd name="T1" fmla="*/ 17 h 80"/>
                      <a:gd name="T2" fmla="*/ 6 w 80"/>
                      <a:gd name="T3" fmla="*/ 8 h 80"/>
                      <a:gd name="T4" fmla="*/ 11 w 80"/>
                      <a:gd name="T5" fmla="*/ 7 h 80"/>
                      <a:gd name="T6" fmla="*/ 20 w 80"/>
                      <a:gd name="T7" fmla="*/ 6 h 80"/>
                      <a:gd name="T8" fmla="*/ 25 w 80"/>
                      <a:gd name="T9" fmla="*/ 0 h 80"/>
                      <a:gd name="T10" fmla="*/ 34 w 80"/>
                      <a:gd name="T11" fmla="*/ 14 h 80"/>
                      <a:gd name="T12" fmla="*/ 30 w 80"/>
                      <a:gd name="T13" fmla="*/ 19 h 80"/>
                      <a:gd name="T14" fmla="*/ 23 w 80"/>
                      <a:gd name="T15" fmla="*/ 21 h 80"/>
                      <a:gd name="T16" fmla="*/ 20 w 80"/>
                      <a:gd name="T17" fmla="*/ 27 h 80"/>
                      <a:gd name="T18" fmla="*/ 14 w 80"/>
                      <a:gd name="T19" fmla="*/ 23 h 80"/>
                      <a:gd name="T20" fmla="*/ 16 w 80"/>
                      <a:gd name="T21" fmla="*/ 18 h 80"/>
                      <a:gd name="T22" fmla="*/ 13 w 80"/>
                      <a:gd name="T23" fmla="*/ 9 h 80"/>
                      <a:gd name="T24" fmla="*/ 9 w 80"/>
                      <a:gd name="T25" fmla="*/ 16 h 80"/>
                      <a:gd name="T26" fmla="*/ 3 w 80"/>
                      <a:gd name="T27" fmla="*/ 19 h 80"/>
                      <a:gd name="T28" fmla="*/ 0 w 80"/>
                      <a:gd name="T29" fmla="*/ 1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8" name="Freeform 32"/>
                  <p:cNvSpPr>
                    <a:spLocks/>
                  </p:cNvSpPr>
                  <p:nvPr/>
                </p:nvSpPr>
                <p:spPr bwMode="ltGray">
                  <a:xfrm>
                    <a:off x="1899" y="466"/>
                    <a:ext cx="40" cy="58"/>
                  </a:xfrm>
                  <a:custGeom>
                    <a:avLst/>
                    <a:gdLst>
                      <a:gd name="T0" fmla="*/ 6 w 94"/>
                      <a:gd name="T1" fmla="*/ 32 h 174"/>
                      <a:gd name="T2" fmla="*/ 11 w 94"/>
                      <a:gd name="T3" fmla="*/ 43 h 174"/>
                      <a:gd name="T4" fmla="*/ 14 w 94"/>
                      <a:gd name="T5" fmla="*/ 36 h 174"/>
                      <a:gd name="T6" fmla="*/ 22 w 94"/>
                      <a:gd name="T7" fmla="*/ 33 h 174"/>
                      <a:gd name="T8" fmla="*/ 20 w 94"/>
                      <a:gd name="T9" fmla="*/ 41 h 174"/>
                      <a:gd name="T10" fmla="*/ 28 w 94"/>
                      <a:gd name="T11" fmla="*/ 42 h 174"/>
                      <a:gd name="T12" fmla="*/ 32 w 94"/>
                      <a:gd name="T13" fmla="*/ 47 h 174"/>
                      <a:gd name="T14" fmla="*/ 25 w 94"/>
                      <a:gd name="T15" fmla="*/ 49 h 174"/>
                      <a:gd name="T16" fmla="*/ 31 w 94"/>
                      <a:gd name="T17" fmla="*/ 58 h 174"/>
                      <a:gd name="T18" fmla="*/ 36 w 94"/>
                      <a:gd name="T19" fmla="*/ 51 h 174"/>
                      <a:gd name="T20" fmla="*/ 35 w 94"/>
                      <a:gd name="T21" fmla="*/ 37 h 174"/>
                      <a:gd name="T22" fmla="*/ 26 w 94"/>
                      <a:gd name="T23" fmla="*/ 35 h 174"/>
                      <a:gd name="T24" fmla="*/ 21 w 94"/>
                      <a:gd name="T25" fmla="*/ 27 h 174"/>
                      <a:gd name="T26" fmla="*/ 14 w 94"/>
                      <a:gd name="T27" fmla="*/ 27 h 174"/>
                      <a:gd name="T28" fmla="*/ 13 w 94"/>
                      <a:gd name="T29" fmla="*/ 23 h 174"/>
                      <a:gd name="T30" fmla="*/ 18 w 94"/>
                      <a:gd name="T31" fmla="*/ 14 h 174"/>
                      <a:gd name="T32" fmla="*/ 13 w 94"/>
                      <a:gd name="T33" fmla="*/ 0 h 174"/>
                      <a:gd name="T34" fmla="*/ 8 w 94"/>
                      <a:gd name="T35" fmla="*/ 7 h 174"/>
                      <a:gd name="T36" fmla="*/ 2 w 94"/>
                      <a:gd name="T37" fmla="*/ 15 h 174"/>
                      <a:gd name="T38" fmla="*/ 6 w 94"/>
                      <a:gd name="T39" fmla="*/ 25 h 174"/>
                      <a:gd name="T40" fmla="*/ 6 w 94"/>
                      <a:gd name="T41" fmla="*/ 32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9" name="Freeform 33"/>
                  <p:cNvSpPr>
                    <a:spLocks/>
                  </p:cNvSpPr>
                  <p:nvPr/>
                </p:nvSpPr>
                <p:spPr bwMode="ltGray">
                  <a:xfrm>
                    <a:off x="1909" y="508"/>
                    <a:ext cx="14" cy="17"/>
                  </a:xfrm>
                  <a:custGeom>
                    <a:avLst/>
                    <a:gdLst>
                      <a:gd name="T0" fmla="*/ 3 w 32"/>
                      <a:gd name="T1" fmla="*/ 8 h 50"/>
                      <a:gd name="T2" fmla="*/ 5 w 32"/>
                      <a:gd name="T3" fmla="*/ 0 h 50"/>
                      <a:gd name="T4" fmla="*/ 9 w 32"/>
                      <a:gd name="T5" fmla="*/ 5 h 50"/>
                      <a:gd name="T6" fmla="*/ 10 w 32"/>
                      <a:gd name="T7" fmla="*/ 8 h 50"/>
                      <a:gd name="T8" fmla="*/ 12 w 32"/>
                      <a:gd name="T9" fmla="*/ 9 h 50"/>
                      <a:gd name="T10" fmla="*/ 14 w 32"/>
                      <a:gd name="T11" fmla="*/ 13 h 50"/>
                      <a:gd name="T12" fmla="*/ 8 w 32"/>
                      <a:gd name="T13" fmla="*/ 17 h 50"/>
                      <a:gd name="T14" fmla="*/ 3 w 32"/>
                      <a:gd name="T15" fmla="*/ 8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0" name="Freeform 34"/>
                  <p:cNvSpPr>
                    <a:spLocks/>
                  </p:cNvSpPr>
                  <p:nvPr/>
                </p:nvSpPr>
                <p:spPr bwMode="ltGray">
                  <a:xfrm>
                    <a:off x="1881" y="512"/>
                    <a:ext cx="19" cy="17"/>
                  </a:xfrm>
                  <a:custGeom>
                    <a:avLst/>
                    <a:gdLst>
                      <a:gd name="T0" fmla="*/ 0 w 43"/>
                      <a:gd name="T1" fmla="*/ 15 h 50"/>
                      <a:gd name="T2" fmla="*/ 10 w 43"/>
                      <a:gd name="T3" fmla="*/ 7 h 50"/>
                      <a:gd name="T4" fmla="*/ 16 w 43"/>
                      <a:gd name="T5" fmla="*/ 0 h 50"/>
                      <a:gd name="T6" fmla="*/ 11 w 43"/>
                      <a:gd name="T7" fmla="*/ 10 h 50"/>
                      <a:gd name="T8" fmla="*/ 1 w 43"/>
                      <a:gd name="T9" fmla="*/ 17 h 50"/>
                      <a:gd name="T10" fmla="*/ 0 w 43"/>
                      <a:gd name="T11" fmla="*/ 15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1" name="Freeform 35"/>
                  <p:cNvSpPr>
                    <a:spLocks/>
                  </p:cNvSpPr>
                  <p:nvPr/>
                </p:nvSpPr>
                <p:spPr bwMode="ltGray">
                  <a:xfrm>
                    <a:off x="2930" y="489"/>
                    <a:ext cx="299" cy="179"/>
                  </a:xfrm>
                  <a:custGeom>
                    <a:avLst/>
                    <a:gdLst>
                      <a:gd name="T0" fmla="*/ 13 w 471"/>
                      <a:gd name="T1" fmla="*/ 178 h 281"/>
                      <a:gd name="T2" fmla="*/ 15 w 471"/>
                      <a:gd name="T3" fmla="*/ 159 h 281"/>
                      <a:gd name="T4" fmla="*/ 14 w 471"/>
                      <a:gd name="T5" fmla="*/ 156 h 281"/>
                      <a:gd name="T6" fmla="*/ 10 w 471"/>
                      <a:gd name="T7" fmla="*/ 139 h 281"/>
                      <a:gd name="T8" fmla="*/ 3 w 471"/>
                      <a:gd name="T9" fmla="*/ 137 h 281"/>
                      <a:gd name="T10" fmla="*/ 0 w 471"/>
                      <a:gd name="T11" fmla="*/ 122 h 281"/>
                      <a:gd name="T12" fmla="*/ 8 w 471"/>
                      <a:gd name="T13" fmla="*/ 115 h 281"/>
                      <a:gd name="T14" fmla="*/ 4 w 471"/>
                      <a:gd name="T15" fmla="*/ 105 h 281"/>
                      <a:gd name="T16" fmla="*/ 1 w 471"/>
                      <a:gd name="T17" fmla="*/ 102 h 281"/>
                      <a:gd name="T18" fmla="*/ 18 w 471"/>
                      <a:gd name="T19" fmla="*/ 76 h 281"/>
                      <a:gd name="T20" fmla="*/ 28 w 471"/>
                      <a:gd name="T21" fmla="*/ 61 h 281"/>
                      <a:gd name="T22" fmla="*/ 27 w 471"/>
                      <a:gd name="T23" fmla="*/ 45 h 281"/>
                      <a:gd name="T24" fmla="*/ 15 w 471"/>
                      <a:gd name="T25" fmla="*/ 27 h 281"/>
                      <a:gd name="T26" fmla="*/ 13 w 471"/>
                      <a:gd name="T27" fmla="*/ 20 h 281"/>
                      <a:gd name="T28" fmla="*/ 17 w 471"/>
                      <a:gd name="T29" fmla="*/ 23 h 281"/>
                      <a:gd name="T30" fmla="*/ 30 w 471"/>
                      <a:gd name="T31" fmla="*/ 22 h 281"/>
                      <a:gd name="T32" fmla="*/ 41 w 471"/>
                      <a:gd name="T33" fmla="*/ 7 h 281"/>
                      <a:gd name="T34" fmla="*/ 52 w 471"/>
                      <a:gd name="T35" fmla="*/ 0 h 281"/>
                      <a:gd name="T36" fmla="*/ 56 w 471"/>
                      <a:gd name="T37" fmla="*/ 1 h 281"/>
                      <a:gd name="T38" fmla="*/ 58 w 471"/>
                      <a:gd name="T39" fmla="*/ 6 h 281"/>
                      <a:gd name="T40" fmla="*/ 62 w 471"/>
                      <a:gd name="T41" fmla="*/ 3 h 281"/>
                      <a:gd name="T42" fmla="*/ 70 w 471"/>
                      <a:gd name="T43" fmla="*/ 5 h 281"/>
                      <a:gd name="T44" fmla="*/ 74 w 471"/>
                      <a:gd name="T45" fmla="*/ 6 h 281"/>
                      <a:gd name="T46" fmla="*/ 90 w 471"/>
                      <a:gd name="T47" fmla="*/ 9 h 281"/>
                      <a:gd name="T48" fmla="*/ 98 w 471"/>
                      <a:gd name="T49" fmla="*/ 15 h 281"/>
                      <a:gd name="T50" fmla="*/ 106 w 471"/>
                      <a:gd name="T51" fmla="*/ 11 h 281"/>
                      <a:gd name="T52" fmla="*/ 110 w 471"/>
                      <a:gd name="T53" fmla="*/ 9 h 281"/>
                      <a:gd name="T54" fmla="*/ 124 w 471"/>
                      <a:gd name="T55" fmla="*/ 9 h 281"/>
                      <a:gd name="T56" fmla="*/ 134 w 471"/>
                      <a:gd name="T57" fmla="*/ 20 h 281"/>
                      <a:gd name="T58" fmla="*/ 147 w 471"/>
                      <a:gd name="T59" fmla="*/ 38 h 281"/>
                      <a:gd name="T60" fmla="*/ 156 w 471"/>
                      <a:gd name="T61" fmla="*/ 45 h 281"/>
                      <a:gd name="T62" fmla="*/ 163 w 471"/>
                      <a:gd name="T63" fmla="*/ 43 h 281"/>
                      <a:gd name="T64" fmla="*/ 171 w 471"/>
                      <a:gd name="T65" fmla="*/ 41 h 281"/>
                      <a:gd name="T66" fmla="*/ 184 w 471"/>
                      <a:gd name="T67" fmla="*/ 45 h 281"/>
                      <a:gd name="T68" fmla="*/ 190 w 471"/>
                      <a:gd name="T69" fmla="*/ 52 h 281"/>
                      <a:gd name="T70" fmla="*/ 196 w 471"/>
                      <a:gd name="T71" fmla="*/ 57 h 281"/>
                      <a:gd name="T72" fmla="*/ 202 w 471"/>
                      <a:gd name="T73" fmla="*/ 71 h 281"/>
                      <a:gd name="T74" fmla="*/ 204 w 471"/>
                      <a:gd name="T75" fmla="*/ 76 h 281"/>
                      <a:gd name="T76" fmla="*/ 206 w 471"/>
                      <a:gd name="T77" fmla="*/ 80 h 281"/>
                      <a:gd name="T78" fmla="*/ 197 w 471"/>
                      <a:gd name="T79" fmla="*/ 90 h 281"/>
                      <a:gd name="T80" fmla="*/ 204 w 471"/>
                      <a:gd name="T81" fmla="*/ 90 h 281"/>
                      <a:gd name="T82" fmla="*/ 217 w 471"/>
                      <a:gd name="T83" fmla="*/ 99 h 281"/>
                      <a:gd name="T84" fmla="*/ 231 w 471"/>
                      <a:gd name="T85" fmla="*/ 100 h 281"/>
                      <a:gd name="T86" fmla="*/ 241 w 471"/>
                      <a:gd name="T87" fmla="*/ 107 h 281"/>
                      <a:gd name="T88" fmla="*/ 243 w 471"/>
                      <a:gd name="T89" fmla="*/ 110 h 281"/>
                      <a:gd name="T90" fmla="*/ 243 w 471"/>
                      <a:gd name="T91" fmla="*/ 112 h 281"/>
                      <a:gd name="T92" fmla="*/ 250 w 471"/>
                      <a:gd name="T93" fmla="*/ 110 h 281"/>
                      <a:gd name="T94" fmla="*/ 254 w 471"/>
                      <a:gd name="T95" fmla="*/ 109 h 281"/>
                      <a:gd name="T96" fmla="*/ 279 w 471"/>
                      <a:gd name="T97" fmla="*/ 118 h 281"/>
                      <a:gd name="T98" fmla="*/ 284 w 471"/>
                      <a:gd name="T99" fmla="*/ 127 h 281"/>
                      <a:gd name="T100" fmla="*/ 295 w 471"/>
                      <a:gd name="T101" fmla="*/ 128 h 281"/>
                      <a:gd name="T102" fmla="*/ 299 w 471"/>
                      <a:gd name="T103" fmla="*/ 137 h 281"/>
                      <a:gd name="T104" fmla="*/ 286 w 471"/>
                      <a:gd name="T105" fmla="*/ 164 h 281"/>
                      <a:gd name="T106" fmla="*/ 276 w 471"/>
                      <a:gd name="T107" fmla="*/ 179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2" name="Freeform 36"/>
                  <p:cNvSpPr>
                    <a:spLocks/>
                  </p:cNvSpPr>
                  <p:nvPr/>
                </p:nvSpPr>
                <p:spPr bwMode="ltGray">
                  <a:xfrm>
                    <a:off x="2534" y="242"/>
                    <a:ext cx="420" cy="283"/>
                  </a:xfrm>
                  <a:custGeom>
                    <a:avLst/>
                    <a:gdLst>
                      <a:gd name="T0" fmla="*/ 173 w 984"/>
                      <a:gd name="T1" fmla="*/ 2 h 844"/>
                      <a:gd name="T2" fmla="*/ 214 w 984"/>
                      <a:gd name="T3" fmla="*/ 11 h 844"/>
                      <a:gd name="T4" fmla="*/ 235 w 984"/>
                      <a:gd name="T5" fmla="*/ 13 h 844"/>
                      <a:gd name="T6" fmla="*/ 247 w 984"/>
                      <a:gd name="T7" fmla="*/ 44 h 844"/>
                      <a:gd name="T8" fmla="*/ 250 w 984"/>
                      <a:gd name="T9" fmla="*/ 30 h 844"/>
                      <a:gd name="T10" fmla="*/ 259 w 984"/>
                      <a:gd name="T11" fmla="*/ 23 h 844"/>
                      <a:gd name="T12" fmla="*/ 274 w 984"/>
                      <a:gd name="T13" fmla="*/ 42 h 844"/>
                      <a:gd name="T14" fmla="*/ 291 w 984"/>
                      <a:gd name="T15" fmla="*/ 33 h 844"/>
                      <a:gd name="T16" fmla="*/ 301 w 984"/>
                      <a:gd name="T17" fmla="*/ 29 h 844"/>
                      <a:gd name="T18" fmla="*/ 325 w 984"/>
                      <a:gd name="T19" fmla="*/ 1 h 844"/>
                      <a:gd name="T20" fmla="*/ 341 w 984"/>
                      <a:gd name="T21" fmla="*/ 23 h 844"/>
                      <a:gd name="T22" fmla="*/ 341 w 984"/>
                      <a:gd name="T23" fmla="*/ 44 h 844"/>
                      <a:gd name="T24" fmla="*/ 337 w 984"/>
                      <a:gd name="T25" fmla="*/ 53 h 844"/>
                      <a:gd name="T26" fmla="*/ 327 w 984"/>
                      <a:gd name="T27" fmla="*/ 54 h 844"/>
                      <a:gd name="T28" fmla="*/ 325 w 984"/>
                      <a:gd name="T29" fmla="*/ 62 h 844"/>
                      <a:gd name="T30" fmla="*/ 342 w 984"/>
                      <a:gd name="T31" fmla="*/ 76 h 844"/>
                      <a:gd name="T32" fmla="*/ 335 w 984"/>
                      <a:gd name="T33" fmla="*/ 108 h 844"/>
                      <a:gd name="T34" fmla="*/ 354 w 984"/>
                      <a:gd name="T35" fmla="*/ 139 h 844"/>
                      <a:gd name="T36" fmla="*/ 365 w 984"/>
                      <a:gd name="T37" fmla="*/ 151 h 844"/>
                      <a:gd name="T38" fmla="*/ 354 w 984"/>
                      <a:gd name="T39" fmla="*/ 151 h 844"/>
                      <a:gd name="T40" fmla="*/ 318 w 984"/>
                      <a:gd name="T41" fmla="*/ 127 h 844"/>
                      <a:gd name="T42" fmla="*/ 289 w 984"/>
                      <a:gd name="T43" fmla="*/ 135 h 844"/>
                      <a:gd name="T44" fmla="*/ 252 w 984"/>
                      <a:gd name="T45" fmla="*/ 148 h 844"/>
                      <a:gd name="T46" fmla="*/ 274 w 984"/>
                      <a:gd name="T47" fmla="*/ 194 h 844"/>
                      <a:gd name="T48" fmla="*/ 303 w 984"/>
                      <a:gd name="T49" fmla="*/ 205 h 844"/>
                      <a:gd name="T50" fmla="*/ 315 w 984"/>
                      <a:gd name="T51" fmla="*/ 184 h 844"/>
                      <a:gd name="T52" fmla="*/ 330 w 984"/>
                      <a:gd name="T53" fmla="*/ 191 h 844"/>
                      <a:gd name="T54" fmla="*/ 327 w 984"/>
                      <a:gd name="T55" fmla="*/ 211 h 844"/>
                      <a:gd name="T56" fmla="*/ 342 w 984"/>
                      <a:gd name="T57" fmla="*/ 225 h 844"/>
                      <a:gd name="T58" fmla="*/ 358 w 984"/>
                      <a:gd name="T59" fmla="*/ 221 h 844"/>
                      <a:gd name="T60" fmla="*/ 394 w 984"/>
                      <a:gd name="T61" fmla="*/ 270 h 844"/>
                      <a:gd name="T62" fmla="*/ 402 w 984"/>
                      <a:gd name="T63" fmla="*/ 277 h 844"/>
                      <a:gd name="T64" fmla="*/ 373 w 984"/>
                      <a:gd name="T65" fmla="*/ 272 h 844"/>
                      <a:gd name="T66" fmla="*/ 354 w 984"/>
                      <a:gd name="T67" fmla="*/ 254 h 844"/>
                      <a:gd name="T68" fmla="*/ 332 w 984"/>
                      <a:gd name="T69" fmla="*/ 238 h 844"/>
                      <a:gd name="T70" fmla="*/ 300 w 984"/>
                      <a:gd name="T71" fmla="*/ 222 h 844"/>
                      <a:gd name="T72" fmla="*/ 262 w 984"/>
                      <a:gd name="T73" fmla="*/ 217 h 844"/>
                      <a:gd name="T74" fmla="*/ 216 w 984"/>
                      <a:gd name="T75" fmla="*/ 199 h 844"/>
                      <a:gd name="T76" fmla="*/ 197 w 984"/>
                      <a:gd name="T77" fmla="*/ 170 h 844"/>
                      <a:gd name="T78" fmla="*/ 184 w 984"/>
                      <a:gd name="T79" fmla="*/ 155 h 844"/>
                      <a:gd name="T80" fmla="*/ 163 w 984"/>
                      <a:gd name="T81" fmla="*/ 144 h 844"/>
                      <a:gd name="T82" fmla="*/ 146 w 984"/>
                      <a:gd name="T83" fmla="*/ 124 h 844"/>
                      <a:gd name="T84" fmla="*/ 151 w 984"/>
                      <a:gd name="T85" fmla="*/ 139 h 844"/>
                      <a:gd name="T86" fmla="*/ 178 w 984"/>
                      <a:gd name="T87" fmla="*/ 166 h 844"/>
                      <a:gd name="T88" fmla="*/ 180 w 984"/>
                      <a:gd name="T89" fmla="*/ 176 h 844"/>
                      <a:gd name="T90" fmla="*/ 168 w 984"/>
                      <a:gd name="T91" fmla="*/ 167 h 844"/>
                      <a:gd name="T92" fmla="*/ 151 w 984"/>
                      <a:gd name="T93" fmla="*/ 156 h 844"/>
                      <a:gd name="T94" fmla="*/ 134 w 984"/>
                      <a:gd name="T95" fmla="*/ 135 h 844"/>
                      <a:gd name="T96" fmla="*/ 114 w 984"/>
                      <a:gd name="T97" fmla="*/ 116 h 844"/>
                      <a:gd name="T98" fmla="*/ 90 w 984"/>
                      <a:gd name="T99" fmla="*/ 105 h 844"/>
                      <a:gd name="T100" fmla="*/ 66 w 984"/>
                      <a:gd name="T101" fmla="*/ 80 h 844"/>
                      <a:gd name="T102" fmla="*/ 28 w 984"/>
                      <a:gd name="T103" fmla="*/ 22 h 844"/>
                      <a:gd name="T104" fmla="*/ 15 w 984"/>
                      <a:gd name="T105" fmla="*/ 13 h 844"/>
                      <a:gd name="T106" fmla="*/ 20 w 984"/>
                      <a:gd name="T107" fmla="*/ 7 h 844"/>
                      <a:gd name="T108" fmla="*/ 44 w 984"/>
                      <a:gd name="T109" fmla="*/ 23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3" name="Freeform 37"/>
                  <p:cNvSpPr>
                    <a:spLocks/>
                  </p:cNvSpPr>
                  <p:nvPr/>
                </p:nvSpPr>
                <p:spPr bwMode="ltGray">
                  <a:xfrm>
                    <a:off x="2405" y="445"/>
                    <a:ext cx="15" cy="16"/>
                  </a:xfrm>
                  <a:custGeom>
                    <a:avLst/>
                    <a:gdLst>
                      <a:gd name="T0" fmla="*/ 3 w 36"/>
                      <a:gd name="T1" fmla="*/ 9 h 48"/>
                      <a:gd name="T2" fmla="*/ 4 w 36"/>
                      <a:gd name="T3" fmla="*/ 16 h 48"/>
                      <a:gd name="T4" fmla="*/ 3 w 36"/>
                      <a:gd name="T5" fmla="*/ 9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4" name="Freeform 38"/>
                  <p:cNvSpPr>
                    <a:spLocks/>
                  </p:cNvSpPr>
                  <p:nvPr/>
                </p:nvSpPr>
                <p:spPr bwMode="ltGray">
                  <a:xfrm>
                    <a:off x="2393" y="439"/>
                    <a:ext cx="16" cy="12"/>
                  </a:xfrm>
                  <a:custGeom>
                    <a:avLst/>
                    <a:gdLst>
                      <a:gd name="T0" fmla="*/ 0 w 36"/>
                      <a:gd name="T1" fmla="*/ 2 h 37"/>
                      <a:gd name="T2" fmla="*/ 5 w 36"/>
                      <a:gd name="T3" fmla="*/ 0 h 37"/>
                      <a:gd name="T4" fmla="*/ 16 w 36"/>
                      <a:gd name="T5" fmla="*/ 6 h 37"/>
                      <a:gd name="T6" fmla="*/ 4 w 36"/>
                      <a:gd name="T7" fmla="*/ 6 h 37"/>
                      <a:gd name="T8" fmla="*/ 0 w 36"/>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5" name="Freeform 39"/>
                  <p:cNvSpPr>
                    <a:spLocks/>
                  </p:cNvSpPr>
                  <p:nvPr/>
                </p:nvSpPr>
                <p:spPr bwMode="ltGray">
                  <a:xfrm>
                    <a:off x="2878" y="406"/>
                    <a:ext cx="73" cy="33"/>
                  </a:xfrm>
                  <a:custGeom>
                    <a:avLst/>
                    <a:gdLst>
                      <a:gd name="T0" fmla="*/ 0 w 170"/>
                      <a:gd name="T1" fmla="*/ 17 h 96"/>
                      <a:gd name="T2" fmla="*/ 12 w 170"/>
                      <a:gd name="T3" fmla="*/ 9 h 96"/>
                      <a:gd name="T4" fmla="*/ 24 w 170"/>
                      <a:gd name="T5" fmla="*/ 7 h 96"/>
                      <a:gd name="T6" fmla="*/ 34 w 170"/>
                      <a:gd name="T7" fmla="*/ 3 h 96"/>
                      <a:gd name="T8" fmla="*/ 27 w 170"/>
                      <a:gd name="T9" fmla="*/ 9 h 96"/>
                      <a:gd name="T10" fmla="*/ 53 w 170"/>
                      <a:gd name="T11" fmla="*/ 17 h 96"/>
                      <a:gd name="T12" fmla="*/ 69 w 170"/>
                      <a:gd name="T13" fmla="*/ 22 h 96"/>
                      <a:gd name="T14" fmla="*/ 50 w 170"/>
                      <a:gd name="T15" fmla="*/ 26 h 96"/>
                      <a:gd name="T16" fmla="*/ 38 w 170"/>
                      <a:gd name="T17" fmla="*/ 20 h 96"/>
                      <a:gd name="T18" fmla="*/ 33 w 170"/>
                      <a:gd name="T19" fmla="*/ 18 h 96"/>
                      <a:gd name="T20" fmla="*/ 10 w 170"/>
                      <a:gd name="T21" fmla="*/ 14 h 96"/>
                      <a:gd name="T22" fmla="*/ 0 w 170"/>
                      <a:gd name="T23" fmla="*/ 17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6" name="Freeform 40"/>
                  <p:cNvSpPr>
                    <a:spLocks/>
                  </p:cNvSpPr>
                  <p:nvPr/>
                </p:nvSpPr>
                <p:spPr bwMode="ltGray">
                  <a:xfrm>
                    <a:off x="2955" y="433"/>
                    <a:ext cx="59" cy="15"/>
                  </a:xfrm>
                  <a:custGeom>
                    <a:avLst/>
                    <a:gdLst>
                      <a:gd name="T0" fmla="*/ 0 w 138"/>
                      <a:gd name="T1" fmla="*/ 0 h 44"/>
                      <a:gd name="T2" fmla="*/ 22 w 138"/>
                      <a:gd name="T3" fmla="*/ 1 h 44"/>
                      <a:gd name="T4" fmla="*/ 38 w 138"/>
                      <a:gd name="T5" fmla="*/ 8 h 44"/>
                      <a:gd name="T6" fmla="*/ 48 w 138"/>
                      <a:gd name="T7" fmla="*/ 7 h 44"/>
                      <a:gd name="T8" fmla="*/ 46 w 138"/>
                      <a:gd name="T9" fmla="*/ 15 h 44"/>
                      <a:gd name="T10" fmla="*/ 27 w 138"/>
                      <a:gd name="T11" fmla="*/ 14 h 44"/>
                      <a:gd name="T12" fmla="*/ 0 w 138"/>
                      <a:gd name="T13" fmla="*/ 12 h 44"/>
                      <a:gd name="T14" fmla="*/ 12 w 138"/>
                      <a:gd name="T15" fmla="*/ 7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7" name="Freeform 41"/>
                  <p:cNvSpPr>
                    <a:spLocks/>
                  </p:cNvSpPr>
                  <p:nvPr/>
                </p:nvSpPr>
                <p:spPr bwMode="ltGray">
                  <a:xfrm>
                    <a:off x="2924" y="441"/>
                    <a:ext cx="24" cy="14"/>
                  </a:xfrm>
                  <a:custGeom>
                    <a:avLst/>
                    <a:gdLst>
                      <a:gd name="T0" fmla="*/ 7 w 57"/>
                      <a:gd name="T1" fmla="*/ 8 h 42"/>
                      <a:gd name="T2" fmla="*/ 16 w 57"/>
                      <a:gd name="T3" fmla="*/ 4 h 42"/>
                      <a:gd name="T4" fmla="*/ 7 w 57"/>
                      <a:gd name="T5" fmla="*/ 8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8" name="Freeform 42"/>
                  <p:cNvSpPr>
                    <a:spLocks/>
                  </p:cNvSpPr>
                  <p:nvPr/>
                </p:nvSpPr>
                <p:spPr bwMode="ltGray">
                  <a:xfrm>
                    <a:off x="2908" y="398"/>
                    <a:ext cx="16" cy="18"/>
                  </a:xfrm>
                  <a:custGeom>
                    <a:avLst/>
                    <a:gdLst>
                      <a:gd name="T0" fmla="*/ 8 w 39"/>
                      <a:gd name="T1" fmla="*/ 11 h 52"/>
                      <a:gd name="T2" fmla="*/ 8 w 39"/>
                      <a:gd name="T3" fmla="*/ 0 h 52"/>
                      <a:gd name="T4" fmla="*/ 8 w 39"/>
                      <a:gd name="T5" fmla="*/ 11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9" name="Freeform 43"/>
                  <p:cNvSpPr>
                    <a:spLocks/>
                  </p:cNvSpPr>
                  <p:nvPr/>
                </p:nvSpPr>
                <p:spPr bwMode="ltGray">
                  <a:xfrm>
                    <a:off x="3035" y="452"/>
                    <a:ext cx="19" cy="27"/>
                  </a:xfrm>
                  <a:custGeom>
                    <a:avLst/>
                    <a:gdLst>
                      <a:gd name="T0" fmla="*/ 2 w 44"/>
                      <a:gd name="T1" fmla="*/ 3 h 80"/>
                      <a:gd name="T2" fmla="*/ 9 w 44"/>
                      <a:gd name="T3" fmla="*/ 11 h 80"/>
                      <a:gd name="T4" fmla="*/ 10 w 44"/>
                      <a:gd name="T5" fmla="*/ 17 h 80"/>
                      <a:gd name="T6" fmla="*/ 16 w 44"/>
                      <a:gd name="T7" fmla="*/ 18 h 80"/>
                      <a:gd name="T8" fmla="*/ 10 w 44"/>
                      <a:gd name="T9" fmla="*/ 25 h 80"/>
                      <a:gd name="T10" fmla="*/ 0 w 44"/>
                      <a:gd name="T11" fmla="*/ 7 h 80"/>
                      <a:gd name="T12" fmla="*/ 2 w 44"/>
                      <a:gd name="T13" fmla="*/ 3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0" name="Freeform 44"/>
                  <p:cNvSpPr>
                    <a:spLocks/>
                  </p:cNvSpPr>
                  <p:nvPr/>
                </p:nvSpPr>
                <p:spPr bwMode="ltGray">
                  <a:xfrm>
                    <a:off x="2696" y="247"/>
                    <a:ext cx="205" cy="41"/>
                  </a:xfrm>
                  <a:custGeom>
                    <a:avLst/>
                    <a:gdLst>
                      <a:gd name="T0" fmla="*/ 140 w 323"/>
                      <a:gd name="T1" fmla="*/ 1 h 64"/>
                      <a:gd name="T2" fmla="*/ 147 w 323"/>
                      <a:gd name="T3" fmla="*/ 5 h 64"/>
                      <a:gd name="T4" fmla="*/ 149 w 323"/>
                      <a:gd name="T5" fmla="*/ 0 h 64"/>
                      <a:gd name="T6" fmla="*/ 168 w 323"/>
                      <a:gd name="T7" fmla="*/ 0 h 64"/>
                      <a:gd name="T8" fmla="*/ 182 w 323"/>
                      <a:gd name="T9" fmla="*/ 11 h 64"/>
                      <a:gd name="T10" fmla="*/ 202 w 323"/>
                      <a:gd name="T11" fmla="*/ 6 h 64"/>
                      <a:gd name="T12" fmla="*/ 199 w 323"/>
                      <a:gd name="T13" fmla="*/ 19 h 64"/>
                      <a:gd name="T14" fmla="*/ 189 w 323"/>
                      <a:gd name="T15" fmla="*/ 29 h 64"/>
                      <a:gd name="T16" fmla="*/ 187 w 323"/>
                      <a:gd name="T17" fmla="*/ 19 h 64"/>
                      <a:gd name="T18" fmla="*/ 182 w 323"/>
                      <a:gd name="T19" fmla="*/ 20 h 64"/>
                      <a:gd name="T20" fmla="*/ 177 w 323"/>
                      <a:gd name="T21" fmla="*/ 19 h 64"/>
                      <a:gd name="T22" fmla="*/ 167 w 323"/>
                      <a:gd name="T23" fmla="*/ 13 h 64"/>
                      <a:gd name="T24" fmla="*/ 145 w 323"/>
                      <a:gd name="T25" fmla="*/ 24 h 64"/>
                      <a:gd name="T26" fmla="*/ 128 w 323"/>
                      <a:gd name="T27" fmla="*/ 28 h 64"/>
                      <a:gd name="T28" fmla="*/ 135 w 323"/>
                      <a:gd name="T29" fmla="*/ 37 h 64"/>
                      <a:gd name="T30" fmla="*/ 119 w 323"/>
                      <a:gd name="T31" fmla="*/ 40 h 64"/>
                      <a:gd name="T32" fmla="*/ 107 w 323"/>
                      <a:gd name="T33" fmla="*/ 39 h 64"/>
                      <a:gd name="T34" fmla="*/ 112 w 323"/>
                      <a:gd name="T35" fmla="*/ 37 h 64"/>
                      <a:gd name="T36" fmla="*/ 109 w 323"/>
                      <a:gd name="T37" fmla="*/ 26 h 64"/>
                      <a:gd name="T38" fmla="*/ 107 w 323"/>
                      <a:gd name="T39" fmla="*/ 20 h 64"/>
                      <a:gd name="T40" fmla="*/ 100 w 323"/>
                      <a:gd name="T41" fmla="*/ 15 h 64"/>
                      <a:gd name="T42" fmla="*/ 90 w 323"/>
                      <a:gd name="T43" fmla="*/ 17 h 64"/>
                      <a:gd name="T44" fmla="*/ 85 w 323"/>
                      <a:gd name="T45" fmla="*/ 17 h 64"/>
                      <a:gd name="T46" fmla="*/ 78 w 323"/>
                      <a:gd name="T47" fmla="*/ 16 h 64"/>
                      <a:gd name="T48" fmla="*/ 53 w 323"/>
                      <a:gd name="T49" fmla="*/ 1 h 64"/>
                      <a:gd name="T50" fmla="*/ 37 w 323"/>
                      <a:gd name="T51" fmla="*/ 9 h 64"/>
                      <a:gd name="T52" fmla="*/ 1 w 323"/>
                      <a:gd name="T53" fmla="*/ 0 h 64"/>
                      <a:gd name="T54" fmla="*/ 140 w 323"/>
                      <a:gd name="T55" fmla="*/ 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1" name="Freeform 45"/>
                  <p:cNvSpPr>
                    <a:spLocks/>
                  </p:cNvSpPr>
                  <p:nvPr/>
                </p:nvSpPr>
                <p:spPr bwMode="ltGray">
                  <a:xfrm>
                    <a:off x="2515" y="246"/>
                    <a:ext cx="190" cy="20"/>
                  </a:xfrm>
                  <a:custGeom>
                    <a:avLst/>
                    <a:gdLst>
                      <a:gd name="T0" fmla="*/ 67 w 300"/>
                      <a:gd name="T1" fmla="*/ 20 h 31"/>
                      <a:gd name="T2" fmla="*/ 19 w 300"/>
                      <a:gd name="T3" fmla="*/ 1 h 31"/>
                      <a:gd name="T4" fmla="*/ 181 w 300"/>
                      <a:gd name="T5" fmla="*/ 0 h 31"/>
                      <a:gd name="T6" fmla="*/ 187 w 300"/>
                      <a:gd name="T7" fmla="*/ 9 h 31"/>
                      <a:gd name="T8" fmla="*/ 167 w 300"/>
                      <a:gd name="T9" fmla="*/ 10 h 31"/>
                      <a:gd name="T10" fmla="*/ 67 w 300"/>
                      <a:gd name="T11" fmla="*/ 20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2" name="Freeform 46"/>
                  <p:cNvSpPr>
                    <a:spLocks/>
                  </p:cNvSpPr>
                  <p:nvPr/>
                </p:nvSpPr>
                <p:spPr bwMode="ltGray">
                  <a:xfrm>
                    <a:off x="2096" y="275"/>
                    <a:ext cx="18" cy="10"/>
                  </a:xfrm>
                  <a:custGeom>
                    <a:avLst/>
                    <a:gdLst>
                      <a:gd name="T0" fmla="*/ 0 w 41"/>
                      <a:gd name="T1" fmla="*/ 9 h 29"/>
                      <a:gd name="T2" fmla="*/ 5 w 41"/>
                      <a:gd name="T3" fmla="*/ 10 h 29"/>
                      <a:gd name="T4" fmla="*/ 0 w 41"/>
                      <a:gd name="T5" fmla="*/ 9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3" name="Freeform 47"/>
                  <p:cNvSpPr>
                    <a:spLocks/>
                  </p:cNvSpPr>
                  <p:nvPr/>
                </p:nvSpPr>
                <p:spPr bwMode="ltGray">
                  <a:xfrm>
                    <a:off x="1606" y="246"/>
                    <a:ext cx="436" cy="15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4" name="Freeform 48"/>
                  <p:cNvSpPr>
                    <a:spLocks/>
                  </p:cNvSpPr>
                  <p:nvPr/>
                </p:nvSpPr>
                <p:spPr bwMode="ltGray">
                  <a:xfrm>
                    <a:off x="2043" y="241"/>
                    <a:ext cx="20" cy="55"/>
                  </a:xfrm>
                  <a:custGeom>
                    <a:avLst/>
                    <a:gdLst>
                      <a:gd name="T0" fmla="*/ 2 w 47"/>
                      <a:gd name="T1" fmla="*/ 52 h 165"/>
                      <a:gd name="T2" fmla="*/ 6 w 47"/>
                      <a:gd name="T3" fmla="*/ 36 h 165"/>
                      <a:gd name="T4" fmla="*/ 7 w 47"/>
                      <a:gd name="T5" fmla="*/ 23 h 165"/>
                      <a:gd name="T6" fmla="*/ 5 w 47"/>
                      <a:gd name="T7" fmla="*/ 13 h 165"/>
                      <a:gd name="T8" fmla="*/ 7 w 47"/>
                      <a:gd name="T9" fmla="*/ 4 h 165"/>
                      <a:gd name="T10" fmla="*/ 9 w 47"/>
                      <a:gd name="T11" fmla="*/ 0 h 165"/>
                      <a:gd name="T12" fmla="*/ 13 w 47"/>
                      <a:gd name="T13" fmla="*/ 10 h 165"/>
                      <a:gd name="T14" fmla="*/ 20 w 47"/>
                      <a:gd name="T15" fmla="*/ 33 h 165"/>
                      <a:gd name="T16" fmla="*/ 13 w 47"/>
                      <a:gd name="T17" fmla="*/ 36 h 165"/>
                      <a:gd name="T18" fmla="*/ 10 w 47"/>
                      <a:gd name="T19" fmla="*/ 42 h 165"/>
                      <a:gd name="T20" fmla="*/ 9 w 47"/>
                      <a:gd name="T21" fmla="*/ 44 h 165"/>
                      <a:gd name="T22" fmla="*/ 11 w 47"/>
                      <a:gd name="T23" fmla="*/ 45 h 165"/>
                      <a:gd name="T24" fmla="*/ 13 w 47"/>
                      <a:gd name="T25" fmla="*/ 49 h 165"/>
                      <a:gd name="T26" fmla="*/ 6 w 47"/>
                      <a:gd name="T27" fmla="*/ 49 h 165"/>
                      <a:gd name="T28" fmla="*/ 3 w 47"/>
                      <a:gd name="T29" fmla="*/ 53 h 165"/>
                      <a:gd name="T30" fmla="*/ 1 w 47"/>
                      <a:gd name="T31" fmla="*/ 51 h 165"/>
                      <a:gd name="T32" fmla="*/ 2 w 47"/>
                      <a:gd name="T33" fmla="*/ 52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5" name="Freeform 49"/>
                  <p:cNvSpPr>
                    <a:spLocks/>
                  </p:cNvSpPr>
                  <p:nvPr/>
                </p:nvSpPr>
                <p:spPr bwMode="ltGray">
                  <a:xfrm>
                    <a:off x="2031" y="287"/>
                    <a:ext cx="59" cy="34"/>
                  </a:xfrm>
                  <a:custGeom>
                    <a:avLst/>
                    <a:gdLst>
                      <a:gd name="T0" fmla="*/ 11 w 138"/>
                      <a:gd name="T1" fmla="*/ 20 h 103"/>
                      <a:gd name="T2" fmla="*/ 13 w 138"/>
                      <a:gd name="T3" fmla="*/ 14 h 103"/>
                      <a:gd name="T4" fmla="*/ 21 w 138"/>
                      <a:gd name="T5" fmla="*/ 11 h 103"/>
                      <a:gd name="T6" fmla="*/ 23 w 138"/>
                      <a:gd name="T7" fmla="*/ 15 h 103"/>
                      <a:gd name="T8" fmla="*/ 28 w 138"/>
                      <a:gd name="T9" fmla="*/ 16 h 103"/>
                      <a:gd name="T10" fmla="*/ 34 w 138"/>
                      <a:gd name="T11" fmla="*/ 18 h 103"/>
                      <a:gd name="T12" fmla="*/ 50 w 138"/>
                      <a:gd name="T13" fmla="*/ 11 h 103"/>
                      <a:gd name="T14" fmla="*/ 56 w 138"/>
                      <a:gd name="T15" fmla="*/ 6 h 103"/>
                      <a:gd name="T16" fmla="*/ 59 w 138"/>
                      <a:gd name="T17" fmla="*/ 4 h 103"/>
                      <a:gd name="T18" fmla="*/ 45 w 138"/>
                      <a:gd name="T19" fmla="*/ 16 h 103"/>
                      <a:gd name="T20" fmla="*/ 36 w 138"/>
                      <a:gd name="T21" fmla="*/ 22 h 103"/>
                      <a:gd name="T22" fmla="*/ 28 w 138"/>
                      <a:gd name="T23" fmla="*/ 27 h 103"/>
                      <a:gd name="T24" fmla="*/ 21 w 138"/>
                      <a:gd name="T25" fmla="*/ 34 h 103"/>
                      <a:gd name="T26" fmla="*/ 11 w 138"/>
                      <a:gd name="T27" fmla="*/ 29 h 103"/>
                      <a:gd name="T28" fmla="*/ 9 w 138"/>
                      <a:gd name="T29" fmla="*/ 29 h 103"/>
                      <a:gd name="T30" fmla="*/ 9 w 138"/>
                      <a:gd name="T31" fmla="*/ 32 h 103"/>
                      <a:gd name="T32" fmla="*/ 0 w 138"/>
                      <a:gd name="T33" fmla="*/ 32 h 103"/>
                      <a:gd name="T34" fmla="*/ 4 w 138"/>
                      <a:gd name="T35" fmla="*/ 26 h 103"/>
                      <a:gd name="T36" fmla="*/ 11 w 138"/>
                      <a:gd name="T37" fmla="*/ 2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6" name="Freeform 50"/>
                  <p:cNvSpPr>
                    <a:spLocks/>
                  </p:cNvSpPr>
                  <p:nvPr/>
                </p:nvSpPr>
                <p:spPr bwMode="ltGray">
                  <a:xfrm>
                    <a:off x="1968" y="319"/>
                    <a:ext cx="80" cy="72"/>
                  </a:xfrm>
                  <a:custGeom>
                    <a:avLst/>
                    <a:gdLst>
                      <a:gd name="T0" fmla="*/ 67 w 188"/>
                      <a:gd name="T1" fmla="*/ 8 h 214"/>
                      <a:gd name="T2" fmla="*/ 68 w 188"/>
                      <a:gd name="T3" fmla="*/ 2 h 214"/>
                      <a:gd name="T4" fmla="*/ 72 w 188"/>
                      <a:gd name="T5" fmla="*/ 0 h 214"/>
                      <a:gd name="T6" fmla="*/ 77 w 188"/>
                      <a:gd name="T7" fmla="*/ 8 h 214"/>
                      <a:gd name="T8" fmla="*/ 80 w 188"/>
                      <a:gd name="T9" fmla="*/ 14 h 214"/>
                      <a:gd name="T10" fmla="*/ 76 w 188"/>
                      <a:gd name="T11" fmla="*/ 20 h 214"/>
                      <a:gd name="T12" fmla="*/ 72 w 188"/>
                      <a:gd name="T13" fmla="*/ 26 h 214"/>
                      <a:gd name="T14" fmla="*/ 69 w 188"/>
                      <a:gd name="T15" fmla="*/ 42 h 214"/>
                      <a:gd name="T16" fmla="*/ 61 w 188"/>
                      <a:gd name="T17" fmla="*/ 46 h 214"/>
                      <a:gd name="T18" fmla="*/ 51 w 188"/>
                      <a:gd name="T19" fmla="*/ 46 h 214"/>
                      <a:gd name="T20" fmla="*/ 48 w 188"/>
                      <a:gd name="T21" fmla="*/ 42 h 214"/>
                      <a:gd name="T22" fmla="*/ 43 w 188"/>
                      <a:gd name="T23" fmla="*/ 49 h 214"/>
                      <a:gd name="T24" fmla="*/ 38 w 188"/>
                      <a:gd name="T25" fmla="*/ 50 h 214"/>
                      <a:gd name="T26" fmla="*/ 34 w 188"/>
                      <a:gd name="T27" fmla="*/ 44 h 214"/>
                      <a:gd name="T28" fmla="*/ 25 w 188"/>
                      <a:gd name="T29" fmla="*/ 48 h 214"/>
                      <a:gd name="T30" fmla="*/ 32 w 188"/>
                      <a:gd name="T31" fmla="*/ 48 h 214"/>
                      <a:gd name="T32" fmla="*/ 33 w 188"/>
                      <a:gd name="T33" fmla="*/ 54 h 214"/>
                      <a:gd name="T34" fmla="*/ 25 w 188"/>
                      <a:gd name="T35" fmla="*/ 56 h 214"/>
                      <a:gd name="T36" fmla="*/ 14 w 188"/>
                      <a:gd name="T37" fmla="*/ 56 h 214"/>
                      <a:gd name="T38" fmla="*/ 15 w 188"/>
                      <a:gd name="T39" fmla="*/ 52 h 214"/>
                      <a:gd name="T40" fmla="*/ 20 w 188"/>
                      <a:gd name="T41" fmla="*/ 48 h 214"/>
                      <a:gd name="T42" fmla="*/ 14 w 188"/>
                      <a:gd name="T43" fmla="*/ 50 h 214"/>
                      <a:gd name="T44" fmla="*/ 11 w 188"/>
                      <a:gd name="T45" fmla="*/ 56 h 214"/>
                      <a:gd name="T46" fmla="*/ 13 w 188"/>
                      <a:gd name="T47" fmla="*/ 64 h 214"/>
                      <a:gd name="T48" fmla="*/ 6 w 188"/>
                      <a:gd name="T49" fmla="*/ 67 h 214"/>
                      <a:gd name="T50" fmla="*/ 0 w 188"/>
                      <a:gd name="T51" fmla="*/ 72 h 214"/>
                      <a:gd name="T52" fmla="*/ 3 w 188"/>
                      <a:gd name="T53" fmla="*/ 63 h 214"/>
                      <a:gd name="T54" fmla="*/ 0 w 188"/>
                      <a:gd name="T55" fmla="*/ 55 h 214"/>
                      <a:gd name="T56" fmla="*/ 6 w 188"/>
                      <a:gd name="T57" fmla="*/ 51 h 214"/>
                      <a:gd name="T58" fmla="*/ 14 w 188"/>
                      <a:gd name="T59" fmla="*/ 45 h 214"/>
                      <a:gd name="T60" fmla="*/ 19 w 188"/>
                      <a:gd name="T61" fmla="*/ 40 h 214"/>
                      <a:gd name="T62" fmla="*/ 31 w 188"/>
                      <a:gd name="T63" fmla="*/ 39 h 214"/>
                      <a:gd name="T64" fmla="*/ 36 w 188"/>
                      <a:gd name="T65" fmla="*/ 38 h 214"/>
                      <a:gd name="T66" fmla="*/ 49 w 188"/>
                      <a:gd name="T67" fmla="*/ 26 h 214"/>
                      <a:gd name="T68" fmla="*/ 51 w 188"/>
                      <a:gd name="T69" fmla="*/ 31 h 214"/>
                      <a:gd name="T70" fmla="*/ 56 w 188"/>
                      <a:gd name="T71" fmla="*/ 26 h 214"/>
                      <a:gd name="T72" fmla="*/ 64 w 188"/>
                      <a:gd name="T73" fmla="*/ 18 h 214"/>
                      <a:gd name="T74" fmla="*/ 66 w 188"/>
                      <a:gd name="T75" fmla="*/ 14 h 214"/>
                      <a:gd name="T76" fmla="*/ 63 w 188"/>
                      <a:gd name="T77" fmla="*/ 13 h 214"/>
                      <a:gd name="T78" fmla="*/ 65 w 188"/>
                      <a:gd name="T79" fmla="*/ 11 h 214"/>
                      <a:gd name="T80" fmla="*/ 67 w 188"/>
                      <a:gd name="T81" fmla="*/ 8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7" name="Freeform 51"/>
                  <p:cNvSpPr>
                    <a:spLocks/>
                  </p:cNvSpPr>
                  <p:nvPr/>
                </p:nvSpPr>
                <p:spPr bwMode="ltGray">
                  <a:xfrm>
                    <a:off x="2021" y="340"/>
                    <a:ext cx="6" cy="4"/>
                  </a:xfrm>
                  <a:custGeom>
                    <a:avLst/>
                    <a:gdLst>
                      <a:gd name="T0" fmla="*/ 0 w 13"/>
                      <a:gd name="T1" fmla="*/ 3 h 13"/>
                      <a:gd name="T2" fmla="*/ 2 w 13"/>
                      <a:gd name="T3" fmla="*/ 4 h 13"/>
                      <a:gd name="T4" fmla="*/ 0 w 13"/>
                      <a:gd name="T5" fmla="*/ 3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8" name="Freeform 52"/>
                  <p:cNvSpPr>
                    <a:spLocks/>
                  </p:cNvSpPr>
                  <p:nvPr/>
                </p:nvSpPr>
                <p:spPr bwMode="ltGray">
                  <a:xfrm>
                    <a:off x="1573" y="389"/>
                    <a:ext cx="347" cy="189"/>
                  </a:xfrm>
                  <a:custGeom>
                    <a:avLst/>
                    <a:gdLst>
                      <a:gd name="T0" fmla="*/ 347 w 812"/>
                      <a:gd name="T1" fmla="*/ 9 h 564"/>
                      <a:gd name="T2" fmla="*/ 332 w 812"/>
                      <a:gd name="T3" fmla="*/ 26 h 564"/>
                      <a:gd name="T4" fmla="*/ 320 w 812"/>
                      <a:gd name="T5" fmla="*/ 41 h 564"/>
                      <a:gd name="T6" fmla="*/ 309 w 812"/>
                      <a:gd name="T7" fmla="*/ 48 h 564"/>
                      <a:gd name="T8" fmla="*/ 271 w 812"/>
                      <a:gd name="T9" fmla="*/ 60 h 564"/>
                      <a:gd name="T10" fmla="*/ 270 w 812"/>
                      <a:gd name="T11" fmla="*/ 70 h 564"/>
                      <a:gd name="T12" fmla="*/ 258 w 812"/>
                      <a:gd name="T13" fmla="*/ 77 h 564"/>
                      <a:gd name="T14" fmla="*/ 265 w 812"/>
                      <a:gd name="T15" fmla="*/ 60 h 564"/>
                      <a:gd name="T16" fmla="*/ 246 w 812"/>
                      <a:gd name="T17" fmla="*/ 63 h 564"/>
                      <a:gd name="T18" fmla="*/ 238 w 812"/>
                      <a:gd name="T19" fmla="*/ 73 h 564"/>
                      <a:gd name="T20" fmla="*/ 255 w 812"/>
                      <a:gd name="T21" fmla="*/ 94 h 564"/>
                      <a:gd name="T22" fmla="*/ 254 w 812"/>
                      <a:gd name="T23" fmla="*/ 123 h 564"/>
                      <a:gd name="T24" fmla="*/ 232 w 812"/>
                      <a:gd name="T25" fmla="*/ 136 h 564"/>
                      <a:gd name="T26" fmla="*/ 223 w 812"/>
                      <a:gd name="T27" fmla="*/ 129 h 564"/>
                      <a:gd name="T28" fmla="*/ 206 w 812"/>
                      <a:gd name="T29" fmla="*/ 117 h 564"/>
                      <a:gd name="T30" fmla="*/ 197 w 812"/>
                      <a:gd name="T31" fmla="*/ 117 h 564"/>
                      <a:gd name="T32" fmla="*/ 192 w 812"/>
                      <a:gd name="T33" fmla="*/ 132 h 564"/>
                      <a:gd name="T34" fmla="*/ 214 w 812"/>
                      <a:gd name="T35" fmla="*/ 155 h 564"/>
                      <a:gd name="T36" fmla="*/ 218 w 812"/>
                      <a:gd name="T37" fmla="*/ 176 h 564"/>
                      <a:gd name="T38" fmla="*/ 225 w 812"/>
                      <a:gd name="T39" fmla="*/ 188 h 564"/>
                      <a:gd name="T40" fmla="*/ 210 w 812"/>
                      <a:gd name="T41" fmla="*/ 182 h 564"/>
                      <a:gd name="T42" fmla="*/ 201 w 812"/>
                      <a:gd name="T43" fmla="*/ 174 h 564"/>
                      <a:gd name="T44" fmla="*/ 180 w 812"/>
                      <a:gd name="T45" fmla="*/ 142 h 564"/>
                      <a:gd name="T46" fmla="*/ 182 w 812"/>
                      <a:gd name="T47" fmla="*/ 104 h 564"/>
                      <a:gd name="T48" fmla="*/ 180 w 812"/>
                      <a:gd name="T49" fmla="*/ 90 h 564"/>
                      <a:gd name="T50" fmla="*/ 176 w 812"/>
                      <a:gd name="T51" fmla="*/ 92 h 564"/>
                      <a:gd name="T52" fmla="*/ 165 w 812"/>
                      <a:gd name="T53" fmla="*/ 89 h 564"/>
                      <a:gd name="T54" fmla="*/ 154 w 812"/>
                      <a:gd name="T55" fmla="*/ 57 h 564"/>
                      <a:gd name="T56" fmla="*/ 141 w 812"/>
                      <a:gd name="T57" fmla="*/ 56 h 564"/>
                      <a:gd name="T58" fmla="*/ 123 w 812"/>
                      <a:gd name="T59" fmla="*/ 58 h 564"/>
                      <a:gd name="T60" fmla="*/ 103 w 812"/>
                      <a:gd name="T61" fmla="*/ 78 h 564"/>
                      <a:gd name="T62" fmla="*/ 84 w 812"/>
                      <a:gd name="T63" fmla="*/ 90 h 564"/>
                      <a:gd name="T64" fmla="*/ 79 w 812"/>
                      <a:gd name="T65" fmla="*/ 92 h 564"/>
                      <a:gd name="T66" fmla="*/ 68 w 812"/>
                      <a:gd name="T67" fmla="*/ 110 h 564"/>
                      <a:gd name="T68" fmla="*/ 65 w 812"/>
                      <a:gd name="T69" fmla="*/ 119 h 564"/>
                      <a:gd name="T70" fmla="*/ 55 w 812"/>
                      <a:gd name="T71" fmla="*/ 135 h 564"/>
                      <a:gd name="T72" fmla="*/ 40 w 812"/>
                      <a:gd name="T73" fmla="*/ 131 h 564"/>
                      <a:gd name="T74" fmla="*/ 28 w 812"/>
                      <a:gd name="T75" fmla="*/ 86 h 564"/>
                      <a:gd name="T76" fmla="*/ 31 w 812"/>
                      <a:gd name="T77" fmla="*/ 52 h 564"/>
                      <a:gd name="T78" fmla="*/ 19 w 812"/>
                      <a:gd name="T79" fmla="*/ 60 h 564"/>
                      <a:gd name="T80" fmla="*/ 9 w 812"/>
                      <a:gd name="T81" fmla="*/ 50 h 564"/>
                      <a:gd name="T82" fmla="*/ 10 w 812"/>
                      <a:gd name="T83" fmla="*/ 46 h 564"/>
                      <a:gd name="T84" fmla="*/ 0 w 812"/>
                      <a:gd name="T85" fmla="*/ 31 h 564"/>
                      <a:gd name="T86" fmla="*/ 341 w 812"/>
                      <a:gd name="T87" fmla="*/ 2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9" name="Freeform 53"/>
                  <p:cNvSpPr>
                    <a:spLocks/>
                  </p:cNvSpPr>
                  <p:nvPr/>
                </p:nvSpPr>
                <p:spPr bwMode="ltGray">
                  <a:xfrm>
                    <a:off x="1634" y="519"/>
                    <a:ext cx="19" cy="29"/>
                  </a:xfrm>
                  <a:custGeom>
                    <a:avLst/>
                    <a:gdLst>
                      <a:gd name="T0" fmla="*/ 3 w 43"/>
                      <a:gd name="T1" fmla="*/ 4 h 85"/>
                      <a:gd name="T2" fmla="*/ 8 w 43"/>
                      <a:gd name="T3" fmla="*/ 1 h 85"/>
                      <a:gd name="T4" fmla="*/ 16 w 43"/>
                      <a:gd name="T5" fmla="*/ 11 h 85"/>
                      <a:gd name="T6" fmla="*/ 8 w 43"/>
                      <a:gd name="T7" fmla="*/ 29 h 85"/>
                      <a:gd name="T8" fmla="*/ 0 w 43"/>
                      <a:gd name="T9" fmla="*/ 24 h 85"/>
                      <a:gd name="T10" fmla="*/ 3 w 43"/>
                      <a:gd name="T11" fmla="*/ 4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0" name="Freeform 54"/>
                  <p:cNvSpPr>
                    <a:spLocks/>
                  </p:cNvSpPr>
                  <p:nvPr/>
                </p:nvSpPr>
                <p:spPr bwMode="ltGray">
                  <a:xfrm>
                    <a:off x="1900" y="421"/>
                    <a:ext cx="18" cy="24"/>
                  </a:xfrm>
                  <a:custGeom>
                    <a:avLst/>
                    <a:gdLst>
                      <a:gd name="T0" fmla="*/ 5 w 44"/>
                      <a:gd name="T1" fmla="*/ 9 h 74"/>
                      <a:gd name="T2" fmla="*/ 12 w 44"/>
                      <a:gd name="T3" fmla="*/ 1 h 74"/>
                      <a:gd name="T4" fmla="*/ 18 w 44"/>
                      <a:gd name="T5" fmla="*/ 1 h 74"/>
                      <a:gd name="T6" fmla="*/ 16 w 44"/>
                      <a:gd name="T7" fmla="*/ 8 h 74"/>
                      <a:gd name="T8" fmla="*/ 5 w 44"/>
                      <a:gd name="T9" fmla="*/ 24 h 74"/>
                      <a:gd name="T10" fmla="*/ 3 w 44"/>
                      <a:gd name="T11" fmla="*/ 19 h 74"/>
                      <a:gd name="T12" fmla="*/ 1 w 44"/>
                      <a:gd name="T13" fmla="*/ 12 h 74"/>
                      <a:gd name="T14" fmla="*/ 5 w 44"/>
                      <a:gd name="T15" fmla="*/ 9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1" name="Freeform 55"/>
                  <p:cNvSpPr>
                    <a:spLocks/>
                  </p:cNvSpPr>
                  <p:nvPr/>
                </p:nvSpPr>
                <p:spPr bwMode="ltGray">
                  <a:xfrm>
                    <a:off x="1951" y="409"/>
                    <a:ext cx="9" cy="10"/>
                  </a:xfrm>
                  <a:custGeom>
                    <a:avLst/>
                    <a:gdLst>
                      <a:gd name="T0" fmla="*/ 3 w 20"/>
                      <a:gd name="T1" fmla="*/ 5 h 30"/>
                      <a:gd name="T2" fmla="*/ 2 w 20"/>
                      <a:gd name="T3" fmla="*/ 10 h 30"/>
                      <a:gd name="T4" fmla="*/ 3 w 20"/>
                      <a:gd name="T5" fmla="*/ 5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2" name="Freeform 56"/>
                  <p:cNvSpPr>
                    <a:spLocks/>
                  </p:cNvSpPr>
                  <p:nvPr/>
                </p:nvSpPr>
                <p:spPr bwMode="ltGray">
                  <a:xfrm>
                    <a:off x="1021" y="314"/>
                    <a:ext cx="433" cy="354"/>
                  </a:xfrm>
                  <a:custGeom>
                    <a:avLst/>
                    <a:gdLst>
                      <a:gd name="T0" fmla="*/ 305 w 682"/>
                      <a:gd name="T1" fmla="*/ 295 h 557"/>
                      <a:gd name="T2" fmla="*/ 309 w 682"/>
                      <a:gd name="T3" fmla="*/ 287 h 557"/>
                      <a:gd name="T4" fmla="*/ 317 w 682"/>
                      <a:gd name="T5" fmla="*/ 262 h 557"/>
                      <a:gd name="T6" fmla="*/ 196 w 682"/>
                      <a:gd name="T7" fmla="*/ 182 h 557"/>
                      <a:gd name="T8" fmla="*/ 179 w 682"/>
                      <a:gd name="T9" fmla="*/ 220 h 557"/>
                      <a:gd name="T10" fmla="*/ 192 w 682"/>
                      <a:gd name="T11" fmla="*/ 353 h 557"/>
                      <a:gd name="T12" fmla="*/ 179 w 682"/>
                      <a:gd name="T13" fmla="*/ 314 h 557"/>
                      <a:gd name="T14" fmla="*/ 154 w 682"/>
                      <a:gd name="T15" fmla="*/ 279 h 557"/>
                      <a:gd name="T16" fmla="*/ 156 w 682"/>
                      <a:gd name="T17" fmla="*/ 262 h 557"/>
                      <a:gd name="T18" fmla="*/ 157 w 682"/>
                      <a:gd name="T19" fmla="*/ 250 h 557"/>
                      <a:gd name="T20" fmla="*/ 140 w 682"/>
                      <a:gd name="T21" fmla="*/ 238 h 557"/>
                      <a:gd name="T22" fmla="*/ 123 w 682"/>
                      <a:gd name="T23" fmla="*/ 220 h 557"/>
                      <a:gd name="T24" fmla="*/ 94 w 682"/>
                      <a:gd name="T25" fmla="*/ 225 h 557"/>
                      <a:gd name="T26" fmla="*/ 80 w 682"/>
                      <a:gd name="T27" fmla="*/ 232 h 557"/>
                      <a:gd name="T28" fmla="*/ 50 w 682"/>
                      <a:gd name="T29" fmla="*/ 232 h 557"/>
                      <a:gd name="T30" fmla="*/ 14 w 682"/>
                      <a:gd name="T31" fmla="*/ 198 h 557"/>
                      <a:gd name="T32" fmla="*/ 7 w 682"/>
                      <a:gd name="T33" fmla="*/ 187 h 557"/>
                      <a:gd name="T34" fmla="*/ 0 w 682"/>
                      <a:gd name="T35" fmla="*/ 168 h 557"/>
                      <a:gd name="T36" fmla="*/ 15 w 682"/>
                      <a:gd name="T37" fmla="*/ 135 h 557"/>
                      <a:gd name="T38" fmla="*/ 20 w 682"/>
                      <a:gd name="T39" fmla="*/ 115 h 557"/>
                      <a:gd name="T40" fmla="*/ 32 w 682"/>
                      <a:gd name="T41" fmla="*/ 91 h 557"/>
                      <a:gd name="T42" fmla="*/ 51 w 682"/>
                      <a:gd name="T43" fmla="*/ 74 h 557"/>
                      <a:gd name="T44" fmla="*/ 106 w 682"/>
                      <a:gd name="T45" fmla="*/ 43 h 557"/>
                      <a:gd name="T46" fmla="*/ 140 w 682"/>
                      <a:gd name="T47" fmla="*/ 19 h 557"/>
                      <a:gd name="T48" fmla="*/ 164 w 682"/>
                      <a:gd name="T49" fmla="*/ 4 h 557"/>
                      <a:gd name="T50" fmla="*/ 230 w 682"/>
                      <a:gd name="T51" fmla="*/ 1 h 557"/>
                      <a:gd name="T52" fmla="*/ 253 w 682"/>
                      <a:gd name="T53" fmla="*/ 0 h 557"/>
                      <a:gd name="T54" fmla="*/ 244 w 682"/>
                      <a:gd name="T55" fmla="*/ 22 h 557"/>
                      <a:gd name="T56" fmla="*/ 281 w 682"/>
                      <a:gd name="T57" fmla="*/ 53 h 557"/>
                      <a:gd name="T58" fmla="*/ 316 w 682"/>
                      <a:gd name="T59" fmla="*/ 47 h 557"/>
                      <a:gd name="T60" fmla="*/ 336 w 682"/>
                      <a:gd name="T61" fmla="*/ 52 h 557"/>
                      <a:gd name="T62" fmla="*/ 355 w 682"/>
                      <a:gd name="T63" fmla="*/ 62 h 557"/>
                      <a:gd name="T64" fmla="*/ 363 w 682"/>
                      <a:gd name="T65" fmla="*/ 119 h 557"/>
                      <a:gd name="T66" fmla="*/ 363 w 682"/>
                      <a:gd name="T67" fmla="*/ 153 h 557"/>
                      <a:gd name="T68" fmla="*/ 380 w 682"/>
                      <a:gd name="T69" fmla="*/ 180 h 557"/>
                      <a:gd name="T70" fmla="*/ 410 w 682"/>
                      <a:gd name="T71" fmla="*/ 191 h 557"/>
                      <a:gd name="T72" fmla="*/ 432 w 682"/>
                      <a:gd name="T73" fmla="*/ 187 h 557"/>
                      <a:gd name="T74" fmla="*/ 422 w 682"/>
                      <a:gd name="T75" fmla="*/ 216 h 557"/>
                      <a:gd name="T76" fmla="*/ 380 w 682"/>
                      <a:gd name="T77" fmla="*/ 259 h 557"/>
                      <a:gd name="T78" fmla="*/ 348 w 682"/>
                      <a:gd name="T79" fmla="*/ 308 h 557"/>
                      <a:gd name="T80" fmla="*/ 353 w 682"/>
                      <a:gd name="T81" fmla="*/ 323 h 557"/>
                      <a:gd name="T82" fmla="*/ 276 w 682"/>
                      <a:gd name="T83" fmla="*/ 353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3" name="Freeform 57"/>
                  <p:cNvSpPr>
                    <a:spLocks/>
                  </p:cNvSpPr>
                  <p:nvPr/>
                </p:nvSpPr>
                <p:spPr bwMode="ltGray">
                  <a:xfrm>
                    <a:off x="1189" y="447"/>
                    <a:ext cx="163" cy="221"/>
                  </a:xfrm>
                  <a:custGeom>
                    <a:avLst/>
                    <a:gdLst>
                      <a:gd name="T0" fmla="*/ 154 w 257"/>
                      <a:gd name="T1" fmla="*/ 221 h 347"/>
                      <a:gd name="T2" fmla="*/ 148 w 257"/>
                      <a:gd name="T3" fmla="*/ 192 h 347"/>
                      <a:gd name="T4" fmla="*/ 138 w 257"/>
                      <a:gd name="T5" fmla="*/ 183 h 347"/>
                      <a:gd name="T6" fmla="*/ 136 w 257"/>
                      <a:gd name="T7" fmla="*/ 171 h 347"/>
                      <a:gd name="T8" fmla="*/ 133 w 257"/>
                      <a:gd name="T9" fmla="*/ 162 h 347"/>
                      <a:gd name="T10" fmla="*/ 133 w 257"/>
                      <a:gd name="T11" fmla="*/ 146 h 347"/>
                      <a:gd name="T12" fmla="*/ 131 w 257"/>
                      <a:gd name="T13" fmla="*/ 136 h 347"/>
                      <a:gd name="T14" fmla="*/ 145 w 257"/>
                      <a:gd name="T15" fmla="*/ 129 h 347"/>
                      <a:gd name="T16" fmla="*/ 163 w 257"/>
                      <a:gd name="T17" fmla="*/ 125 h 347"/>
                      <a:gd name="T18" fmla="*/ 163 w 257"/>
                      <a:gd name="T19" fmla="*/ 87 h 347"/>
                      <a:gd name="T20" fmla="*/ 34 w 257"/>
                      <a:gd name="T21" fmla="*/ 61 h 347"/>
                      <a:gd name="T22" fmla="*/ 20 w 257"/>
                      <a:gd name="T23" fmla="*/ 62 h 347"/>
                      <a:gd name="T24" fmla="*/ 10 w 257"/>
                      <a:gd name="T25" fmla="*/ 65 h 347"/>
                      <a:gd name="T26" fmla="*/ 0 w 257"/>
                      <a:gd name="T27" fmla="*/ 95 h 347"/>
                      <a:gd name="T28" fmla="*/ 59 w 257"/>
                      <a:gd name="T29" fmla="*/ 220 h 347"/>
                      <a:gd name="T30" fmla="*/ 154 w 257"/>
                      <a:gd name="T31" fmla="*/ 221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4" name="Freeform 58"/>
                  <p:cNvSpPr>
                    <a:spLocks/>
                  </p:cNvSpPr>
                  <p:nvPr/>
                </p:nvSpPr>
                <p:spPr bwMode="ltGray">
                  <a:xfrm>
                    <a:off x="1476" y="611"/>
                    <a:ext cx="7" cy="12"/>
                  </a:xfrm>
                  <a:custGeom>
                    <a:avLst/>
                    <a:gdLst>
                      <a:gd name="T0" fmla="*/ 3 w 19"/>
                      <a:gd name="T1" fmla="*/ 8 h 37"/>
                      <a:gd name="T2" fmla="*/ 7 w 19"/>
                      <a:gd name="T3" fmla="*/ 7 h 37"/>
                      <a:gd name="T4" fmla="*/ 3 w 19"/>
                      <a:gd name="T5" fmla="*/ 8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5" name="Freeform 59"/>
                  <p:cNvSpPr>
                    <a:spLocks/>
                  </p:cNvSpPr>
                  <p:nvPr/>
                </p:nvSpPr>
                <p:spPr bwMode="ltGray">
                  <a:xfrm>
                    <a:off x="1467" y="497"/>
                    <a:ext cx="9" cy="7"/>
                  </a:xfrm>
                  <a:custGeom>
                    <a:avLst/>
                    <a:gdLst>
                      <a:gd name="T0" fmla="*/ 5 w 22"/>
                      <a:gd name="T1" fmla="*/ 4 h 20"/>
                      <a:gd name="T2" fmla="*/ 7 w 22"/>
                      <a:gd name="T3" fmla="*/ 0 h 20"/>
                      <a:gd name="T4" fmla="*/ 8 w 22"/>
                      <a:gd name="T5" fmla="*/ 4 h 20"/>
                      <a:gd name="T6" fmla="*/ 3 w 22"/>
                      <a:gd name="T7" fmla="*/ 7 h 20"/>
                      <a:gd name="T8" fmla="*/ 5 w 22"/>
                      <a:gd name="T9" fmla="*/ 4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6" name="Freeform 60"/>
                  <p:cNvSpPr>
                    <a:spLocks/>
                  </p:cNvSpPr>
                  <p:nvPr/>
                </p:nvSpPr>
                <p:spPr bwMode="ltGray">
                  <a:xfrm>
                    <a:off x="1072" y="357"/>
                    <a:ext cx="25" cy="10"/>
                  </a:xfrm>
                  <a:custGeom>
                    <a:avLst/>
                    <a:gdLst>
                      <a:gd name="T0" fmla="*/ 11 w 57"/>
                      <a:gd name="T1" fmla="*/ 6 h 30"/>
                      <a:gd name="T2" fmla="*/ 14 w 57"/>
                      <a:gd name="T3" fmla="*/ 2 h 30"/>
                      <a:gd name="T4" fmla="*/ 16 w 57"/>
                      <a:gd name="T5" fmla="*/ 10 h 30"/>
                      <a:gd name="T6" fmla="*/ 11 w 57"/>
                      <a:gd name="T7" fmla="*/ 6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7" name="Freeform 61"/>
                  <p:cNvSpPr>
                    <a:spLocks/>
                  </p:cNvSpPr>
                  <p:nvPr/>
                </p:nvSpPr>
                <p:spPr bwMode="ltGray">
                  <a:xfrm>
                    <a:off x="1374" y="265"/>
                    <a:ext cx="295" cy="233"/>
                  </a:xfrm>
                  <a:custGeom>
                    <a:avLst/>
                    <a:gdLst>
                      <a:gd name="T0" fmla="*/ 201 w 693"/>
                      <a:gd name="T1" fmla="*/ 155 h 696"/>
                      <a:gd name="T2" fmla="*/ 167 w 693"/>
                      <a:gd name="T3" fmla="*/ 151 h 696"/>
                      <a:gd name="T4" fmla="*/ 138 w 693"/>
                      <a:gd name="T5" fmla="*/ 138 h 696"/>
                      <a:gd name="T6" fmla="*/ 113 w 693"/>
                      <a:gd name="T7" fmla="*/ 134 h 696"/>
                      <a:gd name="T8" fmla="*/ 101 w 693"/>
                      <a:gd name="T9" fmla="*/ 139 h 696"/>
                      <a:gd name="T10" fmla="*/ 111 w 693"/>
                      <a:gd name="T11" fmla="*/ 143 h 696"/>
                      <a:gd name="T12" fmla="*/ 125 w 693"/>
                      <a:gd name="T13" fmla="*/ 157 h 696"/>
                      <a:gd name="T14" fmla="*/ 137 w 693"/>
                      <a:gd name="T15" fmla="*/ 159 h 696"/>
                      <a:gd name="T16" fmla="*/ 142 w 693"/>
                      <a:gd name="T17" fmla="*/ 179 h 696"/>
                      <a:gd name="T18" fmla="*/ 133 w 693"/>
                      <a:gd name="T19" fmla="*/ 185 h 696"/>
                      <a:gd name="T20" fmla="*/ 111 w 693"/>
                      <a:gd name="T21" fmla="*/ 206 h 696"/>
                      <a:gd name="T22" fmla="*/ 96 w 693"/>
                      <a:gd name="T23" fmla="*/ 210 h 696"/>
                      <a:gd name="T24" fmla="*/ 41 w 693"/>
                      <a:gd name="T25" fmla="*/ 233 h 696"/>
                      <a:gd name="T26" fmla="*/ 33 w 693"/>
                      <a:gd name="T27" fmla="*/ 206 h 696"/>
                      <a:gd name="T28" fmla="*/ 19 w 693"/>
                      <a:gd name="T29" fmla="*/ 175 h 696"/>
                      <a:gd name="T30" fmla="*/ 14 w 693"/>
                      <a:gd name="T31" fmla="*/ 150 h 696"/>
                      <a:gd name="T32" fmla="*/ 23 w 693"/>
                      <a:gd name="T33" fmla="*/ 115 h 696"/>
                      <a:gd name="T34" fmla="*/ 7 w 693"/>
                      <a:gd name="T35" fmla="*/ 131 h 696"/>
                      <a:gd name="T36" fmla="*/ 34 w 693"/>
                      <a:gd name="T37" fmla="*/ 94 h 696"/>
                      <a:gd name="T38" fmla="*/ 48 w 693"/>
                      <a:gd name="T39" fmla="*/ 68 h 696"/>
                      <a:gd name="T40" fmla="*/ 16 w 693"/>
                      <a:gd name="T41" fmla="*/ 68 h 696"/>
                      <a:gd name="T42" fmla="*/ 0 w 693"/>
                      <a:gd name="T43" fmla="*/ 66 h 696"/>
                      <a:gd name="T44" fmla="*/ 11 w 693"/>
                      <a:gd name="T45" fmla="*/ 47 h 696"/>
                      <a:gd name="T46" fmla="*/ 41 w 693"/>
                      <a:gd name="T47" fmla="*/ 37 h 696"/>
                      <a:gd name="T48" fmla="*/ 94 w 693"/>
                      <a:gd name="T49" fmla="*/ 42 h 696"/>
                      <a:gd name="T50" fmla="*/ 97 w 693"/>
                      <a:gd name="T51" fmla="*/ 21 h 696"/>
                      <a:gd name="T52" fmla="*/ 111 w 693"/>
                      <a:gd name="T53" fmla="*/ 0 h 696"/>
                      <a:gd name="T54" fmla="*/ 152 w 693"/>
                      <a:gd name="T55" fmla="*/ 15 h 696"/>
                      <a:gd name="T56" fmla="*/ 140 w 693"/>
                      <a:gd name="T57" fmla="*/ 29 h 696"/>
                      <a:gd name="T58" fmla="*/ 128 w 693"/>
                      <a:gd name="T59" fmla="*/ 59 h 696"/>
                      <a:gd name="T60" fmla="*/ 154 w 693"/>
                      <a:gd name="T61" fmla="*/ 64 h 696"/>
                      <a:gd name="T62" fmla="*/ 159 w 693"/>
                      <a:gd name="T63" fmla="*/ 46 h 696"/>
                      <a:gd name="T64" fmla="*/ 178 w 693"/>
                      <a:gd name="T65" fmla="*/ 31 h 696"/>
                      <a:gd name="T66" fmla="*/ 212 w 693"/>
                      <a:gd name="T67" fmla="*/ 29 h 696"/>
                      <a:gd name="T68" fmla="*/ 225 w 693"/>
                      <a:gd name="T69" fmla="*/ 17 h 696"/>
                      <a:gd name="T70" fmla="*/ 230 w 693"/>
                      <a:gd name="T71" fmla="*/ 154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8" name="Freeform 62"/>
                  <p:cNvSpPr>
                    <a:spLocks/>
                  </p:cNvSpPr>
                  <p:nvPr/>
                </p:nvSpPr>
                <p:spPr bwMode="ltGray">
                  <a:xfrm>
                    <a:off x="1173" y="247"/>
                    <a:ext cx="591" cy="95"/>
                  </a:xfrm>
                  <a:custGeom>
                    <a:avLst/>
                    <a:gdLst>
                      <a:gd name="T0" fmla="*/ 524 w 931"/>
                      <a:gd name="T1" fmla="*/ 0 h 149"/>
                      <a:gd name="T2" fmla="*/ 91 w 931"/>
                      <a:gd name="T3" fmla="*/ 18 h 149"/>
                      <a:gd name="T4" fmla="*/ 58 w 931"/>
                      <a:gd name="T5" fmla="*/ 27 h 149"/>
                      <a:gd name="T6" fmla="*/ 39 w 931"/>
                      <a:gd name="T7" fmla="*/ 27 h 149"/>
                      <a:gd name="T8" fmla="*/ 14 w 931"/>
                      <a:gd name="T9" fmla="*/ 49 h 149"/>
                      <a:gd name="T10" fmla="*/ 0 w 931"/>
                      <a:gd name="T11" fmla="*/ 67 h 149"/>
                      <a:gd name="T12" fmla="*/ 37 w 931"/>
                      <a:gd name="T13" fmla="*/ 73 h 149"/>
                      <a:gd name="T14" fmla="*/ 62 w 931"/>
                      <a:gd name="T15" fmla="*/ 61 h 149"/>
                      <a:gd name="T16" fmla="*/ 69 w 931"/>
                      <a:gd name="T17" fmla="*/ 54 h 149"/>
                      <a:gd name="T18" fmla="*/ 106 w 931"/>
                      <a:gd name="T19" fmla="*/ 33 h 149"/>
                      <a:gd name="T20" fmla="*/ 136 w 931"/>
                      <a:gd name="T21" fmla="*/ 29 h 149"/>
                      <a:gd name="T22" fmla="*/ 150 w 931"/>
                      <a:gd name="T23" fmla="*/ 60 h 149"/>
                      <a:gd name="T24" fmla="*/ 119 w 931"/>
                      <a:gd name="T25" fmla="*/ 69 h 149"/>
                      <a:gd name="T26" fmla="*/ 147 w 931"/>
                      <a:gd name="T27" fmla="*/ 72 h 149"/>
                      <a:gd name="T28" fmla="*/ 159 w 931"/>
                      <a:gd name="T29" fmla="*/ 57 h 149"/>
                      <a:gd name="T30" fmla="*/ 169 w 931"/>
                      <a:gd name="T31" fmla="*/ 59 h 149"/>
                      <a:gd name="T32" fmla="*/ 161 w 931"/>
                      <a:gd name="T33" fmla="*/ 34 h 149"/>
                      <a:gd name="T34" fmla="*/ 169 w 931"/>
                      <a:gd name="T35" fmla="*/ 28 h 149"/>
                      <a:gd name="T36" fmla="*/ 176 w 931"/>
                      <a:gd name="T37" fmla="*/ 56 h 149"/>
                      <a:gd name="T38" fmla="*/ 169 w 931"/>
                      <a:gd name="T39" fmla="*/ 72 h 149"/>
                      <a:gd name="T40" fmla="*/ 188 w 931"/>
                      <a:gd name="T41" fmla="*/ 83 h 149"/>
                      <a:gd name="T42" fmla="*/ 190 w 931"/>
                      <a:gd name="T43" fmla="*/ 59 h 149"/>
                      <a:gd name="T44" fmla="*/ 210 w 931"/>
                      <a:gd name="T45" fmla="*/ 66 h 149"/>
                      <a:gd name="T46" fmla="*/ 242 w 931"/>
                      <a:gd name="T47" fmla="*/ 47 h 149"/>
                      <a:gd name="T48" fmla="*/ 260 w 931"/>
                      <a:gd name="T49" fmla="*/ 32 h 149"/>
                      <a:gd name="T50" fmla="*/ 279 w 931"/>
                      <a:gd name="T51" fmla="*/ 36 h 149"/>
                      <a:gd name="T52" fmla="*/ 289 w 931"/>
                      <a:gd name="T53" fmla="*/ 32 h 149"/>
                      <a:gd name="T54" fmla="*/ 274 w 931"/>
                      <a:gd name="T55" fmla="*/ 28 h 149"/>
                      <a:gd name="T56" fmla="*/ 301 w 931"/>
                      <a:gd name="T57" fmla="*/ 22 h 149"/>
                      <a:gd name="T58" fmla="*/ 345 w 931"/>
                      <a:gd name="T59" fmla="*/ 34 h 149"/>
                      <a:gd name="T60" fmla="*/ 369 w 931"/>
                      <a:gd name="T61" fmla="*/ 27 h 149"/>
                      <a:gd name="T62" fmla="*/ 371 w 931"/>
                      <a:gd name="T63" fmla="*/ 40 h 149"/>
                      <a:gd name="T64" fmla="*/ 361 w 931"/>
                      <a:gd name="T65" fmla="*/ 64 h 149"/>
                      <a:gd name="T66" fmla="*/ 388 w 931"/>
                      <a:gd name="T67" fmla="*/ 56 h 149"/>
                      <a:gd name="T68" fmla="*/ 396 w 931"/>
                      <a:gd name="T69" fmla="*/ 51 h 149"/>
                      <a:gd name="T70" fmla="*/ 411 w 931"/>
                      <a:gd name="T71" fmla="*/ 39 h 149"/>
                      <a:gd name="T72" fmla="*/ 504 w 931"/>
                      <a:gd name="T73" fmla="*/ 54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9" name="Freeform 63"/>
                  <p:cNvSpPr>
                    <a:spLocks/>
                  </p:cNvSpPr>
                  <p:nvPr/>
                </p:nvSpPr>
                <p:spPr bwMode="ltGray">
                  <a:xfrm>
                    <a:off x="1293" y="282"/>
                    <a:ext cx="13" cy="10"/>
                  </a:xfrm>
                  <a:custGeom>
                    <a:avLst/>
                    <a:gdLst>
                      <a:gd name="T0" fmla="*/ 1 w 31"/>
                      <a:gd name="T1" fmla="*/ 9 h 30"/>
                      <a:gd name="T2" fmla="*/ 13 w 31"/>
                      <a:gd name="T3" fmla="*/ 0 h 30"/>
                      <a:gd name="T4" fmla="*/ 8 w 31"/>
                      <a:gd name="T5" fmla="*/ 8 h 30"/>
                      <a:gd name="T6" fmla="*/ 1 w 31"/>
                      <a:gd name="T7" fmla="*/ 9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0" name="Freeform 64"/>
                  <p:cNvSpPr>
                    <a:spLocks/>
                  </p:cNvSpPr>
                  <p:nvPr/>
                </p:nvSpPr>
                <p:spPr bwMode="ltGray">
                  <a:xfrm>
                    <a:off x="1278" y="296"/>
                    <a:ext cx="19" cy="11"/>
                  </a:xfrm>
                  <a:custGeom>
                    <a:avLst/>
                    <a:gdLst>
                      <a:gd name="T0" fmla="*/ 3 w 44"/>
                      <a:gd name="T1" fmla="*/ 11 h 32"/>
                      <a:gd name="T2" fmla="*/ 10 w 44"/>
                      <a:gd name="T3" fmla="*/ 0 h 32"/>
                      <a:gd name="T4" fmla="*/ 16 w 44"/>
                      <a:gd name="T5" fmla="*/ 1 h 32"/>
                      <a:gd name="T6" fmla="*/ 3 w 44"/>
                      <a:gd name="T7" fmla="*/ 11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1" name="Freeform 65"/>
                  <p:cNvSpPr>
                    <a:spLocks/>
                  </p:cNvSpPr>
                  <p:nvPr/>
                </p:nvSpPr>
                <p:spPr bwMode="ltGray">
                  <a:xfrm>
                    <a:off x="1340" y="337"/>
                    <a:ext cx="32" cy="6"/>
                  </a:xfrm>
                  <a:custGeom>
                    <a:avLst/>
                    <a:gdLst>
                      <a:gd name="T0" fmla="*/ 16 w 76"/>
                      <a:gd name="T1" fmla="*/ 6 h 18"/>
                      <a:gd name="T2" fmla="*/ 11 w 76"/>
                      <a:gd name="T3" fmla="*/ 1 h 18"/>
                      <a:gd name="T4" fmla="*/ 16 w 76"/>
                      <a:gd name="T5" fmla="*/ 6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2" name="Freeform 66"/>
                  <p:cNvSpPr>
                    <a:spLocks/>
                  </p:cNvSpPr>
                  <p:nvPr/>
                </p:nvSpPr>
                <p:spPr bwMode="ltGray">
                  <a:xfrm>
                    <a:off x="1395" y="336"/>
                    <a:ext cx="18" cy="15"/>
                  </a:xfrm>
                  <a:custGeom>
                    <a:avLst/>
                    <a:gdLst>
                      <a:gd name="T0" fmla="*/ 0 w 42"/>
                      <a:gd name="T1" fmla="*/ 7 h 44"/>
                      <a:gd name="T2" fmla="*/ 5 w 42"/>
                      <a:gd name="T3" fmla="*/ 3 h 44"/>
                      <a:gd name="T4" fmla="*/ 0 w 42"/>
                      <a:gd name="T5" fmla="*/ 7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3" name="Freeform 67"/>
                  <p:cNvSpPr>
                    <a:spLocks/>
                  </p:cNvSpPr>
                  <p:nvPr/>
                </p:nvSpPr>
                <p:spPr bwMode="ltGray">
                  <a:xfrm>
                    <a:off x="1248" y="295"/>
                    <a:ext cx="14" cy="10"/>
                  </a:xfrm>
                  <a:custGeom>
                    <a:avLst/>
                    <a:gdLst>
                      <a:gd name="T0" fmla="*/ 3 w 31"/>
                      <a:gd name="T1" fmla="*/ 7 h 30"/>
                      <a:gd name="T2" fmla="*/ 14 w 31"/>
                      <a:gd name="T3" fmla="*/ 3 h 30"/>
                      <a:gd name="T4" fmla="*/ 3 w 31"/>
                      <a:gd name="T5" fmla="*/ 7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085" name="Group 68"/>
                <p:cNvGrpSpPr>
                  <a:grpSpLocks/>
                </p:cNvGrpSpPr>
                <p:nvPr/>
              </p:nvGrpSpPr>
              <p:grpSpPr bwMode="auto">
                <a:xfrm>
                  <a:off x="3709" y="240"/>
                  <a:ext cx="1139" cy="429"/>
                  <a:chOff x="3709" y="240"/>
                  <a:chExt cx="1139" cy="429"/>
                </a:xfrm>
              </p:grpSpPr>
              <p:sp>
                <p:nvSpPr>
                  <p:cNvPr id="1086" name="Freeform 69"/>
                  <p:cNvSpPr>
                    <a:spLocks/>
                  </p:cNvSpPr>
                  <p:nvPr/>
                </p:nvSpPr>
                <p:spPr bwMode="ltGray">
                  <a:xfrm>
                    <a:off x="4808" y="616"/>
                    <a:ext cx="13" cy="14"/>
                  </a:xfrm>
                  <a:custGeom>
                    <a:avLst/>
                    <a:gdLst>
                      <a:gd name="T0" fmla="*/ 7 w 30"/>
                      <a:gd name="T1" fmla="*/ 11 h 42"/>
                      <a:gd name="T2" fmla="*/ 3 w 30"/>
                      <a:gd name="T3" fmla="*/ 7 h 42"/>
                      <a:gd name="T4" fmla="*/ 0 w 30"/>
                      <a:gd name="T5" fmla="*/ 3 h 42"/>
                      <a:gd name="T6" fmla="*/ 7 w 30"/>
                      <a:gd name="T7" fmla="*/ 1 h 42"/>
                      <a:gd name="T8" fmla="*/ 13 w 30"/>
                      <a:gd name="T9" fmla="*/ 8 h 42"/>
                      <a:gd name="T10" fmla="*/ 12 w 30"/>
                      <a:gd name="T11" fmla="*/ 10 h 42"/>
                      <a:gd name="T12" fmla="*/ 7 w 30"/>
                      <a:gd name="T13" fmla="*/ 11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7" name="Freeform 70"/>
                  <p:cNvSpPr>
                    <a:spLocks/>
                  </p:cNvSpPr>
                  <p:nvPr/>
                </p:nvSpPr>
                <p:spPr bwMode="ltGray">
                  <a:xfrm>
                    <a:off x="4655" y="629"/>
                    <a:ext cx="11" cy="5"/>
                  </a:xfrm>
                  <a:custGeom>
                    <a:avLst/>
                    <a:gdLst>
                      <a:gd name="T0" fmla="*/ 7 w 25"/>
                      <a:gd name="T1" fmla="*/ 5 h 16"/>
                      <a:gd name="T2" fmla="*/ 1 w 25"/>
                      <a:gd name="T3" fmla="*/ 3 h 16"/>
                      <a:gd name="T4" fmla="*/ 7 w 25"/>
                      <a:gd name="T5" fmla="*/ 0 h 16"/>
                      <a:gd name="T6" fmla="*/ 7 w 25"/>
                      <a:gd name="T7" fmla="*/ 5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8" name="Freeform 71"/>
                  <p:cNvSpPr>
                    <a:spLocks/>
                  </p:cNvSpPr>
                  <p:nvPr/>
                </p:nvSpPr>
                <p:spPr bwMode="ltGray">
                  <a:xfrm>
                    <a:off x="4609" y="635"/>
                    <a:ext cx="28" cy="16"/>
                  </a:xfrm>
                  <a:custGeom>
                    <a:avLst/>
                    <a:gdLst>
                      <a:gd name="T0" fmla="*/ 6 w 65"/>
                      <a:gd name="T1" fmla="*/ 8 h 46"/>
                      <a:gd name="T2" fmla="*/ 13 w 65"/>
                      <a:gd name="T3" fmla="*/ 1 h 46"/>
                      <a:gd name="T4" fmla="*/ 18 w 65"/>
                      <a:gd name="T5" fmla="*/ 0 h 46"/>
                      <a:gd name="T6" fmla="*/ 25 w 65"/>
                      <a:gd name="T7" fmla="*/ 4 h 46"/>
                      <a:gd name="T8" fmla="*/ 14 w 65"/>
                      <a:gd name="T9" fmla="*/ 9 h 46"/>
                      <a:gd name="T10" fmla="*/ 5 w 65"/>
                      <a:gd name="T11" fmla="*/ 16 h 46"/>
                      <a:gd name="T12" fmla="*/ 3 w 65"/>
                      <a:gd name="T13" fmla="*/ 7 h 46"/>
                      <a:gd name="T14" fmla="*/ 5 w 65"/>
                      <a:gd name="T15" fmla="*/ 5 h 46"/>
                      <a:gd name="T16" fmla="*/ 6 w 65"/>
                      <a:gd name="T17" fmla="*/ 8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9" name="Freeform 72"/>
                  <p:cNvSpPr>
                    <a:spLocks/>
                  </p:cNvSpPr>
                  <p:nvPr/>
                </p:nvSpPr>
                <p:spPr bwMode="ltGray">
                  <a:xfrm>
                    <a:off x="4580" y="634"/>
                    <a:ext cx="29" cy="16"/>
                  </a:xfrm>
                  <a:custGeom>
                    <a:avLst/>
                    <a:gdLst>
                      <a:gd name="T0" fmla="*/ 0 w 69"/>
                      <a:gd name="T1" fmla="*/ 11 h 47"/>
                      <a:gd name="T2" fmla="*/ 8 w 69"/>
                      <a:gd name="T3" fmla="*/ 9 h 47"/>
                      <a:gd name="T4" fmla="*/ 22 w 69"/>
                      <a:gd name="T5" fmla="*/ 0 h 47"/>
                      <a:gd name="T6" fmla="*/ 27 w 69"/>
                      <a:gd name="T7" fmla="*/ 1 h 47"/>
                      <a:gd name="T8" fmla="*/ 21 w 69"/>
                      <a:gd name="T9" fmla="*/ 6 h 47"/>
                      <a:gd name="T10" fmla="*/ 12 w 69"/>
                      <a:gd name="T11" fmla="*/ 11 h 47"/>
                      <a:gd name="T12" fmla="*/ 9 w 69"/>
                      <a:gd name="T13" fmla="*/ 16 h 47"/>
                      <a:gd name="T14" fmla="*/ 7 w 69"/>
                      <a:gd name="T15" fmla="*/ 15 h 47"/>
                      <a:gd name="T16" fmla="*/ 5 w 69"/>
                      <a:gd name="T17" fmla="*/ 13 h 47"/>
                      <a:gd name="T18" fmla="*/ 0 w 69"/>
                      <a:gd name="T19" fmla="*/ 12 h 47"/>
                      <a:gd name="T20" fmla="*/ 0 w 69"/>
                      <a:gd name="T21" fmla="*/ 11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0" name="Freeform 73"/>
                  <p:cNvSpPr>
                    <a:spLocks/>
                  </p:cNvSpPr>
                  <p:nvPr/>
                </p:nvSpPr>
                <p:spPr bwMode="ltGray">
                  <a:xfrm>
                    <a:off x="4423" y="547"/>
                    <a:ext cx="151" cy="93"/>
                  </a:xfrm>
                  <a:custGeom>
                    <a:avLst/>
                    <a:gdLst>
                      <a:gd name="T0" fmla="*/ 4 w 355"/>
                      <a:gd name="T1" fmla="*/ 1 h 277"/>
                      <a:gd name="T2" fmla="*/ 15 w 355"/>
                      <a:gd name="T3" fmla="*/ 6 h 277"/>
                      <a:gd name="T4" fmla="*/ 20 w 355"/>
                      <a:gd name="T5" fmla="*/ 10 h 277"/>
                      <a:gd name="T6" fmla="*/ 32 w 355"/>
                      <a:gd name="T7" fmla="*/ 17 h 277"/>
                      <a:gd name="T8" fmla="*/ 39 w 355"/>
                      <a:gd name="T9" fmla="*/ 22 h 277"/>
                      <a:gd name="T10" fmla="*/ 52 w 355"/>
                      <a:gd name="T11" fmla="*/ 33 h 277"/>
                      <a:gd name="T12" fmla="*/ 58 w 355"/>
                      <a:gd name="T13" fmla="*/ 43 h 277"/>
                      <a:gd name="T14" fmla="*/ 63 w 355"/>
                      <a:gd name="T15" fmla="*/ 44 h 277"/>
                      <a:gd name="T16" fmla="*/ 66 w 355"/>
                      <a:gd name="T17" fmla="*/ 50 h 277"/>
                      <a:gd name="T18" fmla="*/ 75 w 355"/>
                      <a:gd name="T19" fmla="*/ 51 h 277"/>
                      <a:gd name="T20" fmla="*/ 72 w 355"/>
                      <a:gd name="T21" fmla="*/ 66 h 277"/>
                      <a:gd name="T22" fmla="*/ 77 w 355"/>
                      <a:gd name="T23" fmla="*/ 75 h 277"/>
                      <a:gd name="T24" fmla="*/ 84 w 355"/>
                      <a:gd name="T25" fmla="*/ 78 h 277"/>
                      <a:gd name="T26" fmla="*/ 92 w 355"/>
                      <a:gd name="T27" fmla="*/ 79 h 277"/>
                      <a:gd name="T28" fmla="*/ 100 w 355"/>
                      <a:gd name="T29" fmla="*/ 81 h 277"/>
                      <a:gd name="T30" fmla="*/ 108 w 355"/>
                      <a:gd name="T31" fmla="*/ 79 h 277"/>
                      <a:gd name="T32" fmla="*/ 116 w 355"/>
                      <a:gd name="T33" fmla="*/ 83 h 277"/>
                      <a:gd name="T34" fmla="*/ 126 w 355"/>
                      <a:gd name="T35" fmla="*/ 86 h 277"/>
                      <a:gd name="T36" fmla="*/ 134 w 355"/>
                      <a:gd name="T37" fmla="*/ 89 h 277"/>
                      <a:gd name="T38" fmla="*/ 150 w 355"/>
                      <a:gd name="T39" fmla="*/ 89 h 277"/>
                      <a:gd name="T40" fmla="*/ 145 w 355"/>
                      <a:gd name="T41" fmla="*/ 92 h 277"/>
                      <a:gd name="T42" fmla="*/ 137 w 355"/>
                      <a:gd name="T43" fmla="*/ 91 h 277"/>
                      <a:gd name="T44" fmla="*/ 128 w 355"/>
                      <a:gd name="T45" fmla="*/ 91 h 277"/>
                      <a:gd name="T46" fmla="*/ 123 w 355"/>
                      <a:gd name="T47" fmla="*/ 89 h 277"/>
                      <a:gd name="T48" fmla="*/ 107 w 355"/>
                      <a:gd name="T49" fmla="*/ 89 h 277"/>
                      <a:gd name="T50" fmla="*/ 100 w 355"/>
                      <a:gd name="T51" fmla="*/ 87 h 277"/>
                      <a:gd name="T52" fmla="*/ 73 w 355"/>
                      <a:gd name="T53" fmla="*/ 81 h 277"/>
                      <a:gd name="T54" fmla="*/ 68 w 355"/>
                      <a:gd name="T55" fmla="*/ 73 h 277"/>
                      <a:gd name="T56" fmla="*/ 54 w 355"/>
                      <a:gd name="T57" fmla="*/ 67 h 277"/>
                      <a:gd name="T58" fmla="*/ 46 w 355"/>
                      <a:gd name="T59" fmla="*/ 62 h 277"/>
                      <a:gd name="T60" fmla="*/ 40 w 355"/>
                      <a:gd name="T61" fmla="*/ 53 h 277"/>
                      <a:gd name="T62" fmla="*/ 29 w 355"/>
                      <a:gd name="T63" fmla="*/ 36 h 277"/>
                      <a:gd name="T64" fmla="*/ 27 w 355"/>
                      <a:gd name="T65" fmla="*/ 34 h 277"/>
                      <a:gd name="T66" fmla="*/ 25 w 355"/>
                      <a:gd name="T67" fmla="*/ 34 h 277"/>
                      <a:gd name="T68" fmla="*/ 23 w 355"/>
                      <a:gd name="T69" fmla="*/ 30 h 277"/>
                      <a:gd name="T70" fmla="*/ 16 w 355"/>
                      <a:gd name="T71" fmla="*/ 19 h 277"/>
                      <a:gd name="T72" fmla="*/ 9 w 355"/>
                      <a:gd name="T73" fmla="*/ 13 h 277"/>
                      <a:gd name="T74" fmla="*/ 2 w 355"/>
                      <a:gd name="T75" fmla="*/ 7 h 277"/>
                      <a:gd name="T76" fmla="*/ 4 w 355"/>
                      <a:gd name="T77" fmla="*/ 1 h 277"/>
                      <a:gd name="T78" fmla="*/ 4 w 355"/>
                      <a:gd name="T79" fmla="*/ 1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1" name="Freeform 74"/>
                  <p:cNvSpPr>
                    <a:spLocks/>
                  </p:cNvSpPr>
                  <p:nvPr/>
                </p:nvSpPr>
                <p:spPr bwMode="ltGray">
                  <a:xfrm>
                    <a:off x="4515" y="541"/>
                    <a:ext cx="67" cy="68"/>
                  </a:xfrm>
                  <a:custGeom>
                    <a:avLst/>
                    <a:gdLst>
                      <a:gd name="T0" fmla="*/ 23 w 156"/>
                      <a:gd name="T1" fmla="*/ 22 h 206"/>
                      <a:gd name="T2" fmla="*/ 28 w 156"/>
                      <a:gd name="T3" fmla="*/ 19 h 206"/>
                      <a:gd name="T4" fmla="*/ 29 w 156"/>
                      <a:gd name="T5" fmla="*/ 17 h 206"/>
                      <a:gd name="T6" fmla="*/ 34 w 156"/>
                      <a:gd name="T7" fmla="*/ 15 h 206"/>
                      <a:gd name="T8" fmla="*/ 46 w 156"/>
                      <a:gd name="T9" fmla="*/ 7 h 206"/>
                      <a:gd name="T10" fmla="*/ 48 w 156"/>
                      <a:gd name="T11" fmla="*/ 1 h 206"/>
                      <a:gd name="T12" fmla="*/ 53 w 156"/>
                      <a:gd name="T13" fmla="*/ 0 h 206"/>
                      <a:gd name="T14" fmla="*/ 64 w 156"/>
                      <a:gd name="T15" fmla="*/ 9 h 206"/>
                      <a:gd name="T16" fmla="*/ 63 w 156"/>
                      <a:gd name="T17" fmla="*/ 15 h 206"/>
                      <a:gd name="T18" fmla="*/ 54 w 156"/>
                      <a:gd name="T19" fmla="*/ 21 h 206"/>
                      <a:gd name="T20" fmla="*/ 57 w 156"/>
                      <a:gd name="T21" fmla="*/ 31 h 206"/>
                      <a:gd name="T22" fmla="*/ 61 w 156"/>
                      <a:gd name="T23" fmla="*/ 36 h 206"/>
                      <a:gd name="T24" fmla="*/ 63 w 156"/>
                      <a:gd name="T25" fmla="*/ 42 h 206"/>
                      <a:gd name="T26" fmla="*/ 55 w 156"/>
                      <a:gd name="T27" fmla="*/ 42 h 206"/>
                      <a:gd name="T28" fmla="*/ 50 w 156"/>
                      <a:gd name="T29" fmla="*/ 48 h 206"/>
                      <a:gd name="T30" fmla="*/ 45 w 156"/>
                      <a:gd name="T31" fmla="*/ 51 h 206"/>
                      <a:gd name="T32" fmla="*/ 43 w 156"/>
                      <a:gd name="T33" fmla="*/ 65 h 206"/>
                      <a:gd name="T34" fmla="*/ 38 w 156"/>
                      <a:gd name="T35" fmla="*/ 67 h 206"/>
                      <a:gd name="T36" fmla="*/ 35 w 156"/>
                      <a:gd name="T37" fmla="*/ 68 h 206"/>
                      <a:gd name="T38" fmla="*/ 33 w 156"/>
                      <a:gd name="T39" fmla="*/ 67 h 206"/>
                      <a:gd name="T40" fmla="*/ 31 w 156"/>
                      <a:gd name="T41" fmla="*/ 63 h 206"/>
                      <a:gd name="T42" fmla="*/ 26 w 156"/>
                      <a:gd name="T43" fmla="*/ 61 h 206"/>
                      <a:gd name="T44" fmla="*/ 18 w 156"/>
                      <a:gd name="T45" fmla="*/ 64 h 206"/>
                      <a:gd name="T46" fmla="*/ 12 w 156"/>
                      <a:gd name="T47" fmla="*/ 61 h 206"/>
                      <a:gd name="T48" fmla="*/ 4 w 156"/>
                      <a:gd name="T49" fmla="*/ 49 h 206"/>
                      <a:gd name="T50" fmla="*/ 2 w 156"/>
                      <a:gd name="T51" fmla="*/ 43 h 206"/>
                      <a:gd name="T52" fmla="*/ 0 w 156"/>
                      <a:gd name="T53" fmla="*/ 39 h 206"/>
                      <a:gd name="T54" fmla="*/ 9 w 156"/>
                      <a:gd name="T55" fmla="*/ 32 h 206"/>
                      <a:gd name="T56" fmla="*/ 14 w 156"/>
                      <a:gd name="T57" fmla="*/ 34 h 206"/>
                      <a:gd name="T58" fmla="*/ 15 w 156"/>
                      <a:gd name="T59" fmla="*/ 26 h 206"/>
                      <a:gd name="T60" fmla="*/ 22 w 156"/>
                      <a:gd name="T61" fmla="*/ 23 h 206"/>
                      <a:gd name="T62" fmla="*/ 23 w 156"/>
                      <a:gd name="T63" fmla="*/ 22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2" name="Freeform 75"/>
                  <p:cNvSpPr>
                    <a:spLocks/>
                  </p:cNvSpPr>
                  <p:nvPr/>
                </p:nvSpPr>
                <p:spPr bwMode="ltGray">
                  <a:xfrm>
                    <a:off x="4580" y="572"/>
                    <a:ext cx="47" cy="13"/>
                  </a:xfrm>
                  <a:custGeom>
                    <a:avLst/>
                    <a:gdLst>
                      <a:gd name="T0" fmla="*/ 2 w 109"/>
                      <a:gd name="T1" fmla="*/ 11 h 38"/>
                      <a:gd name="T2" fmla="*/ 8 w 109"/>
                      <a:gd name="T3" fmla="*/ 3 h 38"/>
                      <a:gd name="T4" fmla="*/ 20 w 109"/>
                      <a:gd name="T5" fmla="*/ 7 h 38"/>
                      <a:gd name="T6" fmla="*/ 31 w 109"/>
                      <a:gd name="T7" fmla="*/ 5 h 38"/>
                      <a:gd name="T8" fmla="*/ 39 w 109"/>
                      <a:gd name="T9" fmla="*/ 0 h 38"/>
                      <a:gd name="T10" fmla="*/ 33 w 109"/>
                      <a:gd name="T11" fmla="*/ 9 h 38"/>
                      <a:gd name="T12" fmla="*/ 26 w 109"/>
                      <a:gd name="T13" fmla="*/ 13 h 38"/>
                      <a:gd name="T14" fmla="*/ 18 w 109"/>
                      <a:gd name="T15" fmla="*/ 11 h 38"/>
                      <a:gd name="T16" fmla="*/ 6 w 109"/>
                      <a:gd name="T17" fmla="*/ 10 h 38"/>
                      <a:gd name="T18" fmla="*/ 2 w 109"/>
                      <a:gd name="T19" fmla="*/ 11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3" name="Freeform 76"/>
                  <p:cNvSpPr>
                    <a:spLocks/>
                  </p:cNvSpPr>
                  <p:nvPr/>
                </p:nvSpPr>
                <p:spPr bwMode="ltGray">
                  <a:xfrm>
                    <a:off x="4578" y="588"/>
                    <a:ext cx="32" cy="34"/>
                  </a:xfrm>
                  <a:custGeom>
                    <a:avLst/>
                    <a:gdLst>
                      <a:gd name="T0" fmla="*/ 3 w 76"/>
                      <a:gd name="T1" fmla="*/ 6 h 104"/>
                      <a:gd name="T2" fmla="*/ 8 w 76"/>
                      <a:gd name="T3" fmla="*/ 0 h 104"/>
                      <a:gd name="T4" fmla="*/ 14 w 76"/>
                      <a:gd name="T5" fmla="*/ 6 h 104"/>
                      <a:gd name="T6" fmla="*/ 26 w 76"/>
                      <a:gd name="T7" fmla="*/ 1 h 104"/>
                      <a:gd name="T8" fmla="*/ 19 w 76"/>
                      <a:gd name="T9" fmla="*/ 11 h 104"/>
                      <a:gd name="T10" fmla="*/ 23 w 76"/>
                      <a:gd name="T11" fmla="*/ 16 h 104"/>
                      <a:gd name="T12" fmla="*/ 24 w 76"/>
                      <a:gd name="T13" fmla="*/ 20 h 104"/>
                      <a:gd name="T14" fmla="*/ 19 w 76"/>
                      <a:gd name="T15" fmla="*/ 24 h 104"/>
                      <a:gd name="T16" fmla="*/ 14 w 76"/>
                      <a:gd name="T17" fmla="*/ 20 h 104"/>
                      <a:gd name="T18" fmla="*/ 9 w 76"/>
                      <a:gd name="T19" fmla="*/ 16 h 104"/>
                      <a:gd name="T20" fmla="*/ 12 w 76"/>
                      <a:gd name="T21" fmla="*/ 22 h 104"/>
                      <a:gd name="T22" fmla="*/ 13 w 76"/>
                      <a:gd name="T23" fmla="*/ 24 h 104"/>
                      <a:gd name="T24" fmla="*/ 8 w 76"/>
                      <a:gd name="T25" fmla="*/ 34 h 104"/>
                      <a:gd name="T26" fmla="*/ 5 w 76"/>
                      <a:gd name="T27" fmla="*/ 33 h 104"/>
                      <a:gd name="T28" fmla="*/ 3 w 76"/>
                      <a:gd name="T29" fmla="*/ 29 h 104"/>
                      <a:gd name="T30" fmla="*/ 0 w 76"/>
                      <a:gd name="T31" fmla="*/ 18 h 104"/>
                      <a:gd name="T32" fmla="*/ 1 w 76"/>
                      <a:gd name="T33" fmla="*/ 10 h 104"/>
                      <a:gd name="T34" fmla="*/ 3 w 76"/>
                      <a:gd name="T35" fmla="*/ 6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4" name="Freeform 77"/>
                  <p:cNvSpPr>
                    <a:spLocks/>
                  </p:cNvSpPr>
                  <p:nvPr/>
                </p:nvSpPr>
                <p:spPr bwMode="ltGray">
                  <a:xfrm>
                    <a:off x="4632" y="569"/>
                    <a:ext cx="16" cy="20"/>
                  </a:xfrm>
                  <a:custGeom>
                    <a:avLst/>
                    <a:gdLst>
                      <a:gd name="T0" fmla="*/ 1 w 37"/>
                      <a:gd name="T1" fmla="*/ 9 h 61"/>
                      <a:gd name="T2" fmla="*/ 6 w 37"/>
                      <a:gd name="T3" fmla="*/ 0 h 61"/>
                      <a:gd name="T4" fmla="*/ 6 w 37"/>
                      <a:gd name="T5" fmla="*/ 9 h 61"/>
                      <a:gd name="T6" fmla="*/ 16 w 37"/>
                      <a:gd name="T7" fmla="*/ 12 h 61"/>
                      <a:gd name="T8" fmla="*/ 8 w 37"/>
                      <a:gd name="T9" fmla="*/ 14 h 61"/>
                      <a:gd name="T10" fmla="*/ 2 w 37"/>
                      <a:gd name="T11" fmla="*/ 19 h 61"/>
                      <a:gd name="T12" fmla="*/ 0 w 37"/>
                      <a:gd name="T13" fmla="*/ 11 h 61"/>
                      <a:gd name="T14" fmla="*/ 1 w 37"/>
                      <a:gd name="T15" fmla="*/ 9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5" name="Freeform 78"/>
                  <p:cNvSpPr>
                    <a:spLocks/>
                  </p:cNvSpPr>
                  <p:nvPr/>
                </p:nvSpPr>
                <p:spPr bwMode="ltGray">
                  <a:xfrm>
                    <a:off x="4636" y="600"/>
                    <a:ext cx="20" cy="10"/>
                  </a:xfrm>
                  <a:custGeom>
                    <a:avLst/>
                    <a:gdLst>
                      <a:gd name="T0" fmla="*/ 3 w 49"/>
                      <a:gd name="T1" fmla="*/ 0 h 29"/>
                      <a:gd name="T2" fmla="*/ 12 w 49"/>
                      <a:gd name="T3" fmla="*/ 0 h 29"/>
                      <a:gd name="T4" fmla="*/ 20 w 49"/>
                      <a:gd name="T5" fmla="*/ 6 h 29"/>
                      <a:gd name="T6" fmla="*/ 14 w 49"/>
                      <a:gd name="T7" fmla="*/ 5 h 29"/>
                      <a:gd name="T8" fmla="*/ 1 w 49"/>
                      <a:gd name="T9" fmla="*/ 6 h 29"/>
                      <a:gd name="T10" fmla="*/ 3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6" name="Freeform 79"/>
                  <p:cNvSpPr>
                    <a:spLocks/>
                  </p:cNvSpPr>
                  <p:nvPr/>
                </p:nvSpPr>
                <p:spPr bwMode="ltGray">
                  <a:xfrm>
                    <a:off x="4657" y="585"/>
                    <a:ext cx="26" cy="17"/>
                  </a:xfrm>
                  <a:custGeom>
                    <a:avLst/>
                    <a:gdLst>
                      <a:gd name="T0" fmla="*/ 9 w 61"/>
                      <a:gd name="T1" fmla="*/ 13 h 48"/>
                      <a:gd name="T2" fmla="*/ 6 w 61"/>
                      <a:gd name="T3" fmla="*/ 9 h 48"/>
                      <a:gd name="T4" fmla="*/ 1 w 61"/>
                      <a:gd name="T5" fmla="*/ 8 h 48"/>
                      <a:gd name="T6" fmla="*/ 6 w 61"/>
                      <a:gd name="T7" fmla="*/ 3 h 48"/>
                      <a:gd name="T8" fmla="*/ 11 w 61"/>
                      <a:gd name="T9" fmla="*/ 0 h 48"/>
                      <a:gd name="T10" fmla="*/ 21 w 61"/>
                      <a:gd name="T11" fmla="*/ 4 h 48"/>
                      <a:gd name="T12" fmla="*/ 23 w 61"/>
                      <a:gd name="T13" fmla="*/ 7 h 48"/>
                      <a:gd name="T14" fmla="*/ 26 w 61"/>
                      <a:gd name="T15" fmla="*/ 11 h 48"/>
                      <a:gd name="T16" fmla="*/ 17 w 61"/>
                      <a:gd name="T17" fmla="*/ 13 h 48"/>
                      <a:gd name="T18" fmla="*/ 10 w 61"/>
                      <a:gd name="T19" fmla="*/ 16 h 48"/>
                      <a:gd name="T20" fmla="*/ 9 w 61"/>
                      <a:gd name="T21" fmla="*/ 13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7" name="Freeform 80"/>
                  <p:cNvSpPr>
                    <a:spLocks/>
                  </p:cNvSpPr>
                  <p:nvPr/>
                </p:nvSpPr>
                <p:spPr bwMode="ltGray">
                  <a:xfrm>
                    <a:off x="4664" y="593"/>
                    <a:ext cx="122" cy="61"/>
                  </a:xfrm>
                  <a:custGeom>
                    <a:avLst/>
                    <a:gdLst>
                      <a:gd name="T0" fmla="*/ 20 w 286"/>
                      <a:gd name="T1" fmla="*/ 9 h 182"/>
                      <a:gd name="T2" fmla="*/ 15 w 286"/>
                      <a:gd name="T3" fmla="*/ 5 h 182"/>
                      <a:gd name="T4" fmla="*/ 11 w 286"/>
                      <a:gd name="T5" fmla="*/ 10 h 182"/>
                      <a:gd name="T6" fmla="*/ 0 w 286"/>
                      <a:gd name="T7" fmla="*/ 8 h 182"/>
                      <a:gd name="T8" fmla="*/ 4 w 286"/>
                      <a:gd name="T9" fmla="*/ 14 h 182"/>
                      <a:gd name="T10" fmla="*/ 7 w 286"/>
                      <a:gd name="T11" fmla="*/ 21 h 182"/>
                      <a:gd name="T12" fmla="*/ 10 w 286"/>
                      <a:gd name="T13" fmla="*/ 16 h 182"/>
                      <a:gd name="T14" fmla="*/ 13 w 286"/>
                      <a:gd name="T15" fmla="*/ 15 h 182"/>
                      <a:gd name="T16" fmla="*/ 20 w 286"/>
                      <a:gd name="T17" fmla="*/ 19 h 182"/>
                      <a:gd name="T18" fmla="*/ 30 w 286"/>
                      <a:gd name="T19" fmla="*/ 21 h 182"/>
                      <a:gd name="T20" fmla="*/ 38 w 286"/>
                      <a:gd name="T21" fmla="*/ 24 h 182"/>
                      <a:gd name="T22" fmla="*/ 45 w 286"/>
                      <a:gd name="T23" fmla="*/ 34 h 182"/>
                      <a:gd name="T24" fmla="*/ 44 w 286"/>
                      <a:gd name="T25" fmla="*/ 41 h 182"/>
                      <a:gd name="T26" fmla="*/ 42 w 286"/>
                      <a:gd name="T27" fmla="*/ 45 h 182"/>
                      <a:gd name="T28" fmla="*/ 52 w 286"/>
                      <a:gd name="T29" fmla="*/ 43 h 182"/>
                      <a:gd name="T30" fmla="*/ 60 w 286"/>
                      <a:gd name="T31" fmla="*/ 47 h 182"/>
                      <a:gd name="T32" fmla="*/ 72 w 286"/>
                      <a:gd name="T33" fmla="*/ 50 h 182"/>
                      <a:gd name="T34" fmla="*/ 74 w 286"/>
                      <a:gd name="T35" fmla="*/ 49 h 182"/>
                      <a:gd name="T36" fmla="*/ 72 w 286"/>
                      <a:gd name="T37" fmla="*/ 45 h 182"/>
                      <a:gd name="T38" fmla="*/ 76 w 286"/>
                      <a:gd name="T39" fmla="*/ 46 h 182"/>
                      <a:gd name="T40" fmla="*/ 79 w 286"/>
                      <a:gd name="T41" fmla="*/ 40 h 182"/>
                      <a:gd name="T42" fmla="*/ 86 w 286"/>
                      <a:gd name="T43" fmla="*/ 41 h 182"/>
                      <a:gd name="T44" fmla="*/ 91 w 286"/>
                      <a:gd name="T45" fmla="*/ 44 h 182"/>
                      <a:gd name="T46" fmla="*/ 104 w 286"/>
                      <a:gd name="T47" fmla="*/ 56 h 182"/>
                      <a:gd name="T48" fmla="*/ 112 w 286"/>
                      <a:gd name="T49" fmla="*/ 60 h 182"/>
                      <a:gd name="T50" fmla="*/ 121 w 286"/>
                      <a:gd name="T51" fmla="*/ 57 h 182"/>
                      <a:gd name="T52" fmla="*/ 114 w 286"/>
                      <a:gd name="T53" fmla="*/ 54 h 182"/>
                      <a:gd name="T54" fmla="*/ 109 w 286"/>
                      <a:gd name="T55" fmla="*/ 46 h 182"/>
                      <a:gd name="T56" fmla="*/ 107 w 286"/>
                      <a:gd name="T57" fmla="*/ 44 h 182"/>
                      <a:gd name="T58" fmla="*/ 106 w 286"/>
                      <a:gd name="T59" fmla="*/ 41 h 182"/>
                      <a:gd name="T60" fmla="*/ 101 w 286"/>
                      <a:gd name="T61" fmla="*/ 39 h 182"/>
                      <a:gd name="T62" fmla="*/ 102 w 286"/>
                      <a:gd name="T63" fmla="*/ 32 h 182"/>
                      <a:gd name="T64" fmla="*/ 94 w 286"/>
                      <a:gd name="T65" fmla="*/ 29 h 182"/>
                      <a:gd name="T66" fmla="*/ 90 w 286"/>
                      <a:gd name="T67" fmla="*/ 23 h 182"/>
                      <a:gd name="T68" fmla="*/ 81 w 286"/>
                      <a:gd name="T69" fmla="*/ 18 h 182"/>
                      <a:gd name="T70" fmla="*/ 72 w 286"/>
                      <a:gd name="T71" fmla="*/ 13 h 182"/>
                      <a:gd name="T72" fmla="*/ 67 w 286"/>
                      <a:gd name="T73" fmla="*/ 11 h 182"/>
                      <a:gd name="T74" fmla="*/ 51 w 286"/>
                      <a:gd name="T75" fmla="*/ 5 h 182"/>
                      <a:gd name="T76" fmla="*/ 44 w 286"/>
                      <a:gd name="T77" fmla="*/ 1 h 182"/>
                      <a:gd name="T78" fmla="*/ 41 w 286"/>
                      <a:gd name="T79" fmla="*/ 0 h 182"/>
                      <a:gd name="T80" fmla="*/ 30 w 286"/>
                      <a:gd name="T81" fmla="*/ 3 h 182"/>
                      <a:gd name="T82" fmla="*/ 24 w 286"/>
                      <a:gd name="T83" fmla="*/ 11 h 182"/>
                      <a:gd name="T84" fmla="*/ 20 w 286"/>
                      <a:gd name="T85" fmla="*/ 9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8" name="Freeform 81"/>
                  <p:cNvSpPr>
                    <a:spLocks/>
                  </p:cNvSpPr>
                  <p:nvPr/>
                </p:nvSpPr>
                <p:spPr bwMode="ltGray">
                  <a:xfrm>
                    <a:off x="4770" y="599"/>
                    <a:ext cx="33" cy="26"/>
                  </a:xfrm>
                  <a:custGeom>
                    <a:avLst/>
                    <a:gdLst>
                      <a:gd name="T0" fmla="*/ 0 w 78"/>
                      <a:gd name="T1" fmla="*/ 19 h 78"/>
                      <a:gd name="T2" fmla="*/ 11 w 78"/>
                      <a:gd name="T3" fmla="*/ 20 h 78"/>
                      <a:gd name="T4" fmla="*/ 19 w 78"/>
                      <a:gd name="T5" fmla="*/ 16 h 78"/>
                      <a:gd name="T6" fmla="*/ 24 w 78"/>
                      <a:gd name="T7" fmla="*/ 10 h 78"/>
                      <a:gd name="T8" fmla="*/ 18 w 78"/>
                      <a:gd name="T9" fmla="*/ 5 h 78"/>
                      <a:gd name="T10" fmla="*/ 18 w 78"/>
                      <a:gd name="T11" fmla="*/ 1 h 78"/>
                      <a:gd name="T12" fmla="*/ 30 w 78"/>
                      <a:gd name="T13" fmla="*/ 9 h 78"/>
                      <a:gd name="T14" fmla="*/ 28 w 78"/>
                      <a:gd name="T15" fmla="*/ 18 h 78"/>
                      <a:gd name="T16" fmla="*/ 14 w 78"/>
                      <a:gd name="T17" fmla="*/ 26 h 78"/>
                      <a:gd name="T18" fmla="*/ 4 w 78"/>
                      <a:gd name="T19" fmla="*/ 22 h 78"/>
                      <a:gd name="T20" fmla="*/ 1 w 78"/>
                      <a:gd name="T21" fmla="*/ 21 h 78"/>
                      <a:gd name="T22" fmla="*/ 0 w 78"/>
                      <a:gd name="T23" fmla="*/ 19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9" name="Freeform 82"/>
                  <p:cNvSpPr>
                    <a:spLocks/>
                  </p:cNvSpPr>
                  <p:nvPr/>
                </p:nvSpPr>
                <p:spPr bwMode="ltGray">
                  <a:xfrm>
                    <a:off x="4840" y="544"/>
                    <a:ext cx="8" cy="6"/>
                  </a:xfrm>
                  <a:custGeom>
                    <a:avLst/>
                    <a:gdLst>
                      <a:gd name="T0" fmla="*/ 1 w 17"/>
                      <a:gd name="T1" fmla="*/ 1 h 18"/>
                      <a:gd name="T2" fmla="*/ 1 w 17"/>
                      <a:gd name="T3" fmla="*/ 5 h 18"/>
                      <a:gd name="T4" fmla="*/ 1 w 17"/>
                      <a:gd name="T5" fmla="*/ 1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0" name="Freeform 83"/>
                  <p:cNvSpPr>
                    <a:spLocks/>
                  </p:cNvSpPr>
                  <p:nvPr/>
                </p:nvSpPr>
                <p:spPr bwMode="ltGray">
                  <a:xfrm>
                    <a:off x="4747" y="494"/>
                    <a:ext cx="8" cy="5"/>
                  </a:xfrm>
                  <a:custGeom>
                    <a:avLst/>
                    <a:gdLst>
                      <a:gd name="T0" fmla="*/ 3 w 20"/>
                      <a:gd name="T1" fmla="*/ 4 h 15"/>
                      <a:gd name="T2" fmla="*/ 7 w 20"/>
                      <a:gd name="T3" fmla="*/ 1 h 15"/>
                      <a:gd name="T4" fmla="*/ 4 w 20"/>
                      <a:gd name="T5" fmla="*/ 4 h 15"/>
                      <a:gd name="T6" fmla="*/ 3 w 20"/>
                      <a:gd name="T7" fmla="*/ 4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1" name="Freeform 84"/>
                  <p:cNvSpPr>
                    <a:spLocks/>
                  </p:cNvSpPr>
                  <p:nvPr/>
                </p:nvSpPr>
                <p:spPr bwMode="ltGray">
                  <a:xfrm>
                    <a:off x="4676" y="536"/>
                    <a:ext cx="8" cy="5"/>
                  </a:xfrm>
                  <a:custGeom>
                    <a:avLst/>
                    <a:gdLst>
                      <a:gd name="T0" fmla="*/ 3 w 20"/>
                      <a:gd name="T1" fmla="*/ 4 h 15"/>
                      <a:gd name="T2" fmla="*/ 6 w 20"/>
                      <a:gd name="T3" fmla="*/ 1 h 15"/>
                      <a:gd name="T4" fmla="*/ 6 w 20"/>
                      <a:gd name="T5" fmla="*/ 5 h 15"/>
                      <a:gd name="T6" fmla="*/ 3 w 20"/>
                      <a:gd name="T7" fmla="*/ 4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2" name="Freeform 85"/>
                  <p:cNvSpPr>
                    <a:spLocks/>
                  </p:cNvSpPr>
                  <p:nvPr/>
                </p:nvSpPr>
                <p:spPr bwMode="ltGray">
                  <a:xfrm>
                    <a:off x="4598" y="523"/>
                    <a:ext cx="34" cy="27"/>
                  </a:xfrm>
                  <a:custGeom>
                    <a:avLst/>
                    <a:gdLst>
                      <a:gd name="T0" fmla="*/ 0 w 80"/>
                      <a:gd name="T1" fmla="*/ 17 h 80"/>
                      <a:gd name="T2" fmla="*/ 6 w 80"/>
                      <a:gd name="T3" fmla="*/ 8 h 80"/>
                      <a:gd name="T4" fmla="*/ 11 w 80"/>
                      <a:gd name="T5" fmla="*/ 7 h 80"/>
                      <a:gd name="T6" fmla="*/ 20 w 80"/>
                      <a:gd name="T7" fmla="*/ 6 h 80"/>
                      <a:gd name="T8" fmla="*/ 25 w 80"/>
                      <a:gd name="T9" fmla="*/ 0 h 80"/>
                      <a:gd name="T10" fmla="*/ 34 w 80"/>
                      <a:gd name="T11" fmla="*/ 14 h 80"/>
                      <a:gd name="T12" fmla="*/ 30 w 80"/>
                      <a:gd name="T13" fmla="*/ 19 h 80"/>
                      <a:gd name="T14" fmla="*/ 23 w 80"/>
                      <a:gd name="T15" fmla="*/ 21 h 80"/>
                      <a:gd name="T16" fmla="*/ 20 w 80"/>
                      <a:gd name="T17" fmla="*/ 27 h 80"/>
                      <a:gd name="T18" fmla="*/ 14 w 80"/>
                      <a:gd name="T19" fmla="*/ 23 h 80"/>
                      <a:gd name="T20" fmla="*/ 16 w 80"/>
                      <a:gd name="T21" fmla="*/ 18 h 80"/>
                      <a:gd name="T22" fmla="*/ 13 w 80"/>
                      <a:gd name="T23" fmla="*/ 9 h 80"/>
                      <a:gd name="T24" fmla="*/ 9 w 80"/>
                      <a:gd name="T25" fmla="*/ 16 h 80"/>
                      <a:gd name="T26" fmla="*/ 3 w 80"/>
                      <a:gd name="T27" fmla="*/ 19 h 80"/>
                      <a:gd name="T28" fmla="*/ 0 w 80"/>
                      <a:gd name="T29" fmla="*/ 1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3" name="Freeform 86"/>
                  <p:cNvSpPr>
                    <a:spLocks/>
                  </p:cNvSpPr>
                  <p:nvPr/>
                </p:nvSpPr>
                <p:spPr bwMode="ltGray">
                  <a:xfrm>
                    <a:off x="4587" y="466"/>
                    <a:ext cx="40" cy="58"/>
                  </a:xfrm>
                  <a:custGeom>
                    <a:avLst/>
                    <a:gdLst>
                      <a:gd name="T0" fmla="*/ 6 w 94"/>
                      <a:gd name="T1" fmla="*/ 32 h 174"/>
                      <a:gd name="T2" fmla="*/ 11 w 94"/>
                      <a:gd name="T3" fmla="*/ 43 h 174"/>
                      <a:gd name="T4" fmla="*/ 14 w 94"/>
                      <a:gd name="T5" fmla="*/ 36 h 174"/>
                      <a:gd name="T6" fmla="*/ 22 w 94"/>
                      <a:gd name="T7" fmla="*/ 33 h 174"/>
                      <a:gd name="T8" fmla="*/ 20 w 94"/>
                      <a:gd name="T9" fmla="*/ 41 h 174"/>
                      <a:gd name="T10" fmla="*/ 28 w 94"/>
                      <a:gd name="T11" fmla="*/ 42 h 174"/>
                      <a:gd name="T12" fmla="*/ 32 w 94"/>
                      <a:gd name="T13" fmla="*/ 47 h 174"/>
                      <a:gd name="T14" fmla="*/ 25 w 94"/>
                      <a:gd name="T15" fmla="*/ 49 h 174"/>
                      <a:gd name="T16" fmla="*/ 31 w 94"/>
                      <a:gd name="T17" fmla="*/ 58 h 174"/>
                      <a:gd name="T18" fmla="*/ 36 w 94"/>
                      <a:gd name="T19" fmla="*/ 51 h 174"/>
                      <a:gd name="T20" fmla="*/ 35 w 94"/>
                      <a:gd name="T21" fmla="*/ 37 h 174"/>
                      <a:gd name="T22" fmla="*/ 26 w 94"/>
                      <a:gd name="T23" fmla="*/ 35 h 174"/>
                      <a:gd name="T24" fmla="*/ 21 w 94"/>
                      <a:gd name="T25" fmla="*/ 27 h 174"/>
                      <a:gd name="T26" fmla="*/ 14 w 94"/>
                      <a:gd name="T27" fmla="*/ 27 h 174"/>
                      <a:gd name="T28" fmla="*/ 13 w 94"/>
                      <a:gd name="T29" fmla="*/ 23 h 174"/>
                      <a:gd name="T30" fmla="*/ 18 w 94"/>
                      <a:gd name="T31" fmla="*/ 14 h 174"/>
                      <a:gd name="T32" fmla="*/ 13 w 94"/>
                      <a:gd name="T33" fmla="*/ 0 h 174"/>
                      <a:gd name="T34" fmla="*/ 8 w 94"/>
                      <a:gd name="T35" fmla="*/ 7 h 174"/>
                      <a:gd name="T36" fmla="*/ 2 w 94"/>
                      <a:gd name="T37" fmla="*/ 15 h 174"/>
                      <a:gd name="T38" fmla="*/ 6 w 94"/>
                      <a:gd name="T39" fmla="*/ 25 h 174"/>
                      <a:gd name="T40" fmla="*/ 6 w 94"/>
                      <a:gd name="T41" fmla="*/ 32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4" name="Freeform 87"/>
                  <p:cNvSpPr>
                    <a:spLocks/>
                  </p:cNvSpPr>
                  <p:nvPr/>
                </p:nvSpPr>
                <p:spPr bwMode="ltGray">
                  <a:xfrm>
                    <a:off x="4597" y="508"/>
                    <a:ext cx="14" cy="17"/>
                  </a:xfrm>
                  <a:custGeom>
                    <a:avLst/>
                    <a:gdLst>
                      <a:gd name="T0" fmla="*/ 3 w 32"/>
                      <a:gd name="T1" fmla="*/ 8 h 50"/>
                      <a:gd name="T2" fmla="*/ 5 w 32"/>
                      <a:gd name="T3" fmla="*/ 0 h 50"/>
                      <a:gd name="T4" fmla="*/ 9 w 32"/>
                      <a:gd name="T5" fmla="*/ 5 h 50"/>
                      <a:gd name="T6" fmla="*/ 10 w 32"/>
                      <a:gd name="T7" fmla="*/ 8 h 50"/>
                      <a:gd name="T8" fmla="*/ 12 w 32"/>
                      <a:gd name="T9" fmla="*/ 9 h 50"/>
                      <a:gd name="T10" fmla="*/ 14 w 32"/>
                      <a:gd name="T11" fmla="*/ 13 h 50"/>
                      <a:gd name="T12" fmla="*/ 8 w 32"/>
                      <a:gd name="T13" fmla="*/ 17 h 50"/>
                      <a:gd name="T14" fmla="*/ 3 w 32"/>
                      <a:gd name="T15" fmla="*/ 8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5" name="Freeform 88"/>
                  <p:cNvSpPr>
                    <a:spLocks/>
                  </p:cNvSpPr>
                  <p:nvPr/>
                </p:nvSpPr>
                <p:spPr bwMode="ltGray">
                  <a:xfrm>
                    <a:off x="4569" y="512"/>
                    <a:ext cx="19" cy="17"/>
                  </a:xfrm>
                  <a:custGeom>
                    <a:avLst/>
                    <a:gdLst>
                      <a:gd name="T0" fmla="*/ 0 w 43"/>
                      <a:gd name="T1" fmla="*/ 15 h 50"/>
                      <a:gd name="T2" fmla="*/ 10 w 43"/>
                      <a:gd name="T3" fmla="*/ 7 h 50"/>
                      <a:gd name="T4" fmla="*/ 16 w 43"/>
                      <a:gd name="T5" fmla="*/ 0 h 50"/>
                      <a:gd name="T6" fmla="*/ 11 w 43"/>
                      <a:gd name="T7" fmla="*/ 10 h 50"/>
                      <a:gd name="T8" fmla="*/ 1 w 43"/>
                      <a:gd name="T9" fmla="*/ 17 h 50"/>
                      <a:gd name="T10" fmla="*/ 0 w 43"/>
                      <a:gd name="T11" fmla="*/ 15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6" name="Freeform 89"/>
                  <p:cNvSpPr>
                    <a:spLocks/>
                  </p:cNvSpPr>
                  <p:nvPr/>
                </p:nvSpPr>
                <p:spPr bwMode="ltGray">
                  <a:xfrm>
                    <a:off x="4784" y="275"/>
                    <a:ext cx="18" cy="10"/>
                  </a:xfrm>
                  <a:custGeom>
                    <a:avLst/>
                    <a:gdLst>
                      <a:gd name="T0" fmla="*/ 0 w 41"/>
                      <a:gd name="T1" fmla="*/ 9 h 29"/>
                      <a:gd name="T2" fmla="*/ 5 w 41"/>
                      <a:gd name="T3" fmla="*/ 10 h 29"/>
                      <a:gd name="T4" fmla="*/ 0 w 41"/>
                      <a:gd name="T5" fmla="*/ 9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7" name="Freeform 90"/>
                  <p:cNvSpPr>
                    <a:spLocks/>
                  </p:cNvSpPr>
                  <p:nvPr/>
                </p:nvSpPr>
                <p:spPr bwMode="ltGray">
                  <a:xfrm>
                    <a:off x="4293" y="246"/>
                    <a:ext cx="438" cy="152"/>
                  </a:xfrm>
                  <a:custGeom>
                    <a:avLst/>
                    <a:gdLst>
                      <a:gd name="T0" fmla="*/ 73 w 438"/>
                      <a:gd name="T1" fmla="*/ 1 h 152"/>
                      <a:gd name="T2" fmla="*/ 438 w 438"/>
                      <a:gd name="T3" fmla="*/ 0 h 152"/>
                      <a:gd name="T4" fmla="*/ 416 w 438"/>
                      <a:gd name="T5" fmla="*/ 54 h 152"/>
                      <a:gd name="T6" fmla="*/ 397 w 438"/>
                      <a:gd name="T7" fmla="*/ 68 h 152"/>
                      <a:gd name="T8" fmla="*/ 392 w 438"/>
                      <a:gd name="T9" fmla="*/ 70 h 152"/>
                      <a:gd name="T10" fmla="*/ 375 w 438"/>
                      <a:gd name="T11" fmla="*/ 73 h 152"/>
                      <a:gd name="T12" fmla="*/ 361 w 438"/>
                      <a:gd name="T13" fmla="*/ 88 h 152"/>
                      <a:gd name="T14" fmla="*/ 362 w 438"/>
                      <a:gd name="T15" fmla="*/ 99 h 152"/>
                      <a:gd name="T16" fmla="*/ 364 w 438"/>
                      <a:gd name="T17" fmla="*/ 107 h 152"/>
                      <a:gd name="T18" fmla="*/ 366 w 438"/>
                      <a:gd name="T19" fmla="*/ 113 h 152"/>
                      <a:gd name="T20" fmla="*/ 362 w 438"/>
                      <a:gd name="T21" fmla="*/ 122 h 152"/>
                      <a:gd name="T22" fmla="*/ 351 w 438"/>
                      <a:gd name="T23" fmla="*/ 120 h 152"/>
                      <a:gd name="T24" fmla="*/ 342 w 438"/>
                      <a:gd name="T25" fmla="*/ 129 h 152"/>
                      <a:gd name="T26" fmla="*/ 347 w 438"/>
                      <a:gd name="T27" fmla="*/ 105 h 152"/>
                      <a:gd name="T28" fmla="*/ 338 w 438"/>
                      <a:gd name="T29" fmla="*/ 100 h 152"/>
                      <a:gd name="T30" fmla="*/ 344 w 438"/>
                      <a:gd name="T31" fmla="*/ 93 h 152"/>
                      <a:gd name="T32" fmla="*/ 342 w 438"/>
                      <a:gd name="T33" fmla="*/ 89 h 152"/>
                      <a:gd name="T34" fmla="*/ 320 w 438"/>
                      <a:gd name="T35" fmla="*/ 94 h 152"/>
                      <a:gd name="T36" fmla="*/ 317 w 438"/>
                      <a:gd name="T37" fmla="*/ 85 h 152"/>
                      <a:gd name="T38" fmla="*/ 297 w 438"/>
                      <a:gd name="T39" fmla="*/ 94 h 152"/>
                      <a:gd name="T40" fmla="*/ 320 w 438"/>
                      <a:gd name="T41" fmla="*/ 103 h 152"/>
                      <a:gd name="T42" fmla="*/ 305 w 438"/>
                      <a:gd name="T43" fmla="*/ 117 h 152"/>
                      <a:gd name="T44" fmla="*/ 311 w 438"/>
                      <a:gd name="T45" fmla="*/ 126 h 152"/>
                      <a:gd name="T46" fmla="*/ 315 w 438"/>
                      <a:gd name="T47" fmla="*/ 138 h 152"/>
                      <a:gd name="T48" fmla="*/ 309 w 438"/>
                      <a:gd name="T49" fmla="*/ 139 h 152"/>
                      <a:gd name="T50" fmla="*/ 314 w 438"/>
                      <a:gd name="T51" fmla="*/ 144 h 152"/>
                      <a:gd name="T52" fmla="*/ 307 w 438"/>
                      <a:gd name="T53" fmla="*/ 152 h 152"/>
                      <a:gd name="T54" fmla="*/ 0 w 438"/>
                      <a:gd name="T55" fmla="*/ 149 h 152"/>
                      <a:gd name="T56" fmla="*/ 73 w 438"/>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8" h="152">
                        <a:moveTo>
                          <a:pt x="73" y="1"/>
                        </a:moveTo>
                        <a:lnTo>
                          <a:pt x="438" y="0"/>
                        </a:lnTo>
                        <a:cubicBezTo>
                          <a:pt x="432"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8" name="Freeform 91"/>
                  <p:cNvSpPr>
                    <a:spLocks/>
                  </p:cNvSpPr>
                  <p:nvPr/>
                </p:nvSpPr>
                <p:spPr bwMode="ltGray">
                  <a:xfrm>
                    <a:off x="4731" y="240"/>
                    <a:ext cx="20" cy="55"/>
                  </a:xfrm>
                  <a:custGeom>
                    <a:avLst/>
                    <a:gdLst>
                      <a:gd name="T0" fmla="*/ 2 w 47"/>
                      <a:gd name="T1" fmla="*/ 52 h 165"/>
                      <a:gd name="T2" fmla="*/ 6 w 47"/>
                      <a:gd name="T3" fmla="*/ 36 h 165"/>
                      <a:gd name="T4" fmla="*/ 7 w 47"/>
                      <a:gd name="T5" fmla="*/ 23 h 165"/>
                      <a:gd name="T6" fmla="*/ 5 w 47"/>
                      <a:gd name="T7" fmla="*/ 13 h 165"/>
                      <a:gd name="T8" fmla="*/ 7 w 47"/>
                      <a:gd name="T9" fmla="*/ 4 h 165"/>
                      <a:gd name="T10" fmla="*/ 9 w 47"/>
                      <a:gd name="T11" fmla="*/ 0 h 165"/>
                      <a:gd name="T12" fmla="*/ 13 w 47"/>
                      <a:gd name="T13" fmla="*/ 10 h 165"/>
                      <a:gd name="T14" fmla="*/ 20 w 47"/>
                      <a:gd name="T15" fmla="*/ 33 h 165"/>
                      <a:gd name="T16" fmla="*/ 13 w 47"/>
                      <a:gd name="T17" fmla="*/ 36 h 165"/>
                      <a:gd name="T18" fmla="*/ 10 w 47"/>
                      <a:gd name="T19" fmla="*/ 42 h 165"/>
                      <a:gd name="T20" fmla="*/ 9 w 47"/>
                      <a:gd name="T21" fmla="*/ 44 h 165"/>
                      <a:gd name="T22" fmla="*/ 11 w 47"/>
                      <a:gd name="T23" fmla="*/ 45 h 165"/>
                      <a:gd name="T24" fmla="*/ 13 w 47"/>
                      <a:gd name="T25" fmla="*/ 49 h 165"/>
                      <a:gd name="T26" fmla="*/ 6 w 47"/>
                      <a:gd name="T27" fmla="*/ 49 h 165"/>
                      <a:gd name="T28" fmla="*/ 3 w 47"/>
                      <a:gd name="T29" fmla="*/ 53 h 165"/>
                      <a:gd name="T30" fmla="*/ 1 w 47"/>
                      <a:gd name="T31" fmla="*/ 51 h 165"/>
                      <a:gd name="T32" fmla="*/ 2 w 47"/>
                      <a:gd name="T33" fmla="*/ 52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9" name="Freeform 92"/>
                  <p:cNvSpPr>
                    <a:spLocks/>
                  </p:cNvSpPr>
                  <p:nvPr/>
                </p:nvSpPr>
                <p:spPr bwMode="ltGray">
                  <a:xfrm>
                    <a:off x="4719" y="287"/>
                    <a:ext cx="59" cy="34"/>
                  </a:xfrm>
                  <a:custGeom>
                    <a:avLst/>
                    <a:gdLst>
                      <a:gd name="T0" fmla="*/ 11 w 138"/>
                      <a:gd name="T1" fmla="*/ 20 h 103"/>
                      <a:gd name="T2" fmla="*/ 13 w 138"/>
                      <a:gd name="T3" fmla="*/ 14 h 103"/>
                      <a:gd name="T4" fmla="*/ 21 w 138"/>
                      <a:gd name="T5" fmla="*/ 11 h 103"/>
                      <a:gd name="T6" fmla="*/ 23 w 138"/>
                      <a:gd name="T7" fmla="*/ 15 h 103"/>
                      <a:gd name="T8" fmla="*/ 28 w 138"/>
                      <a:gd name="T9" fmla="*/ 16 h 103"/>
                      <a:gd name="T10" fmla="*/ 34 w 138"/>
                      <a:gd name="T11" fmla="*/ 18 h 103"/>
                      <a:gd name="T12" fmla="*/ 50 w 138"/>
                      <a:gd name="T13" fmla="*/ 11 h 103"/>
                      <a:gd name="T14" fmla="*/ 56 w 138"/>
                      <a:gd name="T15" fmla="*/ 6 h 103"/>
                      <a:gd name="T16" fmla="*/ 59 w 138"/>
                      <a:gd name="T17" fmla="*/ 4 h 103"/>
                      <a:gd name="T18" fmla="*/ 45 w 138"/>
                      <a:gd name="T19" fmla="*/ 16 h 103"/>
                      <a:gd name="T20" fmla="*/ 36 w 138"/>
                      <a:gd name="T21" fmla="*/ 22 h 103"/>
                      <a:gd name="T22" fmla="*/ 28 w 138"/>
                      <a:gd name="T23" fmla="*/ 27 h 103"/>
                      <a:gd name="T24" fmla="*/ 21 w 138"/>
                      <a:gd name="T25" fmla="*/ 34 h 103"/>
                      <a:gd name="T26" fmla="*/ 11 w 138"/>
                      <a:gd name="T27" fmla="*/ 29 h 103"/>
                      <a:gd name="T28" fmla="*/ 9 w 138"/>
                      <a:gd name="T29" fmla="*/ 29 h 103"/>
                      <a:gd name="T30" fmla="*/ 9 w 138"/>
                      <a:gd name="T31" fmla="*/ 32 h 103"/>
                      <a:gd name="T32" fmla="*/ 0 w 138"/>
                      <a:gd name="T33" fmla="*/ 32 h 103"/>
                      <a:gd name="T34" fmla="*/ 4 w 138"/>
                      <a:gd name="T35" fmla="*/ 26 h 103"/>
                      <a:gd name="T36" fmla="*/ 11 w 138"/>
                      <a:gd name="T37" fmla="*/ 2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0" name="Freeform 93"/>
                  <p:cNvSpPr>
                    <a:spLocks/>
                  </p:cNvSpPr>
                  <p:nvPr/>
                </p:nvSpPr>
                <p:spPr bwMode="ltGray">
                  <a:xfrm>
                    <a:off x="4656" y="319"/>
                    <a:ext cx="80" cy="72"/>
                  </a:xfrm>
                  <a:custGeom>
                    <a:avLst/>
                    <a:gdLst>
                      <a:gd name="T0" fmla="*/ 67 w 188"/>
                      <a:gd name="T1" fmla="*/ 8 h 214"/>
                      <a:gd name="T2" fmla="*/ 68 w 188"/>
                      <a:gd name="T3" fmla="*/ 2 h 214"/>
                      <a:gd name="T4" fmla="*/ 72 w 188"/>
                      <a:gd name="T5" fmla="*/ 0 h 214"/>
                      <a:gd name="T6" fmla="*/ 77 w 188"/>
                      <a:gd name="T7" fmla="*/ 8 h 214"/>
                      <a:gd name="T8" fmla="*/ 80 w 188"/>
                      <a:gd name="T9" fmla="*/ 14 h 214"/>
                      <a:gd name="T10" fmla="*/ 76 w 188"/>
                      <a:gd name="T11" fmla="*/ 20 h 214"/>
                      <a:gd name="T12" fmla="*/ 72 w 188"/>
                      <a:gd name="T13" fmla="*/ 26 h 214"/>
                      <a:gd name="T14" fmla="*/ 69 w 188"/>
                      <a:gd name="T15" fmla="*/ 42 h 214"/>
                      <a:gd name="T16" fmla="*/ 61 w 188"/>
                      <a:gd name="T17" fmla="*/ 46 h 214"/>
                      <a:gd name="T18" fmla="*/ 51 w 188"/>
                      <a:gd name="T19" fmla="*/ 46 h 214"/>
                      <a:gd name="T20" fmla="*/ 48 w 188"/>
                      <a:gd name="T21" fmla="*/ 42 h 214"/>
                      <a:gd name="T22" fmla="*/ 43 w 188"/>
                      <a:gd name="T23" fmla="*/ 49 h 214"/>
                      <a:gd name="T24" fmla="*/ 38 w 188"/>
                      <a:gd name="T25" fmla="*/ 50 h 214"/>
                      <a:gd name="T26" fmla="*/ 34 w 188"/>
                      <a:gd name="T27" fmla="*/ 44 h 214"/>
                      <a:gd name="T28" fmla="*/ 25 w 188"/>
                      <a:gd name="T29" fmla="*/ 48 h 214"/>
                      <a:gd name="T30" fmla="*/ 32 w 188"/>
                      <a:gd name="T31" fmla="*/ 48 h 214"/>
                      <a:gd name="T32" fmla="*/ 33 w 188"/>
                      <a:gd name="T33" fmla="*/ 54 h 214"/>
                      <a:gd name="T34" fmla="*/ 25 w 188"/>
                      <a:gd name="T35" fmla="*/ 56 h 214"/>
                      <a:gd name="T36" fmla="*/ 14 w 188"/>
                      <a:gd name="T37" fmla="*/ 56 h 214"/>
                      <a:gd name="T38" fmla="*/ 15 w 188"/>
                      <a:gd name="T39" fmla="*/ 52 h 214"/>
                      <a:gd name="T40" fmla="*/ 20 w 188"/>
                      <a:gd name="T41" fmla="*/ 48 h 214"/>
                      <a:gd name="T42" fmla="*/ 14 w 188"/>
                      <a:gd name="T43" fmla="*/ 50 h 214"/>
                      <a:gd name="T44" fmla="*/ 11 w 188"/>
                      <a:gd name="T45" fmla="*/ 56 h 214"/>
                      <a:gd name="T46" fmla="*/ 13 w 188"/>
                      <a:gd name="T47" fmla="*/ 64 h 214"/>
                      <a:gd name="T48" fmla="*/ 6 w 188"/>
                      <a:gd name="T49" fmla="*/ 67 h 214"/>
                      <a:gd name="T50" fmla="*/ 0 w 188"/>
                      <a:gd name="T51" fmla="*/ 72 h 214"/>
                      <a:gd name="T52" fmla="*/ 3 w 188"/>
                      <a:gd name="T53" fmla="*/ 63 h 214"/>
                      <a:gd name="T54" fmla="*/ 0 w 188"/>
                      <a:gd name="T55" fmla="*/ 55 h 214"/>
                      <a:gd name="T56" fmla="*/ 6 w 188"/>
                      <a:gd name="T57" fmla="*/ 51 h 214"/>
                      <a:gd name="T58" fmla="*/ 14 w 188"/>
                      <a:gd name="T59" fmla="*/ 45 h 214"/>
                      <a:gd name="T60" fmla="*/ 19 w 188"/>
                      <a:gd name="T61" fmla="*/ 40 h 214"/>
                      <a:gd name="T62" fmla="*/ 31 w 188"/>
                      <a:gd name="T63" fmla="*/ 39 h 214"/>
                      <a:gd name="T64" fmla="*/ 36 w 188"/>
                      <a:gd name="T65" fmla="*/ 38 h 214"/>
                      <a:gd name="T66" fmla="*/ 49 w 188"/>
                      <a:gd name="T67" fmla="*/ 26 h 214"/>
                      <a:gd name="T68" fmla="*/ 51 w 188"/>
                      <a:gd name="T69" fmla="*/ 31 h 214"/>
                      <a:gd name="T70" fmla="*/ 56 w 188"/>
                      <a:gd name="T71" fmla="*/ 26 h 214"/>
                      <a:gd name="T72" fmla="*/ 64 w 188"/>
                      <a:gd name="T73" fmla="*/ 18 h 214"/>
                      <a:gd name="T74" fmla="*/ 66 w 188"/>
                      <a:gd name="T75" fmla="*/ 14 h 214"/>
                      <a:gd name="T76" fmla="*/ 63 w 188"/>
                      <a:gd name="T77" fmla="*/ 13 h 214"/>
                      <a:gd name="T78" fmla="*/ 65 w 188"/>
                      <a:gd name="T79" fmla="*/ 11 h 214"/>
                      <a:gd name="T80" fmla="*/ 67 w 188"/>
                      <a:gd name="T81" fmla="*/ 8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1" name="Freeform 94"/>
                  <p:cNvSpPr>
                    <a:spLocks/>
                  </p:cNvSpPr>
                  <p:nvPr/>
                </p:nvSpPr>
                <p:spPr bwMode="ltGray">
                  <a:xfrm>
                    <a:off x="4709" y="340"/>
                    <a:ext cx="6" cy="4"/>
                  </a:xfrm>
                  <a:custGeom>
                    <a:avLst/>
                    <a:gdLst>
                      <a:gd name="T0" fmla="*/ 0 w 13"/>
                      <a:gd name="T1" fmla="*/ 3 h 13"/>
                      <a:gd name="T2" fmla="*/ 2 w 13"/>
                      <a:gd name="T3" fmla="*/ 4 h 13"/>
                      <a:gd name="T4" fmla="*/ 0 w 13"/>
                      <a:gd name="T5" fmla="*/ 3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2" name="Freeform 95"/>
                  <p:cNvSpPr>
                    <a:spLocks/>
                  </p:cNvSpPr>
                  <p:nvPr/>
                </p:nvSpPr>
                <p:spPr bwMode="ltGray">
                  <a:xfrm>
                    <a:off x="4261" y="389"/>
                    <a:ext cx="347" cy="189"/>
                  </a:xfrm>
                  <a:custGeom>
                    <a:avLst/>
                    <a:gdLst>
                      <a:gd name="T0" fmla="*/ 347 w 812"/>
                      <a:gd name="T1" fmla="*/ 9 h 564"/>
                      <a:gd name="T2" fmla="*/ 332 w 812"/>
                      <a:gd name="T3" fmla="*/ 26 h 564"/>
                      <a:gd name="T4" fmla="*/ 320 w 812"/>
                      <a:gd name="T5" fmla="*/ 41 h 564"/>
                      <a:gd name="T6" fmla="*/ 309 w 812"/>
                      <a:gd name="T7" fmla="*/ 48 h 564"/>
                      <a:gd name="T8" fmla="*/ 271 w 812"/>
                      <a:gd name="T9" fmla="*/ 60 h 564"/>
                      <a:gd name="T10" fmla="*/ 270 w 812"/>
                      <a:gd name="T11" fmla="*/ 70 h 564"/>
                      <a:gd name="T12" fmla="*/ 258 w 812"/>
                      <a:gd name="T13" fmla="*/ 77 h 564"/>
                      <a:gd name="T14" fmla="*/ 265 w 812"/>
                      <a:gd name="T15" fmla="*/ 60 h 564"/>
                      <a:gd name="T16" fmla="*/ 246 w 812"/>
                      <a:gd name="T17" fmla="*/ 63 h 564"/>
                      <a:gd name="T18" fmla="*/ 238 w 812"/>
                      <a:gd name="T19" fmla="*/ 73 h 564"/>
                      <a:gd name="T20" fmla="*/ 255 w 812"/>
                      <a:gd name="T21" fmla="*/ 94 h 564"/>
                      <a:gd name="T22" fmla="*/ 254 w 812"/>
                      <a:gd name="T23" fmla="*/ 123 h 564"/>
                      <a:gd name="T24" fmla="*/ 232 w 812"/>
                      <a:gd name="T25" fmla="*/ 136 h 564"/>
                      <a:gd name="T26" fmla="*/ 223 w 812"/>
                      <a:gd name="T27" fmla="*/ 129 h 564"/>
                      <a:gd name="T28" fmla="*/ 206 w 812"/>
                      <a:gd name="T29" fmla="*/ 117 h 564"/>
                      <a:gd name="T30" fmla="*/ 197 w 812"/>
                      <a:gd name="T31" fmla="*/ 117 h 564"/>
                      <a:gd name="T32" fmla="*/ 192 w 812"/>
                      <a:gd name="T33" fmla="*/ 132 h 564"/>
                      <a:gd name="T34" fmla="*/ 214 w 812"/>
                      <a:gd name="T35" fmla="*/ 155 h 564"/>
                      <a:gd name="T36" fmla="*/ 218 w 812"/>
                      <a:gd name="T37" fmla="*/ 176 h 564"/>
                      <a:gd name="T38" fmla="*/ 225 w 812"/>
                      <a:gd name="T39" fmla="*/ 188 h 564"/>
                      <a:gd name="T40" fmla="*/ 210 w 812"/>
                      <a:gd name="T41" fmla="*/ 182 h 564"/>
                      <a:gd name="T42" fmla="*/ 201 w 812"/>
                      <a:gd name="T43" fmla="*/ 174 h 564"/>
                      <a:gd name="T44" fmla="*/ 180 w 812"/>
                      <a:gd name="T45" fmla="*/ 142 h 564"/>
                      <a:gd name="T46" fmla="*/ 182 w 812"/>
                      <a:gd name="T47" fmla="*/ 104 h 564"/>
                      <a:gd name="T48" fmla="*/ 180 w 812"/>
                      <a:gd name="T49" fmla="*/ 90 h 564"/>
                      <a:gd name="T50" fmla="*/ 176 w 812"/>
                      <a:gd name="T51" fmla="*/ 92 h 564"/>
                      <a:gd name="T52" fmla="*/ 165 w 812"/>
                      <a:gd name="T53" fmla="*/ 89 h 564"/>
                      <a:gd name="T54" fmla="*/ 154 w 812"/>
                      <a:gd name="T55" fmla="*/ 57 h 564"/>
                      <a:gd name="T56" fmla="*/ 141 w 812"/>
                      <a:gd name="T57" fmla="*/ 56 h 564"/>
                      <a:gd name="T58" fmla="*/ 123 w 812"/>
                      <a:gd name="T59" fmla="*/ 58 h 564"/>
                      <a:gd name="T60" fmla="*/ 103 w 812"/>
                      <a:gd name="T61" fmla="*/ 78 h 564"/>
                      <a:gd name="T62" fmla="*/ 84 w 812"/>
                      <a:gd name="T63" fmla="*/ 90 h 564"/>
                      <a:gd name="T64" fmla="*/ 79 w 812"/>
                      <a:gd name="T65" fmla="*/ 92 h 564"/>
                      <a:gd name="T66" fmla="*/ 68 w 812"/>
                      <a:gd name="T67" fmla="*/ 110 h 564"/>
                      <a:gd name="T68" fmla="*/ 65 w 812"/>
                      <a:gd name="T69" fmla="*/ 119 h 564"/>
                      <a:gd name="T70" fmla="*/ 55 w 812"/>
                      <a:gd name="T71" fmla="*/ 135 h 564"/>
                      <a:gd name="T72" fmla="*/ 40 w 812"/>
                      <a:gd name="T73" fmla="*/ 131 h 564"/>
                      <a:gd name="T74" fmla="*/ 28 w 812"/>
                      <a:gd name="T75" fmla="*/ 86 h 564"/>
                      <a:gd name="T76" fmla="*/ 31 w 812"/>
                      <a:gd name="T77" fmla="*/ 52 h 564"/>
                      <a:gd name="T78" fmla="*/ 19 w 812"/>
                      <a:gd name="T79" fmla="*/ 60 h 564"/>
                      <a:gd name="T80" fmla="*/ 9 w 812"/>
                      <a:gd name="T81" fmla="*/ 50 h 564"/>
                      <a:gd name="T82" fmla="*/ 10 w 812"/>
                      <a:gd name="T83" fmla="*/ 46 h 564"/>
                      <a:gd name="T84" fmla="*/ 0 w 812"/>
                      <a:gd name="T85" fmla="*/ 31 h 564"/>
                      <a:gd name="T86" fmla="*/ 341 w 812"/>
                      <a:gd name="T87" fmla="*/ 2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3" name="Freeform 96"/>
                  <p:cNvSpPr>
                    <a:spLocks/>
                  </p:cNvSpPr>
                  <p:nvPr/>
                </p:nvSpPr>
                <p:spPr bwMode="ltGray">
                  <a:xfrm>
                    <a:off x="4322" y="519"/>
                    <a:ext cx="19" cy="29"/>
                  </a:xfrm>
                  <a:custGeom>
                    <a:avLst/>
                    <a:gdLst>
                      <a:gd name="T0" fmla="*/ 3 w 43"/>
                      <a:gd name="T1" fmla="*/ 4 h 85"/>
                      <a:gd name="T2" fmla="*/ 8 w 43"/>
                      <a:gd name="T3" fmla="*/ 1 h 85"/>
                      <a:gd name="T4" fmla="*/ 16 w 43"/>
                      <a:gd name="T5" fmla="*/ 11 h 85"/>
                      <a:gd name="T6" fmla="*/ 8 w 43"/>
                      <a:gd name="T7" fmla="*/ 29 h 85"/>
                      <a:gd name="T8" fmla="*/ 0 w 43"/>
                      <a:gd name="T9" fmla="*/ 24 h 85"/>
                      <a:gd name="T10" fmla="*/ 3 w 43"/>
                      <a:gd name="T11" fmla="*/ 4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4" name="Freeform 97"/>
                  <p:cNvSpPr>
                    <a:spLocks/>
                  </p:cNvSpPr>
                  <p:nvPr/>
                </p:nvSpPr>
                <p:spPr bwMode="ltGray">
                  <a:xfrm>
                    <a:off x="4588" y="421"/>
                    <a:ext cx="18" cy="24"/>
                  </a:xfrm>
                  <a:custGeom>
                    <a:avLst/>
                    <a:gdLst>
                      <a:gd name="T0" fmla="*/ 5 w 44"/>
                      <a:gd name="T1" fmla="*/ 9 h 74"/>
                      <a:gd name="T2" fmla="*/ 12 w 44"/>
                      <a:gd name="T3" fmla="*/ 1 h 74"/>
                      <a:gd name="T4" fmla="*/ 18 w 44"/>
                      <a:gd name="T5" fmla="*/ 1 h 74"/>
                      <a:gd name="T6" fmla="*/ 16 w 44"/>
                      <a:gd name="T7" fmla="*/ 8 h 74"/>
                      <a:gd name="T8" fmla="*/ 5 w 44"/>
                      <a:gd name="T9" fmla="*/ 24 h 74"/>
                      <a:gd name="T10" fmla="*/ 3 w 44"/>
                      <a:gd name="T11" fmla="*/ 19 h 74"/>
                      <a:gd name="T12" fmla="*/ 1 w 44"/>
                      <a:gd name="T13" fmla="*/ 12 h 74"/>
                      <a:gd name="T14" fmla="*/ 5 w 44"/>
                      <a:gd name="T15" fmla="*/ 9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5" name="Freeform 98"/>
                  <p:cNvSpPr>
                    <a:spLocks/>
                  </p:cNvSpPr>
                  <p:nvPr/>
                </p:nvSpPr>
                <p:spPr bwMode="ltGray">
                  <a:xfrm>
                    <a:off x="4639" y="409"/>
                    <a:ext cx="9" cy="10"/>
                  </a:xfrm>
                  <a:custGeom>
                    <a:avLst/>
                    <a:gdLst>
                      <a:gd name="T0" fmla="*/ 3 w 20"/>
                      <a:gd name="T1" fmla="*/ 5 h 30"/>
                      <a:gd name="T2" fmla="*/ 2 w 20"/>
                      <a:gd name="T3" fmla="*/ 10 h 30"/>
                      <a:gd name="T4" fmla="*/ 3 w 20"/>
                      <a:gd name="T5" fmla="*/ 5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6" name="Freeform 99"/>
                  <p:cNvSpPr>
                    <a:spLocks/>
                  </p:cNvSpPr>
                  <p:nvPr/>
                </p:nvSpPr>
                <p:spPr bwMode="ltGray">
                  <a:xfrm>
                    <a:off x="3709" y="315"/>
                    <a:ext cx="433" cy="354"/>
                  </a:xfrm>
                  <a:custGeom>
                    <a:avLst/>
                    <a:gdLst>
                      <a:gd name="T0" fmla="*/ 305 w 682"/>
                      <a:gd name="T1" fmla="*/ 295 h 557"/>
                      <a:gd name="T2" fmla="*/ 309 w 682"/>
                      <a:gd name="T3" fmla="*/ 287 h 557"/>
                      <a:gd name="T4" fmla="*/ 317 w 682"/>
                      <a:gd name="T5" fmla="*/ 262 h 557"/>
                      <a:gd name="T6" fmla="*/ 196 w 682"/>
                      <a:gd name="T7" fmla="*/ 182 h 557"/>
                      <a:gd name="T8" fmla="*/ 179 w 682"/>
                      <a:gd name="T9" fmla="*/ 220 h 557"/>
                      <a:gd name="T10" fmla="*/ 192 w 682"/>
                      <a:gd name="T11" fmla="*/ 353 h 557"/>
                      <a:gd name="T12" fmla="*/ 179 w 682"/>
                      <a:gd name="T13" fmla="*/ 314 h 557"/>
                      <a:gd name="T14" fmla="*/ 154 w 682"/>
                      <a:gd name="T15" fmla="*/ 279 h 557"/>
                      <a:gd name="T16" fmla="*/ 156 w 682"/>
                      <a:gd name="T17" fmla="*/ 262 h 557"/>
                      <a:gd name="T18" fmla="*/ 157 w 682"/>
                      <a:gd name="T19" fmla="*/ 250 h 557"/>
                      <a:gd name="T20" fmla="*/ 140 w 682"/>
                      <a:gd name="T21" fmla="*/ 238 h 557"/>
                      <a:gd name="T22" fmla="*/ 123 w 682"/>
                      <a:gd name="T23" fmla="*/ 220 h 557"/>
                      <a:gd name="T24" fmla="*/ 94 w 682"/>
                      <a:gd name="T25" fmla="*/ 225 h 557"/>
                      <a:gd name="T26" fmla="*/ 80 w 682"/>
                      <a:gd name="T27" fmla="*/ 232 h 557"/>
                      <a:gd name="T28" fmla="*/ 50 w 682"/>
                      <a:gd name="T29" fmla="*/ 232 h 557"/>
                      <a:gd name="T30" fmla="*/ 14 w 682"/>
                      <a:gd name="T31" fmla="*/ 198 h 557"/>
                      <a:gd name="T32" fmla="*/ 7 w 682"/>
                      <a:gd name="T33" fmla="*/ 187 h 557"/>
                      <a:gd name="T34" fmla="*/ 0 w 682"/>
                      <a:gd name="T35" fmla="*/ 168 h 557"/>
                      <a:gd name="T36" fmla="*/ 15 w 682"/>
                      <a:gd name="T37" fmla="*/ 135 h 557"/>
                      <a:gd name="T38" fmla="*/ 20 w 682"/>
                      <a:gd name="T39" fmla="*/ 115 h 557"/>
                      <a:gd name="T40" fmla="*/ 32 w 682"/>
                      <a:gd name="T41" fmla="*/ 91 h 557"/>
                      <a:gd name="T42" fmla="*/ 51 w 682"/>
                      <a:gd name="T43" fmla="*/ 74 h 557"/>
                      <a:gd name="T44" fmla="*/ 106 w 682"/>
                      <a:gd name="T45" fmla="*/ 43 h 557"/>
                      <a:gd name="T46" fmla="*/ 140 w 682"/>
                      <a:gd name="T47" fmla="*/ 19 h 557"/>
                      <a:gd name="T48" fmla="*/ 164 w 682"/>
                      <a:gd name="T49" fmla="*/ 4 h 557"/>
                      <a:gd name="T50" fmla="*/ 230 w 682"/>
                      <a:gd name="T51" fmla="*/ 1 h 557"/>
                      <a:gd name="T52" fmla="*/ 253 w 682"/>
                      <a:gd name="T53" fmla="*/ 0 h 557"/>
                      <a:gd name="T54" fmla="*/ 244 w 682"/>
                      <a:gd name="T55" fmla="*/ 22 h 557"/>
                      <a:gd name="T56" fmla="*/ 281 w 682"/>
                      <a:gd name="T57" fmla="*/ 53 h 557"/>
                      <a:gd name="T58" fmla="*/ 316 w 682"/>
                      <a:gd name="T59" fmla="*/ 47 h 557"/>
                      <a:gd name="T60" fmla="*/ 336 w 682"/>
                      <a:gd name="T61" fmla="*/ 52 h 557"/>
                      <a:gd name="T62" fmla="*/ 355 w 682"/>
                      <a:gd name="T63" fmla="*/ 62 h 557"/>
                      <a:gd name="T64" fmla="*/ 363 w 682"/>
                      <a:gd name="T65" fmla="*/ 119 h 557"/>
                      <a:gd name="T66" fmla="*/ 363 w 682"/>
                      <a:gd name="T67" fmla="*/ 153 h 557"/>
                      <a:gd name="T68" fmla="*/ 380 w 682"/>
                      <a:gd name="T69" fmla="*/ 180 h 557"/>
                      <a:gd name="T70" fmla="*/ 410 w 682"/>
                      <a:gd name="T71" fmla="*/ 191 h 557"/>
                      <a:gd name="T72" fmla="*/ 432 w 682"/>
                      <a:gd name="T73" fmla="*/ 187 h 557"/>
                      <a:gd name="T74" fmla="*/ 422 w 682"/>
                      <a:gd name="T75" fmla="*/ 216 h 557"/>
                      <a:gd name="T76" fmla="*/ 380 w 682"/>
                      <a:gd name="T77" fmla="*/ 259 h 557"/>
                      <a:gd name="T78" fmla="*/ 348 w 682"/>
                      <a:gd name="T79" fmla="*/ 308 h 557"/>
                      <a:gd name="T80" fmla="*/ 353 w 682"/>
                      <a:gd name="T81" fmla="*/ 323 h 557"/>
                      <a:gd name="T82" fmla="*/ 276 w 682"/>
                      <a:gd name="T83" fmla="*/ 353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7" name="Freeform 100"/>
                  <p:cNvSpPr>
                    <a:spLocks/>
                  </p:cNvSpPr>
                  <p:nvPr/>
                </p:nvSpPr>
                <p:spPr bwMode="ltGray">
                  <a:xfrm>
                    <a:off x="3877" y="448"/>
                    <a:ext cx="163" cy="221"/>
                  </a:xfrm>
                  <a:custGeom>
                    <a:avLst/>
                    <a:gdLst>
                      <a:gd name="T0" fmla="*/ 154 w 257"/>
                      <a:gd name="T1" fmla="*/ 221 h 347"/>
                      <a:gd name="T2" fmla="*/ 148 w 257"/>
                      <a:gd name="T3" fmla="*/ 192 h 347"/>
                      <a:gd name="T4" fmla="*/ 138 w 257"/>
                      <a:gd name="T5" fmla="*/ 183 h 347"/>
                      <a:gd name="T6" fmla="*/ 136 w 257"/>
                      <a:gd name="T7" fmla="*/ 171 h 347"/>
                      <a:gd name="T8" fmla="*/ 133 w 257"/>
                      <a:gd name="T9" fmla="*/ 162 h 347"/>
                      <a:gd name="T10" fmla="*/ 133 w 257"/>
                      <a:gd name="T11" fmla="*/ 146 h 347"/>
                      <a:gd name="T12" fmla="*/ 131 w 257"/>
                      <a:gd name="T13" fmla="*/ 136 h 347"/>
                      <a:gd name="T14" fmla="*/ 145 w 257"/>
                      <a:gd name="T15" fmla="*/ 129 h 347"/>
                      <a:gd name="T16" fmla="*/ 163 w 257"/>
                      <a:gd name="T17" fmla="*/ 125 h 347"/>
                      <a:gd name="T18" fmla="*/ 163 w 257"/>
                      <a:gd name="T19" fmla="*/ 87 h 347"/>
                      <a:gd name="T20" fmla="*/ 34 w 257"/>
                      <a:gd name="T21" fmla="*/ 61 h 347"/>
                      <a:gd name="T22" fmla="*/ 20 w 257"/>
                      <a:gd name="T23" fmla="*/ 62 h 347"/>
                      <a:gd name="T24" fmla="*/ 10 w 257"/>
                      <a:gd name="T25" fmla="*/ 65 h 347"/>
                      <a:gd name="T26" fmla="*/ 0 w 257"/>
                      <a:gd name="T27" fmla="*/ 95 h 347"/>
                      <a:gd name="T28" fmla="*/ 59 w 257"/>
                      <a:gd name="T29" fmla="*/ 220 h 347"/>
                      <a:gd name="T30" fmla="*/ 154 w 257"/>
                      <a:gd name="T31" fmla="*/ 221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8" name="Freeform 101"/>
                  <p:cNvSpPr>
                    <a:spLocks/>
                  </p:cNvSpPr>
                  <p:nvPr/>
                </p:nvSpPr>
                <p:spPr bwMode="ltGray">
                  <a:xfrm>
                    <a:off x="4164" y="611"/>
                    <a:ext cx="7" cy="12"/>
                  </a:xfrm>
                  <a:custGeom>
                    <a:avLst/>
                    <a:gdLst>
                      <a:gd name="T0" fmla="*/ 3 w 19"/>
                      <a:gd name="T1" fmla="*/ 8 h 37"/>
                      <a:gd name="T2" fmla="*/ 7 w 19"/>
                      <a:gd name="T3" fmla="*/ 7 h 37"/>
                      <a:gd name="T4" fmla="*/ 3 w 19"/>
                      <a:gd name="T5" fmla="*/ 8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9" name="Freeform 102"/>
                  <p:cNvSpPr>
                    <a:spLocks/>
                  </p:cNvSpPr>
                  <p:nvPr/>
                </p:nvSpPr>
                <p:spPr bwMode="ltGray">
                  <a:xfrm>
                    <a:off x="4155" y="497"/>
                    <a:ext cx="9" cy="7"/>
                  </a:xfrm>
                  <a:custGeom>
                    <a:avLst/>
                    <a:gdLst>
                      <a:gd name="T0" fmla="*/ 5 w 22"/>
                      <a:gd name="T1" fmla="*/ 4 h 20"/>
                      <a:gd name="T2" fmla="*/ 7 w 22"/>
                      <a:gd name="T3" fmla="*/ 0 h 20"/>
                      <a:gd name="T4" fmla="*/ 8 w 22"/>
                      <a:gd name="T5" fmla="*/ 4 h 20"/>
                      <a:gd name="T6" fmla="*/ 3 w 22"/>
                      <a:gd name="T7" fmla="*/ 7 h 20"/>
                      <a:gd name="T8" fmla="*/ 5 w 22"/>
                      <a:gd name="T9" fmla="*/ 4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0" name="Freeform 103"/>
                  <p:cNvSpPr>
                    <a:spLocks/>
                  </p:cNvSpPr>
                  <p:nvPr/>
                </p:nvSpPr>
                <p:spPr bwMode="ltGray">
                  <a:xfrm>
                    <a:off x="3760" y="357"/>
                    <a:ext cx="25" cy="10"/>
                  </a:xfrm>
                  <a:custGeom>
                    <a:avLst/>
                    <a:gdLst>
                      <a:gd name="T0" fmla="*/ 11 w 57"/>
                      <a:gd name="T1" fmla="*/ 6 h 30"/>
                      <a:gd name="T2" fmla="*/ 14 w 57"/>
                      <a:gd name="T3" fmla="*/ 2 h 30"/>
                      <a:gd name="T4" fmla="*/ 16 w 57"/>
                      <a:gd name="T5" fmla="*/ 10 h 30"/>
                      <a:gd name="T6" fmla="*/ 11 w 57"/>
                      <a:gd name="T7" fmla="*/ 6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1" name="Freeform 104"/>
                  <p:cNvSpPr>
                    <a:spLocks/>
                  </p:cNvSpPr>
                  <p:nvPr/>
                </p:nvSpPr>
                <p:spPr bwMode="ltGray">
                  <a:xfrm>
                    <a:off x="4062" y="265"/>
                    <a:ext cx="295" cy="233"/>
                  </a:xfrm>
                  <a:custGeom>
                    <a:avLst/>
                    <a:gdLst>
                      <a:gd name="T0" fmla="*/ 201 w 693"/>
                      <a:gd name="T1" fmla="*/ 155 h 696"/>
                      <a:gd name="T2" fmla="*/ 167 w 693"/>
                      <a:gd name="T3" fmla="*/ 151 h 696"/>
                      <a:gd name="T4" fmla="*/ 138 w 693"/>
                      <a:gd name="T5" fmla="*/ 138 h 696"/>
                      <a:gd name="T6" fmla="*/ 113 w 693"/>
                      <a:gd name="T7" fmla="*/ 134 h 696"/>
                      <a:gd name="T8" fmla="*/ 101 w 693"/>
                      <a:gd name="T9" fmla="*/ 139 h 696"/>
                      <a:gd name="T10" fmla="*/ 111 w 693"/>
                      <a:gd name="T11" fmla="*/ 143 h 696"/>
                      <a:gd name="T12" fmla="*/ 125 w 693"/>
                      <a:gd name="T13" fmla="*/ 157 h 696"/>
                      <a:gd name="T14" fmla="*/ 137 w 693"/>
                      <a:gd name="T15" fmla="*/ 159 h 696"/>
                      <a:gd name="T16" fmla="*/ 142 w 693"/>
                      <a:gd name="T17" fmla="*/ 179 h 696"/>
                      <a:gd name="T18" fmla="*/ 133 w 693"/>
                      <a:gd name="T19" fmla="*/ 185 h 696"/>
                      <a:gd name="T20" fmla="*/ 111 w 693"/>
                      <a:gd name="T21" fmla="*/ 206 h 696"/>
                      <a:gd name="T22" fmla="*/ 96 w 693"/>
                      <a:gd name="T23" fmla="*/ 210 h 696"/>
                      <a:gd name="T24" fmla="*/ 41 w 693"/>
                      <a:gd name="T25" fmla="*/ 233 h 696"/>
                      <a:gd name="T26" fmla="*/ 33 w 693"/>
                      <a:gd name="T27" fmla="*/ 206 h 696"/>
                      <a:gd name="T28" fmla="*/ 19 w 693"/>
                      <a:gd name="T29" fmla="*/ 175 h 696"/>
                      <a:gd name="T30" fmla="*/ 14 w 693"/>
                      <a:gd name="T31" fmla="*/ 150 h 696"/>
                      <a:gd name="T32" fmla="*/ 23 w 693"/>
                      <a:gd name="T33" fmla="*/ 115 h 696"/>
                      <a:gd name="T34" fmla="*/ 7 w 693"/>
                      <a:gd name="T35" fmla="*/ 131 h 696"/>
                      <a:gd name="T36" fmla="*/ 34 w 693"/>
                      <a:gd name="T37" fmla="*/ 94 h 696"/>
                      <a:gd name="T38" fmla="*/ 48 w 693"/>
                      <a:gd name="T39" fmla="*/ 68 h 696"/>
                      <a:gd name="T40" fmla="*/ 16 w 693"/>
                      <a:gd name="T41" fmla="*/ 68 h 696"/>
                      <a:gd name="T42" fmla="*/ 0 w 693"/>
                      <a:gd name="T43" fmla="*/ 66 h 696"/>
                      <a:gd name="T44" fmla="*/ 11 w 693"/>
                      <a:gd name="T45" fmla="*/ 47 h 696"/>
                      <a:gd name="T46" fmla="*/ 41 w 693"/>
                      <a:gd name="T47" fmla="*/ 37 h 696"/>
                      <a:gd name="T48" fmla="*/ 94 w 693"/>
                      <a:gd name="T49" fmla="*/ 42 h 696"/>
                      <a:gd name="T50" fmla="*/ 97 w 693"/>
                      <a:gd name="T51" fmla="*/ 21 h 696"/>
                      <a:gd name="T52" fmla="*/ 111 w 693"/>
                      <a:gd name="T53" fmla="*/ 0 h 696"/>
                      <a:gd name="T54" fmla="*/ 152 w 693"/>
                      <a:gd name="T55" fmla="*/ 15 h 696"/>
                      <a:gd name="T56" fmla="*/ 140 w 693"/>
                      <a:gd name="T57" fmla="*/ 29 h 696"/>
                      <a:gd name="T58" fmla="*/ 128 w 693"/>
                      <a:gd name="T59" fmla="*/ 59 h 696"/>
                      <a:gd name="T60" fmla="*/ 154 w 693"/>
                      <a:gd name="T61" fmla="*/ 64 h 696"/>
                      <a:gd name="T62" fmla="*/ 159 w 693"/>
                      <a:gd name="T63" fmla="*/ 46 h 696"/>
                      <a:gd name="T64" fmla="*/ 178 w 693"/>
                      <a:gd name="T65" fmla="*/ 31 h 696"/>
                      <a:gd name="T66" fmla="*/ 212 w 693"/>
                      <a:gd name="T67" fmla="*/ 29 h 696"/>
                      <a:gd name="T68" fmla="*/ 225 w 693"/>
                      <a:gd name="T69" fmla="*/ 17 h 696"/>
                      <a:gd name="T70" fmla="*/ 230 w 693"/>
                      <a:gd name="T71" fmla="*/ 154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2" name="Freeform 105"/>
                  <p:cNvSpPr>
                    <a:spLocks/>
                  </p:cNvSpPr>
                  <p:nvPr/>
                </p:nvSpPr>
                <p:spPr bwMode="ltGray">
                  <a:xfrm>
                    <a:off x="3861" y="247"/>
                    <a:ext cx="591" cy="95"/>
                  </a:xfrm>
                  <a:custGeom>
                    <a:avLst/>
                    <a:gdLst>
                      <a:gd name="T0" fmla="*/ 524 w 931"/>
                      <a:gd name="T1" fmla="*/ 0 h 149"/>
                      <a:gd name="T2" fmla="*/ 91 w 931"/>
                      <a:gd name="T3" fmla="*/ 18 h 149"/>
                      <a:gd name="T4" fmla="*/ 58 w 931"/>
                      <a:gd name="T5" fmla="*/ 27 h 149"/>
                      <a:gd name="T6" fmla="*/ 39 w 931"/>
                      <a:gd name="T7" fmla="*/ 27 h 149"/>
                      <a:gd name="T8" fmla="*/ 14 w 931"/>
                      <a:gd name="T9" fmla="*/ 49 h 149"/>
                      <a:gd name="T10" fmla="*/ 0 w 931"/>
                      <a:gd name="T11" fmla="*/ 67 h 149"/>
                      <a:gd name="T12" fmla="*/ 37 w 931"/>
                      <a:gd name="T13" fmla="*/ 73 h 149"/>
                      <a:gd name="T14" fmla="*/ 62 w 931"/>
                      <a:gd name="T15" fmla="*/ 61 h 149"/>
                      <a:gd name="T16" fmla="*/ 69 w 931"/>
                      <a:gd name="T17" fmla="*/ 54 h 149"/>
                      <a:gd name="T18" fmla="*/ 106 w 931"/>
                      <a:gd name="T19" fmla="*/ 33 h 149"/>
                      <a:gd name="T20" fmla="*/ 136 w 931"/>
                      <a:gd name="T21" fmla="*/ 29 h 149"/>
                      <a:gd name="T22" fmla="*/ 150 w 931"/>
                      <a:gd name="T23" fmla="*/ 60 h 149"/>
                      <a:gd name="T24" fmla="*/ 119 w 931"/>
                      <a:gd name="T25" fmla="*/ 69 h 149"/>
                      <a:gd name="T26" fmla="*/ 147 w 931"/>
                      <a:gd name="T27" fmla="*/ 72 h 149"/>
                      <a:gd name="T28" fmla="*/ 159 w 931"/>
                      <a:gd name="T29" fmla="*/ 57 h 149"/>
                      <a:gd name="T30" fmla="*/ 169 w 931"/>
                      <a:gd name="T31" fmla="*/ 59 h 149"/>
                      <a:gd name="T32" fmla="*/ 161 w 931"/>
                      <a:gd name="T33" fmla="*/ 34 h 149"/>
                      <a:gd name="T34" fmla="*/ 169 w 931"/>
                      <a:gd name="T35" fmla="*/ 28 h 149"/>
                      <a:gd name="T36" fmla="*/ 176 w 931"/>
                      <a:gd name="T37" fmla="*/ 56 h 149"/>
                      <a:gd name="T38" fmla="*/ 169 w 931"/>
                      <a:gd name="T39" fmla="*/ 72 h 149"/>
                      <a:gd name="T40" fmla="*/ 188 w 931"/>
                      <a:gd name="T41" fmla="*/ 83 h 149"/>
                      <a:gd name="T42" fmla="*/ 190 w 931"/>
                      <a:gd name="T43" fmla="*/ 59 h 149"/>
                      <a:gd name="T44" fmla="*/ 210 w 931"/>
                      <a:gd name="T45" fmla="*/ 66 h 149"/>
                      <a:gd name="T46" fmla="*/ 242 w 931"/>
                      <a:gd name="T47" fmla="*/ 47 h 149"/>
                      <a:gd name="T48" fmla="*/ 260 w 931"/>
                      <a:gd name="T49" fmla="*/ 32 h 149"/>
                      <a:gd name="T50" fmla="*/ 279 w 931"/>
                      <a:gd name="T51" fmla="*/ 36 h 149"/>
                      <a:gd name="T52" fmla="*/ 289 w 931"/>
                      <a:gd name="T53" fmla="*/ 32 h 149"/>
                      <a:gd name="T54" fmla="*/ 274 w 931"/>
                      <a:gd name="T55" fmla="*/ 28 h 149"/>
                      <a:gd name="T56" fmla="*/ 301 w 931"/>
                      <a:gd name="T57" fmla="*/ 22 h 149"/>
                      <a:gd name="T58" fmla="*/ 345 w 931"/>
                      <a:gd name="T59" fmla="*/ 34 h 149"/>
                      <a:gd name="T60" fmla="*/ 369 w 931"/>
                      <a:gd name="T61" fmla="*/ 27 h 149"/>
                      <a:gd name="T62" fmla="*/ 371 w 931"/>
                      <a:gd name="T63" fmla="*/ 40 h 149"/>
                      <a:gd name="T64" fmla="*/ 361 w 931"/>
                      <a:gd name="T65" fmla="*/ 64 h 149"/>
                      <a:gd name="T66" fmla="*/ 388 w 931"/>
                      <a:gd name="T67" fmla="*/ 56 h 149"/>
                      <a:gd name="T68" fmla="*/ 396 w 931"/>
                      <a:gd name="T69" fmla="*/ 51 h 149"/>
                      <a:gd name="T70" fmla="*/ 411 w 931"/>
                      <a:gd name="T71" fmla="*/ 39 h 149"/>
                      <a:gd name="T72" fmla="*/ 504 w 931"/>
                      <a:gd name="T73" fmla="*/ 54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3" name="Freeform 106"/>
                  <p:cNvSpPr>
                    <a:spLocks/>
                  </p:cNvSpPr>
                  <p:nvPr/>
                </p:nvSpPr>
                <p:spPr bwMode="ltGray">
                  <a:xfrm>
                    <a:off x="3981" y="282"/>
                    <a:ext cx="13" cy="10"/>
                  </a:xfrm>
                  <a:custGeom>
                    <a:avLst/>
                    <a:gdLst>
                      <a:gd name="T0" fmla="*/ 1 w 31"/>
                      <a:gd name="T1" fmla="*/ 9 h 30"/>
                      <a:gd name="T2" fmla="*/ 13 w 31"/>
                      <a:gd name="T3" fmla="*/ 0 h 30"/>
                      <a:gd name="T4" fmla="*/ 8 w 31"/>
                      <a:gd name="T5" fmla="*/ 8 h 30"/>
                      <a:gd name="T6" fmla="*/ 1 w 31"/>
                      <a:gd name="T7" fmla="*/ 9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4" name="Freeform 107"/>
                  <p:cNvSpPr>
                    <a:spLocks/>
                  </p:cNvSpPr>
                  <p:nvPr/>
                </p:nvSpPr>
                <p:spPr bwMode="ltGray">
                  <a:xfrm>
                    <a:off x="3966" y="296"/>
                    <a:ext cx="19" cy="11"/>
                  </a:xfrm>
                  <a:custGeom>
                    <a:avLst/>
                    <a:gdLst>
                      <a:gd name="T0" fmla="*/ 3 w 44"/>
                      <a:gd name="T1" fmla="*/ 11 h 32"/>
                      <a:gd name="T2" fmla="*/ 10 w 44"/>
                      <a:gd name="T3" fmla="*/ 0 h 32"/>
                      <a:gd name="T4" fmla="*/ 16 w 44"/>
                      <a:gd name="T5" fmla="*/ 1 h 32"/>
                      <a:gd name="T6" fmla="*/ 3 w 44"/>
                      <a:gd name="T7" fmla="*/ 11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5" name="Freeform 108"/>
                  <p:cNvSpPr>
                    <a:spLocks/>
                  </p:cNvSpPr>
                  <p:nvPr/>
                </p:nvSpPr>
                <p:spPr bwMode="ltGray">
                  <a:xfrm>
                    <a:off x="4028" y="337"/>
                    <a:ext cx="32" cy="6"/>
                  </a:xfrm>
                  <a:custGeom>
                    <a:avLst/>
                    <a:gdLst>
                      <a:gd name="T0" fmla="*/ 16 w 76"/>
                      <a:gd name="T1" fmla="*/ 6 h 18"/>
                      <a:gd name="T2" fmla="*/ 11 w 76"/>
                      <a:gd name="T3" fmla="*/ 1 h 18"/>
                      <a:gd name="T4" fmla="*/ 16 w 76"/>
                      <a:gd name="T5" fmla="*/ 6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6" name="Freeform 109"/>
                  <p:cNvSpPr>
                    <a:spLocks/>
                  </p:cNvSpPr>
                  <p:nvPr/>
                </p:nvSpPr>
                <p:spPr bwMode="ltGray">
                  <a:xfrm>
                    <a:off x="4083" y="336"/>
                    <a:ext cx="18" cy="15"/>
                  </a:xfrm>
                  <a:custGeom>
                    <a:avLst/>
                    <a:gdLst>
                      <a:gd name="T0" fmla="*/ 0 w 42"/>
                      <a:gd name="T1" fmla="*/ 7 h 44"/>
                      <a:gd name="T2" fmla="*/ 5 w 42"/>
                      <a:gd name="T3" fmla="*/ 3 h 44"/>
                      <a:gd name="T4" fmla="*/ 0 w 42"/>
                      <a:gd name="T5" fmla="*/ 7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7" name="Freeform 110"/>
                  <p:cNvSpPr>
                    <a:spLocks/>
                  </p:cNvSpPr>
                  <p:nvPr/>
                </p:nvSpPr>
                <p:spPr bwMode="ltGray">
                  <a:xfrm>
                    <a:off x="3936" y="295"/>
                    <a:ext cx="14" cy="10"/>
                  </a:xfrm>
                  <a:custGeom>
                    <a:avLst/>
                    <a:gdLst>
                      <a:gd name="T0" fmla="*/ 3 w 31"/>
                      <a:gd name="T1" fmla="*/ 7 h 30"/>
                      <a:gd name="T2" fmla="*/ 14 w 31"/>
                      <a:gd name="T3" fmla="*/ 3 h 30"/>
                      <a:gd name="T4" fmla="*/ 3 w 31"/>
                      <a:gd name="T5" fmla="*/ 7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grpSp>
            <p:nvGrpSpPr>
              <p:cNvPr id="1036" name="Group 111"/>
              <p:cNvGrpSpPr>
                <a:grpSpLocks/>
              </p:cNvGrpSpPr>
              <p:nvPr/>
            </p:nvGrpSpPr>
            <p:grpSpPr bwMode="auto">
              <a:xfrm>
                <a:off x="798" y="111"/>
                <a:ext cx="4702" cy="418"/>
                <a:chOff x="798" y="255"/>
                <a:chExt cx="4702" cy="418"/>
              </a:xfrm>
            </p:grpSpPr>
            <p:sp>
              <p:nvSpPr>
                <p:cNvPr id="1063" name="Line 112"/>
                <p:cNvSpPr>
                  <a:spLocks noChangeShapeType="1"/>
                </p:cNvSpPr>
                <p:nvPr/>
              </p:nvSpPr>
              <p:spPr bwMode="white">
                <a:xfrm>
                  <a:off x="798" y="476"/>
                  <a:ext cx="4702"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4" name="Line 113"/>
                <p:cNvSpPr>
                  <a:spLocks noChangeShapeType="1"/>
                </p:cNvSpPr>
                <p:nvPr/>
              </p:nvSpPr>
              <p:spPr bwMode="white">
                <a:xfrm>
                  <a:off x="102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 name="Line 114"/>
                <p:cNvSpPr>
                  <a:spLocks noChangeShapeType="1"/>
                </p:cNvSpPr>
                <p:nvPr/>
              </p:nvSpPr>
              <p:spPr bwMode="white">
                <a:xfrm>
                  <a:off x="125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6" name="Line 115"/>
                <p:cNvSpPr>
                  <a:spLocks noChangeShapeType="1"/>
                </p:cNvSpPr>
                <p:nvPr/>
              </p:nvSpPr>
              <p:spPr bwMode="white">
                <a:xfrm>
                  <a:off x="148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7" name="Line 116"/>
                <p:cNvSpPr>
                  <a:spLocks noChangeShapeType="1"/>
                </p:cNvSpPr>
                <p:nvPr/>
              </p:nvSpPr>
              <p:spPr bwMode="white">
                <a:xfrm>
                  <a:off x="171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8" name="Line 117"/>
                <p:cNvSpPr>
                  <a:spLocks noChangeShapeType="1"/>
                </p:cNvSpPr>
                <p:nvPr/>
              </p:nvSpPr>
              <p:spPr bwMode="white">
                <a:xfrm>
                  <a:off x="193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9" name="Line 118"/>
                <p:cNvSpPr>
                  <a:spLocks noChangeShapeType="1"/>
                </p:cNvSpPr>
                <p:nvPr/>
              </p:nvSpPr>
              <p:spPr bwMode="white">
                <a:xfrm>
                  <a:off x="216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0" name="Line 119"/>
                <p:cNvSpPr>
                  <a:spLocks noChangeShapeType="1"/>
                </p:cNvSpPr>
                <p:nvPr/>
              </p:nvSpPr>
              <p:spPr bwMode="white">
                <a:xfrm>
                  <a:off x="239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1" name="Line 120"/>
                <p:cNvSpPr>
                  <a:spLocks noChangeShapeType="1"/>
                </p:cNvSpPr>
                <p:nvPr/>
              </p:nvSpPr>
              <p:spPr bwMode="white">
                <a:xfrm>
                  <a:off x="262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2" name="Line 121"/>
                <p:cNvSpPr>
                  <a:spLocks noChangeShapeType="1"/>
                </p:cNvSpPr>
                <p:nvPr/>
              </p:nvSpPr>
              <p:spPr bwMode="white">
                <a:xfrm>
                  <a:off x="285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3" name="Line 122"/>
                <p:cNvSpPr>
                  <a:spLocks noChangeShapeType="1"/>
                </p:cNvSpPr>
                <p:nvPr/>
              </p:nvSpPr>
              <p:spPr bwMode="white">
                <a:xfrm>
                  <a:off x="307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4" name="Line 123"/>
                <p:cNvSpPr>
                  <a:spLocks noChangeShapeType="1"/>
                </p:cNvSpPr>
                <p:nvPr/>
              </p:nvSpPr>
              <p:spPr bwMode="white">
                <a:xfrm>
                  <a:off x="330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5" name="Line 124"/>
                <p:cNvSpPr>
                  <a:spLocks noChangeShapeType="1"/>
                </p:cNvSpPr>
                <p:nvPr/>
              </p:nvSpPr>
              <p:spPr bwMode="white">
                <a:xfrm>
                  <a:off x="353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6" name="Line 125"/>
                <p:cNvSpPr>
                  <a:spLocks noChangeShapeType="1"/>
                </p:cNvSpPr>
                <p:nvPr/>
              </p:nvSpPr>
              <p:spPr bwMode="white">
                <a:xfrm>
                  <a:off x="376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7" name="Line 126"/>
                <p:cNvSpPr>
                  <a:spLocks noChangeShapeType="1"/>
                </p:cNvSpPr>
                <p:nvPr/>
              </p:nvSpPr>
              <p:spPr bwMode="white">
                <a:xfrm>
                  <a:off x="399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8" name="Line 127"/>
                <p:cNvSpPr>
                  <a:spLocks noChangeShapeType="1"/>
                </p:cNvSpPr>
                <p:nvPr/>
              </p:nvSpPr>
              <p:spPr bwMode="white">
                <a:xfrm>
                  <a:off x="421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9" name="Line 128"/>
                <p:cNvSpPr>
                  <a:spLocks noChangeShapeType="1"/>
                </p:cNvSpPr>
                <p:nvPr/>
              </p:nvSpPr>
              <p:spPr bwMode="white">
                <a:xfrm>
                  <a:off x="444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0" name="Line 129"/>
                <p:cNvSpPr>
                  <a:spLocks noChangeShapeType="1"/>
                </p:cNvSpPr>
                <p:nvPr/>
              </p:nvSpPr>
              <p:spPr bwMode="white">
                <a:xfrm>
                  <a:off x="467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1" name="Line 130"/>
                <p:cNvSpPr>
                  <a:spLocks noChangeShapeType="1"/>
                </p:cNvSpPr>
                <p:nvPr/>
              </p:nvSpPr>
              <p:spPr bwMode="white">
                <a:xfrm>
                  <a:off x="490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2" name="Line 131"/>
                <p:cNvSpPr>
                  <a:spLocks noChangeShapeType="1"/>
                </p:cNvSpPr>
                <p:nvPr/>
              </p:nvSpPr>
              <p:spPr bwMode="white">
                <a:xfrm>
                  <a:off x="513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3" name="Line 132"/>
                <p:cNvSpPr>
                  <a:spLocks noChangeShapeType="1"/>
                </p:cNvSpPr>
                <p:nvPr/>
              </p:nvSpPr>
              <p:spPr bwMode="white">
                <a:xfrm>
                  <a:off x="535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37" name="Group 133"/>
              <p:cNvGrpSpPr>
                <a:grpSpLocks/>
              </p:cNvGrpSpPr>
              <p:nvPr/>
            </p:nvGrpSpPr>
            <p:grpSpPr bwMode="auto">
              <a:xfrm>
                <a:off x="1208" y="109"/>
                <a:ext cx="3694" cy="423"/>
                <a:chOff x="1034" y="245"/>
                <a:chExt cx="3694" cy="423"/>
              </a:xfrm>
            </p:grpSpPr>
            <p:sp>
              <p:nvSpPr>
                <p:cNvPr id="1038" name="Line 134"/>
                <p:cNvSpPr>
                  <a:spLocks noChangeShapeType="1"/>
                </p:cNvSpPr>
                <p:nvPr/>
              </p:nvSpPr>
              <p:spPr bwMode="ltGray">
                <a:xfrm>
                  <a:off x="2676" y="246"/>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 name="Line 135"/>
                <p:cNvSpPr>
                  <a:spLocks noChangeShapeType="1"/>
                </p:cNvSpPr>
                <p:nvPr/>
              </p:nvSpPr>
              <p:spPr bwMode="ltGray">
                <a:xfrm>
                  <a:off x="2798" y="468"/>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 name="Line 136"/>
                <p:cNvSpPr>
                  <a:spLocks noChangeShapeType="1"/>
                </p:cNvSpPr>
                <p:nvPr/>
              </p:nvSpPr>
              <p:spPr bwMode="ltGray">
                <a:xfrm>
                  <a:off x="2904" y="486"/>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 name="Line 137"/>
                <p:cNvSpPr>
                  <a:spLocks noChangeShapeType="1"/>
                </p:cNvSpPr>
                <p:nvPr/>
              </p:nvSpPr>
              <p:spPr bwMode="ltGray">
                <a:xfrm>
                  <a:off x="3132" y="586"/>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 name="Line 138"/>
                <p:cNvSpPr>
                  <a:spLocks noChangeShapeType="1"/>
                </p:cNvSpPr>
                <p:nvPr/>
              </p:nvSpPr>
              <p:spPr bwMode="ltGray">
                <a:xfrm>
                  <a:off x="3816" y="358"/>
                  <a:ext cx="0" cy="18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3" name="Line 139"/>
                <p:cNvSpPr>
                  <a:spLocks noChangeShapeType="1"/>
                </p:cNvSpPr>
                <p:nvPr/>
              </p:nvSpPr>
              <p:spPr bwMode="ltGray">
                <a:xfrm>
                  <a:off x="3722"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4" name="Line 140"/>
                <p:cNvSpPr>
                  <a:spLocks noChangeShapeType="1"/>
                </p:cNvSpPr>
                <p:nvPr/>
              </p:nvSpPr>
              <p:spPr bwMode="ltGray">
                <a:xfrm>
                  <a:off x="4044" y="372"/>
                  <a:ext cx="0" cy="29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5" name="Line 141"/>
                <p:cNvSpPr>
                  <a:spLocks noChangeShapeType="1"/>
                </p:cNvSpPr>
                <p:nvPr/>
              </p:nvSpPr>
              <p:spPr bwMode="ltGray">
                <a:xfrm flipV="1">
                  <a:off x="4046" y="248"/>
                  <a:ext cx="0" cy="5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6" name="Line 142"/>
                <p:cNvSpPr>
                  <a:spLocks noChangeShapeType="1"/>
                </p:cNvSpPr>
                <p:nvPr/>
              </p:nvSpPr>
              <p:spPr bwMode="ltGray">
                <a:xfrm flipV="1">
                  <a:off x="4272" y="246"/>
                  <a:ext cx="0" cy="18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7" name="Line 143"/>
                <p:cNvSpPr>
                  <a:spLocks noChangeShapeType="1"/>
                </p:cNvSpPr>
                <p:nvPr/>
              </p:nvSpPr>
              <p:spPr bwMode="ltGray">
                <a:xfrm flipH="1">
                  <a:off x="4422" y="468"/>
                  <a:ext cx="7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144"/>
                <p:cNvSpPr>
                  <a:spLocks noChangeShapeType="1"/>
                </p:cNvSpPr>
                <p:nvPr/>
              </p:nvSpPr>
              <p:spPr bwMode="ltGray">
                <a:xfrm flipH="1">
                  <a:off x="4290" y="468"/>
                  <a:ext cx="6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9" name="Line 145"/>
                <p:cNvSpPr>
                  <a:spLocks noChangeShapeType="1"/>
                </p:cNvSpPr>
                <p:nvPr/>
              </p:nvSpPr>
              <p:spPr bwMode="ltGray">
                <a:xfrm flipV="1">
                  <a:off x="4500" y="246"/>
                  <a:ext cx="0" cy="27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146"/>
                <p:cNvSpPr>
                  <a:spLocks noChangeShapeType="1"/>
                </p:cNvSpPr>
                <p:nvPr/>
              </p:nvSpPr>
              <p:spPr bwMode="ltGray">
                <a:xfrm>
                  <a:off x="4728" y="606"/>
                  <a:ext cx="0" cy="3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1" name="Line 147"/>
                <p:cNvSpPr>
                  <a:spLocks noChangeShapeType="1"/>
                </p:cNvSpPr>
                <p:nvPr/>
              </p:nvSpPr>
              <p:spPr bwMode="ltGray">
                <a:xfrm>
                  <a:off x="1992" y="250"/>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2" name="Line 148"/>
                <p:cNvSpPr>
                  <a:spLocks noChangeShapeType="1"/>
                </p:cNvSpPr>
                <p:nvPr/>
              </p:nvSpPr>
              <p:spPr bwMode="ltGray">
                <a:xfrm>
                  <a:off x="1764" y="247"/>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149"/>
                <p:cNvSpPr>
                  <a:spLocks noChangeShapeType="1"/>
                </p:cNvSpPr>
                <p:nvPr/>
              </p:nvSpPr>
              <p:spPr bwMode="ltGray">
                <a:xfrm flipH="1">
                  <a:off x="1738" y="468"/>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4" name="Line 150"/>
                <p:cNvSpPr>
                  <a:spLocks noChangeShapeType="1"/>
                </p:cNvSpPr>
                <p:nvPr/>
              </p:nvSpPr>
              <p:spPr bwMode="ltGray">
                <a:xfrm>
                  <a:off x="1604" y="468"/>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5" name="Line 151"/>
                <p:cNvSpPr>
                  <a:spLocks noChangeShapeType="1"/>
                </p:cNvSpPr>
                <p:nvPr/>
              </p:nvSpPr>
              <p:spPr bwMode="ltGray">
                <a:xfrm flipH="1">
                  <a:off x="1404" y="468"/>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152"/>
                <p:cNvSpPr>
                  <a:spLocks noChangeShapeType="1"/>
                </p:cNvSpPr>
                <p:nvPr/>
              </p:nvSpPr>
              <p:spPr bwMode="ltGray">
                <a:xfrm>
                  <a:off x="1034"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153"/>
                <p:cNvSpPr>
                  <a:spLocks noChangeShapeType="1"/>
                </p:cNvSpPr>
                <p:nvPr/>
              </p:nvSpPr>
              <p:spPr bwMode="ltGray">
                <a:xfrm>
                  <a:off x="1306" y="370"/>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8" name="Line 154"/>
                <p:cNvSpPr>
                  <a:spLocks noChangeShapeType="1"/>
                </p:cNvSpPr>
                <p:nvPr/>
              </p:nvSpPr>
              <p:spPr bwMode="ltGray">
                <a:xfrm>
                  <a:off x="1080" y="388"/>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155"/>
                <p:cNvSpPr>
                  <a:spLocks noChangeShapeType="1"/>
                </p:cNvSpPr>
                <p:nvPr/>
              </p:nvSpPr>
              <p:spPr bwMode="ltGray">
                <a:xfrm flipH="1" flipV="1">
                  <a:off x="1308" y="245"/>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156"/>
                <p:cNvSpPr>
                  <a:spLocks noChangeShapeType="1"/>
                </p:cNvSpPr>
                <p:nvPr/>
              </p:nvSpPr>
              <p:spPr bwMode="ltGray">
                <a:xfrm>
                  <a:off x="1536" y="316"/>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1" name="Line 157"/>
                <p:cNvSpPr>
                  <a:spLocks noChangeShapeType="1"/>
                </p:cNvSpPr>
                <p:nvPr/>
              </p:nvSpPr>
              <p:spPr bwMode="ltGray">
                <a:xfrm flipV="1">
                  <a:off x="1536" y="247"/>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2" name="Line 158"/>
                <p:cNvSpPr>
                  <a:spLocks noChangeShapeType="1"/>
                </p:cNvSpPr>
                <p:nvPr/>
              </p:nvSpPr>
              <p:spPr bwMode="ltGray">
                <a:xfrm>
                  <a:off x="4095" y="467"/>
                  <a:ext cx="8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pic>
          <p:nvPicPr>
            <p:cNvPr id="1033" name="Picture 159" descr="earth"/>
            <p:cNvPicPr>
              <a:picLocks noChangeAspect="1" noChangeArrowheads="1"/>
            </p:cNvPicPr>
            <p:nvPr userDrawn="1"/>
          </p:nvPicPr>
          <p:blipFill>
            <a:blip r:embed="rId15">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65" y="55"/>
              <a:ext cx="562"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869" r:id="rId1"/>
    <p:sldLayoutId id="2147483870" r:id="rId2"/>
    <p:sldLayoutId id="2147483861" r:id="rId3"/>
    <p:sldLayoutId id="2147483862" r:id="rId4"/>
    <p:sldLayoutId id="2147483863" r:id="rId5"/>
    <p:sldLayoutId id="2147483871" r:id="rId6"/>
    <p:sldLayoutId id="2147483864" r:id="rId7"/>
    <p:sldLayoutId id="2147483865" r:id="rId8"/>
    <p:sldLayoutId id="2147483866" r:id="rId9"/>
    <p:sldLayoutId id="2147483867" r:id="rId10"/>
    <p:sldLayoutId id="2147483868" r:id="rId11"/>
    <p:sldLayoutId id="2147483872" r:id="rId12"/>
    <p:sldLayoutId id="2147483873" r:id="rId13"/>
  </p:sldLayoutIdLst>
  <p:hf hdr="0" dt="0"/>
  <p:txStyles>
    <p:titleStyle>
      <a:lvl1pPr algn="l" rtl="0" eaLnBrk="0" fontAlgn="base" hangingPunct="0">
        <a:spcBef>
          <a:spcPct val="0"/>
        </a:spcBef>
        <a:spcAft>
          <a:spcPct val="0"/>
        </a:spcAft>
        <a:defRPr sz="4400" b="1" i="1">
          <a:solidFill>
            <a:schemeClr val="tx2"/>
          </a:solidFill>
          <a:latin typeface="+mj-lt"/>
          <a:ea typeface="+mj-ea"/>
          <a:cs typeface="+mj-cs"/>
        </a:defRPr>
      </a:lvl1pPr>
      <a:lvl2pPr algn="l" rtl="0" eaLnBrk="0" fontAlgn="base" hangingPunct="0">
        <a:spcBef>
          <a:spcPct val="0"/>
        </a:spcBef>
        <a:spcAft>
          <a:spcPct val="0"/>
        </a:spcAft>
        <a:defRPr sz="4400" b="1" i="1">
          <a:solidFill>
            <a:schemeClr val="tx2"/>
          </a:solidFill>
          <a:latin typeface="Times New Roman" pitchFamily="18" charset="0"/>
        </a:defRPr>
      </a:lvl2pPr>
      <a:lvl3pPr algn="l" rtl="0" eaLnBrk="0" fontAlgn="base" hangingPunct="0">
        <a:spcBef>
          <a:spcPct val="0"/>
        </a:spcBef>
        <a:spcAft>
          <a:spcPct val="0"/>
        </a:spcAft>
        <a:defRPr sz="4400" b="1" i="1">
          <a:solidFill>
            <a:schemeClr val="tx2"/>
          </a:solidFill>
          <a:latin typeface="Times New Roman" pitchFamily="18" charset="0"/>
        </a:defRPr>
      </a:lvl3pPr>
      <a:lvl4pPr algn="l" rtl="0" eaLnBrk="0" fontAlgn="base" hangingPunct="0">
        <a:spcBef>
          <a:spcPct val="0"/>
        </a:spcBef>
        <a:spcAft>
          <a:spcPct val="0"/>
        </a:spcAft>
        <a:defRPr sz="4400" b="1" i="1">
          <a:solidFill>
            <a:schemeClr val="tx2"/>
          </a:solidFill>
          <a:latin typeface="Times New Roman" pitchFamily="18" charset="0"/>
        </a:defRPr>
      </a:lvl4pPr>
      <a:lvl5pPr algn="l" rtl="0" eaLnBrk="0" fontAlgn="base" hangingPunct="0">
        <a:spcBef>
          <a:spcPct val="0"/>
        </a:spcBef>
        <a:spcAft>
          <a:spcPct val="0"/>
        </a:spcAft>
        <a:defRPr sz="4400" b="1" i="1">
          <a:solidFill>
            <a:schemeClr val="tx2"/>
          </a:solidFill>
          <a:latin typeface="Times New Roman" pitchFamily="18" charset="0"/>
        </a:defRPr>
      </a:lvl5pPr>
      <a:lvl6pPr marL="457200" algn="l" rtl="0" eaLnBrk="1" fontAlgn="base" hangingPunct="1">
        <a:spcBef>
          <a:spcPct val="0"/>
        </a:spcBef>
        <a:spcAft>
          <a:spcPct val="0"/>
        </a:spcAft>
        <a:defRPr sz="4400" i="1">
          <a:solidFill>
            <a:schemeClr val="tx2"/>
          </a:solidFill>
          <a:latin typeface="Times New Roman" pitchFamily="18" charset="0"/>
        </a:defRPr>
      </a:lvl6pPr>
      <a:lvl7pPr marL="914400" algn="l" rtl="0" eaLnBrk="1" fontAlgn="base" hangingPunct="1">
        <a:spcBef>
          <a:spcPct val="0"/>
        </a:spcBef>
        <a:spcAft>
          <a:spcPct val="0"/>
        </a:spcAft>
        <a:defRPr sz="4400" i="1">
          <a:solidFill>
            <a:schemeClr val="tx2"/>
          </a:solidFill>
          <a:latin typeface="Times New Roman" pitchFamily="18" charset="0"/>
        </a:defRPr>
      </a:lvl7pPr>
      <a:lvl8pPr marL="1371600" algn="l" rtl="0" eaLnBrk="1" fontAlgn="base" hangingPunct="1">
        <a:spcBef>
          <a:spcPct val="0"/>
        </a:spcBef>
        <a:spcAft>
          <a:spcPct val="0"/>
        </a:spcAft>
        <a:defRPr sz="4400" i="1">
          <a:solidFill>
            <a:schemeClr val="tx2"/>
          </a:solidFill>
          <a:latin typeface="Times New Roman" pitchFamily="18" charset="0"/>
        </a:defRPr>
      </a:lvl8pPr>
      <a:lvl9pPr marL="1828800" algn="l" rtl="0" eaLnBrk="1" fontAlgn="base" hangingPunct="1">
        <a:spcBef>
          <a:spcPct val="0"/>
        </a:spcBef>
        <a:spcAft>
          <a:spcPct val="0"/>
        </a:spcAft>
        <a:defRPr sz="4400" i="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Blip>
          <a:blip r:embed="rId16"/>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75000"/>
        <a:buBlip>
          <a:blip r:embed="rId17"/>
        </a:buBlip>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Char char="–"/>
        <a:defRPr sz="2000">
          <a:solidFill>
            <a:schemeClr val="tx1"/>
          </a:solidFill>
          <a:latin typeface="+mn-lt"/>
        </a:defRPr>
      </a:lvl6pPr>
      <a:lvl7pPr marL="2971800" indent="-228600" algn="l" rtl="0" eaLnBrk="1" fontAlgn="base" hangingPunct="1">
        <a:spcBef>
          <a:spcPct val="20000"/>
        </a:spcBef>
        <a:spcAft>
          <a:spcPct val="0"/>
        </a:spcAft>
        <a:buClr>
          <a:schemeClr val="tx2"/>
        </a:buClr>
        <a:buChar char="–"/>
        <a:defRPr sz="2000">
          <a:solidFill>
            <a:schemeClr val="tx1"/>
          </a:solidFill>
          <a:latin typeface="+mn-lt"/>
        </a:defRPr>
      </a:lvl7pPr>
      <a:lvl8pPr marL="3429000" indent="-228600" algn="l" rtl="0" eaLnBrk="1" fontAlgn="base" hangingPunct="1">
        <a:spcBef>
          <a:spcPct val="20000"/>
        </a:spcBef>
        <a:spcAft>
          <a:spcPct val="0"/>
        </a:spcAft>
        <a:buClr>
          <a:schemeClr val="tx2"/>
        </a:buClr>
        <a:buChar char="–"/>
        <a:defRPr sz="2000">
          <a:solidFill>
            <a:schemeClr val="tx1"/>
          </a:solidFill>
          <a:latin typeface="+mn-lt"/>
        </a:defRPr>
      </a:lvl8pPr>
      <a:lvl9pPr marL="3886200" indent="-228600" algn="l" rtl="0" eaLnBrk="1" fontAlgn="base" hangingPunct="1">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6.xml"/><Relationship Id="rId7" Type="http://schemas.openxmlformats.org/officeDocument/2006/relationships/image" Target="../media/image7.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8.w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11.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3.wmf"/><Relationship Id="rId5" Type="http://schemas.openxmlformats.org/officeDocument/2006/relationships/oleObject" Target="../embeddings/oleObject10.bin"/><Relationship Id="rId4" Type="http://schemas.openxmlformats.org/officeDocument/2006/relationships/image" Target="../media/image12.wmf"/></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14.wmf"/><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oleObject" Target="../embeddings/oleObject11.bin"/><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2.bin"/><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16.wmf"/><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oleObject" Target="../embeddings/oleObject13.bin"/><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17.wmf"/><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oleObject" Target="../embeddings/oleObject14.bin"/><Relationship Id="rId5"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28.xml"/><Relationship Id="rId7" Type="http://schemas.openxmlformats.org/officeDocument/2006/relationships/image" Target="../media/image18.e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15.bin"/><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9.e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29.xml"/><Relationship Id="rId7" Type="http://schemas.openxmlformats.org/officeDocument/2006/relationships/image" Target="../media/image20.e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17.bin"/><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1.e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22.e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19.bin"/><Relationship Id="rId5" Type="http://schemas.openxmlformats.org/officeDocument/2006/relationships/image" Target="../media/image3.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image" Target="../media/image23.jpeg"/><Relationship Id="rId5" Type="http://schemas.openxmlformats.org/officeDocument/2006/relationships/image" Target="../media/image25.jpe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image" Target="../media/image23.jpeg"/><Relationship Id="rId5" Type="http://schemas.openxmlformats.org/officeDocument/2006/relationships/image" Target="../media/image25.jpe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35.xml"/><Relationship Id="rId7" Type="http://schemas.openxmlformats.org/officeDocument/2006/relationships/image" Target="../media/image26.e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20.bin"/><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7.e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36.xml"/><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22.bin"/><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9.wmf"/></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6.xml"/><Relationship Id="rId5" Type="http://schemas.openxmlformats.org/officeDocument/2006/relationships/image" Target="../media/image30.emf"/><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notesSlide" Target="../notesSlides/notesSlide46.xml"/><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smtClean="0">
                <a:solidFill>
                  <a:schemeClr val="tx2">
                    <a:satMod val="130000"/>
                  </a:schemeClr>
                </a:solidFill>
              </a:rPr>
              <a:t>Chapter 22</a:t>
            </a:r>
            <a:br>
              <a:rPr lang="en-US" dirty="0" smtClean="0">
                <a:solidFill>
                  <a:schemeClr val="tx2">
                    <a:satMod val="130000"/>
                  </a:schemeClr>
                </a:solidFill>
              </a:rPr>
            </a:br>
            <a:r>
              <a:rPr lang="en-US" dirty="0" smtClean="0">
                <a:solidFill>
                  <a:schemeClr val="tx2">
                    <a:satMod val="130000"/>
                  </a:schemeClr>
                </a:solidFill>
              </a:rPr>
              <a:t>Value at Risk and Expected Shortfall</a:t>
            </a:r>
            <a:endParaRPr lang="en-US" dirty="0">
              <a:solidFill>
                <a:schemeClr val="tx2">
                  <a:satMod val="130000"/>
                </a:schemeClr>
              </a:solidFill>
            </a:endParaRPr>
          </a:p>
        </p:txBody>
      </p:sp>
      <p:sp>
        <p:nvSpPr>
          <p:cNvPr id="71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dirty="0" smtClean="0">
                <a:latin typeface="Arial" panose="020B0604020202020204" pitchFamily="34" charset="0"/>
                <a:cs typeface="Arial" panose="020B0604020202020204" pitchFamily="34" charset="0"/>
              </a:rPr>
              <a:t>Options, Futures, and Other Derivatives, </a:t>
            </a:r>
          </a:p>
          <a:p>
            <a:pPr eaLnBrk="1" hangingPunct="1">
              <a:spcBef>
                <a:spcPct val="0"/>
              </a:spcBef>
              <a:buFontTx/>
              <a:buNone/>
            </a:pPr>
            <a:r>
              <a:rPr lang="en-US" altLang="en-US" sz="1400" dirty="0" smtClean="0">
                <a:latin typeface="Arial" panose="020B0604020202020204" pitchFamily="34" charset="0"/>
                <a:cs typeface="Arial" panose="020B0604020202020204" pitchFamily="34" charset="0"/>
              </a:rPr>
              <a:t>11th Edition, Copyright © John  C. Hull 2021</a:t>
            </a: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6EB40C5E-AAD1-457B-A72E-25D6FD45DDC0}" type="slidenum">
              <a:rPr lang="en-US" altLang="en-US" sz="1400">
                <a:latin typeface="Arial" panose="020B0604020202020204" pitchFamily="34" charset="0"/>
              </a:rPr>
              <a:pPr eaLnBrk="1" hangingPunct="1">
                <a:spcBef>
                  <a:spcPct val="0"/>
                </a:spcBef>
                <a:buFontTx/>
                <a:buNone/>
              </a:pPr>
              <a:t>1</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pPr eaLnBrk="1" hangingPunct="1"/>
            <a:r>
              <a:rPr lang="en-US" altLang="en-US" dirty="0" smtClean="0"/>
              <a:t>Ranked Losses </a:t>
            </a:r>
            <a:r>
              <a:rPr lang="en-US" altLang="en-US" sz="2000" dirty="0" smtClean="0"/>
              <a:t>(Table 22.4, page 499)</a:t>
            </a:r>
          </a:p>
        </p:txBody>
      </p:sp>
      <p:sp>
        <p:nvSpPr>
          <p:cNvPr id="24579" name="Footer Placeholder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cs typeface="Arial" panose="020B0604020202020204" pitchFamily="34" charset="0"/>
              </a:rPr>
              <a:t>Options, Futures, and Other Derivatives,  11th Edition, Copyright © John  C. Hull 2021</a:t>
            </a:r>
            <a:endParaRPr lang="en-US" altLang="en-US" sz="1400">
              <a:cs typeface="Arial" panose="020B0604020202020204" pitchFamily="34" charset="0"/>
            </a:endParaRPr>
          </a:p>
        </p:txBody>
      </p:sp>
      <p:sp>
        <p:nvSpPr>
          <p:cNvPr id="24580"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1B5E4C4D-025B-4D01-AE50-0D0E230B3766}" type="slidenum">
              <a:rPr lang="en-US" altLang="en-US" sz="1800">
                <a:cs typeface="Arial" panose="020B0604020202020204" pitchFamily="34" charset="0"/>
              </a:rPr>
              <a:pPr eaLnBrk="1" hangingPunct="1">
                <a:spcBef>
                  <a:spcPct val="0"/>
                </a:spcBef>
                <a:buClrTx/>
                <a:buSzTx/>
                <a:buFontTx/>
                <a:buNone/>
              </a:pPr>
              <a:t>10</a:t>
            </a:fld>
            <a:endParaRPr lang="en-US" altLang="en-US" sz="180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811991494"/>
              </p:ext>
            </p:extLst>
          </p:nvPr>
        </p:nvGraphicFramePr>
        <p:xfrm>
          <a:off x="1143000" y="2057400"/>
          <a:ext cx="4038600" cy="2967040"/>
        </p:xfrm>
        <a:graphic>
          <a:graphicData uri="http://schemas.openxmlformats.org/drawingml/2006/table">
            <a:tbl>
              <a:tblPr firstRow="1" bandRow="1">
                <a:tableStyleId>{5940675A-B579-460E-94D1-54222C63F5DA}</a:tableStyleId>
              </a:tblPr>
              <a:tblGrid>
                <a:gridCol w="22860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70880">
                <a:tc>
                  <a:txBody>
                    <a:bodyPr/>
                    <a:lstStyle/>
                    <a:p>
                      <a:pPr algn="ctr"/>
                      <a:r>
                        <a:rPr lang="en-US" sz="1800" i="1" dirty="0" smtClean="0">
                          <a:latin typeface="+mj-lt"/>
                          <a:cs typeface="Arial" pitchFamily="34" charset="0"/>
                        </a:rPr>
                        <a:t>Scenario Number</a:t>
                      </a:r>
                      <a:endParaRPr lang="en-US" sz="1800" i="1" dirty="0">
                        <a:latin typeface="+mj-lt"/>
                        <a:cs typeface="Arial" pitchFamily="34" charset="0"/>
                      </a:endParaRPr>
                    </a:p>
                  </a:txBody>
                  <a:tcPr marT="45725" marB="45725"/>
                </a:tc>
                <a:tc>
                  <a:txBody>
                    <a:bodyPr/>
                    <a:lstStyle/>
                    <a:p>
                      <a:pPr algn="ctr"/>
                      <a:r>
                        <a:rPr lang="en-US" sz="1800" i="1" dirty="0" smtClean="0">
                          <a:latin typeface="+mj-lt"/>
                          <a:cs typeface="Arial" pitchFamily="34" charset="0"/>
                        </a:rPr>
                        <a:t>Loss ($000s)</a:t>
                      </a:r>
                      <a:endParaRPr lang="en-US" sz="1800" i="1" dirty="0">
                        <a:latin typeface="+mj-lt"/>
                        <a:cs typeface="Arial" pitchFamily="34" charset="0"/>
                      </a:endParaRPr>
                    </a:p>
                  </a:txBody>
                  <a:tcPr marT="45725" marB="45725"/>
                </a:tc>
                <a:extLst>
                  <a:ext uri="{0D108BD9-81ED-4DB2-BD59-A6C34878D82A}">
                    <a16:rowId xmlns:a16="http://schemas.microsoft.com/office/drawing/2014/main" val="10000"/>
                  </a:ext>
                </a:extLst>
              </a:tr>
              <a:tr h="370880">
                <a:tc>
                  <a:txBody>
                    <a:bodyPr/>
                    <a:lstStyle/>
                    <a:p>
                      <a:pPr algn="ctr"/>
                      <a:r>
                        <a:rPr lang="en-US" sz="1800" dirty="0" smtClean="0"/>
                        <a:t>427</a:t>
                      </a:r>
                      <a:endParaRPr lang="en-US" sz="1800" dirty="0"/>
                    </a:p>
                  </a:txBody>
                  <a:tcPr marT="45725" marB="45725"/>
                </a:tc>
                <a:tc>
                  <a:txBody>
                    <a:bodyPr/>
                    <a:lstStyle/>
                    <a:p>
                      <a:pPr algn="ctr"/>
                      <a:r>
                        <a:rPr lang="en-US" sz="1800" dirty="0" smtClean="0"/>
                        <a:t>922.484</a:t>
                      </a:r>
                      <a:endParaRPr lang="en-US" sz="1800" dirty="0"/>
                    </a:p>
                  </a:txBody>
                  <a:tcPr marT="45725" marB="45725"/>
                </a:tc>
                <a:extLst>
                  <a:ext uri="{0D108BD9-81ED-4DB2-BD59-A6C34878D82A}">
                    <a16:rowId xmlns:a16="http://schemas.microsoft.com/office/drawing/2014/main" val="10001"/>
                  </a:ext>
                </a:extLst>
              </a:tr>
              <a:tr h="370880">
                <a:tc>
                  <a:txBody>
                    <a:bodyPr/>
                    <a:lstStyle/>
                    <a:p>
                      <a:pPr algn="ctr"/>
                      <a:r>
                        <a:rPr lang="en-US" sz="1800" dirty="0" smtClean="0"/>
                        <a:t>429</a:t>
                      </a:r>
                      <a:endParaRPr lang="en-US" sz="1800" dirty="0"/>
                    </a:p>
                  </a:txBody>
                  <a:tcPr marT="45725" marB="45725"/>
                </a:tc>
                <a:tc>
                  <a:txBody>
                    <a:bodyPr/>
                    <a:lstStyle/>
                    <a:p>
                      <a:pPr algn="ctr"/>
                      <a:r>
                        <a:rPr lang="en-US" sz="1800" dirty="0" smtClean="0"/>
                        <a:t>858.423</a:t>
                      </a:r>
                      <a:endParaRPr lang="en-US" sz="1800" dirty="0"/>
                    </a:p>
                  </a:txBody>
                  <a:tcPr marT="45725" marB="45725"/>
                </a:tc>
                <a:extLst>
                  <a:ext uri="{0D108BD9-81ED-4DB2-BD59-A6C34878D82A}">
                    <a16:rowId xmlns:a16="http://schemas.microsoft.com/office/drawing/2014/main" val="10002"/>
                  </a:ext>
                </a:extLst>
              </a:tr>
              <a:tr h="370880">
                <a:tc>
                  <a:txBody>
                    <a:bodyPr/>
                    <a:lstStyle/>
                    <a:p>
                      <a:pPr algn="ctr"/>
                      <a:r>
                        <a:rPr lang="en-US" sz="1800" dirty="0" smtClean="0"/>
                        <a:t>424</a:t>
                      </a:r>
                      <a:endParaRPr lang="en-US" sz="1800" dirty="0"/>
                    </a:p>
                  </a:txBody>
                  <a:tcPr marT="45725" marB="45725"/>
                </a:tc>
                <a:tc>
                  <a:txBody>
                    <a:bodyPr/>
                    <a:lstStyle/>
                    <a:p>
                      <a:pPr algn="ctr"/>
                      <a:r>
                        <a:rPr lang="en-US" sz="1800" dirty="0" smtClean="0"/>
                        <a:t>653.541</a:t>
                      </a:r>
                      <a:endParaRPr lang="en-US" sz="1800" dirty="0"/>
                    </a:p>
                  </a:txBody>
                  <a:tcPr marT="45725" marB="45725"/>
                </a:tc>
                <a:extLst>
                  <a:ext uri="{0D108BD9-81ED-4DB2-BD59-A6C34878D82A}">
                    <a16:rowId xmlns:a16="http://schemas.microsoft.com/office/drawing/2014/main" val="10003"/>
                  </a:ext>
                </a:extLst>
              </a:tr>
              <a:tr h="370880">
                <a:tc>
                  <a:txBody>
                    <a:bodyPr/>
                    <a:lstStyle/>
                    <a:p>
                      <a:pPr algn="ctr"/>
                      <a:r>
                        <a:rPr lang="en-US" sz="1800" dirty="0" smtClean="0"/>
                        <a:t>415</a:t>
                      </a:r>
                      <a:endParaRPr lang="en-US" sz="1800" dirty="0"/>
                    </a:p>
                  </a:txBody>
                  <a:tcPr marT="45725" marB="45725"/>
                </a:tc>
                <a:tc>
                  <a:txBody>
                    <a:bodyPr/>
                    <a:lstStyle/>
                    <a:p>
                      <a:pPr algn="ctr"/>
                      <a:r>
                        <a:rPr lang="en-US" sz="1800" dirty="0" smtClean="0"/>
                        <a:t>490.215</a:t>
                      </a:r>
                      <a:endParaRPr lang="en-US" sz="1800" dirty="0"/>
                    </a:p>
                  </a:txBody>
                  <a:tcPr marT="45725" marB="45725"/>
                </a:tc>
                <a:extLst>
                  <a:ext uri="{0D108BD9-81ED-4DB2-BD59-A6C34878D82A}">
                    <a16:rowId xmlns:a16="http://schemas.microsoft.com/office/drawing/2014/main" val="10004"/>
                  </a:ext>
                </a:extLst>
              </a:tr>
              <a:tr h="370880">
                <a:tc>
                  <a:txBody>
                    <a:bodyPr/>
                    <a:lstStyle/>
                    <a:p>
                      <a:pPr algn="ctr"/>
                      <a:r>
                        <a:rPr lang="en-US" sz="1800" dirty="0" smtClean="0"/>
                        <a:t>482</a:t>
                      </a:r>
                      <a:endParaRPr lang="en-US" sz="1800" dirty="0"/>
                    </a:p>
                  </a:txBody>
                  <a:tcPr marT="45725" marB="45725"/>
                </a:tc>
                <a:tc>
                  <a:txBody>
                    <a:bodyPr/>
                    <a:lstStyle/>
                    <a:p>
                      <a:pPr algn="ctr"/>
                      <a:r>
                        <a:rPr lang="en-US" sz="1800" dirty="0" smtClean="0"/>
                        <a:t>422.291</a:t>
                      </a:r>
                      <a:endParaRPr lang="en-US" sz="1800" dirty="0"/>
                    </a:p>
                  </a:txBody>
                  <a:tcPr marT="45725" marB="45725"/>
                </a:tc>
                <a:extLst>
                  <a:ext uri="{0D108BD9-81ED-4DB2-BD59-A6C34878D82A}">
                    <a16:rowId xmlns:a16="http://schemas.microsoft.com/office/drawing/2014/main" val="10005"/>
                  </a:ext>
                </a:extLst>
              </a:tr>
              <a:tr h="370880">
                <a:tc>
                  <a:txBody>
                    <a:bodyPr/>
                    <a:lstStyle/>
                    <a:p>
                      <a:pPr algn="ctr"/>
                      <a:r>
                        <a:rPr lang="en-US" sz="1800" dirty="0" smtClean="0"/>
                        <a:t>440</a:t>
                      </a:r>
                      <a:endParaRPr lang="en-US" sz="1800" dirty="0"/>
                    </a:p>
                  </a:txBody>
                  <a:tcPr marT="45725" marB="45725"/>
                </a:tc>
                <a:tc>
                  <a:txBody>
                    <a:bodyPr/>
                    <a:lstStyle/>
                    <a:p>
                      <a:pPr algn="ctr"/>
                      <a:r>
                        <a:rPr lang="en-US" sz="1800" dirty="0" smtClean="0"/>
                        <a:t>362.733</a:t>
                      </a:r>
                      <a:endParaRPr lang="en-US" sz="1800" dirty="0"/>
                    </a:p>
                  </a:txBody>
                  <a:tcPr marT="45725" marB="45725"/>
                </a:tc>
                <a:extLst>
                  <a:ext uri="{0D108BD9-81ED-4DB2-BD59-A6C34878D82A}">
                    <a16:rowId xmlns:a16="http://schemas.microsoft.com/office/drawing/2014/main" val="10006"/>
                  </a:ext>
                </a:extLst>
              </a:tr>
              <a:tr h="370880">
                <a:tc>
                  <a:txBody>
                    <a:bodyPr/>
                    <a:lstStyle/>
                    <a:p>
                      <a:pPr algn="ctr"/>
                      <a:r>
                        <a:rPr lang="en-US" sz="1800" dirty="0" smtClean="0"/>
                        <a:t>426</a:t>
                      </a:r>
                      <a:endParaRPr lang="en-US" sz="1800" dirty="0"/>
                    </a:p>
                  </a:txBody>
                  <a:tcPr marT="45725" marB="45725"/>
                </a:tc>
                <a:tc>
                  <a:txBody>
                    <a:bodyPr/>
                    <a:lstStyle/>
                    <a:p>
                      <a:pPr algn="ctr"/>
                      <a:r>
                        <a:rPr lang="en-US" sz="1800" dirty="0" smtClean="0"/>
                        <a:t>360.532</a:t>
                      </a:r>
                      <a:endParaRPr lang="en-US" sz="1800" dirty="0"/>
                    </a:p>
                  </a:txBody>
                  <a:tcPr marT="45725" marB="45725"/>
                </a:tc>
                <a:extLst>
                  <a:ext uri="{0D108BD9-81ED-4DB2-BD59-A6C34878D82A}">
                    <a16:rowId xmlns:a16="http://schemas.microsoft.com/office/drawing/2014/main" val="10007"/>
                  </a:ext>
                </a:extLst>
              </a:tr>
            </a:tbl>
          </a:graphicData>
        </a:graphic>
      </p:graphicFrame>
      <p:sp>
        <p:nvSpPr>
          <p:cNvPr id="24610" name="TextBox 5"/>
          <p:cNvSpPr txBox="1">
            <a:spLocks noChangeArrowheads="1"/>
          </p:cNvSpPr>
          <p:nvPr/>
        </p:nvSpPr>
        <p:spPr bwMode="auto">
          <a:xfrm>
            <a:off x="7162800" y="2667000"/>
            <a:ext cx="1447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cs typeface="Arial" panose="020B0604020202020204" pitchFamily="34" charset="0"/>
              </a:rPr>
              <a:t>99% one-day VaR</a:t>
            </a:r>
          </a:p>
        </p:txBody>
      </p:sp>
      <p:cxnSp>
        <p:nvCxnSpPr>
          <p:cNvPr id="24611" name="Straight Arrow Connector 7"/>
          <p:cNvCxnSpPr>
            <a:cxnSpLocks noChangeShapeType="1"/>
          </p:cNvCxnSpPr>
          <p:nvPr/>
        </p:nvCxnSpPr>
        <p:spPr bwMode="auto">
          <a:xfrm rot="10800000" flipV="1">
            <a:off x="5181600" y="3276600"/>
            <a:ext cx="1981200" cy="838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4612" name="TextBox 1"/>
          <p:cNvSpPr txBox="1">
            <a:spLocks noChangeArrowheads="1"/>
          </p:cNvSpPr>
          <p:nvPr/>
        </p:nvSpPr>
        <p:spPr bwMode="auto">
          <a:xfrm>
            <a:off x="1835150" y="5516563"/>
            <a:ext cx="49688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dirty="0"/>
              <a:t>99% one day ES is average of the five worst losses or </a:t>
            </a:r>
            <a:r>
              <a:rPr lang="en-CA" altLang="en-US" dirty="0" smtClean="0"/>
              <a:t>$669,391</a:t>
            </a:r>
            <a:endParaRPr lang="en-CA"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609600" y="533400"/>
            <a:ext cx="7543800" cy="1295400"/>
          </a:xfrm>
        </p:spPr>
        <p:txBody>
          <a:bodyPr/>
          <a:lstStyle/>
          <a:p>
            <a:pPr eaLnBrk="1" hangingPunct="1"/>
            <a:r>
              <a:rPr lang="en-US" altLang="en-US" dirty="0" smtClean="0"/>
              <a:t>The N-day </a:t>
            </a:r>
            <a:r>
              <a:rPr lang="en-US" altLang="en-US" dirty="0" err="1" smtClean="0"/>
              <a:t>VaR</a:t>
            </a:r>
            <a:r>
              <a:rPr lang="en-US" altLang="en-US" dirty="0" smtClean="0"/>
              <a:t> or 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66700" y="1732828"/>
                <a:ext cx="8229600" cy="4411663"/>
              </a:xfrm>
            </p:spPr>
            <p:txBody>
              <a:bodyPr/>
              <a:lstStyle/>
              <a:p>
                <a:pPr eaLnBrk="1" hangingPunct="1">
                  <a:defRPr/>
                </a:pPr>
                <a:r>
                  <a:rPr lang="en-US" sz="2800" dirty="0" smtClean="0"/>
                  <a:t>The </a:t>
                </a:r>
                <a:r>
                  <a:rPr lang="en-US" sz="2800" i="1" dirty="0" smtClean="0">
                    <a:latin typeface="+mj-lt"/>
                  </a:rPr>
                  <a:t>N</a:t>
                </a:r>
                <a:r>
                  <a:rPr lang="en-US" sz="2800" dirty="0" smtClean="0"/>
                  <a:t>-day </a:t>
                </a:r>
                <a:r>
                  <a:rPr lang="en-US" sz="2800" dirty="0" err="1" smtClean="0"/>
                  <a:t>VaR</a:t>
                </a:r>
                <a:r>
                  <a:rPr lang="en-US" sz="2800" dirty="0"/>
                  <a:t> </a:t>
                </a:r>
                <a:r>
                  <a:rPr lang="en-US" sz="2800" dirty="0" smtClean="0"/>
                  <a:t>(ES) for market risk is usually assumed to be        times the one-day </a:t>
                </a:r>
                <a:r>
                  <a:rPr lang="en-US" sz="2800" dirty="0" err="1" smtClean="0"/>
                  <a:t>VaR</a:t>
                </a:r>
                <a:r>
                  <a:rPr lang="en-US" sz="2800" dirty="0" smtClean="0"/>
                  <a:t> (ES)</a:t>
                </a:r>
              </a:p>
              <a:p>
                <a:pPr eaLnBrk="1" hangingPunct="1">
                  <a:defRPr/>
                </a:pPr>
                <a:r>
                  <a:rPr lang="en-US" sz="2800" dirty="0" smtClean="0"/>
                  <a:t>In our example the 10-day </a:t>
                </a:r>
                <a:r>
                  <a:rPr lang="en-US" sz="2800" dirty="0" err="1" smtClean="0"/>
                  <a:t>VaR</a:t>
                </a:r>
                <a:r>
                  <a:rPr lang="en-US" sz="2800" dirty="0" smtClean="0"/>
                  <a:t> would be calculated as </a:t>
                </a:r>
                <a14:m>
                  <m:oMath xmlns:m="http://schemas.openxmlformats.org/officeDocument/2006/math">
                    <m:rad>
                      <m:radPr>
                        <m:degHide m:val="on"/>
                        <m:ctrlPr>
                          <a:rPr lang="en-US" sz="2800" i="1" smtClean="0">
                            <a:latin typeface="Cambria Math" panose="02040503050406030204" pitchFamily="18" charset="0"/>
                          </a:rPr>
                        </m:ctrlPr>
                      </m:radPr>
                      <m:deg/>
                      <m:e>
                        <m:r>
                          <a:rPr lang="en-US" sz="2800" b="0" i="1" smtClean="0">
                            <a:latin typeface="Cambria Math" panose="02040503050406030204" pitchFamily="18" charset="0"/>
                          </a:rPr>
                          <m:t>10</m:t>
                        </m:r>
                      </m:e>
                    </m:rad>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$422,291=$1,335,401.</m:t>
                    </m:r>
                  </m:oMath>
                </a14:m>
                <a:endParaRPr lang="en-US" sz="2800" dirty="0" smtClean="0"/>
              </a:p>
              <a:p>
                <a:pPr eaLnBrk="1" hangingPunct="1">
                  <a:defRPr/>
                </a:pPr>
                <a:r>
                  <a:rPr lang="en-US" dirty="0"/>
                  <a:t>T</a:t>
                </a:r>
                <a:r>
                  <a:rPr lang="en-US" sz="2800" dirty="0" smtClean="0"/>
                  <a:t>his assumption is only perfectly theoretically correct if daily changes are normally distributed with zero mean and independent </a:t>
                </a:r>
              </a:p>
              <a:p>
                <a:pPr marL="0" indent="0" eaLnBrk="1" hangingPunct="1">
                  <a:buNone/>
                  <a:defRP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66700" y="1732828"/>
                <a:ext cx="8229600" cy="4411663"/>
              </a:xfrm>
              <a:blipFill>
                <a:blip r:embed="rId4"/>
                <a:stretch>
                  <a:fillRect t="-1519"/>
                </a:stretch>
              </a:blipFill>
            </p:spPr>
            <p:txBody>
              <a:bodyPr/>
              <a:lstStyle/>
              <a:p>
                <a:r>
                  <a:rPr lang="en-CA">
                    <a:noFill/>
                  </a:rPr>
                  <a:t> </a:t>
                </a:r>
              </a:p>
            </p:txBody>
          </p:sp>
        </mc:Fallback>
      </mc:AlternateContent>
      <p:sp>
        <p:nvSpPr>
          <p:cNvPr id="2560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cs typeface="Arial" panose="020B0604020202020204" pitchFamily="34" charset="0"/>
              </a:rPr>
              <a:t>Options, Futures, and Other Derivatives,  11th Edition, Copyright © John  C. Hull 2021</a:t>
            </a:r>
            <a:endParaRPr lang="en-US" altLang="en-US" sz="1400">
              <a:cs typeface="Arial" panose="020B0604020202020204" pitchFamily="34" charset="0"/>
            </a:endParaRPr>
          </a:p>
        </p:txBody>
      </p:sp>
      <p:sp>
        <p:nvSpPr>
          <p:cNvPr id="2560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457E0951-3FA8-4981-8BCF-89B908C8B27C}" type="slidenum">
              <a:rPr lang="en-US" altLang="en-US" sz="1800">
                <a:cs typeface="Arial" panose="020B0604020202020204" pitchFamily="34" charset="0"/>
              </a:rPr>
              <a:pPr eaLnBrk="1" hangingPunct="1">
                <a:spcBef>
                  <a:spcPct val="0"/>
                </a:spcBef>
                <a:buClrTx/>
                <a:buSzTx/>
                <a:buFontTx/>
                <a:buNone/>
              </a:pPr>
              <a:t>11</a:t>
            </a:fld>
            <a:endParaRPr lang="en-US" altLang="en-US" sz="1800">
              <a:cs typeface="Arial" panose="020B0604020202020204" pitchFamily="34" charset="0"/>
            </a:endParaRPr>
          </a:p>
        </p:txBody>
      </p:sp>
      <p:graphicFrame>
        <p:nvGraphicFramePr>
          <p:cNvPr id="25606" name="Object 2"/>
          <p:cNvGraphicFramePr>
            <a:graphicFrameLocks noChangeAspect="1"/>
          </p:cNvGraphicFramePr>
          <p:nvPr>
            <p:extLst>
              <p:ext uri="{D42A27DB-BD31-4B8C-83A1-F6EECF244321}">
                <p14:modId xmlns:p14="http://schemas.microsoft.com/office/powerpoint/2010/main" val="1526510211"/>
              </p:ext>
            </p:extLst>
          </p:nvPr>
        </p:nvGraphicFramePr>
        <p:xfrm>
          <a:off x="3048000" y="2209800"/>
          <a:ext cx="644525" cy="504825"/>
        </p:xfrm>
        <a:graphic>
          <a:graphicData uri="http://schemas.openxmlformats.org/presentationml/2006/ole">
            <mc:AlternateContent xmlns:mc="http://schemas.openxmlformats.org/markup-compatibility/2006">
              <mc:Choice xmlns:v="urn:schemas-microsoft-com:vml" Requires="v">
                <p:oleObj spid="_x0000_s56354" name="Equation" r:id="rId5" imgW="291973" imgH="228501" progId="Equation.3">
                  <p:embed/>
                </p:oleObj>
              </mc:Choice>
              <mc:Fallback>
                <p:oleObj name="Equation" r:id="rId5" imgW="291973" imgH="22850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2209800"/>
                        <a:ext cx="6445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CA" altLang="en-US" smtClean="0"/>
              <a:t>Stressed VaR and Stressed ES</a:t>
            </a:r>
          </a:p>
        </p:txBody>
      </p:sp>
      <p:sp>
        <p:nvSpPr>
          <p:cNvPr id="26627" name="Content Placeholder 2"/>
          <p:cNvSpPr>
            <a:spLocks noGrp="1"/>
          </p:cNvSpPr>
          <p:nvPr>
            <p:ph idx="1"/>
          </p:nvPr>
        </p:nvSpPr>
        <p:spPr/>
        <p:txBody>
          <a:bodyPr/>
          <a:lstStyle/>
          <a:p>
            <a:r>
              <a:rPr lang="en-CA" altLang="en-US" smtClean="0"/>
              <a:t>Stressed VaR and stressed ES calculations are based on historical data for a stressed period in the past (e.g. the year 2008) rather than on data from the most recent past (as in our example)</a:t>
            </a:r>
          </a:p>
        </p:txBody>
      </p:sp>
      <p:sp>
        <p:nvSpPr>
          <p:cNvPr id="2662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Options, Futures, and Other Derivatives,  11th Edition, Copyright © John  C. Hull 2021</a:t>
            </a:r>
            <a:endParaRPr lang="en-US" altLang="en-US" i="0"/>
          </a:p>
        </p:txBody>
      </p:sp>
      <p:sp>
        <p:nvSpPr>
          <p:cNvPr id="2662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82B4D05-9490-4F36-83FA-9E461609E60E}" type="slidenum">
              <a:rPr lang="en-US" altLang="en-US"/>
              <a:pPr eaLnBrk="1" hangingPunct="1"/>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fontAlgn="auto" hangingPunct="1">
              <a:spcAft>
                <a:spcPts val="0"/>
              </a:spcAft>
              <a:defRPr/>
            </a:pPr>
            <a:r>
              <a:rPr lang="en-US">
                <a:solidFill>
                  <a:schemeClr val="tx2">
                    <a:satMod val="130000"/>
                  </a:schemeClr>
                </a:solidFill>
              </a:rPr>
              <a:t>The Model-Building Approach</a:t>
            </a:r>
          </a:p>
        </p:txBody>
      </p:sp>
      <p:sp>
        <p:nvSpPr>
          <p:cNvPr id="18435" name="Rectangle 3"/>
          <p:cNvSpPr>
            <a:spLocks noGrp="1" noChangeArrowheads="1"/>
          </p:cNvSpPr>
          <p:nvPr>
            <p:ph idx="1"/>
          </p:nvPr>
        </p:nvSpPr>
        <p:spPr/>
        <p:txBody>
          <a:bodyPr/>
          <a:lstStyle/>
          <a:p>
            <a:pPr eaLnBrk="1" hangingPunct="1"/>
            <a:r>
              <a:rPr lang="en-US" altLang="en-US" dirty="0" smtClean="0"/>
              <a:t>The main alternative to historical simulation is to make assumptions about the probability distributions of the return on the market variables and calculate the probability distribution of the change in the value of the portfolio analytically</a:t>
            </a:r>
          </a:p>
          <a:p>
            <a:pPr eaLnBrk="1" hangingPunct="1"/>
            <a:r>
              <a:rPr lang="en-US" altLang="en-US" dirty="0" smtClean="0"/>
              <a:t>This is known as the model building approach or the variance-covariance approach</a:t>
            </a:r>
          </a:p>
        </p:txBody>
      </p:sp>
      <p:sp>
        <p:nvSpPr>
          <p:cNvPr id="1843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1843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B9A91EDB-36BC-4097-99C9-7E3274C3B9AC}" type="slidenum">
              <a:rPr lang="en-US" altLang="en-US" sz="1400">
                <a:latin typeface="Arial" panose="020B0604020202020204" pitchFamily="34" charset="0"/>
              </a:rPr>
              <a:pPr eaLnBrk="1" hangingPunct="1">
                <a:spcBef>
                  <a:spcPct val="0"/>
                </a:spcBef>
                <a:buFontTx/>
                <a:buNone/>
              </a:pPr>
              <a:t>13</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a:solidFill>
                  <a:schemeClr val="tx2">
                    <a:satMod val="130000"/>
                  </a:schemeClr>
                </a:solidFill>
              </a:rPr>
              <a:t>Daily Volatilities</a:t>
            </a:r>
          </a:p>
        </p:txBody>
      </p:sp>
      <p:sp>
        <p:nvSpPr>
          <p:cNvPr id="19459" name="Rectangle 3"/>
          <p:cNvSpPr>
            <a:spLocks noGrp="1" noChangeArrowheads="1"/>
          </p:cNvSpPr>
          <p:nvPr>
            <p:ph idx="1"/>
          </p:nvPr>
        </p:nvSpPr>
        <p:spPr/>
        <p:txBody>
          <a:bodyPr lIns="92075" tIns="46038" rIns="92075" bIns="46038"/>
          <a:lstStyle/>
          <a:p>
            <a:pPr eaLnBrk="1" hangingPunct="1"/>
            <a:r>
              <a:rPr lang="en-US" altLang="en-US" dirty="0" smtClean="0"/>
              <a:t>In option pricing we </a:t>
            </a:r>
            <a:r>
              <a:rPr lang="en-CA" altLang="en-US" dirty="0" smtClean="0"/>
              <a:t>measure</a:t>
            </a:r>
            <a:r>
              <a:rPr lang="en-US" altLang="en-US" dirty="0" smtClean="0"/>
              <a:t> volatility</a:t>
            </a:r>
            <a:r>
              <a:rPr lang="en-CA" altLang="en-US" dirty="0" smtClean="0"/>
              <a:t> “</a:t>
            </a:r>
            <a:r>
              <a:rPr lang="en-US" altLang="en-US" dirty="0" smtClean="0"/>
              <a:t>per year</a:t>
            </a:r>
            <a:r>
              <a:rPr lang="en-CA" altLang="en-US" dirty="0" smtClean="0"/>
              <a:t>”</a:t>
            </a:r>
            <a:endParaRPr lang="en-US" altLang="en-US" dirty="0" smtClean="0"/>
          </a:p>
          <a:p>
            <a:pPr eaLnBrk="1" hangingPunct="1"/>
            <a:r>
              <a:rPr lang="en-US" altLang="en-US" dirty="0" smtClean="0"/>
              <a:t>In </a:t>
            </a:r>
            <a:r>
              <a:rPr lang="en-US" altLang="en-US" dirty="0" err="1" smtClean="0"/>
              <a:t>VaR</a:t>
            </a:r>
            <a:r>
              <a:rPr lang="en-US" altLang="en-US" dirty="0" smtClean="0"/>
              <a:t> and ES calculations we </a:t>
            </a:r>
            <a:r>
              <a:rPr lang="en-CA" altLang="en-US" dirty="0" smtClean="0"/>
              <a:t>measure</a:t>
            </a:r>
            <a:r>
              <a:rPr lang="en-US" altLang="en-US" dirty="0" smtClean="0"/>
              <a:t> volatility </a:t>
            </a:r>
            <a:r>
              <a:rPr lang="en-CA" altLang="en-US" dirty="0" smtClean="0"/>
              <a:t>“</a:t>
            </a:r>
            <a:r>
              <a:rPr lang="en-US" altLang="en-US" dirty="0" smtClean="0"/>
              <a:t>per day</a:t>
            </a:r>
            <a:r>
              <a:rPr lang="en-CA" altLang="en-US" dirty="0" smtClean="0"/>
              <a:t>”</a:t>
            </a:r>
            <a:endParaRPr lang="en-US" altLang="en-US" dirty="0" smtClean="0"/>
          </a:p>
          <a:p>
            <a:pPr eaLnBrk="1" hangingPunct="1">
              <a:buFont typeface="Wingdings" panose="05000000000000000000" pitchFamily="2" charset="2"/>
              <a:buNone/>
            </a:pPr>
            <a:endParaRPr lang="en-US" altLang="en-US" dirty="0" smtClean="0"/>
          </a:p>
        </p:txBody>
      </p:sp>
      <p:sp>
        <p:nvSpPr>
          <p:cNvPr id="1946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1946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BE08EC8F-E0D3-460D-B760-63D01C3BFAF0}" type="slidenum">
              <a:rPr lang="en-US" altLang="en-US" sz="1400">
                <a:latin typeface="Arial" panose="020B0604020202020204" pitchFamily="34" charset="0"/>
              </a:rPr>
              <a:pPr eaLnBrk="1" hangingPunct="1">
                <a:spcBef>
                  <a:spcPct val="0"/>
                </a:spcBef>
                <a:buFontTx/>
                <a:buNone/>
              </a:pPr>
              <a:t>14</a:t>
            </a:fld>
            <a:endParaRPr lang="en-US" altLang="en-US" sz="1400">
              <a:latin typeface="Arial" panose="020B0604020202020204" pitchFamily="34" charset="0"/>
            </a:endParaRPr>
          </a:p>
        </p:txBody>
      </p:sp>
      <p:graphicFrame>
        <p:nvGraphicFramePr>
          <p:cNvPr id="19462" name="Object 4"/>
          <p:cNvGraphicFramePr>
            <a:graphicFrameLocks/>
          </p:cNvGraphicFramePr>
          <p:nvPr/>
        </p:nvGraphicFramePr>
        <p:xfrm>
          <a:off x="2590800" y="3962400"/>
          <a:ext cx="2101850" cy="990600"/>
        </p:xfrm>
        <a:graphic>
          <a:graphicData uri="http://schemas.openxmlformats.org/presentationml/2006/ole">
            <mc:AlternateContent xmlns:mc="http://schemas.openxmlformats.org/markup-compatibility/2006">
              <mc:Choice xmlns:v="urn:schemas-microsoft-com:vml" Requires="v">
                <p:oleObj spid="_x0000_s19482" name="Equation" r:id="rId6" imgW="809588" imgH="428760" progId="Equation.3">
                  <p:embed/>
                </p:oleObj>
              </mc:Choice>
              <mc:Fallback>
                <p:oleObj name="Equation" r:id="rId6" imgW="809588" imgH="42876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0800" y="3962400"/>
                        <a:ext cx="210185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a:solidFill>
                  <a:schemeClr val="tx2">
                    <a:satMod val="130000"/>
                  </a:schemeClr>
                </a:solidFill>
              </a:rPr>
              <a:t>Daily Volatility continued</a:t>
            </a:r>
          </a:p>
        </p:txBody>
      </p:sp>
      <p:sp>
        <p:nvSpPr>
          <p:cNvPr id="20483" name="Rectangle 3"/>
          <p:cNvSpPr>
            <a:spLocks noGrp="1" noChangeArrowheads="1"/>
          </p:cNvSpPr>
          <p:nvPr>
            <p:ph idx="1"/>
          </p:nvPr>
        </p:nvSpPr>
        <p:spPr/>
        <p:txBody>
          <a:bodyPr lIns="92075" tIns="46038" rIns="92075" bIns="46038"/>
          <a:lstStyle/>
          <a:p>
            <a:pPr eaLnBrk="1" hangingPunct="1"/>
            <a:r>
              <a:rPr lang="en-US" altLang="en-US" smtClean="0"/>
              <a:t>Theoretically</a:t>
            </a:r>
            <a:r>
              <a:rPr lang="en-US" altLang="en-US" smtClean="0">
                <a:latin typeface="Symbol" panose="05050102010706020507" pitchFamily="18" charset="2"/>
              </a:rPr>
              <a:t>, s</a:t>
            </a:r>
            <a:r>
              <a:rPr lang="en-US" altLang="en-US" baseline="-25000" smtClean="0"/>
              <a:t>day</a:t>
            </a:r>
            <a:r>
              <a:rPr lang="en-US" altLang="en-US" smtClean="0"/>
              <a:t> is the standard deviation of the continuously compounded return in one day</a:t>
            </a:r>
          </a:p>
          <a:p>
            <a:pPr eaLnBrk="1" hangingPunct="1"/>
            <a:r>
              <a:rPr lang="en-US" altLang="en-US" smtClean="0"/>
              <a:t>In practice we assume that it is the standard deviation of the percentage change in one day</a:t>
            </a:r>
          </a:p>
        </p:txBody>
      </p:sp>
      <p:sp>
        <p:nvSpPr>
          <p:cNvPr id="2048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2048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49A21C8F-962F-400D-BD27-EA3AFDBCEEEA}" type="slidenum">
              <a:rPr lang="en-US" altLang="en-US" sz="1400">
                <a:latin typeface="Arial" panose="020B0604020202020204" pitchFamily="34" charset="0"/>
              </a:rPr>
              <a:pPr eaLnBrk="1" hangingPunct="1">
                <a:spcBef>
                  <a:spcPct val="0"/>
                </a:spcBef>
                <a:buFontTx/>
                <a:buNone/>
              </a:pPr>
              <a:t>15</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dirty="0">
                <a:solidFill>
                  <a:schemeClr val="tx2">
                    <a:satMod val="130000"/>
                  </a:schemeClr>
                </a:solidFill>
              </a:rPr>
              <a:t>Microsoft </a:t>
            </a:r>
            <a:r>
              <a:rPr lang="en-US" dirty="0" smtClean="0">
                <a:solidFill>
                  <a:schemeClr val="tx2">
                    <a:satMod val="130000"/>
                  </a:schemeClr>
                </a:solidFill>
              </a:rPr>
              <a:t>Example</a:t>
            </a:r>
            <a:endParaRPr lang="en-US" sz="2200" dirty="0">
              <a:solidFill>
                <a:schemeClr val="tx2">
                  <a:satMod val="130000"/>
                </a:schemeClr>
              </a:solidFill>
            </a:endParaRPr>
          </a:p>
        </p:txBody>
      </p:sp>
      <p:sp>
        <p:nvSpPr>
          <p:cNvPr id="21507" name="Rectangle 3"/>
          <p:cNvSpPr>
            <a:spLocks noGrp="1" noChangeArrowheads="1"/>
          </p:cNvSpPr>
          <p:nvPr>
            <p:ph idx="1"/>
          </p:nvPr>
        </p:nvSpPr>
        <p:spPr/>
        <p:txBody>
          <a:bodyPr lIns="92075" tIns="46038" rIns="92075" bIns="46038"/>
          <a:lstStyle/>
          <a:p>
            <a:pPr eaLnBrk="1" hangingPunct="1"/>
            <a:r>
              <a:rPr lang="en-US" altLang="en-US" dirty="0" smtClean="0"/>
              <a:t>We have a position worth $10 million in Microsoft shares</a:t>
            </a:r>
          </a:p>
          <a:p>
            <a:pPr eaLnBrk="1" hangingPunct="1"/>
            <a:r>
              <a:rPr lang="en-US" altLang="en-US" dirty="0" smtClean="0"/>
              <a:t>The volatility of Microsoft is 2% per day (about 32% per year)</a:t>
            </a:r>
          </a:p>
          <a:p>
            <a:pPr eaLnBrk="1" hangingPunct="1"/>
            <a:r>
              <a:rPr lang="en-US" altLang="en-US" dirty="0" smtClean="0"/>
              <a:t>We use </a:t>
            </a:r>
            <a:r>
              <a:rPr lang="en-US" altLang="en-US" i="1" dirty="0" smtClean="0">
                <a:latin typeface="Times New Roman" panose="02020603050405020304" pitchFamily="18" charset="0"/>
              </a:rPr>
              <a:t>N</a:t>
            </a:r>
            <a:r>
              <a:rPr lang="en-US" altLang="en-US" dirty="0" smtClean="0"/>
              <a:t>=10 and </a:t>
            </a:r>
            <a:r>
              <a:rPr lang="en-US" altLang="en-US" i="1" dirty="0" smtClean="0">
                <a:latin typeface="Times New Roman" panose="02020603050405020304" pitchFamily="18" charset="0"/>
              </a:rPr>
              <a:t>X</a:t>
            </a:r>
            <a:r>
              <a:rPr lang="en-US" altLang="en-US" dirty="0" smtClean="0"/>
              <a:t>=99</a:t>
            </a:r>
          </a:p>
        </p:txBody>
      </p:sp>
      <p:sp>
        <p:nvSpPr>
          <p:cNvPr id="2150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215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9F10A200-7D68-48FD-9CB6-7C741BAFBCEC}" type="slidenum">
              <a:rPr lang="en-US" altLang="en-US" sz="1400">
                <a:latin typeface="Arial" panose="020B0604020202020204" pitchFamily="34" charset="0"/>
              </a:rPr>
              <a:pPr eaLnBrk="1" hangingPunct="1">
                <a:spcBef>
                  <a:spcPct val="0"/>
                </a:spcBef>
                <a:buFontTx/>
                <a:buNone/>
              </a:pPr>
              <a:t>16</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228600" y="609600"/>
            <a:ext cx="7772400" cy="1143000"/>
          </a:xfrm>
        </p:spPr>
        <p:txBody>
          <a:bodyPr lIns="92075" tIns="46038" rIns="92075" bIns="46038"/>
          <a:lstStyle/>
          <a:p>
            <a:pPr eaLnBrk="1" fontAlgn="auto" hangingPunct="1">
              <a:spcAft>
                <a:spcPts val="0"/>
              </a:spcAft>
              <a:defRPr/>
            </a:pPr>
            <a:r>
              <a:rPr lang="en-US" dirty="0">
                <a:solidFill>
                  <a:schemeClr val="tx2">
                    <a:satMod val="130000"/>
                  </a:schemeClr>
                </a:solidFill>
              </a:rPr>
              <a:t>Microsoft Example </a:t>
            </a:r>
            <a:r>
              <a:rPr lang="en-US" sz="2400" dirty="0">
                <a:solidFill>
                  <a:schemeClr val="tx2">
                    <a:satMod val="130000"/>
                  </a:schemeClr>
                </a:solidFill>
              </a:rPr>
              <a:t>continued</a:t>
            </a:r>
          </a:p>
        </p:txBody>
      </p:sp>
      <p:sp>
        <p:nvSpPr>
          <p:cNvPr id="5124" name="Rectangle 3"/>
          <p:cNvSpPr>
            <a:spLocks noGrp="1" noChangeArrowheads="1"/>
          </p:cNvSpPr>
          <p:nvPr>
            <p:ph idx="1"/>
          </p:nvPr>
        </p:nvSpPr>
        <p:spPr>
          <a:xfrm>
            <a:off x="609600" y="1600200"/>
            <a:ext cx="7772400" cy="4114800"/>
          </a:xfrm>
        </p:spPr>
        <p:txBody>
          <a:bodyPr lIns="92075" tIns="46038" rIns="92075" bIns="46038"/>
          <a:lstStyle/>
          <a:p>
            <a:pPr eaLnBrk="1" hangingPunct="1">
              <a:defRPr/>
            </a:pPr>
            <a:r>
              <a:rPr lang="en-US" altLang="en-US" dirty="0" smtClean="0">
                <a:latin typeface="Arial" charset="0"/>
                <a:cs typeface="Arial" charset="0"/>
              </a:rPr>
              <a:t>The standard deviation of the change in the portfolio in 1 day is $200,000</a:t>
            </a:r>
          </a:p>
          <a:p>
            <a:pPr eaLnBrk="1" hangingPunct="1">
              <a:defRPr/>
            </a:pPr>
            <a:r>
              <a:rPr lang="en-US" altLang="en-US" dirty="0" smtClean="0">
                <a:latin typeface="Arial" charset="0"/>
                <a:cs typeface="Arial" charset="0"/>
              </a:rPr>
              <a:t>Assume that the expected change is zero (OK for short time periods) and the probability distribution of the change is</a:t>
            </a:r>
          </a:p>
          <a:p>
            <a:pPr eaLnBrk="1" hangingPunct="1">
              <a:defRPr/>
            </a:pPr>
            <a:r>
              <a:rPr lang="en-US" altLang="en-US" dirty="0" smtClean="0">
                <a:latin typeface="Arial" charset="0"/>
                <a:cs typeface="Arial" charset="0"/>
              </a:rPr>
              <a:t>The 1-day 99% </a:t>
            </a:r>
            <a:r>
              <a:rPr lang="en-US" altLang="en-US" dirty="0" err="1" smtClean="0">
                <a:latin typeface="Arial" charset="0"/>
                <a:cs typeface="Arial" charset="0"/>
              </a:rPr>
              <a:t>VaR</a:t>
            </a:r>
            <a:r>
              <a:rPr lang="en-US" altLang="en-US" dirty="0" smtClean="0">
                <a:latin typeface="Arial" charset="0"/>
                <a:cs typeface="Arial" charset="0"/>
              </a:rPr>
              <a:t> is</a:t>
            </a:r>
          </a:p>
          <a:p>
            <a:pPr eaLnBrk="1" hangingPunct="1">
              <a:defRPr/>
            </a:pPr>
            <a:endParaRPr lang="en-US" altLang="en-US" dirty="0">
              <a:latin typeface="Arial" charset="0"/>
              <a:cs typeface="Arial" charset="0"/>
            </a:endParaRPr>
          </a:p>
          <a:p>
            <a:pPr eaLnBrk="1" hangingPunct="1">
              <a:defRPr/>
            </a:pPr>
            <a:r>
              <a:rPr lang="en-US" altLang="en-US" dirty="0" smtClean="0">
                <a:latin typeface="Arial" charset="0"/>
                <a:cs typeface="Arial" charset="0"/>
              </a:rPr>
              <a:t>The 10-day 99% </a:t>
            </a:r>
            <a:r>
              <a:rPr lang="en-US" altLang="en-US" dirty="0" err="1" smtClean="0">
                <a:latin typeface="Arial" charset="0"/>
                <a:cs typeface="Arial" charset="0"/>
              </a:rPr>
              <a:t>VaR</a:t>
            </a:r>
            <a:r>
              <a:rPr lang="en-US" altLang="en-US" dirty="0" smtClean="0">
                <a:latin typeface="Arial" charset="0"/>
                <a:cs typeface="Arial" charset="0"/>
              </a:rPr>
              <a:t> is</a:t>
            </a:r>
          </a:p>
          <a:p>
            <a:pPr marL="0" indent="0" eaLnBrk="1" hangingPunct="1">
              <a:buFontTx/>
              <a:buNone/>
              <a:defRPr/>
            </a:pPr>
            <a:endParaRPr lang="en-US" altLang="en-US" dirty="0" smtClean="0">
              <a:latin typeface="Arial" charset="0"/>
              <a:cs typeface="Arial" charset="0"/>
            </a:endParaRPr>
          </a:p>
        </p:txBody>
      </p:sp>
      <p:sp>
        <p:nvSpPr>
          <p:cNvPr id="2253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2253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DE141201-58A1-4496-9471-829652A1492F}" type="slidenum">
              <a:rPr lang="en-US" altLang="en-US" sz="1400">
                <a:latin typeface="Arial" panose="020B0604020202020204" pitchFamily="34" charset="0"/>
              </a:rPr>
              <a:pPr eaLnBrk="1" hangingPunct="1">
                <a:spcBef>
                  <a:spcPct val="0"/>
                </a:spcBef>
                <a:buFontTx/>
                <a:buNone/>
              </a:pPr>
              <a:t>17</a:t>
            </a:fld>
            <a:endParaRPr lang="en-US" altLang="en-US" sz="1400">
              <a:latin typeface="Arial" panose="020B0604020202020204" pitchFamily="34" charset="0"/>
            </a:endParaRPr>
          </a:p>
        </p:txBody>
      </p:sp>
      <p:graphicFrame>
        <p:nvGraphicFramePr>
          <p:cNvPr id="22534" name="Object 4"/>
          <p:cNvGraphicFramePr>
            <a:graphicFrameLocks/>
          </p:cNvGraphicFramePr>
          <p:nvPr/>
        </p:nvGraphicFramePr>
        <p:xfrm>
          <a:off x="1905000" y="4419600"/>
          <a:ext cx="4754563" cy="474663"/>
        </p:xfrm>
        <a:graphic>
          <a:graphicData uri="http://schemas.openxmlformats.org/presentationml/2006/ole">
            <mc:AlternateContent xmlns:mc="http://schemas.openxmlformats.org/markup-compatibility/2006">
              <mc:Choice xmlns:v="urn:schemas-microsoft-com:vml" Requires="v">
                <p:oleObj spid="_x0000_s22572" name="Equation" r:id="rId6" imgW="1705079" imgH="190620" progId="Equation.3">
                  <p:embed/>
                </p:oleObj>
              </mc:Choice>
              <mc:Fallback>
                <p:oleObj name="Equation" r:id="rId6" imgW="1705079" imgH="19062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4419600"/>
                        <a:ext cx="4754563"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5" name="Object 1"/>
          <p:cNvGraphicFramePr>
            <a:graphicFrameLocks noChangeAspect="1"/>
          </p:cNvGraphicFramePr>
          <p:nvPr/>
        </p:nvGraphicFramePr>
        <p:xfrm>
          <a:off x="2362200" y="5410200"/>
          <a:ext cx="3811588" cy="565150"/>
        </p:xfrm>
        <a:graphic>
          <a:graphicData uri="http://schemas.openxmlformats.org/presentationml/2006/ole">
            <mc:AlternateContent xmlns:mc="http://schemas.openxmlformats.org/markup-compatibility/2006">
              <mc:Choice xmlns:v="urn:schemas-microsoft-com:vml" Requires="v">
                <p:oleObj spid="_x0000_s22573" name="Equation" r:id="rId8" imgW="1625600" imgH="241300" progId="Equation.3">
                  <p:embed/>
                </p:oleObj>
              </mc:Choice>
              <mc:Fallback>
                <p:oleObj name="Equation" r:id="rId8" imgW="1625600" imgH="241300" progId="Equation.3">
                  <p:embed/>
                  <p:pic>
                    <p:nvPicPr>
                      <p:cNvPr id="0"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2200" y="5410200"/>
                        <a:ext cx="3811588"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dirty="0">
                <a:solidFill>
                  <a:schemeClr val="tx2">
                    <a:satMod val="130000"/>
                  </a:schemeClr>
                </a:solidFill>
              </a:rPr>
              <a:t>AT&amp;T </a:t>
            </a:r>
            <a:r>
              <a:rPr lang="en-US" dirty="0" smtClean="0">
                <a:solidFill>
                  <a:schemeClr val="tx2">
                    <a:satMod val="130000"/>
                  </a:schemeClr>
                </a:solidFill>
              </a:rPr>
              <a:t>Example</a:t>
            </a:r>
            <a:endParaRPr lang="en-US" sz="2000" dirty="0">
              <a:solidFill>
                <a:schemeClr val="tx2">
                  <a:satMod val="130000"/>
                </a:schemeClr>
              </a:solidFill>
            </a:endParaRPr>
          </a:p>
        </p:txBody>
      </p:sp>
      <p:sp>
        <p:nvSpPr>
          <p:cNvPr id="23555" name="Rectangle 3"/>
          <p:cNvSpPr>
            <a:spLocks noGrp="1" noChangeArrowheads="1"/>
          </p:cNvSpPr>
          <p:nvPr>
            <p:ph idx="1"/>
          </p:nvPr>
        </p:nvSpPr>
        <p:spPr/>
        <p:txBody>
          <a:bodyPr lIns="92075" tIns="46038" rIns="92075" bIns="46038"/>
          <a:lstStyle/>
          <a:p>
            <a:pPr eaLnBrk="1" hangingPunct="1"/>
            <a:r>
              <a:rPr lang="en-US" altLang="en-US" dirty="0" smtClean="0"/>
              <a:t>Consider a position of $5 million in AT&amp;T</a:t>
            </a:r>
          </a:p>
          <a:p>
            <a:pPr eaLnBrk="1" hangingPunct="1"/>
            <a:r>
              <a:rPr lang="en-US" altLang="en-US" dirty="0" smtClean="0"/>
              <a:t>The daily volatility of AT&amp;T is 1% (</a:t>
            </a:r>
            <a:r>
              <a:rPr lang="en-US" altLang="en-US" dirty="0" err="1" smtClean="0"/>
              <a:t>approx</a:t>
            </a:r>
            <a:r>
              <a:rPr lang="en-US" altLang="en-US" dirty="0" smtClean="0"/>
              <a:t> 16% per year)</a:t>
            </a:r>
          </a:p>
          <a:p>
            <a:pPr eaLnBrk="1" hangingPunct="1"/>
            <a:r>
              <a:rPr lang="en-US" altLang="en-US" dirty="0" smtClean="0"/>
              <a:t>The 10-day 99% </a:t>
            </a:r>
            <a:r>
              <a:rPr lang="en-US" altLang="en-US" dirty="0" err="1" smtClean="0"/>
              <a:t>VaR</a:t>
            </a:r>
            <a:r>
              <a:rPr lang="en-US" altLang="en-US" dirty="0" smtClean="0"/>
              <a:t> is</a:t>
            </a:r>
          </a:p>
          <a:p>
            <a:pPr eaLnBrk="1" hangingPunct="1"/>
            <a:endParaRPr lang="en-US" altLang="en-US" dirty="0" smtClean="0"/>
          </a:p>
          <a:p>
            <a:pPr eaLnBrk="1" hangingPunct="1"/>
            <a:endParaRPr lang="en-US" altLang="en-US" dirty="0" smtClean="0"/>
          </a:p>
          <a:p>
            <a:pPr algn="ctr" eaLnBrk="1" hangingPunct="1">
              <a:buFont typeface="Wingdings" panose="05000000000000000000" pitchFamily="2" charset="2"/>
              <a:buNone/>
            </a:pPr>
            <a:endParaRPr lang="en-US" altLang="en-US" dirty="0" smtClean="0"/>
          </a:p>
          <a:p>
            <a:pPr algn="ctr" eaLnBrk="1" hangingPunct="1">
              <a:buFont typeface="Wingdings" panose="05000000000000000000" pitchFamily="2" charset="2"/>
              <a:buNone/>
            </a:pPr>
            <a:endParaRPr lang="en-US" altLang="en-US" dirty="0" smtClean="0"/>
          </a:p>
        </p:txBody>
      </p:sp>
      <p:sp>
        <p:nvSpPr>
          <p:cNvPr id="2355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2355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9409CB4C-7C10-4A2B-9677-47F71071B567}" type="slidenum">
              <a:rPr lang="en-US" altLang="en-US" sz="1400">
                <a:latin typeface="Arial" panose="020B0604020202020204" pitchFamily="34" charset="0"/>
              </a:rPr>
              <a:pPr eaLnBrk="1" hangingPunct="1">
                <a:spcBef>
                  <a:spcPct val="0"/>
                </a:spcBef>
                <a:buFontTx/>
                <a:buNone/>
              </a:pPr>
              <a:t>18</a:t>
            </a:fld>
            <a:endParaRPr lang="en-US" altLang="en-US" sz="1400">
              <a:latin typeface="Arial" panose="020B0604020202020204" pitchFamily="34" charset="0"/>
            </a:endParaRPr>
          </a:p>
        </p:txBody>
      </p:sp>
      <p:graphicFrame>
        <p:nvGraphicFramePr>
          <p:cNvPr id="23558" name="Object 1"/>
          <p:cNvGraphicFramePr>
            <a:graphicFrameLocks noChangeAspect="1"/>
          </p:cNvGraphicFramePr>
          <p:nvPr/>
        </p:nvGraphicFramePr>
        <p:xfrm>
          <a:off x="1676400" y="4191000"/>
          <a:ext cx="5054600" cy="631825"/>
        </p:xfrm>
        <a:graphic>
          <a:graphicData uri="http://schemas.openxmlformats.org/presentationml/2006/ole">
            <mc:AlternateContent xmlns:mc="http://schemas.openxmlformats.org/markup-compatibility/2006">
              <mc:Choice xmlns:v="urn:schemas-microsoft-com:vml" Requires="v">
                <p:oleObj spid="_x0000_s23579" name="Equation" r:id="rId6" imgW="1930400" imgH="241300" progId="Equation.3">
                  <p:embed/>
                </p:oleObj>
              </mc:Choice>
              <mc:Fallback>
                <p:oleObj name="Equation" r:id="rId6" imgW="1930400" imgH="241300" progId="Equation.3">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4191000"/>
                        <a:ext cx="50546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a:solidFill>
                  <a:schemeClr val="tx2">
                    <a:satMod val="130000"/>
                  </a:schemeClr>
                </a:solidFill>
              </a:rPr>
              <a:t>Portfolio</a:t>
            </a:r>
          </a:p>
        </p:txBody>
      </p:sp>
      <p:sp>
        <p:nvSpPr>
          <p:cNvPr id="35843" name="Rectangle 3"/>
          <p:cNvSpPr>
            <a:spLocks noGrp="1" noChangeArrowheads="1"/>
          </p:cNvSpPr>
          <p:nvPr>
            <p:ph idx="1"/>
          </p:nvPr>
        </p:nvSpPr>
        <p:spPr/>
        <p:txBody>
          <a:bodyPr lIns="92075" tIns="46038" rIns="92075" bIns="46038"/>
          <a:lstStyle/>
          <a:p>
            <a:pPr eaLnBrk="1" hangingPunct="1">
              <a:defRPr/>
            </a:pPr>
            <a:r>
              <a:rPr lang="en-US" dirty="0" smtClean="0">
                <a:latin typeface="Arial" charset="0"/>
                <a:cs typeface="Arial" charset="0"/>
              </a:rPr>
              <a:t>Now consider a portfolio consisting of both Microsoft and AT&amp;T</a:t>
            </a:r>
          </a:p>
          <a:p>
            <a:pPr eaLnBrk="1" hangingPunct="1">
              <a:defRPr/>
            </a:pPr>
            <a:r>
              <a:rPr lang="en-US" dirty="0" smtClean="0">
                <a:latin typeface="Arial" charset="0"/>
                <a:cs typeface="Arial" charset="0"/>
              </a:rPr>
              <a:t>Assume that the returns of AT&amp;T and Microsoft are </a:t>
            </a:r>
            <a:r>
              <a:rPr lang="en-US" dirty="0" err="1" smtClean="0">
                <a:latin typeface="Arial" charset="0"/>
                <a:cs typeface="Arial" charset="0"/>
              </a:rPr>
              <a:t>bivariate</a:t>
            </a:r>
            <a:r>
              <a:rPr lang="en-US" dirty="0" smtClean="0">
                <a:latin typeface="Arial" charset="0"/>
                <a:cs typeface="Arial" charset="0"/>
              </a:rPr>
              <a:t> normal</a:t>
            </a:r>
          </a:p>
          <a:p>
            <a:pPr marL="349250" indent="-349250" eaLnBrk="1" hangingPunct="1">
              <a:defRPr/>
            </a:pPr>
            <a:r>
              <a:rPr lang="en-US" dirty="0" smtClean="0">
                <a:latin typeface="Arial" charset="0"/>
                <a:cs typeface="Arial" charset="0"/>
              </a:rPr>
              <a:t>Suppose that the correlation between the returns is 0.3</a:t>
            </a:r>
          </a:p>
        </p:txBody>
      </p:sp>
      <p:sp>
        <p:nvSpPr>
          <p:cNvPr id="2458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2458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E86EC72E-2293-42DF-B58B-68903E66C4A4}" type="slidenum">
              <a:rPr lang="en-US" altLang="en-US" sz="1400">
                <a:latin typeface="Arial" panose="020B0604020202020204" pitchFamily="34" charset="0"/>
              </a:rPr>
              <a:pPr eaLnBrk="1" hangingPunct="1">
                <a:spcBef>
                  <a:spcPct val="0"/>
                </a:spcBef>
                <a:buFontTx/>
                <a:buNone/>
              </a:pPr>
              <a:t>19</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lIns="92075" tIns="46038" rIns="92075" bIns="46038">
            <a:normAutofit fontScale="90000"/>
          </a:bodyPr>
          <a:lstStyle/>
          <a:p>
            <a:pPr eaLnBrk="1" fontAlgn="auto" hangingPunct="1">
              <a:spcAft>
                <a:spcPts val="0"/>
              </a:spcAft>
              <a:defRPr/>
            </a:pPr>
            <a:r>
              <a:rPr lang="en-US">
                <a:solidFill>
                  <a:schemeClr val="tx2">
                    <a:satMod val="130000"/>
                  </a:schemeClr>
                </a:solidFill>
              </a:rPr>
              <a:t>The Question Being Asked in VaR</a:t>
            </a:r>
          </a:p>
        </p:txBody>
      </p:sp>
      <p:sp>
        <p:nvSpPr>
          <p:cNvPr id="8195" name="Rectangle 3"/>
          <p:cNvSpPr>
            <a:spLocks noGrp="1" noChangeArrowheads="1"/>
          </p:cNvSpPr>
          <p:nvPr>
            <p:ph idx="1"/>
          </p:nvPr>
        </p:nvSpPr>
        <p:spPr>
          <a:xfrm>
            <a:off x="1371600" y="2133600"/>
            <a:ext cx="7315200" cy="3997325"/>
          </a:xfrm>
        </p:spPr>
        <p:txBody>
          <a:bodyPr lIns="92075" tIns="46038" rIns="92075" bIns="46038"/>
          <a:lstStyle/>
          <a:p>
            <a:pPr eaLnBrk="1" hangingPunct="1">
              <a:buFont typeface="Wingdings" panose="05000000000000000000" pitchFamily="2" charset="2"/>
              <a:buNone/>
            </a:pPr>
            <a:r>
              <a:rPr lang="en-US" altLang="en-US" smtClean="0"/>
              <a:t>	“What loss level is such that we are </a:t>
            </a:r>
            <a:r>
              <a:rPr lang="en-US" altLang="en-US" i="1" smtClean="0">
                <a:latin typeface="Times New Roman" panose="02020603050405020304" pitchFamily="18" charset="0"/>
              </a:rPr>
              <a:t>X</a:t>
            </a:r>
            <a:r>
              <a:rPr lang="en-US" altLang="en-US" smtClean="0"/>
              <a:t>% confident it will not be exceeded in </a:t>
            </a:r>
            <a:r>
              <a:rPr lang="en-US" altLang="en-US" i="1" smtClean="0">
                <a:latin typeface="Times New Roman" panose="02020603050405020304" pitchFamily="18" charset="0"/>
              </a:rPr>
              <a:t>N</a:t>
            </a:r>
            <a:r>
              <a:rPr lang="en-US" altLang="en-US" smtClean="0"/>
              <a:t> business days?”</a:t>
            </a:r>
          </a:p>
        </p:txBody>
      </p:sp>
      <p:sp>
        <p:nvSpPr>
          <p:cNvPr id="819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819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6828FD21-AC85-4CC9-B482-58EFE32855C3}" type="slidenum">
              <a:rPr lang="en-US" altLang="en-US" sz="1400">
                <a:latin typeface="Arial" panose="020B0604020202020204" pitchFamily="34" charset="0"/>
              </a:rPr>
              <a:pPr eaLnBrk="1" hangingPunct="1">
                <a:spcBef>
                  <a:spcPct val="0"/>
                </a:spcBef>
                <a:buFontTx/>
                <a:buNone/>
              </a:pPr>
              <a:t>2</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a:solidFill>
                  <a:schemeClr val="tx2">
                    <a:satMod val="130000"/>
                  </a:schemeClr>
                </a:solidFill>
              </a:rPr>
              <a:t>S.D. of Portfolio</a:t>
            </a:r>
          </a:p>
        </p:txBody>
      </p:sp>
      <p:sp>
        <p:nvSpPr>
          <p:cNvPr id="25603" name="Rectangle 3"/>
          <p:cNvSpPr>
            <a:spLocks noGrp="1" noChangeArrowheads="1"/>
          </p:cNvSpPr>
          <p:nvPr>
            <p:ph idx="1"/>
          </p:nvPr>
        </p:nvSpPr>
        <p:spPr/>
        <p:txBody>
          <a:bodyPr lIns="92075" tIns="46038" rIns="92075" bIns="46038"/>
          <a:lstStyle/>
          <a:p>
            <a:pPr eaLnBrk="1" hangingPunct="1"/>
            <a:r>
              <a:rPr lang="en-US" altLang="en-US" smtClean="0"/>
              <a:t>A standard result in statistics states that</a:t>
            </a:r>
          </a:p>
          <a:p>
            <a:pPr eaLnBrk="1" hangingPunct="1">
              <a:buFont typeface="Wingdings" panose="05000000000000000000" pitchFamily="2" charset="2"/>
              <a:buNone/>
            </a:pPr>
            <a:endParaRPr lang="en-US" altLang="en-US" smtClean="0"/>
          </a:p>
          <a:p>
            <a:pPr eaLnBrk="1" hangingPunct="1">
              <a:buFont typeface="Wingdings" panose="05000000000000000000" pitchFamily="2" charset="2"/>
              <a:buNone/>
            </a:pPr>
            <a:endParaRPr lang="en-US" altLang="en-US" smtClean="0"/>
          </a:p>
          <a:p>
            <a:pPr eaLnBrk="1" hangingPunct="1"/>
            <a:r>
              <a:rPr lang="en-US" altLang="en-US" smtClean="0"/>
              <a:t>In this case </a:t>
            </a:r>
            <a:r>
              <a:rPr lang="en-US" altLang="en-US" smtClean="0">
                <a:latin typeface="Symbol" panose="05050102010706020507" pitchFamily="18" charset="2"/>
              </a:rPr>
              <a:t>s</a:t>
            </a:r>
            <a:r>
              <a:rPr lang="en-US" altLang="en-US" i="1" baseline="-25000" smtClean="0">
                <a:latin typeface="Times New Roman" panose="02020603050405020304" pitchFamily="18" charset="0"/>
              </a:rPr>
              <a:t>X</a:t>
            </a:r>
            <a:r>
              <a:rPr lang="en-US" altLang="en-US" smtClean="0"/>
              <a:t> = 200,000 and</a:t>
            </a:r>
            <a:r>
              <a:rPr lang="en-US" altLang="en-US" smtClean="0">
                <a:latin typeface="Symbol" panose="05050102010706020507" pitchFamily="18" charset="2"/>
              </a:rPr>
              <a:t> s</a:t>
            </a:r>
            <a:r>
              <a:rPr lang="en-US" altLang="en-US" i="1" baseline="-25000" smtClean="0">
                <a:latin typeface="Times New Roman" panose="02020603050405020304" pitchFamily="18" charset="0"/>
              </a:rPr>
              <a:t>Y</a:t>
            </a:r>
            <a:r>
              <a:rPr lang="en-US" altLang="en-US" baseline="-25000" smtClean="0"/>
              <a:t> </a:t>
            </a:r>
            <a:r>
              <a:rPr lang="en-US" altLang="en-US" smtClean="0"/>
              <a:t>= 50,000 and </a:t>
            </a:r>
            <a:r>
              <a:rPr lang="en-US" altLang="en-US" smtClean="0">
                <a:latin typeface="Symbol" panose="05050102010706020507" pitchFamily="18" charset="2"/>
              </a:rPr>
              <a:t>r</a:t>
            </a:r>
            <a:r>
              <a:rPr lang="en-US" altLang="en-US" smtClean="0"/>
              <a:t> = 0.3. The standard deviation of the change in the portfolio value in one day is therefore 220,200</a:t>
            </a:r>
          </a:p>
          <a:p>
            <a:pPr eaLnBrk="1" hangingPunct="1"/>
            <a:endParaRPr lang="en-US" altLang="en-US" smtClean="0"/>
          </a:p>
          <a:p>
            <a:pPr eaLnBrk="1" hangingPunct="1">
              <a:buFont typeface="Wingdings" panose="05000000000000000000" pitchFamily="2" charset="2"/>
              <a:buNone/>
            </a:pPr>
            <a:endParaRPr lang="en-US" altLang="en-US" smtClean="0"/>
          </a:p>
          <a:p>
            <a:pPr eaLnBrk="1" hangingPunct="1">
              <a:buFont typeface="Wingdings" panose="05000000000000000000" pitchFamily="2" charset="2"/>
              <a:buNone/>
            </a:pPr>
            <a:endParaRPr lang="en-US" altLang="en-US" smtClean="0"/>
          </a:p>
          <a:p>
            <a:pPr algn="ctr" eaLnBrk="1" hangingPunct="1">
              <a:buFont typeface="Wingdings" panose="05000000000000000000" pitchFamily="2" charset="2"/>
              <a:buNone/>
            </a:pPr>
            <a:endParaRPr lang="en-US" altLang="en-US" smtClean="0"/>
          </a:p>
          <a:p>
            <a:pPr algn="ctr" eaLnBrk="1" hangingPunct="1">
              <a:buFont typeface="Wingdings" panose="05000000000000000000" pitchFamily="2" charset="2"/>
              <a:buNone/>
            </a:pPr>
            <a:endParaRPr lang="en-US" altLang="en-US" smtClean="0"/>
          </a:p>
        </p:txBody>
      </p:sp>
      <p:sp>
        <p:nvSpPr>
          <p:cNvPr id="2560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256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7818B2D0-CC19-4396-B131-BD9B44A3ED27}" type="slidenum">
              <a:rPr lang="en-US" altLang="en-US" sz="1400">
                <a:latin typeface="Arial" panose="020B0604020202020204" pitchFamily="34" charset="0"/>
              </a:rPr>
              <a:pPr eaLnBrk="1" hangingPunct="1">
                <a:spcBef>
                  <a:spcPct val="0"/>
                </a:spcBef>
                <a:buFontTx/>
                <a:buNone/>
              </a:pPr>
              <a:t>20</a:t>
            </a:fld>
            <a:endParaRPr lang="en-US" altLang="en-US" sz="1400">
              <a:latin typeface="Arial" panose="020B0604020202020204" pitchFamily="34" charset="0"/>
            </a:endParaRPr>
          </a:p>
        </p:txBody>
      </p:sp>
      <p:graphicFrame>
        <p:nvGraphicFramePr>
          <p:cNvPr id="25606" name="Object 4"/>
          <p:cNvGraphicFramePr>
            <a:graphicFrameLocks/>
          </p:cNvGraphicFramePr>
          <p:nvPr/>
        </p:nvGraphicFramePr>
        <p:xfrm>
          <a:off x="2286000" y="2743200"/>
          <a:ext cx="4103688" cy="657225"/>
        </p:xfrm>
        <a:graphic>
          <a:graphicData uri="http://schemas.openxmlformats.org/presentationml/2006/ole">
            <mc:AlternateContent xmlns:mc="http://schemas.openxmlformats.org/markup-compatibility/2006">
              <mc:Choice xmlns:v="urn:schemas-microsoft-com:vml" Requires="v">
                <p:oleObj spid="_x0000_s25625" name="Equation" r:id="rId6" imgW="1723988" imgH="276210" progId="Equation.3">
                  <p:embed/>
                </p:oleObj>
              </mc:Choice>
              <mc:Fallback>
                <p:oleObj name="Equation" r:id="rId6" imgW="1723988" imgH="27621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2743200"/>
                        <a:ext cx="410368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a:solidFill>
                  <a:schemeClr val="tx2">
                    <a:satMod val="130000"/>
                  </a:schemeClr>
                </a:solidFill>
              </a:rPr>
              <a:t>VaR for Portfolio</a:t>
            </a:r>
          </a:p>
        </p:txBody>
      </p:sp>
      <p:sp>
        <p:nvSpPr>
          <p:cNvPr id="26627" name="Rectangle 3"/>
          <p:cNvSpPr>
            <a:spLocks noGrp="1" noChangeArrowheads="1"/>
          </p:cNvSpPr>
          <p:nvPr>
            <p:ph idx="1"/>
          </p:nvPr>
        </p:nvSpPr>
        <p:spPr>
          <a:xfrm>
            <a:off x="1143000" y="1981200"/>
            <a:ext cx="7696200" cy="4114800"/>
          </a:xfrm>
        </p:spPr>
        <p:txBody>
          <a:bodyPr lIns="92075" tIns="46038" rIns="92075" bIns="46038"/>
          <a:lstStyle/>
          <a:p>
            <a:pPr eaLnBrk="1" hangingPunct="1"/>
            <a:r>
              <a:rPr lang="en-US" altLang="en-US" smtClean="0"/>
              <a:t>The 10-day 99% VaR for the portfolio is</a:t>
            </a:r>
          </a:p>
          <a:p>
            <a:pPr eaLnBrk="1" hangingPunct="1">
              <a:buFont typeface="Wingdings" panose="05000000000000000000" pitchFamily="2" charset="2"/>
              <a:buNone/>
            </a:pPr>
            <a:endParaRPr lang="en-US" altLang="en-US" smtClean="0"/>
          </a:p>
          <a:p>
            <a:pPr eaLnBrk="1" hangingPunct="1"/>
            <a:r>
              <a:rPr lang="en-US" altLang="en-US" smtClean="0"/>
              <a:t>The benefits of diversification are</a:t>
            </a:r>
          </a:p>
          <a:p>
            <a:pPr eaLnBrk="1" hangingPunct="1">
              <a:buFontTx/>
              <a:buNone/>
            </a:pPr>
            <a:r>
              <a:rPr lang="en-US" altLang="en-US" smtClean="0"/>
              <a:t>	(1,471,300+367,800)–1,620,100=$219,00</a:t>
            </a:r>
          </a:p>
          <a:p>
            <a:pPr eaLnBrk="1" hangingPunct="1"/>
            <a:r>
              <a:rPr lang="en-US" altLang="en-US" smtClean="0"/>
              <a:t>What is the incremental effect of the AT&amp;T holding on VaR?</a:t>
            </a:r>
          </a:p>
          <a:p>
            <a:pPr eaLnBrk="1" hangingPunct="1"/>
            <a:endParaRPr lang="en-CA" altLang="en-US" smtClean="0"/>
          </a:p>
          <a:p>
            <a:pPr eaLnBrk="1" hangingPunct="1"/>
            <a:endParaRPr lang="en-US" altLang="en-US" smtClean="0"/>
          </a:p>
        </p:txBody>
      </p:sp>
      <p:sp>
        <p:nvSpPr>
          <p:cNvPr id="2662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2662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1F1E0212-4375-43D8-B11E-7A305A8E8FE6}" type="slidenum">
              <a:rPr lang="en-US" altLang="en-US" sz="1400">
                <a:latin typeface="Arial" panose="020B0604020202020204" pitchFamily="34" charset="0"/>
              </a:rPr>
              <a:pPr eaLnBrk="1" hangingPunct="1">
                <a:spcBef>
                  <a:spcPct val="0"/>
                </a:spcBef>
                <a:buFontTx/>
                <a:buNone/>
              </a:pPr>
              <a:t>21</a:t>
            </a:fld>
            <a:endParaRPr lang="en-US" altLang="en-US" sz="1400">
              <a:latin typeface="Arial" panose="020B0604020202020204" pitchFamily="34" charset="0"/>
            </a:endParaRPr>
          </a:p>
        </p:txBody>
      </p:sp>
      <p:graphicFrame>
        <p:nvGraphicFramePr>
          <p:cNvPr id="26630" name="Object 4"/>
          <p:cNvGraphicFramePr>
            <a:graphicFrameLocks/>
          </p:cNvGraphicFramePr>
          <p:nvPr/>
        </p:nvGraphicFramePr>
        <p:xfrm>
          <a:off x="1979613" y="2438400"/>
          <a:ext cx="6099175" cy="579438"/>
        </p:xfrm>
        <a:graphic>
          <a:graphicData uri="http://schemas.openxmlformats.org/presentationml/2006/ole">
            <mc:AlternateContent xmlns:mc="http://schemas.openxmlformats.org/markup-compatibility/2006">
              <mc:Choice xmlns:v="urn:schemas-microsoft-com:vml" Requires="v">
                <p:oleObj spid="_x0000_s26649" name="Equation" r:id="rId6" imgW="2247776" imgH="228690" progId="Equation.3">
                  <p:embed/>
                </p:oleObj>
              </mc:Choice>
              <mc:Fallback>
                <p:oleObj name="Equation" r:id="rId6" imgW="2247776" imgH="22869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9613" y="2438400"/>
                        <a:ext cx="60991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09600" y="990600"/>
            <a:ext cx="7543800" cy="1295400"/>
          </a:xfrm>
        </p:spPr>
        <p:txBody>
          <a:bodyPr/>
          <a:lstStyle/>
          <a:p>
            <a:r>
              <a:rPr lang="en-CA" altLang="en-US" sz="3600" dirty="0" smtClean="0"/>
              <a:t>ES for the Model Building Approach </a:t>
            </a:r>
            <a:r>
              <a:rPr lang="en-CA" altLang="en-US" sz="2400" dirty="0" smtClean="0"/>
              <a:t>(equation 22.1)</a:t>
            </a:r>
          </a:p>
        </p:txBody>
      </p:sp>
      <p:sp>
        <p:nvSpPr>
          <p:cNvPr id="3" name="Content Placeholder 2"/>
          <p:cNvSpPr>
            <a:spLocks noGrp="1"/>
          </p:cNvSpPr>
          <p:nvPr>
            <p:ph idx="1"/>
          </p:nvPr>
        </p:nvSpPr>
        <p:spPr/>
        <p:txBody>
          <a:bodyPr/>
          <a:lstStyle/>
          <a:p>
            <a:pPr>
              <a:defRPr/>
            </a:pPr>
            <a:r>
              <a:rPr lang="en-CA" sz="2400" dirty="0" smtClean="0"/>
              <a:t>When the loss over the time horizon has a normal distribution with mean </a:t>
            </a:r>
            <a:r>
              <a:rPr lang="en-CA" sz="2400" dirty="0" smtClean="0">
                <a:latin typeface="Symbol" panose="05050102010706020507" pitchFamily="18" charset="2"/>
              </a:rPr>
              <a:t>m</a:t>
            </a:r>
            <a:r>
              <a:rPr lang="en-CA" sz="2400" dirty="0" smtClean="0"/>
              <a:t> and standard deviation </a:t>
            </a:r>
            <a:r>
              <a:rPr lang="en-CA" sz="2400" dirty="0" smtClean="0">
                <a:latin typeface="Symbol" panose="05050102010706020507" pitchFamily="18" charset="2"/>
              </a:rPr>
              <a:t>s, </a:t>
            </a:r>
            <a:r>
              <a:rPr lang="en-CA" sz="2400" dirty="0" smtClean="0"/>
              <a:t>the ES is</a:t>
            </a:r>
          </a:p>
          <a:p>
            <a:pPr>
              <a:defRPr/>
            </a:pPr>
            <a:endParaRPr lang="en-CA" sz="2400" dirty="0" smtClean="0"/>
          </a:p>
          <a:p>
            <a:pPr marL="0" indent="0">
              <a:buFont typeface="Wingdings" panose="05000000000000000000" pitchFamily="2" charset="2"/>
              <a:buNone/>
              <a:defRPr/>
            </a:pPr>
            <a:endParaRPr lang="en-CA" sz="2400" dirty="0" smtClean="0"/>
          </a:p>
          <a:p>
            <a:pPr marL="363538" indent="0">
              <a:buFont typeface="Wingdings" panose="05000000000000000000" pitchFamily="2" charset="2"/>
              <a:buNone/>
              <a:defRPr/>
            </a:pPr>
            <a:r>
              <a:rPr lang="en-CA" sz="2400" dirty="0" smtClean="0"/>
              <a:t>where </a:t>
            </a:r>
            <a:r>
              <a:rPr lang="en-CA" sz="2400" i="1" dirty="0" smtClean="0">
                <a:latin typeface="+mj-lt"/>
              </a:rPr>
              <a:t>X</a:t>
            </a:r>
            <a:r>
              <a:rPr lang="en-CA" sz="2400" dirty="0" smtClean="0"/>
              <a:t> is the confidence level and </a:t>
            </a:r>
            <a:r>
              <a:rPr lang="en-CA" sz="2400" i="1" dirty="0" smtClean="0">
                <a:latin typeface="+mj-lt"/>
              </a:rPr>
              <a:t>Y</a:t>
            </a:r>
            <a:r>
              <a:rPr lang="en-CA" sz="2400" dirty="0" smtClean="0"/>
              <a:t> is the </a:t>
            </a:r>
            <a:r>
              <a:rPr lang="en-CA" sz="2400" i="1" dirty="0" err="1" smtClean="0">
                <a:latin typeface="+mj-lt"/>
              </a:rPr>
              <a:t>X</a:t>
            </a:r>
            <a:r>
              <a:rPr lang="en-CA" sz="2400" dirty="0" err="1" smtClean="0"/>
              <a:t>th</a:t>
            </a:r>
            <a:r>
              <a:rPr lang="en-CA" sz="2400" dirty="0" smtClean="0"/>
              <a:t> percentile of a standard normal distribution</a:t>
            </a:r>
          </a:p>
          <a:p>
            <a:pPr>
              <a:defRPr/>
            </a:pPr>
            <a:r>
              <a:rPr lang="en-CA" sz="2400" dirty="0" smtClean="0"/>
              <a:t>For the Microsoft + AT&amp;T portfolio, ES is $1,856,100</a:t>
            </a:r>
          </a:p>
          <a:p>
            <a:pPr>
              <a:defRPr/>
            </a:pPr>
            <a:endParaRPr lang="en-CA" sz="2800" dirty="0"/>
          </a:p>
          <a:p>
            <a:pPr>
              <a:defRPr/>
            </a:pPr>
            <a:endParaRPr lang="en-CA" sz="2800" dirty="0" smtClean="0"/>
          </a:p>
          <a:p>
            <a:pPr marL="363538" indent="0">
              <a:buFont typeface="Wingdings" panose="05000000000000000000" pitchFamily="2" charset="2"/>
              <a:buNone/>
              <a:defRPr/>
            </a:pPr>
            <a:endParaRPr lang="en-CA" sz="2800" dirty="0" smtClean="0"/>
          </a:p>
          <a:p>
            <a:pPr marL="363538" indent="0">
              <a:buFont typeface="Wingdings" panose="05000000000000000000" pitchFamily="2" charset="2"/>
              <a:buNone/>
              <a:defRPr/>
            </a:pPr>
            <a:endParaRPr lang="en-CA" sz="2800" dirty="0" smtClean="0"/>
          </a:p>
          <a:p>
            <a:pPr marL="0" indent="0">
              <a:buFont typeface="Wingdings" panose="05000000000000000000" pitchFamily="2" charset="2"/>
              <a:buNone/>
              <a:defRPr/>
            </a:pPr>
            <a:endParaRPr lang="en-CA" dirty="0" smtClean="0"/>
          </a:p>
          <a:p>
            <a:pPr marL="0" indent="0">
              <a:buFont typeface="Wingdings" panose="05000000000000000000" pitchFamily="2" charset="2"/>
              <a:buNone/>
              <a:defRPr/>
            </a:pPr>
            <a:endParaRPr lang="en-CA" dirty="0">
              <a:latin typeface="Symbol" panose="05050102010706020507" pitchFamily="18" charset="2"/>
            </a:endParaRPr>
          </a:p>
        </p:txBody>
      </p:sp>
      <p:sp>
        <p:nvSpPr>
          <p:cNvPr id="3789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Options, Futures, and Other Derivatives,  11th Edition, Copyright © John  C. Hull 2021</a:t>
            </a:r>
            <a:endParaRPr lang="en-US" altLang="en-US" i="0"/>
          </a:p>
        </p:txBody>
      </p:sp>
      <p:sp>
        <p:nvSpPr>
          <p:cNvPr id="3789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EA82AF1-383E-437B-86A6-BB14D7CB4055}" type="slidenum">
              <a:rPr lang="en-US" altLang="en-US"/>
              <a:pPr eaLnBrk="1" hangingPunct="1"/>
              <a:t>22</a:t>
            </a:fld>
            <a:endParaRPr lang="en-US" altLang="en-US"/>
          </a:p>
        </p:txBody>
      </p:sp>
      <p:graphicFrame>
        <p:nvGraphicFramePr>
          <p:cNvPr id="37894" name="Object 6"/>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spid="_x0000_s57382" name="Equation" r:id="rId3" imgW="114120" imgH="177480" progId="Equation.DSMT4">
                  <p:embed/>
                </p:oleObj>
              </mc:Choice>
              <mc:Fallback>
                <p:oleObj name="Equation" r:id="rId3" imgW="114120" imgH="177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5" name="Object 7"/>
          <p:cNvGraphicFramePr>
            <a:graphicFrameLocks noChangeAspect="1"/>
          </p:cNvGraphicFramePr>
          <p:nvPr/>
        </p:nvGraphicFramePr>
        <p:xfrm>
          <a:off x="3203575" y="3141663"/>
          <a:ext cx="2625725" cy="866775"/>
        </p:xfrm>
        <a:graphic>
          <a:graphicData uri="http://schemas.openxmlformats.org/presentationml/2006/ole">
            <mc:AlternateContent xmlns:mc="http://schemas.openxmlformats.org/markup-compatibility/2006">
              <mc:Choice xmlns:v="urn:schemas-microsoft-com:vml" Requires="v">
                <p:oleObj spid="_x0000_s57383" name="Equation" r:id="rId5" imgW="1422360" imgH="469800" progId="Equation.DSMT4">
                  <p:embed/>
                </p:oleObj>
              </mc:Choice>
              <mc:Fallback>
                <p:oleObj name="Equation" r:id="rId5" imgW="1422360" imgH="469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3141663"/>
                        <a:ext cx="2625725"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27651" name="Rectangle 2"/>
          <p:cNvSpPr>
            <a:spLocks noGrp="1" noChangeArrowheads="1"/>
          </p:cNvSpPr>
          <p:nvPr>
            <p:ph type="title"/>
          </p:nvPr>
        </p:nvSpPr>
        <p:spPr>
          <a:noFill/>
        </p:spPr>
        <p:txBody>
          <a:bodyPr lIns="92075" tIns="46038" rIns="92075" bIns="46038"/>
          <a:lstStyle/>
          <a:p>
            <a:pPr eaLnBrk="1" hangingPunct="1"/>
            <a:r>
              <a:rPr lang="en-US" altLang="en-US" smtClean="0"/>
              <a:t>The Linear Model</a:t>
            </a:r>
          </a:p>
        </p:txBody>
      </p:sp>
      <p:sp>
        <p:nvSpPr>
          <p:cNvPr id="27652" name="Rectangle 3"/>
          <p:cNvSpPr>
            <a:spLocks noGrp="1" noChangeArrowheads="1"/>
          </p:cNvSpPr>
          <p:nvPr>
            <p:ph type="body" idx="1"/>
          </p:nvPr>
        </p:nvSpPr>
        <p:spPr>
          <a:noFill/>
        </p:spPr>
        <p:txBody>
          <a:bodyPr lIns="92075" tIns="46038" rIns="92075" bIns="46038"/>
          <a:lstStyle/>
          <a:p>
            <a:pPr eaLnBrk="1" hangingPunct="1">
              <a:buFont typeface="Wingdings" panose="05000000000000000000" pitchFamily="2" charset="2"/>
              <a:buNone/>
            </a:pPr>
            <a:r>
              <a:rPr lang="en-US" altLang="en-US" smtClean="0"/>
              <a:t>This assumes</a:t>
            </a:r>
          </a:p>
          <a:p>
            <a:pPr eaLnBrk="1" hangingPunct="1">
              <a:buFontTx/>
              <a:buChar char="•"/>
            </a:pPr>
            <a:r>
              <a:rPr lang="en-US" altLang="en-US" smtClean="0"/>
              <a:t>The daily change in the value of a portfolio is linearly related to the daily returns from market variables</a:t>
            </a:r>
          </a:p>
          <a:p>
            <a:pPr eaLnBrk="1" hangingPunct="1">
              <a:buFontTx/>
              <a:buChar char="•"/>
            </a:pPr>
            <a:r>
              <a:rPr lang="en-US" altLang="en-US" smtClean="0"/>
              <a:t>The returns from the market variables are normally distributed</a:t>
            </a:r>
          </a:p>
        </p:txBody>
      </p:sp>
      <p:sp>
        <p:nvSpPr>
          <p:cNvPr id="2765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620F63F2-994B-472F-908D-49BC8CE85D56}" type="slidenum">
              <a:rPr lang="en-US" altLang="en-US" sz="1400">
                <a:latin typeface="Arial" panose="020B0604020202020204" pitchFamily="34" charset="0"/>
              </a:rPr>
              <a:pPr eaLnBrk="1" hangingPunct="1">
                <a:spcBef>
                  <a:spcPct val="0"/>
                </a:spcBef>
                <a:buFontTx/>
                <a:buNone/>
              </a:pPr>
              <a:t>23</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5"/>
          <p:cNvSpPr>
            <a:spLocks noGrp="1"/>
          </p:cNvSpPr>
          <p:nvPr>
            <p:ph type="title"/>
          </p:nvPr>
        </p:nvSpPr>
        <p:spPr/>
        <p:txBody>
          <a:bodyPr/>
          <a:lstStyle/>
          <a:p>
            <a:pPr eaLnBrk="1" hangingPunct="1"/>
            <a:r>
              <a:rPr lang="en-CA" altLang="en-US" sz="4000" smtClean="0"/>
              <a:t>Markowitz Result for Variance of Return on Portfolio</a:t>
            </a:r>
            <a:endParaRPr lang="en-US" altLang="en-US" sz="4000" smtClean="0"/>
          </a:p>
        </p:txBody>
      </p:sp>
      <p:sp>
        <p:nvSpPr>
          <p:cNvPr id="2867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2867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D4C38A60-365E-4A5A-AB53-5473426F3F9A}" type="slidenum">
              <a:rPr lang="en-US" altLang="en-US" sz="1400">
                <a:latin typeface="Arial" panose="020B0604020202020204" pitchFamily="34" charset="0"/>
              </a:rPr>
              <a:pPr eaLnBrk="1" hangingPunct="1">
                <a:spcBef>
                  <a:spcPct val="0"/>
                </a:spcBef>
                <a:buFontTx/>
                <a:buNone/>
              </a:pPr>
              <a:t>24</a:t>
            </a:fld>
            <a:endParaRPr lang="en-US" altLang="en-US" sz="1400">
              <a:latin typeface="Arial" panose="020B0604020202020204" pitchFamily="34" charset="0"/>
            </a:endParaRPr>
          </a:p>
        </p:txBody>
      </p:sp>
      <p:graphicFrame>
        <p:nvGraphicFramePr>
          <p:cNvPr id="28677" name="Object 2"/>
          <p:cNvGraphicFramePr>
            <a:graphicFrameLocks noChangeAspect="1"/>
          </p:cNvGraphicFramePr>
          <p:nvPr/>
        </p:nvGraphicFramePr>
        <p:xfrm>
          <a:off x="930275" y="2316163"/>
          <a:ext cx="7153275" cy="3606800"/>
        </p:xfrm>
        <a:graphic>
          <a:graphicData uri="http://schemas.openxmlformats.org/presentationml/2006/ole">
            <mc:AlternateContent xmlns:mc="http://schemas.openxmlformats.org/markup-compatibility/2006">
              <mc:Choice xmlns:v="urn:schemas-microsoft-com:vml" Requires="v">
                <p:oleObj spid="_x0000_s28696" name="Equation" r:id="rId6" imgW="2971800" imgH="1498600" progId="Equation.3">
                  <p:embed/>
                </p:oleObj>
              </mc:Choice>
              <mc:Fallback>
                <p:oleObj name="Equation" r:id="rId6" imgW="2971800" imgH="149860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0275" y="2316163"/>
                        <a:ext cx="7153275" cy="360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29699" name="Rectangle 2"/>
          <p:cNvSpPr>
            <a:spLocks noGrp="1" noChangeArrowheads="1"/>
          </p:cNvSpPr>
          <p:nvPr>
            <p:ph type="title"/>
          </p:nvPr>
        </p:nvSpPr>
        <p:spPr>
          <a:noFill/>
        </p:spPr>
        <p:txBody>
          <a:bodyPr lIns="92075" tIns="46038" rIns="92075" bIns="46038"/>
          <a:lstStyle/>
          <a:p>
            <a:pPr eaLnBrk="1" hangingPunct="1"/>
            <a:r>
              <a:rPr lang="en-CA" altLang="en-US" sz="3600" dirty="0" err="1" smtClean="0"/>
              <a:t>VaR</a:t>
            </a:r>
            <a:r>
              <a:rPr lang="en-CA" altLang="en-US" sz="3600" dirty="0" smtClean="0"/>
              <a:t> Result for Variance of Portfolio Value (</a:t>
            </a:r>
            <a:r>
              <a:rPr lang="en-CA" altLang="en-US" sz="3600" dirty="0" err="1" smtClean="0">
                <a:latin typeface="Symbol" panose="05050102010706020507" pitchFamily="18" charset="2"/>
              </a:rPr>
              <a:t>a</a:t>
            </a:r>
            <a:r>
              <a:rPr lang="en-CA" altLang="en-US" sz="3600" baseline="-25000" dirty="0" err="1" smtClean="0"/>
              <a:t>i</a:t>
            </a:r>
            <a:r>
              <a:rPr lang="en-CA" altLang="en-US" sz="3600" dirty="0" smtClean="0">
                <a:latin typeface="Symbol" panose="05050102010706020507" pitchFamily="18" charset="2"/>
              </a:rPr>
              <a:t> </a:t>
            </a:r>
            <a:r>
              <a:rPr lang="en-CA" altLang="en-US" sz="3600" dirty="0" smtClean="0"/>
              <a:t>= </a:t>
            </a:r>
            <a:r>
              <a:rPr lang="en-CA" altLang="en-US" sz="3600" dirty="0" err="1" smtClean="0"/>
              <a:t>w</a:t>
            </a:r>
            <a:r>
              <a:rPr lang="en-CA" altLang="en-US" sz="3600" baseline="-25000" dirty="0" err="1" smtClean="0"/>
              <a:t>i</a:t>
            </a:r>
            <a:r>
              <a:rPr lang="en-CA" altLang="en-US" sz="3600" dirty="0" err="1" smtClean="0"/>
              <a:t>P</a:t>
            </a:r>
            <a:r>
              <a:rPr lang="en-CA" altLang="en-US" sz="3600" dirty="0" smtClean="0"/>
              <a:t>) </a:t>
            </a:r>
            <a:r>
              <a:rPr lang="en-CA" altLang="en-US" sz="2400" dirty="0" smtClean="0"/>
              <a:t>equation 22.3</a:t>
            </a:r>
            <a:endParaRPr lang="en-US" altLang="en-US" sz="2400" dirty="0" smtClean="0"/>
          </a:p>
        </p:txBody>
      </p:sp>
      <p:sp>
        <p:nvSpPr>
          <p:cNvPr id="29700" name="Rectangle 3"/>
          <p:cNvSpPr>
            <a:spLocks noGrp="1" noChangeArrowheads="1"/>
          </p:cNvSpPr>
          <p:nvPr>
            <p:ph type="body" idx="1"/>
          </p:nvPr>
        </p:nvSpPr>
        <p:spPr>
          <a:noFill/>
        </p:spPr>
        <p:txBody>
          <a:bodyPr lIns="92075" tIns="46038" rIns="92075" bIns="46038"/>
          <a:lstStyle/>
          <a:p>
            <a:pPr eaLnBrk="1" hangingPunct="1">
              <a:buFont typeface="Wingdings" panose="05000000000000000000" pitchFamily="2" charset="2"/>
              <a:buNone/>
            </a:pPr>
            <a:r>
              <a:rPr lang="en-US" altLang="en-US" smtClean="0"/>
              <a:t> </a:t>
            </a:r>
          </a:p>
        </p:txBody>
      </p:sp>
      <p:graphicFrame>
        <p:nvGraphicFramePr>
          <p:cNvPr id="29701" name="Object 4"/>
          <p:cNvGraphicFramePr>
            <a:graphicFrameLocks/>
          </p:cNvGraphicFramePr>
          <p:nvPr>
            <p:extLst>
              <p:ext uri="{D42A27DB-BD31-4B8C-83A1-F6EECF244321}">
                <p14:modId xmlns:p14="http://schemas.microsoft.com/office/powerpoint/2010/main" val="1060967960"/>
              </p:ext>
            </p:extLst>
          </p:nvPr>
        </p:nvGraphicFramePr>
        <p:xfrm>
          <a:off x="972343" y="2073275"/>
          <a:ext cx="7199313" cy="4306888"/>
        </p:xfrm>
        <a:graphic>
          <a:graphicData uri="http://schemas.openxmlformats.org/presentationml/2006/ole">
            <mc:AlternateContent xmlns:mc="http://schemas.openxmlformats.org/markup-compatibility/2006">
              <mc:Choice xmlns:v="urn:schemas-microsoft-com:vml" Requires="v">
                <p:oleObj spid="_x0000_s29722" name="Equation" r:id="rId6" imgW="4012920" imgH="2463480" progId="Equation.DSMT4">
                  <p:embed/>
                </p:oleObj>
              </mc:Choice>
              <mc:Fallback>
                <p:oleObj name="Equation" r:id="rId6" imgW="4012920" imgH="2463480" progId="Equation.DSMT4">
                  <p:embed/>
                  <p:pic>
                    <p:nvPicPr>
                      <p:cNvPr id="0" name="Object 4"/>
                      <p:cNvPicPr>
                        <a:picLocks noChangeArrowheads="1"/>
                      </p:cNvPicPr>
                      <p:nvPr/>
                    </p:nvPicPr>
                    <p:blipFill>
                      <a:blip r:embed="rId7"/>
                      <a:srcRect/>
                      <a:stretch>
                        <a:fillRect/>
                      </a:stretch>
                    </p:blipFill>
                    <p:spPr bwMode="auto">
                      <a:xfrm>
                        <a:off x="972343" y="2073275"/>
                        <a:ext cx="7199313" cy="430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43CB083D-0961-4C5D-9ACA-6CBD735F6D4E}" type="slidenum">
              <a:rPr lang="en-US" altLang="en-US" sz="1400">
                <a:latin typeface="Arial" panose="020B0604020202020204" pitchFamily="34" charset="0"/>
              </a:rPr>
              <a:pPr eaLnBrk="1" hangingPunct="1">
                <a:spcBef>
                  <a:spcPct val="0"/>
                </a:spcBef>
                <a:buFontTx/>
                <a:buNone/>
              </a:pPr>
              <a:t>25</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304800" y="1066800"/>
            <a:ext cx="8364538" cy="1143000"/>
          </a:xfrm>
        </p:spPr>
        <p:txBody>
          <a:bodyPr/>
          <a:lstStyle/>
          <a:p>
            <a:pPr eaLnBrk="1" hangingPunct="1"/>
            <a:r>
              <a:rPr lang="en-CA" altLang="en-US" dirty="0" smtClean="0"/>
              <a:t>Covariance Matrix (</a:t>
            </a:r>
            <a:r>
              <a:rPr lang="en-CA" altLang="en-US" dirty="0" err="1" smtClean="0"/>
              <a:t>var</a:t>
            </a:r>
            <a:r>
              <a:rPr lang="en-CA" altLang="en-US" baseline="-25000" dirty="0" err="1" smtClean="0"/>
              <a:t>i</a:t>
            </a:r>
            <a:r>
              <a:rPr lang="en-CA" altLang="en-US" dirty="0" smtClean="0"/>
              <a:t> = </a:t>
            </a:r>
            <a:r>
              <a:rPr lang="en-CA" altLang="en-US" dirty="0" err="1" smtClean="0"/>
              <a:t>cov</a:t>
            </a:r>
            <a:r>
              <a:rPr lang="en-CA" altLang="en-US" baseline="-25000" dirty="0" err="1" smtClean="0"/>
              <a:t>ii</a:t>
            </a:r>
            <a:r>
              <a:rPr lang="en-CA" altLang="en-US" dirty="0" smtClean="0"/>
              <a:t>)</a:t>
            </a:r>
            <a:br>
              <a:rPr lang="en-CA" altLang="en-US" dirty="0" smtClean="0"/>
            </a:br>
            <a:r>
              <a:rPr lang="en-CA" altLang="en-US" sz="2400" dirty="0" smtClean="0"/>
              <a:t>(Table 22.6)</a:t>
            </a:r>
            <a:endParaRPr lang="en-US" altLang="en-US" sz="2400" dirty="0" smtClean="0"/>
          </a:p>
        </p:txBody>
      </p:sp>
      <p:sp>
        <p:nvSpPr>
          <p:cNvPr id="30723"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307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7FF8CC4B-4D01-423C-85DC-771F5C1F42F9}" type="slidenum">
              <a:rPr lang="en-US" altLang="en-US" sz="1400">
                <a:latin typeface="Arial" panose="020B0604020202020204" pitchFamily="34" charset="0"/>
              </a:rPr>
              <a:pPr eaLnBrk="1" hangingPunct="1">
                <a:spcBef>
                  <a:spcPct val="0"/>
                </a:spcBef>
                <a:buFontTx/>
                <a:buNone/>
              </a:pPr>
              <a:t>26</a:t>
            </a:fld>
            <a:endParaRPr lang="en-US" altLang="en-US" sz="1400">
              <a:latin typeface="Arial" panose="020B0604020202020204" pitchFamily="34" charset="0"/>
            </a:endParaRPr>
          </a:p>
        </p:txBody>
      </p:sp>
      <p:graphicFrame>
        <p:nvGraphicFramePr>
          <p:cNvPr id="30725" name="Object 2"/>
          <p:cNvGraphicFramePr>
            <a:graphicFrameLocks noChangeAspect="1"/>
          </p:cNvGraphicFramePr>
          <p:nvPr/>
        </p:nvGraphicFramePr>
        <p:xfrm>
          <a:off x="928688" y="2357438"/>
          <a:ext cx="6180137" cy="2857500"/>
        </p:xfrm>
        <a:graphic>
          <a:graphicData uri="http://schemas.openxmlformats.org/presentationml/2006/ole">
            <mc:AlternateContent xmlns:mc="http://schemas.openxmlformats.org/markup-compatibility/2006">
              <mc:Choice xmlns:v="urn:schemas-microsoft-com:vml" Requires="v">
                <p:oleObj spid="_x0000_s30746" name="Equation" r:id="rId6" imgW="2527300" imgH="1168400" progId="Equation.3">
                  <p:embed/>
                </p:oleObj>
              </mc:Choice>
              <mc:Fallback>
                <p:oleObj name="Equation" r:id="rId6" imgW="2527300" imgH="116840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8688" y="2357438"/>
                        <a:ext cx="6180137" cy="285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Box 5"/>
          <p:cNvSpPr txBox="1"/>
          <p:nvPr/>
        </p:nvSpPr>
        <p:spPr>
          <a:xfrm>
            <a:off x="533400" y="5410200"/>
            <a:ext cx="8077200" cy="769938"/>
          </a:xfrm>
          <a:prstGeom prst="rect">
            <a:avLst/>
          </a:prstGeom>
          <a:noFill/>
        </p:spPr>
        <p:txBody>
          <a:bodyPr>
            <a:spAutoFit/>
          </a:bodyPr>
          <a:lstStyle/>
          <a:p>
            <a:pPr>
              <a:defRPr/>
            </a:pPr>
            <a:r>
              <a:rPr lang="en-CA" sz="2200" dirty="0" err="1">
                <a:latin typeface="+mj-lt"/>
                <a:cs typeface="Arial" charset="0"/>
              </a:rPr>
              <a:t>cov</a:t>
            </a:r>
            <a:r>
              <a:rPr lang="en-CA" sz="2200" i="1" baseline="-25000" dirty="0" err="1">
                <a:latin typeface="+mj-lt"/>
                <a:cs typeface="Arial" charset="0"/>
              </a:rPr>
              <a:t>ij</a:t>
            </a:r>
            <a:r>
              <a:rPr lang="en-CA" sz="2200" dirty="0">
                <a:latin typeface="+mj-lt"/>
                <a:cs typeface="Arial" charset="0"/>
              </a:rPr>
              <a:t> </a:t>
            </a:r>
            <a:r>
              <a:rPr lang="en-CA" sz="2200" dirty="0">
                <a:latin typeface="Arial" charset="0"/>
                <a:cs typeface="Arial" charset="0"/>
              </a:rPr>
              <a:t>= </a:t>
            </a:r>
            <a:r>
              <a:rPr lang="en-CA" sz="2200" dirty="0" err="1">
                <a:latin typeface="Symbol" pitchFamily="18" charset="2"/>
                <a:cs typeface="Arial" charset="0"/>
              </a:rPr>
              <a:t>r</a:t>
            </a:r>
            <a:r>
              <a:rPr lang="en-CA" sz="2200" i="1" baseline="-25000" dirty="0" err="1">
                <a:latin typeface="+mj-lt"/>
                <a:cs typeface="Arial" charset="0"/>
              </a:rPr>
              <a:t>ij</a:t>
            </a:r>
            <a:r>
              <a:rPr lang="en-CA" sz="2200" dirty="0">
                <a:latin typeface="Symbol" pitchFamily="18" charset="2"/>
                <a:cs typeface="Arial" charset="0"/>
              </a:rPr>
              <a:t> </a:t>
            </a:r>
            <a:r>
              <a:rPr lang="en-CA" sz="2200" dirty="0" err="1">
                <a:latin typeface="Symbol" pitchFamily="18" charset="2"/>
                <a:cs typeface="Arial" charset="0"/>
              </a:rPr>
              <a:t>s</a:t>
            </a:r>
            <a:r>
              <a:rPr lang="en-CA" sz="2200" i="1" baseline="-25000" dirty="0" err="1">
                <a:latin typeface="+mj-lt"/>
                <a:cs typeface="Arial" charset="0"/>
              </a:rPr>
              <a:t>i</a:t>
            </a:r>
            <a:r>
              <a:rPr lang="en-CA" sz="2200" dirty="0">
                <a:latin typeface="Symbol" pitchFamily="18" charset="2"/>
                <a:cs typeface="Arial" charset="0"/>
              </a:rPr>
              <a:t> </a:t>
            </a:r>
            <a:r>
              <a:rPr lang="en-CA" sz="2200" i="1" dirty="0" err="1">
                <a:latin typeface="Symbol" pitchFamily="18" charset="2"/>
                <a:cs typeface="Arial" charset="0"/>
              </a:rPr>
              <a:t>s</a:t>
            </a:r>
            <a:r>
              <a:rPr lang="en-CA" sz="2200" i="1" baseline="-25000" dirty="0" err="1">
                <a:latin typeface="+mj-lt"/>
                <a:cs typeface="Arial" charset="0"/>
              </a:rPr>
              <a:t>j</a:t>
            </a:r>
            <a:r>
              <a:rPr lang="en-CA" sz="2200" i="1" baseline="-25000" dirty="0">
                <a:latin typeface="+mj-lt"/>
                <a:cs typeface="Arial" charset="0"/>
              </a:rPr>
              <a:t>    </a:t>
            </a:r>
            <a:r>
              <a:rPr lang="en-CA" sz="2200" dirty="0"/>
              <a:t>where</a:t>
            </a:r>
            <a:r>
              <a:rPr lang="en-CA" sz="2200" i="1" dirty="0">
                <a:latin typeface="+mj-lt"/>
                <a:cs typeface="Arial" charset="0"/>
              </a:rPr>
              <a:t> </a:t>
            </a:r>
            <a:r>
              <a:rPr lang="en-CA" sz="2200" dirty="0" err="1">
                <a:latin typeface="Symbol" pitchFamily="18" charset="2"/>
                <a:cs typeface="Arial" charset="0"/>
              </a:rPr>
              <a:t>s</a:t>
            </a:r>
            <a:r>
              <a:rPr lang="en-CA" sz="2200" i="1" baseline="-25000" dirty="0" err="1">
                <a:latin typeface="+mj-lt"/>
                <a:cs typeface="Arial" charset="0"/>
              </a:rPr>
              <a:t>i</a:t>
            </a:r>
            <a:r>
              <a:rPr lang="en-CA" sz="2200" i="1" dirty="0">
                <a:latin typeface="+mj-lt"/>
                <a:cs typeface="Arial" charset="0"/>
              </a:rPr>
              <a:t> </a:t>
            </a:r>
            <a:r>
              <a:rPr lang="en-CA" sz="2200" dirty="0"/>
              <a:t>and</a:t>
            </a:r>
            <a:r>
              <a:rPr lang="en-CA" sz="2200" dirty="0">
                <a:latin typeface="+mj-lt"/>
                <a:cs typeface="Arial" charset="0"/>
              </a:rPr>
              <a:t> </a:t>
            </a:r>
            <a:r>
              <a:rPr lang="en-CA" sz="2200" dirty="0" err="1">
                <a:latin typeface="Symbol" pitchFamily="18" charset="2"/>
                <a:cs typeface="Arial" charset="0"/>
              </a:rPr>
              <a:t>s</a:t>
            </a:r>
            <a:r>
              <a:rPr lang="en-CA" sz="2200" i="1" baseline="-25000" dirty="0" err="1">
                <a:latin typeface="+mj-lt"/>
                <a:cs typeface="Arial" charset="0"/>
              </a:rPr>
              <a:t>j</a:t>
            </a:r>
            <a:r>
              <a:rPr lang="en-CA" sz="2200" i="1" dirty="0">
                <a:latin typeface="+mj-lt"/>
                <a:cs typeface="Arial" charset="0"/>
              </a:rPr>
              <a:t> </a:t>
            </a:r>
            <a:r>
              <a:rPr lang="en-CA" sz="2200" dirty="0"/>
              <a:t>are the SDs of the daily returns of variables</a:t>
            </a:r>
            <a:r>
              <a:rPr lang="en-CA" sz="2200" i="1" dirty="0">
                <a:latin typeface="+mj-lt"/>
                <a:cs typeface="Arial" charset="0"/>
              </a:rPr>
              <a:t> </a:t>
            </a:r>
            <a:r>
              <a:rPr lang="en-CA" sz="2200" i="1" dirty="0" err="1">
                <a:latin typeface="+mj-lt"/>
                <a:cs typeface="Arial" charset="0"/>
              </a:rPr>
              <a:t>i</a:t>
            </a:r>
            <a:r>
              <a:rPr lang="en-CA" sz="2200" i="1" dirty="0">
                <a:latin typeface="+mj-lt"/>
                <a:cs typeface="Arial" charset="0"/>
              </a:rPr>
              <a:t> </a:t>
            </a:r>
            <a:r>
              <a:rPr lang="en-CA" sz="2200" dirty="0"/>
              <a:t>and</a:t>
            </a:r>
            <a:r>
              <a:rPr lang="en-CA" sz="2200" i="1" dirty="0">
                <a:latin typeface="+mj-lt"/>
                <a:cs typeface="Arial" charset="0"/>
              </a:rPr>
              <a:t> j,  </a:t>
            </a:r>
            <a:r>
              <a:rPr lang="en-CA" sz="2200" dirty="0"/>
              <a:t>and </a:t>
            </a:r>
            <a:r>
              <a:rPr lang="en-CA" sz="2200" i="1" dirty="0" err="1">
                <a:latin typeface="Symbol" pitchFamily="18" charset="2"/>
                <a:cs typeface="Arial" charset="0"/>
              </a:rPr>
              <a:t>r</a:t>
            </a:r>
            <a:r>
              <a:rPr lang="en-CA" sz="2200" i="1" baseline="-25000" dirty="0" err="1">
                <a:latin typeface="+mj-lt"/>
                <a:cs typeface="Arial" charset="0"/>
              </a:rPr>
              <a:t>ij</a:t>
            </a:r>
            <a:r>
              <a:rPr lang="en-CA" sz="2200" i="1" dirty="0">
                <a:latin typeface="+mj-lt"/>
                <a:cs typeface="Arial" charset="0"/>
              </a:rPr>
              <a:t> </a:t>
            </a:r>
            <a:r>
              <a:rPr lang="en-CA" sz="2200" dirty="0"/>
              <a:t>is the correlation between them</a:t>
            </a:r>
            <a:endParaRPr lang="en-US" sz="22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381000" y="990600"/>
            <a:ext cx="7543800" cy="1071563"/>
          </a:xfrm>
        </p:spPr>
        <p:txBody>
          <a:bodyPr/>
          <a:lstStyle/>
          <a:p>
            <a:pPr eaLnBrk="1" hangingPunct="1"/>
            <a:r>
              <a:rPr lang="en-CA" altLang="en-US" dirty="0" smtClean="0"/>
              <a:t>Alternative Expressions for </a:t>
            </a:r>
            <a:r>
              <a:rPr lang="en-CA" altLang="en-US" dirty="0" smtClean="0">
                <a:latin typeface="Symbol" panose="05050102010706020507" pitchFamily="18" charset="2"/>
              </a:rPr>
              <a:t>s</a:t>
            </a:r>
            <a:r>
              <a:rPr lang="en-CA" altLang="en-US" baseline="-25000" dirty="0" smtClean="0"/>
              <a:t>P</a:t>
            </a:r>
            <a:r>
              <a:rPr lang="en-CA" altLang="en-US" baseline="30000" dirty="0" smtClean="0"/>
              <a:t>2</a:t>
            </a:r>
            <a:br>
              <a:rPr lang="en-CA" altLang="en-US" baseline="30000" dirty="0" smtClean="0"/>
            </a:br>
            <a:r>
              <a:rPr lang="en-CA" altLang="en-US" sz="2400" dirty="0"/>
              <a:t>(</a:t>
            </a:r>
            <a:r>
              <a:rPr lang="en-CA" altLang="en-US" sz="2400" dirty="0" smtClean="0"/>
              <a:t>equation 22.4)</a:t>
            </a:r>
            <a:endParaRPr lang="en-US" altLang="en-US" sz="2400" dirty="0" smtClean="0"/>
          </a:p>
        </p:txBody>
      </p:sp>
      <p:sp>
        <p:nvSpPr>
          <p:cNvPr id="31747"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317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7A6426EC-0F8A-42D2-9624-F7779D763E2F}" type="slidenum">
              <a:rPr lang="en-US" altLang="en-US" sz="1400">
                <a:latin typeface="Arial" panose="020B0604020202020204" pitchFamily="34" charset="0"/>
              </a:rPr>
              <a:pPr eaLnBrk="1" hangingPunct="1">
                <a:spcBef>
                  <a:spcPct val="0"/>
                </a:spcBef>
                <a:buFontTx/>
                <a:buNone/>
              </a:pPr>
              <a:t>27</a:t>
            </a:fld>
            <a:endParaRPr lang="en-US" altLang="en-US" sz="1400">
              <a:latin typeface="Arial" panose="020B0604020202020204" pitchFamily="34" charset="0"/>
            </a:endParaRPr>
          </a:p>
        </p:txBody>
      </p:sp>
      <p:graphicFrame>
        <p:nvGraphicFramePr>
          <p:cNvPr id="31749" name="Object 2"/>
          <p:cNvGraphicFramePr>
            <a:graphicFrameLocks noChangeAspect="1"/>
          </p:cNvGraphicFramePr>
          <p:nvPr/>
        </p:nvGraphicFramePr>
        <p:xfrm>
          <a:off x="1371600" y="2438400"/>
          <a:ext cx="5889625" cy="3070225"/>
        </p:xfrm>
        <a:graphic>
          <a:graphicData uri="http://schemas.openxmlformats.org/presentationml/2006/ole">
            <mc:AlternateContent xmlns:mc="http://schemas.openxmlformats.org/markup-compatibility/2006">
              <mc:Choice xmlns:v="urn:schemas-microsoft-com:vml" Requires="v">
                <p:oleObj spid="_x0000_s31770" name="Equation" r:id="rId6" imgW="2679700" imgH="1397000" progId="Equation.3">
                  <p:embed/>
                </p:oleObj>
              </mc:Choice>
              <mc:Fallback>
                <p:oleObj name="Equation" r:id="rId6" imgW="2679700" imgH="139700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2438400"/>
                        <a:ext cx="5889625" cy="307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32771" name="Rectangle 2"/>
          <p:cNvSpPr>
            <a:spLocks noGrp="1" noChangeArrowheads="1"/>
          </p:cNvSpPr>
          <p:nvPr>
            <p:ph type="title"/>
          </p:nvPr>
        </p:nvSpPr>
        <p:spPr>
          <a:xfrm>
            <a:off x="228600" y="990600"/>
            <a:ext cx="7772400" cy="1143000"/>
          </a:xfrm>
        </p:spPr>
        <p:txBody>
          <a:bodyPr/>
          <a:lstStyle/>
          <a:p>
            <a:pPr eaLnBrk="1" hangingPunct="1"/>
            <a:r>
              <a:rPr lang="en-US" altLang="en-US" smtClean="0"/>
              <a:t>Alternatives for Handling Interest Rates</a:t>
            </a:r>
          </a:p>
        </p:txBody>
      </p:sp>
      <p:sp>
        <p:nvSpPr>
          <p:cNvPr id="32772" name="Rectangle 3"/>
          <p:cNvSpPr>
            <a:spLocks noGrp="1" noChangeArrowheads="1"/>
          </p:cNvSpPr>
          <p:nvPr>
            <p:ph type="body" idx="1"/>
          </p:nvPr>
        </p:nvSpPr>
        <p:spPr>
          <a:xfrm>
            <a:off x="533400" y="2438400"/>
            <a:ext cx="7772400" cy="4114800"/>
          </a:xfrm>
        </p:spPr>
        <p:txBody>
          <a:bodyPr/>
          <a:lstStyle/>
          <a:p>
            <a:pPr eaLnBrk="1" hangingPunct="1">
              <a:lnSpc>
                <a:spcPct val="90000"/>
              </a:lnSpc>
            </a:pPr>
            <a:r>
              <a:rPr lang="en-US" altLang="en-US" dirty="0" smtClean="0"/>
              <a:t>Duration approach: Linear relation between </a:t>
            </a:r>
            <a:r>
              <a:rPr lang="en-US" altLang="en-US" dirty="0" smtClean="0">
                <a:latin typeface="Symbol" panose="05050102010706020507" pitchFamily="18" charset="2"/>
              </a:rPr>
              <a:t>D</a:t>
            </a:r>
            <a:r>
              <a:rPr lang="en-US" altLang="en-US" i="1" dirty="0" smtClean="0">
                <a:latin typeface="Times New Roman" panose="02020603050405020304" pitchFamily="18" charset="0"/>
              </a:rPr>
              <a:t>P</a:t>
            </a:r>
            <a:r>
              <a:rPr lang="en-US" altLang="en-US" dirty="0" smtClean="0"/>
              <a:t> and </a:t>
            </a:r>
            <a:r>
              <a:rPr lang="en-US" altLang="en-US" dirty="0" err="1" smtClean="0">
                <a:latin typeface="Symbol" panose="05050102010706020507" pitchFamily="18" charset="2"/>
              </a:rPr>
              <a:t>D</a:t>
            </a:r>
            <a:r>
              <a:rPr lang="en-US" altLang="en-US" i="1" dirty="0" err="1" smtClean="0">
                <a:latin typeface="Times New Roman" panose="02020603050405020304" pitchFamily="18" charset="0"/>
              </a:rPr>
              <a:t>y</a:t>
            </a:r>
            <a:r>
              <a:rPr lang="en-US" altLang="en-US" dirty="0" smtClean="0"/>
              <a:t> but assumes parallel shifts</a:t>
            </a:r>
          </a:p>
          <a:p>
            <a:pPr eaLnBrk="1" hangingPunct="1">
              <a:lnSpc>
                <a:spcPct val="90000"/>
              </a:lnSpc>
            </a:pPr>
            <a:r>
              <a:rPr lang="en-US" altLang="en-US" dirty="0" smtClean="0"/>
              <a:t>Cash flow mapping: Cash flows are mapped to standard maturities and variables are zero-coupon bond prices with the standard maturities</a:t>
            </a:r>
          </a:p>
          <a:p>
            <a:pPr eaLnBrk="1" hangingPunct="1">
              <a:lnSpc>
                <a:spcPct val="90000"/>
              </a:lnSpc>
            </a:pPr>
            <a:r>
              <a:rPr lang="en-US" altLang="en-US" dirty="0" smtClean="0"/>
              <a:t>Principal components analysis: 2 or 3 independent shifts with their own volatilities</a:t>
            </a:r>
          </a:p>
          <a:p>
            <a:pPr eaLnBrk="1" hangingPunct="1">
              <a:lnSpc>
                <a:spcPct val="90000"/>
              </a:lnSpc>
            </a:pPr>
            <a:endParaRPr lang="en-US" altLang="en-US" dirty="0" smtClean="0"/>
          </a:p>
          <a:p>
            <a:pPr eaLnBrk="1" hangingPunct="1">
              <a:lnSpc>
                <a:spcPct val="90000"/>
              </a:lnSpc>
            </a:pPr>
            <a:endParaRPr lang="en-US" altLang="en-US" dirty="0" smtClean="0"/>
          </a:p>
          <a:p>
            <a:pPr eaLnBrk="1" hangingPunct="1">
              <a:lnSpc>
                <a:spcPct val="90000"/>
              </a:lnSpc>
              <a:buFont typeface="Wingdings" panose="05000000000000000000" pitchFamily="2" charset="2"/>
              <a:buNone/>
            </a:pPr>
            <a:endParaRPr lang="en-US" altLang="en-US" dirty="0" smtClean="0"/>
          </a:p>
        </p:txBody>
      </p:sp>
      <p:sp>
        <p:nvSpPr>
          <p:cNvPr id="327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6633A38B-6A7C-4C9F-86C5-1CBF834636DE}" type="slidenum">
              <a:rPr lang="en-US" altLang="en-US" sz="1400">
                <a:latin typeface="Arial" panose="020B0604020202020204" pitchFamily="34" charset="0"/>
              </a:rPr>
              <a:pPr eaLnBrk="1" hangingPunct="1">
                <a:spcBef>
                  <a:spcPct val="0"/>
                </a:spcBef>
                <a:buFontTx/>
                <a:buNone/>
              </a:pPr>
              <a:t>28</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lIns="92075" tIns="46038" rIns="92075" bIns="46038">
            <a:normAutofit fontScale="90000"/>
          </a:bodyPr>
          <a:lstStyle/>
          <a:p>
            <a:pPr eaLnBrk="1" fontAlgn="auto" hangingPunct="1">
              <a:spcAft>
                <a:spcPts val="0"/>
              </a:spcAft>
              <a:defRPr/>
            </a:pPr>
            <a:r>
              <a:rPr lang="en-US">
                <a:solidFill>
                  <a:schemeClr val="tx2">
                    <a:satMod val="130000"/>
                  </a:schemeClr>
                </a:solidFill>
              </a:rPr>
              <a:t>When Linear Model Can be Used</a:t>
            </a:r>
          </a:p>
        </p:txBody>
      </p:sp>
      <p:sp>
        <p:nvSpPr>
          <p:cNvPr id="33795" name="Rectangle 3"/>
          <p:cNvSpPr>
            <a:spLocks noGrp="1" noChangeArrowheads="1"/>
          </p:cNvSpPr>
          <p:nvPr>
            <p:ph idx="1"/>
          </p:nvPr>
        </p:nvSpPr>
        <p:spPr>
          <a:xfrm>
            <a:off x="1435100" y="2057400"/>
            <a:ext cx="7499350" cy="4191000"/>
          </a:xfrm>
        </p:spPr>
        <p:txBody>
          <a:bodyPr lIns="92075" tIns="46038" rIns="92075" bIns="46038"/>
          <a:lstStyle/>
          <a:p>
            <a:pPr eaLnBrk="1" hangingPunct="1"/>
            <a:r>
              <a:rPr lang="en-US" altLang="en-US" smtClean="0"/>
              <a:t>Portfolio of stocks</a:t>
            </a:r>
          </a:p>
          <a:p>
            <a:pPr eaLnBrk="1" hangingPunct="1"/>
            <a:r>
              <a:rPr lang="en-US" altLang="en-US" smtClean="0"/>
              <a:t>Portfolio of bonds</a:t>
            </a:r>
          </a:p>
          <a:p>
            <a:pPr eaLnBrk="1" hangingPunct="1"/>
            <a:r>
              <a:rPr lang="en-US" altLang="en-US" smtClean="0"/>
              <a:t>Forward contract on foreign currency</a:t>
            </a:r>
          </a:p>
          <a:p>
            <a:pPr eaLnBrk="1" hangingPunct="1"/>
            <a:r>
              <a:rPr lang="en-US" altLang="en-US" smtClean="0"/>
              <a:t>Interest-rate swap</a:t>
            </a:r>
          </a:p>
        </p:txBody>
      </p:sp>
      <p:sp>
        <p:nvSpPr>
          <p:cNvPr id="3379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3379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38B80A96-C309-4E41-855D-8DA09818210D}" type="slidenum">
              <a:rPr lang="en-US" altLang="en-US" sz="1400">
                <a:latin typeface="Arial" panose="020B0604020202020204" pitchFamily="34" charset="0"/>
              </a:rPr>
              <a:pPr eaLnBrk="1" hangingPunct="1">
                <a:spcBef>
                  <a:spcPct val="0"/>
                </a:spcBef>
                <a:buFontTx/>
                <a:buNone/>
              </a:pPr>
              <a:t>29</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52400" y="990600"/>
            <a:ext cx="7772400" cy="1143000"/>
          </a:xfrm>
        </p:spPr>
        <p:txBody>
          <a:bodyPr/>
          <a:lstStyle/>
          <a:p>
            <a:pPr eaLnBrk="1" fontAlgn="auto" hangingPunct="1">
              <a:spcAft>
                <a:spcPts val="0"/>
              </a:spcAft>
              <a:defRPr/>
            </a:pPr>
            <a:r>
              <a:rPr lang="en-US" dirty="0" err="1">
                <a:solidFill>
                  <a:schemeClr val="tx2">
                    <a:satMod val="130000"/>
                  </a:schemeClr>
                </a:solidFill>
              </a:rPr>
              <a:t>VaR</a:t>
            </a:r>
            <a:r>
              <a:rPr lang="en-US" dirty="0">
                <a:solidFill>
                  <a:schemeClr val="tx2">
                    <a:satMod val="130000"/>
                  </a:schemeClr>
                </a:solidFill>
              </a:rPr>
              <a:t> vs. </a:t>
            </a:r>
            <a:r>
              <a:rPr lang="en-US" dirty="0" smtClean="0">
                <a:solidFill>
                  <a:schemeClr val="tx2">
                    <a:satMod val="130000"/>
                  </a:schemeClr>
                </a:solidFill>
              </a:rPr>
              <a:t>Expected Shortfall </a:t>
            </a:r>
            <a:r>
              <a:rPr lang="en-US" dirty="0">
                <a:solidFill>
                  <a:schemeClr val="tx2">
                    <a:satMod val="130000"/>
                  </a:schemeClr>
                </a:solidFill>
              </a:rPr>
              <a:t/>
            </a:r>
            <a:br>
              <a:rPr lang="en-US" dirty="0">
                <a:solidFill>
                  <a:schemeClr val="tx2">
                    <a:satMod val="130000"/>
                  </a:schemeClr>
                </a:solidFill>
              </a:rPr>
            </a:br>
            <a:endParaRPr lang="en-US" sz="2400" dirty="0">
              <a:solidFill>
                <a:schemeClr val="tx2">
                  <a:satMod val="130000"/>
                </a:schemeClr>
              </a:solidFill>
            </a:endParaRPr>
          </a:p>
        </p:txBody>
      </p:sp>
      <p:sp>
        <p:nvSpPr>
          <p:cNvPr id="9219" name="Rectangle 3"/>
          <p:cNvSpPr>
            <a:spLocks noGrp="1" noChangeArrowheads="1"/>
          </p:cNvSpPr>
          <p:nvPr>
            <p:ph idx="1"/>
          </p:nvPr>
        </p:nvSpPr>
        <p:spPr>
          <a:xfrm>
            <a:off x="685800" y="2133600"/>
            <a:ext cx="8001000" cy="3997325"/>
          </a:xfrm>
        </p:spPr>
        <p:txBody>
          <a:bodyPr/>
          <a:lstStyle/>
          <a:p>
            <a:pPr eaLnBrk="1" hangingPunct="1"/>
            <a:r>
              <a:rPr lang="en-US" altLang="en-US" dirty="0" err="1" smtClean="0"/>
              <a:t>VaR</a:t>
            </a:r>
            <a:r>
              <a:rPr lang="en-US" altLang="en-US" dirty="0" smtClean="0"/>
              <a:t> is the loss level that will not be exceeded with a specified probability</a:t>
            </a:r>
          </a:p>
          <a:p>
            <a:pPr eaLnBrk="1" hangingPunct="1"/>
            <a:r>
              <a:rPr lang="en-US" altLang="en-US" dirty="0" smtClean="0"/>
              <a:t>Expected Shortfall </a:t>
            </a:r>
            <a:r>
              <a:rPr lang="en-CA" altLang="en-US" dirty="0" smtClean="0"/>
              <a:t>(or C-</a:t>
            </a:r>
            <a:r>
              <a:rPr lang="en-CA" altLang="en-US" dirty="0" err="1" smtClean="0"/>
              <a:t>VaR</a:t>
            </a:r>
            <a:r>
              <a:rPr lang="en-CA" altLang="en-US" dirty="0" smtClean="0"/>
              <a:t>) </a:t>
            </a:r>
            <a:r>
              <a:rPr lang="en-US" altLang="en-US" dirty="0" smtClean="0"/>
              <a:t>is the expected loss given that the loss is greater than the </a:t>
            </a:r>
            <a:r>
              <a:rPr lang="en-US" altLang="en-US" dirty="0" err="1" smtClean="0"/>
              <a:t>VaR</a:t>
            </a:r>
            <a:r>
              <a:rPr lang="en-US" altLang="en-US" dirty="0" smtClean="0"/>
              <a:t> level</a:t>
            </a:r>
          </a:p>
          <a:p>
            <a:pPr eaLnBrk="1" hangingPunct="1"/>
            <a:r>
              <a:rPr lang="en-US" altLang="en-US" dirty="0" smtClean="0"/>
              <a:t>Although expected shortfall is theoretically more appealing, it is </a:t>
            </a:r>
            <a:r>
              <a:rPr lang="en-US" altLang="en-US" dirty="0" err="1" smtClean="0"/>
              <a:t>VaR</a:t>
            </a:r>
            <a:r>
              <a:rPr lang="en-US" altLang="en-US" dirty="0" smtClean="0"/>
              <a:t> that is used by regulators in setting bank capital requirements</a:t>
            </a:r>
          </a:p>
        </p:txBody>
      </p:sp>
      <p:sp>
        <p:nvSpPr>
          <p:cNvPr id="922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922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D7A02C73-8EF9-4C8F-A6FB-A97FEB06335E}" type="slidenum">
              <a:rPr lang="en-US" altLang="en-US" sz="1400">
                <a:latin typeface="Arial" panose="020B0604020202020204" pitchFamily="34" charset="0"/>
              </a:rPr>
              <a:pPr eaLnBrk="1" hangingPunct="1">
                <a:spcBef>
                  <a:spcPct val="0"/>
                </a:spcBef>
                <a:buFontTx/>
                <a:buNone/>
              </a:pPr>
              <a:t>3</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lIns="92075" tIns="46038" rIns="92075" bIns="46038">
            <a:normAutofit fontScale="90000"/>
          </a:bodyPr>
          <a:lstStyle/>
          <a:p>
            <a:pPr eaLnBrk="1" fontAlgn="auto" hangingPunct="1">
              <a:spcAft>
                <a:spcPts val="0"/>
              </a:spcAft>
              <a:defRPr/>
            </a:pPr>
            <a:r>
              <a:rPr lang="en-US">
                <a:solidFill>
                  <a:schemeClr val="tx2">
                    <a:satMod val="130000"/>
                  </a:schemeClr>
                </a:solidFill>
              </a:rPr>
              <a:t>The Linear Model and Options</a:t>
            </a:r>
            <a:br>
              <a:rPr lang="en-US">
                <a:solidFill>
                  <a:schemeClr val="tx2">
                    <a:satMod val="130000"/>
                  </a:schemeClr>
                </a:solidFill>
              </a:rPr>
            </a:br>
            <a:endParaRPr lang="en-US">
              <a:solidFill>
                <a:schemeClr val="tx2">
                  <a:satMod val="130000"/>
                </a:schemeClr>
              </a:solidFill>
            </a:endParaRPr>
          </a:p>
        </p:txBody>
      </p:sp>
      <p:sp>
        <p:nvSpPr>
          <p:cNvPr id="34819" name="Rectangle 3"/>
          <p:cNvSpPr>
            <a:spLocks noGrp="1" noChangeArrowheads="1"/>
          </p:cNvSpPr>
          <p:nvPr>
            <p:ph idx="1"/>
          </p:nvPr>
        </p:nvSpPr>
        <p:spPr/>
        <p:txBody>
          <a:bodyPr lIns="92075" tIns="46038" rIns="92075" bIns="46038"/>
          <a:lstStyle/>
          <a:p>
            <a:pPr eaLnBrk="1" hangingPunct="1">
              <a:buFont typeface="Wingdings" panose="05000000000000000000" pitchFamily="2" charset="2"/>
              <a:buNone/>
            </a:pPr>
            <a:r>
              <a:rPr lang="en-US" altLang="en-US" dirty="0" smtClean="0"/>
              <a:t>	Consider a portfolio of options dependent on a single stock price, </a:t>
            </a:r>
            <a:r>
              <a:rPr lang="en-US" altLang="en-US" i="1" dirty="0" smtClean="0">
                <a:latin typeface="Times New Roman" panose="02020603050405020304" pitchFamily="18" charset="0"/>
                <a:cs typeface="Times New Roman" panose="02020603050405020304" pitchFamily="18" charset="0"/>
              </a:rPr>
              <a:t>S</a:t>
            </a:r>
            <a:r>
              <a:rPr lang="en-US" altLang="en-US" dirty="0" smtClean="0"/>
              <a:t>. If </a:t>
            </a:r>
            <a:r>
              <a:rPr lang="en-US" altLang="en-US" dirty="0" smtClean="0">
                <a:latin typeface="Symbol" panose="05050102010706020507" pitchFamily="18" charset="2"/>
              </a:rPr>
              <a:t>d</a:t>
            </a:r>
            <a:r>
              <a:rPr lang="en-US" altLang="en-US" dirty="0" smtClean="0"/>
              <a:t> is the delta of the option, then it is approximately true that</a:t>
            </a:r>
          </a:p>
          <a:p>
            <a:pPr eaLnBrk="1" hangingPunct="1">
              <a:buFontTx/>
              <a:buChar char="•"/>
            </a:pPr>
            <a:endParaRPr lang="en-US" altLang="en-US" dirty="0" smtClean="0"/>
          </a:p>
          <a:p>
            <a:pPr eaLnBrk="1" hangingPunct="1">
              <a:buFont typeface="Wingdings" panose="05000000000000000000" pitchFamily="2" charset="2"/>
              <a:buNone/>
            </a:pPr>
            <a:endParaRPr lang="en-US" altLang="en-US" dirty="0" smtClean="0"/>
          </a:p>
          <a:p>
            <a:pPr eaLnBrk="1" hangingPunct="1">
              <a:buFont typeface="Wingdings" panose="05000000000000000000" pitchFamily="2" charset="2"/>
              <a:buNone/>
            </a:pPr>
            <a:r>
              <a:rPr lang="en-US" altLang="en-US" dirty="0" smtClean="0"/>
              <a:t>	Define</a:t>
            </a:r>
          </a:p>
          <a:p>
            <a:pPr algn="ctr" eaLnBrk="1" hangingPunct="1">
              <a:buFont typeface="Wingdings" panose="05000000000000000000" pitchFamily="2" charset="2"/>
              <a:buNone/>
            </a:pPr>
            <a:endParaRPr lang="en-US" altLang="en-US" dirty="0" smtClean="0"/>
          </a:p>
          <a:p>
            <a:pPr algn="ctr" eaLnBrk="1" hangingPunct="1">
              <a:buFont typeface="Wingdings" panose="05000000000000000000" pitchFamily="2" charset="2"/>
              <a:buNone/>
            </a:pPr>
            <a:endParaRPr lang="en-US" altLang="en-US" dirty="0" smtClean="0"/>
          </a:p>
        </p:txBody>
      </p:sp>
      <p:sp>
        <p:nvSpPr>
          <p:cNvPr id="3482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3482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D0AA5226-5148-4E2A-8A2C-4B7D509EA0D5}" type="slidenum">
              <a:rPr lang="en-US" altLang="en-US" sz="1400">
                <a:latin typeface="Arial" panose="020B0604020202020204" pitchFamily="34" charset="0"/>
              </a:rPr>
              <a:pPr eaLnBrk="1" hangingPunct="1">
                <a:spcBef>
                  <a:spcPct val="0"/>
                </a:spcBef>
                <a:buFontTx/>
                <a:buNone/>
              </a:pPr>
              <a:t>30</a:t>
            </a:fld>
            <a:endParaRPr lang="en-US" altLang="en-US" sz="1400">
              <a:latin typeface="Arial" panose="020B0604020202020204" pitchFamily="34" charset="0"/>
            </a:endParaRPr>
          </a:p>
        </p:txBody>
      </p:sp>
      <p:graphicFrame>
        <p:nvGraphicFramePr>
          <p:cNvPr id="34822" name="Object 4"/>
          <p:cNvGraphicFramePr>
            <a:graphicFrameLocks/>
          </p:cNvGraphicFramePr>
          <p:nvPr/>
        </p:nvGraphicFramePr>
        <p:xfrm>
          <a:off x="3168650" y="3608388"/>
          <a:ext cx="1055688" cy="804862"/>
        </p:xfrm>
        <a:graphic>
          <a:graphicData uri="http://schemas.openxmlformats.org/presentationml/2006/ole">
            <mc:AlternateContent xmlns:mc="http://schemas.openxmlformats.org/markup-compatibility/2006">
              <mc:Choice xmlns:v="urn:schemas-microsoft-com:vml" Requires="v">
                <p:oleObj spid="_x0000_s34860" name="Equation" r:id="rId6" imgW="438156" imgH="352350" progId="Equation.3">
                  <p:embed/>
                </p:oleObj>
              </mc:Choice>
              <mc:Fallback>
                <p:oleObj name="Equation" r:id="rId6" imgW="438156" imgH="35235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8650" y="3608388"/>
                        <a:ext cx="1055688" cy="804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3" name="Object 5"/>
          <p:cNvGraphicFramePr>
            <a:graphicFrameLocks/>
          </p:cNvGraphicFramePr>
          <p:nvPr/>
        </p:nvGraphicFramePr>
        <p:xfrm>
          <a:off x="3124200" y="4800600"/>
          <a:ext cx="1395413" cy="800100"/>
        </p:xfrm>
        <a:graphic>
          <a:graphicData uri="http://schemas.openxmlformats.org/presentationml/2006/ole">
            <mc:AlternateContent xmlns:mc="http://schemas.openxmlformats.org/markup-compatibility/2006">
              <mc:Choice xmlns:v="urn:schemas-microsoft-com:vml" Requires="v">
                <p:oleObj spid="_x0000_s34861" name="Equation" r:id="rId8" imgW="552422" imgH="371520" progId="Equation.3">
                  <p:embed/>
                </p:oleObj>
              </mc:Choice>
              <mc:Fallback>
                <p:oleObj name="Equation" r:id="rId8" imgW="552422" imgH="371520" progId="Equation.3">
                  <p:embed/>
                  <p:pic>
                    <p:nvPicPr>
                      <p:cNvPr id="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4200" y="4800600"/>
                        <a:ext cx="1395413"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1143000" y="990600"/>
            <a:ext cx="7391400" cy="914400"/>
          </a:xfrm>
        </p:spPr>
        <p:txBody>
          <a:bodyPr lIns="92075" tIns="46038" rIns="92075" bIns="46038">
            <a:normAutofit fontScale="90000"/>
          </a:bodyPr>
          <a:lstStyle/>
          <a:p>
            <a:pPr eaLnBrk="1" fontAlgn="auto" hangingPunct="1">
              <a:spcAft>
                <a:spcPts val="0"/>
              </a:spcAft>
              <a:defRPr/>
            </a:pPr>
            <a:r>
              <a:rPr lang="en-US" dirty="0">
                <a:solidFill>
                  <a:schemeClr val="tx2">
                    <a:satMod val="130000"/>
                  </a:schemeClr>
                </a:solidFill>
              </a:rPr>
              <a:t>Linear Model and Options </a:t>
            </a:r>
            <a:r>
              <a:rPr lang="en-CA" dirty="0">
                <a:solidFill>
                  <a:schemeClr val="tx2">
                    <a:satMod val="130000"/>
                  </a:schemeClr>
                </a:solidFill>
              </a:rPr>
              <a:t/>
            </a:r>
            <a:br>
              <a:rPr lang="en-CA" dirty="0">
                <a:solidFill>
                  <a:schemeClr val="tx2">
                    <a:satMod val="130000"/>
                  </a:schemeClr>
                </a:solidFill>
              </a:rPr>
            </a:br>
            <a:r>
              <a:rPr lang="en-US" dirty="0" smtClean="0">
                <a:solidFill>
                  <a:schemeClr val="tx2">
                    <a:satMod val="130000"/>
                  </a:schemeClr>
                </a:solidFill>
              </a:rPr>
              <a:t>continued</a:t>
            </a:r>
            <a:endParaRPr lang="en-US" dirty="0">
              <a:solidFill>
                <a:schemeClr val="tx2">
                  <a:satMod val="130000"/>
                </a:schemeClr>
              </a:solidFill>
            </a:endParaRPr>
          </a:p>
        </p:txBody>
      </p:sp>
      <p:sp>
        <p:nvSpPr>
          <p:cNvPr id="35843" name="Rectangle 3"/>
          <p:cNvSpPr>
            <a:spLocks noGrp="1" noChangeArrowheads="1"/>
          </p:cNvSpPr>
          <p:nvPr>
            <p:ph idx="1"/>
          </p:nvPr>
        </p:nvSpPr>
        <p:spPr>
          <a:xfrm>
            <a:off x="1295400" y="2133600"/>
            <a:ext cx="6629400" cy="3581400"/>
          </a:xfrm>
        </p:spPr>
        <p:txBody>
          <a:bodyPr lIns="92075" tIns="46038" rIns="92075" bIns="46038"/>
          <a:lstStyle/>
          <a:p>
            <a:pPr eaLnBrk="1" hangingPunct="1">
              <a:buFont typeface="Wingdings" panose="05000000000000000000" pitchFamily="2" charset="2"/>
              <a:buNone/>
            </a:pPr>
            <a:r>
              <a:rPr lang="en-CA" altLang="en-US" sz="2400" smtClean="0"/>
              <a:t>	Then</a:t>
            </a:r>
            <a:endParaRPr lang="en-US" altLang="en-US" sz="2400" smtClean="0"/>
          </a:p>
          <a:p>
            <a:pPr eaLnBrk="1" hangingPunct="1">
              <a:buFontTx/>
              <a:buChar char="•"/>
            </a:pPr>
            <a:endParaRPr lang="en-US" altLang="en-US" smtClean="0"/>
          </a:p>
          <a:p>
            <a:pPr eaLnBrk="1" hangingPunct="1">
              <a:buFontTx/>
              <a:buNone/>
            </a:pPr>
            <a:r>
              <a:rPr lang="en-US" altLang="en-US" sz="2400" smtClean="0"/>
              <a:t>	Similarly when there are many underlying market variables</a:t>
            </a:r>
          </a:p>
          <a:p>
            <a:pPr eaLnBrk="1" hangingPunct="1">
              <a:buFont typeface="Wingdings" panose="05000000000000000000" pitchFamily="2" charset="2"/>
              <a:buNone/>
            </a:pPr>
            <a:endParaRPr lang="en-US" altLang="en-US" smtClean="0"/>
          </a:p>
          <a:p>
            <a:pPr eaLnBrk="1" hangingPunct="1">
              <a:buFont typeface="Wingdings" panose="05000000000000000000" pitchFamily="2" charset="2"/>
              <a:buNone/>
            </a:pPr>
            <a:endParaRPr lang="en-US" altLang="en-US" smtClean="0"/>
          </a:p>
          <a:p>
            <a:pPr eaLnBrk="1" hangingPunct="1">
              <a:buFont typeface="Wingdings" panose="05000000000000000000" pitchFamily="2" charset="2"/>
              <a:buNone/>
            </a:pPr>
            <a:r>
              <a:rPr lang="en-US" altLang="en-US" smtClean="0"/>
              <a:t>	</a:t>
            </a:r>
            <a:r>
              <a:rPr lang="en-US" altLang="en-US" sz="2400" smtClean="0"/>
              <a:t>where </a:t>
            </a:r>
            <a:r>
              <a:rPr lang="en-US" altLang="en-US" sz="2400" smtClean="0">
                <a:latin typeface="Symbol" panose="05050102010706020507" pitchFamily="18" charset="2"/>
              </a:rPr>
              <a:t>d</a:t>
            </a:r>
            <a:r>
              <a:rPr lang="en-US" altLang="en-US" sz="2400" i="1" baseline="-25000" smtClean="0">
                <a:latin typeface="Times New Roman" panose="02020603050405020304" pitchFamily="18" charset="0"/>
              </a:rPr>
              <a:t>i</a:t>
            </a:r>
            <a:r>
              <a:rPr lang="en-US" altLang="en-US" sz="2400" smtClean="0"/>
              <a:t> is the delta of the portfolio with respect to the </a:t>
            </a:r>
            <a:r>
              <a:rPr lang="en-US" altLang="en-US" sz="2400" i="1" smtClean="0">
                <a:latin typeface="Times New Roman" panose="02020603050405020304" pitchFamily="18" charset="0"/>
              </a:rPr>
              <a:t>i</a:t>
            </a:r>
            <a:r>
              <a:rPr lang="en-US" altLang="en-US" sz="2400" smtClean="0"/>
              <a:t>th asset</a:t>
            </a:r>
          </a:p>
          <a:p>
            <a:pPr eaLnBrk="1" hangingPunct="1">
              <a:buFont typeface="Wingdings" panose="05000000000000000000" pitchFamily="2" charset="2"/>
              <a:buNone/>
            </a:pPr>
            <a:endParaRPr lang="en-US" altLang="en-US" smtClean="0"/>
          </a:p>
          <a:p>
            <a:pPr eaLnBrk="1" hangingPunct="1">
              <a:buFont typeface="Wingdings" panose="05000000000000000000" pitchFamily="2" charset="2"/>
              <a:buNone/>
            </a:pPr>
            <a:endParaRPr lang="en-US" altLang="en-US" smtClean="0"/>
          </a:p>
        </p:txBody>
      </p:sp>
      <p:sp>
        <p:nvSpPr>
          <p:cNvPr id="3584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358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F5EF1883-4B1B-4540-8287-268A4CC5BE2C}" type="slidenum">
              <a:rPr lang="en-US" altLang="en-US" sz="1400">
                <a:latin typeface="Arial" panose="020B0604020202020204" pitchFamily="34" charset="0"/>
              </a:rPr>
              <a:pPr eaLnBrk="1" hangingPunct="1">
                <a:spcBef>
                  <a:spcPct val="0"/>
                </a:spcBef>
                <a:buFontTx/>
                <a:buNone/>
              </a:pPr>
              <a:t>31</a:t>
            </a:fld>
            <a:endParaRPr lang="en-US" altLang="en-US" sz="1400">
              <a:latin typeface="Arial" panose="020B0604020202020204" pitchFamily="34" charset="0"/>
            </a:endParaRPr>
          </a:p>
        </p:txBody>
      </p:sp>
      <p:graphicFrame>
        <p:nvGraphicFramePr>
          <p:cNvPr id="35846" name="Object 4"/>
          <p:cNvGraphicFramePr>
            <a:graphicFrameLocks/>
          </p:cNvGraphicFramePr>
          <p:nvPr/>
        </p:nvGraphicFramePr>
        <p:xfrm>
          <a:off x="2851150" y="2601913"/>
          <a:ext cx="2601913" cy="357187"/>
        </p:xfrm>
        <a:graphic>
          <a:graphicData uri="http://schemas.openxmlformats.org/presentationml/2006/ole">
            <mc:AlternateContent xmlns:mc="http://schemas.openxmlformats.org/markup-compatibility/2006">
              <mc:Choice xmlns:v="urn:schemas-microsoft-com:vml" Requires="v">
                <p:oleObj spid="_x0000_s35888" name="Equation" r:id="rId6" imgW="1047846" imgH="171450" progId="Equation.3">
                  <p:embed/>
                </p:oleObj>
              </mc:Choice>
              <mc:Fallback>
                <p:oleObj name="Equation" r:id="rId6" imgW="1047846" imgH="17145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1150" y="2601913"/>
                        <a:ext cx="2601913"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7" name="Object 5"/>
          <p:cNvGraphicFramePr>
            <a:graphicFrameLocks/>
          </p:cNvGraphicFramePr>
          <p:nvPr/>
        </p:nvGraphicFramePr>
        <p:xfrm>
          <a:off x="3352800" y="4114800"/>
          <a:ext cx="2276475" cy="685800"/>
        </p:xfrm>
        <a:graphic>
          <a:graphicData uri="http://schemas.openxmlformats.org/presentationml/2006/ole">
            <mc:AlternateContent xmlns:mc="http://schemas.openxmlformats.org/markup-compatibility/2006">
              <mc:Choice xmlns:v="urn:schemas-microsoft-com:vml" Requires="v">
                <p:oleObj spid="_x0000_s35889" name="Equation" r:id="rId8" imgW="981123" imgH="323730" progId="Equation.3">
                  <p:embed/>
                </p:oleObj>
              </mc:Choice>
              <mc:Fallback>
                <p:oleObj name="Equation" r:id="rId8" imgW="981123" imgH="323730" progId="Equation.3">
                  <p:embed/>
                  <p:pic>
                    <p:nvPicPr>
                      <p:cNvPr id="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2800" y="4114800"/>
                        <a:ext cx="227647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dirty="0">
                <a:solidFill>
                  <a:schemeClr val="tx2">
                    <a:satMod val="130000"/>
                  </a:schemeClr>
                </a:solidFill>
              </a:rPr>
              <a:t>Example</a:t>
            </a:r>
          </a:p>
        </p:txBody>
      </p:sp>
      <p:sp>
        <p:nvSpPr>
          <p:cNvPr id="36867" name="Rectangle 3"/>
          <p:cNvSpPr>
            <a:spLocks noGrp="1" noChangeArrowheads="1"/>
          </p:cNvSpPr>
          <p:nvPr>
            <p:ph idx="1"/>
          </p:nvPr>
        </p:nvSpPr>
        <p:spPr>
          <a:xfrm>
            <a:off x="685800" y="1981200"/>
            <a:ext cx="7772400" cy="4281488"/>
          </a:xfrm>
        </p:spPr>
        <p:txBody>
          <a:bodyPr lIns="92075" tIns="46038" rIns="92075" bIns="46038"/>
          <a:lstStyle/>
          <a:p>
            <a:pPr eaLnBrk="1" hangingPunct="1">
              <a:lnSpc>
                <a:spcPct val="90000"/>
              </a:lnSpc>
            </a:pPr>
            <a:r>
              <a:rPr lang="en-US" altLang="en-US" sz="2400" dirty="0" smtClean="0"/>
              <a:t>Consider an investment in options on Microsoft and AT&amp;T. Suppose the stock prices are 120 and 30 respectively and the deltas of the portfolio with respect to the two stock prices are 1,000 and 20,000 respectively</a:t>
            </a:r>
          </a:p>
          <a:p>
            <a:pPr eaLnBrk="1" hangingPunct="1">
              <a:lnSpc>
                <a:spcPct val="90000"/>
              </a:lnSpc>
            </a:pPr>
            <a:r>
              <a:rPr lang="en-US" altLang="en-US" sz="2400" dirty="0" smtClean="0"/>
              <a:t>As an approximation</a:t>
            </a:r>
          </a:p>
          <a:p>
            <a:pPr eaLnBrk="1" hangingPunct="1">
              <a:lnSpc>
                <a:spcPct val="90000"/>
              </a:lnSpc>
              <a:buFont typeface="Wingdings" panose="05000000000000000000" pitchFamily="2" charset="2"/>
              <a:buNone/>
            </a:pPr>
            <a:endParaRPr lang="en-US" altLang="en-US" sz="2400" dirty="0" smtClean="0"/>
          </a:p>
          <a:p>
            <a:pPr eaLnBrk="1" hangingPunct="1">
              <a:lnSpc>
                <a:spcPct val="90000"/>
              </a:lnSpc>
              <a:buFont typeface="Wingdings" panose="05000000000000000000" pitchFamily="2" charset="2"/>
              <a:buNone/>
            </a:pPr>
            <a:r>
              <a:rPr lang="en-US" altLang="en-US" sz="2400" dirty="0" smtClean="0"/>
              <a:t>	</a:t>
            </a:r>
          </a:p>
          <a:p>
            <a:pPr eaLnBrk="1" hangingPunct="1">
              <a:lnSpc>
                <a:spcPct val="90000"/>
              </a:lnSpc>
              <a:buFont typeface="Wingdings" panose="05000000000000000000" pitchFamily="2" charset="2"/>
              <a:buNone/>
            </a:pPr>
            <a:r>
              <a:rPr lang="en-US" altLang="en-US" sz="2400" dirty="0" smtClean="0"/>
              <a:t>	where </a:t>
            </a:r>
            <a:r>
              <a:rPr lang="en-US" altLang="en-US" sz="2400" dirty="0" smtClean="0">
                <a:latin typeface="Symbol" panose="05050102010706020507" pitchFamily="18" charset="2"/>
              </a:rPr>
              <a:t>D</a:t>
            </a:r>
            <a:r>
              <a:rPr lang="en-US" altLang="en-US" sz="2400" i="1" dirty="0" smtClean="0">
                <a:latin typeface="Times New Roman" panose="02020603050405020304" pitchFamily="18" charset="0"/>
              </a:rPr>
              <a:t>x</a:t>
            </a:r>
            <a:r>
              <a:rPr lang="en-US" altLang="en-US" sz="2400" baseline="-25000" dirty="0" smtClean="0"/>
              <a:t>1</a:t>
            </a:r>
            <a:r>
              <a:rPr lang="en-US" altLang="en-US" sz="2400" dirty="0" smtClean="0"/>
              <a:t> and </a:t>
            </a:r>
            <a:r>
              <a:rPr lang="en-US" altLang="en-US" sz="2400" dirty="0" smtClean="0">
                <a:latin typeface="Symbol" panose="05050102010706020507" pitchFamily="18" charset="2"/>
              </a:rPr>
              <a:t>D</a:t>
            </a:r>
            <a:r>
              <a:rPr lang="en-US" altLang="en-US" sz="2400" i="1" dirty="0" smtClean="0">
                <a:latin typeface="Times New Roman" panose="02020603050405020304" pitchFamily="18" charset="0"/>
              </a:rPr>
              <a:t>x</a:t>
            </a:r>
            <a:r>
              <a:rPr lang="en-US" altLang="en-US" sz="2400" baseline="-25000" dirty="0" smtClean="0"/>
              <a:t>2</a:t>
            </a:r>
            <a:r>
              <a:rPr lang="en-US" altLang="en-US" sz="2400" dirty="0" smtClean="0"/>
              <a:t> are the percentage changes in the two stock prices</a:t>
            </a:r>
            <a:r>
              <a:rPr lang="en-US" altLang="en-US" sz="2400" baseline="-25000" dirty="0" smtClean="0"/>
              <a:t> </a:t>
            </a:r>
            <a:endParaRPr lang="en-US" altLang="en-US" sz="2400" dirty="0" smtClean="0"/>
          </a:p>
          <a:p>
            <a:pPr eaLnBrk="1" hangingPunct="1">
              <a:lnSpc>
                <a:spcPct val="90000"/>
              </a:lnSpc>
              <a:buFont typeface="Wingdings" panose="05000000000000000000" pitchFamily="2" charset="2"/>
              <a:buNone/>
            </a:pPr>
            <a:endParaRPr lang="en-US" altLang="en-US" sz="2400" dirty="0" smtClean="0"/>
          </a:p>
        </p:txBody>
      </p:sp>
      <p:sp>
        <p:nvSpPr>
          <p:cNvPr id="3686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3686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B82D0CBC-4B7E-4CEB-A51F-4C2D44BA0121}" type="slidenum">
              <a:rPr lang="en-US" altLang="en-US" sz="1400">
                <a:latin typeface="Arial" panose="020B0604020202020204" pitchFamily="34" charset="0"/>
              </a:rPr>
              <a:pPr eaLnBrk="1" hangingPunct="1">
                <a:spcBef>
                  <a:spcPct val="0"/>
                </a:spcBef>
                <a:buFontTx/>
                <a:buNone/>
              </a:pPr>
              <a:t>32</a:t>
            </a:fld>
            <a:endParaRPr lang="en-US" altLang="en-US" sz="1400">
              <a:latin typeface="Arial" panose="020B0604020202020204" pitchFamily="34" charset="0"/>
            </a:endParaRPr>
          </a:p>
        </p:txBody>
      </p:sp>
      <p:graphicFrame>
        <p:nvGraphicFramePr>
          <p:cNvPr id="36870" name="Object 4"/>
          <p:cNvGraphicFramePr>
            <a:graphicFrameLocks/>
          </p:cNvGraphicFramePr>
          <p:nvPr/>
        </p:nvGraphicFramePr>
        <p:xfrm>
          <a:off x="1752600" y="4267200"/>
          <a:ext cx="5057775" cy="457200"/>
        </p:xfrm>
        <a:graphic>
          <a:graphicData uri="http://schemas.openxmlformats.org/presentationml/2006/ole">
            <mc:AlternateContent xmlns:mc="http://schemas.openxmlformats.org/markup-compatibility/2006">
              <mc:Choice xmlns:v="urn:schemas-microsoft-com:vml" Requires="v">
                <p:oleObj spid="_x0000_s36889" name="Equation" r:id="rId6" imgW="2257501" imgH="200070" progId="Equation.3">
                  <p:embed/>
                </p:oleObj>
              </mc:Choice>
              <mc:Fallback>
                <p:oleObj name="Equation" r:id="rId6" imgW="2257501" imgH="20007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4267200"/>
                        <a:ext cx="5057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37891" name="Rectangle 2"/>
          <p:cNvSpPr>
            <a:spLocks noGrp="1" noChangeArrowheads="1"/>
          </p:cNvSpPr>
          <p:nvPr>
            <p:ph type="title"/>
          </p:nvPr>
        </p:nvSpPr>
        <p:spPr>
          <a:xfrm>
            <a:off x="533400" y="1143000"/>
            <a:ext cx="7543800" cy="1214438"/>
          </a:xfrm>
          <a:noFill/>
        </p:spPr>
        <p:txBody>
          <a:bodyPr lIns="92075" tIns="46038" rIns="92075" bIns="46038"/>
          <a:lstStyle/>
          <a:p>
            <a:pPr eaLnBrk="1" hangingPunct="1"/>
            <a:r>
              <a:rPr lang="en-US" altLang="en-US" sz="3600" dirty="0" smtClean="0"/>
              <a:t>But the distribution of the daily return on an option is not normal  </a:t>
            </a:r>
            <a:r>
              <a:rPr lang="en-US" altLang="en-US" dirty="0" smtClean="0"/>
              <a:t/>
            </a:r>
            <a:br>
              <a:rPr lang="en-US" altLang="en-US" dirty="0" smtClean="0"/>
            </a:br>
            <a:endParaRPr lang="en-US" altLang="en-US" dirty="0" smtClean="0"/>
          </a:p>
        </p:txBody>
      </p:sp>
      <p:sp>
        <p:nvSpPr>
          <p:cNvPr id="37892" name="Rectangle 3"/>
          <p:cNvSpPr>
            <a:spLocks noGrp="1" noChangeArrowheads="1"/>
          </p:cNvSpPr>
          <p:nvPr>
            <p:ph type="body" idx="1"/>
          </p:nvPr>
        </p:nvSpPr>
        <p:spPr>
          <a:xfrm>
            <a:off x="381000" y="2362200"/>
            <a:ext cx="8229600" cy="4003675"/>
          </a:xfrm>
          <a:noFill/>
        </p:spPr>
        <p:txBody>
          <a:bodyPr lIns="92075" tIns="46038" rIns="92075" bIns="46038"/>
          <a:lstStyle/>
          <a:p>
            <a:pPr eaLnBrk="1" hangingPunct="1">
              <a:buFont typeface="Wingdings" panose="05000000000000000000" pitchFamily="2" charset="2"/>
              <a:buNone/>
            </a:pPr>
            <a:r>
              <a:rPr lang="en-US" altLang="en-US" dirty="0" smtClean="0"/>
              <a:t>	The linear model fails to capture skewness in the probability distribution of the portfolio value. </a:t>
            </a:r>
          </a:p>
        </p:txBody>
      </p:sp>
      <p:sp>
        <p:nvSpPr>
          <p:cNvPr id="3789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CB49DBB3-6A4D-4C8C-9F29-7D3FCF6A6362}" type="slidenum">
              <a:rPr lang="en-US" altLang="en-US" sz="1400">
                <a:latin typeface="Arial" panose="020B0604020202020204" pitchFamily="34" charset="0"/>
              </a:rPr>
              <a:pPr eaLnBrk="1" hangingPunct="1">
                <a:spcBef>
                  <a:spcPct val="0"/>
                </a:spcBef>
                <a:buFontTx/>
                <a:buNone/>
              </a:pPr>
              <a:t>33</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57200" y="122238"/>
            <a:ext cx="7543800" cy="1663700"/>
          </a:xfrm>
        </p:spPr>
        <p:txBody>
          <a:bodyPr/>
          <a:lstStyle/>
          <a:p>
            <a:pPr eaLnBrk="1" hangingPunct="1"/>
            <a:r>
              <a:rPr lang="en-US" altLang="en-US" dirty="0" smtClean="0"/>
              <a:t/>
            </a:r>
            <a:br>
              <a:rPr lang="en-US" altLang="en-US" dirty="0" smtClean="0"/>
            </a:br>
            <a:r>
              <a:rPr lang="en-US" altLang="en-US" dirty="0" smtClean="0"/>
              <a:t>Impact of gamma </a:t>
            </a:r>
            <a:r>
              <a:rPr lang="en-US" altLang="en-US" sz="2600" dirty="0" smtClean="0"/>
              <a:t>(Figure 22.3)</a:t>
            </a:r>
            <a:endParaRPr lang="en-US" altLang="en-US" dirty="0" smtClean="0"/>
          </a:p>
        </p:txBody>
      </p:sp>
      <p:sp>
        <p:nvSpPr>
          <p:cNvPr id="38915"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389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3DD9EF55-F68B-4D32-B465-A63E02DBDD7A}" type="slidenum">
              <a:rPr lang="en-US" altLang="en-US" sz="1400">
                <a:latin typeface="Arial" panose="020B0604020202020204" pitchFamily="34" charset="0"/>
              </a:rPr>
              <a:pPr eaLnBrk="1" hangingPunct="1">
                <a:spcBef>
                  <a:spcPct val="0"/>
                </a:spcBef>
                <a:buFontTx/>
                <a:buNone/>
              </a:pPr>
              <a:t>34</a:t>
            </a:fld>
            <a:endParaRPr lang="en-US" altLang="en-US" sz="1400">
              <a:latin typeface="Arial" panose="020B0604020202020204" pitchFamily="34" charset="0"/>
            </a:endParaRPr>
          </a:p>
        </p:txBody>
      </p:sp>
      <p:sp>
        <p:nvSpPr>
          <p:cNvPr id="5" name="Rectangle 6"/>
          <p:cNvSpPr txBox="1">
            <a:spLocks noChangeArrowheads="1"/>
          </p:cNvSpPr>
          <p:nvPr/>
        </p:nvSpPr>
        <p:spPr>
          <a:xfrm>
            <a:off x="457200" y="1719263"/>
            <a:ext cx="8229600" cy="4411662"/>
          </a:xfrm>
          <a:prstGeom prst="rect">
            <a:avLst/>
          </a:prstGeom>
        </p:spPr>
        <p:txBody>
          <a:bodyPr/>
          <a:lstStyle/>
          <a:p>
            <a:pPr marL="342900" indent="-342900" eaLnBrk="0" hangingPunct="0">
              <a:spcBef>
                <a:spcPct val="20000"/>
              </a:spcBef>
              <a:buClr>
                <a:schemeClr val="tx2"/>
              </a:buClr>
              <a:buSzPct val="70000"/>
              <a:buFont typeface="Wingdings" pitchFamily="2" charset="2"/>
              <a:buNone/>
              <a:defRPr/>
            </a:pPr>
            <a:r>
              <a:rPr lang="en-US" sz="3200" kern="0" dirty="0">
                <a:latin typeface="+mn-lt"/>
                <a:cs typeface="Arial" charset="0"/>
              </a:rPr>
              <a:t> </a:t>
            </a:r>
            <a:endParaRPr lang="en-CA" sz="3200" kern="0" dirty="0">
              <a:latin typeface="+mn-lt"/>
              <a:cs typeface="Arial" charset="0"/>
            </a:endParaRPr>
          </a:p>
        </p:txBody>
      </p:sp>
      <p:pic>
        <p:nvPicPr>
          <p:cNvPr id="389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0" y="1857375"/>
            <a:ext cx="3902075"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38919"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7688" y="1857375"/>
            <a:ext cx="3643312"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38920" name="TextBox 17"/>
          <p:cNvSpPr txBox="1">
            <a:spLocks noChangeArrowheads="1"/>
          </p:cNvSpPr>
          <p:nvPr/>
        </p:nvSpPr>
        <p:spPr bwMode="auto">
          <a:xfrm>
            <a:off x="857250" y="4714875"/>
            <a:ext cx="2000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800">
                <a:latin typeface="Arial" panose="020B0604020202020204" pitchFamily="34" charset="0"/>
              </a:rPr>
              <a:t>Positive Gamma</a:t>
            </a:r>
            <a:endParaRPr lang="en-US" altLang="en-US" sz="1800">
              <a:latin typeface="Arial" panose="020B0604020202020204" pitchFamily="34" charset="0"/>
            </a:endParaRPr>
          </a:p>
        </p:txBody>
      </p:sp>
      <p:sp>
        <p:nvSpPr>
          <p:cNvPr id="38921" name="TextBox 18"/>
          <p:cNvSpPr txBox="1">
            <a:spLocks noChangeArrowheads="1"/>
          </p:cNvSpPr>
          <p:nvPr/>
        </p:nvSpPr>
        <p:spPr bwMode="auto">
          <a:xfrm>
            <a:off x="5500688" y="4643438"/>
            <a:ext cx="2428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800">
                <a:latin typeface="Arial" panose="020B0604020202020204" pitchFamily="34" charset="0"/>
              </a:rPr>
              <a:t>Negative Gamma</a:t>
            </a:r>
            <a:endParaRPr lang="en-US" altLang="en-US" sz="1800">
              <a:latin typeface="Arial" panose="020B0604020202020204"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381000" y="685800"/>
            <a:ext cx="8458200" cy="1428750"/>
          </a:xfrm>
        </p:spPr>
        <p:txBody>
          <a:bodyPr/>
          <a:lstStyle/>
          <a:p>
            <a:pPr eaLnBrk="1" hangingPunct="1"/>
            <a:r>
              <a:rPr lang="en-CA" altLang="en-US" sz="3600" dirty="0" smtClean="0"/>
              <a:t>Translation of Asset Price Change to Price Change for Long Call </a:t>
            </a:r>
            <a:r>
              <a:rPr lang="en-CA" altLang="en-US" sz="2000" dirty="0" smtClean="0"/>
              <a:t>(Figure 22.4)</a:t>
            </a:r>
            <a:endParaRPr lang="en-US" altLang="en-US" sz="2000" dirty="0" smtClean="0"/>
          </a:p>
        </p:txBody>
      </p:sp>
      <p:sp>
        <p:nvSpPr>
          <p:cNvPr id="39939"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3994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60051A0F-C4C0-410A-A8F0-8E09830011EF}" type="slidenum">
              <a:rPr lang="en-US" altLang="en-US" sz="1400">
                <a:latin typeface="Arial" panose="020B0604020202020204" pitchFamily="34" charset="0"/>
              </a:rPr>
              <a:pPr eaLnBrk="1" hangingPunct="1">
                <a:spcBef>
                  <a:spcPct val="0"/>
                </a:spcBef>
                <a:buFontTx/>
                <a:buNone/>
              </a:pPr>
              <a:t>35</a:t>
            </a:fld>
            <a:endParaRPr lang="en-US" altLang="en-US" sz="1400">
              <a:latin typeface="Arial" panose="020B0604020202020204" pitchFamily="34" charset="0"/>
            </a:endParaRPr>
          </a:p>
        </p:txBody>
      </p:sp>
      <p:grpSp>
        <p:nvGrpSpPr>
          <p:cNvPr id="39941" name="Group 117"/>
          <p:cNvGrpSpPr>
            <a:grpSpLocks/>
          </p:cNvGrpSpPr>
          <p:nvPr/>
        </p:nvGrpSpPr>
        <p:grpSpPr bwMode="auto">
          <a:xfrm>
            <a:off x="1066800" y="1981200"/>
            <a:ext cx="6572250" cy="4143375"/>
            <a:chOff x="1000100" y="1714487"/>
            <a:chExt cx="6572296" cy="4071967"/>
          </a:xfrm>
        </p:grpSpPr>
        <p:cxnSp>
          <p:nvCxnSpPr>
            <p:cNvPr id="39942" name="Straight Arrow Connector 6"/>
            <p:cNvCxnSpPr>
              <a:cxnSpLocks noChangeShapeType="1"/>
            </p:cNvCxnSpPr>
            <p:nvPr/>
          </p:nvCxnSpPr>
          <p:spPr bwMode="auto">
            <a:xfrm>
              <a:off x="2714612" y="4357694"/>
              <a:ext cx="3714776" cy="1588"/>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9943" name="Straight Arrow Connector 8"/>
            <p:cNvCxnSpPr>
              <a:cxnSpLocks noChangeShapeType="1"/>
            </p:cNvCxnSpPr>
            <p:nvPr/>
          </p:nvCxnSpPr>
          <p:spPr bwMode="auto">
            <a:xfrm rot="5400000" flipH="1" flipV="1">
              <a:off x="1428728" y="3071810"/>
              <a:ext cx="2571768" cy="1588"/>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pic>
          <p:nvPicPr>
            <p:cNvPr id="399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926" y="4429131"/>
              <a:ext cx="3429024" cy="1357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3994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334947" y="2379640"/>
              <a:ext cx="2973381" cy="16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cxnSp>
          <p:nvCxnSpPr>
            <p:cNvPr id="39946" name="Straight Connector 20"/>
            <p:cNvCxnSpPr>
              <a:cxnSpLocks noChangeShapeType="1"/>
            </p:cNvCxnSpPr>
            <p:nvPr/>
          </p:nvCxnSpPr>
          <p:spPr bwMode="auto">
            <a:xfrm rot="5400000" flipH="1" flipV="1">
              <a:off x="4251720" y="4320784"/>
              <a:ext cx="785024" cy="1588"/>
            </a:xfrm>
            <a:prstGeom prst="line">
              <a:avLst/>
            </a:prstGeom>
            <a:noFill/>
            <a:ln w="12700" algn="ctr">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cxnSp>
        <p:cxnSp>
          <p:nvCxnSpPr>
            <p:cNvPr id="39947" name="Straight Connector 24"/>
            <p:cNvCxnSpPr>
              <a:cxnSpLocks noChangeShapeType="1"/>
            </p:cNvCxnSpPr>
            <p:nvPr/>
          </p:nvCxnSpPr>
          <p:spPr bwMode="auto">
            <a:xfrm rot="5400000" flipH="1" flipV="1">
              <a:off x="4108447" y="4393413"/>
              <a:ext cx="1642280" cy="794"/>
            </a:xfrm>
            <a:prstGeom prst="line">
              <a:avLst/>
            </a:prstGeom>
            <a:noFill/>
            <a:ln w="12700" algn="ctr">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cxnSp>
        <p:cxnSp>
          <p:nvCxnSpPr>
            <p:cNvPr id="39948" name="Straight Connector 29"/>
            <p:cNvCxnSpPr>
              <a:cxnSpLocks noChangeShapeType="1"/>
            </p:cNvCxnSpPr>
            <p:nvPr/>
          </p:nvCxnSpPr>
          <p:spPr bwMode="auto">
            <a:xfrm rot="5400000" flipH="1" flipV="1">
              <a:off x="4036215" y="4250537"/>
              <a:ext cx="2500330" cy="1588"/>
            </a:xfrm>
            <a:prstGeom prst="line">
              <a:avLst/>
            </a:prstGeom>
            <a:noFill/>
            <a:ln w="12700" algn="ctr">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cxnSp>
        <p:cxnSp>
          <p:nvCxnSpPr>
            <p:cNvPr id="39949" name="Straight Connector 31"/>
            <p:cNvCxnSpPr>
              <a:cxnSpLocks noChangeShapeType="1"/>
            </p:cNvCxnSpPr>
            <p:nvPr/>
          </p:nvCxnSpPr>
          <p:spPr bwMode="auto">
            <a:xfrm>
              <a:off x="2285984" y="3000372"/>
              <a:ext cx="3000396" cy="1588"/>
            </a:xfrm>
            <a:prstGeom prst="line">
              <a:avLst/>
            </a:prstGeom>
            <a:noFill/>
            <a:ln w="12700" algn="ctr">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cxnSp>
        <p:cxnSp>
          <p:nvCxnSpPr>
            <p:cNvPr id="39950" name="Straight Connector 40"/>
            <p:cNvCxnSpPr>
              <a:cxnSpLocks noChangeShapeType="1"/>
            </p:cNvCxnSpPr>
            <p:nvPr/>
          </p:nvCxnSpPr>
          <p:spPr bwMode="auto">
            <a:xfrm rot="5400000" flipH="1" flipV="1">
              <a:off x="3858414" y="4714090"/>
              <a:ext cx="1000132" cy="1588"/>
            </a:xfrm>
            <a:prstGeom prst="line">
              <a:avLst/>
            </a:prstGeom>
            <a:noFill/>
            <a:ln w="12700" algn="ctr">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cxnSp>
        <p:cxnSp>
          <p:nvCxnSpPr>
            <p:cNvPr id="39951" name="Straight Connector 48"/>
            <p:cNvCxnSpPr>
              <a:cxnSpLocks noChangeShapeType="1"/>
            </p:cNvCxnSpPr>
            <p:nvPr/>
          </p:nvCxnSpPr>
          <p:spPr bwMode="auto">
            <a:xfrm rot="5400000" flipH="1" flipV="1">
              <a:off x="3464711" y="4893479"/>
              <a:ext cx="1214446" cy="1588"/>
            </a:xfrm>
            <a:prstGeom prst="line">
              <a:avLst/>
            </a:prstGeom>
            <a:noFill/>
            <a:ln w="12700" algn="ctr">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cxnSp>
        <p:cxnSp>
          <p:nvCxnSpPr>
            <p:cNvPr id="39952" name="Straight Connector 50"/>
            <p:cNvCxnSpPr>
              <a:cxnSpLocks noChangeShapeType="1"/>
            </p:cNvCxnSpPr>
            <p:nvPr/>
          </p:nvCxnSpPr>
          <p:spPr bwMode="auto">
            <a:xfrm>
              <a:off x="2285984" y="4286256"/>
              <a:ext cx="1785950" cy="1588"/>
            </a:xfrm>
            <a:prstGeom prst="line">
              <a:avLst/>
            </a:prstGeom>
            <a:noFill/>
            <a:ln w="12700" algn="ctr">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cxnSp>
        <p:cxnSp>
          <p:nvCxnSpPr>
            <p:cNvPr id="39953" name="Straight Connector 61"/>
            <p:cNvCxnSpPr>
              <a:cxnSpLocks noChangeShapeType="1"/>
              <a:endCxn id="65" idx="2"/>
            </p:cNvCxnSpPr>
            <p:nvPr/>
          </p:nvCxnSpPr>
          <p:spPr bwMode="auto">
            <a:xfrm flipV="1">
              <a:off x="2714610" y="4259588"/>
              <a:ext cx="1494919" cy="98110"/>
            </a:xfrm>
            <a:prstGeom prst="line">
              <a:avLst/>
            </a:prstGeom>
            <a:noFill/>
            <a:ln w="12700"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sp>
          <p:nvSpPr>
            <p:cNvPr id="65" name="Arc 64"/>
            <p:cNvSpPr/>
            <p:nvPr/>
          </p:nvSpPr>
          <p:spPr bwMode="auto">
            <a:xfrm rot="6792575">
              <a:off x="3381039" y="2768923"/>
              <a:ext cx="1772320" cy="1292234"/>
            </a:xfrm>
            <a:prstGeom prst="arc">
              <a:avLst>
                <a:gd name="adj1" fmla="val 16237887"/>
                <a:gd name="adj2" fmla="val 20441296"/>
              </a:avLst>
            </a:prstGeom>
            <a:solidFill>
              <a:schemeClr val="bg1"/>
            </a:solidFill>
            <a:ln w="12700" cap="flat" cmpd="sng" algn="ctr">
              <a:solidFill>
                <a:srgbClr val="FF0000"/>
              </a:solidFill>
              <a:prstDash val="solid"/>
              <a:round/>
              <a:headEnd type="none" w="sm" len="sm"/>
              <a:tailEnd type="none" w="sm" len="sm"/>
            </a:ln>
            <a:effectLst/>
          </p:spPr>
          <p:txBody>
            <a:bodyPr lIns="92075" tIns="46038" rIns="92075" bIns="46038">
              <a:spAutoFit/>
            </a:bodyPr>
            <a:lstStyle/>
            <a:p>
              <a:pPr>
                <a:defRPr/>
              </a:pPr>
              <a:endParaRPr lang="en-US" dirty="0">
                <a:latin typeface="Arial" charset="0"/>
                <a:cs typeface="Arial" charset="0"/>
              </a:endParaRPr>
            </a:p>
          </p:txBody>
        </p:sp>
        <p:cxnSp>
          <p:nvCxnSpPr>
            <p:cNvPr id="39955" name="Straight Connector 66"/>
            <p:cNvCxnSpPr>
              <a:cxnSpLocks noChangeShapeType="1"/>
              <a:endCxn id="65" idx="0"/>
            </p:cNvCxnSpPr>
            <p:nvPr/>
          </p:nvCxnSpPr>
          <p:spPr bwMode="auto">
            <a:xfrm rot="5400000">
              <a:off x="4627199" y="2660143"/>
              <a:ext cx="1247646" cy="785097"/>
            </a:xfrm>
            <a:prstGeom prst="line">
              <a:avLst/>
            </a:prstGeom>
            <a:noFill/>
            <a:ln w="12700"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cxnSp>
          <p:nvCxnSpPr>
            <p:cNvPr id="39956" name="Straight Connector 81"/>
            <p:cNvCxnSpPr>
              <a:cxnSpLocks noChangeShapeType="1"/>
            </p:cNvCxnSpPr>
            <p:nvPr/>
          </p:nvCxnSpPr>
          <p:spPr bwMode="auto">
            <a:xfrm>
              <a:off x="1928794" y="4214818"/>
              <a:ext cx="2714644" cy="1588"/>
            </a:xfrm>
            <a:prstGeom prst="line">
              <a:avLst/>
            </a:prstGeom>
            <a:noFill/>
            <a:ln w="12700" algn="ctr">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cxnSp>
        <p:cxnSp>
          <p:nvCxnSpPr>
            <p:cNvPr id="39957" name="Straight Connector 105"/>
            <p:cNvCxnSpPr>
              <a:cxnSpLocks noChangeShapeType="1"/>
            </p:cNvCxnSpPr>
            <p:nvPr/>
          </p:nvCxnSpPr>
          <p:spPr bwMode="auto">
            <a:xfrm>
              <a:off x="1214414" y="4000504"/>
              <a:ext cx="3429024" cy="1588"/>
            </a:xfrm>
            <a:prstGeom prst="line">
              <a:avLst/>
            </a:prstGeom>
            <a:noFill/>
            <a:ln w="12700" algn="ctr">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cxnSp>
        <p:cxnSp>
          <p:nvCxnSpPr>
            <p:cNvPr id="39958" name="Straight Connector 109"/>
            <p:cNvCxnSpPr>
              <a:cxnSpLocks noChangeShapeType="1"/>
            </p:cNvCxnSpPr>
            <p:nvPr/>
          </p:nvCxnSpPr>
          <p:spPr bwMode="auto">
            <a:xfrm>
              <a:off x="1857356" y="3571876"/>
              <a:ext cx="3072555" cy="33200"/>
            </a:xfrm>
            <a:prstGeom prst="line">
              <a:avLst/>
            </a:prstGeom>
            <a:noFill/>
            <a:ln w="12700" algn="ctr">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cxnSp>
        <p:sp>
          <p:nvSpPr>
            <p:cNvPr id="39959" name="TextBox 115"/>
            <p:cNvSpPr txBox="1">
              <a:spLocks noChangeArrowheads="1"/>
            </p:cNvSpPr>
            <p:nvPr/>
          </p:nvSpPr>
          <p:spPr bwMode="auto">
            <a:xfrm>
              <a:off x="2714612" y="1714488"/>
              <a:ext cx="11430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800">
                  <a:latin typeface="Arial" panose="020B0604020202020204" pitchFamily="34" charset="0"/>
                </a:rPr>
                <a:t>Long Call</a:t>
              </a:r>
              <a:endParaRPr lang="en-US" altLang="en-US" sz="1800">
                <a:latin typeface="Arial" panose="020B0604020202020204" pitchFamily="34" charset="0"/>
              </a:endParaRPr>
            </a:p>
          </p:txBody>
        </p:sp>
        <p:sp>
          <p:nvSpPr>
            <p:cNvPr id="39960" name="TextBox 116"/>
            <p:cNvSpPr txBox="1">
              <a:spLocks noChangeArrowheads="1"/>
            </p:cNvSpPr>
            <p:nvPr/>
          </p:nvSpPr>
          <p:spPr bwMode="auto">
            <a:xfrm>
              <a:off x="5643570" y="3929066"/>
              <a:ext cx="19288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800">
                  <a:latin typeface="Arial" panose="020B0604020202020204" pitchFamily="34" charset="0"/>
                </a:rPr>
                <a:t>Asset Price</a:t>
              </a:r>
              <a:endParaRPr lang="en-US" altLang="en-US" sz="1800">
                <a:latin typeface="Arial" panose="020B0604020202020204" pitchFamily="34" charset="0"/>
              </a:endParaRP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0" y="533400"/>
            <a:ext cx="8458200" cy="1520825"/>
          </a:xfrm>
        </p:spPr>
        <p:txBody>
          <a:bodyPr/>
          <a:lstStyle/>
          <a:p>
            <a:pPr eaLnBrk="1" hangingPunct="1"/>
            <a:r>
              <a:rPr lang="en-CA" altLang="en-US" sz="3600" dirty="0" smtClean="0"/>
              <a:t>Translation of Asset Price Change to Price Change for Short Call </a:t>
            </a:r>
            <a:r>
              <a:rPr lang="en-CA" altLang="en-US" sz="2000" dirty="0" smtClean="0"/>
              <a:t>(Figure 22.5)</a:t>
            </a:r>
            <a:endParaRPr lang="en-US" altLang="en-US" sz="2000" dirty="0" smtClean="0"/>
          </a:p>
        </p:txBody>
      </p:sp>
      <p:sp>
        <p:nvSpPr>
          <p:cNvPr id="40963"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409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D582DD4B-48C2-4597-926B-55D567320AB9}" type="slidenum">
              <a:rPr lang="en-US" altLang="en-US" sz="1400">
                <a:latin typeface="Arial" panose="020B0604020202020204" pitchFamily="34" charset="0"/>
              </a:rPr>
              <a:pPr eaLnBrk="1" hangingPunct="1">
                <a:spcBef>
                  <a:spcPct val="0"/>
                </a:spcBef>
                <a:buFontTx/>
                <a:buNone/>
              </a:pPr>
              <a:t>36</a:t>
            </a:fld>
            <a:endParaRPr lang="en-US" altLang="en-US" sz="1400">
              <a:latin typeface="Arial" panose="020B0604020202020204" pitchFamily="34" charset="0"/>
            </a:endParaRPr>
          </a:p>
        </p:txBody>
      </p:sp>
      <p:pic>
        <p:nvPicPr>
          <p:cNvPr id="4096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938" y="1785938"/>
            <a:ext cx="3429000"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grpSp>
        <p:nvGrpSpPr>
          <p:cNvPr id="40966" name="Group 40"/>
          <p:cNvGrpSpPr>
            <a:grpSpLocks/>
          </p:cNvGrpSpPr>
          <p:nvPr/>
        </p:nvGrpSpPr>
        <p:grpSpPr bwMode="auto">
          <a:xfrm>
            <a:off x="914400" y="2514600"/>
            <a:ext cx="6572250" cy="3732213"/>
            <a:chOff x="1000100" y="2071680"/>
            <a:chExt cx="6572296" cy="3731782"/>
          </a:xfrm>
        </p:grpSpPr>
        <p:cxnSp>
          <p:nvCxnSpPr>
            <p:cNvPr id="40967" name="Straight Arrow Connector 5"/>
            <p:cNvCxnSpPr>
              <a:cxnSpLocks noChangeShapeType="1"/>
            </p:cNvCxnSpPr>
            <p:nvPr/>
          </p:nvCxnSpPr>
          <p:spPr bwMode="auto">
            <a:xfrm flipV="1">
              <a:off x="2714612" y="3280859"/>
              <a:ext cx="3714776" cy="1504"/>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40968" name="Straight Arrow Connector 6"/>
            <p:cNvCxnSpPr>
              <a:cxnSpLocks noChangeShapeType="1"/>
            </p:cNvCxnSpPr>
            <p:nvPr/>
          </p:nvCxnSpPr>
          <p:spPr bwMode="auto">
            <a:xfrm rot="16200000" flipH="1">
              <a:off x="927558" y="3930174"/>
              <a:ext cx="3574904" cy="792"/>
            </a:xfrm>
            <a:prstGeom prst="straightConnector1">
              <a:avLst/>
            </a:prstGeom>
            <a:noFill/>
            <a:ln w="12700" algn="ctr">
              <a:solidFill>
                <a:schemeClr val="tx1"/>
              </a:solidFill>
              <a:round/>
              <a:headEnd type="arrow" w="med" len="med"/>
              <a:tailEnd/>
            </a:ln>
            <a:extLst>
              <a:ext uri="{909E8E84-426E-40DD-AFC4-6F175D3DCCD1}">
                <a14:hiddenFill xmlns:a14="http://schemas.microsoft.com/office/drawing/2010/main">
                  <a:noFill/>
                </a14:hiddenFill>
              </a:ext>
            </a:extLst>
          </p:spPr>
        </p:cxnSp>
        <p:pic>
          <p:nvPicPr>
            <p:cNvPr id="4096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flipV="1">
              <a:off x="413194" y="3556473"/>
              <a:ext cx="2816887" cy="16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cxnSp>
          <p:nvCxnSpPr>
            <p:cNvPr id="40970" name="Straight Connector 9"/>
            <p:cNvCxnSpPr>
              <a:cxnSpLocks noChangeShapeType="1"/>
            </p:cNvCxnSpPr>
            <p:nvPr/>
          </p:nvCxnSpPr>
          <p:spPr bwMode="auto">
            <a:xfrm rot="16200000" flipH="1">
              <a:off x="3835856" y="2879262"/>
              <a:ext cx="1616752" cy="1588"/>
            </a:xfrm>
            <a:prstGeom prst="line">
              <a:avLst/>
            </a:prstGeom>
            <a:noFill/>
            <a:ln w="12700" algn="ctr">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cxnSp>
        <p:cxnSp>
          <p:nvCxnSpPr>
            <p:cNvPr id="40971" name="Straight Connector 10"/>
            <p:cNvCxnSpPr>
              <a:cxnSpLocks noChangeShapeType="1"/>
            </p:cNvCxnSpPr>
            <p:nvPr/>
          </p:nvCxnSpPr>
          <p:spPr bwMode="auto">
            <a:xfrm rot="5400000">
              <a:off x="4214016" y="3286124"/>
              <a:ext cx="1429554" cy="794"/>
            </a:xfrm>
            <a:prstGeom prst="line">
              <a:avLst/>
            </a:prstGeom>
            <a:noFill/>
            <a:ln w="12700" algn="ctr">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cxnSp>
        <p:cxnSp>
          <p:nvCxnSpPr>
            <p:cNvPr id="40972" name="Straight Connector 11"/>
            <p:cNvCxnSpPr>
              <a:cxnSpLocks noChangeShapeType="1"/>
            </p:cNvCxnSpPr>
            <p:nvPr/>
          </p:nvCxnSpPr>
          <p:spPr bwMode="auto">
            <a:xfrm rot="5400000">
              <a:off x="4464845" y="3750471"/>
              <a:ext cx="1643072" cy="2"/>
            </a:xfrm>
            <a:prstGeom prst="line">
              <a:avLst/>
            </a:prstGeom>
            <a:noFill/>
            <a:ln w="12700" algn="ctr">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cxnSp>
        <p:cxnSp>
          <p:nvCxnSpPr>
            <p:cNvPr id="40973" name="Straight Connector 12"/>
            <p:cNvCxnSpPr>
              <a:cxnSpLocks noChangeShapeType="1"/>
            </p:cNvCxnSpPr>
            <p:nvPr/>
          </p:nvCxnSpPr>
          <p:spPr bwMode="auto">
            <a:xfrm flipV="1">
              <a:off x="2285984" y="4566743"/>
              <a:ext cx="3000396" cy="1504"/>
            </a:xfrm>
            <a:prstGeom prst="line">
              <a:avLst/>
            </a:prstGeom>
            <a:noFill/>
            <a:ln w="12700" algn="ctr">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cxnSp>
        <p:cxnSp>
          <p:nvCxnSpPr>
            <p:cNvPr id="40974" name="Straight Connector 13"/>
            <p:cNvCxnSpPr>
              <a:cxnSpLocks noChangeShapeType="1"/>
            </p:cNvCxnSpPr>
            <p:nvPr/>
          </p:nvCxnSpPr>
          <p:spPr bwMode="auto">
            <a:xfrm rot="16200000" flipH="1">
              <a:off x="3935495" y="2993938"/>
              <a:ext cx="845972" cy="1587"/>
            </a:xfrm>
            <a:prstGeom prst="line">
              <a:avLst/>
            </a:prstGeom>
            <a:noFill/>
            <a:ln w="12700" algn="ctr">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cxnSp>
        <p:cxnSp>
          <p:nvCxnSpPr>
            <p:cNvPr id="40975" name="Straight Connector 14"/>
            <p:cNvCxnSpPr>
              <a:cxnSpLocks noChangeShapeType="1"/>
            </p:cNvCxnSpPr>
            <p:nvPr/>
          </p:nvCxnSpPr>
          <p:spPr bwMode="auto">
            <a:xfrm rot="16200000" flipH="1">
              <a:off x="3826434" y="3102996"/>
              <a:ext cx="491794" cy="794"/>
            </a:xfrm>
            <a:prstGeom prst="line">
              <a:avLst/>
            </a:prstGeom>
            <a:noFill/>
            <a:ln w="12700" algn="ctr">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cxnSp>
        <p:cxnSp>
          <p:nvCxnSpPr>
            <p:cNvPr id="40976" name="Straight Connector 15"/>
            <p:cNvCxnSpPr>
              <a:cxnSpLocks noChangeShapeType="1"/>
            </p:cNvCxnSpPr>
            <p:nvPr/>
          </p:nvCxnSpPr>
          <p:spPr bwMode="auto">
            <a:xfrm flipV="1">
              <a:off x="2285984" y="3348537"/>
              <a:ext cx="1785950" cy="1504"/>
            </a:xfrm>
            <a:prstGeom prst="line">
              <a:avLst/>
            </a:prstGeom>
            <a:noFill/>
            <a:ln w="12700" algn="ctr">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cxnSp>
        <p:cxnSp>
          <p:nvCxnSpPr>
            <p:cNvPr id="40977" name="Straight Connector 16"/>
            <p:cNvCxnSpPr>
              <a:cxnSpLocks noChangeShapeType="1"/>
              <a:endCxn id="18" idx="2"/>
            </p:cNvCxnSpPr>
            <p:nvPr/>
          </p:nvCxnSpPr>
          <p:spPr bwMode="auto">
            <a:xfrm>
              <a:off x="2714610" y="3282360"/>
              <a:ext cx="1494919" cy="92946"/>
            </a:xfrm>
            <a:prstGeom prst="line">
              <a:avLst/>
            </a:prstGeom>
            <a:noFill/>
            <a:ln w="12700"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sp>
          <p:nvSpPr>
            <p:cNvPr id="18" name="Arc 17"/>
            <p:cNvSpPr/>
            <p:nvPr/>
          </p:nvSpPr>
          <p:spPr bwMode="auto">
            <a:xfrm rot="14807425" flipV="1">
              <a:off x="3427508" y="3528758"/>
              <a:ext cx="1679381" cy="1292234"/>
            </a:xfrm>
            <a:prstGeom prst="arc">
              <a:avLst>
                <a:gd name="adj1" fmla="val 16237887"/>
                <a:gd name="adj2" fmla="val 20441296"/>
              </a:avLst>
            </a:prstGeom>
            <a:solidFill>
              <a:schemeClr val="bg1"/>
            </a:solidFill>
            <a:ln w="12700" cap="flat" cmpd="sng" algn="ctr">
              <a:solidFill>
                <a:srgbClr val="FF0000"/>
              </a:solidFill>
              <a:prstDash val="solid"/>
              <a:round/>
              <a:headEnd type="none" w="sm" len="sm"/>
              <a:tailEnd type="none" w="sm" len="sm"/>
            </a:ln>
            <a:effectLst/>
          </p:spPr>
          <p:txBody>
            <a:bodyPr lIns="92075" tIns="46038" rIns="92075" bIns="46038">
              <a:spAutoFit/>
            </a:bodyPr>
            <a:lstStyle/>
            <a:p>
              <a:pPr>
                <a:defRPr/>
              </a:pPr>
              <a:endParaRPr lang="en-US" dirty="0">
                <a:latin typeface="Arial" charset="0"/>
                <a:cs typeface="Arial" charset="0"/>
              </a:endParaRPr>
            </a:p>
          </p:txBody>
        </p:sp>
        <p:cxnSp>
          <p:nvCxnSpPr>
            <p:cNvPr id="40979" name="Straight Connector 18"/>
            <p:cNvCxnSpPr>
              <a:cxnSpLocks noChangeShapeType="1"/>
              <a:endCxn id="18" idx="0"/>
            </p:cNvCxnSpPr>
            <p:nvPr/>
          </p:nvCxnSpPr>
          <p:spPr bwMode="auto">
            <a:xfrm rot="16200000" flipV="1">
              <a:off x="4660032" y="4126133"/>
              <a:ext cx="1181980" cy="785097"/>
            </a:xfrm>
            <a:prstGeom prst="line">
              <a:avLst/>
            </a:prstGeom>
            <a:noFill/>
            <a:ln w="12700"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cxnSp>
          <p:nvCxnSpPr>
            <p:cNvPr id="40980" name="Straight Connector 19"/>
            <p:cNvCxnSpPr>
              <a:cxnSpLocks noChangeShapeType="1"/>
            </p:cNvCxnSpPr>
            <p:nvPr/>
          </p:nvCxnSpPr>
          <p:spPr bwMode="auto">
            <a:xfrm>
              <a:off x="1928794" y="3429000"/>
              <a:ext cx="2428892" cy="1588"/>
            </a:xfrm>
            <a:prstGeom prst="line">
              <a:avLst/>
            </a:prstGeom>
            <a:noFill/>
            <a:ln w="12700" algn="ctr">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cxnSp>
        <p:cxnSp>
          <p:nvCxnSpPr>
            <p:cNvPr id="40981" name="Straight Connector 20"/>
            <p:cNvCxnSpPr>
              <a:cxnSpLocks noChangeShapeType="1"/>
            </p:cNvCxnSpPr>
            <p:nvPr/>
          </p:nvCxnSpPr>
          <p:spPr bwMode="auto">
            <a:xfrm flipV="1">
              <a:off x="1214414" y="3619250"/>
              <a:ext cx="3429024" cy="1504"/>
            </a:xfrm>
            <a:prstGeom prst="line">
              <a:avLst/>
            </a:prstGeom>
            <a:noFill/>
            <a:ln w="12700" algn="ctr">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cxnSp>
        <p:cxnSp>
          <p:nvCxnSpPr>
            <p:cNvPr id="40982" name="Straight Connector 21"/>
            <p:cNvCxnSpPr>
              <a:cxnSpLocks noChangeShapeType="1"/>
            </p:cNvCxnSpPr>
            <p:nvPr/>
          </p:nvCxnSpPr>
          <p:spPr bwMode="auto">
            <a:xfrm flipV="1">
              <a:off x="1857356" y="3995370"/>
              <a:ext cx="3072555" cy="31453"/>
            </a:xfrm>
            <a:prstGeom prst="line">
              <a:avLst/>
            </a:prstGeom>
            <a:noFill/>
            <a:ln w="12700" algn="ctr">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cxnSp>
        <p:sp>
          <p:nvSpPr>
            <p:cNvPr id="40983" name="TextBox 22"/>
            <p:cNvSpPr txBox="1">
              <a:spLocks noChangeArrowheads="1"/>
            </p:cNvSpPr>
            <p:nvPr/>
          </p:nvSpPr>
          <p:spPr bwMode="auto">
            <a:xfrm rot="10800000" flipV="1">
              <a:off x="2714612" y="5157131"/>
              <a:ext cx="11430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800">
                  <a:latin typeface="Arial" panose="020B0604020202020204" pitchFamily="34" charset="0"/>
                </a:rPr>
                <a:t>Short Call</a:t>
              </a:r>
              <a:endParaRPr lang="en-US" altLang="en-US" sz="1800">
                <a:latin typeface="Arial" panose="020B0604020202020204" pitchFamily="34" charset="0"/>
              </a:endParaRPr>
            </a:p>
          </p:txBody>
        </p:sp>
        <p:sp>
          <p:nvSpPr>
            <p:cNvPr id="40984" name="TextBox 23"/>
            <p:cNvSpPr txBox="1">
              <a:spLocks noChangeArrowheads="1"/>
            </p:cNvSpPr>
            <p:nvPr/>
          </p:nvSpPr>
          <p:spPr bwMode="auto">
            <a:xfrm rot="10800000" flipV="1">
              <a:off x="5643570" y="3338539"/>
              <a:ext cx="1928826" cy="349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CA" altLang="en-US" sz="1800">
                  <a:latin typeface="Arial" panose="020B0604020202020204" pitchFamily="34" charset="0"/>
                </a:rPr>
                <a:t>Asset Price</a:t>
              </a:r>
              <a:endParaRPr lang="en-US" altLang="en-US" sz="1800">
                <a:latin typeface="Arial" panose="020B0604020202020204" pitchFamily="34" charset="0"/>
              </a:endParaRPr>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lIns="92075" tIns="46038" rIns="92075" bIns="46038">
            <a:normAutofit fontScale="90000"/>
          </a:bodyPr>
          <a:lstStyle/>
          <a:p>
            <a:pPr eaLnBrk="1" fontAlgn="auto" hangingPunct="1">
              <a:spcAft>
                <a:spcPts val="0"/>
              </a:spcAft>
              <a:defRPr/>
            </a:pPr>
            <a:r>
              <a:rPr lang="en-US" dirty="0">
                <a:solidFill>
                  <a:schemeClr val="tx2">
                    <a:satMod val="130000"/>
                  </a:schemeClr>
                </a:solidFill>
              </a:rPr>
              <a:t>Quadratic </a:t>
            </a:r>
            <a:r>
              <a:rPr lang="en-US" dirty="0" smtClean="0">
                <a:solidFill>
                  <a:schemeClr val="tx2">
                    <a:satMod val="130000"/>
                  </a:schemeClr>
                </a:solidFill>
              </a:rPr>
              <a:t>Model </a:t>
            </a:r>
            <a:r>
              <a:rPr lang="en-US" sz="2700" dirty="0" smtClean="0">
                <a:solidFill>
                  <a:schemeClr val="tx2">
                    <a:satMod val="130000"/>
                  </a:schemeClr>
                </a:solidFill>
              </a:rPr>
              <a:t>(equation 22.7) </a:t>
            </a:r>
            <a:r>
              <a:rPr lang="en-US" dirty="0">
                <a:solidFill>
                  <a:schemeClr val="tx2">
                    <a:satMod val="130000"/>
                  </a:schemeClr>
                </a:solidFill>
              </a:rPr>
              <a:t/>
            </a:r>
            <a:br>
              <a:rPr lang="en-US" dirty="0">
                <a:solidFill>
                  <a:schemeClr val="tx2">
                    <a:satMod val="130000"/>
                  </a:schemeClr>
                </a:solidFill>
              </a:rPr>
            </a:br>
            <a:endParaRPr lang="en-US" dirty="0">
              <a:solidFill>
                <a:schemeClr val="tx2">
                  <a:satMod val="130000"/>
                </a:schemeClr>
              </a:solidFill>
            </a:endParaRPr>
          </a:p>
        </p:txBody>
      </p:sp>
      <p:sp>
        <p:nvSpPr>
          <p:cNvPr id="41987" name="Rectangle 3"/>
          <p:cNvSpPr>
            <a:spLocks noGrp="1" noChangeArrowheads="1"/>
          </p:cNvSpPr>
          <p:nvPr>
            <p:ph idx="1"/>
          </p:nvPr>
        </p:nvSpPr>
        <p:spPr/>
        <p:txBody>
          <a:bodyPr lIns="92075" tIns="46038" rIns="92075" bIns="46038"/>
          <a:lstStyle/>
          <a:p>
            <a:pPr eaLnBrk="1" hangingPunct="1">
              <a:buFont typeface="Wingdings" panose="05000000000000000000" pitchFamily="2" charset="2"/>
              <a:buNone/>
            </a:pPr>
            <a:r>
              <a:rPr lang="en-US" altLang="en-US" dirty="0" smtClean="0"/>
              <a:t>	For a portfolio dependent on a single stock price it is approximately true that</a:t>
            </a:r>
          </a:p>
          <a:p>
            <a:pPr eaLnBrk="1" hangingPunct="1">
              <a:buFont typeface="Wingdings" panose="05000000000000000000" pitchFamily="2" charset="2"/>
              <a:buNone/>
            </a:pPr>
            <a:endParaRPr lang="en-US" altLang="en-US" dirty="0" smtClean="0"/>
          </a:p>
          <a:p>
            <a:pPr eaLnBrk="1" hangingPunct="1">
              <a:buFont typeface="Wingdings" panose="05000000000000000000" pitchFamily="2" charset="2"/>
              <a:buNone/>
            </a:pPr>
            <a:endParaRPr lang="en-US" altLang="en-US" dirty="0" smtClean="0"/>
          </a:p>
          <a:p>
            <a:pPr eaLnBrk="1" hangingPunct="1">
              <a:buFont typeface="Wingdings" panose="05000000000000000000" pitchFamily="2" charset="2"/>
              <a:buNone/>
            </a:pPr>
            <a:r>
              <a:rPr lang="en-US" altLang="en-US" dirty="0" smtClean="0"/>
              <a:t>	this becomes</a:t>
            </a:r>
          </a:p>
          <a:p>
            <a:pPr eaLnBrk="1" hangingPunct="1">
              <a:buFont typeface="Wingdings" panose="05000000000000000000" pitchFamily="2" charset="2"/>
              <a:buNone/>
            </a:pPr>
            <a:endParaRPr lang="en-US" altLang="en-US" dirty="0" smtClean="0"/>
          </a:p>
        </p:txBody>
      </p:sp>
      <p:sp>
        <p:nvSpPr>
          <p:cNvPr id="4198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4198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51E523D6-F53D-4A54-8707-4F0F1DD40EEA}" type="slidenum">
              <a:rPr lang="en-US" altLang="en-US" sz="1400">
                <a:latin typeface="Arial" panose="020B0604020202020204" pitchFamily="34" charset="0"/>
              </a:rPr>
              <a:pPr eaLnBrk="1" hangingPunct="1">
                <a:spcBef>
                  <a:spcPct val="0"/>
                </a:spcBef>
                <a:buFontTx/>
                <a:buNone/>
              </a:pPr>
              <a:t>37</a:t>
            </a:fld>
            <a:endParaRPr lang="en-US" altLang="en-US" sz="1400">
              <a:latin typeface="Arial" panose="020B0604020202020204" pitchFamily="34" charset="0"/>
            </a:endParaRPr>
          </a:p>
        </p:txBody>
      </p:sp>
      <p:graphicFrame>
        <p:nvGraphicFramePr>
          <p:cNvPr id="41990" name="Object 4"/>
          <p:cNvGraphicFramePr>
            <a:graphicFrameLocks/>
          </p:cNvGraphicFramePr>
          <p:nvPr/>
        </p:nvGraphicFramePr>
        <p:xfrm>
          <a:off x="2514600" y="3048000"/>
          <a:ext cx="3503613" cy="1676400"/>
        </p:xfrm>
        <a:graphic>
          <a:graphicData uri="http://schemas.openxmlformats.org/presentationml/2006/ole">
            <mc:AlternateContent xmlns:mc="http://schemas.openxmlformats.org/markup-compatibility/2006">
              <mc:Choice xmlns:v="urn:schemas-microsoft-com:vml" Requires="v">
                <p:oleObj spid="_x0000_s42030" name="Equation" r:id="rId6" imgW="1305012" imgH="619110" progId="Equation.3">
                  <p:embed/>
                </p:oleObj>
              </mc:Choice>
              <mc:Fallback>
                <p:oleObj name="Equation" r:id="rId6" imgW="1305012" imgH="61911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3048000"/>
                        <a:ext cx="3503613"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1" name="Object 5"/>
          <p:cNvGraphicFramePr>
            <a:graphicFrameLocks/>
          </p:cNvGraphicFramePr>
          <p:nvPr/>
        </p:nvGraphicFramePr>
        <p:xfrm>
          <a:off x="2209800" y="4572000"/>
          <a:ext cx="3930650" cy="990600"/>
        </p:xfrm>
        <a:graphic>
          <a:graphicData uri="http://schemas.openxmlformats.org/presentationml/2006/ole">
            <mc:AlternateContent xmlns:mc="http://schemas.openxmlformats.org/markup-compatibility/2006">
              <mc:Choice xmlns:v="urn:schemas-microsoft-com:vml" Requires="v">
                <p:oleObj spid="_x0000_s42031" name="Equation" r:id="rId8" imgW="1533545" imgH="371520" progId="Equation.3">
                  <p:embed/>
                </p:oleObj>
              </mc:Choice>
              <mc:Fallback>
                <p:oleObj name="Equation" r:id="rId8" imgW="1533545" imgH="371520" progId="Equation.3">
                  <p:embed/>
                  <p:pic>
                    <p:nvPicPr>
                      <p:cNvPr id="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9800" y="4572000"/>
                        <a:ext cx="393065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dirty="0">
                <a:solidFill>
                  <a:schemeClr val="tx2">
                    <a:satMod val="130000"/>
                  </a:schemeClr>
                </a:solidFill>
              </a:rPr>
              <a:t>Quadratic Model </a:t>
            </a:r>
            <a:r>
              <a:rPr lang="en-US" dirty="0" smtClean="0">
                <a:solidFill>
                  <a:schemeClr val="tx2">
                    <a:satMod val="130000"/>
                  </a:schemeClr>
                </a:solidFill>
              </a:rPr>
              <a:t>continued </a:t>
            </a:r>
            <a:r>
              <a:rPr lang="en-US" sz="2400" dirty="0" smtClean="0">
                <a:solidFill>
                  <a:schemeClr val="tx2">
                    <a:satMod val="130000"/>
                  </a:schemeClr>
                </a:solidFill>
              </a:rPr>
              <a:t>(equation 22.8)</a:t>
            </a:r>
            <a:endParaRPr lang="en-US" sz="2400" dirty="0">
              <a:solidFill>
                <a:schemeClr val="tx2">
                  <a:satMod val="130000"/>
                </a:schemeClr>
              </a:solidFill>
            </a:endParaRPr>
          </a:p>
        </p:txBody>
      </p:sp>
      <p:sp>
        <p:nvSpPr>
          <p:cNvPr id="43011" name="Rectangle 3"/>
          <p:cNvSpPr>
            <a:spLocks noGrp="1" noChangeArrowheads="1"/>
          </p:cNvSpPr>
          <p:nvPr>
            <p:ph idx="1"/>
          </p:nvPr>
        </p:nvSpPr>
        <p:spPr/>
        <p:txBody>
          <a:bodyPr lIns="92075" tIns="46038" rIns="92075" bIns="46038"/>
          <a:lstStyle/>
          <a:p>
            <a:pPr eaLnBrk="1" hangingPunct="1">
              <a:lnSpc>
                <a:spcPct val="90000"/>
              </a:lnSpc>
              <a:buFont typeface="Wingdings" panose="05000000000000000000" pitchFamily="2" charset="2"/>
              <a:buNone/>
            </a:pPr>
            <a:r>
              <a:rPr lang="en-US" altLang="en-US" dirty="0" smtClean="0"/>
              <a:t>	With many market variables</a:t>
            </a:r>
            <a:r>
              <a:rPr lang="en-CA" altLang="en-US" dirty="0" smtClean="0"/>
              <a:t> we get an expression of the form </a:t>
            </a:r>
            <a:endParaRPr lang="en-US" altLang="en-US" dirty="0" smtClean="0"/>
          </a:p>
          <a:p>
            <a:pPr eaLnBrk="1" hangingPunct="1">
              <a:lnSpc>
                <a:spcPct val="90000"/>
              </a:lnSpc>
              <a:buFont typeface="Wingdings" panose="05000000000000000000" pitchFamily="2" charset="2"/>
              <a:buNone/>
            </a:pPr>
            <a:endParaRPr lang="en-US" altLang="en-US" dirty="0" smtClean="0"/>
          </a:p>
          <a:p>
            <a:pPr eaLnBrk="1" hangingPunct="1">
              <a:lnSpc>
                <a:spcPct val="90000"/>
              </a:lnSpc>
              <a:buFont typeface="Wingdings" panose="05000000000000000000" pitchFamily="2" charset="2"/>
              <a:buNone/>
            </a:pPr>
            <a:endParaRPr lang="en-US" altLang="en-US" dirty="0" smtClean="0"/>
          </a:p>
          <a:p>
            <a:pPr eaLnBrk="1" hangingPunct="1">
              <a:lnSpc>
                <a:spcPct val="90000"/>
              </a:lnSpc>
              <a:buFont typeface="Wingdings" panose="05000000000000000000" pitchFamily="2" charset="2"/>
              <a:buNone/>
            </a:pPr>
            <a:r>
              <a:rPr lang="en-US" altLang="en-US" dirty="0" smtClean="0"/>
              <a:t>	where </a:t>
            </a:r>
            <a:endParaRPr lang="en-CA" altLang="en-US" dirty="0" smtClean="0"/>
          </a:p>
          <a:p>
            <a:pPr eaLnBrk="1" hangingPunct="1">
              <a:lnSpc>
                <a:spcPct val="90000"/>
              </a:lnSpc>
              <a:buFont typeface="Wingdings" panose="05000000000000000000" pitchFamily="2" charset="2"/>
              <a:buNone/>
            </a:pPr>
            <a:endParaRPr lang="en-CA" altLang="en-US" dirty="0" smtClean="0"/>
          </a:p>
          <a:p>
            <a:pPr eaLnBrk="1" hangingPunct="1">
              <a:lnSpc>
                <a:spcPct val="90000"/>
              </a:lnSpc>
              <a:buFont typeface="Wingdings" panose="05000000000000000000" pitchFamily="2" charset="2"/>
              <a:buNone/>
            </a:pPr>
            <a:endParaRPr lang="en-US" altLang="en-US" dirty="0" smtClean="0"/>
          </a:p>
          <a:p>
            <a:pPr eaLnBrk="1" hangingPunct="1">
              <a:lnSpc>
                <a:spcPct val="90000"/>
              </a:lnSpc>
              <a:buFont typeface="Wingdings" panose="05000000000000000000" pitchFamily="2" charset="2"/>
              <a:buNone/>
            </a:pPr>
            <a:r>
              <a:rPr lang="en-CA" altLang="en-US" dirty="0" smtClean="0"/>
              <a:t>	But this is much more difficult to work with than the linear model</a:t>
            </a:r>
            <a:endParaRPr lang="en-US" altLang="en-US" dirty="0" smtClean="0"/>
          </a:p>
        </p:txBody>
      </p:sp>
      <p:sp>
        <p:nvSpPr>
          <p:cNvPr id="4301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4301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E68E5156-AC39-42FF-9E6D-712873200963}" type="slidenum">
              <a:rPr lang="en-US" altLang="en-US" sz="1400">
                <a:latin typeface="Arial" panose="020B0604020202020204" pitchFamily="34" charset="0"/>
              </a:rPr>
              <a:pPr eaLnBrk="1" hangingPunct="1">
                <a:spcBef>
                  <a:spcPct val="0"/>
                </a:spcBef>
                <a:buFontTx/>
                <a:buNone/>
              </a:pPr>
              <a:t>38</a:t>
            </a:fld>
            <a:endParaRPr lang="en-US" altLang="en-US" sz="1400">
              <a:latin typeface="Arial" panose="020B0604020202020204" pitchFamily="34" charset="0"/>
            </a:endParaRPr>
          </a:p>
        </p:txBody>
      </p:sp>
      <p:graphicFrame>
        <p:nvGraphicFramePr>
          <p:cNvPr id="43014" name="Object 4"/>
          <p:cNvGraphicFramePr>
            <a:graphicFrameLocks/>
          </p:cNvGraphicFramePr>
          <p:nvPr>
            <p:extLst>
              <p:ext uri="{D42A27DB-BD31-4B8C-83A1-F6EECF244321}">
                <p14:modId xmlns:p14="http://schemas.microsoft.com/office/powerpoint/2010/main" val="2078149696"/>
              </p:ext>
            </p:extLst>
          </p:nvPr>
        </p:nvGraphicFramePr>
        <p:xfrm>
          <a:off x="1347788" y="2930525"/>
          <a:ext cx="6046787" cy="1074738"/>
        </p:xfrm>
        <a:graphic>
          <a:graphicData uri="http://schemas.openxmlformats.org/presentationml/2006/ole">
            <mc:AlternateContent xmlns:mc="http://schemas.openxmlformats.org/markup-compatibility/2006">
              <mc:Choice xmlns:v="urn:schemas-microsoft-com:vml" Requires="v">
                <p:oleObj spid="_x0000_s43054" name="Equation" r:id="rId6" imgW="2438280" imgH="444240" progId="Equation.3">
                  <p:embed/>
                </p:oleObj>
              </mc:Choice>
              <mc:Fallback>
                <p:oleObj name="Equation" r:id="rId6" imgW="2438280" imgH="444240" progId="Equation.3">
                  <p:embed/>
                  <p:pic>
                    <p:nvPicPr>
                      <p:cNvPr id="0" name="Object 4"/>
                      <p:cNvPicPr>
                        <a:picLocks noChangeArrowheads="1"/>
                      </p:cNvPicPr>
                      <p:nvPr/>
                    </p:nvPicPr>
                    <p:blipFill>
                      <a:blip r:embed="rId7"/>
                      <a:srcRect/>
                      <a:stretch>
                        <a:fillRect/>
                      </a:stretch>
                    </p:blipFill>
                    <p:spPr bwMode="auto">
                      <a:xfrm>
                        <a:off x="1347788" y="2930525"/>
                        <a:ext cx="6046787" cy="107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15" name="Object 5"/>
          <p:cNvGraphicFramePr>
            <a:graphicFrameLocks noChangeAspect="1"/>
          </p:cNvGraphicFramePr>
          <p:nvPr>
            <p:extLst>
              <p:ext uri="{D42A27DB-BD31-4B8C-83A1-F6EECF244321}">
                <p14:modId xmlns:p14="http://schemas.microsoft.com/office/powerpoint/2010/main" val="2199064406"/>
              </p:ext>
            </p:extLst>
          </p:nvPr>
        </p:nvGraphicFramePr>
        <p:xfrm>
          <a:off x="2684463" y="4191000"/>
          <a:ext cx="3165475" cy="866775"/>
        </p:xfrm>
        <a:graphic>
          <a:graphicData uri="http://schemas.openxmlformats.org/presentationml/2006/ole">
            <mc:AlternateContent xmlns:mc="http://schemas.openxmlformats.org/markup-compatibility/2006">
              <mc:Choice xmlns:v="urn:schemas-microsoft-com:vml" Requires="v">
                <p:oleObj spid="_x0000_s43055" name="Equation" r:id="rId8" imgW="1714320" imgH="469800" progId="Equation.3">
                  <p:embed/>
                </p:oleObj>
              </mc:Choice>
              <mc:Fallback>
                <p:oleObj name="Equation" r:id="rId8" imgW="1714320" imgH="469800" progId="Equation.3">
                  <p:embed/>
                  <p:pic>
                    <p:nvPicPr>
                      <p:cNvPr id="0" name="Object 5"/>
                      <p:cNvPicPr>
                        <a:picLocks noChangeAspect="1" noChangeArrowheads="1"/>
                      </p:cNvPicPr>
                      <p:nvPr/>
                    </p:nvPicPr>
                    <p:blipFill>
                      <a:blip r:embed="rId9"/>
                      <a:srcRect/>
                      <a:stretch>
                        <a:fillRect/>
                      </a:stretch>
                    </p:blipFill>
                    <p:spPr bwMode="auto">
                      <a:xfrm>
                        <a:off x="2684463" y="4191000"/>
                        <a:ext cx="3165475" cy="86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44035" name="Rectangle 2"/>
          <p:cNvSpPr>
            <a:spLocks noGrp="1" noChangeArrowheads="1"/>
          </p:cNvSpPr>
          <p:nvPr>
            <p:ph type="title"/>
          </p:nvPr>
        </p:nvSpPr>
        <p:spPr>
          <a:xfrm>
            <a:off x="246063" y="930275"/>
            <a:ext cx="8059737" cy="1143000"/>
          </a:xfrm>
          <a:noFill/>
        </p:spPr>
        <p:txBody>
          <a:bodyPr lIns="92075" tIns="46038" rIns="92075" bIns="46038"/>
          <a:lstStyle/>
          <a:p>
            <a:pPr eaLnBrk="1" hangingPunct="1"/>
            <a:r>
              <a:rPr lang="en-US" altLang="en-US" dirty="0" smtClean="0"/>
              <a:t>Monte Carlo Simulation</a:t>
            </a:r>
            <a:endParaRPr lang="en-US" altLang="en-US" sz="2400" dirty="0" smtClean="0"/>
          </a:p>
        </p:txBody>
      </p:sp>
      <p:sp>
        <p:nvSpPr>
          <p:cNvPr id="44036" name="Rectangle 3"/>
          <p:cNvSpPr>
            <a:spLocks noGrp="1" noChangeArrowheads="1"/>
          </p:cNvSpPr>
          <p:nvPr>
            <p:ph type="body" idx="1"/>
          </p:nvPr>
        </p:nvSpPr>
        <p:spPr>
          <a:xfrm>
            <a:off x="685800" y="1981200"/>
            <a:ext cx="8001000" cy="4114800"/>
          </a:xfrm>
          <a:noFill/>
        </p:spPr>
        <p:txBody>
          <a:bodyPr lIns="92075" tIns="46038" rIns="92075" bIns="46038"/>
          <a:lstStyle/>
          <a:p>
            <a:pPr eaLnBrk="1" hangingPunct="1">
              <a:buFont typeface="Wingdings" panose="05000000000000000000" pitchFamily="2" charset="2"/>
              <a:buNone/>
            </a:pPr>
            <a:r>
              <a:rPr lang="en-US" altLang="en-US" smtClean="0"/>
              <a:t>To calculate VaR using MC simulation we</a:t>
            </a:r>
          </a:p>
          <a:p>
            <a:pPr eaLnBrk="1" hangingPunct="1">
              <a:buFontTx/>
              <a:buChar char="•"/>
            </a:pPr>
            <a:r>
              <a:rPr lang="en-US" altLang="en-US" smtClean="0"/>
              <a:t>Value portfolio today</a:t>
            </a:r>
          </a:p>
          <a:p>
            <a:pPr eaLnBrk="1" hangingPunct="1">
              <a:buFontTx/>
              <a:buChar char="•"/>
            </a:pPr>
            <a:r>
              <a:rPr lang="en-US" altLang="en-US" smtClean="0"/>
              <a:t>Sample once from the multivariate distributions of the </a:t>
            </a:r>
            <a:r>
              <a:rPr lang="en-US" altLang="en-US" smtClean="0">
                <a:latin typeface="Symbol" panose="05050102010706020507" pitchFamily="18" charset="2"/>
              </a:rPr>
              <a:t>D</a:t>
            </a:r>
            <a:r>
              <a:rPr lang="en-US" altLang="en-US" i="1" smtClean="0">
                <a:latin typeface="Times New Roman" panose="02020603050405020304" pitchFamily="18" charset="0"/>
              </a:rPr>
              <a:t>x</a:t>
            </a:r>
            <a:r>
              <a:rPr lang="en-US" altLang="en-US" i="1" baseline="-25000" smtClean="0">
                <a:latin typeface="Times New Roman" panose="02020603050405020304" pitchFamily="18" charset="0"/>
              </a:rPr>
              <a:t>i</a:t>
            </a:r>
            <a:r>
              <a:rPr lang="en-US" altLang="en-US" smtClean="0"/>
              <a:t> </a:t>
            </a:r>
          </a:p>
          <a:p>
            <a:pPr eaLnBrk="1" hangingPunct="1">
              <a:buFontTx/>
              <a:buChar char="•"/>
            </a:pPr>
            <a:r>
              <a:rPr lang="en-US" altLang="en-US" smtClean="0"/>
              <a:t>Use the </a:t>
            </a:r>
            <a:r>
              <a:rPr lang="en-US" altLang="en-US" smtClean="0">
                <a:latin typeface="Symbol" panose="05050102010706020507" pitchFamily="18" charset="2"/>
              </a:rPr>
              <a:t>D</a:t>
            </a:r>
            <a:r>
              <a:rPr lang="en-US" altLang="en-US" i="1" smtClean="0">
                <a:latin typeface="Times New Roman" panose="02020603050405020304" pitchFamily="18" charset="0"/>
              </a:rPr>
              <a:t>x</a:t>
            </a:r>
            <a:r>
              <a:rPr lang="en-US" altLang="en-US" i="1" baseline="-25000" smtClean="0">
                <a:latin typeface="Times New Roman" panose="02020603050405020304" pitchFamily="18" charset="0"/>
              </a:rPr>
              <a:t>i</a:t>
            </a:r>
            <a:r>
              <a:rPr lang="en-US" altLang="en-US" smtClean="0"/>
              <a:t> to determine market variables at end of one day</a:t>
            </a:r>
          </a:p>
          <a:p>
            <a:pPr eaLnBrk="1" hangingPunct="1">
              <a:buFontTx/>
              <a:buChar char="•"/>
            </a:pPr>
            <a:r>
              <a:rPr lang="en-US" altLang="en-US" smtClean="0"/>
              <a:t>Revalue the portfolio at the end of day</a:t>
            </a:r>
          </a:p>
        </p:txBody>
      </p:sp>
      <p:sp>
        <p:nvSpPr>
          <p:cNvPr id="4403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4A3C0DD6-4920-4A2B-A82D-8954B22A46B5}" type="slidenum">
              <a:rPr lang="en-US" altLang="en-US" sz="1400">
                <a:latin typeface="Arial" panose="020B0604020202020204" pitchFamily="34" charset="0"/>
              </a:rPr>
              <a:pPr eaLnBrk="1" hangingPunct="1">
                <a:spcBef>
                  <a:spcPct val="0"/>
                </a:spcBef>
                <a:buFontTx/>
                <a:buNone/>
              </a:pPr>
              <a:t>39</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smtClean="0"/>
              <a:t>Options, Futures, and Other Derivatives,  11th Edition, Copyright © John  C. Hull 2021</a:t>
            </a:r>
            <a:endParaRPr lang="en-US" altLang="en-US" sz="1400" i="0"/>
          </a:p>
        </p:txBody>
      </p:sp>
      <p:sp>
        <p:nvSpPr>
          <p:cNvPr id="17411" name="Rectangle 2"/>
          <p:cNvSpPr>
            <a:spLocks noGrp="1" noChangeArrowheads="1"/>
          </p:cNvSpPr>
          <p:nvPr>
            <p:ph type="title"/>
          </p:nvPr>
        </p:nvSpPr>
        <p:spPr>
          <a:noFill/>
        </p:spPr>
        <p:txBody>
          <a:bodyPr lIns="92075" tIns="46038" rIns="92075" bIns="46038" anchor="ctr"/>
          <a:lstStyle/>
          <a:p>
            <a:pPr eaLnBrk="1" hangingPunct="1"/>
            <a:r>
              <a:rPr lang="en-US" altLang="en-US" dirty="0" err="1" smtClean="0"/>
              <a:t>VaR</a:t>
            </a:r>
            <a:r>
              <a:rPr lang="en-US" altLang="en-US" dirty="0" smtClean="0"/>
              <a:t> and ES</a:t>
            </a:r>
          </a:p>
        </p:txBody>
      </p:sp>
      <p:sp>
        <p:nvSpPr>
          <p:cNvPr id="17412" name="Rectangle 3"/>
          <p:cNvSpPr>
            <a:spLocks noGrp="1" noChangeArrowheads="1"/>
          </p:cNvSpPr>
          <p:nvPr>
            <p:ph type="body" idx="1"/>
          </p:nvPr>
        </p:nvSpPr>
        <p:spPr>
          <a:noFill/>
        </p:spPr>
        <p:txBody>
          <a:bodyPr lIns="92075" tIns="46038" rIns="92075" bIns="46038"/>
          <a:lstStyle/>
          <a:p>
            <a:pPr eaLnBrk="1" hangingPunct="1"/>
            <a:r>
              <a:rPr lang="en-US" altLang="en-US" dirty="0" err="1" smtClean="0"/>
              <a:t>VaR</a:t>
            </a:r>
            <a:r>
              <a:rPr lang="en-US" altLang="en-US" dirty="0" smtClean="0"/>
              <a:t> captures an important aspect of risk</a:t>
            </a:r>
          </a:p>
          <a:p>
            <a:pPr eaLnBrk="1" hangingPunct="1">
              <a:buFont typeface="Wingdings" panose="05000000000000000000" pitchFamily="2" charset="2"/>
              <a:buNone/>
            </a:pPr>
            <a:r>
              <a:rPr lang="en-US" altLang="en-US" dirty="0" smtClean="0"/>
              <a:t>	in a single number</a:t>
            </a:r>
          </a:p>
          <a:p>
            <a:pPr eaLnBrk="1" hangingPunct="1"/>
            <a:r>
              <a:rPr lang="en-US" altLang="en-US" dirty="0" smtClean="0"/>
              <a:t>It is easy to understand</a:t>
            </a:r>
          </a:p>
          <a:p>
            <a:pPr eaLnBrk="1" hangingPunct="1"/>
            <a:r>
              <a:rPr lang="en-US" altLang="en-US" dirty="0" smtClean="0"/>
              <a:t>It asks the simple question: “How bad can things get?” </a:t>
            </a:r>
          </a:p>
          <a:p>
            <a:pPr eaLnBrk="1" hangingPunct="1"/>
            <a:r>
              <a:rPr lang="en-US" altLang="en-US" dirty="0" smtClean="0"/>
              <a:t>ES answers the question: “If things do get bad, just how bad will they be”</a:t>
            </a:r>
          </a:p>
        </p:txBody>
      </p:sp>
      <p:sp>
        <p:nvSpPr>
          <p:cNvPr id="1741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14421DA1-DCF0-4C49-9964-93C047F684DC}" type="slidenum">
              <a:rPr lang="en-US" altLang="en-US" sz="1800"/>
              <a:pPr eaLnBrk="1" hangingPunct="1">
                <a:spcBef>
                  <a:spcPct val="0"/>
                </a:spcBef>
                <a:buClrTx/>
                <a:buSzTx/>
                <a:buFontTx/>
                <a:buNone/>
              </a:pPr>
              <a:t>4</a:t>
            </a:fld>
            <a:endParaRPr lang="en-US" altLang="en-US" sz="1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45059" name="Rectangle 2"/>
          <p:cNvSpPr>
            <a:spLocks noGrp="1" noChangeArrowheads="1"/>
          </p:cNvSpPr>
          <p:nvPr>
            <p:ph type="title"/>
          </p:nvPr>
        </p:nvSpPr>
        <p:spPr>
          <a:noFill/>
        </p:spPr>
        <p:txBody>
          <a:bodyPr lIns="92075" tIns="46038" rIns="92075" bIns="46038"/>
          <a:lstStyle/>
          <a:p>
            <a:pPr eaLnBrk="1" hangingPunct="1"/>
            <a:r>
              <a:rPr lang="en-US" altLang="en-US" smtClean="0"/>
              <a:t>Monte Carlo Simulation </a:t>
            </a:r>
            <a:r>
              <a:rPr lang="en-US" altLang="en-US" sz="2800" smtClean="0"/>
              <a:t>continued</a:t>
            </a:r>
          </a:p>
        </p:txBody>
      </p:sp>
      <p:sp>
        <p:nvSpPr>
          <p:cNvPr id="45060" name="Rectangle 3"/>
          <p:cNvSpPr>
            <a:spLocks noGrp="1" noChangeArrowheads="1"/>
          </p:cNvSpPr>
          <p:nvPr>
            <p:ph type="body" idx="1"/>
          </p:nvPr>
        </p:nvSpPr>
        <p:spPr>
          <a:noFill/>
        </p:spPr>
        <p:txBody>
          <a:bodyPr lIns="92075" tIns="46038" rIns="92075" bIns="46038"/>
          <a:lstStyle/>
          <a:p>
            <a:pPr eaLnBrk="1" hangingPunct="1"/>
            <a:r>
              <a:rPr lang="en-US" altLang="en-US" dirty="0" smtClean="0"/>
              <a:t>Calculate </a:t>
            </a:r>
            <a:r>
              <a:rPr lang="en-US" altLang="en-US" dirty="0" smtClean="0">
                <a:latin typeface="Symbol" panose="05050102010706020507" pitchFamily="18" charset="2"/>
              </a:rPr>
              <a:t>D</a:t>
            </a:r>
            <a:r>
              <a:rPr lang="en-US" altLang="en-US" i="1" dirty="0" smtClean="0">
                <a:latin typeface="Times New Roman" panose="02020603050405020304" pitchFamily="18" charset="0"/>
              </a:rPr>
              <a:t>P</a:t>
            </a:r>
          </a:p>
          <a:p>
            <a:pPr eaLnBrk="1" hangingPunct="1"/>
            <a:r>
              <a:rPr lang="en-US" altLang="en-US" dirty="0" smtClean="0"/>
              <a:t>Repeat many times to build up a probability distribution for </a:t>
            </a:r>
            <a:r>
              <a:rPr lang="en-US" altLang="en-US" dirty="0" smtClean="0">
                <a:latin typeface="Symbol" panose="05050102010706020507" pitchFamily="18" charset="2"/>
              </a:rPr>
              <a:t>D</a:t>
            </a:r>
            <a:r>
              <a:rPr lang="en-US" altLang="en-US" i="1" dirty="0" smtClean="0">
                <a:latin typeface="Times New Roman" panose="02020603050405020304" pitchFamily="18" charset="0"/>
              </a:rPr>
              <a:t>P</a:t>
            </a:r>
          </a:p>
          <a:p>
            <a:pPr eaLnBrk="1" hangingPunct="1"/>
            <a:r>
              <a:rPr lang="en-US" altLang="en-US" dirty="0" err="1" smtClean="0"/>
              <a:t>VaR</a:t>
            </a:r>
            <a:r>
              <a:rPr lang="en-US" altLang="en-US" dirty="0" smtClean="0"/>
              <a:t> is the appropriate </a:t>
            </a:r>
            <a:r>
              <a:rPr lang="en-US" altLang="en-US" dirty="0" err="1" smtClean="0"/>
              <a:t>fractile</a:t>
            </a:r>
            <a:r>
              <a:rPr lang="en-US" altLang="en-US" dirty="0" smtClean="0"/>
              <a:t> of the distribution times square root of </a:t>
            </a:r>
            <a:r>
              <a:rPr lang="en-US" altLang="en-US" i="1" dirty="0" smtClean="0">
                <a:latin typeface="Times New Roman" panose="02020603050405020304" pitchFamily="18" charset="0"/>
              </a:rPr>
              <a:t>N</a:t>
            </a:r>
          </a:p>
          <a:p>
            <a:pPr eaLnBrk="1" hangingPunct="1"/>
            <a:r>
              <a:rPr lang="en-US" altLang="en-US" dirty="0" smtClean="0"/>
              <a:t>For example, with 1,000 trials the 1 percentile is the 10th worst case.</a:t>
            </a:r>
          </a:p>
        </p:txBody>
      </p:sp>
      <p:sp>
        <p:nvSpPr>
          <p:cNvPr id="4506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D05094A0-19E3-4CC2-A1CA-1B6E89255B47}" type="slidenum">
              <a:rPr lang="en-US" altLang="en-US" sz="1400">
                <a:latin typeface="Arial" panose="020B0604020202020204" pitchFamily="34" charset="0"/>
              </a:rPr>
              <a:pPr eaLnBrk="1" hangingPunct="1">
                <a:spcBef>
                  <a:spcPct val="0"/>
                </a:spcBef>
                <a:buFontTx/>
                <a:buNone/>
              </a:pPr>
              <a:t>40</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47107" name="Rectangle 2"/>
          <p:cNvSpPr>
            <a:spLocks noGrp="1" noChangeArrowheads="1"/>
          </p:cNvSpPr>
          <p:nvPr>
            <p:ph type="title"/>
          </p:nvPr>
        </p:nvSpPr>
        <p:spPr/>
        <p:txBody>
          <a:bodyPr/>
          <a:lstStyle/>
          <a:p>
            <a:pPr eaLnBrk="1" hangingPunct="1"/>
            <a:r>
              <a:rPr lang="en-US" altLang="en-US" smtClean="0"/>
              <a:t>Speeding up Calculations with the Partial Simulation Approach</a:t>
            </a:r>
            <a:endParaRPr lang="en-CA" altLang="en-US" smtClean="0"/>
          </a:p>
        </p:txBody>
      </p:sp>
      <p:sp>
        <p:nvSpPr>
          <p:cNvPr id="47108" name="Rectangle 3"/>
          <p:cNvSpPr>
            <a:spLocks noGrp="1" noChangeArrowheads="1"/>
          </p:cNvSpPr>
          <p:nvPr>
            <p:ph type="body" idx="1"/>
          </p:nvPr>
        </p:nvSpPr>
        <p:spPr>
          <a:xfrm>
            <a:off x="762000" y="2514600"/>
            <a:ext cx="7772400" cy="4114800"/>
          </a:xfrm>
        </p:spPr>
        <p:txBody>
          <a:bodyPr/>
          <a:lstStyle/>
          <a:p>
            <a:pPr eaLnBrk="1" hangingPunct="1"/>
            <a:r>
              <a:rPr lang="en-US" altLang="en-US" smtClean="0"/>
              <a:t>Use the approximate delta/gamma relationship between </a:t>
            </a:r>
            <a:r>
              <a:rPr lang="en-US" altLang="en-US" smtClean="0">
                <a:latin typeface="Symbol" panose="05050102010706020507" pitchFamily="18" charset="2"/>
              </a:rPr>
              <a:t>D</a:t>
            </a:r>
            <a:r>
              <a:rPr lang="en-US" altLang="en-US" i="1" smtClean="0">
                <a:latin typeface="Times New Roman" panose="02020603050405020304" pitchFamily="18" charset="0"/>
              </a:rPr>
              <a:t>P</a:t>
            </a:r>
            <a:r>
              <a:rPr lang="en-US" altLang="en-US" smtClean="0"/>
              <a:t> and the </a:t>
            </a:r>
            <a:r>
              <a:rPr lang="en-US" altLang="en-US" smtClean="0">
                <a:latin typeface="Symbol" panose="05050102010706020507" pitchFamily="18" charset="2"/>
              </a:rPr>
              <a:t>D</a:t>
            </a:r>
            <a:r>
              <a:rPr lang="en-US" altLang="en-US" i="1" smtClean="0">
                <a:latin typeface="Times New Roman" panose="02020603050405020304" pitchFamily="18" charset="0"/>
              </a:rPr>
              <a:t>x</a:t>
            </a:r>
            <a:r>
              <a:rPr lang="en-US" altLang="en-US" i="1" baseline="-25000" smtClean="0">
                <a:latin typeface="Times New Roman" panose="02020603050405020304" pitchFamily="18" charset="0"/>
              </a:rPr>
              <a:t>i </a:t>
            </a:r>
            <a:r>
              <a:rPr lang="en-US" altLang="en-US" smtClean="0"/>
              <a:t>to calculate the change in value of the portfolio</a:t>
            </a:r>
          </a:p>
          <a:p>
            <a:pPr eaLnBrk="1" hangingPunct="1"/>
            <a:r>
              <a:rPr lang="en-US" altLang="en-US" smtClean="0"/>
              <a:t>This can also be used to speed up the historical simulation approach</a:t>
            </a:r>
            <a:endParaRPr lang="en-CA" altLang="en-US" i="1" smtClean="0">
              <a:latin typeface="Times New Roman" panose="02020603050405020304" pitchFamily="18" charset="0"/>
            </a:endParaRPr>
          </a:p>
        </p:txBody>
      </p:sp>
      <p:sp>
        <p:nvSpPr>
          <p:cNvPr id="471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15D2D86F-BA41-41F1-9169-6EFAA3566230}" type="slidenum">
              <a:rPr lang="en-US" altLang="en-US" sz="1400">
                <a:latin typeface="Arial" panose="020B0604020202020204" pitchFamily="34" charset="0"/>
              </a:rPr>
              <a:pPr eaLnBrk="1" hangingPunct="1">
                <a:spcBef>
                  <a:spcPct val="0"/>
                </a:spcBef>
                <a:buFontTx/>
                <a:buNone/>
              </a:pPr>
              <a:t>41</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eaLnBrk="1" fontAlgn="auto" hangingPunct="1">
              <a:spcAft>
                <a:spcPts val="0"/>
              </a:spcAft>
              <a:defRPr/>
            </a:pPr>
            <a:r>
              <a:rPr lang="en-CA">
                <a:solidFill>
                  <a:schemeClr val="tx2">
                    <a:satMod val="130000"/>
                  </a:schemeClr>
                </a:solidFill>
              </a:rPr>
              <a:t>Comparison of Approaches</a:t>
            </a:r>
            <a:endParaRPr lang="en-US">
              <a:solidFill>
                <a:schemeClr val="tx2">
                  <a:satMod val="130000"/>
                </a:schemeClr>
              </a:solidFill>
            </a:endParaRPr>
          </a:p>
        </p:txBody>
      </p:sp>
      <p:sp>
        <p:nvSpPr>
          <p:cNvPr id="48131" name="Rectangle 3"/>
          <p:cNvSpPr>
            <a:spLocks noGrp="1" noChangeArrowheads="1"/>
          </p:cNvSpPr>
          <p:nvPr>
            <p:ph idx="1"/>
          </p:nvPr>
        </p:nvSpPr>
        <p:spPr/>
        <p:txBody>
          <a:bodyPr/>
          <a:lstStyle/>
          <a:p>
            <a:pPr eaLnBrk="1" hangingPunct="1"/>
            <a:r>
              <a:rPr lang="en-CA" altLang="en-US" smtClean="0"/>
              <a:t>Model building approach assumes normal distributions for market variables. It tends to give poor results for low delta portfolios</a:t>
            </a:r>
          </a:p>
          <a:p>
            <a:pPr eaLnBrk="1" hangingPunct="1"/>
            <a:r>
              <a:rPr lang="en-CA" altLang="en-US" smtClean="0"/>
              <a:t>Historical simulation lets historical data determine distributions, but is computationally slower </a:t>
            </a:r>
            <a:endParaRPr lang="en-US" altLang="en-US" smtClean="0"/>
          </a:p>
        </p:txBody>
      </p:sp>
      <p:sp>
        <p:nvSpPr>
          <p:cNvPr id="4813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4813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0200DB33-25CA-4C56-8222-360B938D6504}" type="slidenum">
              <a:rPr lang="en-US" altLang="en-US" sz="1400">
                <a:latin typeface="Arial" panose="020B0604020202020204" pitchFamily="34" charset="0"/>
              </a:rPr>
              <a:pPr eaLnBrk="1" hangingPunct="1">
                <a:spcBef>
                  <a:spcPct val="0"/>
                </a:spcBef>
                <a:buFontTx/>
                <a:buNone/>
              </a:pPr>
              <a:t>42</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lIns="92075" tIns="46038" rIns="92075" bIns="46038">
            <a:normAutofit fontScale="90000"/>
          </a:bodyPr>
          <a:lstStyle/>
          <a:p>
            <a:pPr eaLnBrk="1" fontAlgn="auto" hangingPunct="1">
              <a:spcAft>
                <a:spcPts val="0"/>
              </a:spcAft>
              <a:defRPr/>
            </a:pPr>
            <a:r>
              <a:rPr lang="en-CA">
                <a:solidFill>
                  <a:schemeClr val="tx2">
                    <a:satMod val="130000"/>
                  </a:schemeClr>
                </a:solidFill>
              </a:rPr>
              <a:t/>
            </a:r>
            <a:br>
              <a:rPr lang="en-CA">
                <a:solidFill>
                  <a:schemeClr val="tx2">
                    <a:satMod val="130000"/>
                  </a:schemeClr>
                </a:solidFill>
              </a:rPr>
            </a:br>
            <a:r>
              <a:rPr lang="en-US">
                <a:solidFill>
                  <a:schemeClr val="tx2">
                    <a:satMod val="130000"/>
                  </a:schemeClr>
                </a:solidFill>
              </a:rPr>
              <a:t>Back-Testing </a:t>
            </a:r>
            <a:br>
              <a:rPr lang="en-US">
                <a:solidFill>
                  <a:schemeClr val="tx2">
                    <a:satMod val="130000"/>
                  </a:schemeClr>
                </a:solidFill>
              </a:rPr>
            </a:br>
            <a:endParaRPr lang="en-US">
              <a:solidFill>
                <a:schemeClr val="tx2">
                  <a:satMod val="130000"/>
                </a:schemeClr>
              </a:solidFill>
            </a:endParaRPr>
          </a:p>
        </p:txBody>
      </p:sp>
      <p:sp>
        <p:nvSpPr>
          <p:cNvPr id="50179" name="Rectangle 3"/>
          <p:cNvSpPr>
            <a:spLocks noGrp="1" noChangeArrowheads="1"/>
          </p:cNvSpPr>
          <p:nvPr>
            <p:ph idx="1"/>
          </p:nvPr>
        </p:nvSpPr>
        <p:spPr>
          <a:xfrm>
            <a:off x="1066800" y="2127250"/>
            <a:ext cx="7620000" cy="4003675"/>
          </a:xfrm>
        </p:spPr>
        <p:txBody>
          <a:bodyPr lIns="92075" tIns="46038" rIns="92075" bIns="46038"/>
          <a:lstStyle/>
          <a:p>
            <a:pPr eaLnBrk="1" hangingPunct="1"/>
            <a:r>
              <a:rPr lang="en-US" altLang="en-US" smtClean="0"/>
              <a:t>Tests how well VaR estimates would have performed in the past</a:t>
            </a:r>
          </a:p>
          <a:p>
            <a:pPr eaLnBrk="1" hangingPunct="1"/>
            <a:r>
              <a:rPr lang="en-US" altLang="en-US" smtClean="0"/>
              <a:t>We could ask the question: How often was the actual 1-day loss greater than the 99%/1- day VaR? </a:t>
            </a:r>
          </a:p>
        </p:txBody>
      </p:sp>
      <p:sp>
        <p:nvSpPr>
          <p:cNvPr id="5018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5018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2956EF28-57D4-4897-8D28-16B494D64C8E}" type="slidenum">
              <a:rPr lang="en-US" altLang="en-US" sz="1400">
                <a:latin typeface="Arial" panose="020B0604020202020204" pitchFamily="34" charset="0"/>
              </a:rPr>
              <a:pPr eaLnBrk="1" hangingPunct="1">
                <a:spcBef>
                  <a:spcPct val="0"/>
                </a:spcBef>
                <a:buFontTx/>
                <a:buNone/>
              </a:pPr>
              <a:t>43</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1143000" y="1143000"/>
            <a:ext cx="7010400" cy="1066800"/>
          </a:xfrm>
        </p:spPr>
        <p:txBody>
          <a:bodyPr lIns="92075" tIns="46038" rIns="92075" bIns="46038">
            <a:normAutofit fontScale="90000"/>
          </a:bodyPr>
          <a:lstStyle/>
          <a:p>
            <a:pPr eaLnBrk="1" fontAlgn="auto" hangingPunct="1">
              <a:spcAft>
                <a:spcPts val="0"/>
              </a:spcAft>
              <a:defRPr/>
            </a:pPr>
            <a:r>
              <a:rPr lang="en-US" dirty="0">
                <a:solidFill>
                  <a:schemeClr val="tx2">
                    <a:satMod val="130000"/>
                  </a:schemeClr>
                </a:solidFill>
              </a:rPr>
              <a:t>Principal Components Analysis for </a:t>
            </a:r>
            <a:r>
              <a:rPr lang="en-US" dirty="0" smtClean="0">
                <a:solidFill>
                  <a:schemeClr val="tx2">
                    <a:satMod val="130000"/>
                  </a:schemeClr>
                </a:solidFill>
              </a:rPr>
              <a:t>U.S. Treasury Rates</a:t>
            </a:r>
            <a:endParaRPr lang="en-US" sz="2200" dirty="0">
              <a:solidFill>
                <a:schemeClr val="tx2">
                  <a:satMod val="130000"/>
                </a:schemeClr>
              </a:solidFill>
            </a:endParaRPr>
          </a:p>
        </p:txBody>
      </p:sp>
      <p:sp>
        <p:nvSpPr>
          <p:cNvPr id="51203" name="Rectangle 3"/>
          <p:cNvSpPr>
            <a:spLocks noGrp="1" noChangeArrowheads="1"/>
          </p:cNvSpPr>
          <p:nvPr>
            <p:ph idx="1"/>
          </p:nvPr>
        </p:nvSpPr>
        <p:spPr>
          <a:xfrm>
            <a:off x="1435100" y="2743200"/>
            <a:ext cx="7499350" cy="3505200"/>
          </a:xfrm>
        </p:spPr>
        <p:txBody>
          <a:bodyPr lIns="92075" tIns="46038" rIns="92075" bIns="46038"/>
          <a:lstStyle/>
          <a:p>
            <a:pPr eaLnBrk="1" hangingPunct="1"/>
            <a:r>
              <a:rPr lang="en-US" altLang="en-US" dirty="0" smtClean="0"/>
              <a:t>The first factor is a  roughly parallel shift (87.3% of variance in data explained)</a:t>
            </a:r>
          </a:p>
          <a:p>
            <a:pPr eaLnBrk="1" hangingPunct="1"/>
            <a:r>
              <a:rPr lang="en-US" altLang="en-US" dirty="0" smtClean="0"/>
              <a:t>The second factor is a twist (another 8.3% of variance explained)</a:t>
            </a:r>
          </a:p>
          <a:p>
            <a:pPr eaLnBrk="1" hangingPunct="1"/>
            <a:r>
              <a:rPr lang="en-US" altLang="en-US" dirty="0" smtClean="0"/>
              <a:t>The third factor is a bowing (another 2.1% of variation explained)</a:t>
            </a:r>
          </a:p>
          <a:p>
            <a:pPr eaLnBrk="1" hangingPunct="1">
              <a:buFont typeface="Wingdings" panose="05000000000000000000" pitchFamily="2" charset="2"/>
              <a:buNone/>
            </a:pPr>
            <a:r>
              <a:rPr lang="en-US" altLang="en-US" dirty="0" smtClean="0"/>
              <a:t>		</a:t>
            </a:r>
          </a:p>
        </p:txBody>
      </p:sp>
      <p:sp>
        <p:nvSpPr>
          <p:cNvPr id="5120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512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03F4E567-5EE0-4856-ADC5-7715B9F70F54}" type="slidenum">
              <a:rPr lang="en-US" altLang="en-US" sz="1400">
                <a:latin typeface="Arial" panose="020B0604020202020204" pitchFamily="34" charset="0"/>
              </a:rPr>
              <a:pPr eaLnBrk="1" hangingPunct="1">
                <a:spcBef>
                  <a:spcPct val="0"/>
                </a:spcBef>
                <a:buFontTx/>
                <a:buNone/>
              </a:pPr>
              <a:t>44</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246063" y="930275"/>
            <a:ext cx="8135937" cy="1143000"/>
          </a:xfrm>
        </p:spPr>
        <p:txBody>
          <a:bodyPr/>
          <a:lstStyle/>
          <a:p>
            <a:pPr eaLnBrk="1" hangingPunct="1"/>
            <a:r>
              <a:rPr lang="en-CA" altLang="en-US" dirty="0" smtClean="0"/>
              <a:t>The First Three Principal Components </a:t>
            </a:r>
            <a:r>
              <a:rPr lang="en-CA" altLang="en-US" sz="2000" dirty="0" smtClean="0"/>
              <a:t>(Figure 22.6)</a:t>
            </a:r>
            <a:endParaRPr lang="en-US" altLang="en-US" sz="2000" dirty="0" smtClean="0"/>
          </a:p>
        </p:txBody>
      </p:sp>
      <p:sp>
        <p:nvSpPr>
          <p:cNvPr id="52227"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5222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03E646A1-B4DB-4B3A-AB62-C36AB744A994}" type="slidenum">
              <a:rPr lang="en-US" altLang="en-US" sz="1400">
                <a:latin typeface="Arial" panose="020B0604020202020204" pitchFamily="34" charset="0"/>
              </a:rPr>
              <a:pPr eaLnBrk="1" hangingPunct="1">
                <a:spcBef>
                  <a:spcPct val="0"/>
                </a:spcBef>
                <a:buFontTx/>
                <a:buNone/>
              </a:pPr>
              <a:t>45</a:t>
            </a:fld>
            <a:endParaRPr lang="en-US" altLang="en-US" sz="1400">
              <a:latin typeface="Arial" panose="020B0604020202020204" pitchFamily="34" charset="0"/>
            </a:endParaRPr>
          </a:p>
        </p:txBody>
      </p:sp>
      <p:pic>
        <p:nvPicPr>
          <p:cNvPr id="2" name="Picture 1"/>
          <p:cNvPicPr>
            <a:picLocks noChangeAspect="1"/>
          </p:cNvPicPr>
          <p:nvPr/>
        </p:nvPicPr>
        <p:blipFill>
          <a:blip r:embed="rId5"/>
          <a:stretch>
            <a:fillRect/>
          </a:stretch>
        </p:blipFill>
        <p:spPr>
          <a:xfrm>
            <a:off x="962890" y="2192810"/>
            <a:ext cx="6352309" cy="3814328"/>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en-CA" altLang="en-US" dirty="0" smtClean="0"/>
              <a:t>Standard Deviation of Factor Scores (</a:t>
            </a:r>
            <a:r>
              <a:rPr lang="en-CA" altLang="en-US" dirty="0" err="1" smtClean="0"/>
              <a:t>bp</a:t>
            </a:r>
            <a:r>
              <a:rPr lang="en-CA" altLang="en-US" dirty="0" smtClean="0"/>
              <a:t>) </a:t>
            </a:r>
            <a:r>
              <a:rPr lang="en-CA" altLang="en-US" sz="2400" dirty="0" smtClean="0"/>
              <a:t>Table 22.10</a:t>
            </a:r>
            <a:endParaRPr lang="en-US" altLang="en-US" sz="2400" dirty="0" smtClean="0"/>
          </a:p>
        </p:txBody>
      </p:sp>
      <p:sp>
        <p:nvSpPr>
          <p:cNvPr id="53251"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5325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E0BB1BAC-FD03-49E1-B041-79125BA875FC}" type="slidenum">
              <a:rPr lang="en-US" altLang="en-US" sz="1400">
                <a:latin typeface="Arial" panose="020B0604020202020204" pitchFamily="34" charset="0"/>
              </a:rPr>
              <a:pPr eaLnBrk="1" hangingPunct="1">
                <a:spcBef>
                  <a:spcPct val="0"/>
                </a:spcBef>
                <a:buFontTx/>
                <a:buNone/>
              </a:pPr>
              <a:t>46</a:t>
            </a:fld>
            <a:endParaRPr lang="en-US" altLang="en-US" sz="1400">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974035395"/>
              </p:ext>
            </p:extLst>
          </p:nvPr>
        </p:nvGraphicFramePr>
        <p:xfrm>
          <a:off x="1143000" y="2895600"/>
          <a:ext cx="5334000" cy="1198564"/>
        </p:xfrm>
        <a:graphic>
          <a:graphicData uri="http://schemas.openxmlformats.org/drawingml/2006/table">
            <a:tbl>
              <a:tblPr firstRow="1" bandRow="1">
                <a:tableStyleId>{5940675A-B579-460E-94D1-54222C63F5DA}</a:tableStyleId>
              </a:tblPr>
              <a:tblGrid>
                <a:gridCol w="1066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tblGrid>
              <a:tr h="599282">
                <a:tc>
                  <a:txBody>
                    <a:bodyPr/>
                    <a:lstStyle/>
                    <a:p>
                      <a:pPr algn="ctr"/>
                      <a:r>
                        <a:rPr lang="en-CA" sz="1800" dirty="0" smtClean="0"/>
                        <a:t>PC1</a:t>
                      </a:r>
                      <a:endParaRPr lang="en-US" sz="1800" dirty="0"/>
                    </a:p>
                  </a:txBody>
                  <a:tcPr marT="45708" marB="45708"/>
                </a:tc>
                <a:tc>
                  <a:txBody>
                    <a:bodyPr/>
                    <a:lstStyle/>
                    <a:p>
                      <a:pPr algn="ctr"/>
                      <a:r>
                        <a:rPr lang="en-CA" sz="1800" dirty="0" smtClean="0"/>
                        <a:t>PC2</a:t>
                      </a:r>
                      <a:endParaRPr lang="en-US" sz="1800" dirty="0"/>
                    </a:p>
                  </a:txBody>
                  <a:tcPr marT="45708" marB="45708"/>
                </a:tc>
                <a:tc>
                  <a:txBody>
                    <a:bodyPr/>
                    <a:lstStyle/>
                    <a:p>
                      <a:pPr algn="ctr"/>
                      <a:r>
                        <a:rPr lang="en-CA" sz="1800" dirty="0" smtClean="0"/>
                        <a:t>PC3</a:t>
                      </a:r>
                      <a:endParaRPr lang="en-US" sz="1800" dirty="0"/>
                    </a:p>
                  </a:txBody>
                  <a:tcPr marT="45708" marB="45708"/>
                </a:tc>
                <a:tc>
                  <a:txBody>
                    <a:bodyPr/>
                    <a:lstStyle/>
                    <a:p>
                      <a:pPr algn="ctr"/>
                      <a:r>
                        <a:rPr lang="en-CA" sz="1800" dirty="0" smtClean="0"/>
                        <a:t>PC4</a:t>
                      </a:r>
                      <a:endParaRPr lang="en-US" sz="1800" dirty="0"/>
                    </a:p>
                  </a:txBody>
                  <a:tcPr marT="45708" marB="45708"/>
                </a:tc>
                <a:tc>
                  <a:txBody>
                    <a:bodyPr/>
                    <a:lstStyle/>
                    <a:p>
                      <a:pPr algn="ctr"/>
                      <a:r>
                        <a:rPr lang="en-CA" sz="1800" dirty="0" smtClean="0"/>
                        <a:t>…..</a:t>
                      </a:r>
                      <a:endParaRPr lang="en-US" sz="1800" dirty="0"/>
                    </a:p>
                  </a:txBody>
                  <a:tcPr marT="45708" marB="45708"/>
                </a:tc>
                <a:extLst>
                  <a:ext uri="{0D108BD9-81ED-4DB2-BD59-A6C34878D82A}">
                    <a16:rowId xmlns:a16="http://schemas.microsoft.com/office/drawing/2014/main" val="10000"/>
                  </a:ext>
                </a:extLst>
              </a:tr>
              <a:tr h="599282">
                <a:tc>
                  <a:txBody>
                    <a:bodyPr/>
                    <a:lstStyle/>
                    <a:p>
                      <a:pPr algn="ctr"/>
                      <a:r>
                        <a:rPr lang="en-CA" sz="1800" dirty="0" smtClean="0"/>
                        <a:t>11.54</a:t>
                      </a:r>
                      <a:endParaRPr lang="en-US" sz="1800" dirty="0"/>
                    </a:p>
                  </a:txBody>
                  <a:tcPr marT="45708" marB="45708"/>
                </a:tc>
                <a:tc>
                  <a:txBody>
                    <a:bodyPr/>
                    <a:lstStyle/>
                    <a:p>
                      <a:pPr algn="ctr"/>
                      <a:r>
                        <a:rPr lang="en-US" sz="1800" dirty="0" smtClean="0"/>
                        <a:t>3.55</a:t>
                      </a:r>
                      <a:endParaRPr lang="en-US" sz="1800" dirty="0"/>
                    </a:p>
                  </a:txBody>
                  <a:tcPr marT="45708" marB="45708"/>
                </a:tc>
                <a:tc>
                  <a:txBody>
                    <a:bodyPr/>
                    <a:lstStyle/>
                    <a:p>
                      <a:pPr algn="ctr"/>
                      <a:r>
                        <a:rPr lang="en-US" sz="1800" dirty="0" smtClean="0"/>
                        <a:t>1.78</a:t>
                      </a:r>
                      <a:endParaRPr lang="en-US" sz="1800" dirty="0"/>
                    </a:p>
                  </a:txBody>
                  <a:tcPr marT="45708" marB="45708"/>
                </a:tc>
                <a:tc>
                  <a:txBody>
                    <a:bodyPr/>
                    <a:lstStyle/>
                    <a:p>
                      <a:pPr algn="ctr"/>
                      <a:r>
                        <a:rPr lang="en-US" sz="1800" dirty="0" smtClean="0"/>
                        <a:t>1.25</a:t>
                      </a:r>
                      <a:endParaRPr lang="en-US" sz="1800" dirty="0"/>
                    </a:p>
                  </a:txBody>
                  <a:tcPr marT="45708" marB="45708"/>
                </a:tc>
                <a:tc>
                  <a:txBody>
                    <a:bodyPr/>
                    <a:lstStyle/>
                    <a:p>
                      <a:pPr algn="ctr"/>
                      <a:r>
                        <a:rPr lang="en-CA" sz="1800" dirty="0" smtClean="0"/>
                        <a:t>….</a:t>
                      </a:r>
                      <a:endParaRPr lang="en-US" sz="1800" dirty="0"/>
                    </a:p>
                  </a:txBody>
                  <a:tcPr marT="45708" marB="45708"/>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eaLnBrk="1" fontAlgn="auto" hangingPunct="1">
              <a:spcAft>
                <a:spcPts val="0"/>
              </a:spcAft>
              <a:defRPr/>
            </a:pPr>
            <a:r>
              <a:rPr lang="en-CA" dirty="0">
                <a:solidFill>
                  <a:schemeClr val="tx2">
                    <a:satMod val="130000"/>
                  </a:schemeClr>
                </a:solidFill>
              </a:rPr>
              <a:t>Using PCA to </a:t>
            </a:r>
            <a:r>
              <a:rPr lang="en-CA" dirty="0" smtClean="0">
                <a:solidFill>
                  <a:schemeClr val="tx2">
                    <a:satMod val="130000"/>
                  </a:schemeClr>
                </a:solidFill>
              </a:rPr>
              <a:t>Calculate </a:t>
            </a:r>
            <a:r>
              <a:rPr lang="en-CA" dirty="0" err="1">
                <a:solidFill>
                  <a:schemeClr val="tx2">
                    <a:satMod val="130000"/>
                  </a:schemeClr>
                </a:solidFill>
              </a:rPr>
              <a:t>VaR</a:t>
            </a:r>
            <a:r>
              <a:rPr lang="en-CA" dirty="0">
                <a:solidFill>
                  <a:schemeClr val="tx2">
                    <a:satMod val="130000"/>
                  </a:schemeClr>
                </a:solidFill>
              </a:rPr>
              <a:t> </a:t>
            </a:r>
            <a:r>
              <a:rPr lang="en-CA" sz="2200" dirty="0" smtClean="0">
                <a:solidFill>
                  <a:schemeClr val="tx2">
                    <a:satMod val="130000"/>
                  </a:schemeClr>
                </a:solidFill>
              </a:rPr>
              <a:t>(Table 22.11)</a:t>
            </a:r>
            <a:endParaRPr lang="en-US" sz="2200" dirty="0">
              <a:solidFill>
                <a:schemeClr val="tx2">
                  <a:satMod val="130000"/>
                </a:schemeClr>
              </a:solidFill>
            </a:endParaRPr>
          </a:p>
        </p:txBody>
      </p:sp>
      <p:sp>
        <p:nvSpPr>
          <p:cNvPr id="54275" name="Rectangle 3"/>
          <p:cNvSpPr>
            <a:spLocks noGrp="1" noChangeArrowheads="1"/>
          </p:cNvSpPr>
          <p:nvPr>
            <p:ph idx="1"/>
          </p:nvPr>
        </p:nvSpPr>
        <p:spPr/>
        <p:txBody>
          <a:bodyPr/>
          <a:lstStyle/>
          <a:p>
            <a:pPr eaLnBrk="1" hangingPunct="1">
              <a:buFont typeface="Wingdings" panose="05000000000000000000" pitchFamily="2" charset="2"/>
              <a:buNone/>
            </a:pPr>
            <a:r>
              <a:rPr lang="en-CA" altLang="en-US" dirty="0" smtClean="0"/>
              <a:t>Example: Sensitivity of portfolio to 1 </a:t>
            </a:r>
            <a:r>
              <a:rPr lang="en-CA" altLang="en-US" dirty="0" err="1" smtClean="0"/>
              <a:t>bp</a:t>
            </a:r>
            <a:r>
              <a:rPr lang="en-CA" altLang="en-US" dirty="0" smtClean="0"/>
              <a:t> rate move ($m)</a:t>
            </a:r>
          </a:p>
          <a:p>
            <a:pPr eaLnBrk="1" hangingPunct="1">
              <a:buFont typeface="Wingdings" panose="05000000000000000000" pitchFamily="2" charset="2"/>
              <a:buNone/>
            </a:pPr>
            <a:endParaRPr lang="en-CA" altLang="en-US" dirty="0" smtClean="0"/>
          </a:p>
          <a:p>
            <a:pPr eaLnBrk="1" hangingPunct="1">
              <a:buFont typeface="Wingdings" panose="05000000000000000000" pitchFamily="2" charset="2"/>
              <a:buNone/>
            </a:pPr>
            <a:endParaRPr lang="en-CA" altLang="en-US" dirty="0" smtClean="0"/>
          </a:p>
          <a:p>
            <a:pPr eaLnBrk="1" hangingPunct="1">
              <a:buFont typeface="Wingdings" panose="05000000000000000000" pitchFamily="2" charset="2"/>
              <a:buNone/>
            </a:pPr>
            <a:r>
              <a:rPr lang="en-CA" altLang="en-US" dirty="0" smtClean="0"/>
              <a:t>Sensitivity to first factor is from factor loadings:</a:t>
            </a:r>
          </a:p>
          <a:p>
            <a:pPr eaLnBrk="1" hangingPunct="1">
              <a:buFont typeface="Wingdings" panose="05000000000000000000" pitchFamily="2" charset="2"/>
              <a:buNone/>
            </a:pPr>
            <a:r>
              <a:rPr lang="en-CA" altLang="en-US" sz="2400" dirty="0" smtClean="0"/>
              <a:t>10×0.210 + 4×0.286 − 8×0.386 − 7 ×0.430 +2 ×0.428 </a:t>
            </a:r>
          </a:p>
          <a:p>
            <a:pPr eaLnBrk="1" hangingPunct="1">
              <a:buFont typeface="Wingdings" panose="05000000000000000000" pitchFamily="2" charset="2"/>
              <a:buNone/>
            </a:pPr>
            <a:r>
              <a:rPr lang="en-CA" altLang="en-US" sz="2400" dirty="0" smtClean="0"/>
              <a:t>= −1.99</a:t>
            </a:r>
          </a:p>
          <a:p>
            <a:pPr eaLnBrk="1" hangingPunct="1">
              <a:buFont typeface="Wingdings" panose="05000000000000000000" pitchFamily="2" charset="2"/>
              <a:buNone/>
            </a:pPr>
            <a:r>
              <a:rPr lang="en-CA" altLang="en-US" dirty="0" smtClean="0"/>
              <a:t>Similarly sensitivity to second factor = − 3.06</a:t>
            </a:r>
            <a:endParaRPr lang="en-US" altLang="en-US" dirty="0" smtClean="0"/>
          </a:p>
        </p:txBody>
      </p:sp>
      <p:sp>
        <p:nvSpPr>
          <p:cNvPr id="5427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5427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E44883D3-D5A8-46D9-ABA7-B93C4FFF7856}" type="slidenum">
              <a:rPr lang="en-US" altLang="en-US" sz="1400">
                <a:latin typeface="Arial" panose="020B0604020202020204" pitchFamily="34" charset="0"/>
              </a:rPr>
              <a:pPr eaLnBrk="1" hangingPunct="1">
                <a:spcBef>
                  <a:spcPct val="0"/>
                </a:spcBef>
                <a:buFontTx/>
                <a:buNone/>
              </a:pPr>
              <a:t>47</a:t>
            </a:fld>
            <a:endParaRPr lang="en-US" altLang="en-US" sz="1400">
              <a:latin typeface="Arial" panose="020B0604020202020204" pitchFamily="34" charset="0"/>
            </a:endParaRPr>
          </a:p>
        </p:txBody>
      </p:sp>
      <p:graphicFrame>
        <p:nvGraphicFramePr>
          <p:cNvPr id="196632" name="Group 24"/>
          <p:cNvGraphicFramePr>
            <a:graphicFrameLocks noGrp="1"/>
          </p:cNvGraphicFramePr>
          <p:nvPr/>
        </p:nvGraphicFramePr>
        <p:xfrm>
          <a:off x="2362200" y="3124200"/>
          <a:ext cx="4876800" cy="1038226"/>
        </p:xfrm>
        <a:graphic>
          <a:graphicData uri="http://schemas.openxmlformats.org/drawingml/2006/table">
            <a:tbl>
              <a:tblPr/>
              <a:tblGrid>
                <a:gridCol w="975360">
                  <a:extLst>
                    <a:ext uri="{9D8B030D-6E8A-4147-A177-3AD203B41FA5}">
                      <a16:colId xmlns:a16="http://schemas.microsoft.com/office/drawing/2014/main" val="20000"/>
                    </a:ext>
                  </a:extLst>
                </a:gridCol>
                <a:gridCol w="975360">
                  <a:extLst>
                    <a:ext uri="{9D8B030D-6E8A-4147-A177-3AD203B41FA5}">
                      <a16:colId xmlns:a16="http://schemas.microsoft.com/office/drawing/2014/main" val="20001"/>
                    </a:ext>
                  </a:extLst>
                </a:gridCol>
                <a:gridCol w="975360">
                  <a:extLst>
                    <a:ext uri="{9D8B030D-6E8A-4147-A177-3AD203B41FA5}">
                      <a16:colId xmlns:a16="http://schemas.microsoft.com/office/drawing/2014/main" val="20002"/>
                    </a:ext>
                  </a:extLst>
                </a:gridCol>
                <a:gridCol w="975360">
                  <a:extLst>
                    <a:ext uri="{9D8B030D-6E8A-4147-A177-3AD203B41FA5}">
                      <a16:colId xmlns:a16="http://schemas.microsoft.com/office/drawing/2014/main" val="20003"/>
                    </a:ext>
                  </a:extLst>
                </a:gridCol>
                <a:gridCol w="975360">
                  <a:extLst>
                    <a:ext uri="{9D8B030D-6E8A-4147-A177-3AD203B41FA5}">
                      <a16:colId xmlns:a16="http://schemas.microsoft.com/office/drawing/2014/main" val="20004"/>
                    </a:ext>
                  </a:extLst>
                </a:gridCol>
              </a:tblGrid>
              <a:tr h="5191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2800" b="0" i="0" u="none" strike="noStrike" cap="none" normalizeH="0" baseline="0" dirty="0" smtClean="0">
                          <a:ln>
                            <a:noFill/>
                          </a:ln>
                          <a:solidFill>
                            <a:schemeClr val="tx1"/>
                          </a:solidFill>
                          <a:effectLst/>
                          <a:latin typeface="Arial" charset="0"/>
                        </a:rPr>
                        <a:t>1 </a:t>
                      </a:r>
                      <a:r>
                        <a:rPr kumimoji="0" lang="en-CA" sz="2800" b="0" i="0" u="none" strike="noStrike" cap="none" normalizeH="0" baseline="0" dirty="0" err="1" smtClean="0">
                          <a:ln>
                            <a:noFill/>
                          </a:ln>
                          <a:solidFill>
                            <a:schemeClr val="tx1"/>
                          </a:solidFill>
                          <a:effectLst/>
                          <a:latin typeface="Arial" charset="0"/>
                        </a:rPr>
                        <a:t>yr</a:t>
                      </a:r>
                      <a:endParaRPr kumimoji="0" lang="en-US" sz="2800" b="0" i="0" u="none" strike="noStrike" cap="none" normalizeH="0" baseline="0" dirty="0" smtClean="0">
                        <a:ln>
                          <a:noFill/>
                        </a:ln>
                        <a:solidFill>
                          <a:schemeClr val="tx1"/>
                        </a:solidFill>
                        <a:effectLst/>
                        <a:latin typeface="Arial" charset="0"/>
                      </a:endParaRPr>
                    </a:p>
                  </a:txBody>
                  <a:tcPr marL="92075" marR="92075" marT="46066" marB="4606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2800" b="0" i="0" u="none" strike="noStrike" cap="none" normalizeH="0" baseline="0" smtClean="0">
                          <a:ln>
                            <a:noFill/>
                          </a:ln>
                          <a:solidFill>
                            <a:schemeClr val="tx1"/>
                          </a:solidFill>
                          <a:effectLst/>
                          <a:latin typeface="Arial" charset="0"/>
                        </a:rPr>
                        <a:t>2 yr</a:t>
                      </a:r>
                      <a:endParaRPr kumimoji="0" lang="en-US" sz="2800" b="0" i="0" u="none" strike="noStrike" cap="none" normalizeH="0" baseline="0" smtClean="0">
                        <a:ln>
                          <a:noFill/>
                        </a:ln>
                        <a:solidFill>
                          <a:schemeClr val="tx1"/>
                        </a:solidFill>
                        <a:effectLst/>
                        <a:latin typeface="Arial" charset="0"/>
                      </a:endParaRPr>
                    </a:p>
                  </a:txBody>
                  <a:tcPr marL="92075" marR="92075" marT="46066" marB="4606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2800" b="0" i="0" u="none" strike="noStrike" cap="none" normalizeH="0" baseline="0" dirty="0" smtClean="0">
                          <a:ln>
                            <a:noFill/>
                          </a:ln>
                          <a:solidFill>
                            <a:schemeClr val="tx1"/>
                          </a:solidFill>
                          <a:effectLst/>
                          <a:latin typeface="Arial" charset="0"/>
                        </a:rPr>
                        <a:t>3 yr</a:t>
                      </a:r>
                      <a:endParaRPr kumimoji="0" lang="en-US" sz="2800" b="0" i="0" u="none" strike="noStrike" cap="none" normalizeH="0" baseline="0" dirty="0" smtClean="0">
                        <a:ln>
                          <a:noFill/>
                        </a:ln>
                        <a:solidFill>
                          <a:schemeClr val="tx1"/>
                        </a:solidFill>
                        <a:effectLst/>
                        <a:latin typeface="Arial" charset="0"/>
                      </a:endParaRPr>
                    </a:p>
                  </a:txBody>
                  <a:tcPr marL="92075" marR="92075" marT="46066" marB="4606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2800" b="0" i="0" u="none" strike="noStrike" cap="none" normalizeH="0" baseline="0" smtClean="0">
                          <a:ln>
                            <a:noFill/>
                          </a:ln>
                          <a:solidFill>
                            <a:schemeClr val="tx1"/>
                          </a:solidFill>
                          <a:effectLst/>
                          <a:latin typeface="Arial" charset="0"/>
                        </a:rPr>
                        <a:t>4 yr</a:t>
                      </a:r>
                      <a:endParaRPr kumimoji="0" lang="en-US" sz="2800" b="0" i="0" u="none" strike="noStrike" cap="none" normalizeH="0" baseline="0" smtClean="0">
                        <a:ln>
                          <a:noFill/>
                        </a:ln>
                        <a:solidFill>
                          <a:schemeClr val="tx1"/>
                        </a:solidFill>
                        <a:effectLst/>
                        <a:latin typeface="Arial" charset="0"/>
                      </a:endParaRPr>
                    </a:p>
                  </a:txBody>
                  <a:tcPr marL="92075" marR="92075" marT="46066" marB="4606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2800" b="0" i="0" u="none" strike="noStrike" cap="none" normalizeH="0" baseline="0" smtClean="0">
                          <a:ln>
                            <a:noFill/>
                          </a:ln>
                          <a:solidFill>
                            <a:schemeClr val="tx1"/>
                          </a:solidFill>
                          <a:effectLst/>
                          <a:latin typeface="Arial" charset="0"/>
                        </a:rPr>
                        <a:t>5 yr</a:t>
                      </a:r>
                      <a:endParaRPr kumimoji="0" lang="en-US" sz="2800" b="0" i="0" u="none" strike="noStrike" cap="none" normalizeH="0" baseline="0" smtClean="0">
                        <a:ln>
                          <a:noFill/>
                        </a:ln>
                        <a:solidFill>
                          <a:schemeClr val="tx1"/>
                        </a:solidFill>
                        <a:effectLst/>
                        <a:latin typeface="Arial" charset="0"/>
                      </a:endParaRPr>
                    </a:p>
                  </a:txBody>
                  <a:tcPr marL="92075" marR="92075" marT="46066" marB="4606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191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2800" b="0" i="0" u="none" strike="noStrike" cap="none" normalizeH="0" baseline="0" smtClean="0">
                          <a:ln>
                            <a:noFill/>
                          </a:ln>
                          <a:solidFill>
                            <a:schemeClr val="tx1"/>
                          </a:solidFill>
                          <a:effectLst/>
                          <a:latin typeface="Arial" charset="0"/>
                        </a:rPr>
                        <a:t>+10</a:t>
                      </a:r>
                      <a:endParaRPr kumimoji="0" lang="en-US" sz="2800" b="0" i="0" u="none" strike="noStrike" cap="none" normalizeH="0" baseline="0" smtClean="0">
                        <a:ln>
                          <a:noFill/>
                        </a:ln>
                        <a:solidFill>
                          <a:schemeClr val="tx1"/>
                        </a:solidFill>
                        <a:effectLst/>
                        <a:latin typeface="Arial" charset="0"/>
                      </a:endParaRPr>
                    </a:p>
                  </a:txBody>
                  <a:tcPr marL="92075" marR="92075" marT="46066" marB="4606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2800" b="0" i="0" u="none" strike="noStrike" cap="none" normalizeH="0" baseline="0" smtClean="0">
                          <a:ln>
                            <a:noFill/>
                          </a:ln>
                          <a:solidFill>
                            <a:schemeClr val="tx1"/>
                          </a:solidFill>
                          <a:effectLst/>
                          <a:latin typeface="Arial" charset="0"/>
                        </a:rPr>
                        <a:t>+4</a:t>
                      </a:r>
                      <a:endParaRPr kumimoji="0" lang="en-US" sz="2800" b="0" i="0" u="none" strike="noStrike" cap="none" normalizeH="0" baseline="0" smtClean="0">
                        <a:ln>
                          <a:noFill/>
                        </a:ln>
                        <a:solidFill>
                          <a:schemeClr val="tx1"/>
                        </a:solidFill>
                        <a:effectLst/>
                        <a:latin typeface="Arial" charset="0"/>
                      </a:endParaRPr>
                    </a:p>
                  </a:txBody>
                  <a:tcPr marL="92075" marR="92075" marT="46066" marB="4606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2800" b="0" i="0" u="none" strike="noStrike" cap="none" normalizeH="0" baseline="0" smtClean="0">
                          <a:ln>
                            <a:noFill/>
                          </a:ln>
                          <a:solidFill>
                            <a:schemeClr val="tx1"/>
                          </a:solidFill>
                          <a:effectLst/>
                          <a:latin typeface="Arial" charset="0"/>
                        </a:rPr>
                        <a:t>-8</a:t>
                      </a:r>
                      <a:endParaRPr kumimoji="0" lang="en-US" sz="2800" b="0" i="0" u="none" strike="noStrike" cap="none" normalizeH="0" baseline="0" smtClean="0">
                        <a:ln>
                          <a:noFill/>
                        </a:ln>
                        <a:solidFill>
                          <a:schemeClr val="tx1"/>
                        </a:solidFill>
                        <a:effectLst/>
                        <a:latin typeface="Arial" charset="0"/>
                      </a:endParaRPr>
                    </a:p>
                  </a:txBody>
                  <a:tcPr marL="92075" marR="92075" marT="46066" marB="4606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2800" b="0" i="0" u="none" strike="noStrike" cap="none" normalizeH="0" baseline="0" dirty="0" smtClean="0">
                          <a:ln>
                            <a:noFill/>
                          </a:ln>
                          <a:solidFill>
                            <a:schemeClr val="tx1"/>
                          </a:solidFill>
                          <a:effectLst/>
                          <a:latin typeface="Arial" charset="0"/>
                        </a:rPr>
                        <a:t>-7</a:t>
                      </a:r>
                      <a:endParaRPr kumimoji="0" lang="en-US" sz="2800" b="0" i="0" u="none" strike="noStrike" cap="none" normalizeH="0" baseline="0" dirty="0" smtClean="0">
                        <a:ln>
                          <a:noFill/>
                        </a:ln>
                        <a:solidFill>
                          <a:schemeClr val="tx1"/>
                        </a:solidFill>
                        <a:effectLst/>
                        <a:latin typeface="Arial" charset="0"/>
                      </a:endParaRPr>
                    </a:p>
                  </a:txBody>
                  <a:tcPr marL="92075" marR="92075" marT="46066" marB="4606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2800" b="0" i="0" u="none" strike="noStrike" cap="none" normalizeH="0" baseline="0" dirty="0" smtClean="0">
                          <a:ln>
                            <a:noFill/>
                          </a:ln>
                          <a:solidFill>
                            <a:schemeClr val="tx1"/>
                          </a:solidFill>
                          <a:effectLst/>
                          <a:latin typeface="Arial" charset="0"/>
                        </a:rPr>
                        <a:t>+2</a:t>
                      </a:r>
                      <a:endParaRPr kumimoji="0" lang="en-US" sz="2800" b="0" i="0" u="none" strike="noStrike" cap="none" normalizeH="0" baseline="0" dirty="0" smtClean="0">
                        <a:ln>
                          <a:noFill/>
                        </a:ln>
                        <a:solidFill>
                          <a:schemeClr val="tx1"/>
                        </a:solidFill>
                        <a:effectLst/>
                        <a:latin typeface="Arial" charset="0"/>
                      </a:endParaRPr>
                    </a:p>
                  </a:txBody>
                  <a:tcPr marL="92075" marR="92075" marT="46066" marB="4606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eaLnBrk="1" fontAlgn="auto" hangingPunct="1">
              <a:spcAft>
                <a:spcPts val="0"/>
              </a:spcAft>
              <a:defRPr/>
            </a:pPr>
            <a:r>
              <a:rPr lang="en-CA">
                <a:solidFill>
                  <a:schemeClr val="tx2">
                    <a:satMod val="130000"/>
                  </a:schemeClr>
                </a:solidFill>
              </a:rPr>
              <a:t>Using PCA to calculate VaR </a:t>
            </a:r>
            <a:r>
              <a:rPr lang="en-CA" sz="2200">
                <a:solidFill>
                  <a:schemeClr val="tx2">
                    <a:satMod val="130000"/>
                  </a:schemeClr>
                </a:solidFill>
              </a:rPr>
              <a:t>continued</a:t>
            </a:r>
            <a:endParaRPr lang="en-US" sz="2200">
              <a:solidFill>
                <a:schemeClr val="tx2">
                  <a:satMod val="130000"/>
                </a:schemeClr>
              </a:solidFill>
            </a:endParaRPr>
          </a:p>
        </p:txBody>
      </p:sp>
      <mc:AlternateContent xmlns:mc="http://schemas.openxmlformats.org/markup-compatibility/2006" xmlns:a14="http://schemas.microsoft.com/office/drawing/2010/main">
        <mc:Choice Requires="a14">
          <p:sp>
            <p:nvSpPr>
              <p:cNvPr id="55299" name="Rectangle 3"/>
              <p:cNvSpPr>
                <a:spLocks noGrp="1" noChangeArrowheads="1"/>
              </p:cNvSpPr>
              <p:nvPr>
                <p:ph idx="1"/>
              </p:nvPr>
            </p:nvSpPr>
            <p:spPr/>
            <p:txBody>
              <a:bodyPr/>
              <a:lstStyle/>
              <a:p>
                <a:pPr eaLnBrk="1" hangingPunct="1">
                  <a:lnSpc>
                    <a:spcPct val="90000"/>
                  </a:lnSpc>
                </a:pPr>
                <a:r>
                  <a:rPr lang="en-CA" altLang="en-US" dirty="0" smtClean="0"/>
                  <a:t>As an approximation</a:t>
                </a:r>
              </a:p>
              <a:p>
                <a:pPr eaLnBrk="1" hangingPunct="1">
                  <a:lnSpc>
                    <a:spcPct val="90000"/>
                  </a:lnSpc>
                </a:pPr>
                <a:endParaRPr lang="en-CA" altLang="en-US" dirty="0" smtClean="0"/>
              </a:p>
              <a:p>
                <a:pPr eaLnBrk="1" hangingPunct="1">
                  <a:lnSpc>
                    <a:spcPct val="90000"/>
                  </a:lnSpc>
                </a:pPr>
                <a:r>
                  <a:rPr lang="en-CA" altLang="en-US" dirty="0" smtClean="0"/>
                  <a:t>The factors are independent in a PCA</a:t>
                </a:r>
              </a:p>
              <a:p>
                <a:pPr eaLnBrk="1" hangingPunct="1">
                  <a:lnSpc>
                    <a:spcPct val="90000"/>
                  </a:lnSpc>
                </a:pPr>
                <a:r>
                  <a:rPr lang="en-CA" altLang="en-US" dirty="0" smtClean="0"/>
                  <a:t>The standard deviation of </a:t>
                </a:r>
                <a:r>
                  <a:rPr lang="en-CA" altLang="en-US" dirty="0" smtClean="0">
                    <a:latin typeface="Symbol" panose="05050102010706020507" pitchFamily="18" charset="2"/>
                  </a:rPr>
                  <a:t>D</a:t>
                </a:r>
                <a:r>
                  <a:rPr lang="en-CA" altLang="en-US" i="1" dirty="0" smtClean="0">
                    <a:latin typeface="Times New Roman" panose="02020603050405020304" pitchFamily="18" charset="0"/>
                  </a:rPr>
                  <a:t>P</a:t>
                </a:r>
                <a:r>
                  <a:rPr lang="en-CA" altLang="en-US" dirty="0" smtClean="0"/>
                  <a:t> is </a:t>
                </a:r>
              </a:p>
              <a:p>
                <a:pPr marL="0" indent="0" eaLnBrk="1" hangingPunct="1">
                  <a:lnSpc>
                    <a:spcPct val="90000"/>
                  </a:lnSpc>
                  <a:buNone/>
                </a:pPr>
                <a14:m>
                  <m:oMath xmlns:m="http://schemas.openxmlformats.org/officeDocument/2006/math">
                    <m:rad>
                      <m:radPr>
                        <m:degHide m:val="on"/>
                        <m:ctrlPr>
                          <a:rPr lang="en-US" altLang="en-US" i="1" smtClean="0">
                            <a:latin typeface="Cambria Math" panose="02040503050406030204" pitchFamily="18" charset="0"/>
                          </a:rPr>
                        </m:ctrlPr>
                      </m:radPr>
                      <m:deg/>
                      <m:e>
                        <m:sSup>
                          <m:sSupPr>
                            <m:ctrlPr>
                              <a:rPr lang="en-US" altLang="en-US" i="1" smtClean="0">
                                <a:latin typeface="Cambria Math" panose="02040503050406030204" pitchFamily="18" charset="0"/>
                              </a:rPr>
                            </m:ctrlPr>
                          </m:sSupPr>
                          <m:e>
                            <m:r>
                              <a:rPr lang="en-US" altLang="en-US" b="0" i="1" smtClean="0">
                                <a:latin typeface="Cambria Math" panose="02040503050406030204" pitchFamily="18" charset="0"/>
                              </a:rPr>
                              <m:t>1.99</m:t>
                            </m:r>
                          </m:e>
                          <m:sup>
                            <m:r>
                              <a:rPr lang="en-US" altLang="en-US" b="0" i="1" smtClean="0">
                                <a:latin typeface="Cambria Math" panose="02040503050406030204" pitchFamily="18" charset="0"/>
                              </a:rPr>
                              <m:t>2</m:t>
                            </m:r>
                          </m:sup>
                        </m:sSup>
                        <m:r>
                          <a:rPr lang="en-US" altLang="en-US" i="1" smtClean="0">
                            <a:latin typeface="Cambria Math" panose="02040503050406030204" pitchFamily="18" charset="0"/>
                            <a:ea typeface="Cambria Math" panose="02040503050406030204" pitchFamily="18" charset="0"/>
                          </a:rPr>
                          <m:t>×</m:t>
                        </m:r>
                        <m:sSup>
                          <m:sSupPr>
                            <m:ctrlPr>
                              <a:rPr lang="en-US" altLang="en-US" i="1" smtClean="0">
                                <a:latin typeface="Cambria Math" panose="02040503050406030204" pitchFamily="18" charset="0"/>
                                <a:ea typeface="Cambria Math" panose="02040503050406030204" pitchFamily="18" charset="0"/>
                              </a:rPr>
                            </m:ctrlPr>
                          </m:sSupPr>
                          <m:e>
                            <m:r>
                              <a:rPr lang="en-US" altLang="en-US" b="0" i="1" smtClean="0">
                                <a:latin typeface="Cambria Math" panose="02040503050406030204" pitchFamily="18" charset="0"/>
                                <a:ea typeface="Cambria Math" panose="02040503050406030204" pitchFamily="18" charset="0"/>
                              </a:rPr>
                              <m:t>11.54</m:t>
                            </m:r>
                          </m:e>
                          <m:sup>
                            <m:r>
                              <a:rPr lang="en-US" altLang="en-US" b="0" i="1" smtClean="0">
                                <a:latin typeface="Cambria Math" panose="02040503050406030204" pitchFamily="18" charset="0"/>
                                <a:ea typeface="Cambria Math" panose="02040503050406030204" pitchFamily="18" charset="0"/>
                              </a:rPr>
                              <m:t>2</m:t>
                            </m:r>
                          </m:sup>
                        </m:sSup>
                        <m:r>
                          <a:rPr lang="en-US" altLang="en-US" b="0" i="1" smtClean="0">
                            <a:latin typeface="Cambria Math" panose="02040503050406030204" pitchFamily="18" charset="0"/>
                            <a:ea typeface="Cambria Math" panose="02040503050406030204" pitchFamily="18" charset="0"/>
                          </a:rPr>
                          <m:t>+</m:t>
                        </m:r>
                        <m:sSup>
                          <m:sSupPr>
                            <m:ctrlPr>
                              <a:rPr lang="en-US" altLang="en-US" b="0" i="1" smtClean="0">
                                <a:latin typeface="Cambria Math" panose="02040503050406030204" pitchFamily="18" charset="0"/>
                                <a:ea typeface="Cambria Math" panose="02040503050406030204" pitchFamily="18" charset="0"/>
                              </a:rPr>
                            </m:ctrlPr>
                          </m:sSupPr>
                          <m:e>
                            <m:r>
                              <a:rPr lang="en-US" altLang="en-US" b="0" i="1" smtClean="0">
                                <a:latin typeface="Cambria Math" panose="02040503050406030204" pitchFamily="18" charset="0"/>
                                <a:ea typeface="Cambria Math" panose="02040503050406030204" pitchFamily="18" charset="0"/>
                              </a:rPr>
                              <m:t>3.06</m:t>
                            </m:r>
                          </m:e>
                          <m:sup>
                            <m:r>
                              <a:rPr lang="en-US" altLang="en-US" b="0" i="1" smtClean="0">
                                <a:latin typeface="Cambria Math" panose="02040503050406030204" pitchFamily="18" charset="0"/>
                                <a:ea typeface="Cambria Math" panose="02040503050406030204" pitchFamily="18" charset="0"/>
                              </a:rPr>
                              <m:t>2</m:t>
                            </m:r>
                          </m:sup>
                        </m:sSup>
                        <m:r>
                          <a:rPr lang="en-US" altLang="en-US" b="0" i="1" smtClean="0">
                            <a:latin typeface="Cambria Math" panose="02040503050406030204" pitchFamily="18" charset="0"/>
                            <a:ea typeface="Cambria Math" panose="02040503050406030204" pitchFamily="18" charset="0"/>
                          </a:rPr>
                          <m:t>×</m:t>
                        </m:r>
                        <m:sSup>
                          <m:sSupPr>
                            <m:ctrlPr>
                              <a:rPr lang="en-US" altLang="en-US" b="0" i="1" smtClean="0">
                                <a:latin typeface="Cambria Math" panose="02040503050406030204" pitchFamily="18" charset="0"/>
                                <a:ea typeface="Cambria Math" panose="02040503050406030204" pitchFamily="18" charset="0"/>
                              </a:rPr>
                            </m:ctrlPr>
                          </m:sSupPr>
                          <m:e>
                            <m:r>
                              <a:rPr lang="en-US" altLang="en-US" b="0" i="1" smtClean="0">
                                <a:latin typeface="Cambria Math" panose="02040503050406030204" pitchFamily="18" charset="0"/>
                                <a:ea typeface="Cambria Math" panose="02040503050406030204" pitchFamily="18" charset="0"/>
                              </a:rPr>
                              <m:t>3.55</m:t>
                            </m:r>
                          </m:e>
                          <m:sup>
                            <m:r>
                              <a:rPr lang="en-US" altLang="en-US" b="0" i="1" smtClean="0">
                                <a:latin typeface="Cambria Math" panose="02040503050406030204" pitchFamily="18" charset="0"/>
                                <a:ea typeface="Cambria Math" panose="02040503050406030204" pitchFamily="18" charset="0"/>
                              </a:rPr>
                              <m:t>2</m:t>
                            </m:r>
                          </m:sup>
                        </m:sSup>
                      </m:e>
                    </m:rad>
                  </m:oMath>
                </a14:m>
                <a:r>
                  <a:rPr lang="en-US" altLang="en-US" dirty="0" smtClean="0"/>
                  <a:t> =25.45</a:t>
                </a:r>
              </a:p>
              <a:p>
                <a:pPr marL="0" indent="0" eaLnBrk="1" hangingPunct="1">
                  <a:lnSpc>
                    <a:spcPct val="90000"/>
                  </a:lnSpc>
                  <a:buNone/>
                </a:pPr>
                <a:endParaRPr lang="en-CA" altLang="en-US" dirty="0" smtClean="0"/>
              </a:p>
              <a:p>
                <a:pPr eaLnBrk="1" hangingPunct="1">
                  <a:lnSpc>
                    <a:spcPct val="90000"/>
                  </a:lnSpc>
                </a:pPr>
                <a:r>
                  <a:rPr lang="en-CA" altLang="en-US" dirty="0" smtClean="0"/>
                  <a:t>The 1 day 99% </a:t>
                </a:r>
                <a:r>
                  <a:rPr lang="en-CA" altLang="en-US" dirty="0" err="1" smtClean="0"/>
                  <a:t>VaR</a:t>
                </a:r>
                <a:r>
                  <a:rPr lang="en-CA" altLang="en-US" dirty="0" smtClean="0"/>
                  <a:t> is 25.45 × 2.326 = 59.2</a:t>
                </a:r>
                <a:endParaRPr lang="en-US" altLang="en-US" dirty="0" smtClean="0"/>
              </a:p>
            </p:txBody>
          </p:sp>
        </mc:Choice>
        <mc:Fallback xmlns="">
          <p:sp>
            <p:nvSpPr>
              <p:cNvPr id="55299" name="Rectangle 3"/>
              <p:cNvSpPr>
                <a:spLocks noGrp="1" noRot="1" noChangeAspect="1" noMove="1" noResize="1" noEditPoints="1" noAdjustHandles="1" noChangeArrowheads="1" noChangeShapeType="1" noTextEdit="1"/>
              </p:cNvSpPr>
              <p:nvPr>
                <p:ph idx="1"/>
              </p:nvPr>
            </p:nvSpPr>
            <p:spPr>
              <a:blipFill>
                <a:blip r:embed="rId4"/>
                <a:stretch>
                  <a:fillRect t="-2519"/>
                </a:stretch>
              </a:blipFill>
            </p:spPr>
            <p:txBody>
              <a:bodyPr/>
              <a:lstStyle/>
              <a:p>
                <a:r>
                  <a:rPr lang="en-CA">
                    <a:noFill/>
                  </a:rPr>
                  <a:t> </a:t>
                </a:r>
              </a:p>
            </p:txBody>
          </p:sp>
        </mc:Fallback>
      </mc:AlternateContent>
      <p:sp>
        <p:nvSpPr>
          <p:cNvPr id="5530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5"/>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6"/>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5530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5"/>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6"/>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01133158-05A9-494C-AE1E-008C292DE6FB}" type="slidenum">
              <a:rPr lang="en-US" altLang="en-US" sz="1400">
                <a:latin typeface="Arial" panose="020B0604020202020204" pitchFamily="34" charset="0"/>
              </a:rPr>
              <a:pPr eaLnBrk="1" hangingPunct="1">
                <a:spcBef>
                  <a:spcPct val="0"/>
                </a:spcBef>
                <a:buFontTx/>
                <a:buNone/>
              </a:pPr>
              <a:t>48</a:t>
            </a:fld>
            <a:endParaRPr lang="en-US" altLang="en-US" sz="1400">
              <a:latin typeface="Arial" panose="020B0604020202020204" pitchFamily="34" charset="0"/>
            </a:endParaRPr>
          </a:p>
        </p:txBody>
      </p:sp>
      <p:graphicFrame>
        <p:nvGraphicFramePr>
          <p:cNvPr id="55302" name="Object 4"/>
          <p:cNvGraphicFramePr>
            <a:graphicFrameLocks noChangeAspect="1"/>
          </p:cNvGraphicFramePr>
          <p:nvPr>
            <p:extLst>
              <p:ext uri="{D42A27DB-BD31-4B8C-83A1-F6EECF244321}">
                <p14:modId xmlns:p14="http://schemas.microsoft.com/office/powerpoint/2010/main" val="3381415846"/>
              </p:ext>
            </p:extLst>
          </p:nvPr>
        </p:nvGraphicFramePr>
        <p:xfrm>
          <a:off x="3060700" y="2654300"/>
          <a:ext cx="2944813" cy="485775"/>
        </p:xfrm>
        <a:graphic>
          <a:graphicData uri="http://schemas.openxmlformats.org/presentationml/2006/ole">
            <mc:AlternateContent xmlns:mc="http://schemas.openxmlformats.org/markup-compatibility/2006">
              <mc:Choice xmlns:v="urn:schemas-microsoft-com:vml" Requires="v">
                <p:oleObj spid="_x0000_s55337" name="Equation" r:id="rId7" imgW="1384200" imgH="228600" progId="Equation.DSMT4">
                  <p:embed/>
                </p:oleObj>
              </mc:Choice>
              <mc:Fallback>
                <p:oleObj name="Equation" r:id="rId7" imgW="1384200" imgH="228600" progId="Equation.DSMT4">
                  <p:embed/>
                  <p:pic>
                    <p:nvPicPr>
                      <p:cNvPr id="0" name="Object 4"/>
                      <p:cNvPicPr>
                        <a:picLocks noChangeAspect="1" noChangeArrowheads="1"/>
                      </p:cNvPicPr>
                      <p:nvPr/>
                    </p:nvPicPr>
                    <p:blipFill>
                      <a:blip r:embed="rId8"/>
                      <a:srcRect/>
                      <a:stretch>
                        <a:fillRect/>
                      </a:stretch>
                    </p:blipFill>
                    <p:spPr bwMode="auto">
                      <a:xfrm>
                        <a:off x="3060700" y="2654300"/>
                        <a:ext cx="2944813"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246063" y="930275"/>
            <a:ext cx="8212137" cy="1143000"/>
          </a:xfrm>
        </p:spPr>
        <p:txBody>
          <a:bodyPr lIns="92075" tIns="46038" rIns="92075" bIns="46038"/>
          <a:lstStyle/>
          <a:p>
            <a:pPr eaLnBrk="1" fontAlgn="auto" hangingPunct="1">
              <a:spcAft>
                <a:spcPts val="0"/>
              </a:spcAft>
              <a:defRPr/>
            </a:pPr>
            <a:r>
              <a:rPr lang="en-US" sz="4000" dirty="0">
                <a:solidFill>
                  <a:schemeClr val="tx2">
                    <a:satMod val="130000"/>
                  </a:schemeClr>
                </a:solidFill>
              </a:rPr>
              <a:t>Historical </a:t>
            </a:r>
            <a:r>
              <a:rPr lang="en-US" sz="4000" dirty="0" smtClean="0">
                <a:solidFill>
                  <a:schemeClr val="tx2">
                    <a:satMod val="130000"/>
                  </a:schemeClr>
                </a:solidFill>
              </a:rPr>
              <a:t>Simulation to Calculate the One-Day </a:t>
            </a:r>
            <a:r>
              <a:rPr lang="en-US" sz="4000" dirty="0" err="1" smtClean="0">
                <a:solidFill>
                  <a:schemeClr val="tx2">
                    <a:satMod val="130000"/>
                  </a:schemeClr>
                </a:solidFill>
              </a:rPr>
              <a:t>VaR</a:t>
            </a:r>
            <a:r>
              <a:rPr lang="en-US" sz="4000" dirty="0" smtClean="0">
                <a:solidFill>
                  <a:schemeClr val="tx2">
                    <a:satMod val="130000"/>
                  </a:schemeClr>
                </a:solidFill>
              </a:rPr>
              <a:t> or ES</a:t>
            </a:r>
            <a:endParaRPr lang="en-US" dirty="0">
              <a:solidFill>
                <a:schemeClr val="tx2">
                  <a:satMod val="130000"/>
                </a:schemeClr>
              </a:solidFill>
            </a:endParaRPr>
          </a:p>
        </p:txBody>
      </p:sp>
      <p:sp>
        <p:nvSpPr>
          <p:cNvPr id="11267" name="Rectangle 3"/>
          <p:cNvSpPr>
            <a:spLocks noGrp="1" noChangeArrowheads="1"/>
          </p:cNvSpPr>
          <p:nvPr>
            <p:ph idx="1"/>
          </p:nvPr>
        </p:nvSpPr>
        <p:spPr>
          <a:xfrm>
            <a:off x="685800" y="1828800"/>
            <a:ext cx="7772400" cy="4114800"/>
          </a:xfrm>
        </p:spPr>
        <p:txBody>
          <a:bodyPr lIns="92075" tIns="46038" rIns="92075" bIns="46038"/>
          <a:lstStyle/>
          <a:p>
            <a:pPr eaLnBrk="1" hangingPunct="1">
              <a:lnSpc>
                <a:spcPct val="90000"/>
              </a:lnSpc>
              <a:buFontTx/>
              <a:buNone/>
            </a:pPr>
            <a:endParaRPr lang="en-US" altLang="en-US" dirty="0" smtClean="0"/>
          </a:p>
          <a:p>
            <a:pPr eaLnBrk="1" hangingPunct="1">
              <a:lnSpc>
                <a:spcPct val="90000"/>
              </a:lnSpc>
            </a:pPr>
            <a:r>
              <a:rPr lang="en-US" altLang="en-US" dirty="0" smtClean="0"/>
              <a:t>Create a database of the daily movements in all market variables.</a:t>
            </a:r>
          </a:p>
          <a:p>
            <a:pPr eaLnBrk="1" hangingPunct="1">
              <a:lnSpc>
                <a:spcPct val="90000"/>
              </a:lnSpc>
            </a:pPr>
            <a:r>
              <a:rPr lang="en-US" altLang="en-US" dirty="0" smtClean="0"/>
              <a:t>The first simulation trial assumes that  the percentage changes in all market variables are as on the first day</a:t>
            </a:r>
          </a:p>
          <a:p>
            <a:pPr eaLnBrk="1" hangingPunct="1">
              <a:lnSpc>
                <a:spcPct val="90000"/>
              </a:lnSpc>
            </a:pPr>
            <a:r>
              <a:rPr lang="en-US" altLang="en-US" dirty="0" smtClean="0"/>
              <a:t>The second simulation trial assumes that  the percentage changes in all market variables are as on the second day</a:t>
            </a:r>
          </a:p>
          <a:p>
            <a:pPr eaLnBrk="1" hangingPunct="1">
              <a:lnSpc>
                <a:spcPct val="90000"/>
              </a:lnSpc>
            </a:pPr>
            <a:r>
              <a:rPr lang="en-US" altLang="en-US" dirty="0" smtClean="0"/>
              <a:t>and so on</a:t>
            </a:r>
          </a:p>
        </p:txBody>
      </p:sp>
      <p:sp>
        <p:nvSpPr>
          <p:cNvPr id="1126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1126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ACBC421C-16D2-429C-B68C-3E063921A6AE}" type="slidenum">
              <a:rPr lang="en-US" altLang="en-US" sz="1400">
                <a:latin typeface="Arial" panose="020B0604020202020204" pitchFamily="34" charset="0"/>
              </a:rPr>
              <a:pPr eaLnBrk="1" hangingPunct="1">
                <a:spcBef>
                  <a:spcPct val="0"/>
                </a:spcBef>
                <a:buFontTx/>
                <a:buNone/>
              </a:pPr>
              <a:t>5</a:t>
            </a:fld>
            <a:endParaRPr lang="en-US"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a:bodyPr>
          <a:lstStyle/>
          <a:p>
            <a:pPr eaLnBrk="1" fontAlgn="auto" hangingPunct="1">
              <a:spcAft>
                <a:spcPts val="0"/>
              </a:spcAft>
              <a:defRPr/>
            </a:pPr>
            <a:r>
              <a:rPr lang="en-US">
                <a:solidFill>
                  <a:schemeClr val="tx2">
                    <a:satMod val="130000"/>
                  </a:schemeClr>
                </a:solidFill>
              </a:rPr>
              <a:t>Historical Simulation continued</a:t>
            </a:r>
          </a:p>
        </p:txBody>
      </p:sp>
      <p:sp>
        <p:nvSpPr>
          <p:cNvPr id="12291" name="Rectangle 3"/>
          <p:cNvSpPr>
            <a:spLocks noGrp="1" noChangeArrowheads="1"/>
          </p:cNvSpPr>
          <p:nvPr>
            <p:ph idx="1"/>
          </p:nvPr>
        </p:nvSpPr>
        <p:spPr/>
        <p:txBody>
          <a:bodyPr/>
          <a:lstStyle/>
          <a:p>
            <a:pPr eaLnBrk="1" hangingPunct="1"/>
            <a:r>
              <a:rPr lang="en-US" altLang="en-US" smtClean="0"/>
              <a:t>Suppose we use 501 days of historical data (Day 0 to Day 500)</a:t>
            </a:r>
          </a:p>
          <a:p>
            <a:pPr eaLnBrk="1" hangingPunct="1"/>
            <a:r>
              <a:rPr lang="en-US" altLang="en-US" smtClean="0"/>
              <a:t>Let </a:t>
            </a:r>
            <a:r>
              <a:rPr lang="en-US" altLang="en-US" i="1" smtClean="0">
                <a:latin typeface="Times New Roman" panose="02020603050405020304" pitchFamily="18" charset="0"/>
              </a:rPr>
              <a:t>v</a:t>
            </a:r>
            <a:r>
              <a:rPr lang="en-US" altLang="en-US" i="1" baseline="-25000" smtClean="0">
                <a:latin typeface="Times New Roman" panose="02020603050405020304" pitchFamily="18" charset="0"/>
              </a:rPr>
              <a:t>i</a:t>
            </a:r>
            <a:r>
              <a:rPr lang="en-US" altLang="en-US" i="1" smtClean="0">
                <a:latin typeface="Times New Roman" panose="02020603050405020304" pitchFamily="18" charset="0"/>
              </a:rPr>
              <a:t> </a:t>
            </a:r>
            <a:r>
              <a:rPr lang="en-US" altLang="en-US" smtClean="0"/>
              <a:t>be the value of a variable on day </a:t>
            </a:r>
            <a:r>
              <a:rPr lang="en-US" altLang="en-US" i="1" smtClean="0">
                <a:latin typeface="Times New Roman" panose="02020603050405020304" pitchFamily="18" charset="0"/>
              </a:rPr>
              <a:t>i</a:t>
            </a:r>
          </a:p>
          <a:p>
            <a:pPr eaLnBrk="1" hangingPunct="1"/>
            <a:r>
              <a:rPr lang="en-US" altLang="en-US" smtClean="0"/>
              <a:t>There are 500 simulation trials</a:t>
            </a:r>
          </a:p>
          <a:p>
            <a:pPr eaLnBrk="1" hangingPunct="1"/>
            <a:r>
              <a:rPr lang="en-US" altLang="en-US" smtClean="0"/>
              <a:t>The </a:t>
            </a:r>
            <a:r>
              <a:rPr lang="en-US" altLang="en-US" i="1" smtClean="0">
                <a:latin typeface="Times New Roman" panose="02020603050405020304" pitchFamily="18" charset="0"/>
              </a:rPr>
              <a:t>i</a:t>
            </a:r>
            <a:r>
              <a:rPr lang="en-US" altLang="en-US" smtClean="0"/>
              <a:t>th trial assumes that the value of the market variable tomorrow is  </a:t>
            </a:r>
          </a:p>
        </p:txBody>
      </p:sp>
      <p:sp>
        <p:nvSpPr>
          <p:cNvPr id="1229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1229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739C012B-13C4-4527-BCC0-89CC410BBE53}" type="slidenum">
              <a:rPr lang="en-US" altLang="en-US" sz="1400">
                <a:latin typeface="Arial" panose="020B0604020202020204" pitchFamily="34" charset="0"/>
              </a:rPr>
              <a:pPr eaLnBrk="1" hangingPunct="1">
                <a:spcBef>
                  <a:spcPct val="0"/>
                </a:spcBef>
                <a:buFontTx/>
                <a:buNone/>
              </a:pPr>
              <a:t>6</a:t>
            </a:fld>
            <a:endParaRPr lang="en-US" altLang="en-US" sz="1400">
              <a:latin typeface="Arial" panose="020B0604020202020204" pitchFamily="34" charset="0"/>
            </a:endParaRPr>
          </a:p>
        </p:txBody>
      </p:sp>
      <p:graphicFrame>
        <p:nvGraphicFramePr>
          <p:cNvPr id="12294" name="Object 4"/>
          <p:cNvGraphicFramePr>
            <a:graphicFrameLocks noChangeAspect="1"/>
          </p:cNvGraphicFramePr>
          <p:nvPr/>
        </p:nvGraphicFramePr>
        <p:xfrm>
          <a:off x="3228975" y="4892675"/>
          <a:ext cx="1238250" cy="1079500"/>
        </p:xfrm>
        <a:graphic>
          <a:graphicData uri="http://schemas.openxmlformats.org/presentationml/2006/ole">
            <mc:AlternateContent xmlns:mc="http://schemas.openxmlformats.org/markup-compatibility/2006">
              <mc:Choice xmlns:v="urn:schemas-microsoft-com:vml" Requires="v">
                <p:oleObj spid="_x0000_s12313" name="Equation" r:id="rId6" imgW="476244" imgH="409590" progId="Equation.3">
                  <p:embed/>
                </p:oleObj>
              </mc:Choice>
              <mc:Fallback>
                <p:oleObj name="Equation" r:id="rId6" imgW="476244" imgH="40959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28975" y="4892675"/>
                        <a:ext cx="1238250"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381000" y="1219200"/>
            <a:ext cx="8001000" cy="1143000"/>
          </a:xfrm>
        </p:spPr>
        <p:txBody>
          <a:bodyPr/>
          <a:lstStyle/>
          <a:p>
            <a:pPr eaLnBrk="1" hangingPunct="1"/>
            <a:r>
              <a:rPr lang="en-US" altLang="en-US" dirty="0" smtClean="0"/>
              <a:t> </a:t>
            </a:r>
            <a:r>
              <a:rPr lang="en-US" altLang="en-US" sz="3600" dirty="0" smtClean="0"/>
              <a:t>Example : Calculation of  1-day, 99% </a:t>
            </a:r>
            <a:r>
              <a:rPr lang="en-US" altLang="en-US" sz="3600" dirty="0" err="1" smtClean="0"/>
              <a:t>VaR</a:t>
            </a:r>
            <a:r>
              <a:rPr lang="en-US" altLang="en-US" sz="3600" dirty="0" smtClean="0"/>
              <a:t> or ES for a Portfolio on </a:t>
            </a:r>
            <a:r>
              <a:rPr lang="en-US" altLang="en-US" sz="3600" dirty="0"/>
              <a:t>J</a:t>
            </a:r>
            <a:r>
              <a:rPr lang="en-US" altLang="en-US" sz="3600" dirty="0" smtClean="0"/>
              <a:t>uly 8, 2020 </a:t>
            </a:r>
            <a:r>
              <a:rPr lang="en-US" altLang="en-US" sz="2000" dirty="0" smtClean="0"/>
              <a:t>(Table 22.1)</a:t>
            </a:r>
          </a:p>
        </p:txBody>
      </p:sp>
      <p:sp>
        <p:nvSpPr>
          <p:cNvPr id="13315"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775BE27F-C314-45EB-92B8-8D25702C173C}" type="slidenum">
              <a:rPr lang="en-US" altLang="en-US" sz="1400">
                <a:latin typeface="Arial" panose="020B0604020202020204" pitchFamily="34" charset="0"/>
              </a:rPr>
              <a:pPr eaLnBrk="1" hangingPunct="1">
                <a:spcBef>
                  <a:spcPct val="0"/>
                </a:spcBef>
                <a:buFontTx/>
                <a:buNone/>
              </a:pPr>
              <a:t>7</a:t>
            </a:fld>
            <a:endParaRPr lang="en-US" altLang="en-US" sz="1400">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248199491"/>
              </p:ext>
            </p:extLst>
          </p:nvPr>
        </p:nvGraphicFramePr>
        <p:xfrm>
          <a:off x="1371600" y="3276600"/>
          <a:ext cx="6096000" cy="185420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i="1" dirty="0" smtClean="0">
                          <a:latin typeface="+mj-lt"/>
                        </a:rPr>
                        <a:t>Total Return Index</a:t>
                      </a:r>
                      <a:endParaRPr lang="en-US" i="1" dirty="0">
                        <a:latin typeface="+mj-lt"/>
                      </a:endParaRPr>
                    </a:p>
                  </a:txBody>
                  <a:tcPr/>
                </a:tc>
                <a:tc>
                  <a:txBody>
                    <a:bodyPr/>
                    <a:lstStyle/>
                    <a:p>
                      <a:pPr algn="ctr"/>
                      <a:r>
                        <a:rPr lang="en-US" i="1" smtClean="0">
                          <a:latin typeface="+mj-lt"/>
                        </a:rPr>
                        <a:t>Value ($000s)</a:t>
                      </a:r>
                      <a:endParaRPr lang="en-US" i="1" dirty="0">
                        <a:latin typeface="+mj-lt"/>
                      </a:endParaRPr>
                    </a:p>
                  </a:txBody>
                  <a:tcPr/>
                </a:tc>
                <a:extLst>
                  <a:ext uri="{0D108BD9-81ED-4DB2-BD59-A6C34878D82A}">
                    <a16:rowId xmlns:a16="http://schemas.microsoft.com/office/drawing/2014/main" val="10000"/>
                  </a:ext>
                </a:extLst>
              </a:tr>
              <a:tr h="370840">
                <a:tc>
                  <a:txBody>
                    <a:bodyPr/>
                    <a:lstStyle/>
                    <a:p>
                      <a:r>
                        <a:rPr lang="en-US" dirty="0" smtClean="0"/>
                        <a:t>S&amp;</a:t>
                      </a:r>
                      <a:r>
                        <a:rPr lang="en-US" baseline="0" dirty="0" smtClean="0"/>
                        <a:t>P</a:t>
                      </a:r>
                      <a:r>
                        <a:rPr lang="en-US" dirty="0" smtClean="0"/>
                        <a:t> 500</a:t>
                      </a:r>
                      <a:endParaRPr lang="en-US" dirty="0"/>
                    </a:p>
                  </a:txBody>
                  <a:tcPr/>
                </a:tc>
                <a:tc>
                  <a:txBody>
                    <a:bodyPr/>
                    <a:lstStyle/>
                    <a:p>
                      <a:pPr algn="ctr"/>
                      <a:r>
                        <a:rPr lang="en-US" dirty="0" smtClean="0"/>
                        <a:t>4,000</a:t>
                      </a:r>
                      <a:endParaRPr lang="en-US" dirty="0"/>
                    </a:p>
                  </a:txBody>
                  <a:tcPr/>
                </a:tc>
                <a:extLst>
                  <a:ext uri="{0D108BD9-81ED-4DB2-BD59-A6C34878D82A}">
                    <a16:rowId xmlns:a16="http://schemas.microsoft.com/office/drawing/2014/main" val="10001"/>
                  </a:ext>
                </a:extLst>
              </a:tr>
              <a:tr h="370840">
                <a:tc>
                  <a:txBody>
                    <a:bodyPr/>
                    <a:lstStyle/>
                    <a:p>
                      <a:r>
                        <a:rPr lang="en-US" dirty="0" smtClean="0"/>
                        <a:t>FTSE 100</a:t>
                      </a:r>
                      <a:endParaRPr lang="en-US" dirty="0"/>
                    </a:p>
                  </a:txBody>
                  <a:tcPr/>
                </a:tc>
                <a:tc>
                  <a:txBody>
                    <a:bodyPr/>
                    <a:lstStyle/>
                    <a:p>
                      <a:pPr algn="ctr"/>
                      <a:r>
                        <a:rPr lang="en-US" dirty="0" smtClean="0"/>
                        <a:t>3,000</a:t>
                      </a:r>
                      <a:endParaRPr lang="en-US" dirty="0"/>
                    </a:p>
                  </a:txBody>
                  <a:tcPr/>
                </a:tc>
                <a:extLst>
                  <a:ext uri="{0D108BD9-81ED-4DB2-BD59-A6C34878D82A}">
                    <a16:rowId xmlns:a16="http://schemas.microsoft.com/office/drawing/2014/main" val="10002"/>
                  </a:ext>
                </a:extLst>
              </a:tr>
              <a:tr h="370840">
                <a:tc>
                  <a:txBody>
                    <a:bodyPr/>
                    <a:lstStyle/>
                    <a:p>
                      <a:r>
                        <a:rPr lang="en-US" dirty="0" smtClean="0"/>
                        <a:t>CAC 40</a:t>
                      </a:r>
                      <a:endParaRPr lang="en-US" dirty="0"/>
                    </a:p>
                  </a:txBody>
                  <a:tcPr/>
                </a:tc>
                <a:tc>
                  <a:txBody>
                    <a:bodyPr/>
                    <a:lstStyle/>
                    <a:p>
                      <a:pPr algn="ctr"/>
                      <a:r>
                        <a:rPr lang="en-US" dirty="0" smtClean="0"/>
                        <a:t>1,000</a:t>
                      </a:r>
                      <a:endParaRPr lang="en-US" dirty="0"/>
                    </a:p>
                  </a:txBody>
                  <a:tcPr/>
                </a:tc>
                <a:extLst>
                  <a:ext uri="{0D108BD9-81ED-4DB2-BD59-A6C34878D82A}">
                    <a16:rowId xmlns:a16="http://schemas.microsoft.com/office/drawing/2014/main" val="10003"/>
                  </a:ext>
                </a:extLst>
              </a:tr>
              <a:tr h="370840">
                <a:tc>
                  <a:txBody>
                    <a:bodyPr/>
                    <a:lstStyle/>
                    <a:p>
                      <a:r>
                        <a:rPr lang="en-US" dirty="0" smtClean="0"/>
                        <a:t>Nikkei 225</a:t>
                      </a:r>
                      <a:endParaRPr lang="en-US" dirty="0"/>
                    </a:p>
                  </a:txBody>
                  <a:tcPr/>
                </a:tc>
                <a:tc>
                  <a:txBody>
                    <a:bodyPr/>
                    <a:lstStyle/>
                    <a:p>
                      <a:pPr algn="ctr"/>
                      <a:r>
                        <a:rPr lang="en-US" dirty="0" smtClean="0"/>
                        <a:t>2,000</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302172" y="1066800"/>
            <a:ext cx="7772400" cy="1143000"/>
          </a:xfrm>
        </p:spPr>
        <p:txBody>
          <a:bodyPr/>
          <a:lstStyle/>
          <a:p>
            <a:pPr eaLnBrk="1" hangingPunct="1"/>
            <a:r>
              <a:rPr lang="en-US" altLang="en-US" dirty="0" smtClean="0"/>
              <a:t>Total Return Indices After Adjusting for Exchange Rates </a:t>
            </a:r>
            <a:r>
              <a:rPr lang="en-US" altLang="en-US" sz="2000" dirty="0" smtClean="0"/>
              <a:t>(Table 22.2)</a:t>
            </a:r>
          </a:p>
        </p:txBody>
      </p:sp>
      <p:sp>
        <p:nvSpPr>
          <p:cNvPr id="14339"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1434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40E5F08B-349E-42D9-AB5E-E7E53B24DA2A}" type="slidenum">
              <a:rPr lang="en-US" altLang="en-US" sz="1400">
                <a:latin typeface="Arial" panose="020B0604020202020204" pitchFamily="34" charset="0"/>
              </a:rPr>
              <a:pPr eaLnBrk="1" hangingPunct="1">
                <a:spcBef>
                  <a:spcPct val="0"/>
                </a:spcBef>
                <a:buFontTx/>
                <a:buNone/>
              </a:pPr>
              <a:t>8</a:t>
            </a:fld>
            <a:endParaRPr lang="en-US" altLang="en-US" sz="1400">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439319665"/>
              </p:ext>
            </p:extLst>
          </p:nvPr>
        </p:nvGraphicFramePr>
        <p:xfrm>
          <a:off x="1140372" y="2590800"/>
          <a:ext cx="6934200" cy="2967040"/>
        </p:xfrm>
        <a:graphic>
          <a:graphicData uri="http://schemas.openxmlformats.org/drawingml/2006/table">
            <a:tbl>
              <a:tblPr firstRow="1" bandRow="1">
                <a:tableStyleId>{5940675A-B579-460E-94D1-54222C63F5DA}</a:tableStyleId>
              </a:tblPr>
              <a:tblGrid>
                <a:gridCol w="5334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tblGrid>
              <a:tr h="370880">
                <a:tc>
                  <a:txBody>
                    <a:bodyPr/>
                    <a:lstStyle/>
                    <a:p>
                      <a:pPr algn="ctr"/>
                      <a:r>
                        <a:rPr lang="en-US" sz="1600" i="1" dirty="0" smtClean="0">
                          <a:latin typeface="+mj-lt"/>
                        </a:rPr>
                        <a:t>Day</a:t>
                      </a:r>
                      <a:endParaRPr lang="en-US" sz="1600" i="1" dirty="0">
                        <a:latin typeface="+mj-lt"/>
                      </a:endParaRPr>
                    </a:p>
                  </a:txBody>
                  <a:tcPr marT="45725" marB="45725"/>
                </a:tc>
                <a:tc>
                  <a:txBody>
                    <a:bodyPr/>
                    <a:lstStyle/>
                    <a:p>
                      <a:pPr algn="ctr"/>
                      <a:r>
                        <a:rPr lang="en-US" sz="1600" i="1" dirty="0" smtClean="0">
                          <a:latin typeface="+mj-lt"/>
                        </a:rPr>
                        <a:t>Date</a:t>
                      </a:r>
                      <a:endParaRPr lang="en-US" sz="1600" i="1" dirty="0">
                        <a:latin typeface="+mj-lt"/>
                      </a:endParaRPr>
                    </a:p>
                  </a:txBody>
                  <a:tcPr marT="45725" marB="45725"/>
                </a:tc>
                <a:tc>
                  <a:txBody>
                    <a:bodyPr/>
                    <a:lstStyle/>
                    <a:p>
                      <a:pPr algn="ctr"/>
                      <a:r>
                        <a:rPr lang="en-US" sz="1600" i="1" dirty="0" smtClean="0">
                          <a:latin typeface="+mj-lt"/>
                        </a:rPr>
                        <a:t>S&amp;P 500</a:t>
                      </a:r>
                      <a:endParaRPr lang="en-US" sz="1600" i="1" dirty="0">
                        <a:latin typeface="+mj-lt"/>
                      </a:endParaRPr>
                    </a:p>
                  </a:txBody>
                  <a:tcPr marT="45725" marB="45725"/>
                </a:tc>
                <a:tc>
                  <a:txBody>
                    <a:bodyPr/>
                    <a:lstStyle/>
                    <a:p>
                      <a:pPr algn="ctr"/>
                      <a:r>
                        <a:rPr lang="en-US" sz="1600" i="1" dirty="0" smtClean="0">
                          <a:latin typeface="+mj-lt"/>
                        </a:rPr>
                        <a:t>FTSE 100</a:t>
                      </a:r>
                      <a:endParaRPr lang="en-US" sz="1600" i="1" dirty="0">
                        <a:latin typeface="+mj-lt"/>
                      </a:endParaRPr>
                    </a:p>
                  </a:txBody>
                  <a:tcPr marT="45725" marB="45725"/>
                </a:tc>
                <a:tc>
                  <a:txBody>
                    <a:bodyPr/>
                    <a:lstStyle/>
                    <a:p>
                      <a:pPr algn="ctr"/>
                      <a:r>
                        <a:rPr lang="en-US" sz="1600" i="1" dirty="0" smtClean="0">
                          <a:latin typeface="+mj-lt"/>
                        </a:rPr>
                        <a:t>CAC 40</a:t>
                      </a:r>
                      <a:endParaRPr lang="en-US" sz="1600" i="1" dirty="0">
                        <a:latin typeface="+mj-lt"/>
                      </a:endParaRPr>
                    </a:p>
                  </a:txBody>
                  <a:tcPr marT="45725" marB="45725"/>
                </a:tc>
                <a:tc>
                  <a:txBody>
                    <a:bodyPr/>
                    <a:lstStyle/>
                    <a:p>
                      <a:pPr algn="ctr"/>
                      <a:r>
                        <a:rPr lang="en-US" sz="1600" i="1" dirty="0" smtClean="0">
                          <a:latin typeface="+mj-lt"/>
                        </a:rPr>
                        <a:t>Nikkei 225</a:t>
                      </a:r>
                      <a:endParaRPr lang="en-US" sz="1600" i="1" dirty="0">
                        <a:latin typeface="+mj-lt"/>
                      </a:endParaRPr>
                    </a:p>
                  </a:txBody>
                  <a:tcPr marT="45725" marB="45725"/>
                </a:tc>
                <a:extLst>
                  <a:ext uri="{0D108BD9-81ED-4DB2-BD59-A6C34878D82A}">
                    <a16:rowId xmlns:a16="http://schemas.microsoft.com/office/drawing/2014/main" val="10000"/>
                  </a:ext>
                </a:extLst>
              </a:tr>
              <a:tr h="370880">
                <a:tc>
                  <a:txBody>
                    <a:bodyPr/>
                    <a:lstStyle/>
                    <a:p>
                      <a:r>
                        <a:rPr lang="en-US" sz="1600" dirty="0" smtClean="0"/>
                        <a:t>0</a:t>
                      </a:r>
                      <a:endParaRPr lang="en-US" sz="1600" dirty="0"/>
                    </a:p>
                  </a:txBody>
                  <a:tcPr marT="45725" marB="45725"/>
                </a:tc>
                <a:tc>
                  <a:txBody>
                    <a:bodyPr/>
                    <a:lstStyle/>
                    <a:p>
                      <a:r>
                        <a:rPr lang="en-US" sz="1600" dirty="0" smtClean="0"/>
                        <a:t>May 9, 2018</a:t>
                      </a:r>
                      <a:endParaRPr lang="en-US" sz="1600" dirty="0"/>
                    </a:p>
                  </a:txBody>
                  <a:tcPr marT="45725" marB="45725"/>
                </a:tc>
                <a:tc>
                  <a:txBody>
                    <a:bodyPr/>
                    <a:lstStyle/>
                    <a:p>
                      <a:r>
                        <a:rPr lang="en-US" sz="1600" dirty="0" smtClean="0"/>
                        <a:t>5,292.90</a:t>
                      </a:r>
                      <a:endParaRPr lang="en-US" sz="1600" dirty="0"/>
                    </a:p>
                  </a:txBody>
                  <a:tcPr marT="45725" marB="45725"/>
                </a:tc>
                <a:tc>
                  <a:txBody>
                    <a:bodyPr/>
                    <a:lstStyle/>
                    <a:p>
                      <a:r>
                        <a:rPr lang="en-US" sz="1600" dirty="0" smtClean="0"/>
                        <a:t>8,830.23</a:t>
                      </a:r>
                      <a:endParaRPr lang="en-US" sz="1600" dirty="0"/>
                    </a:p>
                  </a:txBody>
                  <a:tcPr marT="45725" marB="45725"/>
                </a:tc>
                <a:tc>
                  <a:txBody>
                    <a:bodyPr/>
                    <a:lstStyle/>
                    <a:p>
                      <a:pPr algn="ctr"/>
                      <a:r>
                        <a:rPr lang="en-US" sz="1600" dirty="0" smtClean="0"/>
                        <a:t>16,910.33</a:t>
                      </a:r>
                      <a:endParaRPr lang="en-US" sz="1600" dirty="0"/>
                    </a:p>
                  </a:txBody>
                  <a:tcPr marT="45725" marB="45725"/>
                </a:tc>
                <a:tc>
                  <a:txBody>
                    <a:bodyPr/>
                    <a:lstStyle/>
                    <a:p>
                      <a:pPr algn="ctr"/>
                      <a:r>
                        <a:rPr lang="en-US" sz="1600" dirty="0" smtClean="0"/>
                        <a:t>322.40</a:t>
                      </a:r>
                      <a:endParaRPr lang="en-US" sz="1600" dirty="0"/>
                    </a:p>
                  </a:txBody>
                  <a:tcPr marT="45725" marB="45725"/>
                </a:tc>
                <a:extLst>
                  <a:ext uri="{0D108BD9-81ED-4DB2-BD59-A6C34878D82A}">
                    <a16:rowId xmlns:a16="http://schemas.microsoft.com/office/drawing/2014/main" val="10001"/>
                  </a:ext>
                </a:extLst>
              </a:tr>
              <a:tr h="370880">
                <a:tc>
                  <a:txBody>
                    <a:bodyPr/>
                    <a:lstStyle/>
                    <a:p>
                      <a:r>
                        <a:rPr lang="en-US" sz="1600" dirty="0" smtClean="0"/>
                        <a:t>1</a:t>
                      </a:r>
                      <a:endParaRPr lang="en-US" sz="1600" dirty="0"/>
                    </a:p>
                  </a:txBody>
                  <a:tcPr marT="45725" marB="45725"/>
                </a:tc>
                <a:tc>
                  <a:txBody>
                    <a:bodyPr/>
                    <a:lstStyle/>
                    <a:p>
                      <a:r>
                        <a:rPr lang="en-US" sz="1600" dirty="0" smtClean="0"/>
                        <a:t>May</a:t>
                      </a:r>
                      <a:r>
                        <a:rPr lang="en-US" sz="1600" baseline="0" dirty="0" smtClean="0"/>
                        <a:t> 10, 2018</a:t>
                      </a:r>
                      <a:endParaRPr lang="en-US" sz="1600" dirty="0"/>
                    </a:p>
                  </a:txBody>
                  <a:tcPr marT="45725" marB="45725"/>
                </a:tc>
                <a:tc>
                  <a:txBody>
                    <a:bodyPr/>
                    <a:lstStyle/>
                    <a:p>
                      <a:r>
                        <a:rPr lang="en-US" sz="1600" dirty="0" smtClean="0"/>
                        <a:t>5,343.70</a:t>
                      </a:r>
                      <a:endParaRPr lang="en-US" sz="1600" dirty="0"/>
                    </a:p>
                  </a:txBody>
                  <a:tcPr marT="45725" marB="45725"/>
                </a:tc>
                <a:tc>
                  <a:txBody>
                    <a:bodyPr/>
                    <a:lstStyle/>
                    <a:p>
                      <a:r>
                        <a:rPr lang="en-US" sz="1600" dirty="0" smtClean="0"/>
                        <a:t>8,926.56</a:t>
                      </a:r>
                      <a:endParaRPr lang="en-US" sz="1600" dirty="0"/>
                    </a:p>
                  </a:txBody>
                  <a:tcPr marT="45725" marB="45725"/>
                </a:tc>
                <a:tc>
                  <a:txBody>
                    <a:bodyPr/>
                    <a:lstStyle/>
                    <a:p>
                      <a:pPr algn="ctr"/>
                      <a:r>
                        <a:rPr lang="en-US" sz="1600" dirty="0" smtClean="0"/>
                        <a:t>16,915.41</a:t>
                      </a:r>
                      <a:endParaRPr lang="en-US" sz="1600" dirty="0"/>
                    </a:p>
                  </a:txBody>
                  <a:tcPr marT="45725" marB="45725"/>
                </a:tc>
                <a:tc>
                  <a:txBody>
                    <a:bodyPr/>
                    <a:lstStyle/>
                    <a:p>
                      <a:pPr algn="ctr"/>
                      <a:r>
                        <a:rPr lang="en-US" sz="1600" dirty="0" smtClean="0"/>
                        <a:t>321.24</a:t>
                      </a:r>
                      <a:endParaRPr lang="en-US" sz="1600" dirty="0"/>
                    </a:p>
                  </a:txBody>
                  <a:tcPr marT="45725" marB="45725"/>
                </a:tc>
                <a:extLst>
                  <a:ext uri="{0D108BD9-81ED-4DB2-BD59-A6C34878D82A}">
                    <a16:rowId xmlns:a16="http://schemas.microsoft.com/office/drawing/2014/main" val="10002"/>
                  </a:ext>
                </a:extLst>
              </a:tr>
              <a:tr h="370880">
                <a:tc>
                  <a:txBody>
                    <a:bodyPr/>
                    <a:lstStyle/>
                    <a:p>
                      <a:r>
                        <a:rPr lang="en-US" sz="1600" dirty="0" smtClean="0"/>
                        <a:t>2</a:t>
                      </a:r>
                      <a:endParaRPr lang="en-US" sz="1600" dirty="0"/>
                    </a:p>
                  </a:txBody>
                  <a:tcPr marT="45725" marB="45725"/>
                </a:tc>
                <a:tc>
                  <a:txBody>
                    <a:bodyPr/>
                    <a:lstStyle/>
                    <a:p>
                      <a:r>
                        <a:rPr lang="en-US" sz="1600" dirty="0" smtClean="0"/>
                        <a:t>May</a:t>
                      </a:r>
                      <a:r>
                        <a:rPr lang="en-US" sz="1600" baseline="0" dirty="0" smtClean="0"/>
                        <a:t> 11, 2018</a:t>
                      </a:r>
                      <a:endParaRPr lang="en-US" sz="1600" dirty="0"/>
                    </a:p>
                  </a:txBody>
                  <a:tcPr marT="45725" marB="45725"/>
                </a:tc>
                <a:tc>
                  <a:txBody>
                    <a:bodyPr/>
                    <a:lstStyle/>
                    <a:p>
                      <a:r>
                        <a:rPr lang="en-US" sz="1600" dirty="0" smtClean="0"/>
                        <a:t>5,354.69</a:t>
                      </a:r>
                      <a:endParaRPr lang="en-US" sz="1600" dirty="0"/>
                    </a:p>
                  </a:txBody>
                  <a:tcPr marT="45725" marB="45725"/>
                </a:tc>
                <a:tc>
                  <a:txBody>
                    <a:bodyPr/>
                    <a:lstStyle/>
                    <a:p>
                      <a:r>
                        <a:rPr lang="en-US" sz="1600" dirty="0" smtClean="0"/>
                        <a:t>8,982.76</a:t>
                      </a:r>
                      <a:endParaRPr lang="en-US" sz="1600" dirty="0"/>
                    </a:p>
                  </a:txBody>
                  <a:tcPr marT="45725" marB="45725"/>
                </a:tc>
                <a:tc>
                  <a:txBody>
                    <a:bodyPr/>
                    <a:lstStyle/>
                    <a:p>
                      <a:pPr algn="ctr"/>
                      <a:r>
                        <a:rPr lang="en-US" sz="1600" dirty="0" smtClean="0"/>
                        <a:t>17,065.64</a:t>
                      </a:r>
                      <a:endParaRPr lang="en-US" sz="1600" dirty="0"/>
                    </a:p>
                  </a:txBody>
                  <a:tcPr marT="45725" marB="45725"/>
                </a:tc>
                <a:tc>
                  <a:txBody>
                    <a:bodyPr/>
                    <a:lstStyle/>
                    <a:p>
                      <a:pPr algn="ctr"/>
                      <a:r>
                        <a:rPr lang="en-US" sz="1600" dirty="0" smtClean="0"/>
                        <a:t>326.20</a:t>
                      </a:r>
                      <a:endParaRPr lang="en-US" sz="1600" dirty="0"/>
                    </a:p>
                  </a:txBody>
                  <a:tcPr marT="45725" marB="45725"/>
                </a:tc>
                <a:extLst>
                  <a:ext uri="{0D108BD9-81ED-4DB2-BD59-A6C34878D82A}">
                    <a16:rowId xmlns:a16="http://schemas.microsoft.com/office/drawing/2014/main" val="10003"/>
                  </a:ext>
                </a:extLst>
              </a:tr>
              <a:tr h="370880">
                <a:tc>
                  <a:txBody>
                    <a:bodyPr/>
                    <a:lstStyle/>
                    <a:p>
                      <a:r>
                        <a:rPr lang="en-US" sz="1600" dirty="0" smtClean="0"/>
                        <a:t>3</a:t>
                      </a:r>
                      <a:endParaRPr lang="en-US" sz="1600" dirty="0"/>
                    </a:p>
                  </a:txBody>
                  <a:tcPr marT="45725" marB="45725"/>
                </a:tc>
                <a:tc>
                  <a:txBody>
                    <a:bodyPr/>
                    <a:lstStyle/>
                    <a:p>
                      <a:r>
                        <a:rPr lang="en-US" sz="1600" dirty="0" smtClean="0"/>
                        <a:t>May</a:t>
                      </a:r>
                      <a:r>
                        <a:rPr lang="en-US" sz="1600" baseline="0" dirty="0" smtClean="0"/>
                        <a:t> 14, 2018</a:t>
                      </a:r>
                      <a:endParaRPr lang="en-US" sz="1600" dirty="0"/>
                    </a:p>
                  </a:txBody>
                  <a:tcPr marT="45725" marB="45725"/>
                </a:tc>
                <a:tc>
                  <a:txBody>
                    <a:bodyPr/>
                    <a:lstStyle/>
                    <a:p>
                      <a:r>
                        <a:rPr lang="en-US" sz="1600" dirty="0" smtClean="0"/>
                        <a:t>5,359.66</a:t>
                      </a:r>
                      <a:endParaRPr lang="en-US" sz="1600" dirty="0"/>
                    </a:p>
                  </a:txBody>
                  <a:tcPr marT="45725" marB="45725"/>
                </a:tc>
                <a:tc>
                  <a:txBody>
                    <a:bodyPr/>
                    <a:lstStyle/>
                    <a:p>
                      <a:r>
                        <a:rPr lang="en-US" sz="1600" dirty="0" smtClean="0"/>
                        <a:t>8,999.31</a:t>
                      </a:r>
                      <a:endParaRPr lang="en-US" sz="1600" dirty="0"/>
                    </a:p>
                  </a:txBody>
                  <a:tcPr marT="45725" marB="45725"/>
                </a:tc>
                <a:tc>
                  <a:txBody>
                    <a:bodyPr/>
                    <a:lstStyle/>
                    <a:p>
                      <a:pPr algn="ctr"/>
                      <a:r>
                        <a:rPr lang="en-US" sz="1600" dirty="0" smtClean="0"/>
                        <a:t>17,121.67</a:t>
                      </a:r>
                      <a:endParaRPr lang="en-US" sz="1600" dirty="0"/>
                    </a:p>
                  </a:txBody>
                  <a:tcPr marT="45725" marB="45725"/>
                </a:tc>
                <a:tc>
                  <a:txBody>
                    <a:bodyPr/>
                    <a:lstStyle/>
                    <a:p>
                      <a:pPr algn="ctr"/>
                      <a:r>
                        <a:rPr lang="en-US" sz="1600" dirty="0" smtClean="0"/>
                        <a:t>328.03</a:t>
                      </a:r>
                      <a:endParaRPr lang="en-US" sz="1600" dirty="0"/>
                    </a:p>
                  </a:txBody>
                  <a:tcPr marT="45725" marB="45725"/>
                </a:tc>
                <a:extLst>
                  <a:ext uri="{0D108BD9-81ED-4DB2-BD59-A6C34878D82A}">
                    <a16:rowId xmlns:a16="http://schemas.microsoft.com/office/drawing/2014/main" val="10004"/>
                  </a:ext>
                </a:extLst>
              </a:tr>
              <a:tr h="370880">
                <a:tc>
                  <a:txBody>
                    <a:bodyPr/>
                    <a:lstStyle/>
                    <a:p>
                      <a:pPr algn="ctr"/>
                      <a:r>
                        <a:rPr lang="en-US" sz="1600" dirty="0" smtClean="0"/>
                        <a:t>…</a:t>
                      </a:r>
                      <a:endParaRPr lang="en-US" sz="1600" dirty="0"/>
                    </a:p>
                  </a:txBody>
                  <a:tcPr marT="45725" marB="45725"/>
                </a:tc>
                <a:tc>
                  <a:txBody>
                    <a:bodyPr/>
                    <a:lstStyle/>
                    <a:p>
                      <a:pPr algn="ctr"/>
                      <a:r>
                        <a:rPr lang="en-US" sz="1600" dirty="0" smtClean="0"/>
                        <a:t>……</a:t>
                      </a:r>
                      <a:endParaRPr lang="en-US" sz="1600" dirty="0"/>
                    </a:p>
                  </a:txBody>
                  <a:tcPr marT="45725" marB="45725"/>
                </a:tc>
                <a:tc>
                  <a:txBody>
                    <a:bodyPr/>
                    <a:lstStyle/>
                    <a:p>
                      <a:pPr algn="ctr"/>
                      <a:r>
                        <a:rPr lang="en-US" sz="1600" dirty="0" smtClean="0"/>
                        <a:t>…..</a:t>
                      </a:r>
                      <a:endParaRPr lang="en-US" sz="1600" dirty="0"/>
                    </a:p>
                  </a:txBody>
                  <a:tcPr marT="45725" marB="45725"/>
                </a:tc>
                <a:tc>
                  <a:txBody>
                    <a:bodyPr/>
                    <a:lstStyle/>
                    <a:p>
                      <a:pPr algn="ctr"/>
                      <a:r>
                        <a:rPr lang="en-US" sz="1600" dirty="0" smtClean="0"/>
                        <a:t>…..</a:t>
                      </a:r>
                      <a:endParaRPr lang="en-US" sz="1600" dirty="0"/>
                    </a:p>
                  </a:txBody>
                  <a:tcPr marT="45725" marB="45725"/>
                </a:tc>
                <a:tc>
                  <a:txBody>
                    <a:bodyPr/>
                    <a:lstStyle/>
                    <a:p>
                      <a:pPr algn="ctr"/>
                      <a:r>
                        <a:rPr lang="en-US" sz="1600" dirty="0" smtClean="0"/>
                        <a:t>……</a:t>
                      </a:r>
                      <a:endParaRPr lang="en-US" sz="1600" dirty="0"/>
                    </a:p>
                  </a:txBody>
                  <a:tcPr marT="45725" marB="45725"/>
                </a:tc>
                <a:tc>
                  <a:txBody>
                    <a:bodyPr/>
                    <a:lstStyle/>
                    <a:p>
                      <a:pPr algn="ctr"/>
                      <a:r>
                        <a:rPr lang="en-US" sz="1600" dirty="0" smtClean="0"/>
                        <a:t>……</a:t>
                      </a:r>
                      <a:endParaRPr lang="en-US" sz="1600" dirty="0"/>
                    </a:p>
                  </a:txBody>
                  <a:tcPr marT="45725" marB="45725"/>
                </a:tc>
                <a:extLst>
                  <a:ext uri="{0D108BD9-81ED-4DB2-BD59-A6C34878D82A}">
                    <a16:rowId xmlns:a16="http://schemas.microsoft.com/office/drawing/2014/main" val="10005"/>
                  </a:ext>
                </a:extLst>
              </a:tr>
              <a:tr h="370880">
                <a:tc>
                  <a:txBody>
                    <a:bodyPr/>
                    <a:lstStyle/>
                    <a:p>
                      <a:r>
                        <a:rPr lang="en-US" sz="1600" dirty="0" smtClean="0"/>
                        <a:t>499</a:t>
                      </a:r>
                      <a:endParaRPr lang="en-US" sz="1600" dirty="0"/>
                    </a:p>
                  </a:txBody>
                  <a:tcPr marT="45725" marB="45725"/>
                </a:tc>
                <a:tc>
                  <a:txBody>
                    <a:bodyPr/>
                    <a:lstStyle/>
                    <a:p>
                      <a:r>
                        <a:rPr lang="en-US" sz="1600" dirty="0" smtClean="0"/>
                        <a:t>July</a:t>
                      </a:r>
                      <a:r>
                        <a:rPr lang="en-US" sz="1600" baseline="0" dirty="0" smtClean="0"/>
                        <a:t> 7, 2020</a:t>
                      </a:r>
                      <a:endParaRPr lang="en-US" sz="1600" dirty="0"/>
                    </a:p>
                  </a:txBody>
                  <a:tcPr marT="45725" marB="45725"/>
                </a:tc>
                <a:tc>
                  <a:txBody>
                    <a:bodyPr/>
                    <a:lstStyle/>
                    <a:p>
                      <a:r>
                        <a:rPr lang="en-US" sz="1600" dirty="0" smtClean="0"/>
                        <a:t>6,445.59</a:t>
                      </a:r>
                      <a:endParaRPr lang="en-US" sz="1600" dirty="0"/>
                    </a:p>
                  </a:txBody>
                  <a:tcPr marT="45725" marB="45725"/>
                </a:tc>
                <a:tc>
                  <a:txBody>
                    <a:bodyPr/>
                    <a:lstStyle/>
                    <a:p>
                      <a:r>
                        <a:rPr lang="en-US" sz="1600" dirty="0" smtClean="0"/>
                        <a:t> 7,269.36</a:t>
                      </a:r>
                      <a:endParaRPr lang="en-US" sz="1600" dirty="0"/>
                    </a:p>
                  </a:txBody>
                  <a:tcPr marT="45725" marB="45725"/>
                </a:tc>
                <a:tc>
                  <a:txBody>
                    <a:bodyPr/>
                    <a:lstStyle/>
                    <a:p>
                      <a:pPr algn="ctr"/>
                      <a:r>
                        <a:rPr lang="en-US" sz="1600" dirty="0" smtClean="0"/>
                        <a:t>15,784.97</a:t>
                      </a:r>
                      <a:endParaRPr lang="en-US" sz="1600" dirty="0"/>
                    </a:p>
                  </a:txBody>
                  <a:tcPr marT="45725" marB="45725"/>
                </a:tc>
                <a:tc>
                  <a:txBody>
                    <a:bodyPr/>
                    <a:lstStyle/>
                    <a:p>
                      <a:pPr algn="ctr"/>
                      <a:r>
                        <a:rPr lang="en-US" sz="1600" dirty="0" smtClean="0"/>
                        <a:t>345.40</a:t>
                      </a:r>
                      <a:endParaRPr lang="en-US" sz="1600" dirty="0"/>
                    </a:p>
                  </a:txBody>
                  <a:tcPr marT="45725" marB="45725"/>
                </a:tc>
                <a:extLst>
                  <a:ext uri="{0D108BD9-81ED-4DB2-BD59-A6C34878D82A}">
                    <a16:rowId xmlns:a16="http://schemas.microsoft.com/office/drawing/2014/main" val="10006"/>
                  </a:ext>
                </a:extLst>
              </a:tr>
              <a:tr h="370880">
                <a:tc>
                  <a:txBody>
                    <a:bodyPr/>
                    <a:lstStyle/>
                    <a:p>
                      <a:r>
                        <a:rPr lang="en-US" sz="1600" dirty="0" smtClean="0"/>
                        <a:t>500</a:t>
                      </a:r>
                      <a:endParaRPr lang="en-US" sz="1600" dirty="0"/>
                    </a:p>
                  </a:txBody>
                  <a:tcPr marT="45725" marB="45725"/>
                </a:tc>
                <a:tc>
                  <a:txBody>
                    <a:bodyPr/>
                    <a:lstStyle/>
                    <a:p>
                      <a:r>
                        <a:rPr lang="en-US" sz="1600" dirty="0" smtClean="0"/>
                        <a:t>July 8, 2020</a:t>
                      </a:r>
                      <a:endParaRPr lang="en-US" sz="1600" dirty="0"/>
                    </a:p>
                  </a:txBody>
                  <a:tcPr marT="45725" marB="45725"/>
                </a:tc>
                <a:tc>
                  <a:txBody>
                    <a:bodyPr/>
                    <a:lstStyle/>
                    <a:p>
                      <a:r>
                        <a:rPr lang="en-US" sz="1600" dirty="0" smtClean="0"/>
                        <a:t>6,496.14</a:t>
                      </a:r>
                      <a:endParaRPr lang="en-US" sz="1600" dirty="0"/>
                    </a:p>
                  </a:txBody>
                  <a:tcPr marT="45725" marB="45725"/>
                </a:tc>
                <a:tc>
                  <a:txBody>
                    <a:bodyPr/>
                    <a:lstStyle/>
                    <a:p>
                      <a:r>
                        <a:rPr lang="en-US" sz="1600" dirty="0" smtClean="0"/>
                        <a:t> 7,255.04</a:t>
                      </a:r>
                      <a:endParaRPr lang="en-US" sz="1600" dirty="0"/>
                    </a:p>
                  </a:txBody>
                  <a:tcPr marT="45725" marB="45725"/>
                </a:tc>
                <a:tc>
                  <a:txBody>
                    <a:bodyPr/>
                    <a:lstStyle/>
                    <a:p>
                      <a:pPr algn="ctr"/>
                      <a:r>
                        <a:rPr lang="en-US" sz="1600" dirty="0" smtClean="0"/>
                        <a:t>15,540.44</a:t>
                      </a:r>
                      <a:endParaRPr lang="en-US" sz="1600" dirty="0"/>
                    </a:p>
                  </a:txBody>
                  <a:tcPr marT="45725" marB="45725"/>
                </a:tc>
                <a:tc>
                  <a:txBody>
                    <a:bodyPr/>
                    <a:lstStyle/>
                    <a:p>
                      <a:pPr algn="ctr"/>
                      <a:r>
                        <a:rPr lang="en-US" sz="1600" dirty="0" smtClean="0"/>
                        <a:t>342.01</a:t>
                      </a:r>
                      <a:endParaRPr lang="en-US" sz="1600" dirty="0"/>
                    </a:p>
                  </a:txBody>
                  <a:tcPr marT="45725" marB="45725"/>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28600" y="838200"/>
            <a:ext cx="7772400" cy="1143000"/>
          </a:xfrm>
        </p:spPr>
        <p:txBody>
          <a:bodyPr/>
          <a:lstStyle/>
          <a:p>
            <a:pPr eaLnBrk="1" hangingPunct="1"/>
            <a:r>
              <a:rPr lang="en-US" altLang="en-US" dirty="0" smtClean="0"/>
              <a:t>Scenarios Generated </a:t>
            </a:r>
            <a:r>
              <a:rPr lang="en-US" altLang="en-US" sz="2000" dirty="0" smtClean="0"/>
              <a:t>(Table 22.3)</a:t>
            </a:r>
          </a:p>
        </p:txBody>
      </p:sp>
      <p:sp>
        <p:nvSpPr>
          <p:cNvPr id="15363"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smtClean="0">
                <a:latin typeface="Arial" panose="020B0604020202020204" pitchFamily="34" charset="0"/>
                <a:cs typeface="Arial" panose="020B0604020202020204" pitchFamily="34" charset="0"/>
              </a:rPr>
              <a:t>Options, Futures, and Other Derivatives,  11th Edition, Copyright © John  C. Hull 2021</a:t>
            </a:r>
          </a:p>
        </p:txBody>
      </p:sp>
      <p:sp>
        <p:nvSpPr>
          <p:cNvPr id="153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8BF8A753-19EB-4D43-ABEE-8C0E58C5B56A}" type="slidenum">
              <a:rPr lang="en-US" altLang="en-US" sz="1400">
                <a:latin typeface="Arial" panose="020B0604020202020204" pitchFamily="34" charset="0"/>
              </a:rPr>
              <a:pPr eaLnBrk="1" hangingPunct="1">
                <a:spcBef>
                  <a:spcPct val="0"/>
                </a:spcBef>
                <a:buFontTx/>
                <a:buNone/>
              </a:pPr>
              <a:t>9</a:t>
            </a:fld>
            <a:endParaRPr lang="en-US" altLang="en-US" sz="1400">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042537153"/>
              </p:ext>
            </p:extLst>
          </p:nvPr>
        </p:nvGraphicFramePr>
        <p:xfrm>
          <a:off x="685800" y="2624138"/>
          <a:ext cx="8305800" cy="3276600"/>
        </p:xfrm>
        <a:graphic>
          <a:graphicData uri="http://schemas.openxmlformats.org/drawingml/2006/table">
            <a:tbl>
              <a:tblPr firstRow="1" bandRow="1">
                <a:tableStyleId>{5940675A-B579-460E-94D1-54222C63F5DA}</a:tableStyleId>
              </a:tblPr>
              <a:tblGrid>
                <a:gridCol w="9906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1447800">
                  <a:extLst>
                    <a:ext uri="{9D8B030D-6E8A-4147-A177-3AD203B41FA5}">
                      <a16:colId xmlns:a16="http://schemas.microsoft.com/office/drawing/2014/main" val="20005"/>
                    </a:ext>
                  </a:extLst>
                </a:gridCol>
                <a:gridCol w="1066800">
                  <a:extLst>
                    <a:ext uri="{9D8B030D-6E8A-4147-A177-3AD203B41FA5}">
                      <a16:colId xmlns:a16="http://schemas.microsoft.com/office/drawing/2014/main" val="20006"/>
                    </a:ext>
                  </a:extLst>
                </a:gridCol>
              </a:tblGrid>
              <a:tr h="650134">
                <a:tc>
                  <a:txBody>
                    <a:bodyPr/>
                    <a:lstStyle/>
                    <a:p>
                      <a:pPr algn="ctr"/>
                      <a:r>
                        <a:rPr lang="en-US" sz="1600" i="1" dirty="0" smtClean="0">
                          <a:latin typeface="+mj-lt"/>
                        </a:rPr>
                        <a:t>Scenario</a:t>
                      </a:r>
                      <a:endParaRPr lang="en-US" sz="1600" i="1" dirty="0">
                        <a:latin typeface="+mj-lt"/>
                      </a:endParaRPr>
                    </a:p>
                  </a:txBody>
                  <a:tcPr/>
                </a:tc>
                <a:tc>
                  <a:txBody>
                    <a:bodyPr/>
                    <a:lstStyle/>
                    <a:p>
                      <a:pPr algn="ctr"/>
                      <a:r>
                        <a:rPr lang="en-US" sz="1600" i="1" dirty="0" smtClean="0">
                          <a:latin typeface="+mj-lt"/>
                        </a:rPr>
                        <a:t>DJIA</a:t>
                      </a:r>
                      <a:endParaRPr lang="en-US" sz="1600" i="1" dirty="0">
                        <a:latin typeface="+mj-lt"/>
                      </a:endParaRPr>
                    </a:p>
                  </a:txBody>
                  <a:tcPr/>
                </a:tc>
                <a:tc>
                  <a:txBody>
                    <a:bodyPr/>
                    <a:lstStyle/>
                    <a:p>
                      <a:pPr algn="ctr"/>
                      <a:r>
                        <a:rPr lang="en-US" sz="1600" i="1" dirty="0" smtClean="0">
                          <a:latin typeface="+mj-lt"/>
                        </a:rPr>
                        <a:t>FTSE 100</a:t>
                      </a:r>
                      <a:endParaRPr lang="en-US" sz="1600" i="1" dirty="0">
                        <a:latin typeface="+mj-lt"/>
                      </a:endParaRPr>
                    </a:p>
                  </a:txBody>
                  <a:tcPr/>
                </a:tc>
                <a:tc>
                  <a:txBody>
                    <a:bodyPr/>
                    <a:lstStyle/>
                    <a:p>
                      <a:pPr algn="ctr"/>
                      <a:r>
                        <a:rPr lang="en-US" sz="1600" i="1" dirty="0" smtClean="0">
                          <a:latin typeface="+mj-lt"/>
                        </a:rPr>
                        <a:t>CAC 40</a:t>
                      </a:r>
                      <a:endParaRPr lang="en-US" sz="1600" i="1" dirty="0">
                        <a:latin typeface="+mj-lt"/>
                      </a:endParaRPr>
                    </a:p>
                  </a:txBody>
                  <a:tcPr/>
                </a:tc>
                <a:tc>
                  <a:txBody>
                    <a:bodyPr/>
                    <a:lstStyle/>
                    <a:p>
                      <a:pPr algn="ctr"/>
                      <a:r>
                        <a:rPr lang="en-US" sz="1600" i="1" dirty="0" smtClean="0">
                          <a:latin typeface="+mj-lt"/>
                        </a:rPr>
                        <a:t>Nikkei 225</a:t>
                      </a:r>
                      <a:endParaRPr lang="en-US" sz="1600" i="1" dirty="0">
                        <a:latin typeface="+mj-lt"/>
                      </a:endParaRPr>
                    </a:p>
                  </a:txBody>
                  <a:tcPr/>
                </a:tc>
                <a:tc>
                  <a:txBody>
                    <a:bodyPr/>
                    <a:lstStyle/>
                    <a:p>
                      <a:pPr algn="ctr"/>
                      <a:r>
                        <a:rPr lang="en-US" sz="1600" i="1" dirty="0" smtClean="0">
                          <a:latin typeface="+mj-lt"/>
                        </a:rPr>
                        <a:t>Portfolio</a:t>
                      </a:r>
                      <a:r>
                        <a:rPr lang="en-US" sz="1600" i="1" baseline="0" dirty="0" smtClean="0">
                          <a:latin typeface="+mj-lt"/>
                        </a:rPr>
                        <a:t> </a:t>
                      </a:r>
                    </a:p>
                    <a:p>
                      <a:pPr algn="ctr"/>
                      <a:r>
                        <a:rPr lang="en-US" sz="1600" i="1" baseline="0" dirty="0" smtClean="0">
                          <a:latin typeface="+mj-lt"/>
                        </a:rPr>
                        <a:t>Value ($000s)</a:t>
                      </a:r>
                      <a:endParaRPr lang="en-US" sz="1600" i="1" dirty="0">
                        <a:latin typeface="+mj-lt"/>
                      </a:endParaRPr>
                    </a:p>
                  </a:txBody>
                  <a:tcPr/>
                </a:tc>
                <a:tc>
                  <a:txBody>
                    <a:bodyPr/>
                    <a:lstStyle/>
                    <a:p>
                      <a:pPr algn="ctr"/>
                      <a:r>
                        <a:rPr lang="en-US" sz="1600" i="1" dirty="0" smtClean="0">
                          <a:latin typeface="+mj-lt"/>
                        </a:rPr>
                        <a:t>Loss ($000s)</a:t>
                      </a:r>
                      <a:endParaRPr lang="en-US" sz="1600" i="1" dirty="0">
                        <a:latin typeface="+mj-lt"/>
                      </a:endParaRPr>
                    </a:p>
                  </a:txBody>
                  <a:tcPr/>
                </a:tc>
                <a:extLst>
                  <a:ext uri="{0D108BD9-81ED-4DB2-BD59-A6C34878D82A}">
                    <a16:rowId xmlns:a16="http://schemas.microsoft.com/office/drawing/2014/main" val="10000"/>
                  </a:ext>
                </a:extLst>
              </a:tr>
              <a:tr h="416666">
                <a:tc>
                  <a:txBody>
                    <a:bodyPr/>
                    <a:lstStyle/>
                    <a:p>
                      <a:pPr algn="ctr"/>
                      <a:r>
                        <a:rPr lang="en-US" sz="1600" dirty="0" smtClean="0"/>
                        <a:t>1</a:t>
                      </a:r>
                      <a:endParaRPr lang="en-US" sz="1600" dirty="0"/>
                    </a:p>
                  </a:txBody>
                  <a:tcPr/>
                </a:tc>
                <a:tc>
                  <a:txBody>
                    <a:bodyPr/>
                    <a:lstStyle/>
                    <a:p>
                      <a:r>
                        <a:rPr lang="en-US" sz="1600" dirty="0" smtClean="0"/>
                        <a:t>6,558.49</a:t>
                      </a:r>
                      <a:endParaRPr lang="en-US" sz="1600" dirty="0"/>
                    </a:p>
                  </a:txBody>
                  <a:tcPr/>
                </a:tc>
                <a:tc>
                  <a:txBody>
                    <a:bodyPr/>
                    <a:lstStyle/>
                    <a:p>
                      <a:r>
                        <a:rPr lang="en-US" sz="1600" dirty="0" smtClean="0"/>
                        <a:t>7,334.19</a:t>
                      </a:r>
                      <a:endParaRPr lang="en-US" sz="1600" dirty="0"/>
                    </a:p>
                  </a:txBody>
                  <a:tcPr/>
                </a:tc>
                <a:tc>
                  <a:txBody>
                    <a:bodyPr/>
                    <a:lstStyle/>
                    <a:p>
                      <a:r>
                        <a:rPr lang="en-US" sz="1600" dirty="0" smtClean="0"/>
                        <a:t>15,545.12</a:t>
                      </a:r>
                      <a:endParaRPr lang="en-US" sz="1600" dirty="0"/>
                    </a:p>
                  </a:txBody>
                  <a:tcPr/>
                </a:tc>
                <a:tc>
                  <a:txBody>
                    <a:bodyPr/>
                    <a:lstStyle/>
                    <a:p>
                      <a:pPr algn="ctr"/>
                      <a:r>
                        <a:rPr lang="en-US" sz="1600" dirty="0" smtClean="0"/>
                        <a:t>340.79</a:t>
                      </a:r>
                      <a:endParaRPr lang="en-US" sz="1600" dirty="0"/>
                    </a:p>
                  </a:txBody>
                  <a:tcPr/>
                </a:tc>
                <a:tc>
                  <a:txBody>
                    <a:bodyPr/>
                    <a:lstStyle/>
                    <a:p>
                      <a:r>
                        <a:rPr lang="en-US" sz="1600" dirty="0" smtClean="0"/>
                        <a:t>  10,064.257</a:t>
                      </a:r>
                      <a:endParaRPr lang="en-US" sz="1600" dirty="0"/>
                    </a:p>
                  </a:txBody>
                  <a:tcPr/>
                </a:tc>
                <a:tc>
                  <a:txBody>
                    <a:bodyPr/>
                    <a:lstStyle/>
                    <a:p>
                      <a:r>
                        <a:rPr lang="en-US" sz="1600" dirty="0" smtClean="0"/>
                        <a:t> −64.257</a:t>
                      </a:r>
                      <a:endParaRPr lang="en-US" sz="1600" dirty="0"/>
                    </a:p>
                  </a:txBody>
                  <a:tcPr/>
                </a:tc>
                <a:extLst>
                  <a:ext uri="{0D108BD9-81ED-4DB2-BD59-A6C34878D82A}">
                    <a16:rowId xmlns:a16="http://schemas.microsoft.com/office/drawing/2014/main" val="10001"/>
                  </a:ext>
                </a:extLst>
              </a:tr>
              <a:tr h="457200">
                <a:tc>
                  <a:txBody>
                    <a:bodyPr/>
                    <a:lstStyle/>
                    <a:p>
                      <a:pPr algn="ctr"/>
                      <a:r>
                        <a:rPr lang="en-US" sz="1600" dirty="0" smtClean="0"/>
                        <a:t>2</a:t>
                      </a:r>
                      <a:endParaRPr lang="en-US" sz="1600" dirty="0"/>
                    </a:p>
                  </a:txBody>
                  <a:tcPr/>
                </a:tc>
                <a:tc>
                  <a:txBody>
                    <a:bodyPr/>
                    <a:lstStyle/>
                    <a:p>
                      <a:r>
                        <a:rPr lang="en-US" sz="1600" dirty="0" smtClean="0"/>
                        <a:t>6,509.50</a:t>
                      </a:r>
                      <a:endParaRPr lang="en-US" sz="1600" dirty="0"/>
                    </a:p>
                  </a:txBody>
                  <a:tcPr/>
                </a:tc>
                <a:tc>
                  <a:txBody>
                    <a:bodyPr/>
                    <a:lstStyle/>
                    <a:p>
                      <a:r>
                        <a:rPr lang="en-US" sz="1600" dirty="0" smtClean="0"/>
                        <a:t>7,300.72</a:t>
                      </a:r>
                      <a:endParaRPr lang="en-US" sz="1600" dirty="0"/>
                    </a:p>
                  </a:txBody>
                  <a:tcPr/>
                </a:tc>
                <a:tc>
                  <a:txBody>
                    <a:bodyPr/>
                    <a:lstStyle/>
                    <a:p>
                      <a:r>
                        <a:rPr lang="en-US" sz="1600" dirty="0" smtClean="0"/>
                        <a:t>15,678.46</a:t>
                      </a:r>
                      <a:endParaRPr lang="en-US" sz="1600" dirty="0"/>
                    </a:p>
                  </a:txBody>
                  <a:tcPr/>
                </a:tc>
                <a:tc>
                  <a:txBody>
                    <a:bodyPr/>
                    <a:lstStyle/>
                    <a:p>
                      <a:pPr algn="ctr"/>
                      <a:r>
                        <a:rPr lang="en-US" sz="1600" dirty="0" smtClean="0"/>
                        <a:t>347.28</a:t>
                      </a:r>
                      <a:endParaRPr lang="en-US" sz="1600" dirty="0"/>
                    </a:p>
                  </a:txBody>
                  <a:tcPr/>
                </a:tc>
                <a:tc>
                  <a:txBody>
                    <a:bodyPr/>
                    <a:lstStyle/>
                    <a:p>
                      <a:r>
                        <a:rPr lang="en-US" sz="1600" dirty="0" smtClean="0"/>
                        <a:t>  10,066.822</a:t>
                      </a:r>
                      <a:endParaRPr lang="en-US" sz="1600" dirty="0"/>
                    </a:p>
                  </a:txBody>
                  <a:tcPr/>
                </a:tc>
                <a:tc>
                  <a:txBody>
                    <a:bodyPr/>
                    <a:lstStyle/>
                    <a:p>
                      <a:r>
                        <a:rPr lang="en-US" sz="1600" dirty="0" smtClean="0"/>
                        <a:t> −66.822</a:t>
                      </a:r>
                      <a:endParaRPr lang="en-US" sz="1600" dirty="0"/>
                    </a:p>
                  </a:txBody>
                  <a:tcPr/>
                </a:tc>
                <a:extLst>
                  <a:ext uri="{0D108BD9-81ED-4DB2-BD59-A6C34878D82A}">
                    <a16:rowId xmlns:a16="http://schemas.microsoft.com/office/drawing/2014/main" val="10002"/>
                  </a:ext>
                </a:extLst>
              </a:tr>
              <a:tr h="457200">
                <a:tc>
                  <a:txBody>
                    <a:bodyPr/>
                    <a:lstStyle/>
                    <a:p>
                      <a:pPr algn="ctr"/>
                      <a:r>
                        <a:rPr lang="en-US" sz="1600" dirty="0" smtClean="0"/>
                        <a:t>3</a:t>
                      </a:r>
                      <a:endParaRPr lang="en-US" sz="1600" dirty="0"/>
                    </a:p>
                  </a:txBody>
                  <a:tcPr/>
                </a:tc>
                <a:tc>
                  <a:txBody>
                    <a:bodyPr/>
                    <a:lstStyle/>
                    <a:p>
                      <a:r>
                        <a:rPr lang="en-US" sz="1600" dirty="0" smtClean="0"/>
                        <a:t>6,502.17</a:t>
                      </a:r>
                      <a:endParaRPr lang="en-US" sz="1600" dirty="0"/>
                    </a:p>
                  </a:txBody>
                  <a:tcPr/>
                </a:tc>
                <a:tc>
                  <a:txBody>
                    <a:bodyPr/>
                    <a:lstStyle/>
                    <a:p>
                      <a:r>
                        <a:rPr lang="en-US" sz="1600" dirty="0" smtClean="0"/>
                        <a:t>7,268.41</a:t>
                      </a:r>
                      <a:endParaRPr lang="en-US" sz="1600" dirty="0"/>
                    </a:p>
                  </a:txBody>
                  <a:tcPr/>
                </a:tc>
                <a:tc>
                  <a:txBody>
                    <a:bodyPr/>
                    <a:lstStyle/>
                    <a:p>
                      <a:r>
                        <a:rPr lang="en-US" sz="1600" dirty="0" smtClean="0"/>
                        <a:t>15,591.47</a:t>
                      </a:r>
                      <a:endParaRPr lang="en-US" sz="1600" dirty="0"/>
                    </a:p>
                  </a:txBody>
                  <a:tcPr/>
                </a:tc>
                <a:tc>
                  <a:txBody>
                    <a:bodyPr/>
                    <a:lstStyle/>
                    <a:p>
                      <a:pPr algn="ctr"/>
                      <a:r>
                        <a:rPr lang="en-US" sz="1600" dirty="0" smtClean="0"/>
                        <a:t>343.93</a:t>
                      </a:r>
                      <a:endParaRPr lang="en-US" sz="1600" dirty="0"/>
                    </a:p>
                  </a:txBody>
                  <a:tcPr/>
                </a:tc>
                <a:tc>
                  <a:txBody>
                    <a:bodyPr/>
                    <a:lstStyle/>
                    <a:p>
                      <a:r>
                        <a:rPr lang="en-US" sz="1600" dirty="0" smtClean="0"/>
                        <a:t> </a:t>
                      </a:r>
                      <a:r>
                        <a:rPr lang="en-US" sz="1600" baseline="0" dirty="0" smtClean="0"/>
                        <a:t> </a:t>
                      </a:r>
                      <a:r>
                        <a:rPr lang="en-US" sz="1600" dirty="0" smtClean="0"/>
                        <a:t>10,023.722</a:t>
                      </a:r>
                      <a:endParaRPr lang="en-US" sz="1600" dirty="0"/>
                    </a:p>
                  </a:txBody>
                  <a:tcPr/>
                </a:tc>
                <a:tc>
                  <a:txBody>
                    <a:bodyPr/>
                    <a:lstStyle/>
                    <a:p>
                      <a:r>
                        <a:rPr lang="en-US" sz="1600" dirty="0" smtClean="0"/>
                        <a:t>−23.722</a:t>
                      </a:r>
                      <a:endParaRPr lang="en-US" sz="1600" dirty="0"/>
                    </a:p>
                  </a:txBody>
                  <a:tcPr/>
                </a:tc>
                <a:extLst>
                  <a:ext uri="{0D108BD9-81ED-4DB2-BD59-A6C34878D82A}">
                    <a16:rowId xmlns:a16="http://schemas.microsoft.com/office/drawing/2014/main" val="10003"/>
                  </a:ext>
                </a:extLst>
              </a:tr>
              <a:tr h="376665">
                <a:tc>
                  <a:txBody>
                    <a:bodyPr/>
                    <a:lstStyle/>
                    <a:p>
                      <a:pPr algn="ctr"/>
                      <a:r>
                        <a:rPr lang="en-US" sz="1600" dirty="0" smtClean="0"/>
                        <a:t>…</a:t>
                      </a:r>
                      <a:endParaRPr lang="en-US" sz="1600" dirty="0"/>
                    </a:p>
                  </a:txBody>
                  <a:tcPr/>
                </a:tc>
                <a:tc>
                  <a:txBody>
                    <a:bodyPr/>
                    <a:lstStyle/>
                    <a:p>
                      <a:pPr algn="ctr"/>
                      <a:r>
                        <a:rPr lang="en-US" sz="1600" dirty="0" smtClean="0"/>
                        <a:t>…….</a:t>
                      </a:r>
                      <a:endParaRPr lang="en-US" sz="1600" dirty="0"/>
                    </a:p>
                  </a:txBody>
                  <a:tcPr/>
                </a:tc>
                <a:tc>
                  <a:txBody>
                    <a:bodyPr/>
                    <a:lstStyle/>
                    <a:p>
                      <a:pPr algn="ctr"/>
                      <a:r>
                        <a:rPr lang="en-US" sz="1600" dirty="0" smtClean="0"/>
                        <a:t>…….</a:t>
                      </a:r>
                      <a:endParaRPr lang="en-US" sz="1600" dirty="0"/>
                    </a:p>
                  </a:txBody>
                  <a:tcPr/>
                </a:tc>
                <a:tc>
                  <a:txBody>
                    <a:bodyPr/>
                    <a:lstStyle/>
                    <a:p>
                      <a:pPr algn="ctr"/>
                      <a:r>
                        <a:rPr lang="en-US" sz="1600" dirty="0" smtClean="0"/>
                        <a:t>…….</a:t>
                      </a:r>
                      <a:endParaRPr lang="en-US" sz="1600" dirty="0"/>
                    </a:p>
                  </a:txBody>
                  <a:tcPr/>
                </a:tc>
                <a:tc>
                  <a:txBody>
                    <a:bodyPr/>
                    <a:lstStyle/>
                    <a:p>
                      <a:pPr algn="ctr"/>
                      <a:r>
                        <a:rPr lang="en-US" sz="1600" dirty="0" smtClean="0"/>
                        <a:t>……..</a:t>
                      </a:r>
                      <a:endParaRPr lang="en-US" sz="1600" dirty="0"/>
                    </a:p>
                  </a:txBody>
                  <a:tcPr/>
                </a:tc>
                <a:tc>
                  <a:txBody>
                    <a:bodyPr/>
                    <a:lstStyle/>
                    <a:p>
                      <a:pPr algn="ctr"/>
                      <a:r>
                        <a:rPr lang="en-US" sz="1600" dirty="0" smtClean="0"/>
                        <a:t>…….</a:t>
                      </a:r>
                      <a:endParaRPr lang="en-US" sz="1600" dirty="0"/>
                    </a:p>
                  </a:txBody>
                  <a:tcPr/>
                </a:tc>
                <a:tc>
                  <a:txBody>
                    <a:bodyPr/>
                    <a:lstStyle/>
                    <a:p>
                      <a:pPr algn="ctr"/>
                      <a:r>
                        <a:rPr lang="en-US" sz="1600" dirty="0" smtClean="0"/>
                        <a:t>……..</a:t>
                      </a:r>
                      <a:endParaRPr lang="en-US" sz="1600" dirty="0"/>
                    </a:p>
                  </a:txBody>
                  <a:tcPr/>
                </a:tc>
                <a:extLst>
                  <a:ext uri="{0D108BD9-81ED-4DB2-BD59-A6C34878D82A}">
                    <a16:rowId xmlns:a16="http://schemas.microsoft.com/office/drawing/2014/main" val="10004"/>
                  </a:ext>
                </a:extLst>
              </a:tr>
              <a:tr h="461535">
                <a:tc>
                  <a:txBody>
                    <a:bodyPr/>
                    <a:lstStyle/>
                    <a:p>
                      <a:pPr algn="ctr"/>
                      <a:r>
                        <a:rPr lang="en-US" sz="1600" dirty="0" smtClean="0"/>
                        <a:t>499</a:t>
                      </a:r>
                      <a:endParaRPr lang="en-US" sz="1600" dirty="0"/>
                    </a:p>
                  </a:txBody>
                  <a:tcPr/>
                </a:tc>
                <a:tc>
                  <a:txBody>
                    <a:bodyPr/>
                    <a:lstStyle/>
                    <a:p>
                      <a:r>
                        <a:rPr lang="en-US" sz="1600" dirty="0" smtClean="0"/>
                        <a:t>6,425.90</a:t>
                      </a:r>
                      <a:endParaRPr lang="en-US" sz="1600" dirty="0"/>
                    </a:p>
                  </a:txBody>
                  <a:tcPr/>
                </a:tc>
                <a:tc>
                  <a:txBody>
                    <a:bodyPr/>
                    <a:lstStyle/>
                    <a:p>
                      <a:r>
                        <a:rPr lang="en-US" sz="1600" dirty="0" smtClean="0"/>
                        <a:t>7,293.40</a:t>
                      </a:r>
                      <a:endParaRPr lang="en-US" sz="1600" dirty="0"/>
                    </a:p>
                  </a:txBody>
                  <a:tcPr/>
                </a:tc>
                <a:tc>
                  <a:txBody>
                    <a:bodyPr/>
                    <a:lstStyle/>
                    <a:p>
                      <a:r>
                        <a:rPr lang="en-US" sz="1600" dirty="0" smtClean="0"/>
                        <a:t>15,543.89</a:t>
                      </a:r>
                      <a:endParaRPr lang="en-US" sz="1600" dirty="0"/>
                    </a:p>
                  </a:txBody>
                  <a:tcPr/>
                </a:tc>
                <a:tc>
                  <a:txBody>
                    <a:bodyPr/>
                    <a:lstStyle/>
                    <a:p>
                      <a:pPr algn="ctr"/>
                      <a:r>
                        <a:rPr lang="en-US" sz="1600" dirty="0" smtClean="0"/>
                        <a:t>341.21</a:t>
                      </a:r>
                      <a:endParaRPr lang="en-US" sz="1600" dirty="0"/>
                    </a:p>
                  </a:txBody>
                  <a:tcPr/>
                </a:tc>
                <a:tc>
                  <a:txBody>
                    <a:bodyPr/>
                    <a:lstStyle/>
                    <a:p>
                      <a:r>
                        <a:rPr lang="en-US" sz="1600" dirty="0" smtClean="0"/>
                        <a:t>  9,968.126</a:t>
                      </a:r>
                      <a:endParaRPr lang="en-US" sz="1600" dirty="0"/>
                    </a:p>
                  </a:txBody>
                  <a:tcPr/>
                </a:tc>
                <a:tc>
                  <a:txBody>
                    <a:bodyPr/>
                    <a:lstStyle/>
                    <a:p>
                      <a:r>
                        <a:rPr lang="en-US" sz="1600" dirty="0" smtClean="0"/>
                        <a:t>  31.874</a:t>
                      </a:r>
                      <a:endParaRPr lang="en-US" sz="1600" dirty="0"/>
                    </a:p>
                  </a:txBody>
                  <a:tcPr/>
                </a:tc>
                <a:extLst>
                  <a:ext uri="{0D108BD9-81ED-4DB2-BD59-A6C34878D82A}">
                    <a16:rowId xmlns:a16="http://schemas.microsoft.com/office/drawing/2014/main" val="10005"/>
                  </a:ext>
                </a:extLst>
              </a:tr>
              <a:tr h="457200">
                <a:tc>
                  <a:txBody>
                    <a:bodyPr/>
                    <a:lstStyle/>
                    <a:p>
                      <a:pPr algn="ctr"/>
                      <a:r>
                        <a:rPr lang="en-US" sz="1600" dirty="0" smtClean="0"/>
                        <a:t>500</a:t>
                      </a:r>
                      <a:endParaRPr lang="en-US" sz="1600" dirty="0"/>
                    </a:p>
                  </a:txBody>
                  <a:tcPr/>
                </a:tc>
                <a:tc>
                  <a:txBody>
                    <a:bodyPr/>
                    <a:lstStyle/>
                    <a:p>
                      <a:r>
                        <a:rPr lang="en-US" sz="1600" dirty="0" smtClean="0"/>
                        <a:t>6,547.09</a:t>
                      </a:r>
                      <a:endParaRPr lang="en-US" sz="1600" dirty="0"/>
                    </a:p>
                  </a:txBody>
                  <a:tcPr/>
                </a:tc>
                <a:tc>
                  <a:txBody>
                    <a:bodyPr/>
                    <a:lstStyle/>
                    <a:p>
                      <a:r>
                        <a:rPr lang="en-US" sz="1600" dirty="0" smtClean="0"/>
                        <a:t>7,240.75</a:t>
                      </a:r>
                      <a:endParaRPr lang="en-US" sz="1600" dirty="0"/>
                    </a:p>
                  </a:txBody>
                  <a:tcPr/>
                </a:tc>
                <a:tc>
                  <a:txBody>
                    <a:bodyPr/>
                    <a:lstStyle/>
                    <a:p>
                      <a:r>
                        <a:rPr lang="en-US" sz="1600" dirty="0" smtClean="0"/>
                        <a:t>15,299.71</a:t>
                      </a:r>
                      <a:endParaRPr lang="en-US" sz="1600" dirty="0"/>
                    </a:p>
                  </a:txBody>
                  <a:tcPr/>
                </a:tc>
                <a:tc>
                  <a:txBody>
                    <a:bodyPr/>
                    <a:lstStyle/>
                    <a:p>
                      <a:pPr algn="ctr"/>
                      <a:r>
                        <a:rPr lang="en-US" sz="1600" dirty="0" smtClean="0"/>
                        <a:t>338.66</a:t>
                      </a:r>
                      <a:endParaRPr lang="en-US" sz="1600" dirty="0"/>
                    </a:p>
                  </a:txBody>
                  <a:tcPr/>
                </a:tc>
                <a:tc>
                  <a:txBody>
                    <a:bodyPr/>
                    <a:lstStyle/>
                    <a:p>
                      <a:r>
                        <a:rPr lang="en-US" sz="1600" dirty="0" smtClean="0"/>
                        <a:t>9,990.361</a:t>
                      </a:r>
                      <a:endParaRPr lang="en-US" sz="1600" dirty="0"/>
                    </a:p>
                  </a:txBody>
                  <a:tcPr/>
                </a:tc>
                <a:tc>
                  <a:txBody>
                    <a:bodyPr/>
                    <a:lstStyle/>
                    <a:p>
                      <a:r>
                        <a:rPr lang="en-US" sz="1600" dirty="0" smtClean="0"/>
                        <a:t>    9.639</a:t>
                      </a:r>
                      <a:endParaRPr lang="en-US" sz="1600" dirty="0"/>
                    </a:p>
                  </a:txBody>
                  <a:tcPr/>
                </a:tc>
                <a:extLst>
                  <a:ext uri="{0D108BD9-81ED-4DB2-BD59-A6C34878D82A}">
                    <a16:rowId xmlns:a16="http://schemas.microsoft.com/office/drawing/2014/main" val="10006"/>
                  </a:ext>
                </a:extLst>
              </a:tr>
            </a:tbl>
          </a:graphicData>
        </a:graphic>
      </p:graphicFrame>
      <p:cxnSp>
        <p:nvCxnSpPr>
          <p:cNvPr id="15432" name="Straight Arrow Connector 3"/>
          <p:cNvCxnSpPr>
            <a:cxnSpLocks noChangeShapeType="1"/>
          </p:cNvCxnSpPr>
          <p:nvPr/>
        </p:nvCxnSpPr>
        <p:spPr bwMode="auto">
          <a:xfrm flipH="1">
            <a:off x="2667000" y="2200276"/>
            <a:ext cx="1066800" cy="1267474"/>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2" name="TextBox 1"/>
              <p:cNvSpPr txBox="1"/>
              <p:nvPr/>
            </p:nvSpPr>
            <p:spPr>
              <a:xfrm>
                <a:off x="3505200" y="1786675"/>
                <a:ext cx="2667000" cy="6476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6,496.14</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5,343.70</m:t>
                          </m:r>
                        </m:num>
                        <m:den>
                          <m:r>
                            <a:rPr lang="en-US" b="0" i="1" smtClean="0">
                              <a:latin typeface="Cambria Math" panose="02040503050406030204" pitchFamily="18" charset="0"/>
                              <a:ea typeface="Cambria Math" panose="02040503050406030204" pitchFamily="18" charset="0"/>
                            </a:rPr>
                            <m:t>5,292.90</m:t>
                          </m:r>
                        </m:den>
                      </m:f>
                    </m:oMath>
                  </m:oMathPara>
                </a14:m>
                <a:endParaRPr lang="en-CA" dirty="0"/>
              </a:p>
            </p:txBody>
          </p:sp>
        </mc:Choice>
        <mc:Fallback xmlns="">
          <p:sp>
            <p:nvSpPr>
              <p:cNvPr id="2" name="TextBox 1"/>
              <p:cNvSpPr txBox="1">
                <a:spLocks noRot="1" noChangeAspect="1" noMove="1" noResize="1" noEditPoints="1" noAdjustHandles="1" noChangeArrowheads="1" noChangeShapeType="1" noTextEdit="1"/>
              </p:cNvSpPr>
              <p:nvPr/>
            </p:nvSpPr>
            <p:spPr>
              <a:xfrm>
                <a:off x="3505200" y="1786675"/>
                <a:ext cx="2667000" cy="647613"/>
              </a:xfrm>
              <a:prstGeom prst="rect">
                <a:avLst/>
              </a:prstGeom>
              <a:blipFill>
                <a:blip r:embed="rId5"/>
                <a:stretch>
                  <a:fillRect/>
                </a:stretch>
              </a:blipFill>
            </p:spPr>
            <p:txBody>
              <a:bodyPr/>
              <a:lstStyle/>
              <a:p>
                <a:r>
                  <a:rPr lang="en-CA">
                    <a:noFill/>
                  </a:rPr>
                  <a:t> </a:t>
                </a:r>
              </a:p>
            </p:txBody>
          </p:sp>
        </mc:Fallback>
      </mc:AlternateContent>
    </p:spTree>
  </p:cSld>
  <p:clrMapOvr>
    <a:masterClrMapping/>
  </p:clrMapOvr>
  <p:timing>
    <p:tnLst>
      <p:par>
        <p:cTn id="1" dur="indefinite" restart="never" nodeType="tmRoot"/>
      </p:par>
    </p:tnLst>
  </p:timing>
</p:sld>
</file>

<file path=ppt/theme/theme1.xml><?xml version="1.0" encoding="utf-8"?>
<a:theme xmlns:a="http://schemas.openxmlformats.org/drawingml/2006/main" name="Global">
  <a:themeElements>
    <a:clrScheme name="Custom 5">
      <a:dk1>
        <a:srgbClr val="000000"/>
      </a:dk1>
      <a:lt1>
        <a:srgbClr val="FFFFFF"/>
      </a:lt1>
      <a:dk2>
        <a:srgbClr val="3A3015"/>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a:majorFont>
        <a:latin typeface="Times New Roman"/>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Ch20HullOFOD8thEdition</Template>
  <TotalTime>521</TotalTime>
  <Words>2838</Words>
  <Application>Microsoft Office PowerPoint</Application>
  <PresentationFormat>On-screen Show (4:3)</PresentationFormat>
  <Paragraphs>476</Paragraphs>
  <Slides>48</Slides>
  <Notes>46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48</vt:i4>
      </vt:variant>
    </vt:vector>
  </HeadingPairs>
  <TitlesOfParts>
    <vt:vector size="58" baseType="lpstr">
      <vt:lpstr>Arial</vt:lpstr>
      <vt:lpstr>Calibri</vt:lpstr>
      <vt:lpstr>Cambria Math</vt:lpstr>
      <vt:lpstr>Symbol</vt:lpstr>
      <vt:lpstr>Tahoma</vt:lpstr>
      <vt:lpstr>Times New Roman</vt:lpstr>
      <vt:lpstr>Wingdings</vt:lpstr>
      <vt:lpstr>Global</vt:lpstr>
      <vt:lpstr>Equation</vt:lpstr>
      <vt:lpstr>MathType 7.0 Equation</vt:lpstr>
      <vt:lpstr>Chapter 22 Value at Risk and Expected Shortfall</vt:lpstr>
      <vt:lpstr>The Question Being Asked in VaR</vt:lpstr>
      <vt:lpstr>VaR vs. Expected Shortfall  </vt:lpstr>
      <vt:lpstr>VaR and ES</vt:lpstr>
      <vt:lpstr>Historical Simulation to Calculate the One-Day VaR or ES</vt:lpstr>
      <vt:lpstr>Historical Simulation continued</vt:lpstr>
      <vt:lpstr> Example : Calculation of  1-day, 99% VaR or ES for a Portfolio on July 8, 2020 (Table 22.1)</vt:lpstr>
      <vt:lpstr>Total Return Indices After Adjusting for Exchange Rates (Table 22.2)</vt:lpstr>
      <vt:lpstr>Scenarios Generated (Table 22.3)</vt:lpstr>
      <vt:lpstr>Ranked Losses (Table 22.4, page 499)</vt:lpstr>
      <vt:lpstr>The N-day VaR or ES</vt:lpstr>
      <vt:lpstr>Stressed VaR and Stressed ES</vt:lpstr>
      <vt:lpstr>The Model-Building Approach</vt:lpstr>
      <vt:lpstr>Daily Volatilities</vt:lpstr>
      <vt:lpstr>Daily Volatility continued</vt:lpstr>
      <vt:lpstr>Microsoft Example</vt:lpstr>
      <vt:lpstr>Microsoft Example continued</vt:lpstr>
      <vt:lpstr>AT&amp;T Example</vt:lpstr>
      <vt:lpstr>Portfolio</vt:lpstr>
      <vt:lpstr>S.D. of Portfolio</vt:lpstr>
      <vt:lpstr>VaR for Portfolio</vt:lpstr>
      <vt:lpstr>ES for the Model Building Approach (equation 22.1)</vt:lpstr>
      <vt:lpstr>The Linear Model</vt:lpstr>
      <vt:lpstr>Markowitz Result for Variance of Return on Portfolio</vt:lpstr>
      <vt:lpstr>VaR Result for Variance of Portfolio Value (ai = wiP) equation 22.3</vt:lpstr>
      <vt:lpstr>Covariance Matrix (vari = covii) (Table 22.6)</vt:lpstr>
      <vt:lpstr>Alternative Expressions for sP2 (equation 22.4)</vt:lpstr>
      <vt:lpstr>Alternatives for Handling Interest Rates</vt:lpstr>
      <vt:lpstr>When Linear Model Can be Used</vt:lpstr>
      <vt:lpstr>The Linear Model and Options </vt:lpstr>
      <vt:lpstr>Linear Model and Options  continued</vt:lpstr>
      <vt:lpstr>Example</vt:lpstr>
      <vt:lpstr>But the distribution of the daily return on an option is not normal   </vt:lpstr>
      <vt:lpstr> Impact of gamma (Figure 22.3)</vt:lpstr>
      <vt:lpstr>Translation of Asset Price Change to Price Change for Long Call (Figure 22.4)</vt:lpstr>
      <vt:lpstr>Translation of Asset Price Change to Price Change for Short Call (Figure 22.5)</vt:lpstr>
      <vt:lpstr>Quadratic Model (equation 22.7)  </vt:lpstr>
      <vt:lpstr>Quadratic Model continued (equation 22.8)</vt:lpstr>
      <vt:lpstr>Monte Carlo Simulation</vt:lpstr>
      <vt:lpstr>Monte Carlo Simulation continued</vt:lpstr>
      <vt:lpstr>Speeding up Calculations with the Partial Simulation Approach</vt:lpstr>
      <vt:lpstr>Comparison of Approaches</vt:lpstr>
      <vt:lpstr> Back-Testing  </vt:lpstr>
      <vt:lpstr>Principal Components Analysis for U.S. Treasury Rates</vt:lpstr>
      <vt:lpstr>The First Three Principal Components (Figure 22.6)</vt:lpstr>
      <vt:lpstr>Standard Deviation of Factor Scores (bp) Table 22.10</vt:lpstr>
      <vt:lpstr>Using PCA to Calculate VaR (Table 22.11)</vt:lpstr>
      <vt:lpstr>Using PCA to calculate VaR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at Risk</dc:title>
  <dc:subject>Options, Futures, and Other Derivatives, 11e</dc:subject>
  <dc:creator>John C. Hull</dc:creator>
  <cp:keywords>Chapter 22</cp:keywords>
  <dc:description>Copyright 2021 by John C. Hull. All Rights Reserved. Published 2021</dc:description>
  <cp:lastModifiedBy>John Hull</cp:lastModifiedBy>
  <cp:revision>59</cp:revision>
  <dcterms:created xsi:type="dcterms:W3CDTF">2008-05-30T08:49:59Z</dcterms:created>
  <dcterms:modified xsi:type="dcterms:W3CDTF">2021-11-09T20:29:25Z</dcterms:modified>
</cp:coreProperties>
</file>