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8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85" r:id="rId21"/>
    <p:sldId id="275" r:id="rId22"/>
    <p:sldId id="276" r:id="rId23"/>
    <p:sldId id="277" r:id="rId24"/>
    <p:sldId id="278" r:id="rId25"/>
    <p:sldId id="287" r:id="rId26"/>
    <p:sldId id="279" r:id="rId27"/>
    <p:sldId id="288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EC1B7E-E8DC-4F6B-BA46-FB2B3910D4A5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431B80-84D2-4C98-9A68-084586E57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3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BD6EF-FC54-4A4E-BC39-9F616ECC36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F343C-4CD5-4A20-A15A-8627795F8A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37B8C0-D5FB-470A-A928-87AC885A1D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DECB5-6108-41A2-940A-6616239797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965A79-D1F8-4117-953E-2B8F8CCE20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05622-6EA6-4E5D-B665-654D8D11D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65793-E4BF-486F-AAF9-7A3E142770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B78E92-88E1-4E54-B820-8A3326F92E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E4DE4-1960-43A1-A9C6-5576FC6E8D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624609-63BA-49E9-B86A-DC2E003552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1B501-19A1-4166-9C9E-E4BC978E9B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48890-53E2-4560-B190-04A95BAD37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B97FB-F5E4-4FF7-9388-69F3DFCC8D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9AA981-7E89-444B-8AE6-66BE8E87FF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3295E-0869-4561-8C7F-1DEF50635C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120BF-104B-4BD7-9D6F-33033A5242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44C14-B9B1-4CE6-B3D0-71289328F5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31292-2A24-47D3-A6D8-E818AD65FE6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DF6E4-E077-42E6-A91F-1648A32BA1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7A3CEC-FCC1-4F6E-9356-4ADC89E31F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1E487F-2DF9-4A5E-9EBB-3BB8673562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5C9C07-4B81-4CD8-9210-8F97D3C9A9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DC493-3A30-49C9-8E16-9AEF241AAD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1B6975-9AA1-4702-AD6C-0595101F51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E8B58-5561-4FB4-B169-B61770C95C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54013-004F-4990-B8B5-C89F5B4C56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B06C2-10DA-4ABF-B4F1-3C6D0F21AA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57213-5109-4AD1-832D-343CF31727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2868B-6B11-4CE6-94A6-F0FC902169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27968E-2F91-4504-A8CD-503A6C329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B16D12-7041-443A-A290-D49863D8B6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C6F43A-0FF0-4A03-9122-D59A9DE87D32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01D67-4465-48BE-AC3B-6194743CB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48850-6FA4-4FD7-B193-6DC4B7B21E5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37F9-96FE-4DDC-B832-E91EEB4B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FBC0-D319-43CE-BCAB-253EDC896E0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29B77-6AD1-460F-B2E9-81CB76A1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8689FA-FBB8-43CD-A076-3D9E420122FF}" type="datetime1">
              <a:rPr lang="en-US" altLang="en-US" smtClean="0"/>
              <a:t>9/30/2020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11th Edition, Copyright © John  C. Hull 2021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FA0F-A325-4C7C-810A-1F56245C9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93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DED5AF-5447-4179-9986-AF0750766C1D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1A5FE-D34E-4016-8EA4-36080024D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6DEC7-39CB-4719-B125-881E56953F2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45B6F-B2BF-4F79-809E-44BF492A5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8C6D-09BA-4FD1-AE6E-7F61D066A25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E538C-184F-4D54-A441-F7D8A6930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90A8-4CA0-49DF-9135-2001DDD7F27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A978-4AFD-4991-A87D-C6DC1D68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587F-35DD-4268-8710-1F6B0BC1EE7B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0628-24EB-4D36-A99E-B4BCE6789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254537-7115-47C2-9BDF-EA2982C93399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D82F1-5338-48F3-9C8A-70C13FB09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2CF1-4430-4B3E-9B98-D1E9C54A75A2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E9336-C071-40C2-9F43-EAEB58F7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BBFA3-61CD-44EA-9ADB-782DE514BBC2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D9FD5-D002-401C-90EF-874EE9BC2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676E-732D-430C-A3F0-ACE1E3E2285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3A4E8-5253-48F6-BDC9-F1C5444D4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ED633DA3-5E44-466C-A8BE-D6DC1DB3E44E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C825EBA-767A-4AB9-A8D2-5802B5151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7" r:id="rId3"/>
    <p:sldLayoutId id="2147483828" r:id="rId4"/>
    <p:sldLayoutId id="2147483829" r:id="rId5"/>
    <p:sldLayoutId id="2147483837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8" r:id="rId12"/>
    <p:sldLayoutId id="214748383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23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Estimating Volatilities and Correlations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5BA846-7C43-4856-BD01-FA8DD60567A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GARCH (1,1)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continued; equation 23.9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Setting </a:t>
            </a:r>
            <a:r>
              <a:rPr lang="en-US" altLang="en-US" smtClean="0">
                <a:latin typeface="Symbol" pitchFamily="18" charset="2"/>
                <a:cs typeface="Arial" charset="0"/>
              </a:rPr>
              <a:t>w = g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the GARCH (1,1) model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7DA78-E2FB-4043-8A45-1721899216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2438400" y="4038600"/>
          <a:ext cx="2071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6" imgW="857332" imgH="409489" progId="Equation.3">
                  <p:embed/>
                </p:oleObj>
              </mc:Choice>
              <mc:Fallback>
                <p:oleObj name="Equation" r:id="rId6" imgW="857332" imgH="40948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071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1676400" y="2819400"/>
          <a:ext cx="4918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8" imgW="1409631" imgH="228634" progId="Equation.3">
                  <p:embed/>
                </p:oleObj>
              </mc:Choice>
              <mc:Fallback>
                <p:oleObj name="Equation" r:id="rId8" imgW="1409631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4918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>
                <a:solidFill>
                  <a:schemeClr val="tx2">
                    <a:satMod val="130000"/>
                  </a:schemeClr>
                </a:solidFill>
              </a:rPr>
              <a:t>(Example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23.2)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long-run variance rate is 0.0002 so that the long-run volatility per day is 1.4%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1508F2-CA15-4A77-90C2-40E6DB47CF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/>
          </p:cNvGraphicFramePr>
          <p:nvPr/>
        </p:nvGraphicFramePr>
        <p:xfrm>
          <a:off x="1219200" y="2819400"/>
          <a:ext cx="601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6" imgW="2190840" imgH="219186" progId="Equation.2">
                  <p:embed/>
                </p:oleObj>
              </mc:Choice>
              <mc:Fallback>
                <p:oleObj name="Equation" r:id="rId6" imgW="2190840" imgH="219186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601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20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 the current estimate of the volatility is 1.6% per day and the most recent percentage change in the market variable is 1%.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new variance rate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new volatility is 1.53% per day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EF9BF5-BC13-469F-B133-7F4113D09A3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1371600" y="4495800"/>
          <a:ext cx="69357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3467121" imgH="142795" progId="Equation.2">
                  <p:embed/>
                </p:oleObj>
              </mc:Choice>
              <mc:Fallback>
                <p:oleObj name="Equation" r:id="rId6" imgW="3467121" imgH="14279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69357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GARCH (p,q)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9C2818-9359-4884-924E-F19AA9BF69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2187575" y="2530475"/>
          <a:ext cx="53768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6" imgW="1819401" imgH="447550" progId="Equation.3">
                  <p:embed/>
                </p:oleObj>
              </mc:Choice>
              <mc:Fallback>
                <p:oleObj name="Equation" r:id="rId6" imgW="1819401" imgH="4475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530475"/>
                        <a:ext cx="537686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Maximum Likelihood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3914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maximum likelihood methods we choose parameters that maximize the likelihood of the observations occurring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ACEF22-44D8-4435-A203-9E0F517DD17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observe that a certain event happens one time in ten trials. What is our estimate of the proportion of the time,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, that it happens?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probability of the event happening on one particular trial and not on the others 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maximize this to obtain a maximum likelihood estimate. Result: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 </a:t>
            </a:r>
            <a:r>
              <a:rPr lang="en-US" altLang="en-US" i="1" smtClean="0">
                <a:latin typeface="Arial" charset="0"/>
                <a:cs typeface="Arial" charset="0"/>
              </a:rPr>
              <a:t>= </a:t>
            </a:r>
            <a:r>
              <a:rPr lang="en-US" altLang="en-US" smtClean="0">
                <a:latin typeface="Arial" charset="0"/>
                <a:cs typeface="Arial" charset="0"/>
              </a:rPr>
              <a:t>0.1 (as expected)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0160BD-5769-4C15-B222-AC87CDB462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4"/>
          <p:cNvGraphicFramePr>
            <a:graphicFrameLocks/>
          </p:cNvGraphicFramePr>
          <p:nvPr/>
        </p:nvGraphicFramePr>
        <p:xfrm>
          <a:off x="3581400" y="4038600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6" imgW="571465" imgH="219186" progId="Equation.3">
                  <p:embed/>
                </p:oleObj>
              </mc:Choice>
              <mc:Fallback>
                <p:oleObj name="Equation" r:id="rId6" imgW="571465" imgH="21918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158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47888"/>
            <a:ext cx="7924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z="2200" smtClean="0">
                <a:latin typeface="Arial" charset="0"/>
                <a:cs typeface="Arial" charset="0"/>
              </a:rPr>
              <a:t>Estimate the variance of observations from a normal distribution with mean zero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BBCEE7-5A7A-4281-97BF-ABD59DDC8AE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990600" y="3048000"/>
          <a:ext cx="6781800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6" imgW="3429059" imgH="1581271" progId="Equation.3">
                  <p:embed/>
                </p:oleObj>
              </mc:Choice>
              <mc:Fallback>
                <p:oleObj name="Equation" r:id="rId6" imgW="3429059" imgH="158127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781800" cy="311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Application to GARCH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choose parameters that maximize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E1E4A8-C7DB-4A4B-A1CF-DB908A29B3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8" name="Object 4"/>
          <p:cNvGraphicFramePr>
            <a:graphicFrameLocks/>
          </p:cNvGraphicFramePr>
          <p:nvPr/>
        </p:nvGraphicFramePr>
        <p:xfrm>
          <a:off x="1143000" y="2667000"/>
          <a:ext cx="334645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6" imgW="1362122" imgH="1352637" progId="Equation.3">
                  <p:embed/>
                </p:oleObj>
              </mc:Choice>
              <mc:Fallback>
                <p:oleObj name="Equation" r:id="rId6" imgW="1362122" imgH="135263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334645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7467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S&amp;P 500 Excel Application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057400"/>
            <a:ext cx="6934200" cy="40735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Start with trial values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z="2400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,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Update variances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Calculate</a:t>
            </a: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solver to search for values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z="2400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,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that maximize this objective function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For efficient operation of Solver: set up spreadsheet so that three numbers that are the same order of magnitude are being searched for</a:t>
            </a:r>
          </a:p>
        </p:txBody>
      </p:sp>
      <p:graphicFrame>
        <p:nvGraphicFramePr>
          <p:cNvPr id="24580" name="Object 4"/>
          <p:cNvGraphicFramePr>
            <a:graphicFrameLocks noGrp="1"/>
          </p:cNvGraphicFramePr>
          <p:nvPr>
            <p:ph sz="half" idx="2"/>
          </p:nvPr>
        </p:nvGraphicFramePr>
        <p:xfrm>
          <a:off x="3124200" y="3200400"/>
          <a:ext cx="16494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4" imgW="1095420" imgH="476163" progId="Equation.3">
                  <p:embed/>
                </p:oleObj>
              </mc:Choice>
              <mc:Fallback>
                <p:oleObj name="Equation" r:id="rId4" imgW="1095420" imgH="47616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16494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4594D5-C0D8-4CAC-B776-F6A64F2E2A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S&amp;P 500 Excel Application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(Table 23.1)</a:t>
            </a:r>
            <a:endParaRPr lang="en-US" dirty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D7E4E-9E0E-41EB-AD4B-61BB4032D7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20413"/>
              </p:ext>
            </p:extLst>
          </p:nvPr>
        </p:nvGraphicFramePr>
        <p:xfrm>
          <a:off x="838200" y="2667000"/>
          <a:ext cx="7620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Date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Day 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i="1" dirty="0" err="1" smtClean="0">
                          <a:latin typeface="+mj-lt"/>
                        </a:rPr>
                        <a:t>u</a:t>
                      </a:r>
                      <a:r>
                        <a:rPr lang="en-CA" sz="1600" i="1" baseline="-25000" dirty="0" err="1" smtClean="0">
                          <a:latin typeface="+mj-lt"/>
                        </a:rPr>
                        <a:t>i</a:t>
                      </a:r>
                      <a:r>
                        <a:rPr lang="en-CA" sz="1600" i="1" baseline="0" dirty="0" smtClean="0">
                          <a:latin typeface="+mj-lt"/>
                        </a:rPr>
                        <a:t>=(S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dirty="0" smtClean="0">
                          <a:latin typeface="+mj-lt"/>
                        </a:rPr>
                        <a:t>−</a:t>
                      </a:r>
                      <a:r>
                        <a:rPr lang="en-US" sz="1600" i="1" dirty="0" smtClean="0">
                          <a:latin typeface="+mj-lt"/>
                        </a:rPr>
                        <a:t>S</a:t>
                      </a:r>
                      <a:r>
                        <a:rPr lang="en-US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baseline="-25000" dirty="0" smtClean="0">
                          <a:latin typeface="+mj-lt"/>
                        </a:rPr>
                        <a:t>-1</a:t>
                      </a:r>
                      <a:r>
                        <a:rPr lang="en-US" sz="1600" dirty="0" smtClean="0">
                          <a:latin typeface="+mj-lt"/>
                        </a:rPr>
                        <a:t>)/</a:t>
                      </a:r>
                      <a:r>
                        <a:rPr lang="en-US" sz="1600" i="1" dirty="0" smtClean="0">
                          <a:latin typeface="+mj-lt"/>
                        </a:rPr>
                        <a:t>S</a:t>
                      </a:r>
                      <a:r>
                        <a:rPr lang="en-US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baseline="-25000" dirty="0" smtClean="0">
                          <a:latin typeface="+mj-lt"/>
                        </a:rPr>
                        <a:t>-1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dirty="0" smtClean="0"/>
                        <a:t> =</a:t>
                      </a:r>
                      <a:r>
                        <a:rPr lang="en-CA" sz="1600" dirty="0" smtClean="0">
                          <a:latin typeface="Symbol" pitchFamily="18" charset="2"/>
                        </a:rPr>
                        <a:t>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baseline="30000" dirty="0" smtClean="0"/>
                        <a:t>2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−</a:t>
                      </a:r>
                      <a:r>
                        <a:rPr lang="en-CA" sz="1600" dirty="0" err="1" smtClean="0"/>
                        <a:t>ln</a:t>
                      </a:r>
                      <a:r>
                        <a:rPr lang="en-CA" sz="1600" dirty="0" smtClean="0"/>
                        <a:t>(</a:t>
                      </a:r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 </a:t>
                      </a:r>
                      <a:r>
                        <a:rPr lang="en-CA" sz="1600" baseline="0" dirty="0" smtClean="0"/>
                        <a:t>)</a:t>
                      </a:r>
                      <a:r>
                        <a:rPr lang="en-CA" sz="1600" baseline="-25000" dirty="0" smtClean="0"/>
                        <a:t> </a:t>
                      </a:r>
                      <a:r>
                        <a:rPr lang="en-CA" sz="1600" dirty="0" smtClean="0"/>
                        <a:t>−</a:t>
                      </a:r>
                      <a:r>
                        <a:rPr lang="en-CA" sz="1600" i="1" dirty="0" smtClean="0">
                          <a:latin typeface="+mj-lt"/>
                        </a:rPr>
                        <a:t>u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baseline="30000" dirty="0" smtClean="0"/>
                        <a:t>2</a:t>
                      </a:r>
                      <a:r>
                        <a:rPr lang="en-CA" sz="1600" dirty="0" smtClean="0"/>
                        <a:t> /</a:t>
                      </a:r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10-Jul-2015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2076.62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13-Jul-2015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2099.60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  </a:t>
                      </a:r>
                      <a:r>
                        <a:rPr lang="en-CA" sz="1600" dirty="0" smtClean="0"/>
                        <a:t>0.011066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14-Jul-2015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2108.95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  </a:t>
                      </a:r>
                      <a:r>
                        <a:rPr lang="en-CA" sz="1600" dirty="0" smtClean="0"/>
                        <a:t>0.004453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0.00012246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</a:t>
                      </a:r>
                      <a:r>
                        <a:rPr lang="en-CA" sz="1600" dirty="0" smtClean="0"/>
                        <a:t>8.8458</a:t>
                      </a:r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15-Jul-2015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2107.40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−</a:t>
                      </a:r>
                      <a:r>
                        <a:rPr lang="en-US" sz="1600" dirty="0" smtClean="0"/>
                        <a:t>0.000735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0.00009997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</a:t>
                      </a:r>
                      <a:r>
                        <a:rPr lang="en-CA" sz="1600" dirty="0" smtClean="0"/>
                        <a:t>9.2053</a:t>
                      </a:r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…..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………..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…………</a:t>
                      </a:r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9-Jul-2020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1259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3152.05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−</a:t>
                      </a:r>
                      <a:r>
                        <a:rPr lang="en-US" sz="1600" dirty="0" smtClean="0"/>
                        <a:t>0.005644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0.00014276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</a:t>
                      </a:r>
                      <a:r>
                        <a:rPr lang="en-CA" sz="1600" dirty="0" smtClean="0"/>
                        <a:t>8.6313</a:t>
                      </a:r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Total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10,837.4227</a:t>
                      </a:r>
                      <a:endParaRPr lang="en-US" sz="16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229600" cy="762000"/>
          </a:xfrm>
        </p:spPr>
        <p:txBody>
          <a:bodyPr lIns="92075" tIns="46038" rIns="92075" bIns="46038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Standard Approach to Estimating Volatility</a:t>
            </a:r>
            <a:r>
              <a:rPr lang="en-CA" sz="32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tx2">
                    <a:satMod val="130000"/>
                  </a:schemeClr>
                </a:solidFill>
              </a:rPr>
              <a:t>(equation 23.1)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077200" cy="441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Define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as the volatility per day between day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smtClean="0">
                <a:latin typeface="Arial" charset="0"/>
                <a:cs typeface="Arial" charset="0"/>
              </a:rPr>
              <a:t>1 and day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Arial" charset="0"/>
                <a:cs typeface="Arial" charset="0"/>
              </a:rPr>
              <a:t>as estimated at end of day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smtClean="0">
                <a:latin typeface="Arial" charset="0"/>
                <a:cs typeface="Arial" charset="0"/>
              </a:rPr>
              <a:t>1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Define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 as the value of market variable at end of day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i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Define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dirty="0" smtClean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/S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1503-24D2-468A-8160-4D227F165F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4"/>
          <p:cNvGraphicFramePr>
            <a:graphicFrameLocks/>
          </p:cNvGraphicFramePr>
          <p:nvPr/>
        </p:nvGraphicFramePr>
        <p:xfrm>
          <a:off x="2819400" y="4343400"/>
          <a:ext cx="30670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6" imgW="1562148" imgH="876204" progId="Equation.2">
                  <p:embed/>
                </p:oleObj>
              </mc:Choice>
              <mc:Fallback>
                <p:oleObj name="Equation" r:id="rId6" imgW="1562148" imgH="87620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0670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Estimated Volatility per day </a:t>
            </a:r>
            <a:r>
              <a:rPr lang="en-CA" altLang="en-US" sz="2000" dirty="0" smtClean="0"/>
              <a:t>(Figure 23.2) </a:t>
            </a:r>
            <a:endParaRPr lang="en-US" altLang="en-US" sz="2000" dirty="0" smtClean="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059C59-6C17-43D1-8209-1AB83C45D1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590800"/>
            <a:ext cx="6057923" cy="363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Variance Targeting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One way of implementing GARCH(1,1) that increases stability is by using variance targeting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set the long-run average volatility equal to the sample variance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Only two other parameters then have to be estimated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AD5841-777F-495E-ACAD-E4138A533D0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How Good is the Model?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127250"/>
            <a:ext cx="7467600" cy="40036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Ljung-Box statistic tests for autocorrelation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compare the autocorrelation of the</a:t>
            </a:r>
            <a:endParaRPr lang="en-US" altLang="en-US" baseline="-250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with the autocorrelation of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i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/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2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84176-F328-407A-8FBA-9100300188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9248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Forecasting Future Volatility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23.13)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few lines of algebra shows that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variance rate for an option expiring on day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F3739-B9F8-44CB-81AB-312CB0660CF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/>
          </p:cNvGraphicFramePr>
          <p:nvPr/>
        </p:nvGraphicFramePr>
        <p:xfrm>
          <a:off x="2133600" y="3200400"/>
          <a:ext cx="5233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6" imgW="1971648" imgH="228634" progId="Equation.3">
                  <p:embed/>
                </p:oleObj>
              </mc:Choice>
              <mc:Fallback>
                <p:oleObj name="Equation" r:id="rId6" imgW="1971648" imgH="22863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5233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/>
          </p:cNvGraphicFramePr>
          <p:nvPr/>
        </p:nvGraphicFramePr>
        <p:xfrm>
          <a:off x="3352800" y="4800600"/>
          <a:ext cx="2039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8" imgW="819271" imgH="419207" progId="Equation.3">
                  <p:embed/>
                </p:oleObj>
              </mc:Choice>
              <mc:Fallback>
                <p:oleObj name="Equation" r:id="rId8" imgW="819271" imgH="4192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039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Forecasting Future Volatility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continued 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23.14)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2362200"/>
          <a:ext cx="6526213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4" imgW="3302000" imgH="1524000" progId="Equation.3">
                  <p:embed/>
                </p:oleObj>
              </mc:Choice>
              <mc:Fallback>
                <p:oleObj name="Equation" r:id="rId4" imgW="3302000" imgH="15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6526213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1A4AA1-B9BE-446D-B8C2-B59CA2F179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S&amp;P Example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47888"/>
                <a:ext cx="8153400" cy="4114800"/>
              </a:xfrm>
            </p:spPr>
            <p:txBody>
              <a:bodyPr/>
              <a:lstStyle/>
              <a:p>
                <a:pPr eaLnBrk="1" hangingPunct="1"/>
                <a:r>
                  <a:rPr lang="en-CA" altLang="en-US" sz="2400" dirty="0" smtClean="0">
                    <a:latin typeface="Symbol" pitchFamily="18" charset="2"/>
                    <a:cs typeface="Arial" charset="0"/>
                  </a:rPr>
                  <a:t>w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=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0.0000039818, </a:t>
                </a:r>
                <a:r>
                  <a:rPr lang="en-CA" altLang="en-US" sz="2400" dirty="0" smtClean="0">
                    <a:latin typeface="Symbol" pitchFamily="18" charset="2"/>
                    <a:cs typeface="Arial" charset="0"/>
                  </a:rPr>
                  <a:t>a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=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0.223793, </a:t>
                </a:r>
                <a:r>
                  <a:rPr lang="en-CA" altLang="en-US" sz="2400" dirty="0" smtClean="0">
                    <a:latin typeface="Symbol" pitchFamily="18" charset="2"/>
                    <a:cs typeface="Arial" charset="0"/>
                  </a:rPr>
                  <a:t>b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= 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0.747577</a:t>
                </a:r>
                <a:endParaRPr lang="en-CA" altLang="en-US" sz="2400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charset="0"/>
                        </a:rPr>
                        <m:t>𝑎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cs typeface="Arial" charset="0"/>
                        </a:rPr>
                        <m:t>ln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charset="0"/>
                        </a:rPr>
                        <m:t>⁡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charset="0"/>
                                </a:rPr>
                                <m:t>0.223793+0.747577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charset="0"/>
                        </a:rPr>
                        <m:t>=0.02905</m:t>
                      </m:r>
                    </m:oMath>
                  </m:oMathPara>
                </a14:m>
                <a:endParaRPr lang="en-US" altLang="en-US" sz="2400" dirty="0" smtClean="0"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17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47888"/>
                <a:ext cx="8153400" cy="4114800"/>
              </a:xfrm>
              <a:blipFill>
                <a:blip r:embed="rId3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812E21-C995-4126-A523-1C32C051ED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03317"/>
              </p:ext>
            </p:extLst>
          </p:nvPr>
        </p:nvGraphicFramePr>
        <p:xfrm>
          <a:off x="1447800" y="4114800"/>
          <a:ext cx="6324601" cy="127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Option Life (days)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500</a:t>
                      </a:r>
                      <a:endParaRPr lang="en-US" sz="18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Volatility (% per annum)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26.5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24.9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23.8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22.0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19.5</a:t>
                      </a:r>
                      <a:endParaRPr lang="en-US" sz="18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239000" cy="1295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Volatility Term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Structures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0"/>
            <a:ext cx="7923213" cy="42259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GARCH (1,1) suggests that, when calculating </a:t>
            </a:r>
            <a:r>
              <a:rPr lang="en-US" sz="2400" dirty="0" err="1" smtClean="0">
                <a:latin typeface="Arial" charset="0"/>
                <a:cs typeface="Arial" charset="0"/>
              </a:rPr>
              <a:t>vega</a:t>
            </a:r>
            <a:r>
              <a:rPr lang="en-US" sz="2400" dirty="0" smtClean="0">
                <a:latin typeface="Arial" charset="0"/>
                <a:cs typeface="Arial" charset="0"/>
              </a:rPr>
              <a:t>, we should shift the long maturity volatilities less than the short maturity volatilities</a:t>
            </a:r>
          </a:p>
          <a:p>
            <a:pPr eaLnBrk="1" hangingPunct="1"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When instantaneous volatility changes by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Ds</a:t>
            </a:r>
            <a:r>
              <a:rPr lang="en-CA" sz="2400" dirty="0" smtClean="0">
                <a:latin typeface="Arial" charset="0"/>
                <a:cs typeface="Arial" charset="0"/>
              </a:rPr>
              <a:t>(0), volatility for </a:t>
            </a:r>
            <a:r>
              <a:rPr lang="en-CA" sz="2400" i="1" dirty="0" smtClean="0">
                <a:latin typeface="+mj-lt"/>
                <a:cs typeface="Arial" charset="0"/>
              </a:rPr>
              <a:t>T</a:t>
            </a:r>
            <a:r>
              <a:rPr lang="en-CA" sz="2400" dirty="0" smtClean="0">
                <a:latin typeface="Arial" charset="0"/>
                <a:cs typeface="Arial" charset="0"/>
              </a:rPr>
              <a:t>-day option changes by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BC84D2-26F9-4C98-95ED-57E512E609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29"/>
          <p:cNvGraphicFramePr>
            <a:graphicFrameLocks noChangeAspect="1"/>
          </p:cNvGraphicFramePr>
          <p:nvPr/>
        </p:nvGraphicFramePr>
        <p:xfrm>
          <a:off x="2819400" y="4343400"/>
          <a:ext cx="25638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6" imgW="1193800" imgH="431800" progId="Equation.3">
                  <p:embed/>
                </p:oleObj>
              </mc:Choice>
              <mc:Fallback>
                <p:oleObj name="Equation" r:id="rId6" imgW="119380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256381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 smtClean="0"/>
              <a:t>Results for S&amp;P 500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(Table 23.4)</a:t>
            </a:r>
            <a:endParaRPr lang="en-US" altLang="en-US" sz="24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instantaneous volatility changes by 1%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9FD851-CFF4-4B57-8C3C-9BDF2CFA4C5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991670"/>
              </p:ext>
            </p:extLst>
          </p:nvPr>
        </p:nvGraphicFramePr>
        <p:xfrm>
          <a:off x="1295400" y="3200400"/>
          <a:ext cx="7010401" cy="1662209"/>
        </p:xfrm>
        <a:graphic>
          <a:graphicData uri="http://schemas.openxmlformats.org/drawingml/2006/table">
            <a:tbl>
              <a:tblPr/>
              <a:tblGrid>
                <a:gridCol w="212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 Life (days)</a:t>
                      </a:r>
                    </a:p>
                  </a:txBody>
                  <a:tcPr marL="92075" marR="92075" marT="46018" marB="46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Volatility increase (%) </a:t>
                      </a:r>
                    </a:p>
                  </a:txBody>
                  <a:tcPr marL="92075" marR="92075" marT="46018" marB="46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Correlations and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Covariances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620000" cy="3810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Also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x,n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:</a:t>
            </a:r>
            <a:r>
              <a:rPr lang="en-US" altLang="en-US" smtClean="0">
                <a:latin typeface="Arial" charset="0"/>
                <a:cs typeface="Arial" charset="0"/>
              </a:rPr>
              <a:t> daily vol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y,n</a:t>
            </a:r>
            <a:r>
              <a:rPr lang="en-US" altLang="en-US" smtClean="0">
                <a:latin typeface="Arial" charset="0"/>
                <a:cs typeface="Arial" charset="0"/>
              </a:rPr>
              <a:t>: daily vol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: covariance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The correlation is cov</a:t>
            </a:r>
            <a:r>
              <a:rPr lang="en-US" altLang="en-US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/(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x,n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y,n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DF27A7-0CBF-48FC-97FC-0B3DC7FF51B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Updating Correlations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use similar models to those for volatilities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Under EWMA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= </a:t>
            </a:r>
            <a:r>
              <a:rPr lang="en-US" altLang="en-US" smtClean="0">
                <a:latin typeface="Symbol" pitchFamily="18" charset="2"/>
                <a:cs typeface="Arial" charset="0"/>
              </a:rPr>
              <a:t>l </a:t>
            </a:r>
            <a:r>
              <a:rPr lang="en-US" altLang="en-US" smtClean="0">
                <a:latin typeface="Arial" charset="0"/>
                <a:cs typeface="Arial" charset="0"/>
              </a:rPr>
              <a:t>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+(1-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n-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02422C-AB9A-44F5-80B8-C9A38A60E0E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467600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Simplifications Usually Made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 Risk Management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(equations 23.2 and 23.3)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Assume that the mean value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is zero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Replace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m−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This gives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A958B7-2AA9-450B-98D0-26A1B7F45A7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/>
          </p:cNvGraphicFramePr>
          <p:nvPr/>
        </p:nvGraphicFramePr>
        <p:xfrm>
          <a:off x="2971800" y="4114800"/>
          <a:ext cx="2720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6" imgW="1028745" imgH="380876" progId="Equation.2">
                  <p:embed/>
                </p:oleObj>
              </mc:Choice>
              <mc:Fallback>
                <p:oleObj name="Equation" r:id="rId6" imgW="1028745" imgH="380876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7209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Positive Finite Definite Condition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variance-covariance matrix,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mtClean="0">
                <a:latin typeface="Symbol" pitchFamily="18" charset="2"/>
                <a:cs typeface="Arial" charset="0"/>
              </a:rPr>
              <a:t>, </a:t>
            </a:r>
            <a:r>
              <a:rPr lang="en-US" altLang="en-US" smtClean="0">
                <a:latin typeface="Arial" charset="0"/>
                <a:cs typeface="Arial" charset="0"/>
              </a:rPr>
              <a:t>is internally consistent if the positive semi-definite condition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all vectors </a:t>
            </a:r>
            <a:r>
              <a:rPr lang="en-US" altLang="en-US" b="1" smtClean="0">
                <a:latin typeface="Arial" charset="0"/>
                <a:cs typeface="Arial" charset="0"/>
              </a:rPr>
              <a:t>w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1227B2-99F3-4BC1-BDC4-4A1E090B34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6870" name="Object 4"/>
          <p:cNvGraphicFramePr>
            <a:graphicFrameLocks/>
          </p:cNvGraphicFramePr>
          <p:nvPr/>
        </p:nvGraphicFramePr>
        <p:xfrm>
          <a:off x="2819400" y="3505200"/>
          <a:ext cx="298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6" imgW="685920" imgH="180855" progId="Equation.2">
                  <p:embed/>
                </p:oleObj>
              </mc:Choice>
              <mc:Fallback>
                <p:oleObj name="Equation" r:id="rId6" imgW="685920" imgH="18085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98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variance-covariance matrix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is not internally consistent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468EF-4841-43E6-B2C3-CB0AFDF712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7894" name="Object 4"/>
          <p:cNvGraphicFramePr>
            <a:graphicFrameLocks/>
          </p:cNvGraphicFramePr>
          <p:nvPr/>
        </p:nvGraphicFramePr>
        <p:xfrm>
          <a:off x="3200400" y="27432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6" imgW="990683" imgH="714244" progId="Equation.2">
                  <p:embed/>
                </p:oleObj>
              </mc:Choice>
              <mc:Fallback>
                <p:oleObj name="Equation" r:id="rId6" imgW="990683" imgH="71424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2133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Weighting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Scheme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(equation 23.4)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47888"/>
            <a:ext cx="7315200" cy="379571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 of assigning equal weights to the observations we can set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496385-0115-4203-911F-2C5CDF3BBC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4510088" y="3322638"/>
          <a:ext cx="1047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6" imgW="114201" imgH="203024" progId="Equation.2">
                  <p:embed/>
                </p:oleObj>
              </mc:Choice>
              <mc:Fallback>
                <p:oleObj name="Equation" r:id="rId6" imgW="114201" imgH="20302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047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/>
          </p:cNvGraphicFramePr>
          <p:nvPr/>
        </p:nvGraphicFramePr>
        <p:xfrm>
          <a:off x="1371600" y="3429000"/>
          <a:ext cx="2743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8" imgW="1019297" imgH="971491" progId="Equation.2">
                  <p:embed/>
                </p:oleObj>
              </mc:Choice>
              <mc:Fallback>
                <p:oleObj name="Equation" r:id="rId8" imgW="1019297" imgH="971491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2743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ARCH(m) Model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(equation 23.5)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marL="57150" indent="25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In </a:t>
            </a:r>
            <a:r>
              <a:rPr lang="en-US" dirty="0"/>
              <a:t>an ARCH(m) model we also assign </a:t>
            </a:r>
            <a:r>
              <a:rPr lang="en-US" dirty="0" smtClean="0"/>
              <a:t>some weight </a:t>
            </a:r>
            <a:r>
              <a:rPr lang="en-US" dirty="0"/>
              <a:t>to the long-run variance rate, 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</a:rPr>
              <a:t>L</a:t>
            </a:r>
            <a:r>
              <a:rPr lang="en-US" dirty="0"/>
              <a:t>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FEAC4F-F610-47A6-88A6-D19E488DCC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4"/>
          <p:cNvGraphicFramePr>
            <a:graphicFrameLocks/>
          </p:cNvGraphicFramePr>
          <p:nvPr/>
        </p:nvGraphicFramePr>
        <p:xfrm>
          <a:off x="990600" y="3124200"/>
          <a:ext cx="39624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6" imgW="1362122" imgH="952596" progId="Equation.3">
                  <p:embed/>
                </p:oleObj>
              </mc:Choice>
              <mc:Fallback>
                <p:oleObj name="Equation" r:id="rId6" imgW="1362122" imgH="9525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39624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EWMA Model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(equation 23.7)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an exponentially weighted moving average model, the weights assigned to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decline exponentially as we move back through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leads to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1C444F-9AC2-4471-8C7C-ADC41FFD415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4"/>
          <p:cNvGraphicFramePr>
            <a:graphicFrameLocks/>
          </p:cNvGraphicFramePr>
          <p:nvPr/>
        </p:nvGraphicFramePr>
        <p:xfrm>
          <a:off x="2286000" y="4038600"/>
          <a:ext cx="4832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6" imgW="1400183" imgH="228634" progId="Equation.3">
                  <p:embed/>
                </p:oleObj>
              </mc:Choice>
              <mc:Fallback>
                <p:oleObj name="Equation" r:id="rId6" imgW="1400183" imgH="22863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832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To Show that Weights Decline Exponentially</a:t>
            </a:r>
            <a:endParaRPr lang="en-US" altLang="en-US" smtClean="0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08398B-05D1-40B7-BA7B-2B2E560B48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762000" y="2327275"/>
          <a:ext cx="742473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3683000" imgH="1701800" progId="Equation.3">
                  <p:embed/>
                </p:oleObj>
              </mc:Choice>
              <mc:Fallback>
                <p:oleObj name="Equation" r:id="rId6" imgW="3683000" imgH="170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27275"/>
                        <a:ext cx="742473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Attractions of EWMA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Relatively little data needs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need only remember the current estimate of the variance rate and the most recent observation on the market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Tracks volatility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0.94 is a popular choice for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AAF1FE-A0E7-40A4-BD8F-908FA72F8D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GARCH (1,1)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equation 23.8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GARCH (1,1) we assign some weight to the long-run average variance rate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Since weights must sum to 1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  <a:cs typeface="Arial" charset="0"/>
              </a:rPr>
              <a:t>g + a + b =1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dirty="0" smtClean="0">
              <a:latin typeface="Symbol" pitchFamily="18" charset="2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AF5A87-C3DC-4756-8CC3-35D0B911C3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1828800" y="3200400"/>
          <a:ext cx="5181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8" imgW="1486024" imgH="228634" progId="Equation.3">
                  <p:embed/>
                </p:oleObj>
              </mc:Choice>
              <mc:Fallback>
                <p:oleObj name="Equation" r:id="rId8" imgW="1486024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181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Ch20HullOFOD8thEdition</Template>
  <TotalTime>320</TotalTime>
  <Words>1370</Words>
  <Application>Microsoft Office PowerPoint</Application>
  <PresentationFormat>On-screen Show (4:3)</PresentationFormat>
  <Paragraphs>274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Global</vt:lpstr>
      <vt:lpstr>Equation</vt:lpstr>
      <vt:lpstr>Chapter 23 Estimating Volatilities and Correlations</vt:lpstr>
      <vt:lpstr>Standard Approach to Estimating Volatility (equation 23.1)</vt:lpstr>
      <vt:lpstr>Simplifications Usually Made in Risk Management (equations 23.2 and 23.3)</vt:lpstr>
      <vt:lpstr>Weighting Scheme (equation 23.4)</vt:lpstr>
      <vt:lpstr>ARCH(m) Model (equation 23.5)</vt:lpstr>
      <vt:lpstr>EWMA Model (equation 23.7)</vt:lpstr>
      <vt:lpstr>To Show that Weights Decline Exponentially</vt:lpstr>
      <vt:lpstr>Attractions of EWMA</vt:lpstr>
      <vt:lpstr>GARCH (1,1) equation 23.8</vt:lpstr>
      <vt:lpstr>GARCH (1,1) continued; equation 23.9</vt:lpstr>
      <vt:lpstr>Example (Example 23.2)</vt:lpstr>
      <vt:lpstr>Example continued</vt:lpstr>
      <vt:lpstr>GARCH (p,q)</vt:lpstr>
      <vt:lpstr>Maximum Likelihood Methods</vt:lpstr>
      <vt:lpstr>Example 1</vt:lpstr>
      <vt:lpstr>Example 2</vt:lpstr>
      <vt:lpstr>Application to GARCH</vt:lpstr>
      <vt:lpstr>S&amp;P 500 Excel Application</vt:lpstr>
      <vt:lpstr>S&amp;P 500 Excel Application (Table 23.1)</vt:lpstr>
      <vt:lpstr>Estimated Volatility per day (Figure 23.2) </vt:lpstr>
      <vt:lpstr>Variance Targeting</vt:lpstr>
      <vt:lpstr>How Good is the Model?</vt:lpstr>
      <vt:lpstr>Forecasting Future Volatility  (equation 23.13)</vt:lpstr>
      <vt:lpstr>Forecasting Future Volatility continued (equation 23.14)</vt:lpstr>
      <vt:lpstr>S&amp;P Example</vt:lpstr>
      <vt:lpstr>Volatility Term Structures</vt:lpstr>
      <vt:lpstr>Results for S&amp;P 500 (Table 23.4)</vt:lpstr>
      <vt:lpstr>Correlations and Covariances</vt:lpstr>
      <vt:lpstr>Updating Correlations</vt:lpstr>
      <vt:lpstr>Positive Finite Definite Condition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Volatilities and Correlations</dc:title>
  <dc:subject>Options, Futures, and Other Derivatives, 11e</dc:subject>
  <dc:creator>John C. Hull</dc:creator>
  <cp:keywords>Chapter 23</cp:keywords>
  <dc:description>Copyright 2021 by John C. Hull. All Rights Reserved. Published 2021</dc:description>
  <cp:lastModifiedBy>John Hull</cp:lastModifiedBy>
  <cp:revision>32</cp:revision>
  <dcterms:created xsi:type="dcterms:W3CDTF">2008-05-30T08:49:59Z</dcterms:created>
  <dcterms:modified xsi:type="dcterms:W3CDTF">2020-09-30T19:58:12Z</dcterms:modified>
</cp:coreProperties>
</file>