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4"/>
  </p:notesMasterIdLst>
  <p:sldIdLst>
    <p:sldId id="256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303" r:id="rId10"/>
    <p:sldId id="265" r:id="rId11"/>
    <p:sldId id="324" r:id="rId12"/>
    <p:sldId id="325" r:id="rId13"/>
    <p:sldId id="269" r:id="rId14"/>
    <p:sldId id="273" r:id="rId15"/>
    <p:sldId id="307" r:id="rId16"/>
    <p:sldId id="309" r:id="rId17"/>
    <p:sldId id="310" r:id="rId18"/>
    <p:sldId id="311" r:id="rId19"/>
    <p:sldId id="278" r:id="rId20"/>
    <p:sldId id="279" r:id="rId21"/>
    <p:sldId id="280" r:id="rId22"/>
    <p:sldId id="281" r:id="rId23"/>
    <p:sldId id="282" r:id="rId24"/>
    <p:sldId id="284" r:id="rId25"/>
    <p:sldId id="326" r:id="rId26"/>
    <p:sldId id="328" r:id="rId27"/>
    <p:sldId id="345" r:id="rId28"/>
    <p:sldId id="346" r:id="rId29"/>
    <p:sldId id="349" r:id="rId30"/>
    <p:sldId id="331" r:id="rId31"/>
    <p:sldId id="332" r:id="rId32"/>
    <p:sldId id="334" r:id="rId33"/>
    <p:sldId id="338" r:id="rId34"/>
    <p:sldId id="339" r:id="rId35"/>
    <p:sldId id="287" r:id="rId36"/>
    <p:sldId id="347" r:id="rId37"/>
    <p:sldId id="343" r:id="rId38"/>
    <p:sldId id="344" r:id="rId39"/>
    <p:sldId id="348" r:id="rId40"/>
    <p:sldId id="288" r:id="rId41"/>
    <p:sldId id="289" r:id="rId42"/>
    <p:sldId id="292" r:id="rId43"/>
    <p:sldId id="350" r:id="rId44"/>
    <p:sldId id="293" r:id="rId45"/>
    <p:sldId id="296" r:id="rId46"/>
    <p:sldId id="297" r:id="rId47"/>
    <p:sldId id="298" r:id="rId48"/>
    <p:sldId id="299" r:id="rId49"/>
    <p:sldId id="300" r:id="rId50"/>
    <p:sldId id="301" r:id="rId51"/>
    <p:sldId id="323" r:id="rId52"/>
    <p:sldId id="30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84547" autoAdjust="0"/>
  </p:normalViewPr>
  <p:slideViewPr>
    <p:cSldViewPr>
      <p:cViewPr varScale="1">
        <p:scale>
          <a:sx n="107" d="100"/>
          <a:sy n="107" d="100"/>
        </p:scale>
        <p:origin x="19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331352-09B5-4757-AE94-7961A294C1B8}" type="datetimeFigureOut">
              <a:rPr lang="en-US"/>
              <a:pPr>
                <a:defRPr/>
              </a:pPr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EE8887-8404-4969-814A-18E530244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E3082-9FD0-48C8-B4C1-BEB9484A87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791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987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060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351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10703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7C392-6C70-478E-953B-D2366A2F18D5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8918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C54DC-BA22-4762-A892-1BE8549D88E2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445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5806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8696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375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52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4066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1230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166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4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B7DD4A4-75D8-46B1-ADD5-E98E01CA8A55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2F3C4B9-5C2C-4B39-BDE9-F90A27529A87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9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3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98680CC-91DD-49D6-A7B6-62636FE0D30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09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CBE86C-2DA4-4BFE-8208-DDADD9E332B9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0BB01F7-A7DB-4658-AAF8-49EEDC7D9E56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71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3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3CAAA6-C844-47C0-B155-F7745A250F6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8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5A4D27B-F7F1-4D3F-B6A8-BEA76A865404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429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0831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593BD7E-23F5-4637-B688-72CEEEECF941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3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E333F96-55F8-46B5-BF08-17639D2847F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35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6010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2444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0178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DA91426-CBC5-449E-AFBF-861D7DB7549A}" type="slidenum">
              <a:rPr lang="en-US" altLang="en-US" smtClean="0"/>
              <a:pPr eaLnBrk="1" hangingPunct="1">
                <a:defRPr/>
              </a:pPr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1237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8909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509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01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89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665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276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1962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079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2F27-0E6D-451A-B099-8D869D18600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6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943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7388"/>
            <a:ext cx="4567237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31" tIns="45365" rIns="90731" bIns="4536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45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40" tIns="45370" rIns="90740" bIns="453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23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26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957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721A1-587A-4D46-9DD5-87263FB7D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9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E5F3D9-8013-45F2-BA41-AFFCC2C85D74}" type="datetime1">
              <a:rPr lang="en-US" smtClean="0"/>
              <a:t>11/9/2021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720E-4155-4C1A-99BC-CE2840D76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32F9-557E-48CB-A811-C462C9317A2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40BC-AA4F-4761-8859-6F428BEAB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0452-7CF7-42E5-8A25-3200FA028F60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846E-C2B0-4989-82D7-31AE83D8C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548E9-1F4A-4AA0-BE7A-311DE953C56E}" type="datetime1">
              <a:rPr lang="en-US" altLang="en-US" smtClean="0"/>
              <a:t>11/9/2021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73D19-22C0-49AC-908B-0FC5457E0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7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DC5AD1-4ECA-4ECE-9CB9-71A0798A70C3}" type="datetime1">
              <a:rPr lang="en-US" altLang="en-US" smtClean="0"/>
              <a:t>11/9/2021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E1672-EF49-4434-B8DC-B22E7471D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6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264663-9925-4885-B8AE-A5209284D7AE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C1F2C-40CE-4CA2-84EF-3CB293668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2DDA-508C-4B43-B175-4E614136001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D0DF0-65AE-4003-B807-8F145A89E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EB155-202E-4F78-98C0-7B7CED727A8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5C1C-BE77-4DA3-B427-952363AF6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CB85-9515-4891-93B2-C02A3EDC7206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B8DB4-1A2D-400D-9D7A-7E1BE2711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939804-5714-477D-9862-AD9999B74F2B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BD63-8C1C-4350-8B3C-A4809D562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172A-3B61-4AC4-A1B5-8A0D117D0F5C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EB070-45B5-4577-917D-B9639F927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0111C-160A-40D7-A0DA-6FE1AB81A56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30EAF-C19B-4F2B-9419-B1B71A5A0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0463-83C8-4F99-9A0F-852E71343222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6C94-3C4E-4FA8-AC20-44B04C354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377812D6-A51F-477F-B079-5E45F08D3925}" type="datetime1">
              <a:rPr lang="en-US" smtClean="0"/>
              <a:t>11/9/2021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3B1691-7730-4F25-98DD-AA304D70D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38" r:id="rId3"/>
    <p:sldLayoutId id="2147483939" r:id="rId4"/>
    <p:sldLayoutId id="2147483940" r:id="rId5"/>
    <p:sldLayoutId id="2147483948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9" r:id="rId12"/>
    <p:sldLayoutId id="214748395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24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Credit Risk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 11th Edition,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C9CF67-DF7D-4ACA-8457-EB23A9B7CA7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Recovery Rate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8C756D-510F-4CCB-99FD-414F16660EA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recovery rate for a bond is usually defined as the price of the bond immediately after default as a percent of its face value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Recovery rates tend to decrease as default rates increase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Credit Spreads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(Equation 24.2)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077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Suppose 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) is the credit spread for maturity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r>
              <a:rPr lang="en-US" dirty="0" smtClean="0"/>
              <a:t>Average hazard rate between time zero and time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i</a:t>
            </a:r>
            <a:r>
              <a:rPr lang="en-US" dirty="0" smtClean="0"/>
              <a:t>s approximately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i="1" dirty="0">
                <a:latin typeface="+mj-lt"/>
              </a:rPr>
              <a:t>R</a:t>
            </a:r>
            <a:r>
              <a:rPr lang="en-US" dirty="0"/>
              <a:t> is the recovery rate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This estimate is very accurate in most situations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</a:t>
            </a: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89424B-D051-41F3-AD22-0762A9148720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657600" y="3733800"/>
          <a:ext cx="8620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33800"/>
                        <a:ext cx="8620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Explanation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Loss rate at time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)(1−</a:t>
            </a:r>
            <a:r>
              <a:rPr lang="en-US" i="1" dirty="0" smtClean="0">
                <a:latin typeface="+mj-lt"/>
              </a:rPr>
              <a:t>R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If the credit spread is compensation for this loss rate it should approximately equal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25E8ED-D01E-49E8-BABE-ADDE13E5C5A2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3048000" y="3810000"/>
          <a:ext cx="209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2095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Matching Bond Prices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more accuracy we can work forward in time choosing hazard rates that match bond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is another application of the bootstrap method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819F28-C093-43FD-9AD3-0959086545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>
                <a:solidFill>
                  <a:schemeClr val="tx2">
                    <a:satMod val="130000"/>
                  </a:schemeClr>
                </a:solidFill>
              </a:rPr>
              <a:t>Real World vs Risk-Neutral Default Probabilities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default probabilities backed out of bond prices or credit default swap spreads are risk-neutral default probabilities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default probabilities backed out of historical data are real-world default probabilities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3C667F-05C4-4CE4-9B2A-E0ABA21DAF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Comparison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Calculate 7-year default intensities from the historical default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Estimate default intensities from the  credit spreads given by bond yields</a:t>
            </a: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20858C-BFB0-4780-98E9-B0AEB4DC95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844F3-14AC-4D4D-914A-BD18E94B72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 smtClean="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66800"/>
            <a:ext cx="7467600" cy="685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Results published in 2005</a:t>
            </a:r>
            <a:r>
              <a:rPr lang="en-US" altLang="en-US" sz="2000" dirty="0" smtClean="0"/>
              <a:t>(Table 24.2)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 rot="-4727643">
            <a:off x="6096794" y="-4564857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CA" altLang="en-US" sz="1800">
              <a:latin typeface="Arial" charset="0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8229600" cy="98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baseline="30000" dirty="0">
                <a:latin typeface="Arial" charset="0"/>
              </a:rPr>
              <a:t>1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600" dirty="0">
                <a:latin typeface="Arial" charset="0"/>
              </a:rPr>
              <a:t>Calculated as−[ln(1-</a:t>
            </a:r>
            <a:r>
              <a:rPr lang="en-US" altLang="en-US" sz="1600" i="1" dirty="0">
                <a:latin typeface="Times New Roman" pitchFamily="18" charset="0"/>
              </a:rPr>
              <a:t>d</a:t>
            </a:r>
            <a:r>
              <a:rPr lang="en-US" altLang="en-US" sz="1600" dirty="0">
                <a:latin typeface="Arial" charset="0"/>
              </a:rPr>
              <a:t>)]/</a:t>
            </a:r>
            <a:r>
              <a:rPr lang="en-US" altLang="en-US" sz="1600" i="1" dirty="0">
                <a:latin typeface="Arial" charset="0"/>
              </a:rPr>
              <a:t>7</a:t>
            </a:r>
            <a:r>
              <a:rPr lang="en-US" altLang="en-US" sz="1600" dirty="0">
                <a:latin typeface="Arial" charset="0"/>
              </a:rPr>
              <a:t> where </a:t>
            </a:r>
            <a:r>
              <a:rPr lang="en-US" altLang="en-US" sz="1600" i="1" dirty="0">
                <a:latin typeface="Times New Roman" pitchFamily="18" charset="0"/>
              </a:rPr>
              <a:t>d</a:t>
            </a:r>
            <a:r>
              <a:rPr lang="en-US" altLang="en-US" sz="1600" dirty="0">
                <a:latin typeface="Arial" charset="0"/>
              </a:rPr>
              <a:t> is the </a:t>
            </a:r>
            <a:r>
              <a:rPr lang="en-US" altLang="en-US" sz="1600" dirty="0" smtClean="0">
                <a:latin typeface="Arial" charset="0"/>
              </a:rPr>
              <a:t>historical </a:t>
            </a:r>
            <a:r>
              <a:rPr lang="en-US" altLang="en-US" sz="1600" dirty="0">
                <a:latin typeface="Arial" charset="0"/>
              </a:rPr>
              <a:t>7 </a:t>
            </a:r>
            <a:r>
              <a:rPr lang="en-US" altLang="en-US" sz="1600" dirty="0" err="1">
                <a:latin typeface="Arial" charset="0"/>
              </a:rPr>
              <a:t>yr</a:t>
            </a:r>
            <a:r>
              <a:rPr lang="en-US" altLang="en-US" sz="1600" dirty="0">
                <a:latin typeface="Arial" charset="0"/>
              </a:rPr>
              <a:t> default rate. </a:t>
            </a:r>
            <a:endParaRPr lang="en-US" altLang="en-US" sz="1600" dirty="0" smtClean="0">
              <a:latin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 dirty="0" smtClean="0">
                <a:latin typeface="Arial" charset="0"/>
              </a:rPr>
              <a:t>2</a:t>
            </a:r>
            <a:r>
              <a:rPr lang="en-US" altLang="en-US" sz="1600" dirty="0" smtClean="0">
                <a:latin typeface="Arial" charset="0"/>
              </a:rPr>
              <a:t>  </a:t>
            </a:r>
            <a:r>
              <a:rPr lang="en-US" altLang="en-US" sz="1600" dirty="0">
                <a:latin typeface="Arial" charset="0"/>
              </a:rPr>
              <a:t>Calculated as </a:t>
            </a:r>
            <a:r>
              <a:rPr lang="en-US" altLang="en-US" sz="1600" i="1" dirty="0">
                <a:latin typeface="Times New Roman" pitchFamily="18" charset="0"/>
              </a:rPr>
              <a:t>s</a:t>
            </a:r>
            <a:r>
              <a:rPr lang="en-US" altLang="en-US" sz="1600" dirty="0">
                <a:latin typeface="Arial" charset="0"/>
              </a:rPr>
              <a:t>/(1-</a:t>
            </a:r>
            <a:r>
              <a:rPr lang="en-US" altLang="en-US" sz="1600" i="1" dirty="0">
                <a:latin typeface="Times New Roman" pitchFamily="18" charset="0"/>
              </a:rPr>
              <a:t>R</a:t>
            </a:r>
            <a:r>
              <a:rPr lang="en-US" altLang="en-US" sz="1600" dirty="0">
                <a:latin typeface="Arial" charset="0"/>
              </a:rPr>
              <a:t>) where </a:t>
            </a:r>
            <a:r>
              <a:rPr lang="en-US" altLang="en-US" sz="1600" i="1" dirty="0">
                <a:latin typeface="Times New Roman" pitchFamily="18" charset="0"/>
              </a:rPr>
              <a:t>s</a:t>
            </a:r>
            <a:r>
              <a:rPr lang="en-US" altLang="en-US" sz="1600" dirty="0">
                <a:latin typeface="Arial" charset="0"/>
              </a:rPr>
              <a:t> is the bond yield spread and </a:t>
            </a:r>
            <a:r>
              <a:rPr lang="en-US" altLang="en-US" sz="1600" i="1" dirty="0">
                <a:latin typeface="Times New Roman" pitchFamily="18" charset="0"/>
              </a:rPr>
              <a:t>R</a:t>
            </a:r>
            <a:r>
              <a:rPr lang="en-US" altLang="en-US" sz="1600" dirty="0">
                <a:latin typeface="Arial" charset="0"/>
              </a:rPr>
              <a:t> is the recovery rate (assumed to be 40%).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58599"/>
              </p:ext>
            </p:extLst>
          </p:nvPr>
        </p:nvGraphicFramePr>
        <p:xfrm>
          <a:off x="685800" y="2085976"/>
          <a:ext cx="7546975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6" imgW="5915222" imgH="2562210" progId="Word.Document.8">
                  <p:embed/>
                </p:oleObj>
              </mc:Choice>
              <mc:Fallback>
                <p:oleObj name="Document" r:id="rId6" imgW="5915222" imgH="2562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85976"/>
                        <a:ext cx="7546975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A783FF-6389-4C70-929D-EF64B301AF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Average Risk Premiums Earned By Bond Traders </a:t>
            </a:r>
            <a:r>
              <a:rPr lang="en-US" altLang="en-US" sz="2400" dirty="0" smtClean="0"/>
              <a:t>(Table 24.3)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146348" y="4941888"/>
            <a:ext cx="6624638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 dirty="0">
                <a:latin typeface="Arial" charset="0"/>
              </a:rPr>
              <a:t>1</a:t>
            </a:r>
            <a:r>
              <a:rPr lang="en-US" altLang="en-US" sz="1600" dirty="0">
                <a:latin typeface="Arial" charset="0"/>
              </a:rPr>
              <a:t> Equals average </a:t>
            </a:r>
            <a:r>
              <a:rPr lang="en-US" altLang="en-US" sz="1600" dirty="0" smtClean="0">
                <a:latin typeface="Arial" charset="0"/>
              </a:rPr>
              <a:t>spread of bond yield over benchmark risk-free rate  (e.g. OIS rate, not </a:t>
            </a:r>
            <a:r>
              <a:rPr lang="en-US" altLang="en-US" sz="1600" dirty="0" err="1" smtClean="0">
                <a:latin typeface="Arial" charset="0"/>
              </a:rPr>
              <a:t>theTreasury</a:t>
            </a:r>
            <a:r>
              <a:rPr lang="en-US" altLang="en-US" sz="1600" dirty="0" smtClean="0">
                <a:latin typeface="Arial" charset="0"/>
              </a:rPr>
              <a:t> rate)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 dirty="0">
                <a:latin typeface="Arial" charset="0"/>
              </a:rPr>
              <a:t>2</a:t>
            </a:r>
            <a:r>
              <a:rPr lang="en-US" altLang="en-US" sz="1600" dirty="0">
                <a:latin typeface="Arial" charset="0"/>
              </a:rPr>
              <a:t> Equals historical hazard rate times (1-</a:t>
            </a:r>
            <a:r>
              <a:rPr lang="en-US" altLang="en-US" sz="1600" i="1" dirty="0">
                <a:latin typeface="Times New Roman" pitchFamily="18" charset="0"/>
              </a:rPr>
              <a:t>R</a:t>
            </a:r>
            <a:r>
              <a:rPr lang="en-US" altLang="en-US" sz="1600" dirty="0">
                <a:latin typeface="Arial" charset="0"/>
              </a:rPr>
              <a:t>) where </a:t>
            </a:r>
            <a:r>
              <a:rPr lang="en-US" altLang="en-US" sz="1600" i="1" dirty="0">
                <a:latin typeface="Times New Roman" pitchFamily="18" charset="0"/>
              </a:rPr>
              <a:t>R</a:t>
            </a:r>
            <a:r>
              <a:rPr lang="en-US" altLang="en-US" sz="1600" dirty="0">
                <a:latin typeface="Times New Roman" pitchFamily="18" charset="0"/>
              </a:rPr>
              <a:t> </a:t>
            </a:r>
            <a:r>
              <a:rPr lang="en-US" altLang="en-US" sz="1600" dirty="0">
                <a:latin typeface="Arial" charset="0"/>
              </a:rPr>
              <a:t>is the recovery rate. </a:t>
            </a:r>
            <a:endParaRPr lang="en-US" altLang="en-US" sz="1600" baseline="30000" dirty="0">
              <a:latin typeface="Arial" charset="0"/>
            </a:endParaRP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719213"/>
              </p:ext>
            </p:extLst>
          </p:nvPr>
        </p:nvGraphicFramePr>
        <p:xfrm>
          <a:off x="1582738" y="2401888"/>
          <a:ext cx="9956058" cy="52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Document" r:id="rId6" imgW="9039137" imgH="4737874" progId="Word.Document.8">
                  <p:embed/>
                </p:oleObj>
              </mc:Choice>
              <mc:Fallback>
                <p:oleObj name="Document" r:id="rId6" imgW="9039137" imgH="4737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401888"/>
                        <a:ext cx="9956058" cy="521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745537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Possible Reasons for the Extra Risk Premium </a:t>
            </a:r>
            <a:r>
              <a:rPr lang="en-US" altLang="en-US" sz="2400" smtClean="0"/>
              <a:t>(The third reason is the most important)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798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Corporate bonds are relatively illiquid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subjective default probabilities of bond traders may be much higher than the estimates from Moody’s historical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Arial" charset="0"/>
                <a:cs typeface="Arial" charset="0"/>
              </a:rPr>
              <a:t>Bonds do not default independently of each other. This leads to systematic risk that cannot be diversified away.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Bond return</a:t>
            </a:r>
            <a:r>
              <a:rPr lang="en-CA" altLang="en-US" sz="2400" smtClean="0">
                <a:latin typeface="Arial" charset="0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are highly skewed with limited upside. </a:t>
            </a:r>
            <a:r>
              <a:rPr lang="en-CA" altLang="en-US" sz="2400" smtClean="0">
                <a:latin typeface="Arial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he non-systematic risk is difficult to diversify away</a:t>
            </a:r>
            <a:r>
              <a:rPr lang="en-CA" altLang="en-US" sz="2400" smtClean="0">
                <a:latin typeface="Arial" charset="0"/>
                <a:cs typeface="Arial" charset="0"/>
              </a:rPr>
              <a:t> and may be priced by the market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5FBDE4-6A12-46B7-B68C-158F359402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Which World Should We Use?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should use risk-neutral estimates for valuing credit derivatives and estimating the present value of the cost of default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should use real world estimates for calculating credit VaR and scenario analysis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D1DC3C-0146-4010-95E9-B7EF8912598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Credit Ratings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the S&amp;P rating system, AAA is the best rating.  After that comes AA, A, BBB, BB, B, CCC, CC, and 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corresponding Moody’s ratings are Aaa, Aa, A, Baa, Ba, B,Caa, Ca, and 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Bonds with ratings of BBB (or Baa) and above are considered to be “investment grade”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F47F9C-BE2C-4BBB-A4D5-E05562A037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77724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Equity Prices: Merton’s Model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4384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Merton’s model regards the equity as an option on the assets of the firm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simple situation the equity value is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value of the firm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is the debt repayment required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FB4763-3116-44B6-AB88-FFD6574C49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Equity vs. Assets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Black-Scholes-Merton option pricing model enables the value of the firm’s equity today,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to be related to the value of its assets today,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and the volatility of its assets,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C639A-96FC-4B6E-A4BF-0039B0C1DD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6" name="Object 4"/>
          <p:cNvGraphicFramePr>
            <a:graphicFrameLocks/>
          </p:cNvGraphicFramePr>
          <p:nvPr/>
        </p:nvGraphicFramePr>
        <p:xfrm>
          <a:off x="1066800" y="4267200"/>
          <a:ext cx="66913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6" imgW="1571596" imgH="514223" progId="Equation.2">
                  <p:embed/>
                </p:oleObj>
              </mc:Choice>
              <mc:Fallback>
                <p:oleObj name="Equation" r:id="rId6" imgW="1571596" imgH="514223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66913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Volatilities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41596A-98A6-4789-966D-D8D4B236415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50" name="Object 4"/>
          <p:cNvGraphicFramePr>
            <a:graphicFrameLocks/>
          </p:cNvGraphicFramePr>
          <p:nvPr/>
        </p:nvGraphicFramePr>
        <p:xfrm>
          <a:off x="1905000" y="2286000"/>
          <a:ext cx="4724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6" imgW="1038193" imgH="209468" progId="Equation.2">
                  <p:embed/>
                </p:oleObj>
              </mc:Choice>
              <mc:Fallback>
                <p:oleObj name="Equation" r:id="rId6" imgW="1038193" imgH="209468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724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1371600" y="3429000"/>
            <a:ext cx="7010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This equation together with the option pricing relationship enables </a:t>
            </a:r>
            <a:r>
              <a:rPr lang="en-US" altLang="en-US" sz="2800" i="1">
                <a:latin typeface="Times New Roman" pitchFamily="18" charset="0"/>
              </a:rPr>
              <a:t>V</a:t>
            </a:r>
            <a:r>
              <a:rPr lang="en-US" altLang="en-US" sz="2800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Arial" charset="0"/>
              </a:rPr>
              <a:t> and</a:t>
            </a:r>
            <a:r>
              <a:rPr lang="en-US" altLang="en-US" sz="2800">
                <a:latin typeface="Symbol" pitchFamily="18" charset="2"/>
              </a:rPr>
              <a:t> s</a:t>
            </a:r>
            <a:r>
              <a:rPr lang="en-US" altLang="en-US" sz="2800" i="1" baseline="-25000">
                <a:latin typeface="Times New Roman" pitchFamily="18" charset="0"/>
              </a:rPr>
              <a:t>V</a:t>
            </a:r>
            <a:r>
              <a:rPr lang="en-US" altLang="en-US" sz="2800" baseline="-25000">
                <a:latin typeface="Symbol" pitchFamily="18" charset="2"/>
              </a:rPr>
              <a:t>  </a:t>
            </a:r>
            <a:r>
              <a:rPr lang="en-US" altLang="en-US" sz="2800">
                <a:latin typeface="Arial" charset="0"/>
              </a:rPr>
              <a:t> to be determined from </a:t>
            </a:r>
            <a:r>
              <a:rPr lang="en-US" altLang="en-US" sz="2800" i="1">
                <a:latin typeface="Times New Roman" pitchFamily="18" charset="0"/>
              </a:rPr>
              <a:t>E</a:t>
            </a:r>
            <a:r>
              <a:rPr lang="en-US" altLang="en-US" sz="2800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Arial" charset="0"/>
              </a:rPr>
              <a:t> and </a:t>
            </a:r>
            <a:r>
              <a:rPr lang="en-US" altLang="en-US" sz="2800">
                <a:latin typeface="Symbol" pitchFamily="18" charset="2"/>
              </a:rPr>
              <a:t>s</a:t>
            </a:r>
            <a:r>
              <a:rPr lang="en-US" altLang="en-US" sz="2800" i="1" baseline="-25000"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company’s equity is $3 million and the volatility of the equity is 80%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risk-free rate is 5%, the debt is $10 million and time to debt maturity is 1 year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Solving the two equations yields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=12.40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=21.23%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probability of default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(−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) or 12.7%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AB7A9-430B-4765-85F3-FE9C304109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Implementation of Merton’s Model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24850" cy="3733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Choose time horizon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Calculate cumulative obligations to time horizon. This is termed by KMV the “default point”. We denote it by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Merton’s model to calculate a theoretical probability of default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historical data or bond data to develop a one-to-one mapping of theoretical probability into either real-world or risk-neutral probability of default.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B72F41-EA1C-4BFE-923A-BAEE01E707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CVA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229600" cy="4411662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Credit value adjustment (CVA) is the amount by which a dealer must reduce the total value of  transactions with a counterparty because of counterparty default risk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34583-E743-4398-927E-BF67425DD0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CVA Calculation</a:t>
            </a:r>
            <a:endParaRPr lang="en-US" altLang="en-US" smtClean="0"/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8B2535-7554-4895-9C50-4458ED67D51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cxnSp>
        <p:nvCxnSpPr>
          <p:cNvPr id="35845" name="Straight Connector 5"/>
          <p:cNvCxnSpPr>
            <a:cxnSpLocks noChangeShapeType="1"/>
          </p:cNvCxnSpPr>
          <p:nvPr/>
        </p:nvCxnSpPr>
        <p:spPr bwMode="auto">
          <a:xfrm>
            <a:off x="1905000" y="2932113"/>
            <a:ext cx="594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1068388" y="24495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Time</a:t>
            </a:r>
            <a:endParaRPr lang="en-US" altLang="en-US" sz="1800">
              <a:latin typeface="Arial" charset="0"/>
            </a:endParaRPr>
          </a:p>
        </p:txBody>
      </p:sp>
      <p:cxnSp>
        <p:nvCxnSpPr>
          <p:cNvPr id="35847" name="Straight Connector 8"/>
          <p:cNvCxnSpPr>
            <a:cxnSpLocks noChangeShapeType="1"/>
          </p:cNvCxnSpPr>
          <p:nvPr/>
        </p:nvCxnSpPr>
        <p:spPr bwMode="auto">
          <a:xfrm flipV="1">
            <a:off x="19050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Straight Connector 10"/>
          <p:cNvCxnSpPr>
            <a:cxnSpLocks noChangeShapeType="1"/>
          </p:cNvCxnSpPr>
          <p:nvPr/>
        </p:nvCxnSpPr>
        <p:spPr bwMode="auto">
          <a:xfrm flipV="1">
            <a:off x="24384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Connector 13"/>
          <p:cNvCxnSpPr>
            <a:cxnSpLocks noChangeShapeType="1"/>
          </p:cNvCxnSpPr>
          <p:nvPr/>
        </p:nvCxnSpPr>
        <p:spPr bwMode="auto">
          <a:xfrm flipV="1">
            <a:off x="29718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Connector 15"/>
          <p:cNvCxnSpPr>
            <a:cxnSpLocks noChangeShapeType="1"/>
          </p:cNvCxnSpPr>
          <p:nvPr/>
        </p:nvCxnSpPr>
        <p:spPr bwMode="auto">
          <a:xfrm flipV="1">
            <a:off x="35052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Connector 18"/>
          <p:cNvCxnSpPr>
            <a:cxnSpLocks noChangeShapeType="1"/>
          </p:cNvCxnSpPr>
          <p:nvPr/>
        </p:nvCxnSpPr>
        <p:spPr bwMode="auto">
          <a:xfrm flipV="1">
            <a:off x="40386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752600" y="2462213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</a:rPr>
              <a:t>0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8288" y="2460625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1688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8425" y="24749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cxnSp>
        <p:nvCxnSpPr>
          <p:cNvPr id="35857" name="Straight Connector 25"/>
          <p:cNvCxnSpPr>
            <a:cxnSpLocks noChangeShapeType="1"/>
          </p:cNvCxnSpPr>
          <p:nvPr/>
        </p:nvCxnSpPr>
        <p:spPr bwMode="auto">
          <a:xfrm flipV="1">
            <a:off x="7848600" y="2817813"/>
            <a:ext cx="0" cy="114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20000" y="2443163"/>
            <a:ext cx="685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t</a:t>
            </a:r>
            <a:r>
              <a:rPr lang="en-CA" i="1" baseline="-25000" dirty="0" err="1">
                <a:latin typeface="+mj-lt"/>
              </a:rPr>
              <a:t>n</a:t>
            </a:r>
            <a:r>
              <a:rPr lang="en-CA" dirty="0">
                <a:latin typeface="+mj-lt"/>
              </a:rPr>
              <a:t>=T</a:t>
            </a:r>
            <a:endParaRPr lang="en-US" dirty="0">
              <a:latin typeface="+mj-lt"/>
            </a:endParaRPr>
          </a:p>
        </p:txBody>
      </p:sp>
      <p:sp>
        <p:nvSpPr>
          <p:cNvPr id="35859" name="TextBox 27"/>
          <p:cNvSpPr txBox="1">
            <a:spLocks noChangeArrowheads="1"/>
          </p:cNvSpPr>
          <p:nvPr/>
        </p:nvSpPr>
        <p:spPr bwMode="auto">
          <a:xfrm>
            <a:off x="153988" y="3176588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Default probability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for counterparty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9613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3117850"/>
            <a:ext cx="827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1338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25850" y="3117850"/>
            <a:ext cx="82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4</a:t>
            </a:r>
            <a:endParaRPr lang="en-US" dirty="0"/>
          </a:p>
        </p:txBody>
      </p:sp>
      <p:sp>
        <p:nvSpPr>
          <p:cNvPr id="35864" name="TextBox 32"/>
          <p:cNvSpPr txBox="1">
            <a:spLocks noChangeArrowheads="1"/>
          </p:cNvSpPr>
          <p:nvPr/>
        </p:nvSpPr>
        <p:spPr bwMode="auto">
          <a:xfrm>
            <a:off x="4321175" y="2305050"/>
            <a:ext cx="2667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sp>
        <p:nvSpPr>
          <p:cNvPr id="35865" name="TextBox 34"/>
          <p:cNvSpPr txBox="1">
            <a:spLocks noChangeArrowheads="1"/>
          </p:cNvSpPr>
          <p:nvPr/>
        </p:nvSpPr>
        <p:spPr bwMode="auto">
          <a:xfrm>
            <a:off x="4344988" y="29241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cxnSp>
        <p:nvCxnSpPr>
          <p:cNvPr id="35866" name="Straight Connector 36"/>
          <p:cNvCxnSpPr>
            <a:cxnSpLocks noChangeShapeType="1"/>
          </p:cNvCxnSpPr>
          <p:nvPr/>
        </p:nvCxnSpPr>
        <p:spPr bwMode="auto">
          <a:xfrm flipV="1">
            <a:off x="7162800" y="2811463"/>
            <a:ext cx="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391400" y="3109913"/>
            <a:ext cx="827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q</a:t>
            </a:r>
            <a:r>
              <a:rPr lang="en-CA" i="1" baseline="-25000" dirty="0" err="1"/>
              <a:t>n</a:t>
            </a:r>
            <a:endParaRPr lang="en-US" i="1" dirty="0"/>
          </a:p>
        </p:txBody>
      </p:sp>
      <p:sp>
        <p:nvSpPr>
          <p:cNvPr id="35868" name="TextBox 38"/>
          <p:cNvSpPr txBox="1">
            <a:spLocks noChangeArrowheads="1"/>
          </p:cNvSpPr>
          <p:nvPr/>
        </p:nvSpPr>
        <p:spPr bwMode="auto">
          <a:xfrm>
            <a:off x="153988" y="388620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PV of expected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given default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25650" y="3824288"/>
            <a:ext cx="82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844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178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86175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15213" y="3843338"/>
            <a:ext cx="8270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v</a:t>
            </a:r>
            <a:r>
              <a:rPr lang="en-CA" i="1" baseline="-25000" dirty="0" err="1"/>
              <a:t>n</a:t>
            </a:r>
            <a:endParaRPr lang="en-US" i="1" dirty="0"/>
          </a:p>
        </p:txBody>
      </p:sp>
      <p:sp>
        <p:nvSpPr>
          <p:cNvPr id="35874" name="TextBox 45"/>
          <p:cNvSpPr txBox="1">
            <a:spLocks noChangeArrowheads="1"/>
          </p:cNvSpPr>
          <p:nvPr/>
        </p:nvSpPr>
        <p:spPr bwMode="auto">
          <a:xfrm>
            <a:off x="4346575" y="36353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35875" name="Object 46"/>
          <p:cNvGraphicFramePr>
            <a:graphicFrameLocks noChangeAspect="1"/>
          </p:cNvGraphicFramePr>
          <p:nvPr/>
        </p:nvGraphicFramePr>
        <p:xfrm>
          <a:off x="1477963" y="5026025"/>
          <a:ext cx="15478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6" imgW="914400" imgH="431640" progId="Equation.3">
                  <p:embed/>
                </p:oleObj>
              </mc:Choice>
              <mc:Fallback>
                <p:oleObj name="Equation" r:id="rId6" imgW="91440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026025"/>
                        <a:ext cx="15478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Calculation of q</a:t>
            </a:r>
            <a:r>
              <a:rPr lang="en-US" altLang="en-US" baseline="-25000" smtClean="0"/>
              <a:t>i</a:t>
            </a:r>
            <a:r>
              <a:rPr lang="en-US" altLang="en-US" smtClean="0"/>
              <a:t>’s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probabilities are calculated from credit spreads</a:t>
            </a:r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A401F5-C2EE-4F6E-A2A2-464DB5F99F51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3505200"/>
          <a:ext cx="52339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" imgW="2311200" imgH="431640" progId="Equation.3">
                  <p:embed/>
                </p:oleObj>
              </mc:Choice>
              <mc:Fallback>
                <p:oleObj name="Equation" r:id="rId3" imgW="2311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52339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en-US" smtClean="0"/>
              <a:t>Calculation of v</a:t>
            </a:r>
            <a:r>
              <a:rPr lang="en-US" altLang="en-US" baseline="-25000" smtClean="0"/>
              <a:t>i</a:t>
            </a:r>
            <a:r>
              <a:rPr lang="en-US" altLang="en-US" smtClean="0"/>
              <a:t>’s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</a:t>
            </a:r>
            <a:r>
              <a:rPr lang="en-US" i="1" dirty="0" smtClean="0">
                <a:latin typeface="+mj-lt"/>
              </a:rPr>
              <a:t> 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 are calculated by simulating the market variables underlying the portfolio in a risk-neutral world</a:t>
            </a:r>
          </a:p>
          <a:p>
            <a:pPr>
              <a:defRPr/>
            </a:pPr>
            <a:r>
              <a:rPr lang="en-US" dirty="0" smtClean="0"/>
              <a:t>If no collateral is posted the loss on a particular simulation trial during the </a:t>
            </a:r>
            <a:r>
              <a:rPr lang="en-US" i="1" dirty="0" err="1" smtClean="0">
                <a:latin typeface="+mj-lt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interval is the PV of  (1-</a:t>
            </a:r>
            <a:r>
              <a:rPr lang="en-US" i="1" dirty="0" smtClean="0">
                <a:latin typeface="+mj-lt"/>
              </a:rPr>
              <a:t>R</a:t>
            </a:r>
            <a:r>
              <a:rPr lang="en-US" dirty="0" smtClean="0"/>
              <a:t>)max(</a:t>
            </a:r>
            <a:r>
              <a:rPr lang="en-US" i="1" dirty="0" smtClean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, 0) where </a:t>
            </a:r>
            <a:r>
              <a:rPr lang="en-US" i="1" dirty="0" smtClean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 is the value of the portfolio at the mid point of the interval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the average of the losses across all simulation trials</a:t>
            </a:r>
            <a:endParaRPr lang="en-CA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B38826-D6CD-41E9-99BD-7FC94BBDF4DC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r>
              <a:rPr lang="en-US" altLang="en-US" smtClean="0"/>
              <a:t>Collateral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It is usually assumed that the collateral is posted as agreed, and returned as agreed, until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days before a default. The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days are referred to as the “cure period” or “margin period at risk.” Usually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is 10 or 20.</a:t>
            </a:r>
          </a:p>
          <a:p>
            <a:pPr>
              <a:defRPr/>
            </a:pPr>
            <a:r>
              <a:rPr lang="en-US" sz="2400" dirty="0" smtClean="0"/>
              <a:t>Suppose that that a portfolio is fully collateralized with no initial margin and its value moves in favor of the dealer during the cure period. Then </a:t>
            </a: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positive because</a:t>
            </a:r>
          </a:p>
          <a:p>
            <a:pPr lvl="1">
              <a:defRPr/>
            </a:pPr>
            <a:r>
              <a:rPr lang="en-US" sz="2000" dirty="0" smtClean="0"/>
              <a:t>If the portfolio has a positive value to the dealer at the default time, collateral posted by the counterparty is insufficient</a:t>
            </a:r>
          </a:p>
          <a:p>
            <a:pPr lvl="1">
              <a:defRPr/>
            </a:pPr>
            <a:r>
              <a:rPr lang="en-US" sz="2000" dirty="0" smtClean="0"/>
              <a:t>If the portfolio has a negative value to the dealer at the default time, excess collateral posted by the dealer will not be returned</a:t>
            </a:r>
            <a:endParaRPr lang="en-CA" sz="2000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0C9A3-2A8F-4D41-8C82-7959C8D58076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Estimating Default Probabilities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Alternatives: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historical data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credit spreads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Merton’s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378AB2-6573-4C87-8595-C66159766B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Incremental CVA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Results from Monte Carlo are stored so that the incremental impact of a new trade can be calculated without simulating all the other trades.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4E4E5E-4776-43E4-8983-125F4667EE7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CVA Risk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55650" y="12684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CVA for a counterparty can be regarded as a complex derivative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Increasingly, dealers are managing it like any other derivative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Two sources of risk: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Changes in counterparty spreads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Changes in market variables underlying the portfolio  </a:t>
            </a: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C9C493-83EE-4141-8823-27EE8922278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0965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Wrong Way/Right Way Risk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>
                <a:cs typeface="Arial" charset="0"/>
              </a:rPr>
              <a:t>Simplest assumption is that probability of default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dirty="0" smtClean="0">
                <a:cs typeface="Arial" charset="0"/>
              </a:rPr>
              <a:t> is independent of  net exposure </a:t>
            </a:r>
            <a:r>
              <a:rPr lang="en-CA" i="1" dirty="0" smtClean="0">
                <a:latin typeface="+mj-lt"/>
                <a:cs typeface="Arial" charset="0"/>
              </a:rPr>
              <a:t>v</a:t>
            </a:r>
            <a:r>
              <a:rPr lang="en-CA" i="1" baseline="-25000" dirty="0" smtClean="0">
                <a:latin typeface="+mj-lt"/>
                <a:cs typeface="Arial" charset="0"/>
              </a:rPr>
              <a:t>i</a:t>
            </a:r>
            <a:r>
              <a:rPr lang="en-CA" dirty="0" smtClean="0">
                <a:cs typeface="Arial" charset="0"/>
              </a:rPr>
              <a:t>.</a:t>
            </a:r>
          </a:p>
          <a:p>
            <a:pPr>
              <a:defRPr/>
            </a:pPr>
            <a:r>
              <a:rPr lang="en-CA" dirty="0" smtClean="0">
                <a:cs typeface="Times New Roman" pitchFamily="18" charset="0"/>
              </a:rPr>
              <a:t>Wrong-way risk occurs when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i="1" dirty="0" smtClean="0">
                <a:latin typeface="+mj-lt"/>
                <a:cs typeface="Times New Roman" pitchFamily="18" charset="0"/>
              </a:rPr>
              <a:t> </a:t>
            </a:r>
            <a:r>
              <a:rPr lang="en-CA" dirty="0" smtClean="0">
                <a:cs typeface="Times New Roman" pitchFamily="18" charset="0"/>
              </a:rPr>
              <a:t>is positively dependent on </a:t>
            </a:r>
            <a:r>
              <a:rPr lang="en-CA" i="1" dirty="0" smtClean="0">
                <a:latin typeface="+mj-lt"/>
                <a:cs typeface="Times New Roman" pitchFamily="18" charset="0"/>
              </a:rPr>
              <a:t>v</a:t>
            </a:r>
            <a:r>
              <a:rPr lang="en-CA" i="1" baseline="-25000" dirty="0" smtClean="0">
                <a:latin typeface="+mj-lt"/>
                <a:cs typeface="Times New Roman" pitchFamily="18" charset="0"/>
              </a:rPr>
              <a:t>i</a:t>
            </a:r>
          </a:p>
          <a:p>
            <a:pPr>
              <a:defRPr/>
            </a:pPr>
            <a:r>
              <a:rPr lang="en-CA" dirty="0" smtClean="0">
                <a:cs typeface="Times New Roman" pitchFamily="18" charset="0"/>
              </a:rPr>
              <a:t> Right-way  risk occurs when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dirty="0" smtClean="0">
                <a:latin typeface="+mj-lt"/>
                <a:cs typeface="Times New Roman" pitchFamily="18" charset="0"/>
              </a:rPr>
              <a:t> </a:t>
            </a:r>
            <a:r>
              <a:rPr lang="en-CA" dirty="0" smtClean="0">
                <a:cs typeface="Times New Roman" pitchFamily="18" charset="0"/>
              </a:rPr>
              <a:t>is negatively dependent on </a:t>
            </a:r>
            <a:r>
              <a:rPr lang="en-CA" i="1" dirty="0" smtClean="0">
                <a:latin typeface="+mj-lt"/>
                <a:cs typeface="Times New Roman" pitchFamily="18" charset="0"/>
              </a:rPr>
              <a:t>v</a:t>
            </a:r>
            <a:r>
              <a:rPr lang="en-CA" i="1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CA" dirty="0" smtClean="0">
                <a:cs typeface="Times New Roman" pitchFamily="18" charset="0"/>
              </a:rPr>
              <a:t>  </a:t>
            </a:r>
            <a:endParaRPr lang="en-US" dirty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7BC5FA-B237-4C53-AF0C-25EDD63F67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DVA</a:t>
            </a:r>
            <a:endParaRPr lang="en-US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114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Debit (or debt) value adjustment (DVA) is an estimate of the cost to the counterparty of a default by the dealer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Same formulas apply except that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is counterparty’s loss given a dealer default and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altLang="en-US" smtClean="0">
                <a:latin typeface="Arial" charset="0"/>
                <a:cs typeface="Arial" charset="0"/>
              </a:rPr>
              <a:t> is dealer’s probability of default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Value  of transactions with counterparty =  No default value – CVA + DVA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187C09-C259-4AB8-8DE0-7520B1864A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DVA</a:t>
            </a:r>
            <a:r>
              <a:rPr lang="en-US" altLang="en-US" sz="2000" smtClean="0"/>
              <a:t> continued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What happens to the reported value of transactions as dealer’s credit spread increases?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66F109-A183-49C7-8DC7-7FA518C09A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Credit Risk Mitigation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Netting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Collateralization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Downgrade triggers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356999-CB6A-498B-8ABB-B01F824AFA4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Situation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Suppose </a:t>
            </a:r>
            <a:r>
              <a:rPr lang="en-US" dirty="0"/>
              <a:t>portfolio with a counterparty consists of  a single uncollateralized transaction that </a:t>
            </a:r>
            <a:r>
              <a:rPr lang="en-US" dirty="0" smtClean="0"/>
              <a:t>always has </a:t>
            </a:r>
            <a:r>
              <a:rPr lang="en-US" dirty="0"/>
              <a:t>a positive value to the </a:t>
            </a:r>
            <a:r>
              <a:rPr lang="en-US" dirty="0" smtClean="0"/>
              <a:t>dealer and provides a payoff at time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r>
              <a:rPr lang="en-US" dirty="0" smtClean="0"/>
              <a:t>The CVA adjustment has the effect of multiplying the value of the transaction by      </a:t>
            </a:r>
            <a:r>
              <a:rPr lang="en-US" i="1" dirty="0" smtClean="0">
                <a:latin typeface="+mj-lt"/>
              </a:rPr>
              <a:t>e</a:t>
            </a:r>
            <a:r>
              <a:rPr lang="en-US" i="1" baseline="30000" dirty="0" smtClean="0">
                <a:latin typeface="+mj-lt"/>
              </a:rPr>
              <a:t>-s(T)T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/>
              <a:t>where</a:t>
            </a:r>
            <a:r>
              <a:rPr lang="en-US" i="1" dirty="0" smtClean="0">
                <a:latin typeface="+mj-lt"/>
              </a:rPr>
              <a:t> s(T</a:t>
            </a:r>
            <a:r>
              <a:rPr lang="en-US" dirty="0" smtClean="0"/>
              <a:t>) is the counterparty’s credit spread for maturity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endParaRPr lang="en-US" i="1" dirty="0">
              <a:latin typeface="+mj-lt"/>
            </a:endParaRPr>
          </a:p>
          <a:p>
            <a:pPr>
              <a:defRPr/>
            </a:pPr>
            <a:endParaRPr lang="en-CA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2D6C1D-129D-4599-B95E-EC593A1EB477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24.5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2-year uncollateralized option sold by a new counterparty to the dealer has a Black-Scholes-Merton value of $3</a:t>
            </a:r>
          </a:p>
          <a:p>
            <a:pPr eaLnBrk="1" hangingPunct="1">
              <a:defRPr/>
            </a:pPr>
            <a:r>
              <a:rPr lang="en-US" dirty="0" smtClean="0"/>
              <a:t>Assume a 2 year zero coupon bond issued by the counterparty has a yield of 1.5% greater than the risk free rate</a:t>
            </a:r>
          </a:p>
          <a:p>
            <a:pPr eaLnBrk="1" hangingPunct="1">
              <a:defRPr/>
            </a:pPr>
            <a:r>
              <a:rPr lang="en-US" dirty="0" smtClean="0"/>
              <a:t>If there is no collateral and there are no other transactions between the parties, value of option is 3</a:t>
            </a:r>
            <a:r>
              <a:rPr lang="en-US" i="1" dirty="0" smtClean="0">
                <a:latin typeface="+mj-lt"/>
              </a:rPr>
              <a:t>e</a:t>
            </a:r>
            <a:r>
              <a:rPr lang="en-US" baseline="30000" dirty="0" smtClean="0"/>
              <a:t>-0.015×2</a:t>
            </a:r>
            <a:r>
              <a:rPr lang="en-US" dirty="0" smtClean="0"/>
              <a:t>=2.91</a:t>
            </a: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8DDB49-B56C-4203-BFA4-5E47FEB0B3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Uncollateralized Long Forward with Counterparty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848600" cy="3733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200" dirty="0" smtClean="0"/>
              <a:t>For a long forward contract that matures at time 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/>
              <a:t> the expected exposure at time </a:t>
            </a:r>
            <a:r>
              <a:rPr lang="en-US" sz="2200" i="1" dirty="0" smtClean="0">
                <a:latin typeface="+mj-lt"/>
              </a:rPr>
              <a:t>t </a:t>
            </a:r>
            <a:r>
              <a:rPr lang="en-US" sz="2200" dirty="0" smtClean="0"/>
              <a:t>is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200" dirty="0" smtClean="0"/>
              <a:t>where </a:t>
            </a:r>
            <a:r>
              <a:rPr lang="en-US" sz="2200" i="1" dirty="0" smtClean="0">
                <a:latin typeface="+mj-lt"/>
              </a:rPr>
              <a:t>F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is the forward price today, </a:t>
            </a:r>
            <a:r>
              <a:rPr lang="en-US" sz="2200" i="1" dirty="0" smtClean="0">
                <a:latin typeface="+mj-lt"/>
              </a:rPr>
              <a:t>K</a:t>
            </a:r>
            <a:r>
              <a:rPr lang="en-US" sz="2200" dirty="0" smtClean="0"/>
              <a:t> is the delivery price, </a:t>
            </a:r>
            <a:r>
              <a:rPr lang="en-US" sz="2200" dirty="0" smtClean="0">
                <a:latin typeface="Symbol" pitchFamily="18" charset="2"/>
              </a:rPr>
              <a:t>s</a:t>
            </a:r>
            <a:r>
              <a:rPr lang="en-US" sz="2200" dirty="0" smtClean="0"/>
              <a:t> is the volatility of the forward price, </a:t>
            </a:r>
            <a:r>
              <a:rPr lang="en-US" sz="2200" i="1" dirty="0" smtClean="0">
                <a:latin typeface="Symbol" pitchFamily="18" charset="2"/>
              </a:rPr>
              <a:t>T </a:t>
            </a:r>
            <a:r>
              <a:rPr lang="en-US" sz="2200" dirty="0" smtClean="0"/>
              <a:t>is the time to maturity of the forward contract, and </a:t>
            </a:r>
            <a:r>
              <a:rPr lang="en-US" sz="2200" i="1" dirty="0" smtClean="0">
                <a:latin typeface="+mj-lt"/>
              </a:rPr>
              <a:t>r</a:t>
            </a:r>
            <a:r>
              <a:rPr lang="en-US" sz="2200" dirty="0" smtClean="0"/>
              <a:t> is the risk-free rate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9732BF-D19F-4B33-B2FC-1C2955EC6F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914400" y="2743200"/>
          <a:ext cx="59436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6" imgW="3136680" imgH="1168200" progId="Equation.3">
                  <p:embed/>
                </p:oleObj>
              </mc:Choice>
              <mc:Fallback>
                <p:oleObj name="Equation" r:id="rId6" imgW="3136680" imgH="116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59436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Example 24.6</a:t>
            </a:r>
            <a:endParaRPr lang="en-CA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2 year forward. Current forward price is $1,600 per ounce. Two one-year intervals</a:t>
            </a:r>
          </a:p>
          <a:p>
            <a:pPr>
              <a:defRPr/>
            </a:pPr>
            <a:r>
              <a:rPr lang="en-US" sz="2400" i="1" dirty="0" smtClean="0">
                <a:latin typeface="+mj-lt"/>
              </a:rPr>
              <a:t>K </a:t>
            </a:r>
            <a:r>
              <a:rPr lang="en-US" sz="2400" dirty="0" smtClean="0"/>
              <a:t>= 1,500, </a:t>
            </a:r>
            <a:r>
              <a:rPr lang="en-US" sz="2400" dirty="0" smtClean="0">
                <a:latin typeface="Symbol" panose="05050102010706020507" pitchFamily="18" charset="2"/>
              </a:rPr>
              <a:t>s </a:t>
            </a:r>
            <a:r>
              <a:rPr lang="en-US" sz="2400" dirty="0" smtClean="0"/>
              <a:t>= 20%, </a:t>
            </a:r>
            <a:r>
              <a:rPr lang="en-US" sz="2400" i="1" dirty="0" smtClean="0">
                <a:latin typeface="+mj-lt"/>
              </a:rPr>
              <a:t>R </a:t>
            </a:r>
            <a:r>
              <a:rPr lang="en-US" sz="2400" dirty="0" smtClean="0"/>
              <a:t>= 0.3, </a:t>
            </a:r>
            <a:r>
              <a:rPr lang="en-US" sz="2400" i="1" dirty="0" smtClean="0">
                <a:latin typeface="+mj-lt"/>
              </a:rPr>
              <a:t>r </a:t>
            </a:r>
            <a:r>
              <a:rPr lang="en-US" sz="2400" dirty="0" smtClean="0"/>
              <a:t>= 5%</a:t>
            </a:r>
          </a:p>
          <a:p>
            <a:pPr>
              <a:defRPr/>
            </a:pPr>
            <a:r>
              <a:rPr lang="en-US" sz="2400" i="1" dirty="0">
                <a:latin typeface="+mj-lt"/>
              </a:rPr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=0.5,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=1.5</a:t>
            </a:r>
          </a:p>
          <a:p>
            <a:pPr>
              <a:defRPr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=0.02 and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=0.03</a:t>
            </a:r>
          </a:p>
          <a:p>
            <a:pPr>
              <a:defRPr/>
            </a:pP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92.67 and </a:t>
            </a: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130.65</a:t>
            </a:r>
          </a:p>
          <a:p>
            <a:pPr>
              <a:defRPr/>
            </a:pPr>
            <a:r>
              <a:rPr lang="en-US" sz="2400" dirty="0" smtClean="0"/>
              <a:t>CVA=0.02×92.67+0.03×130.65 = 5.77</a:t>
            </a:r>
          </a:p>
          <a:p>
            <a:pPr>
              <a:defRPr/>
            </a:pPr>
            <a:r>
              <a:rPr lang="en-US" sz="2400" dirty="0" smtClean="0"/>
              <a:t>Value  after CVA =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(1600−1500)e</a:t>
            </a:r>
            <a:r>
              <a:rPr lang="en-US" sz="2400" baseline="30000" dirty="0" smtClean="0"/>
              <a:t>-0.05×2 </a:t>
            </a:r>
            <a:r>
              <a:rPr lang="en-US" sz="2400" dirty="0" smtClean="0"/>
              <a:t>− 5.77 = 84.71</a:t>
            </a:r>
            <a:endParaRPr lang="en-CA" sz="2400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 11th Edition, Copyright © John  C. Hull 2021</a:t>
            </a:r>
            <a:endParaRPr lang="en-US" alt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6613B4-858E-42B4-839D-DD66E3F422A7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Historical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27250"/>
            <a:ext cx="7620000" cy="40036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Historical data provided by rating agencies are also used to estimate the probability of default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68DB7F-F3E7-4FFD-AE4A-4E16E44BDF5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Default Correlation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credit default correlation between two companies is a measure of their tendency to default at about the same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Default correlation is important in risk management when analyzing the benefits of credit risk diversification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also important in the valuation of some credit derivatives, eg a first-to-default CDS and  CDO tranches. 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9BB18-C098-40CD-ABAE-9908FE28AEF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Measurement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is no generally accepted measure of default correlation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Default correlation is a more complex phenomenon than the correlation between two random variables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03FF16-5FA9-494C-9231-8F4A29756D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Survival Time Correlation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as the time to default for company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as the cumulative probability distribution for</a:t>
            </a:r>
            <a:r>
              <a:rPr lang="en-US" altLang="en-US" i="1" smtClean="0">
                <a:latin typeface="Arial" charset="0"/>
                <a:cs typeface="Arial" charset="0"/>
              </a:rPr>
              <a:t> t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default correlation between companies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can be defined as the correlation between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But this does not uniquely define the joint probability distribution of default times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72A6C8-A569-4FAF-B379-B3C59748B4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2188"/>
            <a:ext cx="7532688" cy="7858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Gaussian Copula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DB90E-B165-4088-8064-36A55DECCA1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53254" name="AutoShape 9"/>
          <p:cNvSpPr>
            <a:spLocks noChangeAspect="1" noChangeArrowheads="1" noTextEdit="1"/>
          </p:cNvSpPr>
          <p:nvPr/>
        </p:nvSpPr>
        <p:spPr bwMode="auto">
          <a:xfrm>
            <a:off x="2268538" y="1628775"/>
            <a:ext cx="4897437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2286000" y="1646238"/>
            <a:ext cx="1624013" cy="1360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56" name="Line 12"/>
          <p:cNvSpPr>
            <a:spLocks noChangeShapeType="1"/>
          </p:cNvSpPr>
          <p:nvPr/>
        </p:nvSpPr>
        <p:spPr bwMode="auto">
          <a:xfrm>
            <a:off x="2362200" y="262255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3"/>
          <p:cNvSpPr>
            <a:spLocks noChangeShapeType="1"/>
          </p:cNvSpPr>
          <p:nvPr/>
        </p:nvSpPr>
        <p:spPr bwMode="auto">
          <a:xfrm>
            <a:off x="2362200" y="238760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4"/>
          <p:cNvSpPr>
            <a:spLocks noChangeShapeType="1"/>
          </p:cNvSpPr>
          <p:nvPr/>
        </p:nvSpPr>
        <p:spPr bwMode="auto">
          <a:xfrm>
            <a:off x="2362200" y="2149475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>
            <a:off x="2362200" y="1916113"/>
            <a:ext cx="1468438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6"/>
          <p:cNvSpPr>
            <a:spLocks noChangeShapeType="1"/>
          </p:cNvSpPr>
          <p:nvPr/>
        </p:nvSpPr>
        <p:spPr bwMode="auto">
          <a:xfrm>
            <a:off x="2362200" y="168275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7"/>
          <p:cNvSpPr>
            <a:spLocks noChangeShapeType="1"/>
          </p:cNvSpPr>
          <p:nvPr/>
        </p:nvSpPr>
        <p:spPr bwMode="auto">
          <a:xfrm>
            <a:off x="2362200" y="2855913"/>
            <a:ext cx="1470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2325688" y="2894013"/>
            <a:ext cx="88900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3" name="Rectangle 20"/>
          <p:cNvSpPr>
            <a:spLocks noChangeArrowheads="1"/>
          </p:cNvSpPr>
          <p:nvPr/>
        </p:nvSpPr>
        <p:spPr bwMode="auto">
          <a:xfrm>
            <a:off x="2563813" y="2894013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751138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2963863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171825" y="2894013"/>
            <a:ext cx="714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3382963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0.8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3611563" y="2894013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3803650" y="2894013"/>
            <a:ext cx="714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1.2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4841875" y="1739900"/>
            <a:ext cx="1503363" cy="1260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71" name="Line 28"/>
          <p:cNvSpPr>
            <a:spLocks noChangeShapeType="1"/>
          </p:cNvSpPr>
          <p:nvPr/>
        </p:nvSpPr>
        <p:spPr bwMode="auto">
          <a:xfrm>
            <a:off x="4911725" y="264318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9"/>
          <p:cNvSpPr>
            <a:spLocks noChangeShapeType="1"/>
          </p:cNvSpPr>
          <p:nvPr/>
        </p:nvSpPr>
        <p:spPr bwMode="auto">
          <a:xfrm>
            <a:off x="4911725" y="242728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30"/>
          <p:cNvSpPr>
            <a:spLocks noChangeShapeType="1"/>
          </p:cNvSpPr>
          <p:nvPr/>
        </p:nvSpPr>
        <p:spPr bwMode="auto">
          <a:xfrm>
            <a:off x="4911725" y="2206625"/>
            <a:ext cx="1358900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31"/>
          <p:cNvSpPr>
            <a:spLocks noChangeShapeType="1"/>
          </p:cNvSpPr>
          <p:nvPr/>
        </p:nvSpPr>
        <p:spPr bwMode="auto">
          <a:xfrm>
            <a:off x="4911725" y="198913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32"/>
          <p:cNvSpPr>
            <a:spLocks noChangeShapeType="1"/>
          </p:cNvSpPr>
          <p:nvPr/>
        </p:nvSpPr>
        <p:spPr bwMode="auto">
          <a:xfrm>
            <a:off x="4911725" y="1771650"/>
            <a:ext cx="1358900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33"/>
          <p:cNvSpPr>
            <a:spLocks noChangeShapeType="1"/>
          </p:cNvSpPr>
          <p:nvPr/>
        </p:nvSpPr>
        <p:spPr bwMode="auto">
          <a:xfrm>
            <a:off x="4859338" y="2852738"/>
            <a:ext cx="13620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Rectangle 35"/>
          <p:cNvSpPr>
            <a:spLocks noChangeArrowheads="1"/>
          </p:cNvSpPr>
          <p:nvPr/>
        </p:nvSpPr>
        <p:spPr bwMode="auto">
          <a:xfrm>
            <a:off x="4878388" y="2895600"/>
            <a:ext cx="650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8" name="Rectangle 36"/>
          <p:cNvSpPr>
            <a:spLocks noChangeArrowheads="1"/>
          </p:cNvSpPr>
          <p:nvPr/>
        </p:nvSpPr>
        <p:spPr bwMode="auto">
          <a:xfrm>
            <a:off x="5099050" y="2895600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9" name="Rectangle 37"/>
          <p:cNvSpPr>
            <a:spLocks noChangeArrowheads="1"/>
          </p:cNvSpPr>
          <p:nvPr/>
        </p:nvSpPr>
        <p:spPr bwMode="auto">
          <a:xfrm>
            <a:off x="527367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0" name="Rectangle 38"/>
          <p:cNvSpPr>
            <a:spLocks noChangeArrowheads="1"/>
          </p:cNvSpPr>
          <p:nvPr/>
        </p:nvSpPr>
        <p:spPr bwMode="auto">
          <a:xfrm>
            <a:off x="5468938" y="2895600"/>
            <a:ext cx="523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1" name="Rectangle 39"/>
          <p:cNvSpPr>
            <a:spLocks noChangeArrowheads="1"/>
          </p:cNvSpPr>
          <p:nvPr/>
        </p:nvSpPr>
        <p:spPr bwMode="auto">
          <a:xfrm>
            <a:off x="566102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2" name="Rectangle 40"/>
          <p:cNvSpPr>
            <a:spLocks noChangeArrowheads="1"/>
          </p:cNvSpPr>
          <p:nvPr/>
        </p:nvSpPr>
        <p:spPr bwMode="auto">
          <a:xfrm>
            <a:off x="585787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0.8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3" name="Rectangle 41"/>
          <p:cNvSpPr>
            <a:spLocks noChangeArrowheads="1"/>
          </p:cNvSpPr>
          <p:nvPr/>
        </p:nvSpPr>
        <p:spPr bwMode="auto">
          <a:xfrm>
            <a:off x="6069013" y="2895600"/>
            <a:ext cx="206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4" name="Rectangle 42"/>
          <p:cNvSpPr>
            <a:spLocks noChangeArrowheads="1"/>
          </p:cNvSpPr>
          <p:nvPr/>
        </p:nvSpPr>
        <p:spPr bwMode="auto">
          <a:xfrm>
            <a:off x="6246813" y="2895600"/>
            <a:ext cx="523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1.2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5" name="Rectangle 43"/>
          <p:cNvSpPr>
            <a:spLocks noChangeArrowheads="1"/>
          </p:cNvSpPr>
          <p:nvPr/>
        </p:nvSpPr>
        <p:spPr bwMode="auto">
          <a:xfrm>
            <a:off x="2954338" y="2952750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6" name="Rectangle 44"/>
          <p:cNvSpPr>
            <a:spLocks noChangeArrowheads="1"/>
          </p:cNvSpPr>
          <p:nvPr/>
        </p:nvSpPr>
        <p:spPr bwMode="auto">
          <a:xfrm>
            <a:off x="3041650" y="30400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7" name="Rectangle 45"/>
          <p:cNvSpPr>
            <a:spLocks noChangeArrowheads="1"/>
          </p:cNvSpPr>
          <p:nvPr/>
        </p:nvSpPr>
        <p:spPr bwMode="auto">
          <a:xfrm>
            <a:off x="5510213" y="2905125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8" name="Rectangle 46"/>
          <p:cNvSpPr>
            <a:spLocks noChangeArrowheads="1"/>
          </p:cNvSpPr>
          <p:nvPr/>
        </p:nvSpPr>
        <p:spPr bwMode="auto">
          <a:xfrm>
            <a:off x="5597525" y="29924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9" name="Rectangle 47"/>
          <p:cNvSpPr>
            <a:spLocks noChangeArrowheads="1"/>
          </p:cNvSpPr>
          <p:nvPr/>
        </p:nvSpPr>
        <p:spPr bwMode="auto">
          <a:xfrm>
            <a:off x="2374900" y="3827463"/>
            <a:ext cx="14033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90" name="Rectangle 48"/>
          <p:cNvSpPr>
            <a:spLocks noChangeArrowheads="1"/>
          </p:cNvSpPr>
          <p:nvPr/>
        </p:nvSpPr>
        <p:spPr bwMode="auto">
          <a:xfrm>
            <a:off x="2427288" y="3859213"/>
            <a:ext cx="1293812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91" name="Line 49"/>
          <p:cNvSpPr>
            <a:spLocks noChangeShapeType="1"/>
          </p:cNvSpPr>
          <p:nvPr/>
        </p:nvSpPr>
        <p:spPr bwMode="auto">
          <a:xfrm>
            <a:off x="2427288" y="4813300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Line 50"/>
          <p:cNvSpPr>
            <a:spLocks noChangeShapeType="1"/>
          </p:cNvSpPr>
          <p:nvPr/>
        </p:nvSpPr>
        <p:spPr bwMode="auto">
          <a:xfrm>
            <a:off x="2427288" y="4694238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Line 51"/>
          <p:cNvSpPr>
            <a:spLocks noChangeShapeType="1"/>
          </p:cNvSpPr>
          <p:nvPr/>
        </p:nvSpPr>
        <p:spPr bwMode="auto">
          <a:xfrm>
            <a:off x="2427288" y="457517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Line 52"/>
          <p:cNvSpPr>
            <a:spLocks noChangeShapeType="1"/>
          </p:cNvSpPr>
          <p:nvPr/>
        </p:nvSpPr>
        <p:spPr bwMode="auto">
          <a:xfrm>
            <a:off x="2427288" y="445452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Line 53"/>
          <p:cNvSpPr>
            <a:spLocks noChangeShapeType="1"/>
          </p:cNvSpPr>
          <p:nvPr/>
        </p:nvSpPr>
        <p:spPr bwMode="auto">
          <a:xfrm>
            <a:off x="2427288" y="4338638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Line 54"/>
          <p:cNvSpPr>
            <a:spLocks noChangeShapeType="1"/>
          </p:cNvSpPr>
          <p:nvPr/>
        </p:nvSpPr>
        <p:spPr bwMode="auto">
          <a:xfrm>
            <a:off x="2427288" y="421957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Line 55"/>
          <p:cNvSpPr>
            <a:spLocks noChangeShapeType="1"/>
          </p:cNvSpPr>
          <p:nvPr/>
        </p:nvSpPr>
        <p:spPr bwMode="auto">
          <a:xfrm>
            <a:off x="2427288" y="409892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8" name="Line 56"/>
          <p:cNvSpPr>
            <a:spLocks noChangeShapeType="1"/>
          </p:cNvSpPr>
          <p:nvPr/>
        </p:nvSpPr>
        <p:spPr bwMode="auto">
          <a:xfrm>
            <a:off x="2427288" y="3979863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Line 57"/>
          <p:cNvSpPr>
            <a:spLocks noChangeShapeType="1"/>
          </p:cNvSpPr>
          <p:nvPr/>
        </p:nvSpPr>
        <p:spPr bwMode="auto">
          <a:xfrm>
            <a:off x="2427288" y="3859213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Rectangle 58"/>
          <p:cNvSpPr>
            <a:spLocks noChangeArrowheads="1"/>
          </p:cNvSpPr>
          <p:nvPr/>
        </p:nvSpPr>
        <p:spPr bwMode="auto">
          <a:xfrm>
            <a:off x="2427288" y="3859213"/>
            <a:ext cx="1293812" cy="1074737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01" name="Line 59"/>
          <p:cNvSpPr>
            <a:spLocks noChangeShapeType="1"/>
          </p:cNvSpPr>
          <p:nvPr/>
        </p:nvSpPr>
        <p:spPr bwMode="auto">
          <a:xfrm>
            <a:off x="2427288" y="4933950"/>
            <a:ext cx="129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2" name="Line 60"/>
          <p:cNvSpPr>
            <a:spLocks noChangeShapeType="1"/>
          </p:cNvSpPr>
          <p:nvPr/>
        </p:nvSpPr>
        <p:spPr bwMode="auto">
          <a:xfrm>
            <a:off x="2643188" y="493395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3" name="Freeform 61"/>
          <p:cNvSpPr>
            <a:spLocks/>
          </p:cNvSpPr>
          <p:nvPr/>
        </p:nvSpPr>
        <p:spPr bwMode="auto">
          <a:xfrm>
            <a:off x="2652713" y="4933950"/>
            <a:ext cx="12700" cy="1588"/>
          </a:xfrm>
          <a:custGeom>
            <a:avLst/>
            <a:gdLst>
              <a:gd name="T0" fmla="*/ 0 w 16"/>
              <a:gd name="T1" fmla="*/ 0 h 1588"/>
              <a:gd name="T2" fmla="*/ 2147483647 w 16"/>
              <a:gd name="T3" fmla="*/ 0 h 1588"/>
              <a:gd name="T4" fmla="*/ 2147483647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Line 62"/>
          <p:cNvSpPr>
            <a:spLocks noChangeShapeType="1"/>
          </p:cNvSpPr>
          <p:nvPr/>
        </p:nvSpPr>
        <p:spPr bwMode="auto">
          <a:xfrm>
            <a:off x="2665413" y="4933950"/>
            <a:ext cx="7937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5" name="Freeform 63"/>
          <p:cNvSpPr>
            <a:spLocks/>
          </p:cNvSpPr>
          <p:nvPr/>
        </p:nvSpPr>
        <p:spPr bwMode="auto">
          <a:xfrm>
            <a:off x="2673350" y="4933950"/>
            <a:ext cx="12700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8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Freeform 64"/>
          <p:cNvSpPr>
            <a:spLocks/>
          </p:cNvSpPr>
          <p:nvPr/>
        </p:nvSpPr>
        <p:spPr bwMode="auto">
          <a:xfrm>
            <a:off x="2686050" y="4930775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4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Freeform 65"/>
          <p:cNvSpPr>
            <a:spLocks/>
          </p:cNvSpPr>
          <p:nvPr/>
        </p:nvSpPr>
        <p:spPr bwMode="auto">
          <a:xfrm>
            <a:off x="2695575" y="4930775"/>
            <a:ext cx="12700" cy="1588"/>
          </a:xfrm>
          <a:custGeom>
            <a:avLst/>
            <a:gdLst>
              <a:gd name="T0" fmla="*/ 0 w 16"/>
              <a:gd name="T1" fmla="*/ 0 h 1588"/>
              <a:gd name="T2" fmla="*/ 2147483647 w 16"/>
              <a:gd name="T3" fmla="*/ 0 h 1588"/>
              <a:gd name="T4" fmla="*/ 2147483647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Line 66"/>
          <p:cNvSpPr>
            <a:spLocks noChangeShapeType="1"/>
          </p:cNvSpPr>
          <p:nvPr/>
        </p:nvSpPr>
        <p:spPr bwMode="auto">
          <a:xfrm>
            <a:off x="2708275" y="4930775"/>
            <a:ext cx="7938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Freeform 67"/>
          <p:cNvSpPr>
            <a:spLocks/>
          </p:cNvSpPr>
          <p:nvPr/>
        </p:nvSpPr>
        <p:spPr bwMode="auto">
          <a:xfrm>
            <a:off x="2716213" y="4926013"/>
            <a:ext cx="12700" cy="4762"/>
          </a:xfrm>
          <a:custGeom>
            <a:avLst/>
            <a:gdLst>
              <a:gd name="T0" fmla="*/ 0 w 16"/>
              <a:gd name="T1" fmla="*/ 2147483647 h 5"/>
              <a:gd name="T2" fmla="*/ 2147483647 w 16"/>
              <a:gd name="T3" fmla="*/ 0 h 5"/>
              <a:gd name="T4" fmla="*/ 2147483647 w 16"/>
              <a:gd name="T5" fmla="*/ 0 h 5"/>
              <a:gd name="T6" fmla="*/ 0 60000 65536"/>
              <a:gd name="T7" fmla="*/ 0 60000 65536"/>
              <a:gd name="T8" fmla="*/ 0 60000 65536"/>
              <a:gd name="T9" fmla="*/ 0 w 16"/>
              <a:gd name="T10" fmla="*/ 0 h 5"/>
              <a:gd name="T11" fmla="*/ 16 w 16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5">
                <a:moveTo>
                  <a:pt x="0" y="5"/>
                </a:moveTo>
                <a:lnTo>
                  <a:pt x="9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68"/>
          <p:cNvSpPr>
            <a:spLocks noChangeShapeType="1"/>
          </p:cNvSpPr>
          <p:nvPr/>
        </p:nvSpPr>
        <p:spPr bwMode="auto">
          <a:xfrm>
            <a:off x="2728913" y="492601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69"/>
          <p:cNvSpPr>
            <a:spLocks noChangeShapeType="1"/>
          </p:cNvSpPr>
          <p:nvPr/>
        </p:nvSpPr>
        <p:spPr bwMode="auto">
          <a:xfrm flipV="1">
            <a:off x="2738438" y="4922838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70"/>
          <p:cNvSpPr>
            <a:spLocks noChangeShapeType="1"/>
          </p:cNvSpPr>
          <p:nvPr/>
        </p:nvSpPr>
        <p:spPr bwMode="auto">
          <a:xfrm flipV="1">
            <a:off x="2751138" y="4919663"/>
            <a:ext cx="11112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Line 71"/>
          <p:cNvSpPr>
            <a:spLocks noChangeShapeType="1"/>
          </p:cNvSpPr>
          <p:nvPr/>
        </p:nvSpPr>
        <p:spPr bwMode="auto">
          <a:xfrm flipV="1">
            <a:off x="2762250" y="49133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4" name="Freeform 72"/>
          <p:cNvSpPr>
            <a:spLocks/>
          </p:cNvSpPr>
          <p:nvPr/>
        </p:nvSpPr>
        <p:spPr bwMode="auto">
          <a:xfrm>
            <a:off x="2771775" y="4906963"/>
            <a:ext cx="12700" cy="6350"/>
          </a:xfrm>
          <a:custGeom>
            <a:avLst/>
            <a:gdLst>
              <a:gd name="T0" fmla="*/ 0 w 15"/>
              <a:gd name="T1" fmla="*/ 2147483647 h 8"/>
              <a:gd name="T2" fmla="*/ 2147483647 w 15"/>
              <a:gd name="T3" fmla="*/ 2147483647 h 8"/>
              <a:gd name="T4" fmla="*/ 2147483647 w 15"/>
              <a:gd name="T5" fmla="*/ 0 h 8"/>
              <a:gd name="T6" fmla="*/ 0 60000 65536"/>
              <a:gd name="T7" fmla="*/ 0 60000 65536"/>
              <a:gd name="T8" fmla="*/ 0 60000 65536"/>
              <a:gd name="T9" fmla="*/ 0 w 15"/>
              <a:gd name="T10" fmla="*/ 0 h 8"/>
              <a:gd name="T11" fmla="*/ 15 w 1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8">
                <a:moveTo>
                  <a:pt x="0" y="8"/>
                </a:moveTo>
                <a:lnTo>
                  <a:pt x="8" y="4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5" name="Line 73"/>
          <p:cNvSpPr>
            <a:spLocks noChangeShapeType="1"/>
          </p:cNvSpPr>
          <p:nvPr/>
        </p:nvSpPr>
        <p:spPr bwMode="auto">
          <a:xfrm flipV="1">
            <a:off x="2784475" y="49006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6" name="Freeform 74"/>
          <p:cNvSpPr>
            <a:spLocks/>
          </p:cNvSpPr>
          <p:nvPr/>
        </p:nvSpPr>
        <p:spPr bwMode="auto">
          <a:xfrm>
            <a:off x="2794000" y="4891088"/>
            <a:ext cx="11113" cy="9525"/>
          </a:xfrm>
          <a:custGeom>
            <a:avLst/>
            <a:gdLst>
              <a:gd name="T0" fmla="*/ 0 w 16"/>
              <a:gd name="T1" fmla="*/ 2147483647 h 13"/>
              <a:gd name="T2" fmla="*/ 2147483647 w 16"/>
              <a:gd name="T3" fmla="*/ 2147483647 h 13"/>
              <a:gd name="T4" fmla="*/ 2147483647 w 16"/>
              <a:gd name="T5" fmla="*/ 0 h 13"/>
              <a:gd name="T6" fmla="*/ 0 60000 65536"/>
              <a:gd name="T7" fmla="*/ 0 60000 65536"/>
              <a:gd name="T8" fmla="*/ 0 60000 65536"/>
              <a:gd name="T9" fmla="*/ 0 w 16"/>
              <a:gd name="T10" fmla="*/ 0 h 13"/>
              <a:gd name="T11" fmla="*/ 16 w 16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3">
                <a:moveTo>
                  <a:pt x="0" y="13"/>
                </a:moveTo>
                <a:lnTo>
                  <a:pt x="7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7" name="Line 75"/>
          <p:cNvSpPr>
            <a:spLocks noChangeShapeType="1"/>
          </p:cNvSpPr>
          <p:nvPr/>
        </p:nvSpPr>
        <p:spPr bwMode="auto">
          <a:xfrm flipV="1">
            <a:off x="2805113" y="4878388"/>
            <a:ext cx="9525" cy="127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8" name="Freeform 76"/>
          <p:cNvSpPr>
            <a:spLocks/>
          </p:cNvSpPr>
          <p:nvPr/>
        </p:nvSpPr>
        <p:spPr bwMode="auto">
          <a:xfrm>
            <a:off x="2814638" y="4865688"/>
            <a:ext cx="12700" cy="12700"/>
          </a:xfrm>
          <a:custGeom>
            <a:avLst/>
            <a:gdLst>
              <a:gd name="T0" fmla="*/ 0 w 15"/>
              <a:gd name="T1" fmla="*/ 2147483647 h 17"/>
              <a:gd name="T2" fmla="*/ 2147483647 w 15"/>
              <a:gd name="T3" fmla="*/ 2147483647 h 17"/>
              <a:gd name="T4" fmla="*/ 2147483647 w 15"/>
              <a:gd name="T5" fmla="*/ 0 h 17"/>
              <a:gd name="T6" fmla="*/ 0 60000 65536"/>
              <a:gd name="T7" fmla="*/ 0 60000 65536"/>
              <a:gd name="T8" fmla="*/ 0 60000 65536"/>
              <a:gd name="T9" fmla="*/ 0 w 15"/>
              <a:gd name="T10" fmla="*/ 0 h 17"/>
              <a:gd name="T11" fmla="*/ 15 w 1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7">
                <a:moveTo>
                  <a:pt x="0" y="17"/>
                </a:moveTo>
                <a:lnTo>
                  <a:pt x="8" y="9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9" name="Line 77"/>
          <p:cNvSpPr>
            <a:spLocks noChangeShapeType="1"/>
          </p:cNvSpPr>
          <p:nvPr/>
        </p:nvSpPr>
        <p:spPr bwMode="auto">
          <a:xfrm flipV="1">
            <a:off x="282733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0" name="Freeform 78"/>
          <p:cNvSpPr>
            <a:spLocks/>
          </p:cNvSpPr>
          <p:nvPr/>
        </p:nvSpPr>
        <p:spPr bwMode="auto">
          <a:xfrm>
            <a:off x="2836863" y="4829175"/>
            <a:ext cx="11112" cy="19050"/>
          </a:xfrm>
          <a:custGeom>
            <a:avLst/>
            <a:gdLst>
              <a:gd name="T0" fmla="*/ 0 w 16"/>
              <a:gd name="T1" fmla="*/ 2147483647 h 24"/>
              <a:gd name="T2" fmla="*/ 2147483647 w 16"/>
              <a:gd name="T3" fmla="*/ 2147483647 h 24"/>
              <a:gd name="T4" fmla="*/ 2147483647 w 16"/>
              <a:gd name="T5" fmla="*/ 0 h 24"/>
              <a:gd name="T6" fmla="*/ 0 60000 65536"/>
              <a:gd name="T7" fmla="*/ 0 60000 65536"/>
              <a:gd name="T8" fmla="*/ 0 60000 65536"/>
              <a:gd name="T9" fmla="*/ 0 w 16"/>
              <a:gd name="T10" fmla="*/ 0 h 24"/>
              <a:gd name="T11" fmla="*/ 16 w 16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24">
                <a:moveTo>
                  <a:pt x="0" y="24"/>
                </a:moveTo>
                <a:lnTo>
                  <a:pt x="7" y="11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1" name="Freeform 79"/>
          <p:cNvSpPr>
            <a:spLocks/>
          </p:cNvSpPr>
          <p:nvPr/>
        </p:nvSpPr>
        <p:spPr bwMode="auto">
          <a:xfrm>
            <a:off x="2847975" y="4803775"/>
            <a:ext cx="9525" cy="25400"/>
          </a:xfrm>
          <a:custGeom>
            <a:avLst/>
            <a:gdLst>
              <a:gd name="T0" fmla="*/ 0 w 10"/>
              <a:gd name="T1" fmla="*/ 2147483647 h 33"/>
              <a:gd name="T2" fmla="*/ 2147483647 w 10"/>
              <a:gd name="T3" fmla="*/ 2147483647 h 33"/>
              <a:gd name="T4" fmla="*/ 2147483647 w 10"/>
              <a:gd name="T5" fmla="*/ 0 h 33"/>
              <a:gd name="T6" fmla="*/ 0 60000 65536"/>
              <a:gd name="T7" fmla="*/ 0 60000 65536"/>
              <a:gd name="T8" fmla="*/ 0 60000 65536"/>
              <a:gd name="T9" fmla="*/ 0 w 10"/>
              <a:gd name="T10" fmla="*/ 0 h 33"/>
              <a:gd name="T11" fmla="*/ 10 w 10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3">
                <a:moveTo>
                  <a:pt x="0" y="33"/>
                </a:moveTo>
                <a:lnTo>
                  <a:pt x="3" y="16"/>
                </a:lnTo>
                <a:lnTo>
                  <a:pt x="10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Freeform 80"/>
          <p:cNvSpPr>
            <a:spLocks/>
          </p:cNvSpPr>
          <p:nvPr/>
        </p:nvSpPr>
        <p:spPr bwMode="auto">
          <a:xfrm>
            <a:off x="2857500" y="4778375"/>
            <a:ext cx="11113" cy="25400"/>
          </a:xfrm>
          <a:custGeom>
            <a:avLst/>
            <a:gdLst>
              <a:gd name="T0" fmla="*/ 0 w 16"/>
              <a:gd name="T1" fmla="*/ 2147483647 h 33"/>
              <a:gd name="T2" fmla="*/ 2147483647 w 16"/>
              <a:gd name="T3" fmla="*/ 2147483647 h 33"/>
              <a:gd name="T4" fmla="*/ 2147483647 w 16"/>
              <a:gd name="T5" fmla="*/ 0 h 33"/>
              <a:gd name="T6" fmla="*/ 0 60000 65536"/>
              <a:gd name="T7" fmla="*/ 0 60000 65536"/>
              <a:gd name="T8" fmla="*/ 0 60000 65536"/>
              <a:gd name="T9" fmla="*/ 0 w 16"/>
              <a:gd name="T10" fmla="*/ 0 h 33"/>
              <a:gd name="T11" fmla="*/ 16 w 16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3">
                <a:moveTo>
                  <a:pt x="0" y="33"/>
                </a:moveTo>
                <a:lnTo>
                  <a:pt x="9" y="1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81"/>
          <p:cNvSpPr>
            <a:spLocks noChangeShapeType="1"/>
          </p:cNvSpPr>
          <p:nvPr/>
        </p:nvSpPr>
        <p:spPr bwMode="auto">
          <a:xfrm flipV="1">
            <a:off x="2868613" y="4745038"/>
            <a:ext cx="9525" cy="333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Freeform 82"/>
          <p:cNvSpPr>
            <a:spLocks/>
          </p:cNvSpPr>
          <p:nvPr/>
        </p:nvSpPr>
        <p:spPr bwMode="auto">
          <a:xfrm>
            <a:off x="2878138" y="4710113"/>
            <a:ext cx="12700" cy="34925"/>
          </a:xfrm>
          <a:custGeom>
            <a:avLst/>
            <a:gdLst>
              <a:gd name="T0" fmla="*/ 0 w 15"/>
              <a:gd name="T1" fmla="*/ 2147483647 h 45"/>
              <a:gd name="T2" fmla="*/ 2147483647 w 15"/>
              <a:gd name="T3" fmla="*/ 2147483647 h 45"/>
              <a:gd name="T4" fmla="*/ 2147483647 w 15"/>
              <a:gd name="T5" fmla="*/ 0 h 45"/>
              <a:gd name="T6" fmla="*/ 0 60000 65536"/>
              <a:gd name="T7" fmla="*/ 0 60000 65536"/>
              <a:gd name="T8" fmla="*/ 0 60000 65536"/>
              <a:gd name="T9" fmla="*/ 0 w 15"/>
              <a:gd name="T10" fmla="*/ 0 h 45"/>
              <a:gd name="T11" fmla="*/ 15 w 15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5">
                <a:moveTo>
                  <a:pt x="0" y="45"/>
                </a:moveTo>
                <a:lnTo>
                  <a:pt x="7" y="24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83"/>
          <p:cNvSpPr>
            <a:spLocks noChangeShapeType="1"/>
          </p:cNvSpPr>
          <p:nvPr/>
        </p:nvSpPr>
        <p:spPr bwMode="auto">
          <a:xfrm flipV="1">
            <a:off x="2890838" y="4668838"/>
            <a:ext cx="9525" cy="412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84"/>
          <p:cNvSpPr>
            <a:spLocks noChangeShapeType="1"/>
          </p:cNvSpPr>
          <p:nvPr/>
        </p:nvSpPr>
        <p:spPr bwMode="auto">
          <a:xfrm flipV="1">
            <a:off x="2900363" y="4622800"/>
            <a:ext cx="11112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Freeform 85"/>
          <p:cNvSpPr>
            <a:spLocks/>
          </p:cNvSpPr>
          <p:nvPr/>
        </p:nvSpPr>
        <p:spPr bwMode="auto">
          <a:xfrm>
            <a:off x="2911475" y="4578350"/>
            <a:ext cx="12700" cy="44450"/>
          </a:xfrm>
          <a:custGeom>
            <a:avLst/>
            <a:gdLst>
              <a:gd name="T0" fmla="*/ 0 w 15"/>
              <a:gd name="T1" fmla="*/ 2147483647 h 57"/>
              <a:gd name="T2" fmla="*/ 2147483647 w 15"/>
              <a:gd name="T3" fmla="*/ 2147483647 h 57"/>
              <a:gd name="T4" fmla="*/ 2147483647 w 15"/>
              <a:gd name="T5" fmla="*/ 0 h 57"/>
              <a:gd name="T6" fmla="*/ 0 60000 65536"/>
              <a:gd name="T7" fmla="*/ 0 60000 65536"/>
              <a:gd name="T8" fmla="*/ 0 60000 65536"/>
              <a:gd name="T9" fmla="*/ 0 w 15"/>
              <a:gd name="T10" fmla="*/ 0 h 57"/>
              <a:gd name="T11" fmla="*/ 15 w 15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7">
                <a:moveTo>
                  <a:pt x="0" y="57"/>
                </a:moveTo>
                <a:lnTo>
                  <a:pt x="8" y="28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86"/>
          <p:cNvSpPr>
            <a:spLocks noChangeShapeType="1"/>
          </p:cNvSpPr>
          <p:nvPr/>
        </p:nvSpPr>
        <p:spPr bwMode="auto">
          <a:xfrm flipV="1">
            <a:off x="2924175" y="4525963"/>
            <a:ext cx="9525" cy="523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Freeform 87"/>
          <p:cNvSpPr>
            <a:spLocks/>
          </p:cNvSpPr>
          <p:nvPr/>
        </p:nvSpPr>
        <p:spPr bwMode="auto">
          <a:xfrm>
            <a:off x="2933700" y="4471988"/>
            <a:ext cx="12700" cy="53975"/>
          </a:xfrm>
          <a:custGeom>
            <a:avLst/>
            <a:gdLst>
              <a:gd name="T0" fmla="*/ 0 w 16"/>
              <a:gd name="T1" fmla="*/ 2147483647 h 69"/>
              <a:gd name="T2" fmla="*/ 2147483647 w 16"/>
              <a:gd name="T3" fmla="*/ 2147483647 h 69"/>
              <a:gd name="T4" fmla="*/ 2147483647 w 16"/>
              <a:gd name="T5" fmla="*/ 0 h 69"/>
              <a:gd name="T6" fmla="*/ 0 60000 65536"/>
              <a:gd name="T7" fmla="*/ 0 60000 65536"/>
              <a:gd name="T8" fmla="*/ 0 60000 65536"/>
              <a:gd name="T9" fmla="*/ 0 w 16"/>
              <a:gd name="T10" fmla="*/ 0 h 69"/>
              <a:gd name="T11" fmla="*/ 16 w 1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9">
                <a:moveTo>
                  <a:pt x="0" y="69"/>
                </a:moveTo>
                <a:lnTo>
                  <a:pt x="7" y="3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88"/>
          <p:cNvSpPr>
            <a:spLocks noChangeShapeType="1"/>
          </p:cNvSpPr>
          <p:nvPr/>
        </p:nvSpPr>
        <p:spPr bwMode="auto">
          <a:xfrm flipV="1">
            <a:off x="2946400" y="4413250"/>
            <a:ext cx="7938" cy="587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Freeform 89"/>
          <p:cNvSpPr>
            <a:spLocks/>
          </p:cNvSpPr>
          <p:nvPr/>
        </p:nvSpPr>
        <p:spPr bwMode="auto">
          <a:xfrm>
            <a:off x="2954338" y="4354513"/>
            <a:ext cx="12700" cy="58737"/>
          </a:xfrm>
          <a:custGeom>
            <a:avLst/>
            <a:gdLst>
              <a:gd name="T0" fmla="*/ 0 w 15"/>
              <a:gd name="T1" fmla="*/ 2147483647 h 74"/>
              <a:gd name="T2" fmla="*/ 2147483647 w 15"/>
              <a:gd name="T3" fmla="*/ 2147483647 h 74"/>
              <a:gd name="T4" fmla="*/ 2147483647 w 15"/>
              <a:gd name="T5" fmla="*/ 0 h 74"/>
              <a:gd name="T6" fmla="*/ 0 60000 65536"/>
              <a:gd name="T7" fmla="*/ 0 60000 65536"/>
              <a:gd name="T8" fmla="*/ 0 60000 65536"/>
              <a:gd name="T9" fmla="*/ 0 w 15"/>
              <a:gd name="T10" fmla="*/ 0 h 74"/>
              <a:gd name="T11" fmla="*/ 15 w 15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4">
                <a:moveTo>
                  <a:pt x="0" y="74"/>
                </a:moveTo>
                <a:lnTo>
                  <a:pt x="8" y="3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90"/>
          <p:cNvSpPr>
            <a:spLocks noChangeShapeType="1"/>
          </p:cNvSpPr>
          <p:nvPr/>
        </p:nvSpPr>
        <p:spPr bwMode="auto">
          <a:xfrm flipV="1">
            <a:off x="2967038" y="4298950"/>
            <a:ext cx="9525" cy="555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Freeform 91"/>
          <p:cNvSpPr>
            <a:spLocks/>
          </p:cNvSpPr>
          <p:nvPr/>
        </p:nvSpPr>
        <p:spPr bwMode="auto">
          <a:xfrm>
            <a:off x="2976563" y="4241800"/>
            <a:ext cx="12700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7" y="3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4" name="Freeform 92"/>
          <p:cNvSpPr>
            <a:spLocks/>
          </p:cNvSpPr>
          <p:nvPr/>
        </p:nvSpPr>
        <p:spPr bwMode="auto">
          <a:xfrm>
            <a:off x="2989263" y="4191000"/>
            <a:ext cx="7937" cy="50800"/>
          </a:xfrm>
          <a:custGeom>
            <a:avLst/>
            <a:gdLst>
              <a:gd name="T0" fmla="*/ 0 w 10"/>
              <a:gd name="T1" fmla="*/ 2147483647 h 65"/>
              <a:gd name="T2" fmla="*/ 2147483647 w 10"/>
              <a:gd name="T3" fmla="*/ 2147483647 h 65"/>
              <a:gd name="T4" fmla="*/ 2147483647 w 10"/>
              <a:gd name="T5" fmla="*/ 0 h 65"/>
              <a:gd name="T6" fmla="*/ 0 60000 65536"/>
              <a:gd name="T7" fmla="*/ 0 60000 65536"/>
              <a:gd name="T8" fmla="*/ 0 60000 65536"/>
              <a:gd name="T9" fmla="*/ 0 w 10"/>
              <a:gd name="T10" fmla="*/ 0 h 65"/>
              <a:gd name="T11" fmla="*/ 10 w 10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5">
                <a:moveTo>
                  <a:pt x="0" y="65"/>
                </a:moveTo>
                <a:lnTo>
                  <a:pt x="3" y="32"/>
                </a:lnTo>
                <a:lnTo>
                  <a:pt x="10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5" name="Freeform 93"/>
          <p:cNvSpPr>
            <a:spLocks/>
          </p:cNvSpPr>
          <p:nvPr/>
        </p:nvSpPr>
        <p:spPr bwMode="auto">
          <a:xfrm>
            <a:off x="2997200" y="4138613"/>
            <a:ext cx="12700" cy="52387"/>
          </a:xfrm>
          <a:custGeom>
            <a:avLst/>
            <a:gdLst>
              <a:gd name="T0" fmla="*/ 0 w 16"/>
              <a:gd name="T1" fmla="*/ 2147483647 h 66"/>
              <a:gd name="T2" fmla="*/ 2147483647 w 16"/>
              <a:gd name="T3" fmla="*/ 2147483647 h 66"/>
              <a:gd name="T4" fmla="*/ 2147483647 w 16"/>
              <a:gd name="T5" fmla="*/ 0 h 66"/>
              <a:gd name="T6" fmla="*/ 0 60000 65536"/>
              <a:gd name="T7" fmla="*/ 0 60000 65536"/>
              <a:gd name="T8" fmla="*/ 0 60000 65536"/>
              <a:gd name="T9" fmla="*/ 0 w 16"/>
              <a:gd name="T10" fmla="*/ 0 h 66"/>
              <a:gd name="T11" fmla="*/ 16 w 1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6">
                <a:moveTo>
                  <a:pt x="0" y="66"/>
                </a:moveTo>
                <a:lnTo>
                  <a:pt x="9" y="33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6" name="Line 94"/>
          <p:cNvSpPr>
            <a:spLocks noChangeShapeType="1"/>
          </p:cNvSpPr>
          <p:nvPr/>
        </p:nvSpPr>
        <p:spPr bwMode="auto">
          <a:xfrm flipV="1">
            <a:off x="3009900" y="4092575"/>
            <a:ext cx="9525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7" name="Freeform 95"/>
          <p:cNvSpPr>
            <a:spLocks/>
          </p:cNvSpPr>
          <p:nvPr/>
        </p:nvSpPr>
        <p:spPr bwMode="auto">
          <a:xfrm>
            <a:off x="3019425" y="4052888"/>
            <a:ext cx="12700" cy="39687"/>
          </a:xfrm>
          <a:custGeom>
            <a:avLst/>
            <a:gdLst>
              <a:gd name="T0" fmla="*/ 0 w 15"/>
              <a:gd name="T1" fmla="*/ 2147483647 h 49"/>
              <a:gd name="T2" fmla="*/ 2147483647 w 15"/>
              <a:gd name="T3" fmla="*/ 2147483647 h 49"/>
              <a:gd name="T4" fmla="*/ 2147483647 w 15"/>
              <a:gd name="T5" fmla="*/ 0 h 49"/>
              <a:gd name="T6" fmla="*/ 0 60000 65536"/>
              <a:gd name="T7" fmla="*/ 0 60000 65536"/>
              <a:gd name="T8" fmla="*/ 0 60000 65536"/>
              <a:gd name="T9" fmla="*/ 0 w 15"/>
              <a:gd name="T10" fmla="*/ 0 h 49"/>
              <a:gd name="T11" fmla="*/ 15 w 1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9">
                <a:moveTo>
                  <a:pt x="0" y="49"/>
                </a:moveTo>
                <a:lnTo>
                  <a:pt x="7" y="25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8" name="Freeform 96"/>
          <p:cNvSpPr>
            <a:spLocks/>
          </p:cNvSpPr>
          <p:nvPr/>
        </p:nvSpPr>
        <p:spPr bwMode="auto">
          <a:xfrm>
            <a:off x="3032125" y="4024313"/>
            <a:ext cx="7938" cy="28575"/>
          </a:xfrm>
          <a:custGeom>
            <a:avLst/>
            <a:gdLst>
              <a:gd name="T0" fmla="*/ 0 w 11"/>
              <a:gd name="T1" fmla="*/ 2147483647 h 37"/>
              <a:gd name="T2" fmla="*/ 2147483647 w 11"/>
              <a:gd name="T3" fmla="*/ 2147483647 h 37"/>
              <a:gd name="T4" fmla="*/ 2147483647 w 11"/>
              <a:gd name="T5" fmla="*/ 0 h 37"/>
              <a:gd name="T6" fmla="*/ 0 60000 65536"/>
              <a:gd name="T7" fmla="*/ 0 60000 65536"/>
              <a:gd name="T8" fmla="*/ 0 60000 65536"/>
              <a:gd name="T9" fmla="*/ 0 w 11"/>
              <a:gd name="T10" fmla="*/ 0 h 37"/>
              <a:gd name="T11" fmla="*/ 11 w 11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37">
                <a:moveTo>
                  <a:pt x="0" y="37"/>
                </a:moveTo>
                <a:lnTo>
                  <a:pt x="4" y="17"/>
                </a:lnTo>
                <a:lnTo>
                  <a:pt x="11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9" name="Freeform 97"/>
          <p:cNvSpPr>
            <a:spLocks/>
          </p:cNvSpPr>
          <p:nvPr/>
        </p:nvSpPr>
        <p:spPr bwMode="auto">
          <a:xfrm>
            <a:off x="3040063" y="3998913"/>
            <a:ext cx="12700" cy="25400"/>
          </a:xfrm>
          <a:custGeom>
            <a:avLst/>
            <a:gdLst>
              <a:gd name="T0" fmla="*/ 0 w 16"/>
              <a:gd name="T1" fmla="*/ 2147483647 h 31"/>
              <a:gd name="T2" fmla="*/ 2147483647 w 16"/>
              <a:gd name="T3" fmla="*/ 2147483647 h 31"/>
              <a:gd name="T4" fmla="*/ 2147483647 w 16"/>
              <a:gd name="T5" fmla="*/ 0 h 31"/>
              <a:gd name="T6" fmla="*/ 0 60000 65536"/>
              <a:gd name="T7" fmla="*/ 0 60000 65536"/>
              <a:gd name="T8" fmla="*/ 0 60000 65536"/>
              <a:gd name="T9" fmla="*/ 0 w 16"/>
              <a:gd name="T10" fmla="*/ 0 h 31"/>
              <a:gd name="T11" fmla="*/ 16 w 16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1">
                <a:moveTo>
                  <a:pt x="0" y="31"/>
                </a:moveTo>
                <a:lnTo>
                  <a:pt x="9" y="1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0" name="Freeform 98"/>
          <p:cNvSpPr>
            <a:spLocks/>
          </p:cNvSpPr>
          <p:nvPr/>
        </p:nvSpPr>
        <p:spPr bwMode="auto">
          <a:xfrm>
            <a:off x="3052763" y="3986213"/>
            <a:ext cx="9525" cy="12700"/>
          </a:xfrm>
          <a:custGeom>
            <a:avLst/>
            <a:gdLst>
              <a:gd name="T0" fmla="*/ 0 w 12"/>
              <a:gd name="T1" fmla="*/ 2147483647 h 17"/>
              <a:gd name="T2" fmla="*/ 2147483647 w 12"/>
              <a:gd name="T3" fmla="*/ 2147483647 h 17"/>
              <a:gd name="T4" fmla="*/ 2147483647 w 12"/>
              <a:gd name="T5" fmla="*/ 0 h 17"/>
              <a:gd name="T6" fmla="*/ 0 60000 65536"/>
              <a:gd name="T7" fmla="*/ 0 60000 65536"/>
              <a:gd name="T8" fmla="*/ 0 60000 65536"/>
              <a:gd name="T9" fmla="*/ 0 w 12"/>
              <a:gd name="T10" fmla="*/ 0 h 17"/>
              <a:gd name="T11" fmla="*/ 12 w 12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7">
                <a:moveTo>
                  <a:pt x="0" y="17"/>
                </a:moveTo>
                <a:lnTo>
                  <a:pt x="4" y="8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1" name="Freeform 99"/>
          <p:cNvSpPr>
            <a:spLocks/>
          </p:cNvSpPr>
          <p:nvPr/>
        </p:nvSpPr>
        <p:spPr bwMode="auto">
          <a:xfrm>
            <a:off x="3062288" y="3983038"/>
            <a:ext cx="12700" cy="3175"/>
          </a:xfrm>
          <a:custGeom>
            <a:avLst/>
            <a:gdLst>
              <a:gd name="T0" fmla="*/ 0 w 15"/>
              <a:gd name="T1" fmla="*/ 2147483647 h 4"/>
              <a:gd name="T2" fmla="*/ 2147483647 w 15"/>
              <a:gd name="T3" fmla="*/ 0 h 4"/>
              <a:gd name="T4" fmla="*/ 2147483647 w 15"/>
              <a:gd name="T5" fmla="*/ 0 h 4"/>
              <a:gd name="T6" fmla="*/ 0 60000 65536"/>
              <a:gd name="T7" fmla="*/ 0 60000 65536"/>
              <a:gd name="T8" fmla="*/ 0 60000 65536"/>
              <a:gd name="T9" fmla="*/ 0 w 15"/>
              <a:gd name="T10" fmla="*/ 0 h 4"/>
              <a:gd name="T11" fmla="*/ 15 w 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">
                <a:moveTo>
                  <a:pt x="0" y="4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2" name="Freeform 100"/>
          <p:cNvSpPr>
            <a:spLocks/>
          </p:cNvSpPr>
          <p:nvPr/>
        </p:nvSpPr>
        <p:spPr bwMode="auto">
          <a:xfrm>
            <a:off x="3074988" y="3983038"/>
            <a:ext cx="11112" cy="3175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7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Freeform 101"/>
          <p:cNvSpPr>
            <a:spLocks/>
          </p:cNvSpPr>
          <p:nvPr/>
        </p:nvSpPr>
        <p:spPr bwMode="auto">
          <a:xfrm>
            <a:off x="3086100" y="3986213"/>
            <a:ext cx="9525" cy="12700"/>
          </a:xfrm>
          <a:custGeom>
            <a:avLst/>
            <a:gdLst>
              <a:gd name="T0" fmla="*/ 0 w 10"/>
              <a:gd name="T1" fmla="*/ 0 h 17"/>
              <a:gd name="T2" fmla="*/ 2147483647 w 10"/>
              <a:gd name="T3" fmla="*/ 2147483647 h 17"/>
              <a:gd name="T4" fmla="*/ 2147483647 w 10"/>
              <a:gd name="T5" fmla="*/ 2147483647 h 17"/>
              <a:gd name="T6" fmla="*/ 0 60000 65536"/>
              <a:gd name="T7" fmla="*/ 0 60000 65536"/>
              <a:gd name="T8" fmla="*/ 0 60000 65536"/>
              <a:gd name="T9" fmla="*/ 0 w 10"/>
              <a:gd name="T10" fmla="*/ 0 h 17"/>
              <a:gd name="T11" fmla="*/ 10 w 10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7">
                <a:moveTo>
                  <a:pt x="0" y="0"/>
                </a:moveTo>
                <a:lnTo>
                  <a:pt x="3" y="8"/>
                </a:lnTo>
                <a:lnTo>
                  <a:pt x="10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Freeform 102"/>
          <p:cNvSpPr>
            <a:spLocks/>
          </p:cNvSpPr>
          <p:nvPr/>
        </p:nvSpPr>
        <p:spPr bwMode="auto">
          <a:xfrm>
            <a:off x="3095625" y="3998913"/>
            <a:ext cx="12700" cy="25400"/>
          </a:xfrm>
          <a:custGeom>
            <a:avLst/>
            <a:gdLst>
              <a:gd name="T0" fmla="*/ 0 w 16"/>
              <a:gd name="T1" fmla="*/ 0 h 31"/>
              <a:gd name="T2" fmla="*/ 2147483647 w 16"/>
              <a:gd name="T3" fmla="*/ 2147483647 h 31"/>
              <a:gd name="T4" fmla="*/ 2147483647 w 16"/>
              <a:gd name="T5" fmla="*/ 2147483647 h 31"/>
              <a:gd name="T6" fmla="*/ 0 60000 65536"/>
              <a:gd name="T7" fmla="*/ 0 60000 65536"/>
              <a:gd name="T8" fmla="*/ 0 60000 65536"/>
              <a:gd name="T9" fmla="*/ 0 w 16"/>
              <a:gd name="T10" fmla="*/ 0 h 31"/>
              <a:gd name="T11" fmla="*/ 16 w 16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1">
                <a:moveTo>
                  <a:pt x="0" y="0"/>
                </a:moveTo>
                <a:lnTo>
                  <a:pt x="9" y="16"/>
                </a:lnTo>
                <a:lnTo>
                  <a:pt x="16" y="31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5" name="Freeform 103"/>
          <p:cNvSpPr>
            <a:spLocks/>
          </p:cNvSpPr>
          <p:nvPr/>
        </p:nvSpPr>
        <p:spPr bwMode="auto">
          <a:xfrm>
            <a:off x="3108325" y="4024313"/>
            <a:ext cx="7938" cy="28575"/>
          </a:xfrm>
          <a:custGeom>
            <a:avLst/>
            <a:gdLst>
              <a:gd name="T0" fmla="*/ 0 w 12"/>
              <a:gd name="T1" fmla="*/ 0 h 37"/>
              <a:gd name="T2" fmla="*/ 2147483647 w 12"/>
              <a:gd name="T3" fmla="*/ 2147483647 h 37"/>
              <a:gd name="T4" fmla="*/ 2147483647 w 12"/>
              <a:gd name="T5" fmla="*/ 2147483647 h 37"/>
              <a:gd name="T6" fmla="*/ 0 60000 65536"/>
              <a:gd name="T7" fmla="*/ 0 60000 65536"/>
              <a:gd name="T8" fmla="*/ 0 60000 65536"/>
              <a:gd name="T9" fmla="*/ 0 w 12"/>
              <a:gd name="T10" fmla="*/ 0 h 37"/>
              <a:gd name="T11" fmla="*/ 12 w 1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7">
                <a:moveTo>
                  <a:pt x="0" y="0"/>
                </a:moveTo>
                <a:lnTo>
                  <a:pt x="5" y="17"/>
                </a:lnTo>
                <a:lnTo>
                  <a:pt x="12" y="3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6" name="Freeform 104"/>
          <p:cNvSpPr>
            <a:spLocks/>
          </p:cNvSpPr>
          <p:nvPr/>
        </p:nvSpPr>
        <p:spPr bwMode="auto">
          <a:xfrm>
            <a:off x="3116263" y="4052888"/>
            <a:ext cx="12700" cy="39687"/>
          </a:xfrm>
          <a:custGeom>
            <a:avLst/>
            <a:gdLst>
              <a:gd name="T0" fmla="*/ 0 w 16"/>
              <a:gd name="T1" fmla="*/ 0 h 49"/>
              <a:gd name="T2" fmla="*/ 2147483647 w 16"/>
              <a:gd name="T3" fmla="*/ 2147483647 h 49"/>
              <a:gd name="T4" fmla="*/ 2147483647 w 16"/>
              <a:gd name="T5" fmla="*/ 2147483647 h 49"/>
              <a:gd name="T6" fmla="*/ 0 60000 65536"/>
              <a:gd name="T7" fmla="*/ 0 60000 65536"/>
              <a:gd name="T8" fmla="*/ 0 60000 65536"/>
              <a:gd name="T9" fmla="*/ 0 w 16"/>
              <a:gd name="T10" fmla="*/ 0 h 49"/>
              <a:gd name="T11" fmla="*/ 16 w 16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9">
                <a:moveTo>
                  <a:pt x="0" y="0"/>
                </a:moveTo>
                <a:lnTo>
                  <a:pt x="7" y="25"/>
                </a:lnTo>
                <a:lnTo>
                  <a:pt x="16" y="4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7" name="Line 105"/>
          <p:cNvSpPr>
            <a:spLocks noChangeShapeType="1"/>
          </p:cNvSpPr>
          <p:nvPr/>
        </p:nvSpPr>
        <p:spPr bwMode="auto">
          <a:xfrm>
            <a:off x="3128963" y="4092575"/>
            <a:ext cx="9525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Freeform 106"/>
          <p:cNvSpPr>
            <a:spLocks/>
          </p:cNvSpPr>
          <p:nvPr/>
        </p:nvSpPr>
        <p:spPr bwMode="auto">
          <a:xfrm>
            <a:off x="3138488" y="4138613"/>
            <a:ext cx="11112" cy="52387"/>
          </a:xfrm>
          <a:custGeom>
            <a:avLst/>
            <a:gdLst>
              <a:gd name="T0" fmla="*/ 0 w 16"/>
              <a:gd name="T1" fmla="*/ 0 h 66"/>
              <a:gd name="T2" fmla="*/ 2147483647 w 16"/>
              <a:gd name="T3" fmla="*/ 2147483647 h 66"/>
              <a:gd name="T4" fmla="*/ 2147483647 w 16"/>
              <a:gd name="T5" fmla="*/ 2147483647 h 66"/>
              <a:gd name="T6" fmla="*/ 0 60000 65536"/>
              <a:gd name="T7" fmla="*/ 0 60000 65536"/>
              <a:gd name="T8" fmla="*/ 0 60000 65536"/>
              <a:gd name="T9" fmla="*/ 0 w 16"/>
              <a:gd name="T10" fmla="*/ 0 h 66"/>
              <a:gd name="T11" fmla="*/ 16 w 1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6">
                <a:moveTo>
                  <a:pt x="0" y="0"/>
                </a:moveTo>
                <a:lnTo>
                  <a:pt x="9" y="33"/>
                </a:lnTo>
                <a:lnTo>
                  <a:pt x="16" y="6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9" name="Freeform 107"/>
          <p:cNvSpPr>
            <a:spLocks/>
          </p:cNvSpPr>
          <p:nvPr/>
        </p:nvSpPr>
        <p:spPr bwMode="auto">
          <a:xfrm>
            <a:off x="3149600" y="4191000"/>
            <a:ext cx="9525" cy="50800"/>
          </a:xfrm>
          <a:custGeom>
            <a:avLst/>
            <a:gdLst>
              <a:gd name="T0" fmla="*/ 0 w 12"/>
              <a:gd name="T1" fmla="*/ 0 h 65"/>
              <a:gd name="T2" fmla="*/ 2147483647 w 12"/>
              <a:gd name="T3" fmla="*/ 2147483647 h 65"/>
              <a:gd name="T4" fmla="*/ 2147483647 w 12"/>
              <a:gd name="T5" fmla="*/ 2147483647 h 65"/>
              <a:gd name="T6" fmla="*/ 0 60000 65536"/>
              <a:gd name="T7" fmla="*/ 0 60000 65536"/>
              <a:gd name="T8" fmla="*/ 0 60000 65536"/>
              <a:gd name="T9" fmla="*/ 0 w 12"/>
              <a:gd name="T10" fmla="*/ 0 h 65"/>
              <a:gd name="T11" fmla="*/ 12 w 12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5">
                <a:moveTo>
                  <a:pt x="0" y="0"/>
                </a:moveTo>
                <a:lnTo>
                  <a:pt x="5" y="32"/>
                </a:lnTo>
                <a:lnTo>
                  <a:pt x="12" y="6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0" name="Freeform 108"/>
          <p:cNvSpPr>
            <a:spLocks/>
          </p:cNvSpPr>
          <p:nvPr/>
        </p:nvSpPr>
        <p:spPr bwMode="auto">
          <a:xfrm>
            <a:off x="3159125" y="4241800"/>
            <a:ext cx="12700" cy="57150"/>
          </a:xfrm>
          <a:custGeom>
            <a:avLst/>
            <a:gdLst>
              <a:gd name="T0" fmla="*/ 0 w 15"/>
              <a:gd name="T1" fmla="*/ 0 h 73"/>
              <a:gd name="T2" fmla="*/ 2147483647 w 15"/>
              <a:gd name="T3" fmla="*/ 2147483647 h 73"/>
              <a:gd name="T4" fmla="*/ 2147483647 w 15"/>
              <a:gd name="T5" fmla="*/ 2147483647 h 73"/>
              <a:gd name="T6" fmla="*/ 0 60000 65536"/>
              <a:gd name="T7" fmla="*/ 0 60000 65536"/>
              <a:gd name="T8" fmla="*/ 0 60000 65536"/>
              <a:gd name="T9" fmla="*/ 0 w 15"/>
              <a:gd name="T10" fmla="*/ 0 h 73"/>
              <a:gd name="T11" fmla="*/ 15 w 15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3">
                <a:moveTo>
                  <a:pt x="0" y="0"/>
                </a:moveTo>
                <a:lnTo>
                  <a:pt x="7" y="36"/>
                </a:lnTo>
                <a:lnTo>
                  <a:pt x="15" y="7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1" name="Line 109"/>
          <p:cNvSpPr>
            <a:spLocks noChangeShapeType="1"/>
          </p:cNvSpPr>
          <p:nvPr/>
        </p:nvSpPr>
        <p:spPr bwMode="auto">
          <a:xfrm>
            <a:off x="3171825" y="4298950"/>
            <a:ext cx="9525" cy="555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Freeform 110"/>
          <p:cNvSpPr>
            <a:spLocks/>
          </p:cNvSpPr>
          <p:nvPr/>
        </p:nvSpPr>
        <p:spPr bwMode="auto">
          <a:xfrm>
            <a:off x="3181350" y="4354513"/>
            <a:ext cx="11113" cy="58737"/>
          </a:xfrm>
          <a:custGeom>
            <a:avLst/>
            <a:gdLst>
              <a:gd name="T0" fmla="*/ 0 w 15"/>
              <a:gd name="T1" fmla="*/ 0 h 74"/>
              <a:gd name="T2" fmla="*/ 2147483647 w 15"/>
              <a:gd name="T3" fmla="*/ 2147483647 h 74"/>
              <a:gd name="T4" fmla="*/ 2147483647 w 15"/>
              <a:gd name="T5" fmla="*/ 2147483647 h 74"/>
              <a:gd name="T6" fmla="*/ 0 60000 65536"/>
              <a:gd name="T7" fmla="*/ 0 60000 65536"/>
              <a:gd name="T8" fmla="*/ 0 60000 65536"/>
              <a:gd name="T9" fmla="*/ 0 w 15"/>
              <a:gd name="T10" fmla="*/ 0 h 74"/>
              <a:gd name="T11" fmla="*/ 15 w 15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4">
                <a:moveTo>
                  <a:pt x="0" y="0"/>
                </a:moveTo>
                <a:lnTo>
                  <a:pt x="7" y="37"/>
                </a:lnTo>
                <a:lnTo>
                  <a:pt x="15" y="7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3" name="Line 111"/>
          <p:cNvSpPr>
            <a:spLocks noChangeShapeType="1"/>
          </p:cNvSpPr>
          <p:nvPr/>
        </p:nvSpPr>
        <p:spPr bwMode="auto">
          <a:xfrm>
            <a:off x="3192463" y="4413250"/>
            <a:ext cx="9525" cy="587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4" name="Freeform 112"/>
          <p:cNvSpPr>
            <a:spLocks/>
          </p:cNvSpPr>
          <p:nvPr/>
        </p:nvSpPr>
        <p:spPr bwMode="auto">
          <a:xfrm>
            <a:off x="3201988" y="4471988"/>
            <a:ext cx="12700" cy="53975"/>
          </a:xfrm>
          <a:custGeom>
            <a:avLst/>
            <a:gdLst>
              <a:gd name="T0" fmla="*/ 0 w 15"/>
              <a:gd name="T1" fmla="*/ 0 h 69"/>
              <a:gd name="T2" fmla="*/ 2147483647 w 15"/>
              <a:gd name="T3" fmla="*/ 2147483647 h 69"/>
              <a:gd name="T4" fmla="*/ 2147483647 w 15"/>
              <a:gd name="T5" fmla="*/ 2147483647 h 69"/>
              <a:gd name="T6" fmla="*/ 0 60000 65536"/>
              <a:gd name="T7" fmla="*/ 0 60000 65536"/>
              <a:gd name="T8" fmla="*/ 0 60000 65536"/>
              <a:gd name="T9" fmla="*/ 0 w 15"/>
              <a:gd name="T10" fmla="*/ 0 h 69"/>
              <a:gd name="T11" fmla="*/ 15 w 15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9">
                <a:moveTo>
                  <a:pt x="0" y="0"/>
                </a:moveTo>
                <a:lnTo>
                  <a:pt x="7" y="36"/>
                </a:lnTo>
                <a:lnTo>
                  <a:pt x="15" y="6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" name="Line 113"/>
          <p:cNvSpPr>
            <a:spLocks noChangeShapeType="1"/>
          </p:cNvSpPr>
          <p:nvPr/>
        </p:nvSpPr>
        <p:spPr bwMode="auto">
          <a:xfrm>
            <a:off x="3214688" y="4525963"/>
            <a:ext cx="9525" cy="523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6" name="Freeform 114"/>
          <p:cNvSpPr>
            <a:spLocks/>
          </p:cNvSpPr>
          <p:nvPr/>
        </p:nvSpPr>
        <p:spPr bwMode="auto">
          <a:xfrm>
            <a:off x="3224213" y="4578350"/>
            <a:ext cx="11112" cy="44450"/>
          </a:xfrm>
          <a:custGeom>
            <a:avLst/>
            <a:gdLst>
              <a:gd name="T0" fmla="*/ 0 w 14"/>
              <a:gd name="T1" fmla="*/ 0 h 57"/>
              <a:gd name="T2" fmla="*/ 2147483647 w 14"/>
              <a:gd name="T3" fmla="*/ 2147483647 h 57"/>
              <a:gd name="T4" fmla="*/ 2147483647 w 14"/>
              <a:gd name="T5" fmla="*/ 2147483647 h 57"/>
              <a:gd name="T6" fmla="*/ 0 60000 65536"/>
              <a:gd name="T7" fmla="*/ 0 60000 65536"/>
              <a:gd name="T8" fmla="*/ 0 60000 65536"/>
              <a:gd name="T9" fmla="*/ 0 w 14"/>
              <a:gd name="T10" fmla="*/ 0 h 57"/>
              <a:gd name="T11" fmla="*/ 14 w 14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7">
                <a:moveTo>
                  <a:pt x="0" y="0"/>
                </a:moveTo>
                <a:lnTo>
                  <a:pt x="7" y="28"/>
                </a:lnTo>
                <a:lnTo>
                  <a:pt x="14" y="5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Line 115"/>
          <p:cNvSpPr>
            <a:spLocks noChangeShapeType="1"/>
          </p:cNvSpPr>
          <p:nvPr/>
        </p:nvSpPr>
        <p:spPr bwMode="auto">
          <a:xfrm>
            <a:off x="3235325" y="4622800"/>
            <a:ext cx="12700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8" name="Line 116"/>
          <p:cNvSpPr>
            <a:spLocks noChangeShapeType="1"/>
          </p:cNvSpPr>
          <p:nvPr/>
        </p:nvSpPr>
        <p:spPr bwMode="auto">
          <a:xfrm>
            <a:off x="3248025" y="4668838"/>
            <a:ext cx="9525" cy="412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" name="Freeform 117"/>
          <p:cNvSpPr>
            <a:spLocks/>
          </p:cNvSpPr>
          <p:nvPr/>
        </p:nvSpPr>
        <p:spPr bwMode="auto">
          <a:xfrm>
            <a:off x="3257550" y="4710113"/>
            <a:ext cx="12700" cy="34925"/>
          </a:xfrm>
          <a:custGeom>
            <a:avLst/>
            <a:gdLst>
              <a:gd name="T0" fmla="*/ 0 w 16"/>
              <a:gd name="T1" fmla="*/ 0 h 45"/>
              <a:gd name="T2" fmla="*/ 2147483647 w 16"/>
              <a:gd name="T3" fmla="*/ 2147483647 h 45"/>
              <a:gd name="T4" fmla="*/ 2147483647 w 16"/>
              <a:gd name="T5" fmla="*/ 2147483647 h 45"/>
              <a:gd name="T6" fmla="*/ 0 60000 65536"/>
              <a:gd name="T7" fmla="*/ 0 60000 65536"/>
              <a:gd name="T8" fmla="*/ 0 60000 65536"/>
              <a:gd name="T9" fmla="*/ 0 w 16"/>
              <a:gd name="T10" fmla="*/ 0 h 45"/>
              <a:gd name="T11" fmla="*/ 16 w 16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5">
                <a:moveTo>
                  <a:pt x="0" y="0"/>
                </a:moveTo>
                <a:lnTo>
                  <a:pt x="7" y="24"/>
                </a:lnTo>
                <a:lnTo>
                  <a:pt x="16" y="4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0" name="Line 118"/>
          <p:cNvSpPr>
            <a:spLocks noChangeShapeType="1"/>
          </p:cNvSpPr>
          <p:nvPr/>
        </p:nvSpPr>
        <p:spPr bwMode="auto">
          <a:xfrm>
            <a:off x="3270250" y="4745038"/>
            <a:ext cx="7938" cy="333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" name="Freeform 119"/>
          <p:cNvSpPr>
            <a:spLocks/>
          </p:cNvSpPr>
          <p:nvPr/>
        </p:nvSpPr>
        <p:spPr bwMode="auto">
          <a:xfrm>
            <a:off x="3278188" y="4778375"/>
            <a:ext cx="12700" cy="25400"/>
          </a:xfrm>
          <a:custGeom>
            <a:avLst/>
            <a:gdLst>
              <a:gd name="T0" fmla="*/ 0 w 16"/>
              <a:gd name="T1" fmla="*/ 0 h 33"/>
              <a:gd name="T2" fmla="*/ 2147483647 w 16"/>
              <a:gd name="T3" fmla="*/ 2147483647 h 33"/>
              <a:gd name="T4" fmla="*/ 2147483647 w 16"/>
              <a:gd name="T5" fmla="*/ 2147483647 h 33"/>
              <a:gd name="T6" fmla="*/ 0 60000 65536"/>
              <a:gd name="T7" fmla="*/ 0 60000 65536"/>
              <a:gd name="T8" fmla="*/ 0 60000 65536"/>
              <a:gd name="T9" fmla="*/ 0 w 16"/>
              <a:gd name="T10" fmla="*/ 0 h 33"/>
              <a:gd name="T11" fmla="*/ 16 w 16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3">
                <a:moveTo>
                  <a:pt x="0" y="0"/>
                </a:moveTo>
                <a:lnTo>
                  <a:pt x="9" y="16"/>
                </a:lnTo>
                <a:lnTo>
                  <a:pt x="16" y="3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" name="Freeform 120"/>
          <p:cNvSpPr>
            <a:spLocks/>
          </p:cNvSpPr>
          <p:nvPr/>
        </p:nvSpPr>
        <p:spPr bwMode="auto">
          <a:xfrm>
            <a:off x="3290888" y="4803775"/>
            <a:ext cx="9525" cy="25400"/>
          </a:xfrm>
          <a:custGeom>
            <a:avLst/>
            <a:gdLst>
              <a:gd name="T0" fmla="*/ 0 w 12"/>
              <a:gd name="T1" fmla="*/ 0 h 33"/>
              <a:gd name="T2" fmla="*/ 2147483647 w 12"/>
              <a:gd name="T3" fmla="*/ 2147483647 h 33"/>
              <a:gd name="T4" fmla="*/ 2147483647 w 12"/>
              <a:gd name="T5" fmla="*/ 2147483647 h 33"/>
              <a:gd name="T6" fmla="*/ 0 60000 65536"/>
              <a:gd name="T7" fmla="*/ 0 60000 65536"/>
              <a:gd name="T8" fmla="*/ 0 60000 65536"/>
              <a:gd name="T9" fmla="*/ 0 w 12"/>
              <a:gd name="T10" fmla="*/ 0 h 33"/>
              <a:gd name="T11" fmla="*/ 12 w 12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3">
                <a:moveTo>
                  <a:pt x="0" y="0"/>
                </a:moveTo>
                <a:lnTo>
                  <a:pt x="5" y="16"/>
                </a:lnTo>
                <a:lnTo>
                  <a:pt x="12" y="3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" name="Freeform 121"/>
          <p:cNvSpPr>
            <a:spLocks/>
          </p:cNvSpPr>
          <p:nvPr/>
        </p:nvSpPr>
        <p:spPr bwMode="auto">
          <a:xfrm>
            <a:off x="3300413" y="4829175"/>
            <a:ext cx="12700" cy="19050"/>
          </a:xfrm>
          <a:custGeom>
            <a:avLst/>
            <a:gdLst>
              <a:gd name="T0" fmla="*/ 0 w 15"/>
              <a:gd name="T1" fmla="*/ 0 h 24"/>
              <a:gd name="T2" fmla="*/ 2147483647 w 15"/>
              <a:gd name="T3" fmla="*/ 2147483647 h 24"/>
              <a:gd name="T4" fmla="*/ 2147483647 w 15"/>
              <a:gd name="T5" fmla="*/ 2147483647 h 24"/>
              <a:gd name="T6" fmla="*/ 0 60000 65536"/>
              <a:gd name="T7" fmla="*/ 0 60000 65536"/>
              <a:gd name="T8" fmla="*/ 0 60000 65536"/>
              <a:gd name="T9" fmla="*/ 0 w 15"/>
              <a:gd name="T10" fmla="*/ 0 h 24"/>
              <a:gd name="T11" fmla="*/ 15 w 15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4">
                <a:moveTo>
                  <a:pt x="0" y="0"/>
                </a:moveTo>
                <a:lnTo>
                  <a:pt x="7" y="11"/>
                </a:lnTo>
                <a:lnTo>
                  <a:pt x="15" y="2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4" name="Line 122"/>
          <p:cNvSpPr>
            <a:spLocks noChangeShapeType="1"/>
          </p:cNvSpPr>
          <p:nvPr/>
        </p:nvSpPr>
        <p:spPr bwMode="auto">
          <a:xfrm>
            <a:off x="3313113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5" name="Freeform 123"/>
          <p:cNvSpPr>
            <a:spLocks/>
          </p:cNvSpPr>
          <p:nvPr/>
        </p:nvSpPr>
        <p:spPr bwMode="auto">
          <a:xfrm>
            <a:off x="3322638" y="4865688"/>
            <a:ext cx="11112" cy="12700"/>
          </a:xfrm>
          <a:custGeom>
            <a:avLst/>
            <a:gdLst>
              <a:gd name="T0" fmla="*/ 0 w 15"/>
              <a:gd name="T1" fmla="*/ 0 h 17"/>
              <a:gd name="T2" fmla="*/ 2147483647 w 15"/>
              <a:gd name="T3" fmla="*/ 2147483647 h 17"/>
              <a:gd name="T4" fmla="*/ 2147483647 w 15"/>
              <a:gd name="T5" fmla="*/ 2147483647 h 17"/>
              <a:gd name="T6" fmla="*/ 0 60000 65536"/>
              <a:gd name="T7" fmla="*/ 0 60000 65536"/>
              <a:gd name="T8" fmla="*/ 0 60000 65536"/>
              <a:gd name="T9" fmla="*/ 0 w 15"/>
              <a:gd name="T10" fmla="*/ 0 h 17"/>
              <a:gd name="T11" fmla="*/ 15 w 1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7">
                <a:moveTo>
                  <a:pt x="0" y="0"/>
                </a:moveTo>
                <a:lnTo>
                  <a:pt x="7" y="9"/>
                </a:lnTo>
                <a:lnTo>
                  <a:pt x="15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6" name="Line 124"/>
          <p:cNvSpPr>
            <a:spLocks noChangeShapeType="1"/>
          </p:cNvSpPr>
          <p:nvPr/>
        </p:nvSpPr>
        <p:spPr bwMode="auto">
          <a:xfrm>
            <a:off x="3333750" y="4878388"/>
            <a:ext cx="9525" cy="127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7" name="Freeform 125"/>
          <p:cNvSpPr>
            <a:spLocks/>
          </p:cNvSpPr>
          <p:nvPr/>
        </p:nvSpPr>
        <p:spPr bwMode="auto">
          <a:xfrm>
            <a:off x="3343275" y="4891088"/>
            <a:ext cx="12700" cy="9525"/>
          </a:xfrm>
          <a:custGeom>
            <a:avLst/>
            <a:gdLst>
              <a:gd name="T0" fmla="*/ 0 w 15"/>
              <a:gd name="T1" fmla="*/ 0 h 13"/>
              <a:gd name="T2" fmla="*/ 2147483647 w 15"/>
              <a:gd name="T3" fmla="*/ 2147483647 h 13"/>
              <a:gd name="T4" fmla="*/ 2147483647 w 15"/>
              <a:gd name="T5" fmla="*/ 2147483647 h 13"/>
              <a:gd name="T6" fmla="*/ 0 60000 65536"/>
              <a:gd name="T7" fmla="*/ 0 60000 65536"/>
              <a:gd name="T8" fmla="*/ 0 60000 65536"/>
              <a:gd name="T9" fmla="*/ 0 w 15"/>
              <a:gd name="T10" fmla="*/ 0 h 13"/>
              <a:gd name="T11" fmla="*/ 15 w 15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3">
                <a:moveTo>
                  <a:pt x="0" y="0"/>
                </a:moveTo>
                <a:lnTo>
                  <a:pt x="7" y="8"/>
                </a:lnTo>
                <a:lnTo>
                  <a:pt x="15" y="1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8" name="Line 126"/>
          <p:cNvSpPr>
            <a:spLocks noChangeShapeType="1"/>
          </p:cNvSpPr>
          <p:nvPr/>
        </p:nvSpPr>
        <p:spPr bwMode="auto">
          <a:xfrm>
            <a:off x="3355975" y="49006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9" name="Freeform 127"/>
          <p:cNvSpPr>
            <a:spLocks/>
          </p:cNvSpPr>
          <p:nvPr/>
        </p:nvSpPr>
        <p:spPr bwMode="auto">
          <a:xfrm>
            <a:off x="3365500" y="4906963"/>
            <a:ext cx="11113" cy="6350"/>
          </a:xfrm>
          <a:custGeom>
            <a:avLst/>
            <a:gdLst>
              <a:gd name="T0" fmla="*/ 0 w 14"/>
              <a:gd name="T1" fmla="*/ 0 h 8"/>
              <a:gd name="T2" fmla="*/ 2147483647 w 14"/>
              <a:gd name="T3" fmla="*/ 2147483647 h 8"/>
              <a:gd name="T4" fmla="*/ 2147483647 w 14"/>
              <a:gd name="T5" fmla="*/ 2147483647 h 8"/>
              <a:gd name="T6" fmla="*/ 0 60000 65536"/>
              <a:gd name="T7" fmla="*/ 0 60000 65536"/>
              <a:gd name="T8" fmla="*/ 0 60000 65536"/>
              <a:gd name="T9" fmla="*/ 0 w 14"/>
              <a:gd name="T10" fmla="*/ 0 h 8"/>
              <a:gd name="T11" fmla="*/ 14 w 14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8">
                <a:moveTo>
                  <a:pt x="0" y="0"/>
                </a:moveTo>
                <a:lnTo>
                  <a:pt x="7" y="4"/>
                </a:lnTo>
                <a:lnTo>
                  <a:pt x="14" y="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0" name="Line 128"/>
          <p:cNvSpPr>
            <a:spLocks noChangeShapeType="1"/>
          </p:cNvSpPr>
          <p:nvPr/>
        </p:nvSpPr>
        <p:spPr bwMode="auto">
          <a:xfrm>
            <a:off x="3376613" y="49133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1" name="Line 129"/>
          <p:cNvSpPr>
            <a:spLocks noChangeShapeType="1"/>
          </p:cNvSpPr>
          <p:nvPr/>
        </p:nvSpPr>
        <p:spPr bwMode="auto">
          <a:xfrm>
            <a:off x="3386138" y="4919663"/>
            <a:ext cx="11112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2" name="Line 130"/>
          <p:cNvSpPr>
            <a:spLocks noChangeShapeType="1"/>
          </p:cNvSpPr>
          <p:nvPr/>
        </p:nvSpPr>
        <p:spPr bwMode="auto">
          <a:xfrm>
            <a:off x="3397250" y="4922838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3" name="Line 131"/>
          <p:cNvSpPr>
            <a:spLocks noChangeShapeType="1"/>
          </p:cNvSpPr>
          <p:nvPr/>
        </p:nvSpPr>
        <p:spPr bwMode="auto">
          <a:xfrm>
            <a:off x="3409950" y="492601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4" name="Freeform 132"/>
          <p:cNvSpPr>
            <a:spLocks/>
          </p:cNvSpPr>
          <p:nvPr/>
        </p:nvSpPr>
        <p:spPr bwMode="auto">
          <a:xfrm>
            <a:off x="3419475" y="4926013"/>
            <a:ext cx="11113" cy="4762"/>
          </a:xfrm>
          <a:custGeom>
            <a:avLst/>
            <a:gdLst>
              <a:gd name="T0" fmla="*/ 0 w 16"/>
              <a:gd name="T1" fmla="*/ 0 h 5"/>
              <a:gd name="T2" fmla="*/ 2147483647 w 16"/>
              <a:gd name="T3" fmla="*/ 0 h 5"/>
              <a:gd name="T4" fmla="*/ 2147483647 w 16"/>
              <a:gd name="T5" fmla="*/ 2147483647 h 5"/>
              <a:gd name="T6" fmla="*/ 0 60000 65536"/>
              <a:gd name="T7" fmla="*/ 0 60000 65536"/>
              <a:gd name="T8" fmla="*/ 0 60000 65536"/>
              <a:gd name="T9" fmla="*/ 0 w 16"/>
              <a:gd name="T10" fmla="*/ 0 h 5"/>
              <a:gd name="T11" fmla="*/ 16 w 16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5">
                <a:moveTo>
                  <a:pt x="0" y="0"/>
                </a:moveTo>
                <a:lnTo>
                  <a:pt x="9" y="0"/>
                </a:lnTo>
                <a:lnTo>
                  <a:pt x="16" y="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5" name="Line 133"/>
          <p:cNvSpPr>
            <a:spLocks noChangeShapeType="1"/>
          </p:cNvSpPr>
          <p:nvPr/>
        </p:nvSpPr>
        <p:spPr bwMode="auto">
          <a:xfrm>
            <a:off x="3430588" y="4930775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6" name="Freeform 134"/>
          <p:cNvSpPr>
            <a:spLocks/>
          </p:cNvSpPr>
          <p:nvPr/>
        </p:nvSpPr>
        <p:spPr bwMode="auto">
          <a:xfrm>
            <a:off x="3440113" y="4930775"/>
            <a:ext cx="12700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7" name="Freeform 135"/>
          <p:cNvSpPr>
            <a:spLocks/>
          </p:cNvSpPr>
          <p:nvPr/>
        </p:nvSpPr>
        <p:spPr bwMode="auto">
          <a:xfrm>
            <a:off x="3452813" y="4930775"/>
            <a:ext cx="9525" cy="3175"/>
          </a:xfrm>
          <a:custGeom>
            <a:avLst/>
            <a:gdLst>
              <a:gd name="T0" fmla="*/ 0 w 12"/>
              <a:gd name="T1" fmla="*/ 0 h 4"/>
              <a:gd name="T2" fmla="*/ 2147483647 w 12"/>
              <a:gd name="T3" fmla="*/ 0 h 4"/>
              <a:gd name="T4" fmla="*/ 2147483647 w 12"/>
              <a:gd name="T5" fmla="*/ 2147483647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0"/>
                </a:moveTo>
                <a:lnTo>
                  <a:pt x="4" y="0"/>
                </a:lnTo>
                <a:lnTo>
                  <a:pt x="12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8" name="Freeform 136"/>
          <p:cNvSpPr>
            <a:spLocks/>
          </p:cNvSpPr>
          <p:nvPr/>
        </p:nvSpPr>
        <p:spPr bwMode="auto">
          <a:xfrm>
            <a:off x="3462338" y="4933950"/>
            <a:ext cx="11112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9" name="Line 137"/>
          <p:cNvSpPr>
            <a:spLocks noChangeShapeType="1"/>
          </p:cNvSpPr>
          <p:nvPr/>
        </p:nvSpPr>
        <p:spPr bwMode="auto">
          <a:xfrm>
            <a:off x="3473450" y="493395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0" name="Line 138"/>
          <p:cNvSpPr>
            <a:spLocks noChangeShapeType="1"/>
          </p:cNvSpPr>
          <p:nvPr/>
        </p:nvSpPr>
        <p:spPr bwMode="auto">
          <a:xfrm>
            <a:off x="3482975" y="4933950"/>
            <a:ext cx="12700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1" name="Rectangle 139"/>
          <p:cNvSpPr>
            <a:spLocks noChangeArrowheads="1"/>
          </p:cNvSpPr>
          <p:nvPr/>
        </p:nvSpPr>
        <p:spPr bwMode="auto">
          <a:xfrm>
            <a:off x="2411413" y="4968875"/>
            <a:ext cx="333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2" name="Rectangle 140"/>
          <p:cNvSpPr>
            <a:spLocks noChangeArrowheads="1"/>
          </p:cNvSpPr>
          <p:nvPr/>
        </p:nvSpPr>
        <p:spPr bwMode="auto">
          <a:xfrm>
            <a:off x="2628900" y="4968875"/>
            <a:ext cx="33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3" name="Rectangle 141"/>
          <p:cNvSpPr>
            <a:spLocks noChangeArrowheads="1"/>
          </p:cNvSpPr>
          <p:nvPr/>
        </p:nvSpPr>
        <p:spPr bwMode="auto">
          <a:xfrm>
            <a:off x="2841625" y="4968875"/>
            <a:ext cx="33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4" name="Rectangle 142"/>
          <p:cNvSpPr>
            <a:spLocks noChangeArrowheads="1"/>
          </p:cNvSpPr>
          <p:nvPr/>
        </p:nvSpPr>
        <p:spPr bwMode="auto">
          <a:xfrm>
            <a:off x="3065463" y="4968875"/>
            <a:ext cx="206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5" name="Rectangle 143"/>
          <p:cNvSpPr>
            <a:spLocks noChangeArrowheads="1"/>
          </p:cNvSpPr>
          <p:nvPr/>
        </p:nvSpPr>
        <p:spPr bwMode="auto">
          <a:xfrm>
            <a:off x="3282950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6" name="Rectangle 144"/>
          <p:cNvSpPr>
            <a:spLocks noChangeArrowheads="1"/>
          </p:cNvSpPr>
          <p:nvPr/>
        </p:nvSpPr>
        <p:spPr bwMode="auto">
          <a:xfrm>
            <a:off x="34956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7" name="Rectangle 145"/>
          <p:cNvSpPr>
            <a:spLocks noChangeArrowheads="1"/>
          </p:cNvSpPr>
          <p:nvPr/>
        </p:nvSpPr>
        <p:spPr bwMode="auto">
          <a:xfrm>
            <a:off x="37115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8" name="Rectangle 146"/>
          <p:cNvSpPr>
            <a:spLocks noChangeArrowheads="1"/>
          </p:cNvSpPr>
          <p:nvPr/>
        </p:nvSpPr>
        <p:spPr bwMode="auto">
          <a:xfrm>
            <a:off x="4930775" y="3783013"/>
            <a:ext cx="1492250" cy="1298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89" name="Rectangle 147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90" name="Line 148"/>
          <p:cNvSpPr>
            <a:spLocks noChangeShapeType="1"/>
          </p:cNvSpPr>
          <p:nvPr/>
        </p:nvSpPr>
        <p:spPr bwMode="auto">
          <a:xfrm>
            <a:off x="4986338" y="48101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1" name="Line 149"/>
          <p:cNvSpPr>
            <a:spLocks noChangeShapeType="1"/>
          </p:cNvSpPr>
          <p:nvPr/>
        </p:nvSpPr>
        <p:spPr bwMode="auto">
          <a:xfrm>
            <a:off x="4986338" y="46863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2" name="Line 150"/>
          <p:cNvSpPr>
            <a:spLocks noChangeShapeType="1"/>
          </p:cNvSpPr>
          <p:nvPr/>
        </p:nvSpPr>
        <p:spPr bwMode="auto">
          <a:xfrm>
            <a:off x="4986338" y="45608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3" name="Line 151"/>
          <p:cNvSpPr>
            <a:spLocks noChangeShapeType="1"/>
          </p:cNvSpPr>
          <p:nvPr/>
        </p:nvSpPr>
        <p:spPr bwMode="auto">
          <a:xfrm>
            <a:off x="4986338" y="443547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4" name="Line 152"/>
          <p:cNvSpPr>
            <a:spLocks noChangeShapeType="1"/>
          </p:cNvSpPr>
          <p:nvPr/>
        </p:nvSpPr>
        <p:spPr bwMode="auto">
          <a:xfrm>
            <a:off x="4986338" y="43148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5" name="Line 153"/>
          <p:cNvSpPr>
            <a:spLocks noChangeShapeType="1"/>
          </p:cNvSpPr>
          <p:nvPr/>
        </p:nvSpPr>
        <p:spPr bwMode="auto">
          <a:xfrm>
            <a:off x="4986338" y="41910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6" name="Line 154"/>
          <p:cNvSpPr>
            <a:spLocks noChangeShapeType="1"/>
          </p:cNvSpPr>
          <p:nvPr/>
        </p:nvSpPr>
        <p:spPr bwMode="auto">
          <a:xfrm>
            <a:off x="4986338" y="40655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7" name="Line 155"/>
          <p:cNvSpPr>
            <a:spLocks noChangeShapeType="1"/>
          </p:cNvSpPr>
          <p:nvPr/>
        </p:nvSpPr>
        <p:spPr bwMode="auto">
          <a:xfrm>
            <a:off x="4986338" y="3941763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8" name="Line 156"/>
          <p:cNvSpPr>
            <a:spLocks noChangeShapeType="1"/>
          </p:cNvSpPr>
          <p:nvPr/>
        </p:nvSpPr>
        <p:spPr bwMode="auto">
          <a:xfrm>
            <a:off x="4986338" y="381635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9" name="Rectangle 157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00" name="Line 158"/>
          <p:cNvSpPr>
            <a:spLocks noChangeShapeType="1"/>
          </p:cNvSpPr>
          <p:nvPr/>
        </p:nvSpPr>
        <p:spPr bwMode="auto">
          <a:xfrm>
            <a:off x="4986338" y="4935538"/>
            <a:ext cx="13763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1" name="Line 159"/>
          <p:cNvSpPr>
            <a:spLocks noChangeShapeType="1"/>
          </p:cNvSpPr>
          <p:nvPr/>
        </p:nvSpPr>
        <p:spPr bwMode="auto">
          <a:xfrm>
            <a:off x="5216525" y="4935538"/>
            <a:ext cx="11113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2" name="Freeform 160"/>
          <p:cNvSpPr>
            <a:spLocks/>
          </p:cNvSpPr>
          <p:nvPr/>
        </p:nvSpPr>
        <p:spPr bwMode="auto">
          <a:xfrm>
            <a:off x="5227638" y="4935538"/>
            <a:ext cx="11112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3" name="Line 161"/>
          <p:cNvSpPr>
            <a:spLocks noChangeShapeType="1"/>
          </p:cNvSpPr>
          <p:nvPr/>
        </p:nvSpPr>
        <p:spPr bwMode="auto">
          <a:xfrm>
            <a:off x="5238750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4" name="Freeform 162"/>
          <p:cNvSpPr>
            <a:spLocks/>
          </p:cNvSpPr>
          <p:nvPr/>
        </p:nvSpPr>
        <p:spPr bwMode="auto">
          <a:xfrm>
            <a:off x="5248275" y="4935538"/>
            <a:ext cx="14288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5" name="Freeform 163"/>
          <p:cNvSpPr>
            <a:spLocks/>
          </p:cNvSpPr>
          <p:nvPr/>
        </p:nvSpPr>
        <p:spPr bwMode="auto">
          <a:xfrm>
            <a:off x="5262563" y="4932363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5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6" name="Freeform 164"/>
          <p:cNvSpPr>
            <a:spLocks/>
          </p:cNvSpPr>
          <p:nvPr/>
        </p:nvSpPr>
        <p:spPr bwMode="auto">
          <a:xfrm>
            <a:off x="5272088" y="4932363"/>
            <a:ext cx="12700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7" name="Line 165"/>
          <p:cNvSpPr>
            <a:spLocks noChangeShapeType="1"/>
          </p:cNvSpPr>
          <p:nvPr/>
        </p:nvSpPr>
        <p:spPr bwMode="auto">
          <a:xfrm>
            <a:off x="5284788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8" name="Freeform 166"/>
          <p:cNvSpPr>
            <a:spLocks/>
          </p:cNvSpPr>
          <p:nvPr/>
        </p:nvSpPr>
        <p:spPr bwMode="auto">
          <a:xfrm>
            <a:off x="5294313" y="4927600"/>
            <a:ext cx="12700" cy="4763"/>
          </a:xfrm>
          <a:custGeom>
            <a:avLst/>
            <a:gdLst>
              <a:gd name="T0" fmla="*/ 0 w 17"/>
              <a:gd name="T1" fmla="*/ 2147483647 h 5"/>
              <a:gd name="T2" fmla="*/ 2147483647 w 17"/>
              <a:gd name="T3" fmla="*/ 0 h 5"/>
              <a:gd name="T4" fmla="*/ 2147483647 w 17"/>
              <a:gd name="T5" fmla="*/ 0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5"/>
                </a:moveTo>
                <a:lnTo>
                  <a:pt x="8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9" name="Line 167"/>
          <p:cNvSpPr>
            <a:spLocks noChangeShapeType="1"/>
          </p:cNvSpPr>
          <p:nvPr/>
        </p:nvSpPr>
        <p:spPr bwMode="auto">
          <a:xfrm>
            <a:off x="5307013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0" name="Line 168"/>
          <p:cNvSpPr>
            <a:spLocks noChangeShapeType="1"/>
          </p:cNvSpPr>
          <p:nvPr/>
        </p:nvSpPr>
        <p:spPr bwMode="auto">
          <a:xfrm flipV="1">
            <a:off x="5316538" y="4924425"/>
            <a:ext cx="14287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1" name="Line 169"/>
          <p:cNvSpPr>
            <a:spLocks noChangeShapeType="1"/>
          </p:cNvSpPr>
          <p:nvPr/>
        </p:nvSpPr>
        <p:spPr bwMode="auto">
          <a:xfrm flipV="1">
            <a:off x="5330825" y="49228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2" name="Line 170"/>
          <p:cNvSpPr>
            <a:spLocks noChangeShapeType="1"/>
          </p:cNvSpPr>
          <p:nvPr/>
        </p:nvSpPr>
        <p:spPr bwMode="auto">
          <a:xfrm flipV="1">
            <a:off x="5343525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3" name="Freeform 171"/>
          <p:cNvSpPr>
            <a:spLocks/>
          </p:cNvSpPr>
          <p:nvPr/>
        </p:nvSpPr>
        <p:spPr bwMode="auto">
          <a:xfrm>
            <a:off x="5353050" y="4908550"/>
            <a:ext cx="12700" cy="6350"/>
          </a:xfrm>
          <a:custGeom>
            <a:avLst/>
            <a:gdLst>
              <a:gd name="T0" fmla="*/ 0 w 17"/>
              <a:gd name="T1" fmla="*/ 2147483647 h 9"/>
              <a:gd name="T2" fmla="*/ 2147483647 w 17"/>
              <a:gd name="T3" fmla="*/ 2147483647 h 9"/>
              <a:gd name="T4" fmla="*/ 2147483647 w 17"/>
              <a:gd name="T5" fmla="*/ 0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9"/>
                </a:moveTo>
                <a:lnTo>
                  <a:pt x="9" y="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4" name="Line 172"/>
          <p:cNvSpPr>
            <a:spLocks noChangeShapeType="1"/>
          </p:cNvSpPr>
          <p:nvPr/>
        </p:nvSpPr>
        <p:spPr bwMode="auto">
          <a:xfrm flipV="1">
            <a:off x="5365750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5" name="Freeform 173"/>
          <p:cNvSpPr>
            <a:spLocks/>
          </p:cNvSpPr>
          <p:nvPr/>
        </p:nvSpPr>
        <p:spPr bwMode="auto">
          <a:xfrm>
            <a:off x="5375275" y="4892675"/>
            <a:ext cx="14288" cy="9525"/>
          </a:xfrm>
          <a:custGeom>
            <a:avLst/>
            <a:gdLst>
              <a:gd name="T0" fmla="*/ 0 w 17"/>
              <a:gd name="T1" fmla="*/ 2147483647 h 13"/>
              <a:gd name="T2" fmla="*/ 2147483647 w 17"/>
              <a:gd name="T3" fmla="*/ 2147483647 h 13"/>
              <a:gd name="T4" fmla="*/ 2147483647 w 17"/>
              <a:gd name="T5" fmla="*/ 0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13"/>
                </a:moveTo>
                <a:lnTo>
                  <a:pt x="8" y="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6" name="Line 174"/>
          <p:cNvSpPr>
            <a:spLocks noChangeShapeType="1"/>
          </p:cNvSpPr>
          <p:nvPr/>
        </p:nvSpPr>
        <p:spPr bwMode="auto">
          <a:xfrm flipV="1">
            <a:off x="5389563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7" name="Freeform 175"/>
          <p:cNvSpPr>
            <a:spLocks/>
          </p:cNvSpPr>
          <p:nvPr/>
        </p:nvSpPr>
        <p:spPr bwMode="auto">
          <a:xfrm>
            <a:off x="5399088" y="4865688"/>
            <a:ext cx="12700" cy="12700"/>
          </a:xfrm>
          <a:custGeom>
            <a:avLst/>
            <a:gdLst>
              <a:gd name="T0" fmla="*/ 0 w 16"/>
              <a:gd name="T1" fmla="*/ 2147483647 h 17"/>
              <a:gd name="T2" fmla="*/ 2147483647 w 16"/>
              <a:gd name="T3" fmla="*/ 2147483647 h 17"/>
              <a:gd name="T4" fmla="*/ 2147483647 w 16"/>
              <a:gd name="T5" fmla="*/ 0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17"/>
                </a:moveTo>
                <a:lnTo>
                  <a:pt x="8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8" name="Line 176"/>
          <p:cNvSpPr>
            <a:spLocks noChangeShapeType="1"/>
          </p:cNvSpPr>
          <p:nvPr/>
        </p:nvSpPr>
        <p:spPr bwMode="auto">
          <a:xfrm flipV="1">
            <a:off x="541178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9" name="Freeform 177"/>
          <p:cNvSpPr>
            <a:spLocks/>
          </p:cNvSpPr>
          <p:nvPr/>
        </p:nvSpPr>
        <p:spPr bwMode="auto">
          <a:xfrm>
            <a:off x="5421313" y="4827588"/>
            <a:ext cx="12700" cy="20637"/>
          </a:xfrm>
          <a:custGeom>
            <a:avLst/>
            <a:gdLst>
              <a:gd name="T0" fmla="*/ 0 w 17"/>
              <a:gd name="T1" fmla="*/ 2147483647 h 26"/>
              <a:gd name="T2" fmla="*/ 2147483647 w 17"/>
              <a:gd name="T3" fmla="*/ 2147483647 h 26"/>
              <a:gd name="T4" fmla="*/ 2147483647 w 17"/>
              <a:gd name="T5" fmla="*/ 0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26"/>
                </a:moveTo>
                <a:lnTo>
                  <a:pt x="9" y="13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0" name="Freeform 178"/>
          <p:cNvSpPr>
            <a:spLocks/>
          </p:cNvSpPr>
          <p:nvPr/>
        </p:nvSpPr>
        <p:spPr bwMode="auto">
          <a:xfrm>
            <a:off x="5434013" y="4800600"/>
            <a:ext cx="9525" cy="26988"/>
          </a:xfrm>
          <a:custGeom>
            <a:avLst/>
            <a:gdLst>
              <a:gd name="T0" fmla="*/ 0 w 12"/>
              <a:gd name="T1" fmla="*/ 2147483647 h 34"/>
              <a:gd name="T2" fmla="*/ 2147483647 w 12"/>
              <a:gd name="T3" fmla="*/ 2147483647 h 34"/>
              <a:gd name="T4" fmla="*/ 2147483647 w 12"/>
              <a:gd name="T5" fmla="*/ 0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34"/>
                </a:moveTo>
                <a:lnTo>
                  <a:pt x="4" y="17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1" name="Freeform 179"/>
          <p:cNvSpPr>
            <a:spLocks/>
          </p:cNvSpPr>
          <p:nvPr/>
        </p:nvSpPr>
        <p:spPr bwMode="auto">
          <a:xfrm>
            <a:off x="5443538" y="4773613"/>
            <a:ext cx="14287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2" name="Line 180"/>
          <p:cNvSpPr>
            <a:spLocks noChangeShapeType="1"/>
          </p:cNvSpPr>
          <p:nvPr/>
        </p:nvSpPr>
        <p:spPr bwMode="auto">
          <a:xfrm flipV="1">
            <a:off x="545782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3" name="Freeform 181"/>
          <p:cNvSpPr>
            <a:spLocks/>
          </p:cNvSpPr>
          <p:nvPr/>
        </p:nvSpPr>
        <p:spPr bwMode="auto">
          <a:xfrm>
            <a:off x="5467350" y="4702175"/>
            <a:ext cx="12700" cy="36513"/>
          </a:xfrm>
          <a:custGeom>
            <a:avLst/>
            <a:gdLst>
              <a:gd name="T0" fmla="*/ 0 w 15"/>
              <a:gd name="T1" fmla="*/ 2147483647 h 47"/>
              <a:gd name="T2" fmla="*/ 2147483647 w 15"/>
              <a:gd name="T3" fmla="*/ 2147483647 h 47"/>
              <a:gd name="T4" fmla="*/ 2147483647 w 15"/>
              <a:gd name="T5" fmla="*/ 0 h 47"/>
              <a:gd name="T6" fmla="*/ 0 60000 65536"/>
              <a:gd name="T7" fmla="*/ 0 60000 65536"/>
              <a:gd name="T8" fmla="*/ 0 60000 65536"/>
              <a:gd name="T9" fmla="*/ 0 w 15"/>
              <a:gd name="T10" fmla="*/ 0 h 47"/>
              <a:gd name="T11" fmla="*/ 15 w 15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7">
                <a:moveTo>
                  <a:pt x="0" y="47"/>
                </a:moveTo>
                <a:lnTo>
                  <a:pt x="8" y="2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4" name="Line 182"/>
          <p:cNvSpPr>
            <a:spLocks noChangeShapeType="1"/>
          </p:cNvSpPr>
          <p:nvPr/>
        </p:nvSpPr>
        <p:spPr bwMode="auto">
          <a:xfrm flipV="1">
            <a:off x="5480050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5" name="Line 183"/>
          <p:cNvSpPr>
            <a:spLocks noChangeShapeType="1"/>
          </p:cNvSpPr>
          <p:nvPr/>
        </p:nvSpPr>
        <p:spPr bwMode="auto">
          <a:xfrm flipV="1">
            <a:off x="5489575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6" name="Freeform 184"/>
          <p:cNvSpPr>
            <a:spLocks/>
          </p:cNvSpPr>
          <p:nvPr/>
        </p:nvSpPr>
        <p:spPr bwMode="auto">
          <a:xfrm>
            <a:off x="5502275" y="4564063"/>
            <a:ext cx="12700" cy="47625"/>
          </a:xfrm>
          <a:custGeom>
            <a:avLst/>
            <a:gdLst>
              <a:gd name="T0" fmla="*/ 0 w 17"/>
              <a:gd name="T1" fmla="*/ 2147483647 h 59"/>
              <a:gd name="T2" fmla="*/ 2147483647 w 17"/>
              <a:gd name="T3" fmla="*/ 2147483647 h 59"/>
              <a:gd name="T4" fmla="*/ 2147483647 w 17"/>
              <a:gd name="T5" fmla="*/ 0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59"/>
                </a:moveTo>
                <a:lnTo>
                  <a:pt x="8" y="29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7" name="Line 185"/>
          <p:cNvSpPr>
            <a:spLocks noChangeShapeType="1"/>
          </p:cNvSpPr>
          <p:nvPr/>
        </p:nvSpPr>
        <p:spPr bwMode="auto">
          <a:xfrm flipV="1">
            <a:off x="5514975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8" name="Freeform 186"/>
          <p:cNvSpPr>
            <a:spLocks/>
          </p:cNvSpPr>
          <p:nvPr/>
        </p:nvSpPr>
        <p:spPr bwMode="auto">
          <a:xfrm>
            <a:off x="5524500" y="4452938"/>
            <a:ext cx="14288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8" y="3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9" name="Line 187"/>
          <p:cNvSpPr>
            <a:spLocks noChangeShapeType="1"/>
          </p:cNvSpPr>
          <p:nvPr/>
        </p:nvSpPr>
        <p:spPr bwMode="auto">
          <a:xfrm flipV="1">
            <a:off x="5538788" y="4392613"/>
            <a:ext cx="9525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0" name="Freeform 188"/>
          <p:cNvSpPr>
            <a:spLocks/>
          </p:cNvSpPr>
          <p:nvPr/>
        </p:nvSpPr>
        <p:spPr bwMode="auto">
          <a:xfrm>
            <a:off x="5548313" y="4332288"/>
            <a:ext cx="12700" cy="60325"/>
          </a:xfrm>
          <a:custGeom>
            <a:avLst/>
            <a:gdLst>
              <a:gd name="T0" fmla="*/ 0 w 17"/>
              <a:gd name="T1" fmla="*/ 2147483647 h 78"/>
              <a:gd name="T2" fmla="*/ 2147483647 w 17"/>
              <a:gd name="T3" fmla="*/ 2147483647 h 78"/>
              <a:gd name="T4" fmla="*/ 2147483647 w 17"/>
              <a:gd name="T5" fmla="*/ 0 h 78"/>
              <a:gd name="T6" fmla="*/ 0 60000 65536"/>
              <a:gd name="T7" fmla="*/ 0 60000 65536"/>
              <a:gd name="T8" fmla="*/ 0 60000 65536"/>
              <a:gd name="T9" fmla="*/ 0 w 17"/>
              <a:gd name="T10" fmla="*/ 0 h 78"/>
              <a:gd name="T11" fmla="*/ 17 w 1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8">
                <a:moveTo>
                  <a:pt x="0" y="78"/>
                </a:moveTo>
                <a:lnTo>
                  <a:pt x="9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1" name="Line 189"/>
          <p:cNvSpPr>
            <a:spLocks noChangeShapeType="1"/>
          </p:cNvSpPr>
          <p:nvPr/>
        </p:nvSpPr>
        <p:spPr bwMode="auto">
          <a:xfrm flipV="1">
            <a:off x="5561013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2" name="Freeform 190"/>
          <p:cNvSpPr>
            <a:spLocks/>
          </p:cNvSpPr>
          <p:nvPr/>
        </p:nvSpPr>
        <p:spPr bwMode="auto">
          <a:xfrm>
            <a:off x="5570538" y="4214813"/>
            <a:ext cx="12700" cy="60325"/>
          </a:xfrm>
          <a:custGeom>
            <a:avLst/>
            <a:gdLst>
              <a:gd name="T0" fmla="*/ 0 w 17"/>
              <a:gd name="T1" fmla="*/ 2147483647 h 76"/>
              <a:gd name="T2" fmla="*/ 2147483647 w 17"/>
              <a:gd name="T3" fmla="*/ 2147483647 h 76"/>
              <a:gd name="T4" fmla="*/ 2147483647 w 17"/>
              <a:gd name="T5" fmla="*/ 0 h 76"/>
              <a:gd name="T6" fmla="*/ 0 60000 65536"/>
              <a:gd name="T7" fmla="*/ 0 60000 65536"/>
              <a:gd name="T8" fmla="*/ 0 60000 65536"/>
              <a:gd name="T9" fmla="*/ 0 w 17"/>
              <a:gd name="T10" fmla="*/ 0 h 76"/>
              <a:gd name="T11" fmla="*/ 17 w 17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6">
                <a:moveTo>
                  <a:pt x="0" y="76"/>
                </a:moveTo>
                <a:lnTo>
                  <a:pt x="8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3" name="Freeform 191"/>
          <p:cNvSpPr>
            <a:spLocks/>
          </p:cNvSpPr>
          <p:nvPr/>
        </p:nvSpPr>
        <p:spPr bwMode="auto">
          <a:xfrm>
            <a:off x="5583238" y="4160838"/>
            <a:ext cx="9525" cy="53975"/>
          </a:xfrm>
          <a:custGeom>
            <a:avLst/>
            <a:gdLst>
              <a:gd name="T0" fmla="*/ 0 w 12"/>
              <a:gd name="T1" fmla="*/ 2147483647 h 68"/>
              <a:gd name="T2" fmla="*/ 2147483647 w 12"/>
              <a:gd name="T3" fmla="*/ 2147483647 h 68"/>
              <a:gd name="T4" fmla="*/ 2147483647 w 12"/>
              <a:gd name="T5" fmla="*/ 0 h 68"/>
              <a:gd name="T6" fmla="*/ 0 60000 65536"/>
              <a:gd name="T7" fmla="*/ 0 60000 65536"/>
              <a:gd name="T8" fmla="*/ 0 60000 65536"/>
              <a:gd name="T9" fmla="*/ 0 w 12"/>
              <a:gd name="T10" fmla="*/ 0 h 68"/>
              <a:gd name="T11" fmla="*/ 12 w 12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8">
                <a:moveTo>
                  <a:pt x="0" y="68"/>
                </a:moveTo>
                <a:lnTo>
                  <a:pt x="3" y="34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4" name="Freeform 192"/>
          <p:cNvSpPr>
            <a:spLocks/>
          </p:cNvSpPr>
          <p:nvPr/>
        </p:nvSpPr>
        <p:spPr bwMode="auto">
          <a:xfrm>
            <a:off x="5592763" y="4105275"/>
            <a:ext cx="14287" cy="55563"/>
          </a:xfrm>
          <a:custGeom>
            <a:avLst/>
            <a:gdLst>
              <a:gd name="T0" fmla="*/ 0 w 16"/>
              <a:gd name="T1" fmla="*/ 2147483647 h 68"/>
              <a:gd name="T2" fmla="*/ 2147483647 w 16"/>
              <a:gd name="T3" fmla="*/ 2147483647 h 68"/>
              <a:gd name="T4" fmla="*/ 2147483647 w 16"/>
              <a:gd name="T5" fmla="*/ 0 h 68"/>
              <a:gd name="T6" fmla="*/ 0 60000 65536"/>
              <a:gd name="T7" fmla="*/ 0 60000 65536"/>
              <a:gd name="T8" fmla="*/ 0 60000 65536"/>
              <a:gd name="T9" fmla="*/ 0 w 16"/>
              <a:gd name="T10" fmla="*/ 0 h 68"/>
              <a:gd name="T11" fmla="*/ 16 w 16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8">
                <a:moveTo>
                  <a:pt x="0" y="68"/>
                </a:moveTo>
                <a:lnTo>
                  <a:pt x="8" y="34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5" name="Line 193"/>
          <p:cNvSpPr>
            <a:spLocks noChangeShapeType="1"/>
          </p:cNvSpPr>
          <p:nvPr/>
        </p:nvSpPr>
        <p:spPr bwMode="auto">
          <a:xfrm flipV="1">
            <a:off x="5607050" y="4059238"/>
            <a:ext cx="9525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6" name="Freeform 194"/>
          <p:cNvSpPr>
            <a:spLocks/>
          </p:cNvSpPr>
          <p:nvPr/>
        </p:nvSpPr>
        <p:spPr bwMode="auto">
          <a:xfrm>
            <a:off x="5616575" y="4017963"/>
            <a:ext cx="12700" cy="41275"/>
          </a:xfrm>
          <a:custGeom>
            <a:avLst/>
            <a:gdLst>
              <a:gd name="T0" fmla="*/ 0 w 17"/>
              <a:gd name="T1" fmla="*/ 2147483647 h 50"/>
              <a:gd name="T2" fmla="*/ 2147483647 w 17"/>
              <a:gd name="T3" fmla="*/ 2147483647 h 50"/>
              <a:gd name="T4" fmla="*/ 2147483647 w 17"/>
              <a:gd name="T5" fmla="*/ 0 h 50"/>
              <a:gd name="T6" fmla="*/ 0 60000 65536"/>
              <a:gd name="T7" fmla="*/ 0 60000 65536"/>
              <a:gd name="T8" fmla="*/ 0 60000 65536"/>
              <a:gd name="T9" fmla="*/ 0 w 17"/>
              <a:gd name="T10" fmla="*/ 0 h 50"/>
              <a:gd name="T11" fmla="*/ 17 w 17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0">
                <a:moveTo>
                  <a:pt x="0" y="50"/>
                </a:moveTo>
                <a:lnTo>
                  <a:pt x="9" y="25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7" name="Freeform 195"/>
          <p:cNvSpPr>
            <a:spLocks/>
          </p:cNvSpPr>
          <p:nvPr/>
        </p:nvSpPr>
        <p:spPr bwMode="auto">
          <a:xfrm>
            <a:off x="5629275" y="3987800"/>
            <a:ext cx="9525" cy="30163"/>
          </a:xfrm>
          <a:custGeom>
            <a:avLst/>
            <a:gdLst>
              <a:gd name="T0" fmla="*/ 0 w 12"/>
              <a:gd name="T1" fmla="*/ 2147483647 h 38"/>
              <a:gd name="T2" fmla="*/ 2147483647 w 12"/>
              <a:gd name="T3" fmla="*/ 2147483647 h 38"/>
              <a:gd name="T4" fmla="*/ 2147483647 w 12"/>
              <a:gd name="T5" fmla="*/ 0 h 38"/>
              <a:gd name="T6" fmla="*/ 0 60000 65536"/>
              <a:gd name="T7" fmla="*/ 0 60000 65536"/>
              <a:gd name="T8" fmla="*/ 0 60000 65536"/>
              <a:gd name="T9" fmla="*/ 0 w 12"/>
              <a:gd name="T10" fmla="*/ 0 h 38"/>
              <a:gd name="T11" fmla="*/ 12 w 12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8">
                <a:moveTo>
                  <a:pt x="0" y="38"/>
                </a:moveTo>
                <a:lnTo>
                  <a:pt x="4" y="16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8" name="Freeform 196"/>
          <p:cNvSpPr>
            <a:spLocks/>
          </p:cNvSpPr>
          <p:nvPr/>
        </p:nvSpPr>
        <p:spPr bwMode="auto">
          <a:xfrm>
            <a:off x="5638800" y="3960813"/>
            <a:ext cx="12700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9" name="Freeform 197"/>
          <p:cNvSpPr>
            <a:spLocks/>
          </p:cNvSpPr>
          <p:nvPr/>
        </p:nvSpPr>
        <p:spPr bwMode="auto">
          <a:xfrm>
            <a:off x="5651500" y="3946525"/>
            <a:ext cx="9525" cy="14288"/>
          </a:xfrm>
          <a:custGeom>
            <a:avLst/>
            <a:gdLst>
              <a:gd name="T0" fmla="*/ 0 w 12"/>
              <a:gd name="T1" fmla="*/ 2147483647 h 18"/>
              <a:gd name="T2" fmla="*/ 2147483647 w 12"/>
              <a:gd name="T3" fmla="*/ 2147483647 h 18"/>
              <a:gd name="T4" fmla="*/ 2147483647 w 12"/>
              <a:gd name="T5" fmla="*/ 0 h 18"/>
              <a:gd name="T6" fmla="*/ 0 60000 65536"/>
              <a:gd name="T7" fmla="*/ 0 60000 65536"/>
              <a:gd name="T8" fmla="*/ 0 60000 65536"/>
              <a:gd name="T9" fmla="*/ 0 w 12"/>
              <a:gd name="T10" fmla="*/ 0 h 18"/>
              <a:gd name="T11" fmla="*/ 12 w 12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8">
                <a:moveTo>
                  <a:pt x="0" y="18"/>
                </a:moveTo>
                <a:lnTo>
                  <a:pt x="3" y="9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0" name="Freeform 198"/>
          <p:cNvSpPr>
            <a:spLocks/>
          </p:cNvSpPr>
          <p:nvPr/>
        </p:nvSpPr>
        <p:spPr bwMode="auto">
          <a:xfrm>
            <a:off x="5661025" y="3944938"/>
            <a:ext cx="14288" cy="1587"/>
          </a:xfrm>
          <a:custGeom>
            <a:avLst/>
            <a:gdLst>
              <a:gd name="T0" fmla="*/ 0 w 16"/>
              <a:gd name="T1" fmla="*/ 2147483647 h 4"/>
              <a:gd name="T2" fmla="*/ 2147483647 w 16"/>
              <a:gd name="T3" fmla="*/ 0 h 4"/>
              <a:gd name="T4" fmla="*/ 2147483647 w 16"/>
              <a:gd name="T5" fmla="*/ 0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4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1" name="Freeform 199"/>
          <p:cNvSpPr>
            <a:spLocks/>
          </p:cNvSpPr>
          <p:nvPr/>
        </p:nvSpPr>
        <p:spPr bwMode="auto">
          <a:xfrm>
            <a:off x="5675313" y="3944938"/>
            <a:ext cx="12700" cy="1587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9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2" name="Freeform 200"/>
          <p:cNvSpPr>
            <a:spLocks/>
          </p:cNvSpPr>
          <p:nvPr/>
        </p:nvSpPr>
        <p:spPr bwMode="auto">
          <a:xfrm>
            <a:off x="5688013" y="3946525"/>
            <a:ext cx="9525" cy="14288"/>
          </a:xfrm>
          <a:custGeom>
            <a:avLst/>
            <a:gdLst>
              <a:gd name="T0" fmla="*/ 0 w 13"/>
              <a:gd name="T1" fmla="*/ 0 h 18"/>
              <a:gd name="T2" fmla="*/ 2147483647 w 13"/>
              <a:gd name="T3" fmla="*/ 2147483647 h 18"/>
              <a:gd name="T4" fmla="*/ 2147483647 w 13"/>
              <a:gd name="T5" fmla="*/ 2147483647 h 18"/>
              <a:gd name="T6" fmla="*/ 0 60000 65536"/>
              <a:gd name="T7" fmla="*/ 0 60000 65536"/>
              <a:gd name="T8" fmla="*/ 0 60000 65536"/>
              <a:gd name="T9" fmla="*/ 0 w 13"/>
              <a:gd name="T10" fmla="*/ 0 h 18"/>
              <a:gd name="T11" fmla="*/ 13 w 13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8">
                <a:moveTo>
                  <a:pt x="0" y="0"/>
                </a:moveTo>
                <a:lnTo>
                  <a:pt x="5" y="9"/>
                </a:lnTo>
                <a:lnTo>
                  <a:pt x="13" y="1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3" name="Freeform 201"/>
          <p:cNvSpPr>
            <a:spLocks/>
          </p:cNvSpPr>
          <p:nvPr/>
        </p:nvSpPr>
        <p:spPr bwMode="auto">
          <a:xfrm>
            <a:off x="5697538" y="3960813"/>
            <a:ext cx="12700" cy="26987"/>
          </a:xfrm>
          <a:custGeom>
            <a:avLst/>
            <a:gdLst>
              <a:gd name="T0" fmla="*/ 0 w 16"/>
              <a:gd name="T1" fmla="*/ 0 h 34"/>
              <a:gd name="T2" fmla="*/ 2147483647 w 16"/>
              <a:gd name="T3" fmla="*/ 2147483647 h 34"/>
              <a:gd name="T4" fmla="*/ 2147483647 w 16"/>
              <a:gd name="T5" fmla="*/ 2147483647 h 34"/>
              <a:gd name="T6" fmla="*/ 0 60000 65536"/>
              <a:gd name="T7" fmla="*/ 0 60000 65536"/>
              <a:gd name="T8" fmla="*/ 0 60000 65536"/>
              <a:gd name="T9" fmla="*/ 0 w 16"/>
              <a:gd name="T10" fmla="*/ 0 h 34"/>
              <a:gd name="T11" fmla="*/ 16 w 1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4">
                <a:moveTo>
                  <a:pt x="0" y="0"/>
                </a:moveTo>
                <a:lnTo>
                  <a:pt x="9" y="16"/>
                </a:lnTo>
                <a:lnTo>
                  <a:pt x="16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4" name="Freeform 202"/>
          <p:cNvSpPr>
            <a:spLocks/>
          </p:cNvSpPr>
          <p:nvPr/>
        </p:nvSpPr>
        <p:spPr bwMode="auto">
          <a:xfrm>
            <a:off x="5710238" y="3987800"/>
            <a:ext cx="9525" cy="30163"/>
          </a:xfrm>
          <a:custGeom>
            <a:avLst/>
            <a:gdLst>
              <a:gd name="T0" fmla="*/ 0 w 13"/>
              <a:gd name="T1" fmla="*/ 0 h 38"/>
              <a:gd name="T2" fmla="*/ 2147483647 w 13"/>
              <a:gd name="T3" fmla="*/ 2147483647 h 38"/>
              <a:gd name="T4" fmla="*/ 2147483647 w 13"/>
              <a:gd name="T5" fmla="*/ 2147483647 h 38"/>
              <a:gd name="T6" fmla="*/ 0 60000 65536"/>
              <a:gd name="T7" fmla="*/ 0 60000 65536"/>
              <a:gd name="T8" fmla="*/ 0 60000 65536"/>
              <a:gd name="T9" fmla="*/ 0 w 13"/>
              <a:gd name="T10" fmla="*/ 0 h 38"/>
              <a:gd name="T11" fmla="*/ 13 w 13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8">
                <a:moveTo>
                  <a:pt x="0" y="0"/>
                </a:moveTo>
                <a:lnTo>
                  <a:pt x="5" y="16"/>
                </a:lnTo>
                <a:lnTo>
                  <a:pt x="13" y="3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5" name="Freeform 203"/>
          <p:cNvSpPr>
            <a:spLocks/>
          </p:cNvSpPr>
          <p:nvPr/>
        </p:nvSpPr>
        <p:spPr bwMode="auto">
          <a:xfrm>
            <a:off x="5719763" y="4017963"/>
            <a:ext cx="12700" cy="41275"/>
          </a:xfrm>
          <a:custGeom>
            <a:avLst/>
            <a:gdLst>
              <a:gd name="T0" fmla="*/ 0 w 15"/>
              <a:gd name="T1" fmla="*/ 0 h 50"/>
              <a:gd name="T2" fmla="*/ 2147483647 w 15"/>
              <a:gd name="T3" fmla="*/ 2147483647 h 50"/>
              <a:gd name="T4" fmla="*/ 2147483647 w 15"/>
              <a:gd name="T5" fmla="*/ 2147483647 h 50"/>
              <a:gd name="T6" fmla="*/ 0 60000 65536"/>
              <a:gd name="T7" fmla="*/ 0 60000 65536"/>
              <a:gd name="T8" fmla="*/ 0 60000 65536"/>
              <a:gd name="T9" fmla="*/ 0 w 15"/>
              <a:gd name="T10" fmla="*/ 0 h 50"/>
              <a:gd name="T11" fmla="*/ 15 w 15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0">
                <a:moveTo>
                  <a:pt x="0" y="0"/>
                </a:moveTo>
                <a:lnTo>
                  <a:pt x="8" y="25"/>
                </a:lnTo>
                <a:lnTo>
                  <a:pt x="15" y="5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6" name="Line 204"/>
          <p:cNvSpPr>
            <a:spLocks noChangeShapeType="1"/>
          </p:cNvSpPr>
          <p:nvPr/>
        </p:nvSpPr>
        <p:spPr bwMode="auto">
          <a:xfrm>
            <a:off x="5732463" y="4059238"/>
            <a:ext cx="11112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7" name="Freeform 205"/>
          <p:cNvSpPr>
            <a:spLocks/>
          </p:cNvSpPr>
          <p:nvPr/>
        </p:nvSpPr>
        <p:spPr bwMode="auto">
          <a:xfrm>
            <a:off x="5743575" y="4105275"/>
            <a:ext cx="12700" cy="55563"/>
          </a:xfrm>
          <a:custGeom>
            <a:avLst/>
            <a:gdLst>
              <a:gd name="T0" fmla="*/ 0 w 15"/>
              <a:gd name="T1" fmla="*/ 0 h 68"/>
              <a:gd name="T2" fmla="*/ 2147483647 w 15"/>
              <a:gd name="T3" fmla="*/ 2147483647 h 68"/>
              <a:gd name="T4" fmla="*/ 2147483647 w 15"/>
              <a:gd name="T5" fmla="*/ 2147483647 h 68"/>
              <a:gd name="T6" fmla="*/ 0 60000 65536"/>
              <a:gd name="T7" fmla="*/ 0 60000 65536"/>
              <a:gd name="T8" fmla="*/ 0 60000 65536"/>
              <a:gd name="T9" fmla="*/ 0 w 15"/>
              <a:gd name="T10" fmla="*/ 0 h 68"/>
              <a:gd name="T11" fmla="*/ 15 w 15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8">
                <a:moveTo>
                  <a:pt x="0" y="0"/>
                </a:moveTo>
                <a:lnTo>
                  <a:pt x="7" y="34"/>
                </a:lnTo>
                <a:lnTo>
                  <a:pt x="15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8" name="Freeform 206"/>
          <p:cNvSpPr>
            <a:spLocks/>
          </p:cNvSpPr>
          <p:nvPr/>
        </p:nvSpPr>
        <p:spPr bwMode="auto">
          <a:xfrm>
            <a:off x="5756275" y="4160838"/>
            <a:ext cx="9525" cy="53975"/>
          </a:xfrm>
          <a:custGeom>
            <a:avLst/>
            <a:gdLst>
              <a:gd name="T0" fmla="*/ 0 w 13"/>
              <a:gd name="T1" fmla="*/ 0 h 68"/>
              <a:gd name="T2" fmla="*/ 2147483647 w 13"/>
              <a:gd name="T3" fmla="*/ 2147483647 h 68"/>
              <a:gd name="T4" fmla="*/ 2147483647 w 13"/>
              <a:gd name="T5" fmla="*/ 2147483647 h 68"/>
              <a:gd name="T6" fmla="*/ 0 60000 65536"/>
              <a:gd name="T7" fmla="*/ 0 60000 65536"/>
              <a:gd name="T8" fmla="*/ 0 60000 65536"/>
              <a:gd name="T9" fmla="*/ 0 w 13"/>
              <a:gd name="T10" fmla="*/ 0 h 68"/>
              <a:gd name="T11" fmla="*/ 13 w 13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68">
                <a:moveTo>
                  <a:pt x="0" y="0"/>
                </a:moveTo>
                <a:lnTo>
                  <a:pt x="5" y="34"/>
                </a:lnTo>
                <a:lnTo>
                  <a:pt x="13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9" name="Freeform 207"/>
          <p:cNvSpPr>
            <a:spLocks/>
          </p:cNvSpPr>
          <p:nvPr/>
        </p:nvSpPr>
        <p:spPr bwMode="auto">
          <a:xfrm>
            <a:off x="5765800" y="4214813"/>
            <a:ext cx="12700" cy="60325"/>
          </a:xfrm>
          <a:custGeom>
            <a:avLst/>
            <a:gdLst>
              <a:gd name="T0" fmla="*/ 0 w 16"/>
              <a:gd name="T1" fmla="*/ 0 h 76"/>
              <a:gd name="T2" fmla="*/ 2147483647 w 16"/>
              <a:gd name="T3" fmla="*/ 2147483647 h 76"/>
              <a:gd name="T4" fmla="*/ 2147483647 w 16"/>
              <a:gd name="T5" fmla="*/ 2147483647 h 76"/>
              <a:gd name="T6" fmla="*/ 0 60000 65536"/>
              <a:gd name="T7" fmla="*/ 0 60000 65536"/>
              <a:gd name="T8" fmla="*/ 0 60000 65536"/>
              <a:gd name="T9" fmla="*/ 0 w 16"/>
              <a:gd name="T10" fmla="*/ 0 h 76"/>
              <a:gd name="T11" fmla="*/ 16 w 16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6">
                <a:moveTo>
                  <a:pt x="0" y="0"/>
                </a:moveTo>
                <a:lnTo>
                  <a:pt x="7" y="38"/>
                </a:lnTo>
                <a:lnTo>
                  <a:pt x="16" y="7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0" name="Line 208"/>
          <p:cNvSpPr>
            <a:spLocks noChangeShapeType="1"/>
          </p:cNvSpPr>
          <p:nvPr/>
        </p:nvSpPr>
        <p:spPr bwMode="auto">
          <a:xfrm>
            <a:off x="5778500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1" name="Freeform 209"/>
          <p:cNvSpPr>
            <a:spLocks/>
          </p:cNvSpPr>
          <p:nvPr/>
        </p:nvSpPr>
        <p:spPr bwMode="auto">
          <a:xfrm>
            <a:off x="5788025" y="4332288"/>
            <a:ext cx="12700" cy="60325"/>
          </a:xfrm>
          <a:custGeom>
            <a:avLst/>
            <a:gdLst>
              <a:gd name="T0" fmla="*/ 0 w 16"/>
              <a:gd name="T1" fmla="*/ 0 h 78"/>
              <a:gd name="T2" fmla="*/ 2147483647 w 16"/>
              <a:gd name="T3" fmla="*/ 2147483647 h 78"/>
              <a:gd name="T4" fmla="*/ 2147483647 w 16"/>
              <a:gd name="T5" fmla="*/ 2147483647 h 78"/>
              <a:gd name="T6" fmla="*/ 0 60000 65536"/>
              <a:gd name="T7" fmla="*/ 0 60000 65536"/>
              <a:gd name="T8" fmla="*/ 0 60000 65536"/>
              <a:gd name="T9" fmla="*/ 0 w 16"/>
              <a:gd name="T10" fmla="*/ 0 h 78"/>
              <a:gd name="T11" fmla="*/ 16 w 16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8">
                <a:moveTo>
                  <a:pt x="0" y="0"/>
                </a:moveTo>
                <a:lnTo>
                  <a:pt x="7" y="38"/>
                </a:lnTo>
                <a:lnTo>
                  <a:pt x="16" y="7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2" name="Line 210"/>
          <p:cNvSpPr>
            <a:spLocks noChangeShapeType="1"/>
          </p:cNvSpPr>
          <p:nvPr/>
        </p:nvSpPr>
        <p:spPr bwMode="auto">
          <a:xfrm>
            <a:off x="5800725" y="4392613"/>
            <a:ext cx="11113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453" name="Group 613"/>
          <p:cNvGrpSpPr>
            <a:grpSpLocks/>
          </p:cNvGrpSpPr>
          <p:nvPr/>
        </p:nvGrpSpPr>
        <p:grpSpPr bwMode="auto">
          <a:xfrm>
            <a:off x="2374900" y="2905125"/>
            <a:ext cx="4629150" cy="3114675"/>
            <a:chOff x="1496" y="1830"/>
            <a:chExt cx="2916" cy="1962"/>
          </a:xfrm>
        </p:grpSpPr>
        <p:sp>
          <p:nvSpPr>
            <p:cNvPr id="53574" name="Line 413"/>
            <p:cNvSpPr>
              <a:spLocks noChangeShapeType="1"/>
            </p:cNvSpPr>
            <p:nvPr/>
          </p:nvSpPr>
          <p:spPr bwMode="auto">
            <a:xfrm>
              <a:off x="3300" y="3109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5" name="Freeform 414"/>
            <p:cNvSpPr>
              <a:spLocks/>
            </p:cNvSpPr>
            <p:nvPr/>
          </p:nvSpPr>
          <p:spPr bwMode="auto">
            <a:xfrm>
              <a:off x="3306" y="3109"/>
              <a:ext cx="9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6" name="Freeform 415"/>
            <p:cNvSpPr>
              <a:spLocks/>
            </p:cNvSpPr>
            <p:nvPr/>
          </p:nvSpPr>
          <p:spPr bwMode="auto">
            <a:xfrm>
              <a:off x="3315" y="3107"/>
              <a:ext cx="6" cy="2"/>
            </a:xfrm>
            <a:custGeom>
              <a:avLst/>
              <a:gdLst>
                <a:gd name="T0" fmla="*/ 0 w 12"/>
                <a:gd name="T1" fmla="*/ 1 h 4"/>
                <a:gd name="T2" fmla="*/ 1 w 12"/>
                <a:gd name="T3" fmla="*/ 0 h 4"/>
                <a:gd name="T4" fmla="*/ 1 w 12"/>
                <a:gd name="T5" fmla="*/ 0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4"/>
                  </a:moveTo>
                  <a:lnTo>
                    <a:pt x="5" y="0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7" name="Freeform 416"/>
            <p:cNvSpPr>
              <a:spLocks/>
            </p:cNvSpPr>
            <p:nvPr/>
          </p:nvSpPr>
          <p:spPr bwMode="auto">
            <a:xfrm>
              <a:off x="3321" y="3107"/>
              <a:ext cx="8" cy="1"/>
            </a:xfrm>
            <a:custGeom>
              <a:avLst/>
              <a:gdLst>
                <a:gd name="T0" fmla="*/ 0 w 17"/>
                <a:gd name="T1" fmla="*/ 0 h 1"/>
                <a:gd name="T2" fmla="*/ 0 w 17"/>
                <a:gd name="T3" fmla="*/ 0 h 1"/>
                <a:gd name="T4" fmla="*/ 0 w 17"/>
                <a:gd name="T5" fmla="*/ 0 h 1"/>
                <a:gd name="T6" fmla="*/ 0 60000 65536"/>
                <a:gd name="T7" fmla="*/ 0 60000 65536"/>
                <a:gd name="T8" fmla="*/ 0 60000 65536"/>
                <a:gd name="T9" fmla="*/ 0 w 17"/>
                <a:gd name="T10" fmla="*/ 0 h 1"/>
                <a:gd name="T11" fmla="*/ 17 w 1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">
                  <a:moveTo>
                    <a:pt x="0" y="0"/>
                  </a:moveTo>
                  <a:lnTo>
                    <a:pt x="9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8" name="Line 417"/>
            <p:cNvSpPr>
              <a:spLocks noChangeShapeType="1"/>
            </p:cNvSpPr>
            <p:nvPr/>
          </p:nvSpPr>
          <p:spPr bwMode="auto">
            <a:xfrm>
              <a:off x="3329" y="3107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9" name="Freeform 418"/>
            <p:cNvSpPr>
              <a:spLocks/>
            </p:cNvSpPr>
            <p:nvPr/>
          </p:nvSpPr>
          <p:spPr bwMode="auto">
            <a:xfrm>
              <a:off x="3335" y="3104"/>
              <a:ext cx="8" cy="3"/>
            </a:xfrm>
            <a:custGeom>
              <a:avLst/>
              <a:gdLst>
                <a:gd name="T0" fmla="*/ 0 w 17"/>
                <a:gd name="T1" fmla="*/ 1 h 5"/>
                <a:gd name="T2" fmla="*/ 0 w 17"/>
                <a:gd name="T3" fmla="*/ 0 h 5"/>
                <a:gd name="T4" fmla="*/ 0 w 17"/>
                <a:gd name="T5" fmla="*/ 0 h 5"/>
                <a:gd name="T6" fmla="*/ 0 60000 65536"/>
                <a:gd name="T7" fmla="*/ 0 60000 65536"/>
                <a:gd name="T8" fmla="*/ 0 60000 65536"/>
                <a:gd name="T9" fmla="*/ 0 w 17"/>
                <a:gd name="T10" fmla="*/ 0 h 5"/>
                <a:gd name="T11" fmla="*/ 17 w 1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">
                  <a:moveTo>
                    <a:pt x="0" y="5"/>
                  </a:moveTo>
                  <a:lnTo>
                    <a:pt x="8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0" name="Line 419"/>
            <p:cNvSpPr>
              <a:spLocks noChangeShapeType="1"/>
            </p:cNvSpPr>
            <p:nvPr/>
          </p:nvSpPr>
          <p:spPr bwMode="auto">
            <a:xfrm>
              <a:off x="3343" y="3104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1" name="Line 420"/>
            <p:cNvSpPr>
              <a:spLocks noChangeShapeType="1"/>
            </p:cNvSpPr>
            <p:nvPr/>
          </p:nvSpPr>
          <p:spPr bwMode="auto">
            <a:xfrm flipV="1">
              <a:off x="3349" y="3102"/>
              <a:ext cx="9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2" name="Line 421"/>
            <p:cNvSpPr>
              <a:spLocks noChangeShapeType="1"/>
            </p:cNvSpPr>
            <p:nvPr/>
          </p:nvSpPr>
          <p:spPr bwMode="auto">
            <a:xfrm flipV="1">
              <a:off x="3358" y="3101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3" name="Line 422"/>
            <p:cNvSpPr>
              <a:spLocks noChangeShapeType="1"/>
            </p:cNvSpPr>
            <p:nvPr/>
          </p:nvSpPr>
          <p:spPr bwMode="auto">
            <a:xfrm flipV="1">
              <a:off x="3366" y="3096"/>
              <a:ext cx="6" cy="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4" name="Freeform 423"/>
            <p:cNvSpPr>
              <a:spLocks/>
            </p:cNvSpPr>
            <p:nvPr/>
          </p:nvSpPr>
          <p:spPr bwMode="auto">
            <a:xfrm>
              <a:off x="3372" y="3092"/>
              <a:ext cx="8" cy="4"/>
            </a:xfrm>
            <a:custGeom>
              <a:avLst/>
              <a:gdLst>
                <a:gd name="T0" fmla="*/ 0 w 17"/>
                <a:gd name="T1" fmla="*/ 0 h 9"/>
                <a:gd name="T2" fmla="*/ 0 w 17"/>
                <a:gd name="T3" fmla="*/ 0 h 9"/>
                <a:gd name="T4" fmla="*/ 0 w 17"/>
                <a:gd name="T5" fmla="*/ 0 h 9"/>
                <a:gd name="T6" fmla="*/ 0 60000 65536"/>
                <a:gd name="T7" fmla="*/ 0 60000 65536"/>
                <a:gd name="T8" fmla="*/ 0 60000 65536"/>
                <a:gd name="T9" fmla="*/ 0 w 17"/>
                <a:gd name="T10" fmla="*/ 0 h 9"/>
                <a:gd name="T11" fmla="*/ 17 w 17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">
                  <a:moveTo>
                    <a:pt x="0" y="9"/>
                  </a:moveTo>
                  <a:lnTo>
                    <a:pt x="9" y="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5" name="Line 424"/>
            <p:cNvSpPr>
              <a:spLocks noChangeShapeType="1"/>
            </p:cNvSpPr>
            <p:nvPr/>
          </p:nvSpPr>
          <p:spPr bwMode="auto">
            <a:xfrm flipV="1">
              <a:off x="3380" y="3088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6" name="Freeform 425"/>
            <p:cNvSpPr>
              <a:spLocks/>
            </p:cNvSpPr>
            <p:nvPr/>
          </p:nvSpPr>
          <p:spPr bwMode="auto">
            <a:xfrm>
              <a:off x="3386" y="3082"/>
              <a:ext cx="9" cy="6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0 h 13"/>
                <a:gd name="T4" fmla="*/ 1 w 17"/>
                <a:gd name="T5" fmla="*/ 0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0" y="13"/>
                  </a:moveTo>
                  <a:lnTo>
                    <a:pt x="8" y="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7" name="Line 426"/>
            <p:cNvSpPr>
              <a:spLocks noChangeShapeType="1"/>
            </p:cNvSpPr>
            <p:nvPr/>
          </p:nvSpPr>
          <p:spPr bwMode="auto">
            <a:xfrm flipV="1">
              <a:off x="3395" y="3073"/>
              <a:ext cx="6" cy="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8" name="Freeform 427"/>
            <p:cNvSpPr>
              <a:spLocks/>
            </p:cNvSpPr>
            <p:nvPr/>
          </p:nvSpPr>
          <p:spPr bwMode="auto">
            <a:xfrm>
              <a:off x="3401" y="3065"/>
              <a:ext cx="8" cy="8"/>
            </a:xfrm>
            <a:custGeom>
              <a:avLst/>
              <a:gdLst>
                <a:gd name="T0" fmla="*/ 0 w 16"/>
                <a:gd name="T1" fmla="*/ 0 h 17"/>
                <a:gd name="T2" fmla="*/ 1 w 16"/>
                <a:gd name="T3" fmla="*/ 0 h 17"/>
                <a:gd name="T4" fmla="*/ 1 w 16"/>
                <a:gd name="T5" fmla="*/ 0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0" y="17"/>
                  </a:moveTo>
                  <a:lnTo>
                    <a:pt x="8" y="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9" name="Line 428"/>
            <p:cNvSpPr>
              <a:spLocks noChangeShapeType="1"/>
            </p:cNvSpPr>
            <p:nvPr/>
          </p:nvSpPr>
          <p:spPr bwMode="auto">
            <a:xfrm flipV="1">
              <a:off x="3409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0" name="Freeform 429"/>
            <p:cNvSpPr>
              <a:spLocks/>
            </p:cNvSpPr>
            <p:nvPr/>
          </p:nvSpPr>
          <p:spPr bwMode="auto">
            <a:xfrm>
              <a:off x="3415" y="3041"/>
              <a:ext cx="8" cy="13"/>
            </a:xfrm>
            <a:custGeom>
              <a:avLst/>
              <a:gdLst>
                <a:gd name="T0" fmla="*/ 0 w 17"/>
                <a:gd name="T1" fmla="*/ 1 h 26"/>
                <a:gd name="T2" fmla="*/ 0 w 17"/>
                <a:gd name="T3" fmla="*/ 1 h 26"/>
                <a:gd name="T4" fmla="*/ 0 w 17"/>
                <a:gd name="T5" fmla="*/ 0 h 26"/>
                <a:gd name="T6" fmla="*/ 0 60000 65536"/>
                <a:gd name="T7" fmla="*/ 0 60000 65536"/>
                <a:gd name="T8" fmla="*/ 0 60000 65536"/>
                <a:gd name="T9" fmla="*/ 0 w 17"/>
                <a:gd name="T10" fmla="*/ 0 h 26"/>
                <a:gd name="T11" fmla="*/ 17 w 17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6">
                  <a:moveTo>
                    <a:pt x="0" y="26"/>
                  </a:moveTo>
                  <a:lnTo>
                    <a:pt x="9" y="13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1" name="Freeform 430"/>
            <p:cNvSpPr>
              <a:spLocks/>
            </p:cNvSpPr>
            <p:nvPr/>
          </p:nvSpPr>
          <p:spPr bwMode="auto">
            <a:xfrm>
              <a:off x="3423" y="3024"/>
              <a:ext cx="6" cy="17"/>
            </a:xfrm>
            <a:custGeom>
              <a:avLst/>
              <a:gdLst>
                <a:gd name="T0" fmla="*/ 0 w 12"/>
                <a:gd name="T1" fmla="*/ 2 h 34"/>
                <a:gd name="T2" fmla="*/ 1 w 12"/>
                <a:gd name="T3" fmla="*/ 1 h 34"/>
                <a:gd name="T4" fmla="*/ 1 w 12"/>
                <a:gd name="T5" fmla="*/ 0 h 34"/>
                <a:gd name="T6" fmla="*/ 0 60000 65536"/>
                <a:gd name="T7" fmla="*/ 0 60000 65536"/>
                <a:gd name="T8" fmla="*/ 0 60000 65536"/>
                <a:gd name="T9" fmla="*/ 0 w 12"/>
                <a:gd name="T10" fmla="*/ 0 h 34"/>
                <a:gd name="T11" fmla="*/ 12 w 12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4">
                  <a:moveTo>
                    <a:pt x="0" y="34"/>
                  </a:moveTo>
                  <a:lnTo>
                    <a:pt x="4" y="17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2" name="Freeform 431"/>
            <p:cNvSpPr>
              <a:spLocks/>
            </p:cNvSpPr>
            <p:nvPr/>
          </p:nvSpPr>
          <p:spPr bwMode="auto">
            <a:xfrm>
              <a:off x="3429" y="3007"/>
              <a:ext cx="9" cy="17"/>
            </a:xfrm>
            <a:custGeom>
              <a:avLst/>
              <a:gdLst>
                <a:gd name="T0" fmla="*/ 0 w 17"/>
                <a:gd name="T1" fmla="*/ 2 h 34"/>
                <a:gd name="T2" fmla="*/ 1 w 17"/>
                <a:gd name="T3" fmla="*/ 1 h 34"/>
                <a:gd name="T4" fmla="*/ 1 w 17"/>
                <a:gd name="T5" fmla="*/ 0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34"/>
                  </a:moveTo>
                  <a:lnTo>
                    <a:pt x="8" y="1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3" name="Line 432"/>
            <p:cNvSpPr>
              <a:spLocks noChangeShapeType="1"/>
            </p:cNvSpPr>
            <p:nvPr/>
          </p:nvSpPr>
          <p:spPr bwMode="auto">
            <a:xfrm flipV="1">
              <a:off x="3438" y="2985"/>
              <a:ext cx="6" cy="2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4" name="Freeform 433"/>
            <p:cNvSpPr>
              <a:spLocks/>
            </p:cNvSpPr>
            <p:nvPr/>
          </p:nvSpPr>
          <p:spPr bwMode="auto">
            <a:xfrm>
              <a:off x="3444" y="2962"/>
              <a:ext cx="8" cy="23"/>
            </a:xfrm>
            <a:custGeom>
              <a:avLst/>
              <a:gdLst>
                <a:gd name="T0" fmla="*/ 0 w 15"/>
                <a:gd name="T1" fmla="*/ 1 h 47"/>
                <a:gd name="T2" fmla="*/ 1 w 15"/>
                <a:gd name="T3" fmla="*/ 0 h 47"/>
                <a:gd name="T4" fmla="*/ 1 w 15"/>
                <a:gd name="T5" fmla="*/ 0 h 47"/>
                <a:gd name="T6" fmla="*/ 0 60000 65536"/>
                <a:gd name="T7" fmla="*/ 0 60000 65536"/>
                <a:gd name="T8" fmla="*/ 0 60000 65536"/>
                <a:gd name="T9" fmla="*/ 0 w 15"/>
                <a:gd name="T10" fmla="*/ 0 h 47"/>
                <a:gd name="T11" fmla="*/ 15 w 15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7">
                  <a:moveTo>
                    <a:pt x="0" y="47"/>
                  </a:moveTo>
                  <a:lnTo>
                    <a:pt x="8" y="27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5" name="Line 434"/>
            <p:cNvSpPr>
              <a:spLocks noChangeShapeType="1"/>
            </p:cNvSpPr>
            <p:nvPr/>
          </p:nvSpPr>
          <p:spPr bwMode="auto">
            <a:xfrm flipV="1">
              <a:off x="3452" y="2935"/>
              <a:ext cx="6" cy="2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6" name="Line 435"/>
            <p:cNvSpPr>
              <a:spLocks noChangeShapeType="1"/>
            </p:cNvSpPr>
            <p:nvPr/>
          </p:nvSpPr>
          <p:spPr bwMode="auto">
            <a:xfrm flipV="1">
              <a:off x="3458" y="2905"/>
              <a:ext cx="8" cy="30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7" name="Freeform 436"/>
            <p:cNvSpPr>
              <a:spLocks/>
            </p:cNvSpPr>
            <p:nvPr/>
          </p:nvSpPr>
          <p:spPr bwMode="auto">
            <a:xfrm>
              <a:off x="3466" y="2875"/>
              <a:ext cx="8" cy="30"/>
            </a:xfrm>
            <a:custGeom>
              <a:avLst/>
              <a:gdLst>
                <a:gd name="T0" fmla="*/ 0 w 17"/>
                <a:gd name="T1" fmla="*/ 2 h 59"/>
                <a:gd name="T2" fmla="*/ 0 w 17"/>
                <a:gd name="T3" fmla="*/ 1 h 59"/>
                <a:gd name="T4" fmla="*/ 0 w 17"/>
                <a:gd name="T5" fmla="*/ 0 h 59"/>
                <a:gd name="T6" fmla="*/ 0 60000 65536"/>
                <a:gd name="T7" fmla="*/ 0 60000 65536"/>
                <a:gd name="T8" fmla="*/ 0 60000 65536"/>
                <a:gd name="T9" fmla="*/ 0 w 17"/>
                <a:gd name="T10" fmla="*/ 0 h 59"/>
                <a:gd name="T11" fmla="*/ 17 w 17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9">
                  <a:moveTo>
                    <a:pt x="0" y="59"/>
                  </a:moveTo>
                  <a:lnTo>
                    <a:pt x="8" y="29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8" name="Line 437"/>
            <p:cNvSpPr>
              <a:spLocks noChangeShapeType="1"/>
            </p:cNvSpPr>
            <p:nvPr/>
          </p:nvSpPr>
          <p:spPr bwMode="auto">
            <a:xfrm flipV="1">
              <a:off x="3474" y="2841"/>
              <a:ext cx="6" cy="3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9" name="Freeform 438"/>
            <p:cNvSpPr>
              <a:spLocks/>
            </p:cNvSpPr>
            <p:nvPr/>
          </p:nvSpPr>
          <p:spPr bwMode="auto">
            <a:xfrm>
              <a:off x="3480" y="2805"/>
              <a:ext cx="9" cy="36"/>
            </a:xfrm>
            <a:custGeom>
              <a:avLst/>
              <a:gdLst>
                <a:gd name="T0" fmla="*/ 0 w 16"/>
                <a:gd name="T1" fmla="*/ 2 h 73"/>
                <a:gd name="T2" fmla="*/ 1 w 16"/>
                <a:gd name="T3" fmla="*/ 1 h 73"/>
                <a:gd name="T4" fmla="*/ 1 w 16"/>
                <a:gd name="T5" fmla="*/ 0 h 73"/>
                <a:gd name="T6" fmla="*/ 0 60000 65536"/>
                <a:gd name="T7" fmla="*/ 0 60000 65536"/>
                <a:gd name="T8" fmla="*/ 0 60000 65536"/>
                <a:gd name="T9" fmla="*/ 0 w 16"/>
                <a:gd name="T10" fmla="*/ 0 h 73"/>
                <a:gd name="T11" fmla="*/ 16 w 16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3">
                  <a:moveTo>
                    <a:pt x="0" y="73"/>
                  </a:moveTo>
                  <a:lnTo>
                    <a:pt x="8" y="3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0" name="Line 439"/>
            <p:cNvSpPr>
              <a:spLocks noChangeShapeType="1"/>
            </p:cNvSpPr>
            <p:nvPr/>
          </p:nvSpPr>
          <p:spPr bwMode="auto">
            <a:xfrm flipV="1">
              <a:off x="3489" y="2767"/>
              <a:ext cx="6" cy="3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1" name="Freeform 440"/>
            <p:cNvSpPr>
              <a:spLocks/>
            </p:cNvSpPr>
            <p:nvPr/>
          </p:nvSpPr>
          <p:spPr bwMode="auto">
            <a:xfrm>
              <a:off x="3495" y="2729"/>
              <a:ext cx="8" cy="38"/>
            </a:xfrm>
            <a:custGeom>
              <a:avLst/>
              <a:gdLst>
                <a:gd name="T0" fmla="*/ 0 w 17"/>
                <a:gd name="T1" fmla="*/ 2 h 78"/>
                <a:gd name="T2" fmla="*/ 0 w 17"/>
                <a:gd name="T3" fmla="*/ 1 h 78"/>
                <a:gd name="T4" fmla="*/ 0 w 17"/>
                <a:gd name="T5" fmla="*/ 0 h 78"/>
                <a:gd name="T6" fmla="*/ 0 60000 65536"/>
                <a:gd name="T7" fmla="*/ 0 60000 65536"/>
                <a:gd name="T8" fmla="*/ 0 60000 65536"/>
                <a:gd name="T9" fmla="*/ 0 w 17"/>
                <a:gd name="T10" fmla="*/ 0 h 78"/>
                <a:gd name="T11" fmla="*/ 17 w 1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78">
                  <a:moveTo>
                    <a:pt x="0" y="78"/>
                  </a:moveTo>
                  <a:lnTo>
                    <a:pt x="9" y="3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2" name="Line 441"/>
            <p:cNvSpPr>
              <a:spLocks noChangeShapeType="1"/>
            </p:cNvSpPr>
            <p:nvPr/>
          </p:nvSpPr>
          <p:spPr bwMode="auto">
            <a:xfrm flipV="1">
              <a:off x="3503" y="2693"/>
              <a:ext cx="6" cy="3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3" name="Freeform 442"/>
            <p:cNvSpPr>
              <a:spLocks/>
            </p:cNvSpPr>
            <p:nvPr/>
          </p:nvSpPr>
          <p:spPr bwMode="auto">
            <a:xfrm>
              <a:off x="3509" y="2655"/>
              <a:ext cx="8" cy="38"/>
            </a:xfrm>
            <a:custGeom>
              <a:avLst/>
              <a:gdLst>
                <a:gd name="T0" fmla="*/ 0 w 17"/>
                <a:gd name="T1" fmla="*/ 3 h 76"/>
                <a:gd name="T2" fmla="*/ 0 w 17"/>
                <a:gd name="T3" fmla="*/ 2 h 76"/>
                <a:gd name="T4" fmla="*/ 0 w 17"/>
                <a:gd name="T5" fmla="*/ 0 h 76"/>
                <a:gd name="T6" fmla="*/ 0 60000 65536"/>
                <a:gd name="T7" fmla="*/ 0 60000 65536"/>
                <a:gd name="T8" fmla="*/ 0 60000 65536"/>
                <a:gd name="T9" fmla="*/ 0 w 17"/>
                <a:gd name="T10" fmla="*/ 0 h 76"/>
                <a:gd name="T11" fmla="*/ 17 w 17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76">
                  <a:moveTo>
                    <a:pt x="0" y="76"/>
                  </a:moveTo>
                  <a:lnTo>
                    <a:pt x="8" y="3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4" name="Freeform 443"/>
            <p:cNvSpPr>
              <a:spLocks/>
            </p:cNvSpPr>
            <p:nvPr/>
          </p:nvSpPr>
          <p:spPr bwMode="auto">
            <a:xfrm>
              <a:off x="3517" y="2621"/>
              <a:ext cx="6" cy="34"/>
            </a:xfrm>
            <a:custGeom>
              <a:avLst/>
              <a:gdLst>
                <a:gd name="T0" fmla="*/ 0 w 12"/>
                <a:gd name="T1" fmla="*/ 3 h 68"/>
                <a:gd name="T2" fmla="*/ 1 w 12"/>
                <a:gd name="T3" fmla="*/ 2 h 68"/>
                <a:gd name="T4" fmla="*/ 1 w 12"/>
                <a:gd name="T5" fmla="*/ 0 h 68"/>
                <a:gd name="T6" fmla="*/ 0 60000 65536"/>
                <a:gd name="T7" fmla="*/ 0 60000 65536"/>
                <a:gd name="T8" fmla="*/ 0 60000 65536"/>
                <a:gd name="T9" fmla="*/ 0 w 12"/>
                <a:gd name="T10" fmla="*/ 0 h 68"/>
                <a:gd name="T11" fmla="*/ 12 w 12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68">
                  <a:moveTo>
                    <a:pt x="0" y="68"/>
                  </a:moveTo>
                  <a:lnTo>
                    <a:pt x="3" y="34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5" name="Freeform 444"/>
            <p:cNvSpPr>
              <a:spLocks/>
            </p:cNvSpPr>
            <p:nvPr/>
          </p:nvSpPr>
          <p:spPr bwMode="auto">
            <a:xfrm>
              <a:off x="3523" y="2586"/>
              <a:ext cx="9" cy="35"/>
            </a:xfrm>
            <a:custGeom>
              <a:avLst/>
              <a:gdLst>
                <a:gd name="T0" fmla="*/ 0 w 16"/>
                <a:gd name="T1" fmla="*/ 3 h 68"/>
                <a:gd name="T2" fmla="*/ 1 w 16"/>
                <a:gd name="T3" fmla="*/ 2 h 68"/>
                <a:gd name="T4" fmla="*/ 1 w 16"/>
                <a:gd name="T5" fmla="*/ 0 h 68"/>
                <a:gd name="T6" fmla="*/ 0 60000 65536"/>
                <a:gd name="T7" fmla="*/ 0 60000 65536"/>
                <a:gd name="T8" fmla="*/ 0 60000 65536"/>
                <a:gd name="T9" fmla="*/ 0 w 16"/>
                <a:gd name="T10" fmla="*/ 0 h 68"/>
                <a:gd name="T11" fmla="*/ 16 w 1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8">
                  <a:moveTo>
                    <a:pt x="0" y="68"/>
                  </a:moveTo>
                  <a:lnTo>
                    <a:pt x="8" y="34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6" name="Line 445"/>
            <p:cNvSpPr>
              <a:spLocks noChangeShapeType="1"/>
            </p:cNvSpPr>
            <p:nvPr/>
          </p:nvSpPr>
          <p:spPr bwMode="auto">
            <a:xfrm flipV="1">
              <a:off x="3532" y="2557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7" name="Freeform 446"/>
            <p:cNvSpPr>
              <a:spLocks/>
            </p:cNvSpPr>
            <p:nvPr/>
          </p:nvSpPr>
          <p:spPr bwMode="auto">
            <a:xfrm>
              <a:off x="3538" y="2531"/>
              <a:ext cx="8" cy="26"/>
            </a:xfrm>
            <a:custGeom>
              <a:avLst/>
              <a:gdLst>
                <a:gd name="T0" fmla="*/ 0 w 17"/>
                <a:gd name="T1" fmla="*/ 2 h 50"/>
                <a:gd name="T2" fmla="*/ 0 w 17"/>
                <a:gd name="T3" fmla="*/ 1 h 50"/>
                <a:gd name="T4" fmla="*/ 0 w 17"/>
                <a:gd name="T5" fmla="*/ 0 h 50"/>
                <a:gd name="T6" fmla="*/ 0 60000 65536"/>
                <a:gd name="T7" fmla="*/ 0 60000 65536"/>
                <a:gd name="T8" fmla="*/ 0 60000 65536"/>
                <a:gd name="T9" fmla="*/ 0 w 17"/>
                <a:gd name="T10" fmla="*/ 0 h 50"/>
                <a:gd name="T11" fmla="*/ 17 w 17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0">
                  <a:moveTo>
                    <a:pt x="0" y="50"/>
                  </a:moveTo>
                  <a:lnTo>
                    <a:pt x="9" y="25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8" name="Freeform 447"/>
            <p:cNvSpPr>
              <a:spLocks/>
            </p:cNvSpPr>
            <p:nvPr/>
          </p:nvSpPr>
          <p:spPr bwMode="auto">
            <a:xfrm>
              <a:off x="3546" y="2512"/>
              <a:ext cx="6" cy="19"/>
            </a:xfrm>
            <a:custGeom>
              <a:avLst/>
              <a:gdLst>
                <a:gd name="T0" fmla="*/ 0 w 12"/>
                <a:gd name="T1" fmla="*/ 2 h 38"/>
                <a:gd name="T2" fmla="*/ 1 w 12"/>
                <a:gd name="T3" fmla="*/ 1 h 38"/>
                <a:gd name="T4" fmla="*/ 1 w 12"/>
                <a:gd name="T5" fmla="*/ 0 h 38"/>
                <a:gd name="T6" fmla="*/ 0 60000 65536"/>
                <a:gd name="T7" fmla="*/ 0 60000 65536"/>
                <a:gd name="T8" fmla="*/ 0 60000 65536"/>
                <a:gd name="T9" fmla="*/ 0 w 12"/>
                <a:gd name="T10" fmla="*/ 0 h 38"/>
                <a:gd name="T11" fmla="*/ 12 w 1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8">
                  <a:moveTo>
                    <a:pt x="0" y="38"/>
                  </a:moveTo>
                  <a:lnTo>
                    <a:pt x="4" y="16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9" name="Freeform 448"/>
            <p:cNvSpPr>
              <a:spLocks/>
            </p:cNvSpPr>
            <p:nvPr/>
          </p:nvSpPr>
          <p:spPr bwMode="auto">
            <a:xfrm>
              <a:off x="3552" y="2495"/>
              <a:ext cx="8" cy="17"/>
            </a:xfrm>
            <a:custGeom>
              <a:avLst/>
              <a:gdLst>
                <a:gd name="T0" fmla="*/ 0 w 17"/>
                <a:gd name="T1" fmla="*/ 2 h 34"/>
                <a:gd name="T2" fmla="*/ 0 w 17"/>
                <a:gd name="T3" fmla="*/ 1 h 34"/>
                <a:gd name="T4" fmla="*/ 0 w 17"/>
                <a:gd name="T5" fmla="*/ 0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34"/>
                  </a:moveTo>
                  <a:lnTo>
                    <a:pt x="8" y="1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0" name="Freeform 449"/>
            <p:cNvSpPr>
              <a:spLocks/>
            </p:cNvSpPr>
            <p:nvPr/>
          </p:nvSpPr>
          <p:spPr bwMode="auto">
            <a:xfrm>
              <a:off x="3560" y="2486"/>
              <a:ext cx="6" cy="9"/>
            </a:xfrm>
            <a:custGeom>
              <a:avLst/>
              <a:gdLst>
                <a:gd name="T0" fmla="*/ 0 w 12"/>
                <a:gd name="T1" fmla="*/ 1 h 18"/>
                <a:gd name="T2" fmla="*/ 1 w 12"/>
                <a:gd name="T3" fmla="*/ 1 h 18"/>
                <a:gd name="T4" fmla="*/ 1 w 12"/>
                <a:gd name="T5" fmla="*/ 0 h 18"/>
                <a:gd name="T6" fmla="*/ 0 60000 65536"/>
                <a:gd name="T7" fmla="*/ 0 60000 65536"/>
                <a:gd name="T8" fmla="*/ 0 60000 65536"/>
                <a:gd name="T9" fmla="*/ 0 w 12"/>
                <a:gd name="T10" fmla="*/ 0 h 18"/>
                <a:gd name="T11" fmla="*/ 12 w 1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8">
                  <a:moveTo>
                    <a:pt x="0" y="18"/>
                  </a:moveTo>
                  <a:lnTo>
                    <a:pt x="3" y="9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1" name="Freeform 450"/>
            <p:cNvSpPr>
              <a:spLocks/>
            </p:cNvSpPr>
            <p:nvPr/>
          </p:nvSpPr>
          <p:spPr bwMode="auto">
            <a:xfrm>
              <a:off x="3566" y="2485"/>
              <a:ext cx="9" cy="1"/>
            </a:xfrm>
            <a:custGeom>
              <a:avLst/>
              <a:gdLst>
                <a:gd name="T0" fmla="*/ 0 w 16"/>
                <a:gd name="T1" fmla="*/ 0 h 4"/>
                <a:gd name="T2" fmla="*/ 1 w 16"/>
                <a:gd name="T3" fmla="*/ 0 h 4"/>
                <a:gd name="T4" fmla="*/ 1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4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2" name="Freeform 451"/>
            <p:cNvSpPr>
              <a:spLocks/>
            </p:cNvSpPr>
            <p:nvPr/>
          </p:nvSpPr>
          <p:spPr bwMode="auto">
            <a:xfrm>
              <a:off x="3575" y="2485"/>
              <a:ext cx="8" cy="1"/>
            </a:xfrm>
            <a:custGeom>
              <a:avLst/>
              <a:gdLst>
                <a:gd name="T0" fmla="*/ 0 w 16"/>
                <a:gd name="T1" fmla="*/ 0 h 4"/>
                <a:gd name="T2" fmla="*/ 1 w 16"/>
                <a:gd name="T3" fmla="*/ 0 h 4"/>
                <a:gd name="T4" fmla="*/ 1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0"/>
                  </a:moveTo>
                  <a:lnTo>
                    <a:pt x="9" y="0"/>
                  </a:lnTo>
                  <a:lnTo>
                    <a:pt x="16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3" name="Freeform 452"/>
            <p:cNvSpPr>
              <a:spLocks/>
            </p:cNvSpPr>
            <p:nvPr/>
          </p:nvSpPr>
          <p:spPr bwMode="auto">
            <a:xfrm>
              <a:off x="3583" y="2486"/>
              <a:ext cx="6" cy="9"/>
            </a:xfrm>
            <a:custGeom>
              <a:avLst/>
              <a:gdLst>
                <a:gd name="T0" fmla="*/ 0 w 13"/>
                <a:gd name="T1" fmla="*/ 0 h 18"/>
                <a:gd name="T2" fmla="*/ 0 w 13"/>
                <a:gd name="T3" fmla="*/ 1 h 18"/>
                <a:gd name="T4" fmla="*/ 0 w 13"/>
                <a:gd name="T5" fmla="*/ 1 h 18"/>
                <a:gd name="T6" fmla="*/ 0 60000 65536"/>
                <a:gd name="T7" fmla="*/ 0 60000 65536"/>
                <a:gd name="T8" fmla="*/ 0 60000 65536"/>
                <a:gd name="T9" fmla="*/ 0 w 13"/>
                <a:gd name="T10" fmla="*/ 0 h 18"/>
                <a:gd name="T11" fmla="*/ 13 w 13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8">
                  <a:moveTo>
                    <a:pt x="0" y="0"/>
                  </a:moveTo>
                  <a:lnTo>
                    <a:pt x="5" y="9"/>
                  </a:lnTo>
                  <a:lnTo>
                    <a:pt x="13" y="1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4" name="Freeform 453"/>
            <p:cNvSpPr>
              <a:spLocks/>
            </p:cNvSpPr>
            <p:nvPr/>
          </p:nvSpPr>
          <p:spPr bwMode="auto">
            <a:xfrm>
              <a:off x="3589" y="2495"/>
              <a:ext cx="8" cy="17"/>
            </a:xfrm>
            <a:custGeom>
              <a:avLst/>
              <a:gdLst>
                <a:gd name="T0" fmla="*/ 0 w 16"/>
                <a:gd name="T1" fmla="*/ 0 h 34"/>
                <a:gd name="T2" fmla="*/ 1 w 16"/>
                <a:gd name="T3" fmla="*/ 1 h 34"/>
                <a:gd name="T4" fmla="*/ 1 w 16"/>
                <a:gd name="T5" fmla="*/ 2 h 34"/>
                <a:gd name="T6" fmla="*/ 0 60000 65536"/>
                <a:gd name="T7" fmla="*/ 0 60000 65536"/>
                <a:gd name="T8" fmla="*/ 0 60000 65536"/>
                <a:gd name="T9" fmla="*/ 0 w 16"/>
                <a:gd name="T10" fmla="*/ 0 h 34"/>
                <a:gd name="T11" fmla="*/ 16 w 1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4">
                  <a:moveTo>
                    <a:pt x="0" y="0"/>
                  </a:moveTo>
                  <a:lnTo>
                    <a:pt x="9" y="16"/>
                  </a:lnTo>
                  <a:lnTo>
                    <a:pt x="16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5" name="Freeform 454"/>
            <p:cNvSpPr>
              <a:spLocks/>
            </p:cNvSpPr>
            <p:nvPr/>
          </p:nvSpPr>
          <p:spPr bwMode="auto">
            <a:xfrm>
              <a:off x="3597" y="2512"/>
              <a:ext cx="6" cy="19"/>
            </a:xfrm>
            <a:custGeom>
              <a:avLst/>
              <a:gdLst>
                <a:gd name="T0" fmla="*/ 0 w 13"/>
                <a:gd name="T1" fmla="*/ 0 h 38"/>
                <a:gd name="T2" fmla="*/ 0 w 13"/>
                <a:gd name="T3" fmla="*/ 1 h 38"/>
                <a:gd name="T4" fmla="*/ 0 w 13"/>
                <a:gd name="T5" fmla="*/ 2 h 38"/>
                <a:gd name="T6" fmla="*/ 0 60000 65536"/>
                <a:gd name="T7" fmla="*/ 0 60000 65536"/>
                <a:gd name="T8" fmla="*/ 0 60000 65536"/>
                <a:gd name="T9" fmla="*/ 0 w 13"/>
                <a:gd name="T10" fmla="*/ 0 h 38"/>
                <a:gd name="T11" fmla="*/ 13 w 13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38">
                  <a:moveTo>
                    <a:pt x="0" y="0"/>
                  </a:moveTo>
                  <a:lnTo>
                    <a:pt x="5" y="16"/>
                  </a:lnTo>
                  <a:lnTo>
                    <a:pt x="13" y="3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6" name="Freeform 455"/>
            <p:cNvSpPr>
              <a:spLocks/>
            </p:cNvSpPr>
            <p:nvPr/>
          </p:nvSpPr>
          <p:spPr bwMode="auto">
            <a:xfrm>
              <a:off x="3603" y="2531"/>
              <a:ext cx="8" cy="26"/>
            </a:xfrm>
            <a:custGeom>
              <a:avLst/>
              <a:gdLst>
                <a:gd name="T0" fmla="*/ 0 w 15"/>
                <a:gd name="T1" fmla="*/ 0 h 50"/>
                <a:gd name="T2" fmla="*/ 1 w 15"/>
                <a:gd name="T3" fmla="*/ 1 h 50"/>
                <a:gd name="T4" fmla="*/ 1 w 15"/>
                <a:gd name="T5" fmla="*/ 2 h 50"/>
                <a:gd name="T6" fmla="*/ 0 60000 65536"/>
                <a:gd name="T7" fmla="*/ 0 60000 65536"/>
                <a:gd name="T8" fmla="*/ 0 60000 65536"/>
                <a:gd name="T9" fmla="*/ 0 w 15"/>
                <a:gd name="T10" fmla="*/ 0 h 50"/>
                <a:gd name="T11" fmla="*/ 15 w 15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0">
                  <a:moveTo>
                    <a:pt x="0" y="0"/>
                  </a:moveTo>
                  <a:lnTo>
                    <a:pt x="8" y="25"/>
                  </a:lnTo>
                  <a:lnTo>
                    <a:pt x="15" y="5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7" name="Line 456"/>
            <p:cNvSpPr>
              <a:spLocks noChangeShapeType="1"/>
            </p:cNvSpPr>
            <p:nvPr/>
          </p:nvSpPr>
          <p:spPr bwMode="auto">
            <a:xfrm>
              <a:off x="3611" y="2557"/>
              <a:ext cx="7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8" name="Freeform 457"/>
            <p:cNvSpPr>
              <a:spLocks/>
            </p:cNvSpPr>
            <p:nvPr/>
          </p:nvSpPr>
          <p:spPr bwMode="auto">
            <a:xfrm>
              <a:off x="3618" y="2586"/>
              <a:ext cx="8" cy="35"/>
            </a:xfrm>
            <a:custGeom>
              <a:avLst/>
              <a:gdLst>
                <a:gd name="T0" fmla="*/ 0 w 15"/>
                <a:gd name="T1" fmla="*/ 0 h 68"/>
                <a:gd name="T2" fmla="*/ 1 w 15"/>
                <a:gd name="T3" fmla="*/ 2 h 68"/>
                <a:gd name="T4" fmla="*/ 1 w 15"/>
                <a:gd name="T5" fmla="*/ 3 h 68"/>
                <a:gd name="T6" fmla="*/ 0 60000 65536"/>
                <a:gd name="T7" fmla="*/ 0 60000 65536"/>
                <a:gd name="T8" fmla="*/ 0 60000 65536"/>
                <a:gd name="T9" fmla="*/ 0 w 15"/>
                <a:gd name="T10" fmla="*/ 0 h 68"/>
                <a:gd name="T11" fmla="*/ 15 w 15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68">
                  <a:moveTo>
                    <a:pt x="0" y="0"/>
                  </a:moveTo>
                  <a:lnTo>
                    <a:pt x="7" y="34"/>
                  </a:lnTo>
                  <a:lnTo>
                    <a:pt x="15" y="6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9" name="Freeform 458"/>
            <p:cNvSpPr>
              <a:spLocks/>
            </p:cNvSpPr>
            <p:nvPr/>
          </p:nvSpPr>
          <p:spPr bwMode="auto">
            <a:xfrm>
              <a:off x="3626" y="2621"/>
              <a:ext cx="6" cy="34"/>
            </a:xfrm>
            <a:custGeom>
              <a:avLst/>
              <a:gdLst>
                <a:gd name="T0" fmla="*/ 0 w 13"/>
                <a:gd name="T1" fmla="*/ 0 h 68"/>
                <a:gd name="T2" fmla="*/ 0 w 13"/>
                <a:gd name="T3" fmla="*/ 2 h 68"/>
                <a:gd name="T4" fmla="*/ 0 w 13"/>
                <a:gd name="T5" fmla="*/ 3 h 68"/>
                <a:gd name="T6" fmla="*/ 0 60000 65536"/>
                <a:gd name="T7" fmla="*/ 0 60000 65536"/>
                <a:gd name="T8" fmla="*/ 0 60000 65536"/>
                <a:gd name="T9" fmla="*/ 0 w 13"/>
                <a:gd name="T10" fmla="*/ 0 h 68"/>
                <a:gd name="T11" fmla="*/ 13 w 13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68">
                  <a:moveTo>
                    <a:pt x="0" y="0"/>
                  </a:moveTo>
                  <a:lnTo>
                    <a:pt x="5" y="34"/>
                  </a:lnTo>
                  <a:lnTo>
                    <a:pt x="13" y="6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0" name="Freeform 459"/>
            <p:cNvSpPr>
              <a:spLocks/>
            </p:cNvSpPr>
            <p:nvPr/>
          </p:nvSpPr>
          <p:spPr bwMode="auto">
            <a:xfrm>
              <a:off x="3632" y="2655"/>
              <a:ext cx="8" cy="38"/>
            </a:xfrm>
            <a:custGeom>
              <a:avLst/>
              <a:gdLst>
                <a:gd name="T0" fmla="*/ 0 w 16"/>
                <a:gd name="T1" fmla="*/ 0 h 76"/>
                <a:gd name="T2" fmla="*/ 1 w 16"/>
                <a:gd name="T3" fmla="*/ 2 h 76"/>
                <a:gd name="T4" fmla="*/ 1 w 16"/>
                <a:gd name="T5" fmla="*/ 3 h 76"/>
                <a:gd name="T6" fmla="*/ 0 60000 65536"/>
                <a:gd name="T7" fmla="*/ 0 60000 65536"/>
                <a:gd name="T8" fmla="*/ 0 60000 65536"/>
                <a:gd name="T9" fmla="*/ 0 w 16"/>
                <a:gd name="T10" fmla="*/ 0 h 76"/>
                <a:gd name="T11" fmla="*/ 16 w 16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6">
                  <a:moveTo>
                    <a:pt x="0" y="0"/>
                  </a:moveTo>
                  <a:lnTo>
                    <a:pt x="7" y="38"/>
                  </a:lnTo>
                  <a:lnTo>
                    <a:pt x="16" y="7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1" name="Line 460"/>
            <p:cNvSpPr>
              <a:spLocks noChangeShapeType="1"/>
            </p:cNvSpPr>
            <p:nvPr/>
          </p:nvSpPr>
          <p:spPr bwMode="auto">
            <a:xfrm>
              <a:off x="3640" y="2693"/>
              <a:ext cx="6" cy="3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2" name="Freeform 461"/>
            <p:cNvSpPr>
              <a:spLocks/>
            </p:cNvSpPr>
            <p:nvPr/>
          </p:nvSpPr>
          <p:spPr bwMode="auto">
            <a:xfrm>
              <a:off x="3646" y="2729"/>
              <a:ext cx="8" cy="38"/>
            </a:xfrm>
            <a:custGeom>
              <a:avLst/>
              <a:gdLst>
                <a:gd name="T0" fmla="*/ 0 w 16"/>
                <a:gd name="T1" fmla="*/ 0 h 78"/>
                <a:gd name="T2" fmla="*/ 1 w 16"/>
                <a:gd name="T3" fmla="*/ 1 h 78"/>
                <a:gd name="T4" fmla="*/ 1 w 16"/>
                <a:gd name="T5" fmla="*/ 2 h 78"/>
                <a:gd name="T6" fmla="*/ 0 60000 65536"/>
                <a:gd name="T7" fmla="*/ 0 60000 65536"/>
                <a:gd name="T8" fmla="*/ 0 60000 65536"/>
                <a:gd name="T9" fmla="*/ 0 w 16"/>
                <a:gd name="T10" fmla="*/ 0 h 78"/>
                <a:gd name="T11" fmla="*/ 16 w 16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8">
                  <a:moveTo>
                    <a:pt x="0" y="0"/>
                  </a:moveTo>
                  <a:lnTo>
                    <a:pt x="7" y="38"/>
                  </a:lnTo>
                  <a:lnTo>
                    <a:pt x="16" y="7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3" name="Line 462"/>
            <p:cNvSpPr>
              <a:spLocks noChangeShapeType="1"/>
            </p:cNvSpPr>
            <p:nvPr/>
          </p:nvSpPr>
          <p:spPr bwMode="auto">
            <a:xfrm>
              <a:off x="3654" y="2767"/>
              <a:ext cx="7" cy="3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4" name="Freeform 463"/>
            <p:cNvSpPr>
              <a:spLocks/>
            </p:cNvSpPr>
            <p:nvPr/>
          </p:nvSpPr>
          <p:spPr bwMode="auto">
            <a:xfrm>
              <a:off x="3661" y="2805"/>
              <a:ext cx="8" cy="36"/>
            </a:xfrm>
            <a:custGeom>
              <a:avLst/>
              <a:gdLst>
                <a:gd name="T0" fmla="*/ 0 w 15"/>
                <a:gd name="T1" fmla="*/ 0 h 73"/>
                <a:gd name="T2" fmla="*/ 1 w 15"/>
                <a:gd name="T3" fmla="*/ 1 h 73"/>
                <a:gd name="T4" fmla="*/ 1 w 15"/>
                <a:gd name="T5" fmla="*/ 2 h 73"/>
                <a:gd name="T6" fmla="*/ 0 60000 65536"/>
                <a:gd name="T7" fmla="*/ 0 60000 65536"/>
                <a:gd name="T8" fmla="*/ 0 60000 65536"/>
                <a:gd name="T9" fmla="*/ 0 w 15"/>
                <a:gd name="T10" fmla="*/ 0 h 73"/>
                <a:gd name="T11" fmla="*/ 15 w 1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3">
                  <a:moveTo>
                    <a:pt x="0" y="0"/>
                  </a:moveTo>
                  <a:lnTo>
                    <a:pt x="7" y="38"/>
                  </a:lnTo>
                  <a:lnTo>
                    <a:pt x="15" y="7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5" name="Line 464"/>
            <p:cNvSpPr>
              <a:spLocks noChangeShapeType="1"/>
            </p:cNvSpPr>
            <p:nvPr/>
          </p:nvSpPr>
          <p:spPr bwMode="auto">
            <a:xfrm>
              <a:off x="3669" y="2841"/>
              <a:ext cx="6" cy="3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6" name="Freeform 465"/>
            <p:cNvSpPr>
              <a:spLocks/>
            </p:cNvSpPr>
            <p:nvPr/>
          </p:nvSpPr>
          <p:spPr bwMode="auto">
            <a:xfrm>
              <a:off x="3675" y="2875"/>
              <a:ext cx="8" cy="30"/>
            </a:xfrm>
            <a:custGeom>
              <a:avLst/>
              <a:gdLst>
                <a:gd name="T0" fmla="*/ 0 w 17"/>
                <a:gd name="T1" fmla="*/ 0 h 59"/>
                <a:gd name="T2" fmla="*/ 0 w 17"/>
                <a:gd name="T3" fmla="*/ 1 h 59"/>
                <a:gd name="T4" fmla="*/ 0 w 17"/>
                <a:gd name="T5" fmla="*/ 2 h 59"/>
                <a:gd name="T6" fmla="*/ 0 60000 65536"/>
                <a:gd name="T7" fmla="*/ 0 60000 65536"/>
                <a:gd name="T8" fmla="*/ 0 60000 65536"/>
                <a:gd name="T9" fmla="*/ 0 w 17"/>
                <a:gd name="T10" fmla="*/ 0 h 59"/>
                <a:gd name="T11" fmla="*/ 17 w 17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9">
                  <a:moveTo>
                    <a:pt x="0" y="0"/>
                  </a:moveTo>
                  <a:lnTo>
                    <a:pt x="9" y="29"/>
                  </a:lnTo>
                  <a:lnTo>
                    <a:pt x="17" y="5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7" name="Line 466"/>
            <p:cNvSpPr>
              <a:spLocks noChangeShapeType="1"/>
            </p:cNvSpPr>
            <p:nvPr/>
          </p:nvSpPr>
          <p:spPr bwMode="auto">
            <a:xfrm>
              <a:off x="3683" y="2905"/>
              <a:ext cx="8" cy="30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8" name="Line 467"/>
            <p:cNvSpPr>
              <a:spLocks noChangeShapeType="1"/>
            </p:cNvSpPr>
            <p:nvPr/>
          </p:nvSpPr>
          <p:spPr bwMode="auto">
            <a:xfrm>
              <a:off x="3691" y="2935"/>
              <a:ext cx="6" cy="2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9" name="Freeform 468"/>
            <p:cNvSpPr>
              <a:spLocks/>
            </p:cNvSpPr>
            <p:nvPr/>
          </p:nvSpPr>
          <p:spPr bwMode="auto">
            <a:xfrm>
              <a:off x="3697" y="2962"/>
              <a:ext cx="9" cy="23"/>
            </a:xfrm>
            <a:custGeom>
              <a:avLst/>
              <a:gdLst>
                <a:gd name="T0" fmla="*/ 0 w 16"/>
                <a:gd name="T1" fmla="*/ 0 h 47"/>
                <a:gd name="T2" fmla="*/ 1 w 16"/>
                <a:gd name="T3" fmla="*/ 0 h 47"/>
                <a:gd name="T4" fmla="*/ 1 w 16"/>
                <a:gd name="T5" fmla="*/ 1 h 47"/>
                <a:gd name="T6" fmla="*/ 0 60000 65536"/>
                <a:gd name="T7" fmla="*/ 0 60000 65536"/>
                <a:gd name="T8" fmla="*/ 0 60000 65536"/>
                <a:gd name="T9" fmla="*/ 0 w 16"/>
                <a:gd name="T10" fmla="*/ 0 h 47"/>
                <a:gd name="T11" fmla="*/ 16 w 16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7">
                  <a:moveTo>
                    <a:pt x="0" y="0"/>
                  </a:moveTo>
                  <a:lnTo>
                    <a:pt x="8" y="27"/>
                  </a:lnTo>
                  <a:lnTo>
                    <a:pt x="16" y="4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0" name="Line 469"/>
            <p:cNvSpPr>
              <a:spLocks noChangeShapeType="1"/>
            </p:cNvSpPr>
            <p:nvPr/>
          </p:nvSpPr>
          <p:spPr bwMode="auto">
            <a:xfrm>
              <a:off x="3706" y="2985"/>
              <a:ext cx="6" cy="2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1" name="Freeform 470"/>
            <p:cNvSpPr>
              <a:spLocks/>
            </p:cNvSpPr>
            <p:nvPr/>
          </p:nvSpPr>
          <p:spPr bwMode="auto">
            <a:xfrm>
              <a:off x="3712" y="3007"/>
              <a:ext cx="8" cy="17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1 h 34"/>
                <a:gd name="T4" fmla="*/ 0 w 17"/>
                <a:gd name="T5" fmla="*/ 2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0"/>
                  </a:moveTo>
                  <a:lnTo>
                    <a:pt x="9" y="16"/>
                  </a:lnTo>
                  <a:lnTo>
                    <a:pt x="17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2" name="Freeform 471"/>
            <p:cNvSpPr>
              <a:spLocks/>
            </p:cNvSpPr>
            <p:nvPr/>
          </p:nvSpPr>
          <p:spPr bwMode="auto">
            <a:xfrm>
              <a:off x="3720" y="3024"/>
              <a:ext cx="6" cy="17"/>
            </a:xfrm>
            <a:custGeom>
              <a:avLst/>
              <a:gdLst>
                <a:gd name="T0" fmla="*/ 0 w 12"/>
                <a:gd name="T1" fmla="*/ 0 h 34"/>
                <a:gd name="T2" fmla="*/ 1 w 12"/>
                <a:gd name="T3" fmla="*/ 1 h 34"/>
                <a:gd name="T4" fmla="*/ 1 w 12"/>
                <a:gd name="T5" fmla="*/ 2 h 34"/>
                <a:gd name="T6" fmla="*/ 0 60000 65536"/>
                <a:gd name="T7" fmla="*/ 0 60000 65536"/>
                <a:gd name="T8" fmla="*/ 0 60000 65536"/>
                <a:gd name="T9" fmla="*/ 0 w 12"/>
                <a:gd name="T10" fmla="*/ 0 h 34"/>
                <a:gd name="T11" fmla="*/ 12 w 12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4">
                  <a:moveTo>
                    <a:pt x="0" y="0"/>
                  </a:moveTo>
                  <a:lnTo>
                    <a:pt x="4" y="17"/>
                  </a:lnTo>
                  <a:lnTo>
                    <a:pt x="12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3" name="Freeform 472"/>
            <p:cNvSpPr>
              <a:spLocks/>
            </p:cNvSpPr>
            <p:nvPr/>
          </p:nvSpPr>
          <p:spPr bwMode="auto">
            <a:xfrm>
              <a:off x="3726" y="3041"/>
              <a:ext cx="8" cy="13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 h 26"/>
                <a:gd name="T4" fmla="*/ 0 w 17"/>
                <a:gd name="T5" fmla="*/ 1 h 26"/>
                <a:gd name="T6" fmla="*/ 0 60000 65536"/>
                <a:gd name="T7" fmla="*/ 0 60000 65536"/>
                <a:gd name="T8" fmla="*/ 0 60000 65536"/>
                <a:gd name="T9" fmla="*/ 0 w 17"/>
                <a:gd name="T10" fmla="*/ 0 h 26"/>
                <a:gd name="T11" fmla="*/ 17 w 17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6">
                  <a:moveTo>
                    <a:pt x="0" y="0"/>
                  </a:moveTo>
                  <a:lnTo>
                    <a:pt x="8" y="13"/>
                  </a:lnTo>
                  <a:lnTo>
                    <a:pt x="17" y="2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4" name="Line 473"/>
            <p:cNvSpPr>
              <a:spLocks noChangeShapeType="1"/>
            </p:cNvSpPr>
            <p:nvPr/>
          </p:nvSpPr>
          <p:spPr bwMode="auto">
            <a:xfrm>
              <a:off x="3734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5" name="Freeform 474"/>
            <p:cNvSpPr>
              <a:spLocks/>
            </p:cNvSpPr>
            <p:nvPr/>
          </p:nvSpPr>
          <p:spPr bwMode="auto">
            <a:xfrm>
              <a:off x="3740" y="3065"/>
              <a:ext cx="9" cy="8"/>
            </a:xfrm>
            <a:custGeom>
              <a:avLst/>
              <a:gdLst>
                <a:gd name="T0" fmla="*/ 0 w 16"/>
                <a:gd name="T1" fmla="*/ 0 h 17"/>
                <a:gd name="T2" fmla="*/ 1 w 16"/>
                <a:gd name="T3" fmla="*/ 0 h 17"/>
                <a:gd name="T4" fmla="*/ 1 w 16"/>
                <a:gd name="T5" fmla="*/ 0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0" y="0"/>
                  </a:moveTo>
                  <a:lnTo>
                    <a:pt x="8" y="8"/>
                  </a:lnTo>
                  <a:lnTo>
                    <a:pt x="16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6" name="Line 475"/>
            <p:cNvSpPr>
              <a:spLocks noChangeShapeType="1"/>
            </p:cNvSpPr>
            <p:nvPr/>
          </p:nvSpPr>
          <p:spPr bwMode="auto">
            <a:xfrm>
              <a:off x="3749" y="3073"/>
              <a:ext cx="6" cy="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7" name="Freeform 476"/>
            <p:cNvSpPr>
              <a:spLocks/>
            </p:cNvSpPr>
            <p:nvPr/>
          </p:nvSpPr>
          <p:spPr bwMode="auto">
            <a:xfrm>
              <a:off x="3755" y="3082"/>
              <a:ext cx="8" cy="6"/>
            </a:xfrm>
            <a:custGeom>
              <a:avLst/>
              <a:gdLst>
                <a:gd name="T0" fmla="*/ 0 w 17"/>
                <a:gd name="T1" fmla="*/ 0 h 13"/>
                <a:gd name="T2" fmla="*/ 0 w 17"/>
                <a:gd name="T3" fmla="*/ 0 h 13"/>
                <a:gd name="T4" fmla="*/ 0 w 17"/>
                <a:gd name="T5" fmla="*/ 0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0" y="0"/>
                  </a:moveTo>
                  <a:lnTo>
                    <a:pt x="9" y="8"/>
                  </a:lnTo>
                  <a:lnTo>
                    <a:pt x="17" y="1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8" name="Line 477"/>
            <p:cNvSpPr>
              <a:spLocks noChangeShapeType="1"/>
            </p:cNvSpPr>
            <p:nvPr/>
          </p:nvSpPr>
          <p:spPr bwMode="auto">
            <a:xfrm>
              <a:off x="3763" y="3088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9" name="Freeform 478"/>
            <p:cNvSpPr>
              <a:spLocks/>
            </p:cNvSpPr>
            <p:nvPr/>
          </p:nvSpPr>
          <p:spPr bwMode="auto">
            <a:xfrm>
              <a:off x="3769" y="3092"/>
              <a:ext cx="8" cy="4"/>
            </a:xfrm>
            <a:custGeom>
              <a:avLst/>
              <a:gdLst>
                <a:gd name="T0" fmla="*/ 0 w 17"/>
                <a:gd name="T1" fmla="*/ 0 h 9"/>
                <a:gd name="T2" fmla="*/ 0 w 17"/>
                <a:gd name="T3" fmla="*/ 0 h 9"/>
                <a:gd name="T4" fmla="*/ 0 w 17"/>
                <a:gd name="T5" fmla="*/ 0 h 9"/>
                <a:gd name="T6" fmla="*/ 0 60000 65536"/>
                <a:gd name="T7" fmla="*/ 0 60000 65536"/>
                <a:gd name="T8" fmla="*/ 0 60000 65536"/>
                <a:gd name="T9" fmla="*/ 0 w 17"/>
                <a:gd name="T10" fmla="*/ 0 h 9"/>
                <a:gd name="T11" fmla="*/ 17 w 17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">
                  <a:moveTo>
                    <a:pt x="0" y="0"/>
                  </a:moveTo>
                  <a:lnTo>
                    <a:pt x="8" y="6"/>
                  </a:lnTo>
                  <a:lnTo>
                    <a:pt x="17" y="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0" name="Line 479"/>
            <p:cNvSpPr>
              <a:spLocks noChangeShapeType="1"/>
            </p:cNvSpPr>
            <p:nvPr/>
          </p:nvSpPr>
          <p:spPr bwMode="auto">
            <a:xfrm>
              <a:off x="3777" y="3096"/>
              <a:ext cx="6" cy="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1" name="Line 480"/>
            <p:cNvSpPr>
              <a:spLocks noChangeShapeType="1"/>
            </p:cNvSpPr>
            <p:nvPr/>
          </p:nvSpPr>
          <p:spPr bwMode="auto">
            <a:xfrm>
              <a:off x="3783" y="3101"/>
              <a:ext cx="9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2" name="Line 481"/>
            <p:cNvSpPr>
              <a:spLocks noChangeShapeType="1"/>
            </p:cNvSpPr>
            <p:nvPr/>
          </p:nvSpPr>
          <p:spPr bwMode="auto">
            <a:xfrm>
              <a:off x="3792" y="3102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3" name="Line 482"/>
            <p:cNvSpPr>
              <a:spLocks noChangeShapeType="1"/>
            </p:cNvSpPr>
            <p:nvPr/>
          </p:nvSpPr>
          <p:spPr bwMode="auto">
            <a:xfrm>
              <a:off x="3800" y="3104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4" name="Freeform 483"/>
            <p:cNvSpPr>
              <a:spLocks/>
            </p:cNvSpPr>
            <p:nvPr/>
          </p:nvSpPr>
          <p:spPr bwMode="auto">
            <a:xfrm>
              <a:off x="3806" y="3104"/>
              <a:ext cx="8" cy="3"/>
            </a:xfrm>
            <a:custGeom>
              <a:avLst/>
              <a:gdLst>
                <a:gd name="T0" fmla="*/ 0 w 17"/>
                <a:gd name="T1" fmla="*/ 0 h 5"/>
                <a:gd name="T2" fmla="*/ 0 w 17"/>
                <a:gd name="T3" fmla="*/ 0 h 5"/>
                <a:gd name="T4" fmla="*/ 0 w 17"/>
                <a:gd name="T5" fmla="*/ 1 h 5"/>
                <a:gd name="T6" fmla="*/ 0 60000 65536"/>
                <a:gd name="T7" fmla="*/ 0 60000 65536"/>
                <a:gd name="T8" fmla="*/ 0 60000 65536"/>
                <a:gd name="T9" fmla="*/ 0 w 17"/>
                <a:gd name="T10" fmla="*/ 0 h 5"/>
                <a:gd name="T11" fmla="*/ 17 w 1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">
                  <a:moveTo>
                    <a:pt x="0" y="0"/>
                  </a:moveTo>
                  <a:lnTo>
                    <a:pt x="8" y="0"/>
                  </a:lnTo>
                  <a:lnTo>
                    <a:pt x="17" y="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5" name="Line 484"/>
            <p:cNvSpPr>
              <a:spLocks noChangeShapeType="1"/>
            </p:cNvSpPr>
            <p:nvPr/>
          </p:nvSpPr>
          <p:spPr bwMode="auto">
            <a:xfrm>
              <a:off x="3814" y="3107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6" name="Freeform 485"/>
            <p:cNvSpPr>
              <a:spLocks/>
            </p:cNvSpPr>
            <p:nvPr/>
          </p:nvSpPr>
          <p:spPr bwMode="auto">
            <a:xfrm>
              <a:off x="3820" y="3107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7" name="Freeform 486"/>
            <p:cNvSpPr>
              <a:spLocks/>
            </p:cNvSpPr>
            <p:nvPr/>
          </p:nvSpPr>
          <p:spPr bwMode="auto">
            <a:xfrm>
              <a:off x="3828" y="3107"/>
              <a:ext cx="6" cy="2"/>
            </a:xfrm>
            <a:custGeom>
              <a:avLst/>
              <a:gdLst>
                <a:gd name="T0" fmla="*/ 0 w 12"/>
                <a:gd name="T1" fmla="*/ 0 h 4"/>
                <a:gd name="T2" fmla="*/ 1 w 12"/>
                <a:gd name="T3" fmla="*/ 0 h 4"/>
                <a:gd name="T4" fmla="*/ 1 w 12"/>
                <a:gd name="T5" fmla="*/ 1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0"/>
                  </a:moveTo>
                  <a:lnTo>
                    <a:pt x="5" y="0"/>
                  </a:lnTo>
                  <a:lnTo>
                    <a:pt x="12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8" name="Freeform 487"/>
            <p:cNvSpPr>
              <a:spLocks/>
            </p:cNvSpPr>
            <p:nvPr/>
          </p:nvSpPr>
          <p:spPr bwMode="auto">
            <a:xfrm>
              <a:off x="3834" y="3109"/>
              <a:ext cx="9" cy="1"/>
            </a:xfrm>
            <a:custGeom>
              <a:avLst/>
              <a:gdLst>
                <a:gd name="T0" fmla="*/ 0 w 17"/>
                <a:gd name="T1" fmla="*/ 0 h 1"/>
                <a:gd name="T2" fmla="*/ 1 w 17"/>
                <a:gd name="T3" fmla="*/ 0 h 1"/>
                <a:gd name="T4" fmla="*/ 1 w 17"/>
                <a:gd name="T5" fmla="*/ 0 h 1"/>
                <a:gd name="T6" fmla="*/ 0 60000 65536"/>
                <a:gd name="T7" fmla="*/ 0 60000 65536"/>
                <a:gd name="T8" fmla="*/ 0 60000 65536"/>
                <a:gd name="T9" fmla="*/ 0 w 17"/>
                <a:gd name="T10" fmla="*/ 0 h 1"/>
                <a:gd name="T11" fmla="*/ 17 w 1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">
                  <a:moveTo>
                    <a:pt x="0" y="0"/>
                  </a:moveTo>
                  <a:lnTo>
                    <a:pt x="9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9" name="Line 488"/>
            <p:cNvSpPr>
              <a:spLocks noChangeShapeType="1"/>
            </p:cNvSpPr>
            <p:nvPr/>
          </p:nvSpPr>
          <p:spPr bwMode="auto">
            <a:xfrm>
              <a:off x="3843" y="3109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0" name="Line 489"/>
            <p:cNvSpPr>
              <a:spLocks noChangeShapeType="1"/>
            </p:cNvSpPr>
            <p:nvPr/>
          </p:nvSpPr>
          <p:spPr bwMode="auto">
            <a:xfrm>
              <a:off x="3849" y="3109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1" name="Rectangle 490"/>
            <p:cNvSpPr>
              <a:spLocks noChangeArrowheads="1"/>
            </p:cNvSpPr>
            <p:nvPr/>
          </p:nvSpPr>
          <p:spPr bwMode="auto">
            <a:xfrm>
              <a:off x="3131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2" name="Rectangle 491"/>
            <p:cNvSpPr>
              <a:spLocks noChangeArrowheads="1"/>
            </p:cNvSpPr>
            <p:nvPr/>
          </p:nvSpPr>
          <p:spPr bwMode="auto">
            <a:xfrm>
              <a:off x="3276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3" name="Rectangle 492"/>
            <p:cNvSpPr>
              <a:spLocks noChangeArrowheads="1"/>
            </p:cNvSpPr>
            <p:nvPr/>
          </p:nvSpPr>
          <p:spPr bwMode="auto">
            <a:xfrm>
              <a:off x="3419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4" name="Rectangle 493"/>
            <p:cNvSpPr>
              <a:spLocks noChangeArrowheads="1"/>
            </p:cNvSpPr>
            <p:nvPr/>
          </p:nvSpPr>
          <p:spPr bwMode="auto">
            <a:xfrm>
              <a:off x="3569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0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5" name="Rectangle 494"/>
            <p:cNvSpPr>
              <a:spLocks noChangeArrowheads="1"/>
            </p:cNvSpPr>
            <p:nvPr/>
          </p:nvSpPr>
          <p:spPr bwMode="auto">
            <a:xfrm>
              <a:off x="3713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6" name="Rectangle 495"/>
            <p:cNvSpPr>
              <a:spLocks noChangeArrowheads="1"/>
            </p:cNvSpPr>
            <p:nvPr/>
          </p:nvSpPr>
          <p:spPr bwMode="auto">
            <a:xfrm>
              <a:off x="3857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7" name="Rectangle 496"/>
            <p:cNvSpPr>
              <a:spLocks noChangeArrowheads="1"/>
            </p:cNvSpPr>
            <p:nvPr/>
          </p:nvSpPr>
          <p:spPr bwMode="auto">
            <a:xfrm>
              <a:off x="4002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8" name="Rectangle 497"/>
            <p:cNvSpPr>
              <a:spLocks noChangeArrowheads="1"/>
            </p:cNvSpPr>
            <p:nvPr/>
          </p:nvSpPr>
          <p:spPr bwMode="auto">
            <a:xfrm>
              <a:off x="2030" y="323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9" name="Rectangle 498"/>
            <p:cNvSpPr>
              <a:spLocks noChangeArrowheads="1"/>
            </p:cNvSpPr>
            <p:nvPr/>
          </p:nvSpPr>
          <p:spPr bwMode="auto">
            <a:xfrm>
              <a:off x="2095" y="3289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0" name="Rectangle 499"/>
            <p:cNvSpPr>
              <a:spLocks noChangeArrowheads="1"/>
            </p:cNvSpPr>
            <p:nvPr/>
          </p:nvSpPr>
          <p:spPr bwMode="auto">
            <a:xfrm>
              <a:off x="3499" y="3175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1" name="Rectangle 500"/>
            <p:cNvSpPr>
              <a:spLocks noChangeArrowheads="1"/>
            </p:cNvSpPr>
            <p:nvPr/>
          </p:nvSpPr>
          <p:spPr bwMode="auto">
            <a:xfrm>
              <a:off x="3564" y="323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2" name="Freeform 501"/>
            <p:cNvSpPr>
              <a:spLocks noEditPoints="1"/>
            </p:cNvSpPr>
            <p:nvPr/>
          </p:nvSpPr>
          <p:spPr bwMode="auto">
            <a:xfrm>
              <a:off x="1876" y="2102"/>
              <a:ext cx="67" cy="298"/>
            </a:xfrm>
            <a:custGeom>
              <a:avLst/>
              <a:gdLst>
                <a:gd name="T0" fmla="*/ 3 w 134"/>
                <a:gd name="T1" fmla="*/ 17 h 597"/>
                <a:gd name="T2" fmla="*/ 3 w 134"/>
                <a:gd name="T3" fmla="*/ 0 h 597"/>
                <a:gd name="T4" fmla="*/ 2 w 134"/>
                <a:gd name="T5" fmla="*/ 0 h 597"/>
                <a:gd name="T6" fmla="*/ 2 w 134"/>
                <a:gd name="T7" fmla="*/ 17 h 597"/>
                <a:gd name="T8" fmla="*/ 2 w 134"/>
                <a:gd name="T9" fmla="*/ 0 h 597"/>
                <a:gd name="T10" fmla="*/ 3 w 134"/>
                <a:gd name="T11" fmla="*/ 0 h 597"/>
                <a:gd name="T12" fmla="*/ 5 w 134"/>
                <a:gd name="T13" fmla="*/ 3 h 597"/>
                <a:gd name="T14" fmla="*/ 5 w 134"/>
                <a:gd name="T15" fmla="*/ 3 h 597"/>
                <a:gd name="T16" fmla="*/ 5 w 134"/>
                <a:gd name="T17" fmla="*/ 4 h 597"/>
                <a:gd name="T18" fmla="*/ 5 w 134"/>
                <a:gd name="T19" fmla="*/ 4 h 597"/>
                <a:gd name="T20" fmla="*/ 4 w 134"/>
                <a:gd name="T21" fmla="*/ 4 h 597"/>
                <a:gd name="T22" fmla="*/ 4 w 134"/>
                <a:gd name="T23" fmla="*/ 4 h 597"/>
                <a:gd name="T24" fmla="*/ 4 w 134"/>
                <a:gd name="T25" fmla="*/ 4 h 597"/>
                <a:gd name="T26" fmla="*/ 4 w 134"/>
                <a:gd name="T27" fmla="*/ 4 h 597"/>
                <a:gd name="T28" fmla="*/ 2 w 134"/>
                <a:gd name="T29" fmla="*/ 1 h 597"/>
                <a:gd name="T30" fmla="*/ 1 w 134"/>
                <a:gd name="T31" fmla="*/ 4 h 597"/>
                <a:gd name="T32" fmla="*/ 1 w 134"/>
                <a:gd name="T33" fmla="*/ 4 h 597"/>
                <a:gd name="T34" fmla="*/ 1 w 134"/>
                <a:gd name="T35" fmla="*/ 4 h 597"/>
                <a:gd name="T36" fmla="*/ 1 w 134"/>
                <a:gd name="T37" fmla="*/ 4 h 597"/>
                <a:gd name="T38" fmla="*/ 1 w 134"/>
                <a:gd name="T39" fmla="*/ 4 h 597"/>
                <a:gd name="T40" fmla="*/ 1 w 134"/>
                <a:gd name="T41" fmla="*/ 4 h 597"/>
                <a:gd name="T42" fmla="*/ 0 w 134"/>
                <a:gd name="T43" fmla="*/ 4 h 597"/>
                <a:gd name="T44" fmla="*/ 0 w 134"/>
                <a:gd name="T45" fmla="*/ 3 h 597"/>
                <a:gd name="T46" fmla="*/ 1 w 134"/>
                <a:gd name="T47" fmla="*/ 3 h 597"/>
                <a:gd name="T48" fmla="*/ 5 w 134"/>
                <a:gd name="T49" fmla="*/ 14 h 597"/>
                <a:gd name="T50" fmla="*/ 1 w 134"/>
                <a:gd name="T51" fmla="*/ 14 h 597"/>
                <a:gd name="T52" fmla="*/ 0 w 134"/>
                <a:gd name="T53" fmla="*/ 14 h 597"/>
                <a:gd name="T54" fmla="*/ 0 w 134"/>
                <a:gd name="T55" fmla="*/ 14 h 597"/>
                <a:gd name="T56" fmla="*/ 1 w 134"/>
                <a:gd name="T57" fmla="*/ 14 h 597"/>
                <a:gd name="T58" fmla="*/ 1 w 134"/>
                <a:gd name="T59" fmla="*/ 14 h 597"/>
                <a:gd name="T60" fmla="*/ 1 w 134"/>
                <a:gd name="T61" fmla="*/ 14 h 597"/>
                <a:gd name="T62" fmla="*/ 1 w 134"/>
                <a:gd name="T63" fmla="*/ 14 h 597"/>
                <a:gd name="T64" fmla="*/ 1 w 134"/>
                <a:gd name="T65" fmla="*/ 14 h 597"/>
                <a:gd name="T66" fmla="*/ 1 w 134"/>
                <a:gd name="T67" fmla="*/ 14 h 597"/>
                <a:gd name="T68" fmla="*/ 2 w 134"/>
                <a:gd name="T69" fmla="*/ 17 h 597"/>
                <a:gd name="T70" fmla="*/ 4 w 134"/>
                <a:gd name="T71" fmla="*/ 14 h 597"/>
                <a:gd name="T72" fmla="*/ 4 w 134"/>
                <a:gd name="T73" fmla="*/ 14 h 597"/>
                <a:gd name="T74" fmla="*/ 4 w 134"/>
                <a:gd name="T75" fmla="*/ 14 h 597"/>
                <a:gd name="T76" fmla="*/ 4 w 134"/>
                <a:gd name="T77" fmla="*/ 14 h 597"/>
                <a:gd name="T78" fmla="*/ 5 w 134"/>
                <a:gd name="T79" fmla="*/ 14 h 597"/>
                <a:gd name="T80" fmla="*/ 5 w 134"/>
                <a:gd name="T81" fmla="*/ 14 h 597"/>
                <a:gd name="T82" fmla="*/ 5 w 134"/>
                <a:gd name="T83" fmla="*/ 14 h 597"/>
                <a:gd name="T84" fmla="*/ 5 w 134"/>
                <a:gd name="T85" fmla="*/ 14 h 597"/>
                <a:gd name="T86" fmla="*/ 5 w 134"/>
                <a:gd name="T87" fmla="*/ 14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597"/>
                <a:gd name="T134" fmla="*/ 134 w 134"/>
                <a:gd name="T135" fmla="*/ 597 h 59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597">
                  <a:moveTo>
                    <a:pt x="83" y="31"/>
                  </a:moveTo>
                  <a:lnTo>
                    <a:pt x="83" y="566"/>
                  </a:lnTo>
                  <a:lnTo>
                    <a:pt x="72" y="566"/>
                  </a:lnTo>
                  <a:lnTo>
                    <a:pt x="72" y="31"/>
                  </a:lnTo>
                  <a:lnTo>
                    <a:pt x="83" y="31"/>
                  </a:lnTo>
                  <a:close/>
                  <a:moveTo>
                    <a:pt x="62" y="31"/>
                  </a:moveTo>
                  <a:lnTo>
                    <a:pt x="62" y="566"/>
                  </a:lnTo>
                  <a:lnTo>
                    <a:pt x="53" y="566"/>
                  </a:lnTo>
                  <a:lnTo>
                    <a:pt x="53" y="31"/>
                  </a:lnTo>
                  <a:lnTo>
                    <a:pt x="62" y="31"/>
                  </a:lnTo>
                  <a:close/>
                  <a:moveTo>
                    <a:pt x="3" y="117"/>
                  </a:moveTo>
                  <a:lnTo>
                    <a:pt x="67" y="0"/>
                  </a:lnTo>
                  <a:lnTo>
                    <a:pt x="133" y="117"/>
                  </a:lnTo>
                  <a:lnTo>
                    <a:pt x="134" y="121"/>
                  </a:lnTo>
                  <a:lnTo>
                    <a:pt x="134" y="124"/>
                  </a:lnTo>
                  <a:lnTo>
                    <a:pt x="134" y="126"/>
                  </a:lnTo>
                  <a:lnTo>
                    <a:pt x="134" y="130"/>
                  </a:lnTo>
                  <a:lnTo>
                    <a:pt x="133" y="133"/>
                  </a:lnTo>
                  <a:lnTo>
                    <a:pt x="132" y="135"/>
                  </a:lnTo>
                  <a:lnTo>
                    <a:pt x="129" y="138"/>
                  </a:lnTo>
                  <a:lnTo>
                    <a:pt x="127" y="140"/>
                  </a:lnTo>
                  <a:lnTo>
                    <a:pt x="125" y="141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1"/>
                  </a:lnTo>
                  <a:lnTo>
                    <a:pt x="113" y="140"/>
                  </a:lnTo>
                  <a:lnTo>
                    <a:pt x="110" y="139"/>
                  </a:lnTo>
                  <a:lnTo>
                    <a:pt x="109" y="136"/>
                  </a:lnTo>
                  <a:lnTo>
                    <a:pt x="107" y="134"/>
                  </a:lnTo>
                  <a:lnTo>
                    <a:pt x="54" y="39"/>
                  </a:lnTo>
                  <a:lnTo>
                    <a:pt x="80" y="39"/>
                  </a:lnTo>
                  <a:lnTo>
                    <a:pt x="28" y="134"/>
                  </a:lnTo>
                  <a:lnTo>
                    <a:pt x="27" y="136"/>
                  </a:lnTo>
                  <a:lnTo>
                    <a:pt x="24" y="139"/>
                  </a:lnTo>
                  <a:lnTo>
                    <a:pt x="22" y="140"/>
                  </a:lnTo>
                  <a:lnTo>
                    <a:pt x="19" y="141"/>
                  </a:lnTo>
                  <a:lnTo>
                    <a:pt x="16" y="141"/>
                  </a:lnTo>
                  <a:lnTo>
                    <a:pt x="13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5" y="138"/>
                  </a:lnTo>
                  <a:lnTo>
                    <a:pt x="3" y="135"/>
                  </a:lnTo>
                  <a:lnTo>
                    <a:pt x="1" y="133"/>
                  </a:lnTo>
                  <a:lnTo>
                    <a:pt x="0" y="130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3" y="117"/>
                  </a:lnTo>
                  <a:close/>
                  <a:moveTo>
                    <a:pt x="133" y="479"/>
                  </a:moveTo>
                  <a:lnTo>
                    <a:pt x="67" y="597"/>
                  </a:lnTo>
                  <a:lnTo>
                    <a:pt x="3" y="479"/>
                  </a:lnTo>
                  <a:lnTo>
                    <a:pt x="0" y="477"/>
                  </a:lnTo>
                  <a:lnTo>
                    <a:pt x="0" y="473"/>
                  </a:lnTo>
                  <a:lnTo>
                    <a:pt x="0" y="470"/>
                  </a:lnTo>
                  <a:lnTo>
                    <a:pt x="0" y="467"/>
                  </a:lnTo>
                  <a:lnTo>
                    <a:pt x="1" y="464"/>
                  </a:lnTo>
                  <a:lnTo>
                    <a:pt x="3" y="461"/>
                  </a:lnTo>
                  <a:lnTo>
                    <a:pt x="5" y="459"/>
                  </a:lnTo>
                  <a:lnTo>
                    <a:pt x="7" y="458"/>
                  </a:lnTo>
                  <a:lnTo>
                    <a:pt x="10" y="456"/>
                  </a:lnTo>
                  <a:lnTo>
                    <a:pt x="13" y="455"/>
                  </a:lnTo>
                  <a:lnTo>
                    <a:pt x="16" y="455"/>
                  </a:lnTo>
                  <a:lnTo>
                    <a:pt x="19" y="455"/>
                  </a:lnTo>
                  <a:lnTo>
                    <a:pt x="22" y="456"/>
                  </a:lnTo>
                  <a:lnTo>
                    <a:pt x="24" y="459"/>
                  </a:lnTo>
                  <a:lnTo>
                    <a:pt x="27" y="460"/>
                  </a:lnTo>
                  <a:lnTo>
                    <a:pt x="28" y="463"/>
                  </a:lnTo>
                  <a:lnTo>
                    <a:pt x="80" y="558"/>
                  </a:lnTo>
                  <a:lnTo>
                    <a:pt x="54" y="558"/>
                  </a:lnTo>
                  <a:lnTo>
                    <a:pt x="107" y="463"/>
                  </a:lnTo>
                  <a:lnTo>
                    <a:pt x="109" y="460"/>
                  </a:lnTo>
                  <a:lnTo>
                    <a:pt x="110" y="459"/>
                  </a:lnTo>
                  <a:lnTo>
                    <a:pt x="113" y="456"/>
                  </a:lnTo>
                  <a:lnTo>
                    <a:pt x="116" y="455"/>
                  </a:lnTo>
                  <a:lnTo>
                    <a:pt x="119" y="455"/>
                  </a:lnTo>
                  <a:lnTo>
                    <a:pt x="121" y="455"/>
                  </a:lnTo>
                  <a:lnTo>
                    <a:pt x="125" y="456"/>
                  </a:lnTo>
                  <a:lnTo>
                    <a:pt x="127" y="458"/>
                  </a:lnTo>
                  <a:lnTo>
                    <a:pt x="129" y="459"/>
                  </a:lnTo>
                  <a:lnTo>
                    <a:pt x="132" y="461"/>
                  </a:lnTo>
                  <a:lnTo>
                    <a:pt x="133" y="464"/>
                  </a:lnTo>
                  <a:lnTo>
                    <a:pt x="134" y="467"/>
                  </a:lnTo>
                  <a:lnTo>
                    <a:pt x="134" y="470"/>
                  </a:lnTo>
                  <a:lnTo>
                    <a:pt x="134" y="473"/>
                  </a:lnTo>
                  <a:lnTo>
                    <a:pt x="134" y="477"/>
                  </a:lnTo>
                  <a:lnTo>
                    <a:pt x="133" y="47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3" name="Freeform 502"/>
            <p:cNvSpPr>
              <a:spLocks noEditPoints="1"/>
            </p:cNvSpPr>
            <p:nvPr/>
          </p:nvSpPr>
          <p:spPr bwMode="auto">
            <a:xfrm>
              <a:off x="3514" y="2072"/>
              <a:ext cx="67" cy="299"/>
            </a:xfrm>
            <a:custGeom>
              <a:avLst/>
              <a:gdLst>
                <a:gd name="T0" fmla="*/ 2 w 135"/>
                <a:gd name="T1" fmla="*/ 17 h 599"/>
                <a:gd name="T2" fmla="*/ 2 w 135"/>
                <a:gd name="T3" fmla="*/ 1 h 599"/>
                <a:gd name="T4" fmla="*/ 1 w 135"/>
                <a:gd name="T5" fmla="*/ 1 h 599"/>
                <a:gd name="T6" fmla="*/ 1 w 135"/>
                <a:gd name="T7" fmla="*/ 17 h 599"/>
                <a:gd name="T8" fmla="*/ 1 w 135"/>
                <a:gd name="T9" fmla="*/ 1 h 599"/>
                <a:gd name="T10" fmla="*/ 2 w 135"/>
                <a:gd name="T11" fmla="*/ 0 h 599"/>
                <a:gd name="T12" fmla="*/ 4 w 135"/>
                <a:gd name="T13" fmla="*/ 3 h 599"/>
                <a:gd name="T14" fmla="*/ 4 w 135"/>
                <a:gd name="T15" fmla="*/ 4 h 599"/>
                <a:gd name="T16" fmla="*/ 4 w 135"/>
                <a:gd name="T17" fmla="*/ 4 h 599"/>
                <a:gd name="T18" fmla="*/ 4 w 135"/>
                <a:gd name="T19" fmla="*/ 4 h 599"/>
                <a:gd name="T20" fmla="*/ 3 w 135"/>
                <a:gd name="T21" fmla="*/ 4 h 599"/>
                <a:gd name="T22" fmla="*/ 3 w 135"/>
                <a:gd name="T23" fmla="*/ 4 h 599"/>
                <a:gd name="T24" fmla="*/ 3 w 135"/>
                <a:gd name="T25" fmla="*/ 4 h 599"/>
                <a:gd name="T26" fmla="*/ 3 w 135"/>
                <a:gd name="T27" fmla="*/ 4 h 599"/>
                <a:gd name="T28" fmla="*/ 1 w 135"/>
                <a:gd name="T29" fmla="*/ 1 h 599"/>
                <a:gd name="T30" fmla="*/ 0 w 135"/>
                <a:gd name="T31" fmla="*/ 4 h 599"/>
                <a:gd name="T32" fmla="*/ 0 w 135"/>
                <a:gd name="T33" fmla="*/ 4 h 599"/>
                <a:gd name="T34" fmla="*/ 0 w 135"/>
                <a:gd name="T35" fmla="*/ 4 h 599"/>
                <a:gd name="T36" fmla="*/ 0 w 135"/>
                <a:gd name="T37" fmla="*/ 4 h 599"/>
                <a:gd name="T38" fmla="*/ 0 w 135"/>
                <a:gd name="T39" fmla="*/ 4 h 599"/>
                <a:gd name="T40" fmla="*/ 0 w 135"/>
                <a:gd name="T41" fmla="*/ 4 h 599"/>
                <a:gd name="T42" fmla="*/ 0 w 135"/>
                <a:gd name="T43" fmla="*/ 4 h 599"/>
                <a:gd name="T44" fmla="*/ 0 w 135"/>
                <a:gd name="T45" fmla="*/ 3 h 599"/>
                <a:gd name="T46" fmla="*/ 0 w 135"/>
                <a:gd name="T47" fmla="*/ 3 h 599"/>
                <a:gd name="T48" fmla="*/ 4 w 135"/>
                <a:gd name="T49" fmla="*/ 15 h 599"/>
                <a:gd name="T50" fmla="*/ 0 w 135"/>
                <a:gd name="T51" fmla="*/ 15 h 599"/>
                <a:gd name="T52" fmla="*/ 0 w 135"/>
                <a:gd name="T53" fmla="*/ 14 h 599"/>
                <a:gd name="T54" fmla="*/ 0 w 135"/>
                <a:gd name="T55" fmla="*/ 14 h 599"/>
                <a:gd name="T56" fmla="*/ 0 w 135"/>
                <a:gd name="T57" fmla="*/ 14 h 599"/>
                <a:gd name="T58" fmla="*/ 0 w 135"/>
                <a:gd name="T59" fmla="*/ 14 h 599"/>
                <a:gd name="T60" fmla="*/ 0 w 135"/>
                <a:gd name="T61" fmla="*/ 14 h 599"/>
                <a:gd name="T62" fmla="*/ 0 w 135"/>
                <a:gd name="T63" fmla="*/ 14 h 599"/>
                <a:gd name="T64" fmla="*/ 0 w 135"/>
                <a:gd name="T65" fmla="*/ 14 h 599"/>
                <a:gd name="T66" fmla="*/ 0 w 135"/>
                <a:gd name="T67" fmla="*/ 14 h 599"/>
                <a:gd name="T68" fmla="*/ 1 w 135"/>
                <a:gd name="T69" fmla="*/ 17 h 599"/>
                <a:gd name="T70" fmla="*/ 3 w 135"/>
                <a:gd name="T71" fmla="*/ 14 h 599"/>
                <a:gd name="T72" fmla="*/ 3 w 135"/>
                <a:gd name="T73" fmla="*/ 14 h 599"/>
                <a:gd name="T74" fmla="*/ 3 w 135"/>
                <a:gd name="T75" fmla="*/ 14 h 599"/>
                <a:gd name="T76" fmla="*/ 3 w 135"/>
                <a:gd name="T77" fmla="*/ 14 h 599"/>
                <a:gd name="T78" fmla="*/ 4 w 135"/>
                <a:gd name="T79" fmla="*/ 14 h 599"/>
                <a:gd name="T80" fmla="*/ 4 w 135"/>
                <a:gd name="T81" fmla="*/ 14 h 599"/>
                <a:gd name="T82" fmla="*/ 4 w 135"/>
                <a:gd name="T83" fmla="*/ 14 h 599"/>
                <a:gd name="T84" fmla="*/ 4 w 135"/>
                <a:gd name="T85" fmla="*/ 14 h 599"/>
                <a:gd name="T86" fmla="*/ 4 w 135"/>
                <a:gd name="T87" fmla="*/ 15 h 5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5"/>
                <a:gd name="T133" fmla="*/ 0 h 599"/>
                <a:gd name="T134" fmla="*/ 135 w 135"/>
                <a:gd name="T135" fmla="*/ 599 h 5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5" h="599">
                  <a:moveTo>
                    <a:pt x="82" y="32"/>
                  </a:moveTo>
                  <a:lnTo>
                    <a:pt x="82" y="567"/>
                  </a:lnTo>
                  <a:lnTo>
                    <a:pt x="72" y="567"/>
                  </a:lnTo>
                  <a:lnTo>
                    <a:pt x="72" y="32"/>
                  </a:lnTo>
                  <a:lnTo>
                    <a:pt x="82" y="32"/>
                  </a:lnTo>
                  <a:close/>
                  <a:moveTo>
                    <a:pt x="63" y="32"/>
                  </a:moveTo>
                  <a:lnTo>
                    <a:pt x="63" y="567"/>
                  </a:lnTo>
                  <a:lnTo>
                    <a:pt x="52" y="567"/>
                  </a:lnTo>
                  <a:lnTo>
                    <a:pt x="52" y="32"/>
                  </a:lnTo>
                  <a:lnTo>
                    <a:pt x="63" y="32"/>
                  </a:lnTo>
                  <a:close/>
                  <a:moveTo>
                    <a:pt x="2" y="119"/>
                  </a:moveTo>
                  <a:lnTo>
                    <a:pt x="68" y="0"/>
                  </a:lnTo>
                  <a:lnTo>
                    <a:pt x="132" y="119"/>
                  </a:lnTo>
                  <a:lnTo>
                    <a:pt x="133" y="122"/>
                  </a:lnTo>
                  <a:lnTo>
                    <a:pt x="135" y="124"/>
                  </a:lnTo>
                  <a:lnTo>
                    <a:pt x="135" y="128"/>
                  </a:lnTo>
                  <a:lnTo>
                    <a:pt x="135" y="131"/>
                  </a:lnTo>
                  <a:lnTo>
                    <a:pt x="133" y="133"/>
                  </a:lnTo>
                  <a:lnTo>
                    <a:pt x="131" y="136"/>
                  </a:lnTo>
                  <a:lnTo>
                    <a:pt x="130" y="138"/>
                  </a:lnTo>
                  <a:lnTo>
                    <a:pt x="127" y="141"/>
                  </a:lnTo>
                  <a:lnTo>
                    <a:pt x="124" y="142"/>
                  </a:lnTo>
                  <a:lnTo>
                    <a:pt x="121" y="142"/>
                  </a:lnTo>
                  <a:lnTo>
                    <a:pt x="119" y="142"/>
                  </a:lnTo>
                  <a:lnTo>
                    <a:pt x="116" y="142"/>
                  </a:lnTo>
                  <a:lnTo>
                    <a:pt x="113" y="141"/>
                  </a:lnTo>
                  <a:lnTo>
                    <a:pt x="111" y="139"/>
                  </a:lnTo>
                  <a:lnTo>
                    <a:pt x="108" y="137"/>
                  </a:lnTo>
                  <a:lnTo>
                    <a:pt x="107" y="134"/>
                  </a:lnTo>
                  <a:lnTo>
                    <a:pt x="55" y="40"/>
                  </a:lnTo>
                  <a:lnTo>
                    <a:pt x="81" y="40"/>
                  </a:lnTo>
                  <a:lnTo>
                    <a:pt x="28" y="134"/>
                  </a:lnTo>
                  <a:lnTo>
                    <a:pt x="26" y="137"/>
                  </a:lnTo>
                  <a:lnTo>
                    <a:pt x="23" y="139"/>
                  </a:lnTo>
                  <a:lnTo>
                    <a:pt x="21" y="141"/>
                  </a:lnTo>
                  <a:lnTo>
                    <a:pt x="19" y="142"/>
                  </a:lnTo>
                  <a:lnTo>
                    <a:pt x="16" y="142"/>
                  </a:lnTo>
                  <a:lnTo>
                    <a:pt x="13" y="142"/>
                  </a:lnTo>
                  <a:lnTo>
                    <a:pt x="10" y="142"/>
                  </a:lnTo>
                  <a:lnTo>
                    <a:pt x="8" y="141"/>
                  </a:lnTo>
                  <a:lnTo>
                    <a:pt x="6" y="138"/>
                  </a:lnTo>
                  <a:lnTo>
                    <a:pt x="3" y="136"/>
                  </a:lnTo>
                  <a:lnTo>
                    <a:pt x="2" y="133"/>
                  </a:lnTo>
                  <a:lnTo>
                    <a:pt x="1" y="131"/>
                  </a:lnTo>
                  <a:lnTo>
                    <a:pt x="0" y="128"/>
                  </a:lnTo>
                  <a:lnTo>
                    <a:pt x="1" y="124"/>
                  </a:lnTo>
                  <a:lnTo>
                    <a:pt x="1" y="122"/>
                  </a:lnTo>
                  <a:lnTo>
                    <a:pt x="2" y="119"/>
                  </a:lnTo>
                  <a:close/>
                  <a:moveTo>
                    <a:pt x="132" y="480"/>
                  </a:moveTo>
                  <a:lnTo>
                    <a:pt x="68" y="599"/>
                  </a:lnTo>
                  <a:lnTo>
                    <a:pt x="2" y="480"/>
                  </a:lnTo>
                  <a:lnTo>
                    <a:pt x="1" y="477"/>
                  </a:lnTo>
                  <a:lnTo>
                    <a:pt x="1" y="473"/>
                  </a:lnTo>
                  <a:lnTo>
                    <a:pt x="0" y="471"/>
                  </a:lnTo>
                  <a:lnTo>
                    <a:pt x="1" y="468"/>
                  </a:lnTo>
                  <a:lnTo>
                    <a:pt x="2" y="465"/>
                  </a:lnTo>
                  <a:lnTo>
                    <a:pt x="3" y="462"/>
                  </a:lnTo>
                  <a:lnTo>
                    <a:pt x="6" y="460"/>
                  </a:lnTo>
                  <a:lnTo>
                    <a:pt x="8" y="458"/>
                  </a:lnTo>
                  <a:lnTo>
                    <a:pt x="10" y="457"/>
                  </a:lnTo>
                  <a:lnTo>
                    <a:pt x="13" y="456"/>
                  </a:lnTo>
                  <a:lnTo>
                    <a:pt x="16" y="456"/>
                  </a:lnTo>
                  <a:lnTo>
                    <a:pt x="19" y="457"/>
                  </a:lnTo>
                  <a:lnTo>
                    <a:pt x="21" y="457"/>
                  </a:lnTo>
                  <a:lnTo>
                    <a:pt x="23" y="460"/>
                  </a:lnTo>
                  <a:lnTo>
                    <a:pt x="26" y="461"/>
                  </a:lnTo>
                  <a:lnTo>
                    <a:pt x="28" y="463"/>
                  </a:lnTo>
                  <a:lnTo>
                    <a:pt x="81" y="558"/>
                  </a:lnTo>
                  <a:lnTo>
                    <a:pt x="55" y="558"/>
                  </a:lnTo>
                  <a:lnTo>
                    <a:pt x="107" y="463"/>
                  </a:lnTo>
                  <a:lnTo>
                    <a:pt x="108" y="461"/>
                  </a:lnTo>
                  <a:lnTo>
                    <a:pt x="111" y="460"/>
                  </a:lnTo>
                  <a:lnTo>
                    <a:pt x="113" y="457"/>
                  </a:lnTo>
                  <a:lnTo>
                    <a:pt x="116" y="457"/>
                  </a:lnTo>
                  <a:lnTo>
                    <a:pt x="119" y="456"/>
                  </a:lnTo>
                  <a:lnTo>
                    <a:pt x="121" y="456"/>
                  </a:lnTo>
                  <a:lnTo>
                    <a:pt x="124" y="457"/>
                  </a:lnTo>
                  <a:lnTo>
                    <a:pt x="127" y="458"/>
                  </a:lnTo>
                  <a:lnTo>
                    <a:pt x="130" y="460"/>
                  </a:lnTo>
                  <a:lnTo>
                    <a:pt x="131" y="462"/>
                  </a:lnTo>
                  <a:lnTo>
                    <a:pt x="133" y="465"/>
                  </a:lnTo>
                  <a:lnTo>
                    <a:pt x="135" y="468"/>
                  </a:lnTo>
                  <a:lnTo>
                    <a:pt x="135" y="471"/>
                  </a:lnTo>
                  <a:lnTo>
                    <a:pt x="135" y="473"/>
                  </a:lnTo>
                  <a:lnTo>
                    <a:pt x="133" y="477"/>
                  </a:lnTo>
                  <a:lnTo>
                    <a:pt x="132" y="48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" name="Rectangle 503"/>
            <p:cNvSpPr>
              <a:spLocks noChangeArrowheads="1"/>
            </p:cNvSpPr>
            <p:nvPr/>
          </p:nvSpPr>
          <p:spPr bwMode="auto">
            <a:xfrm>
              <a:off x="3923" y="2129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One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5" name="Rectangle 504"/>
            <p:cNvSpPr>
              <a:spLocks noChangeArrowheads="1"/>
            </p:cNvSpPr>
            <p:nvPr/>
          </p:nvSpPr>
          <p:spPr bwMode="auto">
            <a:xfrm>
              <a:off x="4092" y="2129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6" name="Rectangle 505"/>
            <p:cNvSpPr>
              <a:spLocks noChangeArrowheads="1"/>
            </p:cNvSpPr>
            <p:nvPr/>
          </p:nvSpPr>
          <p:spPr bwMode="auto">
            <a:xfrm>
              <a:off x="4122" y="21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to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7" name="Rectangle 506"/>
            <p:cNvSpPr>
              <a:spLocks noChangeArrowheads="1"/>
            </p:cNvSpPr>
            <p:nvPr/>
          </p:nvSpPr>
          <p:spPr bwMode="auto">
            <a:xfrm>
              <a:off x="4197" y="2129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8" name="Rectangle 507"/>
            <p:cNvSpPr>
              <a:spLocks noChangeArrowheads="1"/>
            </p:cNvSpPr>
            <p:nvPr/>
          </p:nvSpPr>
          <p:spPr bwMode="auto">
            <a:xfrm>
              <a:off x="4226" y="2129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one 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9" name="Rectangle 508"/>
            <p:cNvSpPr>
              <a:spLocks noChangeArrowheads="1"/>
            </p:cNvSpPr>
            <p:nvPr/>
          </p:nvSpPr>
          <p:spPr bwMode="auto">
            <a:xfrm>
              <a:off x="3923" y="2243"/>
              <a:ext cx="4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mappings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0" name="Freeform 509"/>
            <p:cNvSpPr>
              <a:spLocks noEditPoints="1"/>
            </p:cNvSpPr>
            <p:nvPr/>
          </p:nvSpPr>
          <p:spPr bwMode="auto">
            <a:xfrm>
              <a:off x="2839" y="3322"/>
              <a:ext cx="596" cy="218"/>
            </a:xfrm>
            <a:custGeom>
              <a:avLst/>
              <a:gdLst>
                <a:gd name="T0" fmla="*/ 1 w 1192"/>
                <a:gd name="T1" fmla="*/ 14 h 435"/>
                <a:gd name="T2" fmla="*/ 36 w 1192"/>
                <a:gd name="T3" fmla="*/ 1 h 435"/>
                <a:gd name="T4" fmla="*/ 36 w 1192"/>
                <a:gd name="T5" fmla="*/ 1 h 435"/>
                <a:gd name="T6" fmla="*/ 36 w 1192"/>
                <a:gd name="T7" fmla="*/ 1 h 435"/>
                <a:gd name="T8" fmla="*/ 36 w 1192"/>
                <a:gd name="T9" fmla="*/ 1 h 435"/>
                <a:gd name="T10" fmla="*/ 36 w 1192"/>
                <a:gd name="T11" fmla="*/ 1 h 435"/>
                <a:gd name="T12" fmla="*/ 36 w 1192"/>
                <a:gd name="T13" fmla="*/ 1 h 435"/>
                <a:gd name="T14" fmla="*/ 36 w 1192"/>
                <a:gd name="T15" fmla="*/ 1 h 435"/>
                <a:gd name="T16" fmla="*/ 36 w 1192"/>
                <a:gd name="T17" fmla="*/ 1 h 435"/>
                <a:gd name="T18" fmla="*/ 36 w 1192"/>
                <a:gd name="T19" fmla="*/ 1 h 435"/>
                <a:gd name="T20" fmla="*/ 1 w 1192"/>
                <a:gd name="T21" fmla="*/ 14 h 435"/>
                <a:gd name="T22" fmla="*/ 1 w 1192"/>
                <a:gd name="T23" fmla="*/ 14 h 435"/>
                <a:gd name="T24" fmla="*/ 1 w 1192"/>
                <a:gd name="T25" fmla="*/ 14 h 435"/>
                <a:gd name="T26" fmla="*/ 1 w 1192"/>
                <a:gd name="T27" fmla="*/ 14 h 435"/>
                <a:gd name="T28" fmla="*/ 1 w 1192"/>
                <a:gd name="T29" fmla="*/ 14 h 435"/>
                <a:gd name="T30" fmla="*/ 0 w 1192"/>
                <a:gd name="T31" fmla="*/ 14 h 435"/>
                <a:gd name="T32" fmla="*/ 1 w 1192"/>
                <a:gd name="T33" fmla="*/ 14 h 435"/>
                <a:gd name="T34" fmla="*/ 1 w 1192"/>
                <a:gd name="T35" fmla="*/ 14 h 435"/>
                <a:gd name="T36" fmla="*/ 1 w 1192"/>
                <a:gd name="T37" fmla="*/ 14 h 435"/>
                <a:gd name="T38" fmla="*/ 1 w 1192"/>
                <a:gd name="T39" fmla="*/ 14 h 435"/>
                <a:gd name="T40" fmla="*/ 36 w 1192"/>
                <a:gd name="T41" fmla="*/ 0 h 435"/>
                <a:gd name="T42" fmla="*/ 38 w 1192"/>
                <a:gd name="T43" fmla="*/ 1 h 435"/>
                <a:gd name="T44" fmla="*/ 36 w 1192"/>
                <a:gd name="T45" fmla="*/ 2 h 435"/>
                <a:gd name="T46" fmla="*/ 36 w 1192"/>
                <a:gd name="T47" fmla="*/ 0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92"/>
                <a:gd name="T73" fmla="*/ 0 h 435"/>
                <a:gd name="T74" fmla="*/ 1192 w 119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92" h="435">
                  <a:moveTo>
                    <a:pt x="3" y="425"/>
                  </a:moveTo>
                  <a:lnTo>
                    <a:pt x="1143" y="23"/>
                  </a:lnTo>
                  <a:lnTo>
                    <a:pt x="1145" y="21"/>
                  </a:lnTo>
                  <a:lnTo>
                    <a:pt x="1147" y="23"/>
                  </a:lnTo>
                  <a:lnTo>
                    <a:pt x="1149" y="24"/>
                  </a:lnTo>
                  <a:lnTo>
                    <a:pt x="1150" y="25"/>
                  </a:lnTo>
                  <a:lnTo>
                    <a:pt x="1150" y="28"/>
                  </a:lnTo>
                  <a:lnTo>
                    <a:pt x="1149" y="29"/>
                  </a:lnTo>
                  <a:lnTo>
                    <a:pt x="1147" y="30"/>
                  </a:lnTo>
                  <a:lnTo>
                    <a:pt x="1146" y="32"/>
                  </a:lnTo>
                  <a:lnTo>
                    <a:pt x="7" y="435"/>
                  </a:lnTo>
                  <a:lnTo>
                    <a:pt x="4" y="435"/>
                  </a:lnTo>
                  <a:lnTo>
                    <a:pt x="3" y="434"/>
                  </a:lnTo>
                  <a:lnTo>
                    <a:pt x="1" y="433"/>
                  </a:lnTo>
                  <a:lnTo>
                    <a:pt x="1" y="431"/>
                  </a:lnTo>
                  <a:lnTo>
                    <a:pt x="0" y="429"/>
                  </a:lnTo>
                  <a:lnTo>
                    <a:pt x="1" y="428"/>
                  </a:lnTo>
                  <a:lnTo>
                    <a:pt x="2" y="425"/>
                  </a:lnTo>
                  <a:lnTo>
                    <a:pt x="3" y="425"/>
                  </a:lnTo>
                  <a:close/>
                  <a:moveTo>
                    <a:pt x="1126" y="0"/>
                  </a:moveTo>
                  <a:lnTo>
                    <a:pt x="1192" y="10"/>
                  </a:lnTo>
                  <a:lnTo>
                    <a:pt x="1145" y="61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1" name="Freeform 510"/>
            <p:cNvSpPr>
              <a:spLocks noEditPoints="1"/>
            </p:cNvSpPr>
            <p:nvPr/>
          </p:nvSpPr>
          <p:spPr bwMode="auto">
            <a:xfrm>
              <a:off x="2277" y="3266"/>
              <a:ext cx="567" cy="274"/>
            </a:xfrm>
            <a:custGeom>
              <a:avLst/>
              <a:gdLst>
                <a:gd name="T0" fmla="*/ 36 w 1134"/>
                <a:gd name="T1" fmla="*/ 18 h 548"/>
                <a:gd name="T2" fmla="*/ 2 w 1134"/>
                <a:gd name="T3" fmla="*/ 1 h 548"/>
                <a:gd name="T4" fmla="*/ 2 w 1134"/>
                <a:gd name="T5" fmla="*/ 1 h 548"/>
                <a:gd name="T6" fmla="*/ 2 w 1134"/>
                <a:gd name="T7" fmla="*/ 1 h 548"/>
                <a:gd name="T8" fmla="*/ 2 w 1134"/>
                <a:gd name="T9" fmla="*/ 1 h 548"/>
                <a:gd name="T10" fmla="*/ 2 w 1134"/>
                <a:gd name="T11" fmla="*/ 1 h 548"/>
                <a:gd name="T12" fmla="*/ 2 w 1134"/>
                <a:gd name="T13" fmla="*/ 1 h 548"/>
                <a:gd name="T14" fmla="*/ 2 w 1134"/>
                <a:gd name="T15" fmla="*/ 1 h 548"/>
                <a:gd name="T16" fmla="*/ 2 w 1134"/>
                <a:gd name="T17" fmla="*/ 1 h 548"/>
                <a:gd name="T18" fmla="*/ 2 w 1134"/>
                <a:gd name="T19" fmla="*/ 1 h 548"/>
                <a:gd name="T20" fmla="*/ 36 w 1134"/>
                <a:gd name="T21" fmla="*/ 17 h 548"/>
                <a:gd name="T22" fmla="*/ 36 w 1134"/>
                <a:gd name="T23" fmla="*/ 17 h 548"/>
                <a:gd name="T24" fmla="*/ 36 w 1134"/>
                <a:gd name="T25" fmla="*/ 17 h 548"/>
                <a:gd name="T26" fmla="*/ 36 w 1134"/>
                <a:gd name="T27" fmla="*/ 17 h 548"/>
                <a:gd name="T28" fmla="*/ 36 w 1134"/>
                <a:gd name="T29" fmla="*/ 17 h 548"/>
                <a:gd name="T30" fmla="*/ 36 w 1134"/>
                <a:gd name="T31" fmla="*/ 18 h 548"/>
                <a:gd name="T32" fmla="*/ 36 w 1134"/>
                <a:gd name="T33" fmla="*/ 18 h 548"/>
                <a:gd name="T34" fmla="*/ 36 w 1134"/>
                <a:gd name="T35" fmla="*/ 18 h 548"/>
                <a:gd name="T36" fmla="*/ 36 w 1134"/>
                <a:gd name="T37" fmla="*/ 18 h 548"/>
                <a:gd name="T38" fmla="*/ 36 w 1134"/>
                <a:gd name="T39" fmla="*/ 18 h 548"/>
                <a:gd name="T40" fmla="*/ 2 w 1134"/>
                <a:gd name="T41" fmla="*/ 2 h 548"/>
                <a:gd name="T42" fmla="*/ 0 w 1134"/>
                <a:gd name="T43" fmla="*/ 1 h 548"/>
                <a:gd name="T44" fmla="*/ 3 w 1134"/>
                <a:gd name="T45" fmla="*/ 0 h 548"/>
                <a:gd name="T46" fmla="*/ 2 w 1134"/>
                <a:gd name="T47" fmla="*/ 2 h 5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4"/>
                <a:gd name="T73" fmla="*/ 0 h 548"/>
                <a:gd name="T74" fmla="*/ 1134 w 1134"/>
                <a:gd name="T75" fmla="*/ 548 h 54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4" h="548">
                  <a:moveTo>
                    <a:pt x="1127" y="547"/>
                  </a:moveTo>
                  <a:lnTo>
                    <a:pt x="43" y="29"/>
                  </a:lnTo>
                  <a:lnTo>
                    <a:pt x="41" y="28"/>
                  </a:lnTo>
                  <a:lnTo>
                    <a:pt x="40" y="27"/>
                  </a:lnTo>
                  <a:lnTo>
                    <a:pt x="40" y="24"/>
                  </a:lnTo>
                  <a:lnTo>
                    <a:pt x="40" y="23"/>
                  </a:lnTo>
                  <a:lnTo>
                    <a:pt x="41" y="21"/>
                  </a:lnTo>
                  <a:lnTo>
                    <a:pt x="43" y="21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1131" y="538"/>
                  </a:lnTo>
                  <a:lnTo>
                    <a:pt x="1133" y="539"/>
                  </a:lnTo>
                  <a:lnTo>
                    <a:pt x="1133" y="541"/>
                  </a:lnTo>
                  <a:lnTo>
                    <a:pt x="1134" y="543"/>
                  </a:lnTo>
                  <a:lnTo>
                    <a:pt x="1133" y="544"/>
                  </a:lnTo>
                  <a:lnTo>
                    <a:pt x="1132" y="547"/>
                  </a:lnTo>
                  <a:lnTo>
                    <a:pt x="1131" y="547"/>
                  </a:lnTo>
                  <a:lnTo>
                    <a:pt x="1128" y="548"/>
                  </a:lnTo>
                  <a:lnTo>
                    <a:pt x="1127" y="547"/>
                  </a:lnTo>
                  <a:close/>
                  <a:moveTo>
                    <a:pt x="41" y="59"/>
                  </a:moveTo>
                  <a:lnTo>
                    <a:pt x="0" y="4"/>
                  </a:lnTo>
                  <a:lnTo>
                    <a:pt x="67" y="0"/>
                  </a:lnTo>
                  <a:lnTo>
                    <a:pt x="41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2" name="Rectangle 511"/>
            <p:cNvSpPr>
              <a:spLocks noChangeArrowheads="1"/>
            </p:cNvSpPr>
            <p:nvPr/>
          </p:nvSpPr>
          <p:spPr bwMode="auto">
            <a:xfrm>
              <a:off x="2624" y="3563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Correlation 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3" name="Rectangle 512"/>
            <p:cNvSpPr>
              <a:spLocks noChangeArrowheads="1"/>
            </p:cNvSpPr>
            <p:nvPr/>
          </p:nvSpPr>
          <p:spPr bwMode="auto">
            <a:xfrm>
              <a:off x="2624" y="3677"/>
              <a:ext cx="5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Assumption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4" name="Rectangle 513"/>
            <p:cNvSpPr>
              <a:spLocks noChangeArrowheads="1"/>
            </p:cNvSpPr>
            <p:nvPr/>
          </p:nvSpPr>
          <p:spPr bwMode="auto">
            <a:xfrm>
              <a:off x="1861" y="1860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5" name="Rectangle 514"/>
            <p:cNvSpPr>
              <a:spLocks noChangeArrowheads="1"/>
            </p:cNvSpPr>
            <p:nvPr/>
          </p:nvSpPr>
          <p:spPr bwMode="auto">
            <a:xfrm>
              <a:off x="1916" y="191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6" name="Rectangle 515"/>
            <p:cNvSpPr>
              <a:spLocks noChangeArrowheads="1"/>
            </p:cNvSpPr>
            <p:nvPr/>
          </p:nvSpPr>
          <p:spPr bwMode="auto">
            <a:xfrm>
              <a:off x="3471" y="1830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7" name="Rectangle 516"/>
            <p:cNvSpPr>
              <a:spLocks noChangeArrowheads="1"/>
            </p:cNvSpPr>
            <p:nvPr/>
          </p:nvSpPr>
          <p:spPr bwMode="auto">
            <a:xfrm>
              <a:off x="3526" y="188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8" name="Rectangle 517"/>
            <p:cNvSpPr>
              <a:spLocks noChangeArrowheads="1"/>
            </p:cNvSpPr>
            <p:nvPr/>
          </p:nvSpPr>
          <p:spPr bwMode="auto">
            <a:xfrm>
              <a:off x="1496" y="2411"/>
              <a:ext cx="884" cy="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79" name="Rectangle 518"/>
            <p:cNvSpPr>
              <a:spLocks noChangeArrowheads="1"/>
            </p:cNvSpPr>
            <p:nvPr/>
          </p:nvSpPr>
          <p:spPr bwMode="auto">
            <a:xfrm>
              <a:off x="1529" y="2431"/>
              <a:ext cx="815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80" name="Line 519"/>
            <p:cNvSpPr>
              <a:spLocks noChangeShapeType="1"/>
            </p:cNvSpPr>
            <p:nvPr/>
          </p:nvSpPr>
          <p:spPr bwMode="auto">
            <a:xfrm>
              <a:off x="1529" y="303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1" name="Line 520"/>
            <p:cNvSpPr>
              <a:spLocks noChangeShapeType="1"/>
            </p:cNvSpPr>
            <p:nvPr/>
          </p:nvSpPr>
          <p:spPr bwMode="auto">
            <a:xfrm>
              <a:off x="1529" y="2957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2" name="Line 521"/>
            <p:cNvSpPr>
              <a:spLocks noChangeShapeType="1"/>
            </p:cNvSpPr>
            <p:nvPr/>
          </p:nvSpPr>
          <p:spPr bwMode="auto">
            <a:xfrm>
              <a:off x="1529" y="288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3" name="Line 522"/>
            <p:cNvSpPr>
              <a:spLocks noChangeShapeType="1"/>
            </p:cNvSpPr>
            <p:nvPr/>
          </p:nvSpPr>
          <p:spPr bwMode="auto">
            <a:xfrm>
              <a:off x="1529" y="2806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4" name="Line 523"/>
            <p:cNvSpPr>
              <a:spLocks noChangeShapeType="1"/>
            </p:cNvSpPr>
            <p:nvPr/>
          </p:nvSpPr>
          <p:spPr bwMode="auto">
            <a:xfrm>
              <a:off x="1529" y="2733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5" name="Line 524"/>
            <p:cNvSpPr>
              <a:spLocks noChangeShapeType="1"/>
            </p:cNvSpPr>
            <p:nvPr/>
          </p:nvSpPr>
          <p:spPr bwMode="auto">
            <a:xfrm>
              <a:off x="1529" y="2658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6" name="Line 525"/>
            <p:cNvSpPr>
              <a:spLocks noChangeShapeType="1"/>
            </p:cNvSpPr>
            <p:nvPr/>
          </p:nvSpPr>
          <p:spPr bwMode="auto">
            <a:xfrm>
              <a:off x="1529" y="258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7" name="Line 526"/>
            <p:cNvSpPr>
              <a:spLocks noChangeShapeType="1"/>
            </p:cNvSpPr>
            <p:nvPr/>
          </p:nvSpPr>
          <p:spPr bwMode="auto">
            <a:xfrm>
              <a:off x="1529" y="2507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8" name="Line 527"/>
            <p:cNvSpPr>
              <a:spLocks noChangeShapeType="1"/>
            </p:cNvSpPr>
            <p:nvPr/>
          </p:nvSpPr>
          <p:spPr bwMode="auto">
            <a:xfrm>
              <a:off x="1529" y="2431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9" name="Rectangle 528"/>
            <p:cNvSpPr>
              <a:spLocks noChangeArrowheads="1"/>
            </p:cNvSpPr>
            <p:nvPr/>
          </p:nvSpPr>
          <p:spPr bwMode="auto">
            <a:xfrm>
              <a:off x="1529" y="2431"/>
              <a:ext cx="815" cy="677"/>
            </a:xfrm>
            <a:prstGeom prst="rect">
              <a:avLst/>
            </a:prstGeom>
            <a:noFill/>
            <a:ln w="31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90" name="Line 529"/>
            <p:cNvSpPr>
              <a:spLocks noChangeShapeType="1"/>
            </p:cNvSpPr>
            <p:nvPr/>
          </p:nvSpPr>
          <p:spPr bwMode="auto">
            <a:xfrm>
              <a:off x="1529" y="3108"/>
              <a:ext cx="8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1" name="Line 530"/>
            <p:cNvSpPr>
              <a:spLocks noChangeShapeType="1"/>
            </p:cNvSpPr>
            <p:nvPr/>
          </p:nvSpPr>
          <p:spPr bwMode="auto">
            <a:xfrm>
              <a:off x="1665" y="3108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2" name="Freeform 531"/>
            <p:cNvSpPr>
              <a:spLocks/>
            </p:cNvSpPr>
            <p:nvPr/>
          </p:nvSpPr>
          <p:spPr bwMode="auto">
            <a:xfrm>
              <a:off x="1671" y="3108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3" name="Line 532"/>
            <p:cNvSpPr>
              <a:spLocks noChangeShapeType="1"/>
            </p:cNvSpPr>
            <p:nvPr/>
          </p:nvSpPr>
          <p:spPr bwMode="auto">
            <a:xfrm>
              <a:off x="1679" y="3108"/>
              <a:ext cx="5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4" name="Freeform 533"/>
            <p:cNvSpPr>
              <a:spLocks/>
            </p:cNvSpPr>
            <p:nvPr/>
          </p:nvSpPr>
          <p:spPr bwMode="auto">
            <a:xfrm>
              <a:off x="1684" y="3108"/>
              <a:ext cx="8" cy="1"/>
            </a:xfrm>
            <a:custGeom>
              <a:avLst/>
              <a:gdLst>
                <a:gd name="T0" fmla="*/ 0 w 15"/>
                <a:gd name="T1" fmla="*/ 0 h 1"/>
                <a:gd name="T2" fmla="*/ 1 w 15"/>
                <a:gd name="T3" fmla="*/ 0 h 1"/>
                <a:gd name="T4" fmla="*/ 1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8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5" name="Freeform 534"/>
            <p:cNvSpPr>
              <a:spLocks/>
            </p:cNvSpPr>
            <p:nvPr/>
          </p:nvSpPr>
          <p:spPr bwMode="auto">
            <a:xfrm>
              <a:off x="1692" y="3106"/>
              <a:ext cx="6" cy="2"/>
            </a:xfrm>
            <a:custGeom>
              <a:avLst/>
              <a:gdLst>
                <a:gd name="T0" fmla="*/ 0 w 12"/>
                <a:gd name="T1" fmla="*/ 1 h 4"/>
                <a:gd name="T2" fmla="*/ 1 w 12"/>
                <a:gd name="T3" fmla="*/ 0 h 4"/>
                <a:gd name="T4" fmla="*/ 1 w 12"/>
                <a:gd name="T5" fmla="*/ 0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4"/>
                  </a:moveTo>
                  <a:lnTo>
                    <a:pt x="4" y="0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6" name="Freeform 535"/>
            <p:cNvSpPr>
              <a:spLocks/>
            </p:cNvSpPr>
            <p:nvPr/>
          </p:nvSpPr>
          <p:spPr bwMode="auto">
            <a:xfrm>
              <a:off x="1698" y="3106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7" name="Line 536"/>
            <p:cNvSpPr>
              <a:spLocks noChangeShapeType="1"/>
            </p:cNvSpPr>
            <p:nvPr/>
          </p:nvSpPr>
          <p:spPr bwMode="auto">
            <a:xfrm>
              <a:off x="1706" y="3106"/>
              <a:ext cx="5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8" name="Freeform 537"/>
            <p:cNvSpPr>
              <a:spLocks/>
            </p:cNvSpPr>
            <p:nvPr/>
          </p:nvSpPr>
          <p:spPr bwMode="auto">
            <a:xfrm>
              <a:off x="1711" y="3103"/>
              <a:ext cx="8" cy="3"/>
            </a:xfrm>
            <a:custGeom>
              <a:avLst/>
              <a:gdLst>
                <a:gd name="T0" fmla="*/ 0 w 16"/>
                <a:gd name="T1" fmla="*/ 1 h 5"/>
                <a:gd name="T2" fmla="*/ 1 w 16"/>
                <a:gd name="T3" fmla="*/ 0 h 5"/>
                <a:gd name="T4" fmla="*/ 1 w 16"/>
                <a:gd name="T5" fmla="*/ 0 h 5"/>
                <a:gd name="T6" fmla="*/ 0 60000 65536"/>
                <a:gd name="T7" fmla="*/ 0 60000 65536"/>
                <a:gd name="T8" fmla="*/ 0 60000 65536"/>
                <a:gd name="T9" fmla="*/ 0 w 16"/>
                <a:gd name="T10" fmla="*/ 0 h 5"/>
                <a:gd name="T11" fmla="*/ 16 w 16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5">
                  <a:moveTo>
                    <a:pt x="0" y="5"/>
                  </a:moveTo>
                  <a:lnTo>
                    <a:pt x="9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9" name="Line 538"/>
            <p:cNvSpPr>
              <a:spLocks noChangeShapeType="1"/>
            </p:cNvSpPr>
            <p:nvPr/>
          </p:nvSpPr>
          <p:spPr bwMode="auto">
            <a:xfrm>
              <a:off x="1719" y="3103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0" name="Line 539"/>
            <p:cNvSpPr>
              <a:spLocks noChangeShapeType="1"/>
            </p:cNvSpPr>
            <p:nvPr/>
          </p:nvSpPr>
          <p:spPr bwMode="auto">
            <a:xfrm flipV="1">
              <a:off x="1725" y="3101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1" name="Line 540"/>
            <p:cNvSpPr>
              <a:spLocks noChangeShapeType="1"/>
            </p:cNvSpPr>
            <p:nvPr/>
          </p:nvSpPr>
          <p:spPr bwMode="auto">
            <a:xfrm flipV="1">
              <a:off x="1733" y="3099"/>
              <a:ext cx="7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2" name="Line 541"/>
            <p:cNvSpPr>
              <a:spLocks noChangeShapeType="1"/>
            </p:cNvSpPr>
            <p:nvPr/>
          </p:nvSpPr>
          <p:spPr bwMode="auto">
            <a:xfrm flipV="1">
              <a:off x="1740" y="3095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3" name="Freeform 542"/>
            <p:cNvSpPr>
              <a:spLocks/>
            </p:cNvSpPr>
            <p:nvPr/>
          </p:nvSpPr>
          <p:spPr bwMode="auto">
            <a:xfrm>
              <a:off x="1746" y="3091"/>
              <a:ext cx="8" cy="4"/>
            </a:xfrm>
            <a:custGeom>
              <a:avLst/>
              <a:gdLst>
                <a:gd name="T0" fmla="*/ 0 w 15"/>
                <a:gd name="T1" fmla="*/ 1 h 8"/>
                <a:gd name="T2" fmla="*/ 1 w 15"/>
                <a:gd name="T3" fmla="*/ 1 h 8"/>
                <a:gd name="T4" fmla="*/ 1 w 15"/>
                <a:gd name="T5" fmla="*/ 0 h 8"/>
                <a:gd name="T6" fmla="*/ 0 60000 65536"/>
                <a:gd name="T7" fmla="*/ 0 60000 65536"/>
                <a:gd name="T8" fmla="*/ 0 60000 65536"/>
                <a:gd name="T9" fmla="*/ 0 w 15"/>
                <a:gd name="T10" fmla="*/ 0 h 8"/>
                <a:gd name="T11" fmla="*/ 15 w 15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8">
                  <a:moveTo>
                    <a:pt x="0" y="8"/>
                  </a:moveTo>
                  <a:lnTo>
                    <a:pt x="8" y="4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4" name="Line 543"/>
            <p:cNvSpPr>
              <a:spLocks noChangeShapeType="1"/>
            </p:cNvSpPr>
            <p:nvPr/>
          </p:nvSpPr>
          <p:spPr bwMode="auto">
            <a:xfrm flipV="1">
              <a:off x="1754" y="3087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5" name="Freeform 544"/>
            <p:cNvSpPr>
              <a:spLocks/>
            </p:cNvSpPr>
            <p:nvPr/>
          </p:nvSpPr>
          <p:spPr bwMode="auto">
            <a:xfrm>
              <a:off x="1760" y="3081"/>
              <a:ext cx="7" cy="6"/>
            </a:xfrm>
            <a:custGeom>
              <a:avLst/>
              <a:gdLst>
                <a:gd name="T0" fmla="*/ 0 w 16"/>
                <a:gd name="T1" fmla="*/ 0 h 13"/>
                <a:gd name="T2" fmla="*/ 0 w 16"/>
                <a:gd name="T3" fmla="*/ 0 h 13"/>
                <a:gd name="T4" fmla="*/ 0 w 16"/>
                <a:gd name="T5" fmla="*/ 0 h 13"/>
                <a:gd name="T6" fmla="*/ 0 60000 65536"/>
                <a:gd name="T7" fmla="*/ 0 60000 65536"/>
                <a:gd name="T8" fmla="*/ 0 60000 65536"/>
                <a:gd name="T9" fmla="*/ 0 w 16"/>
                <a:gd name="T10" fmla="*/ 0 h 13"/>
                <a:gd name="T11" fmla="*/ 16 w 16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3">
                  <a:moveTo>
                    <a:pt x="0" y="13"/>
                  </a:moveTo>
                  <a:lnTo>
                    <a:pt x="7" y="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6" name="Line 545"/>
            <p:cNvSpPr>
              <a:spLocks noChangeShapeType="1"/>
            </p:cNvSpPr>
            <p:nvPr/>
          </p:nvSpPr>
          <p:spPr bwMode="auto">
            <a:xfrm flipV="1">
              <a:off x="1767" y="3073"/>
              <a:ext cx="6" cy="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7" name="Freeform 546"/>
            <p:cNvSpPr>
              <a:spLocks/>
            </p:cNvSpPr>
            <p:nvPr/>
          </p:nvSpPr>
          <p:spPr bwMode="auto">
            <a:xfrm>
              <a:off x="1773" y="3065"/>
              <a:ext cx="8" cy="8"/>
            </a:xfrm>
            <a:custGeom>
              <a:avLst/>
              <a:gdLst>
                <a:gd name="T0" fmla="*/ 0 w 15"/>
                <a:gd name="T1" fmla="*/ 0 h 17"/>
                <a:gd name="T2" fmla="*/ 1 w 15"/>
                <a:gd name="T3" fmla="*/ 0 h 17"/>
                <a:gd name="T4" fmla="*/ 1 w 15"/>
                <a:gd name="T5" fmla="*/ 0 h 17"/>
                <a:gd name="T6" fmla="*/ 0 60000 65536"/>
                <a:gd name="T7" fmla="*/ 0 60000 65536"/>
                <a:gd name="T8" fmla="*/ 0 60000 65536"/>
                <a:gd name="T9" fmla="*/ 0 w 15"/>
                <a:gd name="T10" fmla="*/ 0 h 17"/>
                <a:gd name="T11" fmla="*/ 15 w 1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7">
                  <a:moveTo>
                    <a:pt x="0" y="17"/>
                  </a:moveTo>
                  <a:lnTo>
                    <a:pt x="8" y="9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8" name="Line 547"/>
            <p:cNvSpPr>
              <a:spLocks noChangeShapeType="1"/>
            </p:cNvSpPr>
            <p:nvPr/>
          </p:nvSpPr>
          <p:spPr bwMode="auto">
            <a:xfrm flipV="1">
              <a:off x="1781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9" name="Freeform 548"/>
            <p:cNvSpPr>
              <a:spLocks/>
            </p:cNvSpPr>
            <p:nvPr/>
          </p:nvSpPr>
          <p:spPr bwMode="auto">
            <a:xfrm>
              <a:off x="1787" y="3042"/>
              <a:ext cx="7" cy="12"/>
            </a:xfrm>
            <a:custGeom>
              <a:avLst/>
              <a:gdLst>
                <a:gd name="T0" fmla="*/ 0 w 16"/>
                <a:gd name="T1" fmla="*/ 1 h 24"/>
                <a:gd name="T2" fmla="*/ 0 w 16"/>
                <a:gd name="T3" fmla="*/ 1 h 24"/>
                <a:gd name="T4" fmla="*/ 0 w 16"/>
                <a:gd name="T5" fmla="*/ 0 h 24"/>
                <a:gd name="T6" fmla="*/ 0 60000 65536"/>
                <a:gd name="T7" fmla="*/ 0 60000 65536"/>
                <a:gd name="T8" fmla="*/ 0 60000 65536"/>
                <a:gd name="T9" fmla="*/ 0 w 16"/>
                <a:gd name="T10" fmla="*/ 0 h 24"/>
                <a:gd name="T11" fmla="*/ 16 w 16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24">
                  <a:moveTo>
                    <a:pt x="0" y="24"/>
                  </a:moveTo>
                  <a:lnTo>
                    <a:pt x="7" y="11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0" name="Freeform 549"/>
            <p:cNvSpPr>
              <a:spLocks/>
            </p:cNvSpPr>
            <p:nvPr/>
          </p:nvSpPr>
          <p:spPr bwMode="auto">
            <a:xfrm>
              <a:off x="1794" y="3026"/>
              <a:ext cx="6" cy="16"/>
            </a:xfrm>
            <a:custGeom>
              <a:avLst/>
              <a:gdLst>
                <a:gd name="T0" fmla="*/ 0 w 10"/>
                <a:gd name="T1" fmla="*/ 1 h 33"/>
                <a:gd name="T2" fmla="*/ 1 w 10"/>
                <a:gd name="T3" fmla="*/ 0 h 33"/>
                <a:gd name="T4" fmla="*/ 1 w 10"/>
                <a:gd name="T5" fmla="*/ 0 h 33"/>
                <a:gd name="T6" fmla="*/ 0 60000 65536"/>
                <a:gd name="T7" fmla="*/ 0 60000 65536"/>
                <a:gd name="T8" fmla="*/ 0 60000 65536"/>
                <a:gd name="T9" fmla="*/ 0 w 10"/>
                <a:gd name="T10" fmla="*/ 0 h 33"/>
                <a:gd name="T11" fmla="*/ 10 w 10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33">
                  <a:moveTo>
                    <a:pt x="0" y="33"/>
                  </a:moveTo>
                  <a:lnTo>
                    <a:pt x="3" y="16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1" name="Freeform 550"/>
            <p:cNvSpPr>
              <a:spLocks/>
            </p:cNvSpPr>
            <p:nvPr/>
          </p:nvSpPr>
          <p:spPr bwMode="auto">
            <a:xfrm>
              <a:off x="1800" y="3010"/>
              <a:ext cx="7" cy="16"/>
            </a:xfrm>
            <a:custGeom>
              <a:avLst/>
              <a:gdLst>
                <a:gd name="T0" fmla="*/ 0 w 16"/>
                <a:gd name="T1" fmla="*/ 1 h 33"/>
                <a:gd name="T2" fmla="*/ 0 w 16"/>
                <a:gd name="T3" fmla="*/ 0 h 33"/>
                <a:gd name="T4" fmla="*/ 0 w 16"/>
                <a:gd name="T5" fmla="*/ 0 h 33"/>
                <a:gd name="T6" fmla="*/ 0 60000 65536"/>
                <a:gd name="T7" fmla="*/ 0 60000 65536"/>
                <a:gd name="T8" fmla="*/ 0 60000 65536"/>
                <a:gd name="T9" fmla="*/ 0 w 16"/>
                <a:gd name="T10" fmla="*/ 0 h 33"/>
                <a:gd name="T11" fmla="*/ 16 w 16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3">
                  <a:moveTo>
                    <a:pt x="0" y="33"/>
                  </a:moveTo>
                  <a:lnTo>
                    <a:pt x="9" y="1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2" name="Line 551"/>
            <p:cNvSpPr>
              <a:spLocks noChangeShapeType="1"/>
            </p:cNvSpPr>
            <p:nvPr/>
          </p:nvSpPr>
          <p:spPr bwMode="auto">
            <a:xfrm flipV="1">
              <a:off x="1807" y="2989"/>
              <a:ext cx="6" cy="2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3" name="Freeform 552"/>
            <p:cNvSpPr>
              <a:spLocks/>
            </p:cNvSpPr>
            <p:nvPr/>
          </p:nvSpPr>
          <p:spPr bwMode="auto">
            <a:xfrm>
              <a:off x="1813" y="2967"/>
              <a:ext cx="8" cy="22"/>
            </a:xfrm>
            <a:custGeom>
              <a:avLst/>
              <a:gdLst>
                <a:gd name="T0" fmla="*/ 0 w 15"/>
                <a:gd name="T1" fmla="*/ 1 h 45"/>
                <a:gd name="T2" fmla="*/ 1 w 15"/>
                <a:gd name="T3" fmla="*/ 0 h 45"/>
                <a:gd name="T4" fmla="*/ 1 w 15"/>
                <a:gd name="T5" fmla="*/ 0 h 45"/>
                <a:gd name="T6" fmla="*/ 0 60000 65536"/>
                <a:gd name="T7" fmla="*/ 0 60000 65536"/>
                <a:gd name="T8" fmla="*/ 0 60000 65536"/>
                <a:gd name="T9" fmla="*/ 0 w 15"/>
                <a:gd name="T10" fmla="*/ 0 h 45"/>
                <a:gd name="T11" fmla="*/ 15 w 15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5">
                  <a:moveTo>
                    <a:pt x="0" y="45"/>
                  </a:moveTo>
                  <a:lnTo>
                    <a:pt x="7" y="24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4" name="Line 553"/>
            <p:cNvSpPr>
              <a:spLocks noChangeShapeType="1"/>
            </p:cNvSpPr>
            <p:nvPr/>
          </p:nvSpPr>
          <p:spPr bwMode="auto">
            <a:xfrm flipV="1">
              <a:off x="1821" y="2941"/>
              <a:ext cx="6" cy="2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5" name="Line 554"/>
            <p:cNvSpPr>
              <a:spLocks noChangeShapeType="1"/>
            </p:cNvSpPr>
            <p:nvPr/>
          </p:nvSpPr>
          <p:spPr bwMode="auto">
            <a:xfrm flipV="1">
              <a:off x="1827" y="2912"/>
              <a:ext cx="7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6" name="Freeform 555"/>
            <p:cNvSpPr>
              <a:spLocks/>
            </p:cNvSpPr>
            <p:nvPr/>
          </p:nvSpPr>
          <p:spPr bwMode="auto">
            <a:xfrm>
              <a:off x="1834" y="2884"/>
              <a:ext cx="8" cy="28"/>
            </a:xfrm>
            <a:custGeom>
              <a:avLst/>
              <a:gdLst>
                <a:gd name="T0" fmla="*/ 0 w 15"/>
                <a:gd name="T1" fmla="*/ 1 h 57"/>
                <a:gd name="T2" fmla="*/ 1 w 15"/>
                <a:gd name="T3" fmla="*/ 0 h 57"/>
                <a:gd name="T4" fmla="*/ 1 w 15"/>
                <a:gd name="T5" fmla="*/ 0 h 57"/>
                <a:gd name="T6" fmla="*/ 0 60000 65536"/>
                <a:gd name="T7" fmla="*/ 0 60000 65536"/>
                <a:gd name="T8" fmla="*/ 0 60000 65536"/>
                <a:gd name="T9" fmla="*/ 0 w 15"/>
                <a:gd name="T10" fmla="*/ 0 h 57"/>
                <a:gd name="T11" fmla="*/ 15 w 15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7">
                  <a:moveTo>
                    <a:pt x="0" y="57"/>
                  </a:moveTo>
                  <a:lnTo>
                    <a:pt x="8" y="28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7" name="Line 556"/>
            <p:cNvSpPr>
              <a:spLocks noChangeShapeType="1"/>
            </p:cNvSpPr>
            <p:nvPr/>
          </p:nvSpPr>
          <p:spPr bwMode="auto">
            <a:xfrm flipV="1">
              <a:off x="1842" y="2851"/>
              <a:ext cx="6" cy="33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8" name="Freeform 557"/>
            <p:cNvSpPr>
              <a:spLocks/>
            </p:cNvSpPr>
            <p:nvPr/>
          </p:nvSpPr>
          <p:spPr bwMode="auto">
            <a:xfrm>
              <a:off x="1848" y="2817"/>
              <a:ext cx="8" cy="34"/>
            </a:xfrm>
            <a:custGeom>
              <a:avLst/>
              <a:gdLst>
                <a:gd name="T0" fmla="*/ 0 w 16"/>
                <a:gd name="T1" fmla="*/ 2 h 69"/>
                <a:gd name="T2" fmla="*/ 1 w 16"/>
                <a:gd name="T3" fmla="*/ 1 h 69"/>
                <a:gd name="T4" fmla="*/ 1 w 16"/>
                <a:gd name="T5" fmla="*/ 0 h 69"/>
                <a:gd name="T6" fmla="*/ 0 60000 65536"/>
                <a:gd name="T7" fmla="*/ 0 60000 65536"/>
                <a:gd name="T8" fmla="*/ 0 60000 65536"/>
                <a:gd name="T9" fmla="*/ 0 w 16"/>
                <a:gd name="T10" fmla="*/ 0 h 69"/>
                <a:gd name="T11" fmla="*/ 16 w 16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9">
                  <a:moveTo>
                    <a:pt x="0" y="69"/>
                  </a:moveTo>
                  <a:lnTo>
                    <a:pt x="7" y="3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9" name="Line 558"/>
            <p:cNvSpPr>
              <a:spLocks noChangeShapeType="1"/>
            </p:cNvSpPr>
            <p:nvPr/>
          </p:nvSpPr>
          <p:spPr bwMode="auto">
            <a:xfrm flipV="1">
              <a:off x="1856" y="2780"/>
              <a:ext cx="5" cy="3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0" name="Freeform 559"/>
            <p:cNvSpPr>
              <a:spLocks/>
            </p:cNvSpPr>
            <p:nvPr/>
          </p:nvSpPr>
          <p:spPr bwMode="auto">
            <a:xfrm>
              <a:off x="1861" y="2743"/>
              <a:ext cx="8" cy="37"/>
            </a:xfrm>
            <a:custGeom>
              <a:avLst/>
              <a:gdLst>
                <a:gd name="T0" fmla="*/ 0 w 15"/>
                <a:gd name="T1" fmla="*/ 3 h 74"/>
                <a:gd name="T2" fmla="*/ 1 w 15"/>
                <a:gd name="T3" fmla="*/ 2 h 74"/>
                <a:gd name="T4" fmla="*/ 1 w 15"/>
                <a:gd name="T5" fmla="*/ 0 h 74"/>
                <a:gd name="T6" fmla="*/ 0 60000 65536"/>
                <a:gd name="T7" fmla="*/ 0 60000 65536"/>
                <a:gd name="T8" fmla="*/ 0 60000 65536"/>
                <a:gd name="T9" fmla="*/ 0 w 15"/>
                <a:gd name="T10" fmla="*/ 0 h 74"/>
                <a:gd name="T11" fmla="*/ 15 w 15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4">
                  <a:moveTo>
                    <a:pt x="0" y="74"/>
                  </a:moveTo>
                  <a:lnTo>
                    <a:pt x="8" y="37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1" name="Line 560"/>
            <p:cNvSpPr>
              <a:spLocks noChangeShapeType="1"/>
            </p:cNvSpPr>
            <p:nvPr/>
          </p:nvSpPr>
          <p:spPr bwMode="auto">
            <a:xfrm flipV="1">
              <a:off x="1869" y="2708"/>
              <a:ext cx="6" cy="3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2" name="Freeform 561"/>
            <p:cNvSpPr>
              <a:spLocks/>
            </p:cNvSpPr>
            <p:nvPr/>
          </p:nvSpPr>
          <p:spPr bwMode="auto">
            <a:xfrm>
              <a:off x="1875" y="2672"/>
              <a:ext cx="8" cy="36"/>
            </a:xfrm>
            <a:custGeom>
              <a:avLst/>
              <a:gdLst>
                <a:gd name="T0" fmla="*/ 0 w 16"/>
                <a:gd name="T1" fmla="*/ 2 h 73"/>
                <a:gd name="T2" fmla="*/ 1 w 16"/>
                <a:gd name="T3" fmla="*/ 1 h 73"/>
                <a:gd name="T4" fmla="*/ 1 w 16"/>
                <a:gd name="T5" fmla="*/ 0 h 73"/>
                <a:gd name="T6" fmla="*/ 0 60000 65536"/>
                <a:gd name="T7" fmla="*/ 0 60000 65536"/>
                <a:gd name="T8" fmla="*/ 0 60000 65536"/>
                <a:gd name="T9" fmla="*/ 0 w 16"/>
                <a:gd name="T10" fmla="*/ 0 h 73"/>
                <a:gd name="T11" fmla="*/ 16 w 16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3">
                  <a:moveTo>
                    <a:pt x="0" y="73"/>
                  </a:moveTo>
                  <a:lnTo>
                    <a:pt x="7" y="3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3" name="Freeform 562"/>
            <p:cNvSpPr>
              <a:spLocks/>
            </p:cNvSpPr>
            <p:nvPr/>
          </p:nvSpPr>
          <p:spPr bwMode="auto">
            <a:xfrm>
              <a:off x="1883" y="2640"/>
              <a:ext cx="5" cy="32"/>
            </a:xfrm>
            <a:custGeom>
              <a:avLst/>
              <a:gdLst>
                <a:gd name="T0" fmla="*/ 0 w 10"/>
                <a:gd name="T1" fmla="*/ 2 h 65"/>
                <a:gd name="T2" fmla="*/ 1 w 10"/>
                <a:gd name="T3" fmla="*/ 1 h 65"/>
                <a:gd name="T4" fmla="*/ 1 w 10"/>
                <a:gd name="T5" fmla="*/ 0 h 65"/>
                <a:gd name="T6" fmla="*/ 0 60000 65536"/>
                <a:gd name="T7" fmla="*/ 0 60000 65536"/>
                <a:gd name="T8" fmla="*/ 0 60000 65536"/>
                <a:gd name="T9" fmla="*/ 0 w 10"/>
                <a:gd name="T10" fmla="*/ 0 h 65"/>
                <a:gd name="T11" fmla="*/ 10 w 10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5">
                  <a:moveTo>
                    <a:pt x="0" y="65"/>
                  </a:moveTo>
                  <a:lnTo>
                    <a:pt x="3" y="32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4" name="Freeform 563"/>
            <p:cNvSpPr>
              <a:spLocks/>
            </p:cNvSpPr>
            <p:nvPr/>
          </p:nvSpPr>
          <p:spPr bwMode="auto">
            <a:xfrm>
              <a:off x="1888" y="2607"/>
              <a:ext cx="8" cy="33"/>
            </a:xfrm>
            <a:custGeom>
              <a:avLst/>
              <a:gdLst>
                <a:gd name="T0" fmla="*/ 0 w 16"/>
                <a:gd name="T1" fmla="*/ 3 h 66"/>
                <a:gd name="T2" fmla="*/ 1 w 16"/>
                <a:gd name="T3" fmla="*/ 1 h 66"/>
                <a:gd name="T4" fmla="*/ 1 w 16"/>
                <a:gd name="T5" fmla="*/ 0 h 66"/>
                <a:gd name="T6" fmla="*/ 0 60000 65536"/>
                <a:gd name="T7" fmla="*/ 0 60000 65536"/>
                <a:gd name="T8" fmla="*/ 0 60000 65536"/>
                <a:gd name="T9" fmla="*/ 0 w 16"/>
                <a:gd name="T10" fmla="*/ 0 h 66"/>
                <a:gd name="T11" fmla="*/ 16 w 1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6">
                  <a:moveTo>
                    <a:pt x="0" y="66"/>
                  </a:moveTo>
                  <a:lnTo>
                    <a:pt x="9" y="33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5" name="Line 564"/>
            <p:cNvSpPr>
              <a:spLocks noChangeShapeType="1"/>
            </p:cNvSpPr>
            <p:nvPr/>
          </p:nvSpPr>
          <p:spPr bwMode="auto">
            <a:xfrm flipV="1">
              <a:off x="1896" y="2578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6" name="Freeform 565"/>
            <p:cNvSpPr>
              <a:spLocks/>
            </p:cNvSpPr>
            <p:nvPr/>
          </p:nvSpPr>
          <p:spPr bwMode="auto">
            <a:xfrm>
              <a:off x="1902" y="2553"/>
              <a:ext cx="8" cy="25"/>
            </a:xfrm>
            <a:custGeom>
              <a:avLst/>
              <a:gdLst>
                <a:gd name="T0" fmla="*/ 0 w 15"/>
                <a:gd name="T1" fmla="*/ 2 h 49"/>
                <a:gd name="T2" fmla="*/ 1 w 15"/>
                <a:gd name="T3" fmla="*/ 1 h 49"/>
                <a:gd name="T4" fmla="*/ 1 w 15"/>
                <a:gd name="T5" fmla="*/ 0 h 49"/>
                <a:gd name="T6" fmla="*/ 0 60000 65536"/>
                <a:gd name="T7" fmla="*/ 0 60000 65536"/>
                <a:gd name="T8" fmla="*/ 0 60000 65536"/>
                <a:gd name="T9" fmla="*/ 0 w 15"/>
                <a:gd name="T10" fmla="*/ 0 h 49"/>
                <a:gd name="T11" fmla="*/ 15 w 15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9">
                  <a:moveTo>
                    <a:pt x="0" y="49"/>
                  </a:moveTo>
                  <a:lnTo>
                    <a:pt x="7" y="25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7" name="Freeform 566"/>
            <p:cNvSpPr>
              <a:spLocks/>
            </p:cNvSpPr>
            <p:nvPr/>
          </p:nvSpPr>
          <p:spPr bwMode="auto">
            <a:xfrm>
              <a:off x="1910" y="2535"/>
              <a:ext cx="5" cy="18"/>
            </a:xfrm>
            <a:custGeom>
              <a:avLst/>
              <a:gdLst>
                <a:gd name="T0" fmla="*/ 0 w 11"/>
                <a:gd name="T1" fmla="*/ 1 h 37"/>
                <a:gd name="T2" fmla="*/ 0 w 11"/>
                <a:gd name="T3" fmla="*/ 0 h 37"/>
                <a:gd name="T4" fmla="*/ 0 w 11"/>
                <a:gd name="T5" fmla="*/ 0 h 37"/>
                <a:gd name="T6" fmla="*/ 0 60000 65536"/>
                <a:gd name="T7" fmla="*/ 0 60000 65536"/>
                <a:gd name="T8" fmla="*/ 0 60000 65536"/>
                <a:gd name="T9" fmla="*/ 0 w 11"/>
                <a:gd name="T10" fmla="*/ 0 h 37"/>
                <a:gd name="T11" fmla="*/ 11 w 11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37">
                  <a:moveTo>
                    <a:pt x="0" y="37"/>
                  </a:moveTo>
                  <a:lnTo>
                    <a:pt x="4" y="17"/>
                  </a:lnTo>
                  <a:lnTo>
                    <a:pt x="11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8" name="Freeform 567"/>
            <p:cNvSpPr>
              <a:spLocks/>
            </p:cNvSpPr>
            <p:nvPr/>
          </p:nvSpPr>
          <p:spPr bwMode="auto">
            <a:xfrm>
              <a:off x="1915" y="2519"/>
              <a:ext cx="8" cy="16"/>
            </a:xfrm>
            <a:custGeom>
              <a:avLst/>
              <a:gdLst>
                <a:gd name="T0" fmla="*/ 0 w 16"/>
                <a:gd name="T1" fmla="*/ 1 h 31"/>
                <a:gd name="T2" fmla="*/ 1 w 16"/>
                <a:gd name="T3" fmla="*/ 1 h 31"/>
                <a:gd name="T4" fmla="*/ 1 w 16"/>
                <a:gd name="T5" fmla="*/ 0 h 31"/>
                <a:gd name="T6" fmla="*/ 0 60000 65536"/>
                <a:gd name="T7" fmla="*/ 0 60000 65536"/>
                <a:gd name="T8" fmla="*/ 0 60000 65536"/>
                <a:gd name="T9" fmla="*/ 0 w 16"/>
                <a:gd name="T10" fmla="*/ 0 h 31"/>
                <a:gd name="T11" fmla="*/ 16 w 16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1">
                  <a:moveTo>
                    <a:pt x="0" y="31"/>
                  </a:moveTo>
                  <a:lnTo>
                    <a:pt x="9" y="1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9" name="Freeform 568"/>
            <p:cNvSpPr>
              <a:spLocks/>
            </p:cNvSpPr>
            <p:nvPr/>
          </p:nvSpPr>
          <p:spPr bwMode="auto">
            <a:xfrm>
              <a:off x="1923" y="2511"/>
              <a:ext cx="6" cy="8"/>
            </a:xfrm>
            <a:custGeom>
              <a:avLst/>
              <a:gdLst>
                <a:gd name="T0" fmla="*/ 0 w 12"/>
                <a:gd name="T1" fmla="*/ 0 h 17"/>
                <a:gd name="T2" fmla="*/ 1 w 12"/>
                <a:gd name="T3" fmla="*/ 0 h 17"/>
                <a:gd name="T4" fmla="*/ 1 w 12"/>
                <a:gd name="T5" fmla="*/ 0 h 17"/>
                <a:gd name="T6" fmla="*/ 0 60000 65536"/>
                <a:gd name="T7" fmla="*/ 0 60000 65536"/>
                <a:gd name="T8" fmla="*/ 0 60000 65536"/>
                <a:gd name="T9" fmla="*/ 0 w 12"/>
                <a:gd name="T10" fmla="*/ 0 h 17"/>
                <a:gd name="T11" fmla="*/ 12 w 12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7">
                  <a:moveTo>
                    <a:pt x="0" y="17"/>
                  </a:moveTo>
                  <a:lnTo>
                    <a:pt x="4" y="8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0" name="Freeform 569"/>
            <p:cNvSpPr>
              <a:spLocks/>
            </p:cNvSpPr>
            <p:nvPr/>
          </p:nvSpPr>
          <p:spPr bwMode="auto">
            <a:xfrm>
              <a:off x="1929" y="2509"/>
              <a:ext cx="8" cy="2"/>
            </a:xfrm>
            <a:custGeom>
              <a:avLst/>
              <a:gdLst>
                <a:gd name="T0" fmla="*/ 0 w 15"/>
                <a:gd name="T1" fmla="*/ 1 h 4"/>
                <a:gd name="T2" fmla="*/ 1 w 15"/>
                <a:gd name="T3" fmla="*/ 0 h 4"/>
                <a:gd name="T4" fmla="*/ 1 w 15"/>
                <a:gd name="T5" fmla="*/ 0 h 4"/>
                <a:gd name="T6" fmla="*/ 0 60000 65536"/>
                <a:gd name="T7" fmla="*/ 0 60000 65536"/>
                <a:gd name="T8" fmla="*/ 0 60000 65536"/>
                <a:gd name="T9" fmla="*/ 0 w 15"/>
                <a:gd name="T10" fmla="*/ 0 h 4"/>
                <a:gd name="T11" fmla="*/ 15 w 1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">
                  <a:moveTo>
                    <a:pt x="0" y="4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1" name="Freeform 570"/>
            <p:cNvSpPr>
              <a:spLocks/>
            </p:cNvSpPr>
            <p:nvPr/>
          </p:nvSpPr>
          <p:spPr bwMode="auto">
            <a:xfrm>
              <a:off x="1937" y="2509"/>
              <a:ext cx="7" cy="2"/>
            </a:xfrm>
            <a:custGeom>
              <a:avLst/>
              <a:gdLst>
                <a:gd name="T0" fmla="*/ 0 w 16"/>
                <a:gd name="T1" fmla="*/ 0 h 4"/>
                <a:gd name="T2" fmla="*/ 0 w 16"/>
                <a:gd name="T3" fmla="*/ 0 h 4"/>
                <a:gd name="T4" fmla="*/ 0 w 16"/>
                <a:gd name="T5" fmla="*/ 1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0"/>
                  </a:moveTo>
                  <a:lnTo>
                    <a:pt x="7" y="0"/>
                  </a:lnTo>
                  <a:lnTo>
                    <a:pt x="16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2" name="Freeform 571"/>
            <p:cNvSpPr>
              <a:spLocks/>
            </p:cNvSpPr>
            <p:nvPr/>
          </p:nvSpPr>
          <p:spPr bwMode="auto">
            <a:xfrm>
              <a:off x="1944" y="2511"/>
              <a:ext cx="6" cy="8"/>
            </a:xfrm>
            <a:custGeom>
              <a:avLst/>
              <a:gdLst>
                <a:gd name="T0" fmla="*/ 0 w 10"/>
                <a:gd name="T1" fmla="*/ 0 h 17"/>
                <a:gd name="T2" fmla="*/ 1 w 10"/>
                <a:gd name="T3" fmla="*/ 0 h 17"/>
                <a:gd name="T4" fmla="*/ 1 w 10"/>
                <a:gd name="T5" fmla="*/ 0 h 17"/>
                <a:gd name="T6" fmla="*/ 0 60000 65536"/>
                <a:gd name="T7" fmla="*/ 0 60000 65536"/>
                <a:gd name="T8" fmla="*/ 0 60000 65536"/>
                <a:gd name="T9" fmla="*/ 0 w 10"/>
                <a:gd name="T10" fmla="*/ 0 h 17"/>
                <a:gd name="T11" fmla="*/ 10 w 1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7">
                  <a:moveTo>
                    <a:pt x="0" y="0"/>
                  </a:moveTo>
                  <a:lnTo>
                    <a:pt x="3" y="8"/>
                  </a:lnTo>
                  <a:lnTo>
                    <a:pt x="10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3" name="Freeform 572"/>
            <p:cNvSpPr>
              <a:spLocks/>
            </p:cNvSpPr>
            <p:nvPr/>
          </p:nvSpPr>
          <p:spPr bwMode="auto">
            <a:xfrm>
              <a:off x="1950" y="2519"/>
              <a:ext cx="8" cy="16"/>
            </a:xfrm>
            <a:custGeom>
              <a:avLst/>
              <a:gdLst>
                <a:gd name="T0" fmla="*/ 0 w 16"/>
                <a:gd name="T1" fmla="*/ 0 h 31"/>
                <a:gd name="T2" fmla="*/ 1 w 16"/>
                <a:gd name="T3" fmla="*/ 1 h 31"/>
                <a:gd name="T4" fmla="*/ 1 w 16"/>
                <a:gd name="T5" fmla="*/ 1 h 31"/>
                <a:gd name="T6" fmla="*/ 0 60000 65536"/>
                <a:gd name="T7" fmla="*/ 0 60000 65536"/>
                <a:gd name="T8" fmla="*/ 0 60000 65536"/>
                <a:gd name="T9" fmla="*/ 0 w 16"/>
                <a:gd name="T10" fmla="*/ 0 h 31"/>
                <a:gd name="T11" fmla="*/ 16 w 16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1">
                  <a:moveTo>
                    <a:pt x="0" y="0"/>
                  </a:moveTo>
                  <a:lnTo>
                    <a:pt x="9" y="16"/>
                  </a:lnTo>
                  <a:lnTo>
                    <a:pt x="16" y="31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4" name="Freeform 573"/>
            <p:cNvSpPr>
              <a:spLocks/>
            </p:cNvSpPr>
            <p:nvPr/>
          </p:nvSpPr>
          <p:spPr bwMode="auto">
            <a:xfrm>
              <a:off x="1958" y="2535"/>
              <a:ext cx="5" cy="18"/>
            </a:xfrm>
            <a:custGeom>
              <a:avLst/>
              <a:gdLst>
                <a:gd name="T0" fmla="*/ 0 w 12"/>
                <a:gd name="T1" fmla="*/ 0 h 37"/>
                <a:gd name="T2" fmla="*/ 0 w 12"/>
                <a:gd name="T3" fmla="*/ 0 h 37"/>
                <a:gd name="T4" fmla="*/ 0 w 12"/>
                <a:gd name="T5" fmla="*/ 1 h 37"/>
                <a:gd name="T6" fmla="*/ 0 60000 65536"/>
                <a:gd name="T7" fmla="*/ 0 60000 65536"/>
                <a:gd name="T8" fmla="*/ 0 60000 65536"/>
                <a:gd name="T9" fmla="*/ 0 w 12"/>
                <a:gd name="T10" fmla="*/ 0 h 37"/>
                <a:gd name="T11" fmla="*/ 12 w 1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7">
                  <a:moveTo>
                    <a:pt x="0" y="0"/>
                  </a:moveTo>
                  <a:lnTo>
                    <a:pt x="5" y="17"/>
                  </a:lnTo>
                  <a:lnTo>
                    <a:pt x="12" y="3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5" name="Freeform 574"/>
            <p:cNvSpPr>
              <a:spLocks/>
            </p:cNvSpPr>
            <p:nvPr/>
          </p:nvSpPr>
          <p:spPr bwMode="auto">
            <a:xfrm>
              <a:off x="1963" y="2553"/>
              <a:ext cx="8" cy="25"/>
            </a:xfrm>
            <a:custGeom>
              <a:avLst/>
              <a:gdLst>
                <a:gd name="T0" fmla="*/ 0 w 16"/>
                <a:gd name="T1" fmla="*/ 0 h 49"/>
                <a:gd name="T2" fmla="*/ 1 w 16"/>
                <a:gd name="T3" fmla="*/ 1 h 49"/>
                <a:gd name="T4" fmla="*/ 1 w 16"/>
                <a:gd name="T5" fmla="*/ 2 h 49"/>
                <a:gd name="T6" fmla="*/ 0 60000 65536"/>
                <a:gd name="T7" fmla="*/ 0 60000 65536"/>
                <a:gd name="T8" fmla="*/ 0 60000 65536"/>
                <a:gd name="T9" fmla="*/ 0 w 16"/>
                <a:gd name="T10" fmla="*/ 0 h 49"/>
                <a:gd name="T11" fmla="*/ 16 w 16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9">
                  <a:moveTo>
                    <a:pt x="0" y="0"/>
                  </a:moveTo>
                  <a:lnTo>
                    <a:pt x="7" y="25"/>
                  </a:lnTo>
                  <a:lnTo>
                    <a:pt x="16" y="4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6" name="Line 575"/>
            <p:cNvSpPr>
              <a:spLocks noChangeShapeType="1"/>
            </p:cNvSpPr>
            <p:nvPr/>
          </p:nvSpPr>
          <p:spPr bwMode="auto">
            <a:xfrm>
              <a:off x="1971" y="2578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7" name="Freeform 576"/>
            <p:cNvSpPr>
              <a:spLocks/>
            </p:cNvSpPr>
            <p:nvPr/>
          </p:nvSpPr>
          <p:spPr bwMode="auto">
            <a:xfrm>
              <a:off x="1977" y="2607"/>
              <a:ext cx="7" cy="33"/>
            </a:xfrm>
            <a:custGeom>
              <a:avLst/>
              <a:gdLst>
                <a:gd name="T0" fmla="*/ 0 w 16"/>
                <a:gd name="T1" fmla="*/ 0 h 66"/>
                <a:gd name="T2" fmla="*/ 0 w 16"/>
                <a:gd name="T3" fmla="*/ 1 h 66"/>
                <a:gd name="T4" fmla="*/ 0 w 16"/>
                <a:gd name="T5" fmla="*/ 3 h 66"/>
                <a:gd name="T6" fmla="*/ 0 60000 65536"/>
                <a:gd name="T7" fmla="*/ 0 60000 65536"/>
                <a:gd name="T8" fmla="*/ 0 60000 65536"/>
                <a:gd name="T9" fmla="*/ 0 w 16"/>
                <a:gd name="T10" fmla="*/ 0 h 66"/>
                <a:gd name="T11" fmla="*/ 16 w 1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6">
                  <a:moveTo>
                    <a:pt x="0" y="0"/>
                  </a:moveTo>
                  <a:lnTo>
                    <a:pt x="9" y="33"/>
                  </a:lnTo>
                  <a:lnTo>
                    <a:pt x="16" y="6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8" name="Freeform 577"/>
            <p:cNvSpPr>
              <a:spLocks/>
            </p:cNvSpPr>
            <p:nvPr/>
          </p:nvSpPr>
          <p:spPr bwMode="auto">
            <a:xfrm>
              <a:off x="1984" y="2640"/>
              <a:ext cx="6" cy="32"/>
            </a:xfrm>
            <a:custGeom>
              <a:avLst/>
              <a:gdLst>
                <a:gd name="T0" fmla="*/ 0 w 12"/>
                <a:gd name="T1" fmla="*/ 0 h 65"/>
                <a:gd name="T2" fmla="*/ 1 w 12"/>
                <a:gd name="T3" fmla="*/ 1 h 65"/>
                <a:gd name="T4" fmla="*/ 1 w 12"/>
                <a:gd name="T5" fmla="*/ 2 h 65"/>
                <a:gd name="T6" fmla="*/ 0 60000 65536"/>
                <a:gd name="T7" fmla="*/ 0 60000 65536"/>
                <a:gd name="T8" fmla="*/ 0 60000 65536"/>
                <a:gd name="T9" fmla="*/ 0 w 12"/>
                <a:gd name="T10" fmla="*/ 0 h 65"/>
                <a:gd name="T11" fmla="*/ 12 w 12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65">
                  <a:moveTo>
                    <a:pt x="0" y="0"/>
                  </a:moveTo>
                  <a:lnTo>
                    <a:pt x="5" y="32"/>
                  </a:lnTo>
                  <a:lnTo>
                    <a:pt x="12" y="6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9" name="Freeform 578"/>
            <p:cNvSpPr>
              <a:spLocks/>
            </p:cNvSpPr>
            <p:nvPr/>
          </p:nvSpPr>
          <p:spPr bwMode="auto">
            <a:xfrm>
              <a:off x="1990" y="2672"/>
              <a:ext cx="8" cy="36"/>
            </a:xfrm>
            <a:custGeom>
              <a:avLst/>
              <a:gdLst>
                <a:gd name="T0" fmla="*/ 0 w 15"/>
                <a:gd name="T1" fmla="*/ 0 h 73"/>
                <a:gd name="T2" fmla="*/ 1 w 15"/>
                <a:gd name="T3" fmla="*/ 1 h 73"/>
                <a:gd name="T4" fmla="*/ 1 w 15"/>
                <a:gd name="T5" fmla="*/ 2 h 73"/>
                <a:gd name="T6" fmla="*/ 0 60000 65536"/>
                <a:gd name="T7" fmla="*/ 0 60000 65536"/>
                <a:gd name="T8" fmla="*/ 0 60000 65536"/>
                <a:gd name="T9" fmla="*/ 0 w 15"/>
                <a:gd name="T10" fmla="*/ 0 h 73"/>
                <a:gd name="T11" fmla="*/ 15 w 1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3">
                  <a:moveTo>
                    <a:pt x="0" y="0"/>
                  </a:moveTo>
                  <a:lnTo>
                    <a:pt x="7" y="36"/>
                  </a:lnTo>
                  <a:lnTo>
                    <a:pt x="15" y="7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0" name="Line 579"/>
            <p:cNvSpPr>
              <a:spLocks noChangeShapeType="1"/>
            </p:cNvSpPr>
            <p:nvPr/>
          </p:nvSpPr>
          <p:spPr bwMode="auto">
            <a:xfrm>
              <a:off x="1998" y="2708"/>
              <a:ext cx="6" cy="3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1" name="Freeform 580"/>
            <p:cNvSpPr>
              <a:spLocks/>
            </p:cNvSpPr>
            <p:nvPr/>
          </p:nvSpPr>
          <p:spPr bwMode="auto">
            <a:xfrm>
              <a:off x="2004" y="2743"/>
              <a:ext cx="7" cy="37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2 h 74"/>
                <a:gd name="T4" fmla="*/ 0 w 15"/>
                <a:gd name="T5" fmla="*/ 3 h 74"/>
                <a:gd name="T6" fmla="*/ 0 60000 65536"/>
                <a:gd name="T7" fmla="*/ 0 60000 65536"/>
                <a:gd name="T8" fmla="*/ 0 60000 65536"/>
                <a:gd name="T9" fmla="*/ 0 w 15"/>
                <a:gd name="T10" fmla="*/ 0 h 74"/>
                <a:gd name="T11" fmla="*/ 15 w 15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4">
                  <a:moveTo>
                    <a:pt x="0" y="0"/>
                  </a:moveTo>
                  <a:lnTo>
                    <a:pt x="7" y="37"/>
                  </a:lnTo>
                  <a:lnTo>
                    <a:pt x="15" y="7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2" name="Line 581"/>
            <p:cNvSpPr>
              <a:spLocks noChangeShapeType="1"/>
            </p:cNvSpPr>
            <p:nvPr/>
          </p:nvSpPr>
          <p:spPr bwMode="auto">
            <a:xfrm>
              <a:off x="2011" y="2780"/>
              <a:ext cx="6" cy="3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3" name="Freeform 582"/>
            <p:cNvSpPr>
              <a:spLocks/>
            </p:cNvSpPr>
            <p:nvPr/>
          </p:nvSpPr>
          <p:spPr bwMode="auto">
            <a:xfrm>
              <a:off x="2017" y="2817"/>
              <a:ext cx="8" cy="34"/>
            </a:xfrm>
            <a:custGeom>
              <a:avLst/>
              <a:gdLst>
                <a:gd name="T0" fmla="*/ 0 w 15"/>
                <a:gd name="T1" fmla="*/ 0 h 69"/>
                <a:gd name="T2" fmla="*/ 1 w 15"/>
                <a:gd name="T3" fmla="*/ 1 h 69"/>
                <a:gd name="T4" fmla="*/ 1 w 15"/>
                <a:gd name="T5" fmla="*/ 2 h 69"/>
                <a:gd name="T6" fmla="*/ 0 60000 65536"/>
                <a:gd name="T7" fmla="*/ 0 60000 65536"/>
                <a:gd name="T8" fmla="*/ 0 60000 65536"/>
                <a:gd name="T9" fmla="*/ 0 w 15"/>
                <a:gd name="T10" fmla="*/ 0 h 69"/>
                <a:gd name="T11" fmla="*/ 15 w 1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69">
                  <a:moveTo>
                    <a:pt x="0" y="0"/>
                  </a:moveTo>
                  <a:lnTo>
                    <a:pt x="7" y="36"/>
                  </a:lnTo>
                  <a:lnTo>
                    <a:pt x="15" y="6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4" name="Line 583"/>
            <p:cNvSpPr>
              <a:spLocks noChangeShapeType="1"/>
            </p:cNvSpPr>
            <p:nvPr/>
          </p:nvSpPr>
          <p:spPr bwMode="auto">
            <a:xfrm>
              <a:off x="2025" y="2851"/>
              <a:ext cx="6" cy="33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5" name="Freeform 584"/>
            <p:cNvSpPr>
              <a:spLocks/>
            </p:cNvSpPr>
            <p:nvPr/>
          </p:nvSpPr>
          <p:spPr bwMode="auto">
            <a:xfrm>
              <a:off x="2031" y="2884"/>
              <a:ext cx="7" cy="28"/>
            </a:xfrm>
            <a:custGeom>
              <a:avLst/>
              <a:gdLst>
                <a:gd name="T0" fmla="*/ 0 w 14"/>
                <a:gd name="T1" fmla="*/ 0 h 57"/>
                <a:gd name="T2" fmla="*/ 1 w 14"/>
                <a:gd name="T3" fmla="*/ 0 h 57"/>
                <a:gd name="T4" fmla="*/ 1 w 14"/>
                <a:gd name="T5" fmla="*/ 1 h 57"/>
                <a:gd name="T6" fmla="*/ 0 60000 65536"/>
                <a:gd name="T7" fmla="*/ 0 60000 65536"/>
                <a:gd name="T8" fmla="*/ 0 60000 65536"/>
                <a:gd name="T9" fmla="*/ 0 w 14"/>
                <a:gd name="T10" fmla="*/ 0 h 57"/>
                <a:gd name="T11" fmla="*/ 14 w 14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57">
                  <a:moveTo>
                    <a:pt x="0" y="0"/>
                  </a:moveTo>
                  <a:lnTo>
                    <a:pt x="7" y="28"/>
                  </a:lnTo>
                  <a:lnTo>
                    <a:pt x="14" y="5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6" name="Line 585"/>
            <p:cNvSpPr>
              <a:spLocks noChangeShapeType="1"/>
            </p:cNvSpPr>
            <p:nvPr/>
          </p:nvSpPr>
          <p:spPr bwMode="auto">
            <a:xfrm>
              <a:off x="2038" y="2912"/>
              <a:ext cx="8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7" name="Line 586"/>
            <p:cNvSpPr>
              <a:spLocks noChangeShapeType="1"/>
            </p:cNvSpPr>
            <p:nvPr/>
          </p:nvSpPr>
          <p:spPr bwMode="auto">
            <a:xfrm>
              <a:off x="2046" y="2941"/>
              <a:ext cx="6" cy="2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8" name="Freeform 587"/>
            <p:cNvSpPr>
              <a:spLocks/>
            </p:cNvSpPr>
            <p:nvPr/>
          </p:nvSpPr>
          <p:spPr bwMode="auto">
            <a:xfrm>
              <a:off x="2052" y="2967"/>
              <a:ext cx="8" cy="22"/>
            </a:xfrm>
            <a:custGeom>
              <a:avLst/>
              <a:gdLst>
                <a:gd name="T0" fmla="*/ 0 w 16"/>
                <a:gd name="T1" fmla="*/ 0 h 45"/>
                <a:gd name="T2" fmla="*/ 1 w 16"/>
                <a:gd name="T3" fmla="*/ 0 h 45"/>
                <a:gd name="T4" fmla="*/ 1 w 16"/>
                <a:gd name="T5" fmla="*/ 1 h 45"/>
                <a:gd name="T6" fmla="*/ 0 60000 65536"/>
                <a:gd name="T7" fmla="*/ 0 60000 65536"/>
                <a:gd name="T8" fmla="*/ 0 60000 65536"/>
                <a:gd name="T9" fmla="*/ 0 w 16"/>
                <a:gd name="T10" fmla="*/ 0 h 45"/>
                <a:gd name="T11" fmla="*/ 16 w 1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5">
                  <a:moveTo>
                    <a:pt x="0" y="0"/>
                  </a:moveTo>
                  <a:lnTo>
                    <a:pt x="7" y="24"/>
                  </a:lnTo>
                  <a:lnTo>
                    <a:pt x="16" y="4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9" name="Line 588"/>
            <p:cNvSpPr>
              <a:spLocks noChangeShapeType="1"/>
            </p:cNvSpPr>
            <p:nvPr/>
          </p:nvSpPr>
          <p:spPr bwMode="auto">
            <a:xfrm>
              <a:off x="2060" y="2989"/>
              <a:ext cx="5" cy="2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0" name="Freeform 589"/>
            <p:cNvSpPr>
              <a:spLocks/>
            </p:cNvSpPr>
            <p:nvPr/>
          </p:nvSpPr>
          <p:spPr bwMode="auto">
            <a:xfrm>
              <a:off x="2065" y="3010"/>
              <a:ext cx="8" cy="16"/>
            </a:xfrm>
            <a:custGeom>
              <a:avLst/>
              <a:gdLst>
                <a:gd name="T0" fmla="*/ 0 w 16"/>
                <a:gd name="T1" fmla="*/ 0 h 33"/>
                <a:gd name="T2" fmla="*/ 1 w 16"/>
                <a:gd name="T3" fmla="*/ 0 h 33"/>
                <a:gd name="T4" fmla="*/ 1 w 16"/>
                <a:gd name="T5" fmla="*/ 1 h 33"/>
                <a:gd name="T6" fmla="*/ 0 60000 65536"/>
                <a:gd name="T7" fmla="*/ 0 60000 65536"/>
                <a:gd name="T8" fmla="*/ 0 60000 65536"/>
                <a:gd name="T9" fmla="*/ 0 w 16"/>
                <a:gd name="T10" fmla="*/ 0 h 33"/>
                <a:gd name="T11" fmla="*/ 16 w 16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3">
                  <a:moveTo>
                    <a:pt x="0" y="0"/>
                  </a:moveTo>
                  <a:lnTo>
                    <a:pt x="9" y="16"/>
                  </a:lnTo>
                  <a:lnTo>
                    <a:pt x="16" y="3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1" name="Freeform 590"/>
            <p:cNvSpPr>
              <a:spLocks/>
            </p:cNvSpPr>
            <p:nvPr/>
          </p:nvSpPr>
          <p:spPr bwMode="auto">
            <a:xfrm>
              <a:off x="2073" y="3026"/>
              <a:ext cx="6" cy="16"/>
            </a:xfrm>
            <a:custGeom>
              <a:avLst/>
              <a:gdLst>
                <a:gd name="T0" fmla="*/ 0 w 12"/>
                <a:gd name="T1" fmla="*/ 0 h 33"/>
                <a:gd name="T2" fmla="*/ 1 w 12"/>
                <a:gd name="T3" fmla="*/ 0 h 33"/>
                <a:gd name="T4" fmla="*/ 1 w 12"/>
                <a:gd name="T5" fmla="*/ 1 h 33"/>
                <a:gd name="T6" fmla="*/ 0 60000 65536"/>
                <a:gd name="T7" fmla="*/ 0 60000 65536"/>
                <a:gd name="T8" fmla="*/ 0 60000 65536"/>
                <a:gd name="T9" fmla="*/ 0 w 12"/>
                <a:gd name="T10" fmla="*/ 0 h 33"/>
                <a:gd name="T11" fmla="*/ 12 w 12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3">
                  <a:moveTo>
                    <a:pt x="0" y="0"/>
                  </a:moveTo>
                  <a:lnTo>
                    <a:pt x="5" y="16"/>
                  </a:lnTo>
                  <a:lnTo>
                    <a:pt x="12" y="3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2" name="Freeform 591"/>
            <p:cNvSpPr>
              <a:spLocks/>
            </p:cNvSpPr>
            <p:nvPr/>
          </p:nvSpPr>
          <p:spPr bwMode="auto">
            <a:xfrm>
              <a:off x="2079" y="3042"/>
              <a:ext cx="8" cy="12"/>
            </a:xfrm>
            <a:custGeom>
              <a:avLst/>
              <a:gdLst>
                <a:gd name="T0" fmla="*/ 0 w 15"/>
                <a:gd name="T1" fmla="*/ 0 h 24"/>
                <a:gd name="T2" fmla="*/ 1 w 15"/>
                <a:gd name="T3" fmla="*/ 1 h 24"/>
                <a:gd name="T4" fmla="*/ 1 w 15"/>
                <a:gd name="T5" fmla="*/ 1 h 24"/>
                <a:gd name="T6" fmla="*/ 0 60000 65536"/>
                <a:gd name="T7" fmla="*/ 0 60000 65536"/>
                <a:gd name="T8" fmla="*/ 0 60000 65536"/>
                <a:gd name="T9" fmla="*/ 0 w 15"/>
                <a:gd name="T10" fmla="*/ 0 h 24"/>
                <a:gd name="T11" fmla="*/ 15 w 15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4">
                  <a:moveTo>
                    <a:pt x="0" y="0"/>
                  </a:moveTo>
                  <a:lnTo>
                    <a:pt x="7" y="11"/>
                  </a:lnTo>
                  <a:lnTo>
                    <a:pt x="15" y="2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3" name="Line 592"/>
            <p:cNvSpPr>
              <a:spLocks noChangeShapeType="1"/>
            </p:cNvSpPr>
            <p:nvPr/>
          </p:nvSpPr>
          <p:spPr bwMode="auto">
            <a:xfrm>
              <a:off x="2087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4" name="Freeform 593"/>
            <p:cNvSpPr>
              <a:spLocks/>
            </p:cNvSpPr>
            <p:nvPr/>
          </p:nvSpPr>
          <p:spPr bwMode="auto">
            <a:xfrm>
              <a:off x="2093" y="3065"/>
              <a:ext cx="7" cy="8"/>
            </a:xfrm>
            <a:custGeom>
              <a:avLst/>
              <a:gdLst>
                <a:gd name="T0" fmla="*/ 0 w 15"/>
                <a:gd name="T1" fmla="*/ 0 h 17"/>
                <a:gd name="T2" fmla="*/ 0 w 15"/>
                <a:gd name="T3" fmla="*/ 0 h 17"/>
                <a:gd name="T4" fmla="*/ 0 w 15"/>
                <a:gd name="T5" fmla="*/ 0 h 17"/>
                <a:gd name="T6" fmla="*/ 0 60000 65536"/>
                <a:gd name="T7" fmla="*/ 0 60000 65536"/>
                <a:gd name="T8" fmla="*/ 0 60000 65536"/>
                <a:gd name="T9" fmla="*/ 0 w 15"/>
                <a:gd name="T10" fmla="*/ 0 h 17"/>
                <a:gd name="T11" fmla="*/ 15 w 1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7">
                  <a:moveTo>
                    <a:pt x="0" y="0"/>
                  </a:moveTo>
                  <a:lnTo>
                    <a:pt x="7" y="9"/>
                  </a:lnTo>
                  <a:lnTo>
                    <a:pt x="15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5" name="Line 594"/>
            <p:cNvSpPr>
              <a:spLocks noChangeShapeType="1"/>
            </p:cNvSpPr>
            <p:nvPr/>
          </p:nvSpPr>
          <p:spPr bwMode="auto">
            <a:xfrm>
              <a:off x="2100" y="3073"/>
              <a:ext cx="6" cy="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6" name="Freeform 595"/>
            <p:cNvSpPr>
              <a:spLocks/>
            </p:cNvSpPr>
            <p:nvPr/>
          </p:nvSpPr>
          <p:spPr bwMode="auto">
            <a:xfrm>
              <a:off x="2106" y="3081"/>
              <a:ext cx="8" cy="6"/>
            </a:xfrm>
            <a:custGeom>
              <a:avLst/>
              <a:gdLst>
                <a:gd name="T0" fmla="*/ 0 w 15"/>
                <a:gd name="T1" fmla="*/ 0 h 13"/>
                <a:gd name="T2" fmla="*/ 1 w 15"/>
                <a:gd name="T3" fmla="*/ 0 h 13"/>
                <a:gd name="T4" fmla="*/ 1 w 15"/>
                <a:gd name="T5" fmla="*/ 0 h 13"/>
                <a:gd name="T6" fmla="*/ 0 60000 65536"/>
                <a:gd name="T7" fmla="*/ 0 60000 65536"/>
                <a:gd name="T8" fmla="*/ 0 60000 65536"/>
                <a:gd name="T9" fmla="*/ 0 w 15"/>
                <a:gd name="T10" fmla="*/ 0 h 13"/>
                <a:gd name="T11" fmla="*/ 15 w 1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3">
                  <a:moveTo>
                    <a:pt x="0" y="0"/>
                  </a:moveTo>
                  <a:lnTo>
                    <a:pt x="7" y="8"/>
                  </a:lnTo>
                  <a:lnTo>
                    <a:pt x="15" y="1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7" name="Line 596"/>
            <p:cNvSpPr>
              <a:spLocks noChangeShapeType="1"/>
            </p:cNvSpPr>
            <p:nvPr/>
          </p:nvSpPr>
          <p:spPr bwMode="auto">
            <a:xfrm>
              <a:off x="2114" y="3087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8" name="Freeform 597"/>
            <p:cNvSpPr>
              <a:spLocks/>
            </p:cNvSpPr>
            <p:nvPr/>
          </p:nvSpPr>
          <p:spPr bwMode="auto">
            <a:xfrm>
              <a:off x="2120" y="3091"/>
              <a:ext cx="7" cy="4"/>
            </a:xfrm>
            <a:custGeom>
              <a:avLst/>
              <a:gdLst>
                <a:gd name="T0" fmla="*/ 0 w 14"/>
                <a:gd name="T1" fmla="*/ 0 h 8"/>
                <a:gd name="T2" fmla="*/ 1 w 14"/>
                <a:gd name="T3" fmla="*/ 1 h 8"/>
                <a:gd name="T4" fmla="*/ 1 w 14"/>
                <a:gd name="T5" fmla="*/ 1 h 8"/>
                <a:gd name="T6" fmla="*/ 0 60000 65536"/>
                <a:gd name="T7" fmla="*/ 0 60000 65536"/>
                <a:gd name="T8" fmla="*/ 0 60000 65536"/>
                <a:gd name="T9" fmla="*/ 0 w 14"/>
                <a:gd name="T10" fmla="*/ 0 h 8"/>
                <a:gd name="T11" fmla="*/ 14 w 14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8">
                  <a:moveTo>
                    <a:pt x="0" y="0"/>
                  </a:moveTo>
                  <a:lnTo>
                    <a:pt x="7" y="4"/>
                  </a:lnTo>
                  <a:lnTo>
                    <a:pt x="14" y="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9" name="Line 598"/>
            <p:cNvSpPr>
              <a:spLocks noChangeShapeType="1"/>
            </p:cNvSpPr>
            <p:nvPr/>
          </p:nvSpPr>
          <p:spPr bwMode="auto">
            <a:xfrm>
              <a:off x="2127" y="3095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0" name="Line 599"/>
            <p:cNvSpPr>
              <a:spLocks noChangeShapeType="1"/>
            </p:cNvSpPr>
            <p:nvPr/>
          </p:nvSpPr>
          <p:spPr bwMode="auto">
            <a:xfrm>
              <a:off x="2133" y="3099"/>
              <a:ext cx="7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1" name="Line 600"/>
            <p:cNvSpPr>
              <a:spLocks noChangeShapeType="1"/>
            </p:cNvSpPr>
            <p:nvPr/>
          </p:nvSpPr>
          <p:spPr bwMode="auto">
            <a:xfrm>
              <a:off x="2140" y="3101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2" name="Line 601"/>
            <p:cNvSpPr>
              <a:spLocks noChangeShapeType="1"/>
            </p:cNvSpPr>
            <p:nvPr/>
          </p:nvSpPr>
          <p:spPr bwMode="auto">
            <a:xfrm>
              <a:off x="2148" y="3103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3" name="Freeform 602"/>
            <p:cNvSpPr>
              <a:spLocks/>
            </p:cNvSpPr>
            <p:nvPr/>
          </p:nvSpPr>
          <p:spPr bwMode="auto">
            <a:xfrm>
              <a:off x="2154" y="3103"/>
              <a:ext cx="7" cy="3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1 h 5"/>
                <a:gd name="T6" fmla="*/ 0 60000 65536"/>
                <a:gd name="T7" fmla="*/ 0 60000 65536"/>
                <a:gd name="T8" fmla="*/ 0 60000 65536"/>
                <a:gd name="T9" fmla="*/ 0 w 16"/>
                <a:gd name="T10" fmla="*/ 0 h 5"/>
                <a:gd name="T11" fmla="*/ 16 w 16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5">
                  <a:moveTo>
                    <a:pt x="0" y="0"/>
                  </a:moveTo>
                  <a:lnTo>
                    <a:pt x="9" y="0"/>
                  </a:lnTo>
                  <a:lnTo>
                    <a:pt x="16" y="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4" name="Line 603"/>
            <p:cNvSpPr>
              <a:spLocks noChangeShapeType="1"/>
            </p:cNvSpPr>
            <p:nvPr/>
          </p:nvSpPr>
          <p:spPr bwMode="auto">
            <a:xfrm>
              <a:off x="2161" y="3106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5" name="Freeform 604"/>
            <p:cNvSpPr>
              <a:spLocks/>
            </p:cNvSpPr>
            <p:nvPr/>
          </p:nvSpPr>
          <p:spPr bwMode="auto">
            <a:xfrm>
              <a:off x="2167" y="3106"/>
              <a:ext cx="8" cy="1"/>
            </a:xfrm>
            <a:custGeom>
              <a:avLst/>
              <a:gdLst>
                <a:gd name="T0" fmla="*/ 0 w 15"/>
                <a:gd name="T1" fmla="*/ 0 h 1"/>
                <a:gd name="T2" fmla="*/ 1 w 15"/>
                <a:gd name="T3" fmla="*/ 0 h 1"/>
                <a:gd name="T4" fmla="*/ 1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6" name="Freeform 605"/>
            <p:cNvSpPr>
              <a:spLocks/>
            </p:cNvSpPr>
            <p:nvPr/>
          </p:nvSpPr>
          <p:spPr bwMode="auto">
            <a:xfrm>
              <a:off x="2175" y="3106"/>
              <a:ext cx="6" cy="2"/>
            </a:xfrm>
            <a:custGeom>
              <a:avLst/>
              <a:gdLst>
                <a:gd name="T0" fmla="*/ 0 w 12"/>
                <a:gd name="T1" fmla="*/ 0 h 4"/>
                <a:gd name="T2" fmla="*/ 1 w 12"/>
                <a:gd name="T3" fmla="*/ 0 h 4"/>
                <a:gd name="T4" fmla="*/ 1 w 12"/>
                <a:gd name="T5" fmla="*/ 1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0"/>
                  </a:moveTo>
                  <a:lnTo>
                    <a:pt x="4" y="0"/>
                  </a:lnTo>
                  <a:lnTo>
                    <a:pt x="12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7" name="Freeform 606"/>
            <p:cNvSpPr>
              <a:spLocks/>
            </p:cNvSpPr>
            <p:nvPr/>
          </p:nvSpPr>
          <p:spPr bwMode="auto">
            <a:xfrm>
              <a:off x="2181" y="3108"/>
              <a:ext cx="7" cy="1"/>
            </a:xfrm>
            <a:custGeom>
              <a:avLst/>
              <a:gdLst>
                <a:gd name="T0" fmla="*/ 0 w 15"/>
                <a:gd name="T1" fmla="*/ 0 h 1"/>
                <a:gd name="T2" fmla="*/ 0 w 15"/>
                <a:gd name="T3" fmla="*/ 0 h 1"/>
                <a:gd name="T4" fmla="*/ 0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8" name="Line 607"/>
            <p:cNvSpPr>
              <a:spLocks noChangeShapeType="1"/>
            </p:cNvSpPr>
            <p:nvPr/>
          </p:nvSpPr>
          <p:spPr bwMode="auto">
            <a:xfrm>
              <a:off x="2188" y="3108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9" name="Line 608"/>
            <p:cNvSpPr>
              <a:spLocks noChangeShapeType="1"/>
            </p:cNvSpPr>
            <p:nvPr/>
          </p:nvSpPr>
          <p:spPr bwMode="auto">
            <a:xfrm>
              <a:off x="2194" y="3108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70" name="Rectangle 609"/>
            <p:cNvSpPr>
              <a:spLocks noChangeArrowheads="1"/>
            </p:cNvSpPr>
            <p:nvPr/>
          </p:nvSpPr>
          <p:spPr bwMode="auto">
            <a:xfrm>
              <a:off x="1519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1" name="Rectangle 610"/>
            <p:cNvSpPr>
              <a:spLocks noChangeArrowheads="1"/>
            </p:cNvSpPr>
            <p:nvPr/>
          </p:nvSpPr>
          <p:spPr bwMode="auto">
            <a:xfrm>
              <a:off x="1656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2" name="Rectangle 611"/>
            <p:cNvSpPr>
              <a:spLocks noChangeArrowheads="1"/>
            </p:cNvSpPr>
            <p:nvPr/>
          </p:nvSpPr>
          <p:spPr bwMode="auto">
            <a:xfrm>
              <a:off x="1790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3" name="Rectangle 612"/>
            <p:cNvSpPr>
              <a:spLocks noChangeArrowheads="1"/>
            </p:cNvSpPr>
            <p:nvPr/>
          </p:nvSpPr>
          <p:spPr bwMode="auto">
            <a:xfrm>
              <a:off x="1931" y="3130"/>
              <a:ext cx="1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0</a:t>
              </a: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53454" name="Rectangle 614"/>
          <p:cNvSpPr>
            <a:spLocks noChangeArrowheads="1"/>
          </p:cNvSpPr>
          <p:nvPr/>
        </p:nvSpPr>
        <p:spPr bwMode="auto">
          <a:xfrm>
            <a:off x="3282950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5" name="Rectangle 615"/>
          <p:cNvSpPr>
            <a:spLocks noChangeArrowheads="1"/>
          </p:cNvSpPr>
          <p:nvPr/>
        </p:nvSpPr>
        <p:spPr bwMode="auto">
          <a:xfrm>
            <a:off x="34956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6" name="Rectangle 616"/>
          <p:cNvSpPr>
            <a:spLocks noChangeArrowheads="1"/>
          </p:cNvSpPr>
          <p:nvPr/>
        </p:nvSpPr>
        <p:spPr bwMode="auto">
          <a:xfrm>
            <a:off x="37115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7" name="Rectangle 617"/>
          <p:cNvSpPr>
            <a:spLocks noChangeArrowheads="1"/>
          </p:cNvSpPr>
          <p:nvPr/>
        </p:nvSpPr>
        <p:spPr bwMode="auto">
          <a:xfrm>
            <a:off x="4930775" y="3783013"/>
            <a:ext cx="1492250" cy="1298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58" name="Rectangle 618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59" name="Line 619"/>
          <p:cNvSpPr>
            <a:spLocks noChangeShapeType="1"/>
          </p:cNvSpPr>
          <p:nvPr/>
        </p:nvSpPr>
        <p:spPr bwMode="auto">
          <a:xfrm>
            <a:off x="4986338" y="48101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0" name="Line 620"/>
          <p:cNvSpPr>
            <a:spLocks noChangeShapeType="1"/>
          </p:cNvSpPr>
          <p:nvPr/>
        </p:nvSpPr>
        <p:spPr bwMode="auto">
          <a:xfrm>
            <a:off x="4986338" y="46863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1" name="Line 621"/>
          <p:cNvSpPr>
            <a:spLocks noChangeShapeType="1"/>
          </p:cNvSpPr>
          <p:nvPr/>
        </p:nvSpPr>
        <p:spPr bwMode="auto">
          <a:xfrm>
            <a:off x="4986338" y="45608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2" name="Line 622"/>
          <p:cNvSpPr>
            <a:spLocks noChangeShapeType="1"/>
          </p:cNvSpPr>
          <p:nvPr/>
        </p:nvSpPr>
        <p:spPr bwMode="auto">
          <a:xfrm>
            <a:off x="4986338" y="443547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3" name="Line 623"/>
          <p:cNvSpPr>
            <a:spLocks noChangeShapeType="1"/>
          </p:cNvSpPr>
          <p:nvPr/>
        </p:nvSpPr>
        <p:spPr bwMode="auto">
          <a:xfrm>
            <a:off x="4986338" y="43148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" name="Line 624"/>
          <p:cNvSpPr>
            <a:spLocks noChangeShapeType="1"/>
          </p:cNvSpPr>
          <p:nvPr/>
        </p:nvSpPr>
        <p:spPr bwMode="auto">
          <a:xfrm>
            <a:off x="4986338" y="41910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5" name="Line 625"/>
          <p:cNvSpPr>
            <a:spLocks noChangeShapeType="1"/>
          </p:cNvSpPr>
          <p:nvPr/>
        </p:nvSpPr>
        <p:spPr bwMode="auto">
          <a:xfrm>
            <a:off x="4986338" y="40655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6" name="Line 626"/>
          <p:cNvSpPr>
            <a:spLocks noChangeShapeType="1"/>
          </p:cNvSpPr>
          <p:nvPr/>
        </p:nvSpPr>
        <p:spPr bwMode="auto">
          <a:xfrm>
            <a:off x="4986338" y="3941763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7" name="Line 627"/>
          <p:cNvSpPr>
            <a:spLocks noChangeShapeType="1"/>
          </p:cNvSpPr>
          <p:nvPr/>
        </p:nvSpPr>
        <p:spPr bwMode="auto">
          <a:xfrm>
            <a:off x="4986338" y="381635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8" name="Rectangle 628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69" name="Line 629"/>
          <p:cNvSpPr>
            <a:spLocks noChangeShapeType="1"/>
          </p:cNvSpPr>
          <p:nvPr/>
        </p:nvSpPr>
        <p:spPr bwMode="auto">
          <a:xfrm>
            <a:off x="4986338" y="4935538"/>
            <a:ext cx="13763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0" name="Line 630"/>
          <p:cNvSpPr>
            <a:spLocks noChangeShapeType="1"/>
          </p:cNvSpPr>
          <p:nvPr/>
        </p:nvSpPr>
        <p:spPr bwMode="auto">
          <a:xfrm>
            <a:off x="5216525" y="4935538"/>
            <a:ext cx="11113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1" name="Freeform 631"/>
          <p:cNvSpPr>
            <a:spLocks/>
          </p:cNvSpPr>
          <p:nvPr/>
        </p:nvSpPr>
        <p:spPr bwMode="auto">
          <a:xfrm>
            <a:off x="5227638" y="4935538"/>
            <a:ext cx="11112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2" name="Line 632"/>
          <p:cNvSpPr>
            <a:spLocks noChangeShapeType="1"/>
          </p:cNvSpPr>
          <p:nvPr/>
        </p:nvSpPr>
        <p:spPr bwMode="auto">
          <a:xfrm>
            <a:off x="5238750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3" name="Freeform 633"/>
          <p:cNvSpPr>
            <a:spLocks/>
          </p:cNvSpPr>
          <p:nvPr/>
        </p:nvSpPr>
        <p:spPr bwMode="auto">
          <a:xfrm>
            <a:off x="5248275" y="4935538"/>
            <a:ext cx="14288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4" name="Freeform 634"/>
          <p:cNvSpPr>
            <a:spLocks/>
          </p:cNvSpPr>
          <p:nvPr/>
        </p:nvSpPr>
        <p:spPr bwMode="auto">
          <a:xfrm>
            <a:off x="5262563" y="4932363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5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5" name="Freeform 635"/>
          <p:cNvSpPr>
            <a:spLocks/>
          </p:cNvSpPr>
          <p:nvPr/>
        </p:nvSpPr>
        <p:spPr bwMode="auto">
          <a:xfrm>
            <a:off x="5272088" y="4932363"/>
            <a:ext cx="12700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6" name="Line 636"/>
          <p:cNvSpPr>
            <a:spLocks noChangeShapeType="1"/>
          </p:cNvSpPr>
          <p:nvPr/>
        </p:nvSpPr>
        <p:spPr bwMode="auto">
          <a:xfrm>
            <a:off x="5284788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7" name="Freeform 637"/>
          <p:cNvSpPr>
            <a:spLocks/>
          </p:cNvSpPr>
          <p:nvPr/>
        </p:nvSpPr>
        <p:spPr bwMode="auto">
          <a:xfrm>
            <a:off x="5294313" y="4927600"/>
            <a:ext cx="12700" cy="4763"/>
          </a:xfrm>
          <a:custGeom>
            <a:avLst/>
            <a:gdLst>
              <a:gd name="T0" fmla="*/ 0 w 17"/>
              <a:gd name="T1" fmla="*/ 2147483647 h 5"/>
              <a:gd name="T2" fmla="*/ 2147483647 w 17"/>
              <a:gd name="T3" fmla="*/ 0 h 5"/>
              <a:gd name="T4" fmla="*/ 2147483647 w 17"/>
              <a:gd name="T5" fmla="*/ 0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5"/>
                </a:moveTo>
                <a:lnTo>
                  <a:pt x="8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8" name="Line 638"/>
          <p:cNvSpPr>
            <a:spLocks noChangeShapeType="1"/>
          </p:cNvSpPr>
          <p:nvPr/>
        </p:nvSpPr>
        <p:spPr bwMode="auto">
          <a:xfrm>
            <a:off x="5307013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9" name="Line 639"/>
          <p:cNvSpPr>
            <a:spLocks noChangeShapeType="1"/>
          </p:cNvSpPr>
          <p:nvPr/>
        </p:nvSpPr>
        <p:spPr bwMode="auto">
          <a:xfrm flipV="1">
            <a:off x="5316538" y="4924425"/>
            <a:ext cx="14287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0" name="Line 640"/>
          <p:cNvSpPr>
            <a:spLocks noChangeShapeType="1"/>
          </p:cNvSpPr>
          <p:nvPr/>
        </p:nvSpPr>
        <p:spPr bwMode="auto">
          <a:xfrm flipV="1">
            <a:off x="5330825" y="49228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1" name="Line 641"/>
          <p:cNvSpPr>
            <a:spLocks noChangeShapeType="1"/>
          </p:cNvSpPr>
          <p:nvPr/>
        </p:nvSpPr>
        <p:spPr bwMode="auto">
          <a:xfrm flipV="1">
            <a:off x="5343525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2" name="Freeform 642"/>
          <p:cNvSpPr>
            <a:spLocks/>
          </p:cNvSpPr>
          <p:nvPr/>
        </p:nvSpPr>
        <p:spPr bwMode="auto">
          <a:xfrm>
            <a:off x="5353050" y="4908550"/>
            <a:ext cx="12700" cy="6350"/>
          </a:xfrm>
          <a:custGeom>
            <a:avLst/>
            <a:gdLst>
              <a:gd name="T0" fmla="*/ 0 w 17"/>
              <a:gd name="T1" fmla="*/ 2147483647 h 9"/>
              <a:gd name="T2" fmla="*/ 2147483647 w 17"/>
              <a:gd name="T3" fmla="*/ 2147483647 h 9"/>
              <a:gd name="T4" fmla="*/ 2147483647 w 17"/>
              <a:gd name="T5" fmla="*/ 0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9"/>
                </a:moveTo>
                <a:lnTo>
                  <a:pt x="9" y="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3" name="Line 643"/>
          <p:cNvSpPr>
            <a:spLocks noChangeShapeType="1"/>
          </p:cNvSpPr>
          <p:nvPr/>
        </p:nvSpPr>
        <p:spPr bwMode="auto">
          <a:xfrm flipV="1">
            <a:off x="5365750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4" name="Freeform 644"/>
          <p:cNvSpPr>
            <a:spLocks/>
          </p:cNvSpPr>
          <p:nvPr/>
        </p:nvSpPr>
        <p:spPr bwMode="auto">
          <a:xfrm>
            <a:off x="5375275" y="4892675"/>
            <a:ext cx="14288" cy="9525"/>
          </a:xfrm>
          <a:custGeom>
            <a:avLst/>
            <a:gdLst>
              <a:gd name="T0" fmla="*/ 0 w 17"/>
              <a:gd name="T1" fmla="*/ 2147483647 h 13"/>
              <a:gd name="T2" fmla="*/ 2147483647 w 17"/>
              <a:gd name="T3" fmla="*/ 2147483647 h 13"/>
              <a:gd name="T4" fmla="*/ 2147483647 w 17"/>
              <a:gd name="T5" fmla="*/ 0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13"/>
                </a:moveTo>
                <a:lnTo>
                  <a:pt x="8" y="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5" name="Line 645"/>
          <p:cNvSpPr>
            <a:spLocks noChangeShapeType="1"/>
          </p:cNvSpPr>
          <p:nvPr/>
        </p:nvSpPr>
        <p:spPr bwMode="auto">
          <a:xfrm flipV="1">
            <a:off x="5389563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6" name="Freeform 646"/>
          <p:cNvSpPr>
            <a:spLocks/>
          </p:cNvSpPr>
          <p:nvPr/>
        </p:nvSpPr>
        <p:spPr bwMode="auto">
          <a:xfrm>
            <a:off x="5399088" y="4865688"/>
            <a:ext cx="12700" cy="12700"/>
          </a:xfrm>
          <a:custGeom>
            <a:avLst/>
            <a:gdLst>
              <a:gd name="T0" fmla="*/ 0 w 16"/>
              <a:gd name="T1" fmla="*/ 2147483647 h 17"/>
              <a:gd name="T2" fmla="*/ 2147483647 w 16"/>
              <a:gd name="T3" fmla="*/ 2147483647 h 17"/>
              <a:gd name="T4" fmla="*/ 2147483647 w 16"/>
              <a:gd name="T5" fmla="*/ 0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17"/>
                </a:moveTo>
                <a:lnTo>
                  <a:pt x="8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7" name="Line 647"/>
          <p:cNvSpPr>
            <a:spLocks noChangeShapeType="1"/>
          </p:cNvSpPr>
          <p:nvPr/>
        </p:nvSpPr>
        <p:spPr bwMode="auto">
          <a:xfrm flipV="1">
            <a:off x="541178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8" name="Freeform 648"/>
          <p:cNvSpPr>
            <a:spLocks/>
          </p:cNvSpPr>
          <p:nvPr/>
        </p:nvSpPr>
        <p:spPr bwMode="auto">
          <a:xfrm>
            <a:off x="5421313" y="4827588"/>
            <a:ext cx="12700" cy="20637"/>
          </a:xfrm>
          <a:custGeom>
            <a:avLst/>
            <a:gdLst>
              <a:gd name="T0" fmla="*/ 0 w 17"/>
              <a:gd name="T1" fmla="*/ 2147483647 h 26"/>
              <a:gd name="T2" fmla="*/ 2147483647 w 17"/>
              <a:gd name="T3" fmla="*/ 2147483647 h 26"/>
              <a:gd name="T4" fmla="*/ 2147483647 w 17"/>
              <a:gd name="T5" fmla="*/ 0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26"/>
                </a:moveTo>
                <a:lnTo>
                  <a:pt x="9" y="13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9" name="Freeform 649"/>
          <p:cNvSpPr>
            <a:spLocks/>
          </p:cNvSpPr>
          <p:nvPr/>
        </p:nvSpPr>
        <p:spPr bwMode="auto">
          <a:xfrm>
            <a:off x="5434013" y="4800600"/>
            <a:ext cx="9525" cy="26988"/>
          </a:xfrm>
          <a:custGeom>
            <a:avLst/>
            <a:gdLst>
              <a:gd name="T0" fmla="*/ 0 w 12"/>
              <a:gd name="T1" fmla="*/ 2147483647 h 34"/>
              <a:gd name="T2" fmla="*/ 2147483647 w 12"/>
              <a:gd name="T3" fmla="*/ 2147483647 h 34"/>
              <a:gd name="T4" fmla="*/ 2147483647 w 12"/>
              <a:gd name="T5" fmla="*/ 0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34"/>
                </a:moveTo>
                <a:lnTo>
                  <a:pt x="4" y="17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0" name="Freeform 650"/>
          <p:cNvSpPr>
            <a:spLocks/>
          </p:cNvSpPr>
          <p:nvPr/>
        </p:nvSpPr>
        <p:spPr bwMode="auto">
          <a:xfrm>
            <a:off x="5443538" y="4773613"/>
            <a:ext cx="14287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1" name="Line 651"/>
          <p:cNvSpPr>
            <a:spLocks noChangeShapeType="1"/>
          </p:cNvSpPr>
          <p:nvPr/>
        </p:nvSpPr>
        <p:spPr bwMode="auto">
          <a:xfrm flipV="1">
            <a:off x="545782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2" name="Freeform 652"/>
          <p:cNvSpPr>
            <a:spLocks/>
          </p:cNvSpPr>
          <p:nvPr/>
        </p:nvSpPr>
        <p:spPr bwMode="auto">
          <a:xfrm>
            <a:off x="5467350" y="4702175"/>
            <a:ext cx="12700" cy="36513"/>
          </a:xfrm>
          <a:custGeom>
            <a:avLst/>
            <a:gdLst>
              <a:gd name="T0" fmla="*/ 0 w 15"/>
              <a:gd name="T1" fmla="*/ 2147483647 h 47"/>
              <a:gd name="T2" fmla="*/ 2147483647 w 15"/>
              <a:gd name="T3" fmla="*/ 2147483647 h 47"/>
              <a:gd name="T4" fmla="*/ 2147483647 w 15"/>
              <a:gd name="T5" fmla="*/ 0 h 47"/>
              <a:gd name="T6" fmla="*/ 0 60000 65536"/>
              <a:gd name="T7" fmla="*/ 0 60000 65536"/>
              <a:gd name="T8" fmla="*/ 0 60000 65536"/>
              <a:gd name="T9" fmla="*/ 0 w 15"/>
              <a:gd name="T10" fmla="*/ 0 h 47"/>
              <a:gd name="T11" fmla="*/ 15 w 15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7">
                <a:moveTo>
                  <a:pt x="0" y="47"/>
                </a:moveTo>
                <a:lnTo>
                  <a:pt x="8" y="2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3" name="Line 653"/>
          <p:cNvSpPr>
            <a:spLocks noChangeShapeType="1"/>
          </p:cNvSpPr>
          <p:nvPr/>
        </p:nvSpPr>
        <p:spPr bwMode="auto">
          <a:xfrm flipV="1">
            <a:off x="5480050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4" name="Line 654"/>
          <p:cNvSpPr>
            <a:spLocks noChangeShapeType="1"/>
          </p:cNvSpPr>
          <p:nvPr/>
        </p:nvSpPr>
        <p:spPr bwMode="auto">
          <a:xfrm flipV="1">
            <a:off x="5489575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5" name="Freeform 655"/>
          <p:cNvSpPr>
            <a:spLocks/>
          </p:cNvSpPr>
          <p:nvPr/>
        </p:nvSpPr>
        <p:spPr bwMode="auto">
          <a:xfrm>
            <a:off x="5502275" y="4564063"/>
            <a:ext cx="12700" cy="47625"/>
          </a:xfrm>
          <a:custGeom>
            <a:avLst/>
            <a:gdLst>
              <a:gd name="T0" fmla="*/ 0 w 17"/>
              <a:gd name="T1" fmla="*/ 2147483647 h 59"/>
              <a:gd name="T2" fmla="*/ 2147483647 w 17"/>
              <a:gd name="T3" fmla="*/ 2147483647 h 59"/>
              <a:gd name="T4" fmla="*/ 2147483647 w 17"/>
              <a:gd name="T5" fmla="*/ 0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59"/>
                </a:moveTo>
                <a:lnTo>
                  <a:pt x="8" y="29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6" name="Line 656"/>
          <p:cNvSpPr>
            <a:spLocks noChangeShapeType="1"/>
          </p:cNvSpPr>
          <p:nvPr/>
        </p:nvSpPr>
        <p:spPr bwMode="auto">
          <a:xfrm flipV="1">
            <a:off x="5514975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7" name="Freeform 657"/>
          <p:cNvSpPr>
            <a:spLocks/>
          </p:cNvSpPr>
          <p:nvPr/>
        </p:nvSpPr>
        <p:spPr bwMode="auto">
          <a:xfrm>
            <a:off x="5524500" y="4452938"/>
            <a:ext cx="14288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8" y="3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8" name="Line 658"/>
          <p:cNvSpPr>
            <a:spLocks noChangeShapeType="1"/>
          </p:cNvSpPr>
          <p:nvPr/>
        </p:nvSpPr>
        <p:spPr bwMode="auto">
          <a:xfrm flipV="1">
            <a:off x="5538788" y="4392613"/>
            <a:ext cx="9525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9" name="Freeform 659"/>
          <p:cNvSpPr>
            <a:spLocks/>
          </p:cNvSpPr>
          <p:nvPr/>
        </p:nvSpPr>
        <p:spPr bwMode="auto">
          <a:xfrm>
            <a:off x="5548313" y="4332288"/>
            <a:ext cx="12700" cy="60325"/>
          </a:xfrm>
          <a:custGeom>
            <a:avLst/>
            <a:gdLst>
              <a:gd name="T0" fmla="*/ 0 w 17"/>
              <a:gd name="T1" fmla="*/ 2147483647 h 78"/>
              <a:gd name="T2" fmla="*/ 2147483647 w 17"/>
              <a:gd name="T3" fmla="*/ 2147483647 h 78"/>
              <a:gd name="T4" fmla="*/ 2147483647 w 17"/>
              <a:gd name="T5" fmla="*/ 0 h 78"/>
              <a:gd name="T6" fmla="*/ 0 60000 65536"/>
              <a:gd name="T7" fmla="*/ 0 60000 65536"/>
              <a:gd name="T8" fmla="*/ 0 60000 65536"/>
              <a:gd name="T9" fmla="*/ 0 w 17"/>
              <a:gd name="T10" fmla="*/ 0 h 78"/>
              <a:gd name="T11" fmla="*/ 17 w 1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8">
                <a:moveTo>
                  <a:pt x="0" y="78"/>
                </a:moveTo>
                <a:lnTo>
                  <a:pt x="9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0" name="Line 660"/>
          <p:cNvSpPr>
            <a:spLocks noChangeShapeType="1"/>
          </p:cNvSpPr>
          <p:nvPr/>
        </p:nvSpPr>
        <p:spPr bwMode="auto">
          <a:xfrm flipV="1">
            <a:off x="5561013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1" name="Freeform 661"/>
          <p:cNvSpPr>
            <a:spLocks/>
          </p:cNvSpPr>
          <p:nvPr/>
        </p:nvSpPr>
        <p:spPr bwMode="auto">
          <a:xfrm>
            <a:off x="5570538" y="4214813"/>
            <a:ext cx="12700" cy="60325"/>
          </a:xfrm>
          <a:custGeom>
            <a:avLst/>
            <a:gdLst>
              <a:gd name="T0" fmla="*/ 0 w 17"/>
              <a:gd name="T1" fmla="*/ 2147483647 h 76"/>
              <a:gd name="T2" fmla="*/ 2147483647 w 17"/>
              <a:gd name="T3" fmla="*/ 2147483647 h 76"/>
              <a:gd name="T4" fmla="*/ 2147483647 w 17"/>
              <a:gd name="T5" fmla="*/ 0 h 76"/>
              <a:gd name="T6" fmla="*/ 0 60000 65536"/>
              <a:gd name="T7" fmla="*/ 0 60000 65536"/>
              <a:gd name="T8" fmla="*/ 0 60000 65536"/>
              <a:gd name="T9" fmla="*/ 0 w 17"/>
              <a:gd name="T10" fmla="*/ 0 h 76"/>
              <a:gd name="T11" fmla="*/ 17 w 17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6">
                <a:moveTo>
                  <a:pt x="0" y="76"/>
                </a:moveTo>
                <a:lnTo>
                  <a:pt x="8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2" name="Freeform 662"/>
          <p:cNvSpPr>
            <a:spLocks/>
          </p:cNvSpPr>
          <p:nvPr/>
        </p:nvSpPr>
        <p:spPr bwMode="auto">
          <a:xfrm>
            <a:off x="5583238" y="4160838"/>
            <a:ext cx="9525" cy="53975"/>
          </a:xfrm>
          <a:custGeom>
            <a:avLst/>
            <a:gdLst>
              <a:gd name="T0" fmla="*/ 0 w 12"/>
              <a:gd name="T1" fmla="*/ 2147483647 h 68"/>
              <a:gd name="T2" fmla="*/ 2147483647 w 12"/>
              <a:gd name="T3" fmla="*/ 2147483647 h 68"/>
              <a:gd name="T4" fmla="*/ 2147483647 w 12"/>
              <a:gd name="T5" fmla="*/ 0 h 68"/>
              <a:gd name="T6" fmla="*/ 0 60000 65536"/>
              <a:gd name="T7" fmla="*/ 0 60000 65536"/>
              <a:gd name="T8" fmla="*/ 0 60000 65536"/>
              <a:gd name="T9" fmla="*/ 0 w 12"/>
              <a:gd name="T10" fmla="*/ 0 h 68"/>
              <a:gd name="T11" fmla="*/ 12 w 12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8">
                <a:moveTo>
                  <a:pt x="0" y="68"/>
                </a:moveTo>
                <a:lnTo>
                  <a:pt x="3" y="34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3" name="Freeform 663"/>
          <p:cNvSpPr>
            <a:spLocks/>
          </p:cNvSpPr>
          <p:nvPr/>
        </p:nvSpPr>
        <p:spPr bwMode="auto">
          <a:xfrm>
            <a:off x="5592763" y="4105275"/>
            <a:ext cx="14287" cy="55563"/>
          </a:xfrm>
          <a:custGeom>
            <a:avLst/>
            <a:gdLst>
              <a:gd name="T0" fmla="*/ 0 w 16"/>
              <a:gd name="T1" fmla="*/ 2147483647 h 68"/>
              <a:gd name="T2" fmla="*/ 2147483647 w 16"/>
              <a:gd name="T3" fmla="*/ 2147483647 h 68"/>
              <a:gd name="T4" fmla="*/ 2147483647 w 16"/>
              <a:gd name="T5" fmla="*/ 0 h 68"/>
              <a:gd name="T6" fmla="*/ 0 60000 65536"/>
              <a:gd name="T7" fmla="*/ 0 60000 65536"/>
              <a:gd name="T8" fmla="*/ 0 60000 65536"/>
              <a:gd name="T9" fmla="*/ 0 w 16"/>
              <a:gd name="T10" fmla="*/ 0 h 68"/>
              <a:gd name="T11" fmla="*/ 16 w 16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8">
                <a:moveTo>
                  <a:pt x="0" y="68"/>
                </a:moveTo>
                <a:lnTo>
                  <a:pt x="8" y="34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4" name="Line 664"/>
          <p:cNvSpPr>
            <a:spLocks noChangeShapeType="1"/>
          </p:cNvSpPr>
          <p:nvPr/>
        </p:nvSpPr>
        <p:spPr bwMode="auto">
          <a:xfrm flipV="1">
            <a:off x="5607050" y="4059238"/>
            <a:ext cx="9525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5" name="Freeform 665"/>
          <p:cNvSpPr>
            <a:spLocks/>
          </p:cNvSpPr>
          <p:nvPr/>
        </p:nvSpPr>
        <p:spPr bwMode="auto">
          <a:xfrm>
            <a:off x="5616575" y="4017963"/>
            <a:ext cx="12700" cy="41275"/>
          </a:xfrm>
          <a:custGeom>
            <a:avLst/>
            <a:gdLst>
              <a:gd name="T0" fmla="*/ 0 w 17"/>
              <a:gd name="T1" fmla="*/ 2147483647 h 50"/>
              <a:gd name="T2" fmla="*/ 2147483647 w 17"/>
              <a:gd name="T3" fmla="*/ 2147483647 h 50"/>
              <a:gd name="T4" fmla="*/ 2147483647 w 17"/>
              <a:gd name="T5" fmla="*/ 0 h 50"/>
              <a:gd name="T6" fmla="*/ 0 60000 65536"/>
              <a:gd name="T7" fmla="*/ 0 60000 65536"/>
              <a:gd name="T8" fmla="*/ 0 60000 65536"/>
              <a:gd name="T9" fmla="*/ 0 w 17"/>
              <a:gd name="T10" fmla="*/ 0 h 50"/>
              <a:gd name="T11" fmla="*/ 17 w 17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0">
                <a:moveTo>
                  <a:pt x="0" y="50"/>
                </a:moveTo>
                <a:lnTo>
                  <a:pt x="9" y="25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6" name="Freeform 666"/>
          <p:cNvSpPr>
            <a:spLocks/>
          </p:cNvSpPr>
          <p:nvPr/>
        </p:nvSpPr>
        <p:spPr bwMode="auto">
          <a:xfrm>
            <a:off x="5629275" y="3987800"/>
            <a:ext cx="9525" cy="30163"/>
          </a:xfrm>
          <a:custGeom>
            <a:avLst/>
            <a:gdLst>
              <a:gd name="T0" fmla="*/ 0 w 12"/>
              <a:gd name="T1" fmla="*/ 2147483647 h 38"/>
              <a:gd name="T2" fmla="*/ 2147483647 w 12"/>
              <a:gd name="T3" fmla="*/ 2147483647 h 38"/>
              <a:gd name="T4" fmla="*/ 2147483647 w 12"/>
              <a:gd name="T5" fmla="*/ 0 h 38"/>
              <a:gd name="T6" fmla="*/ 0 60000 65536"/>
              <a:gd name="T7" fmla="*/ 0 60000 65536"/>
              <a:gd name="T8" fmla="*/ 0 60000 65536"/>
              <a:gd name="T9" fmla="*/ 0 w 12"/>
              <a:gd name="T10" fmla="*/ 0 h 38"/>
              <a:gd name="T11" fmla="*/ 12 w 12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8">
                <a:moveTo>
                  <a:pt x="0" y="38"/>
                </a:moveTo>
                <a:lnTo>
                  <a:pt x="4" y="16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7" name="Freeform 667"/>
          <p:cNvSpPr>
            <a:spLocks/>
          </p:cNvSpPr>
          <p:nvPr/>
        </p:nvSpPr>
        <p:spPr bwMode="auto">
          <a:xfrm>
            <a:off x="5638800" y="3960813"/>
            <a:ext cx="12700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8" name="Freeform 668"/>
          <p:cNvSpPr>
            <a:spLocks/>
          </p:cNvSpPr>
          <p:nvPr/>
        </p:nvSpPr>
        <p:spPr bwMode="auto">
          <a:xfrm>
            <a:off x="5651500" y="3946525"/>
            <a:ext cx="9525" cy="14288"/>
          </a:xfrm>
          <a:custGeom>
            <a:avLst/>
            <a:gdLst>
              <a:gd name="T0" fmla="*/ 0 w 12"/>
              <a:gd name="T1" fmla="*/ 2147483647 h 18"/>
              <a:gd name="T2" fmla="*/ 2147483647 w 12"/>
              <a:gd name="T3" fmla="*/ 2147483647 h 18"/>
              <a:gd name="T4" fmla="*/ 2147483647 w 12"/>
              <a:gd name="T5" fmla="*/ 0 h 18"/>
              <a:gd name="T6" fmla="*/ 0 60000 65536"/>
              <a:gd name="T7" fmla="*/ 0 60000 65536"/>
              <a:gd name="T8" fmla="*/ 0 60000 65536"/>
              <a:gd name="T9" fmla="*/ 0 w 12"/>
              <a:gd name="T10" fmla="*/ 0 h 18"/>
              <a:gd name="T11" fmla="*/ 12 w 12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8">
                <a:moveTo>
                  <a:pt x="0" y="18"/>
                </a:moveTo>
                <a:lnTo>
                  <a:pt x="3" y="9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9" name="Freeform 669"/>
          <p:cNvSpPr>
            <a:spLocks/>
          </p:cNvSpPr>
          <p:nvPr/>
        </p:nvSpPr>
        <p:spPr bwMode="auto">
          <a:xfrm>
            <a:off x="5661025" y="3944938"/>
            <a:ext cx="14288" cy="1587"/>
          </a:xfrm>
          <a:custGeom>
            <a:avLst/>
            <a:gdLst>
              <a:gd name="T0" fmla="*/ 0 w 16"/>
              <a:gd name="T1" fmla="*/ 2147483647 h 4"/>
              <a:gd name="T2" fmla="*/ 2147483647 w 16"/>
              <a:gd name="T3" fmla="*/ 0 h 4"/>
              <a:gd name="T4" fmla="*/ 2147483647 w 16"/>
              <a:gd name="T5" fmla="*/ 0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4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0" name="Freeform 670"/>
          <p:cNvSpPr>
            <a:spLocks/>
          </p:cNvSpPr>
          <p:nvPr/>
        </p:nvSpPr>
        <p:spPr bwMode="auto">
          <a:xfrm>
            <a:off x="5675313" y="3944938"/>
            <a:ext cx="12700" cy="1587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9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1" name="Freeform 671"/>
          <p:cNvSpPr>
            <a:spLocks/>
          </p:cNvSpPr>
          <p:nvPr/>
        </p:nvSpPr>
        <p:spPr bwMode="auto">
          <a:xfrm>
            <a:off x="5688013" y="3946525"/>
            <a:ext cx="9525" cy="14288"/>
          </a:xfrm>
          <a:custGeom>
            <a:avLst/>
            <a:gdLst>
              <a:gd name="T0" fmla="*/ 0 w 13"/>
              <a:gd name="T1" fmla="*/ 0 h 18"/>
              <a:gd name="T2" fmla="*/ 2147483647 w 13"/>
              <a:gd name="T3" fmla="*/ 2147483647 h 18"/>
              <a:gd name="T4" fmla="*/ 2147483647 w 13"/>
              <a:gd name="T5" fmla="*/ 2147483647 h 18"/>
              <a:gd name="T6" fmla="*/ 0 60000 65536"/>
              <a:gd name="T7" fmla="*/ 0 60000 65536"/>
              <a:gd name="T8" fmla="*/ 0 60000 65536"/>
              <a:gd name="T9" fmla="*/ 0 w 13"/>
              <a:gd name="T10" fmla="*/ 0 h 18"/>
              <a:gd name="T11" fmla="*/ 13 w 13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8">
                <a:moveTo>
                  <a:pt x="0" y="0"/>
                </a:moveTo>
                <a:lnTo>
                  <a:pt x="5" y="9"/>
                </a:lnTo>
                <a:lnTo>
                  <a:pt x="13" y="1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2" name="Freeform 672"/>
          <p:cNvSpPr>
            <a:spLocks/>
          </p:cNvSpPr>
          <p:nvPr/>
        </p:nvSpPr>
        <p:spPr bwMode="auto">
          <a:xfrm>
            <a:off x="5697538" y="3960813"/>
            <a:ext cx="12700" cy="26987"/>
          </a:xfrm>
          <a:custGeom>
            <a:avLst/>
            <a:gdLst>
              <a:gd name="T0" fmla="*/ 0 w 16"/>
              <a:gd name="T1" fmla="*/ 0 h 34"/>
              <a:gd name="T2" fmla="*/ 2147483647 w 16"/>
              <a:gd name="T3" fmla="*/ 2147483647 h 34"/>
              <a:gd name="T4" fmla="*/ 2147483647 w 16"/>
              <a:gd name="T5" fmla="*/ 2147483647 h 34"/>
              <a:gd name="T6" fmla="*/ 0 60000 65536"/>
              <a:gd name="T7" fmla="*/ 0 60000 65536"/>
              <a:gd name="T8" fmla="*/ 0 60000 65536"/>
              <a:gd name="T9" fmla="*/ 0 w 16"/>
              <a:gd name="T10" fmla="*/ 0 h 34"/>
              <a:gd name="T11" fmla="*/ 16 w 1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4">
                <a:moveTo>
                  <a:pt x="0" y="0"/>
                </a:moveTo>
                <a:lnTo>
                  <a:pt x="9" y="16"/>
                </a:lnTo>
                <a:lnTo>
                  <a:pt x="16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3" name="Freeform 673"/>
          <p:cNvSpPr>
            <a:spLocks/>
          </p:cNvSpPr>
          <p:nvPr/>
        </p:nvSpPr>
        <p:spPr bwMode="auto">
          <a:xfrm>
            <a:off x="5710238" y="3987800"/>
            <a:ext cx="9525" cy="30163"/>
          </a:xfrm>
          <a:custGeom>
            <a:avLst/>
            <a:gdLst>
              <a:gd name="T0" fmla="*/ 0 w 13"/>
              <a:gd name="T1" fmla="*/ 0 h 38"/>
              <a:gd name="T2" fmla="*/ 2147483647 w 13"/>
              <a:gd name="T3" fmla="*/ 2147483647 h 38"/>
              <a:gd name="T4" fmla="*/ 2147483647 w 13"/>
              <a:gd name="T5" fmla="*/ 2147483647 h 38"/>
              <a:gd name="T6" fmla="*/ 0 60000 65536"/>
              <a:gd name="T7" fmla="*/ 0 60000 65536"/>
              <a:gd name="T8" fmla="*/ 0 60000 65536"/>
              <a:gd name="T9" fmla="*/ 0 w 13"/>
              <a:gd name="T10" fmla="*/ 0 h 38"/>
              <a:gd name="T11" fmla="*/ 13 w 13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8">
                <a:moveTo>
                  <a:pt x="0" y="0"/>
                </a:moveTo>
                <a:lnTo>
                  <a:pt x="5" y="16"/>
                </a:lnTo>
                <a:lnTo>
                  <a:pt x="13" y="3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4" name="Freeform 674"/>
          <p:cNvSpPr>
            <a:spLocks/>
          </p:cNvSpPr>
          <p:nvPr/>
        </p:nvSpPr>
        <p:spPr bwMode="auto">
          <a:xfrm>
            <a:off x="5719763" y="4017963"/>
            <a:ext cx="12700" cy="41275"/>
          </a:xfrm>
          <a:custGeom>
            <a:avLst/>
            <a:gdLst>
              <a:gd name="T0" fmla="*/ 0 w 15"/>
              <a:gd name="T1" fmla="*/ 0 h 50"/>
              <a:gd name="T2" fmla="*/ 2147483647 w 15"/>
              <a:gd name="T3" fmla="*/ 2147483647 h 50"/>
              <a:gd name="T4" fmla="*/ 2147483647 w 15"/>
              <a:gd name="T5" fmla="*/ 2147483647 h 50"/>
              <a:gd name="T6" fmla="*/ 0 60000 65536"/>
              <a:gd name="T7" fmla="*/ 0 60000 65536"/>
              <a:gd name="T8" fmla="*/ 0 60000 65536"/>
              <a:gd name="T9" fmla="*/ 0 w 15"/>
              <a:gd name="T10" fmla="*/ 0 h 50"/>
              <a:gd name="T11" fmla="*/ 15 w 15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0">
                <a:moveTo>
                  <a:pt x="0" y="0"/>
                </a:moveTo>
                <a:lnTo>
                  <a:pt x="8" y="25"/>
                </a:lnTo>
                <a:lnTo>
                  <a:pt x="15" y="5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5" name="Line 675"/>
          <p:cNvSpPr>
            <a:spLocks noChangeShapeType="1"/>
          </p:cNvSpPr>
          <p:nvPr/>
        </p:nvSpPr>
        <p:spPr bwMode="auto">
          <a:xfrm>
            <a:off x="5732463" y="4059238"/>
            <a:ext cx="11112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6" name="Freeform 676"/>
          <p:cNvSpPr>
            <a:spLocks/>
          </p:cNvSpPr>
          <p:nvPr/>
        </p:nvSpPr>
        <p:spPr bwMode="auto">
          <a:xfrm>
            <a:off x="5743575" y="4105275"/>
            <a:ext cx="12700" cy="55563"/>
          </a:xfrm>
          <a:custGeom>
            <a:avLst/>
            <a:gdLst>
              <a:gd name="T0" fmla="*/ 0 w 15"/>
              <a:gd name="T1" fmla="*/ 0 h 68"/>
              <a:gd name="T2" fmla="*/ 2147483647 w 15"/>
              <a:gd name="T3" fmla="*/ 2147483647 h 68"/>
              <a:gd name="T4" fmla="*/ 2147483647 w 15"/>
              <a:gd name="T5" fmla="*/ 2147483647 h 68"/>
              <a:gd name="T6" fmla="*/ 0 60000 65536"/>
              <a:gd name="T7" fmla="*/ 0 60000 65536"/>
              <a:gd name="T8" fmla="*/ 0 60000 65536"/>
              <a:gd name="T9" fmla="*/ 0 w 15"/>
              <a:gd name="T10" fmla="*/ 0 h 68"/>
              <a:gd name="T11" fmla="*/ 15 w 15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8">
                <a:moveTo>
                  <a:pt x="0" y="0"/>
                </a:moveTo>
                <a:lnTo>
                  <a:pt x="7" y="34"/>
                </a:lnTo>
                <a:lnTo>
                  <a:pt x="15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7" name="Freeform 677"/>
          <p:cNvSpPr>
            <a:spLocks/>
          </p:cNvSpPr>
          <p:nvPr/>
        </p:nvSpPr>
        <p:spPr bwMode="auto">
          <a:xfrm>
            <a:off x="5756275" y="4160838"/>
            <a:ext cx="9525" cy="53975"/>
          </a:xfrm>
          <a:custGeom>
            <a:avLst/>
            <a:gdLst>
              <a:gd name="T0" fmla="*/ 0 w 13"/>
              <a:gd name="T1" fmla="*/ 0 h 68"/>
              <a:gd name="T2" fmla="*/ 2147483647 w 13"/>
              <a:gd name="T3" fmla="*/ 2147483647 h 68"/>
              <a:gd name="T4" fmla="*/ 2147483647 w 13"/>
              <a:gd name="T5" fmla="*/ 2147483647 h 68"/>
              <a:gd name="T6" fmla="*/ 0 60000 65536"/>
              <a:gd name="T7" fmla="*/ 0 60000 65536"/>
              <a:gd name="T8" fmla="*/ 0 60000 65536"/>
              <a:gd name="T9" fmla="*/ 0 w 13"/>
              <a:gd name="T10" fmla="*/ 0 h 68"/>
              <a:gd name="T11" fmla="*/ 13 w 13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68">
                <a:moveTo>
                  <a:pt x="0" y="0"/>
                </a:moveTo>
                <a:lnTo>
                  <a:pt x="5" y="34"/>
                </a:lnTo>
                <a:lnTo>
                  <a:pt x="13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8" name="Freeform 678"/>
          <p:cNvSpPr>
            <a:spLocks/>
          </p:cNvSpPr>
          <p:nvPr/>
        </p:nvSpPr>
        <p:spPr bwMode="auto">
          <a:xfrm>
            <a:off x="5765800" y="4214813"/>
            <a:ext cx="12700" cy="60325"/>
          </a:xfrm>
          <a:custGeom>
            <a:avLst/>
            <a:gdLst>
              <a:gd name="T0" fmla="*/ 0 w 16"/>
              <a:gd name="T1" fmla="*/ 0 h 76"/>
              <a:gd name="T2" fmla="*/ 2147483647 w 16"/>
              <a:gd name="T3" fmla="*/ 2147483647 h 76"/>
              <a:gd name="T4" fmla="*/ 2147483647 w 16"/>
              <a:gd name="T5" fmla="*/ 2147483647 h 76"/>
              <a:gd name="T6" fmla="*/ 0 60000 65536"/>
              <a:gd name="T7" fmla="*/ 0 60000 65536"/>
              <a:gd name="T8" fmla="*/ 0 60000 65536"/>
              <a:gd name="T9" fmla="*/ 0 w 16"/>
              <a:gd name="T10" fmla="*/ 0 h 76"/>
              <a:gd name="T11" fmla="*/ 16 w 16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6">
                <a:moveTo>
                  <a:pt x="0" y="0"/>
                </a:moveTo>
                <a:lnTo>
                  <a:pt x="7" y="38"/>
                </a:lnTo>
                <a:lnTo>
                  <a:pt x="16" y="7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9" name="Line 679"/>
          <p:cNvSpPr>
            <a:spLocks noChangeShapeType="1"/>
          </p:cNvSpPr>
          <p:nvPr/>
        </p:nvSpPr>
        <p:spPr bwMode="auto">
          <a:xfrm>
            <a:off x="5778500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0" name="Freeform 680"/>
          <p:cNvSpPr>
            <a:spLocks/>
          </p:cNvSpPr>
          <p:nvPr/>
        </p:nvSpPr>
        <p:spPr bwMode="auto">
          <a:xfrm>
            <a:off x="5788025" y="4332288"/>
            <a:ext cx="12700" cy="60325"/>
          </a:xfrm>
          <a:custGeom>
            <a:avLst/>
            <a:gdLst>
              <a:gd name="T0" fmla="*/ 0 w 16"/>
              <a:gd name="T1" fmla="*/ 0 h 78"/>
              <a:gd name="T2" fmla="*/ 2147483647 w 16"/>
              <a:gd name="T3" fmla="*/ 2147483647 h 78"/>
              <a:gd name="T4" fmla="*/ 2147483647 w 16"/>
              <a:gd name="T5" fmla="*/ 2147483647 h 78"/>
              <a:gd name="T6" fmla="*/ 0 60000 65536"/>
              <a:gd name="T7" fmla="*/ 0 60000 65536"/>
              <a:gd name="T8" fmla="*/ 0 60000 65536"/>
              <a:gd name="T9" fmla="*/ 0 w 16"/>
              <a:gd name="T10" fmla="*/ 0 h 78"/>
              <a:gd name="T11" fmla="*/ 16 w 16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8">
                <a:moveTo>
                  <a:pt x="0" y="0"/>
                </a:moveTo>
                <a:lnTo>
                  <a:pt x="7" y="38"/>
                </a:lnTo>
                <a:lnTo>
                  <a:pt x="16" y="7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1" name="Line 681"/>
          <p:cNvSpPr>
            <a:spLocks noChangeShapeType="1"/>
          </p:cNvSpPr>
          <p:nvPr/>
        </p:nvSpPr>
        <p:spPr bwMode="auto">
          <a:xfrm>
            <a:off x="5800725" y="4392613"/>
            <a:ext cx="11113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2" name="Freeform 682"/>
          <p:cNvSpPr>
            <a:spLocks/>
          </p:cNvSpPr>
          <p:nvPr/>
        </p:nvSpPr>
        <p:spPr bwMode="auto">
          <a:xfrm>
            <a:off x="5811838" y="4452938"/>
            <a:ext cx="12700" cy="57150"/>
          </a:xfrm>
          <a:custGeom>
            <a:avLst/>
            <a:gdLst>
              <a:gd name="T0" fmla="*/ 0 w 15"/>
              <a:gd name="T1" fmla="*/ 0 h 73"/>
              <a:gd name="T2" fmla="*/ 2147483647 w 15"/>
              <a:gd name="T3" fmla="*/ 2147483647 h 73"/>
              <a:gd name="T4" fmla="*/ 2147483647 w 15"/>
              <a:gd name="T5" fmla="*/ 2147483647 h 73"/>
              <a:gd name="T6" fmla="*/ 0 60000 65536"/>
              <a:gd name="T7" fmla="*/ 0 60000 65536"/>
              <a:gd name="T8" fmla="*/ 0 60000 65536"/>
              <a:gd name="T9" fmla="*/ 0 w 15"/>
              <a:gd name="T10" fmla="*/ 0 h 73"/>
              <a:gd name="T11" fmla="*/ 15 w 15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3">
                <a:moveTo>
                  <a:pt x="0" y="0"/>
                </a:moveTo>
                <a:lnTo>
                  <a:pt x="7" y="38"/>
                </a:lnTo>
                <a:lnTo>
                  <a:pt x="15" y="7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3" name="Line 683"/>
          <p:cNvSpPr>
            <a:spLocks noChangeShapeType="1"/>
          </p:cNvSpPr>
          <p:nvPr/>
        </p:nvSpPr>
        <p:spPr bwMode="auto">
          <a:xfrm>
            <a:off x="5824538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4" name="Freeform 684"/>
          <p:cNvSpPr>
            <a:spLocks/>
          </p:cNvSpPr>
          <p:nvPr/>
        </p:nvSpPr>
        <p:spPr bwMode="auto">
          <a:xfrm>
            <a:off x="5834063" y="4564063"/>
            <a:ext cx="12700" cy="47625"/>
          </a:xfrm>
          <a:custGeom>
            <a:avLst/>
            <a:gdLst>
              <a:gd name="T0" fmla="*/ 0 w 17"/>
              <a:gd name="T1" fmla="*/ 0 h 59"/>
              <a:gd name="T2" fmla="*/ 2147483647 w 17"/>
              <a:gd name="T3" fmla="*/ 2147483647 h 59"/>
              <a:gd name="T4" fmla="*/ 2147483647 w 17"/>
              <a:gd name="T5" fmla="*/ 2147483647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0"/>
                </a:moveTo>
                <a:lnTo>
                  <a:pt x="9" y="29"/>
                </a:lnTo>
                <a:lnTo>
                  <a:pt x="17" y="5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5" name="Line 685"/>
          <p:cNvSpPr>
            <a:spLocks noChangeShapeType="1"/>
          </p:cNvSpPr>
          <p:nvPr/>
        </p:nvSpPr>
        <p:spPr bwMode="auto">
          <a:xfrm>
            <a:off x="5846763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6" name="Line 686"/>
          <p:cNvSpPr>
            <a:spLocks noChangeShapeType="1"/>
          </p:cNvSpPr>
          <p:nvPr/>
        </p:nvSpPr>
        <p:spPr bwMode="auto">
          <a:xfrm>
            <a:off x="5859463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7" name="Freeform 687"/>
          <p:cNvSpPr>
            <a:spLocks/>
          </p:cNvSpPr>
          <p:nvPr/>
        </p:nvSpPr>
        <p:spPr bwMode="auto">
          <a:xfrm>
            <a:off x="5868988" y="4702175"/>
            <a:ext cx="14287" cy="36513"/>
          </a:xfrm>
          <a:custGeom>
            <a:avLst/>
            <a:gdLst>
              <a:gd name="T0" fmla="*/ 0 w 16"/>
              <a:gd name="T1" fmla="*/ 0 h 47"/>
              <a:gd name="T2" fmla="*/ 2147483647 w 16"/>
              <a:gd name="T3" fmla="*/ 2147483647 h 47"/>
              <a:gd name="T4" fmla="*/ 2147483647 w 16"/>
              <a:gd name="T5" fmla="*/ 2147483647 h 47"/>
              <a:gd name="T6" fmla="*/ 0 60000 65536"/>
              <a:gd name="T7" fmla="*/ 0 60000 65536"/>
              <a:gd name="T8" fmla="*/ 0 60000 65536"/>
              <a:gd name="T9" fmla="*/ 0 w 16"/>
              <a:gd name="T10" fmla="*/ 0 h 47"/>
              <a:gd name="T11" fmla="*/ 16 w 1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7">
                <a:moveTo>
                  <a:pt x="0" y="0"/>
                </a:moveTo>
                <a:lnTo>
                  <a:pt x="8" y="27"/>
                </a:lnTo>
                <a:lnTo>
                  <a:pt x="16" y="4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8" name="Line 688"/>
          <p:cNvSpPr>
            <a:spLocks noChangeShapeType="1"/>
          </p:cNvSpPr>
          <p:nvPr/>
        </p:nvSpPr>
        <p:spPr bwMode="auto">
          <a:xfrm>
            <a:off x="588327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9" name="Freeform 689"/>
          <p:cNvSpPr>
            <a:spLocks/>
          </p:cNvSpPr>
          <p:nvPr/>
        </p:nvSpPr>
        <p:spPr bwMode="auto">
          <a:xfrm>
            <a:off x="5892800" y="4773613"/>
            <a:ext cx="12700" cy="26987"/>
          </a:xfrm>
          <a:custGeom>
            <a:avLst/>
            <a:gdLst>
              <a:gd name="T0" fmla="*/ 0 w 17"/>
              <a:gd name="T1" fmla="*/ 0 h 34"/>
              <a:gd name="T2" fmla="*/ 2147483647 w 17"/>
              <a:gd name="T3" fmla="*/ 2147483647 h 34"/>
              <a:gd name="T4" fmla="*/ 2147483647 w 17"/>
              <a:gd name="T5" fmla="*/ 2147483647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0"/>
                </a:moveTo>
                <a:lnTo>
                  <a:pt x="9" y="16"/>
                </a:lnTo>
                <a:lnTo>
                  <a:pt x="17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0" name="Freeform 690"/>
          <p:cNvSpPr>
            <a:spLocks/>
          </p:cNvSpPr>
          <p:nvPr/>
        </p:nvSpPr>
        <p:spPr bwMode="auto">
          <a:xfrm>
            <a:off x="5905500" y="4800600"/>
            <a:ext cx="9525" cy="26988"/>
          </a:xfrm>
          <a:custGeom>
            <a:avLst/>
            <a:gdLst>
              <a:gd name="T0" fmla="*/ 0 w 12"/>
              <a:gd name="T1" fmla="*/ 0 h 34"/>
              <a:gd name="T2" fmla="*/ 2147483647 w 12"/>
              <a:gd name="T3" fmla="*/ 2147483647 h 34"/>
              <a:gd name="T4" fmla="*/ 2147483647 w 12"/>
              <a:gd name="T5" fmla="*/ 2147483647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0"/>
                </a:moveTo>
                <a:lnTo>
                  <a:pt x="4" y="17"/>
                </a:lnTo>
                <a:lnTo>
                  <a:pt x="12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1" name="Freeform 691"/>
          <p:cNvSpPr>
            <a:spLocks/>
          </p:cNvSpPr>
          <p:nvPr/>
        </p:nvSpPr>
        <p:spPr bwMode="auto">
          <a:xfrm>
            <a:off x="5915025" y="4827588"/>
            <a:ext cx="12700" cy="20637"/>
          </a:xfrm>
          <a:custGeom>
            <a:avLst/>
            <a:gdLst>
              <a:gd name="T0" fmla="*/ 0 w 17"/>
              <a:gd name="T1" fmla="*/ 0 h 26"/>
              <a:gd name="T2" fmla="*/ 2147483647 w 17"/>
              <a:gd name="T3" fmla="*/ 2147483647 h 26"/>
              <a:gd name="T4" fmla="*/ 2147483647 w 17"/>
              <a:gd name="T5" fmla="*/ 2147483647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0"/>
                </a:moveTo>
                <a:lnTo>
                  <a:pt x="8" y="13"/>
                </a:lnTo>
                <a:lnTo>
                  <a:pt x="17" y="2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2" name="Line 692"/>
          <p:cNvSpPr>
            <a:spLocks noChangeShapeType="1"/>
          </p:cNvSpPr>
          <p:nvPr/>
        </p:nvSpPr>
        <p:spPr bwMode="auto">
          <a:xfrm>
            <a:off x="5927725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3" name="Freeform 693"/>
          <p:cNvSpPr>
            <a:spLocks/>
          </p:cNvSpPr>
          <p:nvPr/>
        </p:nvSpPr>
        <p:spPr bwMode="auto">
          <a:xfrm>
            <a:off x="5937250" y="4865688"/>
            <a:ext cx="14288" cy="12700"/>
          </a:xfrm>
          <a:custGeom>
            <a:avLst/>
            <a:gdLst>
              <a:gd name="T0" fmla="*/ 0 w 16"/>
              <a:gd name="T1" fmla="*/ 0 h 17"/>
              <a:gd name="T2" fmla="*/ 2147483647 w 16"/>
              <a:gd name="T3" fmla="*/ 2147483647 h 17"/>
              <a:gd name="T4" fmla="*/ 2147483647 w 16"/>
              <a:gd name="T5" fmla="*/ 2147483647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0"/>
                </a:moveTo>
                <a:lnTo>
                  <a:pt x="8" y="8"/>
                </a:lnTo>
                <a:lnTo>
                  <a:pt x="16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4" name="Line 694"/>
          <p:cNvSpPr>
            <a:spLocks noChangeShapeType="1"/>
          </p:cNvSpPr>
          <p:nvPr/>
        </p:nvSpPr>
        <p:spPr bwMode="auto">
          <a:xfrm>
            <a:off x="5951538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5" name="Freeform 695"/>
          <p:cNvSpPr>
            <a:spLocks/>
          </p:cNvSpPr>
          <p:nvPr/>
        </p:nvSpPr>
        <p:spPr bwMode="auto">
          <a:xfrm>
            <a:off x="5961063" y="4892675"/>
            <a:ext cx="12700" cy="9525"/>
          </a:xfrm>
          <a:custGeom>
            <a:avLst/>
            <a:gdLst>
              <a:gd name="T0" fmla="*/ 0 w 17"/>
              <a:gd name="T1" fmla="*/ 0 h 13"/>
              <a:gd name="T2" fmla="*/ 2147483647 w 17"/>
              <a:gd name="T3" fmla="*/ 2147483647 h 13"/>
              <a:gd name="T4" fmla="*/ 2147483647 w 17"/>
              <a:gd name="T5" fmla="*/ 2147483647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0"/>
                </a:moveTo>
                <a:lnTo>
                  <a:pt x="9" y="8"/>
                </a:lnTo>
                <a:lnTo>
                  <a:pt x="17" y="1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6" name="Line 696"/>
          <p:cNvSpPr>
            <a:spLocks noChangeShapeType="1"/>
          </p:cNvSpPr>
          <p:nvPr/>
        </p:nvSpPr>
        <p:spPr bwMode="auto">
          <a:xfrm>
            <a:off x="5973763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7" name="Freeform 697"/>
          <p:cNvSpPr>
            <a:spLocks/>
          </p:cNvSpPr>
          <p:nvPr/>
        </p:nvSpPr>
        <p:spPr bwMode="auto">
          <a:xfrm>
            <a:off x="5983288" y="4908550"/>
            <a:ext cx="12700" cy="6350"/>
          </a:xfrm>
          <a:custGeom>
            <a:avLst/>
            <a:gdLst>
              <a:gd name="T0" fmla="*/ 0 w 17"/>
              <a:gd name="T1" fmla="*/ 0 h 9"/>
              <a:gd name="T2" fmla="*/ 2147483647 w 17"/>
              <a:gd name="T3" fmla="*/ 2147483647 h 9"/>
              <a:gd name="T4" fmla="*/ 2147483647 w 17"/>
              <a:gd name="T5" fmla="*/ 2147483647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0"/>
                </a:moveTo>
                <a:lnTo>
                  <a:pt x="8" y="6"/>
                </a:lnTo>
                <a:lnTo>
                  <a:pt x="17" y="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8" name="Line 698"/>
          <p:cNvSpPr>
            <a:spLocks noChangeShapeType="1"/>
          </p:cNvSpPr>
          <p:nvPr/>
        </p:nvSpPr>
        <p:spPr bwMode="auto">
          <a:xfrm>
            <a:off x="5995988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9" name="Line 699"/>
          <p:cNvSpPr>
            <a:spLocks noChangeShapeType="1"/>
          </p:cNvSpPr>
          <p:nvPr/>
        </p:nvSpPr>
        <p:spPr bwMode="auto">
          <a:xfrm>
            <a:off x="6005513" y="4922838"/>
            <a:ext cx="14287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0" name="Line 700"/>
          <p:cNvSpPr>
            <a:spLocks noChangeShapeType="1"/>
          </p:cNvSpPr>
          <p:nvPr/>
        </p:nvSpPr>
        <p:spPr bwMode="auto">
          <a:xfrm>
            <a:off x="6019800" y="4924425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1" name="Line 701"/>
          <p:cNvSpPr>
            <a:spLocks noChangeShapeType="1"/>
          </p:cNvSpPr>
          <p:nvPr/>
        </p:nvSpPr>
        <p:spPr bwMode="auto">
          <a:xfrm>
            <a:off x="6032500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2" name="Freeform 702"/>
          <p:cNvSpPr>
            <a:spLocks/>
          </p:cNvSpPr>
          <p:nvPr/>
        </p:nvSpPr>
        <p:spPr bwMode="auto">
          <a:xfrm>
            <a:off x="6042025" y="4927600"/>
            <a:ext cx="12700" cy="4763"/>
          </a:xfrm>
          <a:custGeom>
            <a:avLst/>
            <a:gdLst>
              <a:gd name="T0" fmla="*/ 0 w 17"/>
              <a:gd name="T1" fmla="*/ 0 h 5"/>
              <a:gd name="T2" fmla="*/ 2147483647 w 17"/>
              <a:gd name="T3" fmla="*/ 0 h 5"/>
              <a:gd name="T4" fmla="*/ 2147483647 w 17"/>
              <a:gd name="T5" fmla="*/ 2147483647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0"/>
                </a:moveTo>
                <a:lnTo>
                  <a:pt x="8" y="0"/>
                </a:lnTo>
                <a:lnTo>
                  <a:pt x="17" y="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3" name="Line 703"/>
          <p:cNvSpPr>
            <a:spLocks noChangeShapeType="1"/>
          </p:cNvSpPr>
          <p:nvPr/>
        </p:nvSpPr>
        <p:spPr bwMode="auto">
          <a:xfrm>
            <a:off x="6054725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4" name="Freeform 704"/>
          <p:cNvSpPr>
            <a:spLocks/>
          </p:cNvSpPr>
          <p:nvPr/>
        </p:nvSpPr>
        <p:spPr bwMode="auto">
          <a:xfrm>
            <a:off x="6064250" y="4932363"/>
            <a:ext cx="12700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5" name="Freeform 705"/>
          <p:cNvSpPr>
            <a:spLocks/>
          </p:cNvSpPr>
          <p:nvPr/>
        </p:nvSpPr>
        <p:spPr bwMode="auto">
          <a:xfrm>
            <a:off x="6076950" y="4932363"/>
            <a:ext cx="9525" cy="3175"/>
          </a:xfrm>
          <a:custGeom>
            <a:avLst/>
            <a:gdLst>
              <a:gd name="T0" fmla="*/ 0 w 12"/>
              <a:gd name="T1" fmla="*/ 0 h 4"/>
              <a:gd name="T2" fmla="*/ 2147483647 w 12"/>
              <a:gd name="T3" fmla="*/ 0 h 4"/>
              <a:gd name="T4" fmla="*/ 2147483647 w 12"/>
              <a:gd name="T5" fmla="*/ 2147483647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0"/>
                </a:moveTo>
                <a:lnTo>
                  <a:pt x="5" y="0"/>
                </a:lnTo>
                <a:lnTo>
                  <a:pt x="12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6" name="Freeform 706"/>
          <p:cNvSpPr>
            <a:spLocks/>
          </p:cNvSpPr>
          <p:nvPr/>
        </p:nvSpPr>
        <p:spPr bwMode="auto">
          <a:xfrm>
            <a:off x="6086475" y="4935538"/>
            <a:ext cx="14288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7" name="Line 707"/>
          <p:cNvSpPr>
            <a:spLocks noChangeShapeType="1"/>
          </p:cNvSpPr>
          <p:nvPr/>
        </p:nvSpPr>
        <p:spPr bwMode="auto">
          <a:xfrm>
            <a:off x="6100763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8" name="Line 708"/>
          <p:cNvSpPr>
            <a:spLocks noChangeShapeType="1"/>
          </p:cNvSpPr>
          <p:nvPr/>
        </p:nvSpPr>
        <p:spPr bwMode="auto">
          <a:xfrm>
            <a:off x="6110288" y="49355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9" name="Rectangle 709"/>
          <p:cNvSpPr>
            <a:spLocks noChangeArrowheads="1"/>
          </p:cNvSpPr>
          <p:nvPr/>
        </p:nvSpPr>
        <p:spPr bwMode="auto">
          <a:xfrm>
            <a:off x="4970463" y="4972050"/>
            <a:ext cx="460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0" name="Rectangle 710"/>
          <p:cNvSpPr>
            <a:spLocks noChangeArrowheads="1"/>
          </p:cNvSpPr>
          <p:nvPr/>
        </p:nvSpPr>
        <p:spPr bwMode="auto">
          <a:xfrm>
            <a:off x="5200650" y="4972050"/>
            <a:ext cx="460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1" name="Rectangle 711"/>
          <p:cNvSpPr>
            <a:spLocks noChangeArrowheads="1"/>
          </p:cNvSpPr>
          <p:nvPr/>
        </p:nvSpPr>
        <p:spPr bwMode="auto">
          <a:xfrm>
            <a:off x="5427663" y="4972050"/>
            <a:ext cx="460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2" name="Rectangle 712"/>
          <p:cNvSpPr>
            <a:spLocks noChangeArrowheads="1"/>
          </p:cNvSpPr>
          <p:nvPr/>
        </p:nvSpPr>
        <p:spPr bwMode="auto">
          <a:xfrm>
            <a:off x="56657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3" name="Rectangle 713"/>
          <p:cNvSpPr>
            <a:spLocks noChangeArrowheads="1"/>
          </p:cNvSpPr>
          <p:nvPr/>
        </p:nvSpPr>
        <p:spPr bwMode="auto">
          <a:xfrm>
            <a:off x="58943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4" name="Rectangle 714"/>
          <p:cNvSpPr>
            <a:spLocks noChangeArrowheads="1"/>
          </p:cNvSpPr>
          <p:nvPr/>
        </p:nvSpPr>
        <p:spPr bwMode="auto">
          <a:xfrm>
            <a:off x="61229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5" name="Rectangle 715"/>
          <p:cNvSpPr>
            <a:spLocks noChangeArrowheads="1"/>
          </p:cNvSpPr>
          <p:nvPr/>
        </p:nvSpPr>
        <p:spPr bwMode="auto">
          <a:xfrm>
            <a:off x="6353175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6" name="Rectangle 716"/>
          <p:cNvSpPr>
            <a:spLocks noChangeArrowheads="1"/>
          </p:cNvSpPr>
          <p:nvPr/>
        </p:nvSpPr>
        <p:spPr bwMode="auto">
          <a:xfrm>
            <a:off x="3222625" y="5133975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7" name="Rectangle 717"/>
          <p:cNvSpPr>
            <a:spLocks noChangeArrowheads="1"/>
          </p:cNvSpPr>
          <p:nvPr/>
        </p:nvSpPr>
        <p:spPr bwMode="auto">
          <a:xfrm>
            <a:off x="3325813" y="52212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8" name="Rectangle 718"/>
          <p:cNvSpPr>
            <a:spLocks noChangeArrowheads="1"/>
          </p:cNvSpPr>
          <p:nvPr/>
        </p:nvSpPr>
        <p:spPr bwMode="auto">
          <a:xfrm>
            <a:off x="5554663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9" name="Rectangle 719"/>
          <p:cNvSpPr>
            <a:spLocks noChangeArrowheads="1"/>
          </p:cNvSpPr>
          <p:nvPr/>
        </p:nvSpPr>
        <p:spPr bwMode="auto">
          <a:xfrm>
            <a:off x="5657850" y="51276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0" name="Freeform 720"/>
          <p:cNvSpPr>
            <a:spLocks noEditPoints="1"/>
          </p:cNvSpPr>
          <p:nvPr/>
        </p:nvSpPr>
        <p:spPr bwMode="auto">
          <a:xfrm>
            <a:off x="2978150" y="3336925"/>
            <a:ext cx="106363" cy="473075"/>
          </a:xfrm>
          <a:custGeom>
            <a:avLst/>
            <a:gdLst>
              <a:gd name="T0" fmla="*/ 2147483647 w 134"/>
              <a:gd name="T1" fmla="*/ 2147483647 h 597"/>
              <a:gd name="T2" fmla="*/ 2147483647 w 134"/>
              <a:gd name="T3" fmla="*/ 2147483647 h 597"/>
              <a:gd name="T4" fmla="*/ 2147483647 w 134"/>
              <a:gd name="T5" fmla="*/ 2147483647 h 597"/>
              <a:gd name="T6" fmla="*/ 2147483647 w 134"/>
              <a:gd name="T7" fmla="*/ 2147483647 h 597"/>
              <a:gd name="T8" fmla="*/ 2147483647 w 134"/>
              <a:gd name="T9" fmla="*/ 2147483647 h 597"/>
              <a:gd name="T10" fmla="*/ 2147483647 w 134"/>
              <a:gd name="T11" fmla="*/ 0 h 597"/>
              <a:gd name="T12" fmla="*/ 2147483647 w 134"/>
              <a:gd name="T13" fmla="*/ 2147483647 h 597"/>
              <a:gd name="T14" fmla="*/ 2147483647 w 134"/>
              <a:gd name="T15" fmla="*/ 2147483647 h 597"/>
              <a:gd name="T16" fmla="*/ 2147483647 w 134"/>
              <a:gd name="T17" fmla="*/ 2147483647 h 597"/>
              <a:gd name="T18" fmla="*/ 2147483647 w 134"/>
              <a:gd name="T19" fmla="*/ 2147483647 h 597"/>
              <a:gd name="T20" fmla="*/ 2147483647 w 134"/>
              <a:gd name="T21" fmla="*/ 2147483647 h 597"/>
              <a:gd name="T22" fmla="*/ 2147483647 w 134"/>
              <a:gd name="T23" fmla="*/ 2147483647 h 597"/>
              <a:gd name="T24" fmla="*/ 2147483647 w 134"/>
              <a:gd name="T25" fmla="*/ 2147483647 h 597"/>
              <a:gd name="T26" fmla="*/ 2147483647 w 134"/>
              <a:gd name="T27" fmla="*/ 2147483647 h 597"/>
              <a:gd name="T28" fmla="*/ 2147483647 w 134"/>
              <a:gd name="T29" fmla="*/ 2147483647 h 597"/>
              <a:gd name="T30" fmla="*/ 2147483647 w 134"/>
              <a:gd name="T31" fmla="*/ 2147483647 h 597"/>
              <a:gd name="T32" fmla="*/ 2147483647 w 134"/>
              <a:gd name="T33" fmla="*/ 2147483647 h 597"/>
              <a:gd name="T34" fmla="*/ 2147483647 w 134"/>
              <a:gd name="T35" fmla="*/ 2147483647 h 597"/>
              <a:gd name="T36" fmla="*/ 2147483647 w 134"/>
              <a:gd name="T37" fmla="*/ 2147483647 h 597"/>
              <a:gd name="T38" fmla="*/ 2147483647 w 134"/>
              <a:gd name="T39" fmla="*/ 2147483647 h 597"/>
              <a:gd name="T40" fmla="*/ 2147483647 w 134"/>
              <a:gd name="T41" fmla="*/ 2147483647 h 597"/>
              <a:gd name="T42" fmla="*/ 0 w 134"/>
              <a:gd name="T43" fmla="*/ 2147483647 h 597"/>
              <a:gd name="T44" fmla="*/ 0 w 134"/>
              <a:gd name="T45" fmla="*/ 2147483647 h 597"/>
              <a:gd name="T46" fmla="*/ 2147483647 w 134"/>
              <a:gd name="T47" fmla="*/ 2147483647 h 597"/>
              <a:gd name="T48" fmla="*/ 2147483647 w 134"/>
              <a:gd name="T49" fmla="*/ 2147483647 h 597"/>
              <a:gd name="T50" fmla="*/ 2147483647 w 134"/>
              <a:gd name="T51" fmla="*/ 2147483647 h 597"/>
              <a:gd name="T52" fmla="*/ 0 w 134"/>
              <a:gd name="T53" fmla="*/ 2147483647 h 597"/>
              <a:gd name="T54" fmla="*/ 0 w 134"/>
              <a:gd name="T55" fmla="*/ 2147483647 h 597"/>
              <a:gd name="T56" fmla="*/ 2147483647 w 134"/>
              <a:gd name="T57" fmla="*/ 2147483647 h 597"/>
              <a:gd name="T58" fmla="*/ 2147483647 w 134"/>
              <a:gd name="T59" fmla="*/ 2147483647 h 597"/>
              <a:gd name="T60" fmla="*/ 2147483647 w 134"/>
              <a:gd name="T61" fmla="*/ 2147483647 h 597"/>
              <a:gd name="T62" fmla="*/ 2147483647 w 134"/>
              <a:gd name="T63" fmla="*/ 2147483647 h 597"/>
              <a:gd name="T64" fmla="*/ 2147483647 w 134"/>
              <a:gd name="T65" fmla="*/ 2147483647 h 597"/>
              <a:gd name="T66" fmla="*/ 2147483647 w 134"/>
              <a:gd name="T67" fmla="*/ 2147483647 h 597"/>
              <a:gd name="T68" fmla="*/ 2147483647 w 134"/>
              <a:gd name="T69" fmla="*/ 2147483647 h 597"/>
              <a:gd name="T70" fmla="*/ 2147483647 w 134"/>
              <a:gd name="T71" fmla="*/ 2147483647 h 597"/>
              <a:gd name="T72" fmla="*/ 2147483647 w 134"/>
              <a:gd name="T73" fmla="*/ 2147483647 h 597"/>
              <a:gd name="T74" fmla="*/ 2147483647 w 134"/>
              <a:gd name="T75" fmla="*/ 2147483647 h 597"/>
              <a:gd name="T76" fmla="*/ 2147483647 w 134"/>
              <a:gd name="T77" fmla="*/ 2147483647 h 597"/>
              <a:gd name="T78" fmla="*/ 2147483647 w 134"/>
              <a:gd name="T79" fmla="*/ 2147483647 h 597"/>
              <a:gd name="T80" fmla="*/ 2147483647 w 134"/>
              <a:gd name="T81" fmla="*/ 2147483647 h 597"/>
              <a:gd name="T82" fmla="*/ 2147483647 w 134"/>
              <a:gd name="T83" fmla="*/ 2147483647 h 597"/>
              <a:gd name="T84" fmla="*/ 2147483647 w 134"/>
              <a:gd name="T85" fmla="*/ 2147483647 h 597"/>
              <a:gd name="T86" fmla="*/ 2147483647 w 134"/>
              <a:gd name="T87" fmla="*/ 2147483647 h 59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"/>
              <a:gd name="T133" fmla="*/ 0 h 597"/>
              <a:gd name="T134" fmla="*/ 134 w 134"/>
              <a:gd name="T135" fmla="*/ 597 h 59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" h="597">
                <a:moveTo>
                  <a:pt x="83" y="31"/>
                </a:moveTo>
                <a:lnTo>
                  <a:pt x="83" y="566"/>
                </a:lnTo>
                <a:lnTo>
                  <a:pt x="72" y="566"/>
                </a:lnTo>
                <a:lnTo>
                  <a:pt x="72" y="31"/>
                </a:lnTo>
                <a:lnTo>
                  <a:pt x="83" y="31"/>
                </a:lnTo>
                <a:close/>
                <a:moveTo>
                  <a:pt x="62" y="31"/>
                </a:moveTo>
                <a:lnTo>
                  <a:pt x="62" y="566"/>
                </a:lnTo>
                <a:lnTo>
                  <a:pt x="53" y="566"/>
                </a:lnTo>
                <a:lnTo>
                  <a:pt x="53" y="31"/>
                </a:lnTo>
                <a:lnTo>
                  <a:pt x="62" y="31"/>
                </a:lnTo>
                <a:close/>
                <a:moveTo>
                  <a:pt x="3" y="117"/>
                </a:moveTo>
                <a:lnTo>
                  <a:pt x="67" y="0"/>
                </a:lnTo>
                <a:lnTo>
                  <a:pt x="133" y="117"/>
                </a:lnTo>
                <a:lnTo>
                  <a:pt x="134" y="121"/>
                </a:lnTo>
                <a:lnTo>
                  <a:pt x="134" y="124"/>
                </a:lnTo>
                <a:lnTo>
                  <a:pt x="134" y="126"/>
                </a:lnTo>
                <a:lnTo>
                  <a:pt x="134" y="130"/>
                </a:lnTo>
                <a:lnTo>
                  <a:pt x="133" y="133"/>
                </a:lnTo>
                <a:lnTo>
                  <a:pt x="132" y="135"/>
                </a:lnTo>
                <a:lnTo>
                  <a:pt x="129" y="138"/>
                </a:lnTo>
                <a:lnTo>
                  <a:pt x="127" y="140"/>
                </a:lnTo>
                <a:lnTo>
                  <a:pt x="125" y="141"/>
                </a:lnTo>
                <a:lnTo>
                  <a:pt x="121" y="141"/>
                </a:lnTo>
                <a:lnTo>
                  <a:pt x="119" y="141"/>
                </a:lnTo>
                <a:lnTo>
                  <a:pt x="116" y="141"/>
                </a:lnTo>
                <a:lnTo>
                  <a:pt x="113" y="140"/>
                </a:lnTo>
                <a:lnTo>
                  <a:pt x="110" y="139"/>
                </a:lnTo>
                <a:lnTo>
                  <a:pt x="109" y="136"/>
                </a:lnTo>
                <a:lnTo>
                  <a:pt x="107" y="134"/>
                </a:lnTo>
                <a:lnTo>
                  <a:pt x="54" y="39"/>
                </a:lnTo>
                <a:lnTo>
                  <a:pt x="80" y="39"/>
                </a:lnTo>
                <a:lnTo>
                  <a:pt x="28" y="134"/>
                </a:lnTo>
                <a:lnTo>
                  <a:pt x="27" y="136"/>
                </a:lnTo>
                <a:lnTo>
                  <a:pt x="24" y="139"/>
                </a:lnTo>
                <a:lnTo>
                  <a:pt x="22" y="140"/>
                </a:lnTo>
                <a:lnTo>
                  <a:pt x="19" y="141"/>
                </a:lnTo>
                <a:lnTo>
                  <a:pt x="16" y="141"/>
                </a:lnTo>
                <a:lnTo>
                  <a:pt x="13" y="141"/>
                </a:lnTo>
                <a:lnTo>
                  <a:pt x="10" y="141"/>
                </a:lnTo>
                <a:lnTo>
                  <a:pt x="7" y="140"/>
                </a:lnTo>
                <a:lnTo>
                  <a:pt x="5" y="138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0" y="126"/>
                </a:lnTo>
                <a:lnTo>
                  <a:pt x="0" y="124"/>
                </a:lnTo>
                <a:lnTo>
                  <a:pt x="0" y="121"/>
                </a:lnTo>
                <a:lnTo>
                  <a:pt x="3" y="117"/>
                </a:lnTo>
                <a:close/>
                <a:moveTo>
                  <a:pt x="133" y="479"/>
                </a:moveTo>
                <a:lnTo>
                  <a:pt x="67" y="597"/>
                </a:lnTo>
                <a:lnTo>
                  <a:pt x="3" y="479"/>
                </a:lnTo>
                <a:lnTo>
                  <a:pt x="0" y="477"/>
                </a:lnTo>
                <a:lnTo>
                  <a:pt x="0" y="473"/>
                </a:lnTo>
                <a:lnTo>
                  <a:pt x="0" y="470"/>
                </a:lnTo>
                <a:lnTo>
                  <a:pt x="0" y="467"/>
                </a:lnTo>
                <a:lnTo>
                  <a:pt x="1" y="464"/>
                </a:lnTo>
                <a:lnTo>
                  <a:pt x="3" y="461"/>
                </a:lnTo>
                <a:lnTo>
                  <a:pt x="5" y="459"/>
                </a:lnTo>
                <a:lnTo>
                  <a:pt x="7" y="458"/>
                </a:lnTo>
                <a:lnTo>
                  <a:pt x="10" y="456"/>
                </a:lnTo>
                <a:lnTo>
                  <a:pt x="13" y="455"/>
                </a:lnTo>
                <a:lnTo>
                  <a:pt x="16" y="455"/>
                </a:lnTo>
                <a:lnTo>
                  <a:pt x="19" y="455"/>
                </a:lnTo>
                <a:lnTo>
                  <a:pt x="22" y="456"/>
                </a:lnTo>
                <a:lnTo>
                  <a:pt x="24" y="459"/>
                </a:lnTo>
                <a:lnTo>
                  <a:pt x="27" y="460"/>
                </a:lnTo>
                <a:lnTo>
                  <a:pt x="28" y="463"/>
                </a:lnTo>
                <a:lnTo>
                  <a:pt x="80" y="558"/>
                </a:lnTo>
                <a:lnTo>
                  <a:pt x="54" y="558"/>
                </a:lnTo>
                <a:lnTo>
                  <a:pt x="107" y="463"/>
                </a:lnTo>
                <a:lnTo>
                  <a:pt x="109" y="460"/>
                </a:lnTo>
                <a:lnTo>
                  <a:pt x="110" y="459"/>
                </a:lnTo>
                <a:lnTo>
                  <a:pt x="113" y="456"/>
                </a:lnTo>
                <a:lnTo>
                  <a:pt x="116" y="455"/>
                </a:lnTo>
                <a:lnTo>
                  <a:pt x="119" y="455"/>
                </a:lnTo>
                <a:lnTo>
                  <a:pt x="121" y="455"/>
                </a:lnTo>
                <a:lnTo>
                  <a:pt x="125" y="456"/>
                </a:lnTo>
                <a:lnTo>
                  <a:pt x="127" y="458"/>
                </a:lnTo>
                <a:lnTo>
                  <a:pt x="129" y="459"/>
                </a:lnTo>
                <a:lnTo>
                  <a:pt x="132" y="461"/>
                </a:lnTo>
                <a:lnTo>
                  <a:pt x="133" y="464"/>
                </a:lnTo>
                <a:lnTo>
                  <a:pt x="134" y="467"/>
                </a:lnTo>
                <a:lnTo>
                  <a:pt x="134" y="470"/>
                </a:lnTo>
                <a:lnTo>
                  <a:pt x="134" y="473"/>
                </a:lnTo>
                <a:lnTo>
                  <a:pt x="134" y="477"/>
                </a:lnTo>
                <a:lnTo>
                  <a:pt x="133" y="47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1" name="Freeform 721"/>
          <p:cNvSpPr>
            <a:spLocks noEditPoints="1"/>
          </p:cNvSpPr>
          <p:nvPr/>
        </p:nvSpPr>
        <p:spPr bwMode="auto">
          <a:xfrm>
            <a:off x="5578475" y="3289300"/>
            <a:ext cx="106363" cy="474663"/>
          </a:xfrm>
          <a:custGeom>
            <a:avLst/>
            <a:gdLst>
              <a:gd name="T0" fmla="*/ 2147483647 w 135"/>
              <a:gd name="T1" fmla="*/ 2147483647 h 599"/>
              <a:gd name="T2" fmla="*/ 2147483647 w 135"/>
              <a:gd name="T3" fmla="*/ 2147483647 h 599"/>
              <a:gd name="T4" fmla="*/ 2147483647 w 135"/>
              <a:gd name="T5" fmla="*/ 2147483647 h 599"/>
              <a:gd name="T6" fmla="*/ 2147483647 w 135"/>
              <a:gd name="T7" fmla="*/ 2147483647 h 599"/>
              <a:gd name="T8" fmla="*/ 2147483647 w 135"/>
              <a:gd name="T9" fmla="*/ 2147483647 h 599"/>
              <a:gd name="T10" fmla="*/ 2147483647 w 135"/>
              <a:gd name="T11" fmla="*/ 0 h 599"/>
              <a:gd name="T12" fmla="*/ 2147483647 w 135"/>
              <a:gd name="T13" fmla="*/ 2147483647 h 599"/>
              <a:gd name="T14" fmla="*/ 2147483647 w 135"/>
              <a:gd name="T15" fmla="*/ 2147483647 h 599"/>
              <a:gd name="T16" fmla="*/ 2147483647 w 135"/>
              <a:gd name="T17" fmla="*/ 2147483647 h 599"/>
              <a:gd name="T18" fmla="*/ 2147483647 w 135"/>
              <a:gd name="T19" fmla="*/ 2147483647 h 599"/>
              <a:gd name="T20" fmla="*/ 2147483647 w 135"/>
              <a:gd name="T21" fmla="*/ 2147483647 h 599"/>
              <a:gd name="T22" fmla="*/ 2147483647 w 135"/>
              <a:gd name="T23" fmla="*/ 2147483647 h 599"/>
              <a:gd name="T24" fmla="*/ 2147483647 w 135"/>
              <a:gd name="T25" fmla="*/ 2147483647 h 599"/>
              <a:gd name="T26" fmla="*/ 2147483647 w 135"/>
              <a:gd name="T27" fmla="*/ 2147483647 h 599"/>
              <a:gd name="T28" fmla="*/ 2147483647 w 135"/>
              <a:gd name="T29" fmla="*/ 2147483647 h 599"/>
              <a:gd name="T30" fmla="*/ 2147483647 w 135"/>
              <a:gd name="T31" fmla="*/ 2147483647 h 599"/>
              <a:gd name="T32" fmla="*/ 2147483647 w 135"/>
              <a:gd name="T33" fmla="*/ 2147483647 h 599"/>
              <a:gd name="T34" fmla="*/ 2147483647 w 135"/>
              <a:gd name="T35" fmla="*/ 2147483647 h 599"/>
              <a:gd name="T36" fmla="*/ 2147483647 w 135"/>
              <a:gd name="T37" fmla="*/ 2147483647 h 599"/>
              <a:gd name="T38" fmla="*/ 2147483647 w 135"/>
              <a:gd name="T39" fmla="*/ 2147483647 h 599"/>
              <a:gd name="T40" fmla="*/ 2147483647 w 135"/>
              <a:gd name="T41" fmla="*/ 2147483647 h 599"/>
              <a:gd name="T42" fmla="*/ 2147483647 w 135"/>
              <a:gd name="T43" fmla="*/ 2147483647 h 599"/>
              <a:gd name="T44" fmla="*/ 2147483647 w 135"/>
              <a:gd name="T45" fmla="*/ 2147483647 h 599"/>
              <a:gd name="T46" fmla="*/ 2147483647 w 135"/>
              <a:gd name="T47" fmla="*/ 2147483647 h 599"/>
              <a:gd name="T48" fmla="*/ 2147483647 w 135"/>
              <a:gd name="T49" fmla="*/ 2147483647 h 599"/>
              <a:gd name="T50" fmla="*/ 2147483647 w 135"/>
              <a:gd name="T51" fmla="*/ 2147483647 h 599"/>
              <a:gd name="T52" fmla="*/ 2147483647 w 135"/>
              <a:gd name="T53" fmla="*/ 2147483647 h 599"/>
              <a:gd name="T54" fmla="*/ 2147483647 w 135"/>
              <a:gd name="T55" fmla="*/ 2147483647 h 599"/>
              <a:gd name="T56" fmla="*/ 2147483647 w 135"/>
              <a:gd name="T57" fmla="*/ 2147483647 h 599"/>
              <a:gd name="T58" fmla="*/ 2147483647 w 135"/>
              <a:gd name="T59" fmla="*/ 2147483647 h 599"/>
              <a:gd name="T60" fmla="*/ 2147483647 w 135"/>
              <a:gd name="T61" fmla="*/ 2147483647 h 599"/>
              <a:gd name="T62" fmla="*/ 2147483647 w 135"/>
              <a:gd name="T63" fmla="*/ 2147483647 h 599"/>
              <a:gd name="T64" fmla="*/ 2147483647 w 135"/>
              <a:gd name="T65" fmla="*/ 2147483647 h 599"/>
              <a:gd name="T66" fmla="*/ 2147483647 w 135"/>
              <a:gd name="T67" fmla="*/ 2147483647 h 599"/>
              <a:gd name="T68" fmla="*/ 2147483647 w 135"/>
              <a:gd name="T69" fmla="*/ 2147483647 h 599"/>
              <a:gd name="T70" fmla="*/ 2147483647 w 135"/>
              <a:gd name="T71" fmla="*/ 2147483647 h 599"/>
              <a:gd name="T72" fmla="*/ 2147483647 w 135"/>
              <a:gd name="T73" fmla="*/ 2147483647 h 599"/>
              <a:gd name="T74" fmla="*/ 2147483647 w 135"/>
              <a:gd name="T75" fmla="*/ 2147483647 h 599"/>
              <a:gd name="T76" fmla="*/ 2147483647 w 135"/>
              <a:gd name="T77" fmla="*/ 2147483647 h 599"/>
              <a:gd name="T78" fmla="*/ 2147483647 w 135"/>
              <a:gd name="T79" fmla="*/ 2147483647 h 599"/>
              <a:gd name="T80" fmla="*/ 2147483647 w 135"/>
              <a:gd name="T81" fmla="*/ 2147483647 h 599"/>
              <a:gd name="T82" fmla="*/ 2147483647 w 135"/>
              <a:gd name="T83" fmla="*/ 2147483647 h 599"/>
              <a:gd name="T84" fmla="*/ 2147483647 w 135"/>
              <a:gd name="T85" fmla="*/ 2147483647 h 599"/>
              <a:gd name="T86" fmla="*/ 2147483647 w 135"/>
              <a:gd name="T87" fmla="*/ 2147483647 h 59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5"/>
              <a:gd name="T133" fmla="*/ 0 h 599"/>
              <a:gd name="T134" fmla="*/ 135 w 135"/>
              <a:gd name="T135" fmla="*/ 599 h 59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5" h="599">
                <a:moveTo>
                  <a:pt x="82" y="32"/>
                </a:moveTo>
                <a:lnTo>
                  <a:pt x="82" y="567"/>
                </a:lnTo>
                <a:lnTo>
                  <a:pt x="72" y="567"/>
                </a:lnTo>
                <a:lnTo>
                  <a:pt x="72" y="32"/>
                </a:lnTo>
                <a:lnTo>
                  <a:pt x="82" y="32"/>
                </a:lnTo>
                <a:close/>
                <a:moveTo>
                  <a:pt x="63" y="32"/>
                </a:moveTo>
                <a:lnTo>
                  <a:pt x="63" y="567"/>
                </a:lnTo>
                <a:lnTo>
                  <a:pt x="52" y="567"/>
                </a:lnTo>
                <a:lnTo>
                  <a:pt x="52" y="32"/>
                </a:lnTo>
                <a:lnTo>
                  <a:pt x="63" y="32"/>
                </a:lnTo>
                <a:close/>
                <a:moveTo>
                  <a:pt x="2" y="119"/>
                </a:moveTo>
                <a:lnTo>
                  <a:pt x="68" y="0"/>
                </a:lnTo>
                <a:lnTo>
                  <a:pt x="132" y="119"/>
                </a:lnTo>
                <a:lnTo>
                  <a:pt x="133" y="122"/>
                </a:lnTo>
                <a:lnTo>
                  <a:pt x="135" y="124"/>
                </a:lnTo>
                <a:lnTo>
                  <a:pt x="135" y="128"/>
                </a:lnTo>
                <a:lnTo>
                  <a:pt x="135" y="131"/>
                </a:lnTo>
                <a:lnTo>
                  <a:pt x="133" y="133"/>
                </a:lnTo>
                <a:lnTo>
                  <a:pt x="131" y="136"/>
                </a:lnTo>
                <a:lnTo>
                  <a:pt x="130" y="138"/>
                </a:lnTo>
                <a:lnTo>
                  <a:pt x="127" y="141"/>
                </a:lnTo>
                <a:lnTo>
                  <a:pt x="124" y="142"/>
                </a:lnTo>
                <a:lnTo>
                  <a:pt x="121" y="142"/>
                </a:lnTo>
                <a:lnTo>
                  <a:pt x="119" y="142"/>
                </a:lnTo>
                <a:lnTo>
                  <a:pt x="116" y="142"/>
                </a:lnTo>
                <a:lnTo>
                  <a:pt x="113" y="141"/>
                </a:lnTo>
                <a:lnTo>
                  <a:pt x="111" y="139"/>
                </a:lnTo>
                <a:lnTo>
                  <a:pt x="108" y="137"/>
                </a:lnTo>
                <a:lnTo>
                  <a:pt x="107" y="134"/>
                </a:lnTo>
                <a:lnTo>
                  <a:pt x="55" y="40"/>
                </a:lnTo>
                <a:lnTo>
                  <a:pt x="81" y="40"/>
                </a:lnTo>
                <a:lnTo>
                  <a:pt x="28" y="134"/>
                </a:lnTo>
                <a:lnTo>
                  <a:pt x="26" y="137"/>
                </a:lnTo>
                <a:lnTo>
                  <a:pt x="23" y="139"/>
                </a:lnTo>
                <a:lnTo>
                  <a:pt x="21" y="141"/>
                </a:lnTo>
                <a:lnTo>
                  <a:pt x="19" y="142"/>
                </a:lnTo>
                <a:lnTo>
                  <a:pt x="16" y="142"/>
                </a:lnTo>
                <a:lnTo>
                  <a:pt x="13" y="142"/>
                </a:lnTo>
                <a:lnTo>
                  <a:pt x="10" y="142"/>
                </a:lnTo>
                <a:lnTo>
                  <a:pt x="8" y="141"/>
                </a:lnTo>
                <a:lnTo>
                  <a:pt x="6" y="138"/>
                </a:lnTo>
                <a:lnTo>
                  <a:pt x="3" y="136"/>
                </a:lnTo>
                <a:lnTo>
                  <a:pt x="2" y="133"/>
                </a:lnTo>
                <a:lnTo>
                  <a:pt x="1" y="131"/>
                </a:lnTo>
                <a:lnTo>
                  <a:pt x="0" y="128"/>
                </a:lnTo>
                <a:lnTo>
                  <a:pt x="1" y="124"/>
                </a:lnTo>
                <a:lnTo>
                  <a:pt x="1" y="122"/>
                </a:lnTo>
                <a:lnTo>
                  <a:pt x="2" y="119"/>
                </a:lnTo>
                <a:close/>
                <a:moveTo>
                  <a:pt x="132" y="480"/>
                </a:moveTo>
                <a:lnTo>
                  <a:pt x="68" y="599"/>
                </a:lnTo>
                <a:lnTo>
                  <a:pt x="2" y="480"/>
                </a:lnTo>
                <a:lnTo>
                  <a:pt x="1" y="477"/>
                </a:lnTo>
                <a:lnTo>
                  <a:pt x="1" y="473"/>
                </a:lnTo>
                <a:lnTo>
                  <a:pt x="0" y="471"/>
                </a:lnTo>
                <a:lnTo>
                  <a:pt x="1" y="468"/>
                </a:lnTo>
                <a:lnTo>
                  <a:pt x="2" y="465"/>
                </a:lnTo>
                <a:lnTo>
                  <a:pt x="3" y="462"/>
                </a:lnTo>
                <a:lnTo>
                  <a:pt x="6" y="460"/>
                </a:lnTo>
                <a:lnTo>
                  <a:pt x="8" y="458"/>
                </a:lnTo>
                <a:lnTo>
                  <a:pt x="10" y="457"/>
                </a:lnTo>
                <a:lnTo>
                  <a:pt x="13" y="456"/>
                </a:lnTo>
                <a:lnTo>
                  <a:pt x="16" y="456"/>
                </a:lnTo>
                <a:lnTo>
                  <a:pt x="19" y="457"/>
                </a:lnTo>
                <a:lnTo>
                  <a:pt x="21" y="457"/>
                </a:lnTo>
                <a:lnTo>
                  <a:pt x="23" y="460"/>
                </a:lnTo>
                <a:lnTo>
                  <a:pt x="26" y="461"/>
                </a:lnTo>
                <a:lnTo>
                  <a:pt x="28" y="463"/>
                </a:lnTo>
                <a:lnTo>
                  <a:pt x="81" y="558"/>
                </a:lnTo>
                <a:lnTo>
                  <a:pt x="55" y="558"/>
                </a:lnTo>
                <a:lnTo>
                  <a:pt x="107" y="463"/>
                </a:lnTo>
                <a:lnTo>
                  <a:pt x="108" y="461"/>
                </a:lnTo>
                <a:lnTo>
                  <a:pt x="111" y="460"/>
                </a:lnTo>
                <a:lnTo>
                  <a:pt x="113" y="457"/>
                </a:lnTo>
                <a:lnTo>
                  <a:pt x="116" y="457"/>
                </a:lnTo>
                <a:lnTo>
                  <a:pt x="119" y="456"/>
                </a:lnTo>
                <a:lnTo>
                  <a:pt x="121" y="456"/>
                </a:lnTo>
                <a:lnTo>
                  <a:pt x="124" y="457"/>
                </a:lnTo>
                <a:lnTo>
                  <a:pt x="127" y="458"/>
                </a:lnTo>
                <a:lnTo>
                  <a:pt x="130" y="460"/>
                </a:lnTo>
                <a:lnTo>
                  <a:pt x="131" y="462"/>
                </a:lnTo>
                <a:lnTo>
                  <a:pt x="133" y="465"/>
                </a:lnTo>
                <a:lnTo>
                  <a:pt x="135" y="468"/>
                </a:lnTo>
                <a:lnTo>
                  <a:pt x="135" y="471"/>
                </a:lnTo>
                <a:lnTo>
                  <a:pt x="135" y="473"/>
                </a:lnTo>
                <a:lnTo>
                  <a:pt x="133" y="477"/>
                </a:lnTo>
                <a:lnTo>
                  <a:pt x="132" y="48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2" name="Rectangle 722"/>
          <p:cNvSpPr>
            <a:spLocks noChangeArrowheads="1"/>
          </p:cNvSpPr>
          <p:nvPr/>
        </p:nvSpPr>
        <p:spPr bwMode="auto">
          <a:xfrm>
            <a:off x="6227763" y="3379788"/>
            <a:ext cx="287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One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3" name="Rectangle 723"/>
          <p:cNvSpPr>
            <a:spLocks noChangeArrowheads="1"/>
          </p:cNvSpPr>
          <p:nvPr/>
        </p:nvSpPr>
        <p:spPr bwMode="auto">
          <a:xfrm>
            <a:off x="6496050" y="3379788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-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4" name="Rectangle 724"/>
          <p:cNvSpPr>
            <a:spLocks noChangeArrowheads="1"/>
          </p:cNvSpPr>
          <p:nvPr/>
        </p:nvSpPr>
        <p:spPr bwMode="auto">
          <a:xfrm>
            <a:off x="6543675" y="3379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to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5" name="Rectangle 725"/>
          <p:cNvSpPr>
            <a:spLocks noChangeArrowheads="1"/>
          </p:cNvSpPr>
          <p:nvPr/>
        </p:nvSpPr>
        <p:spPr bwMode="auto">
          <a:xfrm>
            <a:off x="6662738" y="3379788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-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6" name="Rectangle 726"/>
          <p:cNvSpPr>
            <a:spLocks noChangeArrowheads="1"/>
          </p:cNvSpPr>
          <p:nvPr/>
        </p:nvSpPr>
        <p:spPr bwMode="auto">
          <a:xfrm>
            <a:off x="6708775" y="3379788"/>
            <a:ext cx="295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one 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7" name="Rectangle 727"/>
          <p:cNvSpPr>
            <a:spLocks noChangeArrowheads="1"/>
          </p:cNvSpPr>
          <p:nvPr/>
        </p:nvSpPr>
        <p:spPr bwMode="auto">
          <a:xfrm>
            <a:off x="6227763" y="3560763"/>
            <a:ext cx="657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mappings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8" name="Freeform 728"/>
          <p:cNvSpPr>
            <a:spLocks noEditPoints="1"/>
          </p:cNvSpPr>
          <p:nvPr/>
        </p:nvSpPr>
        <p:spPr bwMode="auto">
          <a:xfrm>
            <a:off x="4506913" y="5273675"/>
            <a:ext cx="946150" cy="346075"/>
          </a:xfrm>
          <a:custGeom>
            <a:avLst/>
            <a:gdLst>
              <a:gd name="T0" fmla="*/ 2147483647 w 1192"/>
              <a:gd name="T1" fmla="*/ 2147483647 h 435"/>
              <a:gd name="T2" fmla="*/ 2147483647 w 1192"/>
              <a:gd name="T3" fmla="*/ 2147483647 h 435"/>
              <a:gd name="T4" fmla="*/ 2147483647 w 1192"/>
              <a:gd name="T5" fmla="*/ 2147483647 h 435"/>
              <a:gd name="T6" fmla="*/ 2147483647 w 1192"/>
              <a:gd name="T7" fmla="*/ 2147483647 h 435"/>
              <a:gd name="T8" fmla="*/ 2147483647 w 1192"/>
              <a:gd name="T9" fmla="*/ 2147483647 h 435"/>
              <a:gd name="T10" fmla="*/ 2147483647 w 1192"/>
              <a:gd name="T11" fmla="*/ 2147483647 h 435"/>
              <a:gd name="T12" fmla="*/ 2147483647 w 1192"/>
              <a:gd name="T13" fmla="*/ 2147483647 h 435"/>
              <a:gd name="T14" fmla="*/ 2147483647 w 1192"/>
              <a:gd name="T15" fmla="*/ 2147483647 h 435"/>
              <a:gd name="T16" fmla="*/ 2147483647 w 1192"/>
              <a:gd name="T17" fmla="*/ 2147483647 h 435"/>
              <a:gd name="T18" fmla="*/ 2147483647 w 1192"/>
              <a:gd name="T19" fmla="*/ 2147483647 h 435"/>
              <a:gd name="T20" fmla="*/ 2147483647 w 1192"/>
              <a:gd name="T21" fmla="*/ 2147483647 h 435"/>
              <a:gd name="T22" fmla="*/ 2147483647 w 1192"/>
              <a:gd name="T23" fmla="*/ 2147483647 h 435"/>
              <a:gd name="T24" fmla="*/ 2147483647 w 1192"/>
              <a:gd name="T25" fmla="*/ 2147483647 h 435"/>
              <a:gd name="T26" fmla="*/ 2147483647 w 1192"/>
              <a:gd name="T27" fmla="*/ 2147483647 h 435"/>
              <a:gd name="T28" fmla="*/ 2147483647 w 1192"/>
              <a:gd name="T29" fmla="*/ 2147483647 h 435"/>
              <a:gd name="T30" fmla="*/ 0 w 1192"/>
              <a:gd name="T31" fmla="*/ 2147483647 h 435"/>
              <a:gd name="T32" fmla="*/ 2147483647 w 1192"/>
              <a:gd name="T33" fmla="*/ 2147483647 h 435"/>
              <a:gd name="T34" fmla="*/ 2147483647 w 1192"/>
              <a:gd name="T35" fmla="*/ 2147483647 h 435"/>
              <a:gd name="T36" fmla="*/ 2147483647 w 1192"/>
              <a:gd name="T37" fmla="*/ 2147483647 h 435"/>
              <a:gd name="T38" fmla="*/ 2147483647 w 1192"/>
              <a:gd name="T39" fmla="*/ 2147483647 h 435"/>
              <a:gd name="T40" fmla="*/ 2147483647 w 1192"/>
              <a:gd name="T41" fmla="*/ 0 h 435"/>
              <a:gd name="T42" fmla="*/ 2147483647 w 1192"/>
              <a:gd name="T43" fmla="*/ 2147483647 h 435"/>
              <a:gd name="T44" fmla="*/ 2147483647 w 1192"/>
              <a:gd name="T45" fmla="*/ 2147483647 h 435"/>
              <a:gd name="T46" fmla="*/ 2147483647 w 1192"/>
              <a:gd name="T47" fmla="*/ 0 h 4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92"/>
              <a:gd name="T73" fmla="*/ 0 h 435"/>
              <a:gd name="T74" fmla="*/ 1192 w 1192"/>
              <a:gd name="T75" fmla="*/ 435 h 43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92" h="435">
                <a:moveTo>
                  <a:pt x="3" y="425"/>
                </a:moveTo>
                <a:lnTo>
                  <a:pt x="1143" y="23"/>
                </a:lnTo>
                <a:lnTo>
                  <a:pt x="1145" y="21"/>
                </a:lnTo>
                <a:lnTo>
                  <a:pt x="1147" y="23"/>
                </a:lnTo>
                <a:lnTo>
                  <a:pt x="1149" y="24"/>
                </a:lnTo>
                <a:lnTo>
                  <a:pt x="1150" y="25"/>
                </a:lnTo>
                <a:lnTo>
                  <a:pt x="1150" y="28"/>
                </a:lnTo>
                <a:lnTo>
                  <a:pt x="1149" y="29"/>
                </a:lnTo>
                <a:lnTo>
                  <a:pt x="1147" y="30"/>
                </a:lnTo>
                <a:lnTo>
                  <a:pt x="1146" y="32"/>
                </a:lnTo>
                <a:lnTo>
                  <a:pt x="7" y="435"/>
                </a:lnTo>
                <a:lnTo>
                  <a:pt x="4" y="435"/>
                </a:lnTo>
                <a:lnTo>
                  <a:pt x="3" y="434"/>
                </a:lnTo>
                <a:lnTo>
                  <a:pt x="1" y="433"/>
                </a:lnTo>
                <a:lnTo>
                  <a:pt x="1" y="431"/>
                </a:lnTo>
                <a:lnTo>
                  <a:pt x="0" y="429"/>
                </a:lnTo>
                <a:lnTo>
                  <a:pt x="1" y="428"/>
                </a:lnTo>
                <a:lnTo>
                  <a:pt x="2" y="425"/>
                </a:lnTo>
                <a:lnTo>
                  <a:pt x="3" y="425"/>
                </a:lnTo>
                <a:close/>
                <a:moveTo>
                  <a:pt x="1126" y="0"/>
                </a:moveTo>
                <a:lnTo>
                  <a:pt x="1192" y="10"/>
                </a:lnTo>
                <a:lnTo>
                  <a:pt x="1145" y="61"/>
                </a:lnTo>
                <a:lnTo>
                  <a:pt x="11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9" name="Freeform 729"/>
          <p:cNvSpPr>
            <a:spLocks noEditPoints="1"/>
          </p:cNvSpPr>
          <p:nvPr/>
        </p:nvSpPr>
        <p:spPr bwMode="auto">
          <a:xfrm>
            <a:off x="3614738" y="5184775"/>
            <a:ext cx="900112" cy="434975"/>
          </a:xfrm>
          <a:custGeom>
            <a:avLst/>
            <a:gdLst>
              <a:gd name="T0" fmla="*/ 2147483647 w 1134"/>
              <a:gd name="T1" fmla="*/ 2147483647 h 548"/>
              <a:gd name="T2" fmla="*/ 2147483647 w 1134"/>
              <a:gd name="T3" fmla="*/ 2147483647 h 548"/>
              <a:gd name="T4" fmla="*/ 2147483647 w 1134"/>
              <a:gd name="T5" fmla="*/ 2147483647 h 548"/>
              <a:gd name="T6" fmla="*/ 2147483647 w 1134"/>
              <a:gd name="T7" fmla="*/ 2147483647 h 548"/>
              <a:gd name="T8" fmla="*/ 2147483647 w 1134"/>
              <a:gd name="T9" fmla="*/ 2147483647 h 548"/>
              <a:gd name="T10" fmla="*/ 2147483647 w 1134"/>
              <a:gd name="T11" fmla="*/ 2147483647 h 548"/>
              <a:gd name="T12" fmla="*/ 2147483647 w 1134"/>
              <a:gd name="T13" fmla="*/ 2147483647 h 548"/>
              <a:gd name="T14" fmla="*/ 2147483647 w 1134"/>
              <a:gd name="T15" fmla="*/ 2147483647 h 548"/>
              <a:gd name="T16" fmla="*/ 2147483647 w 1134"/>
              <a:gd name="T17" fmla="*/ 2147483647 h 548"/>
              <a:gd name="T18" fmla="*/ 2147483647 w 1134"/>
              <a:gd name="T19" fmla="*/ 2147483647 h 548"/>
              <a:gd name="T20" fmla="*/ 2147483647 w 1134"/>
              <a:gd name="T21" fmla="*/ 2147483647 h 548"/>
              <a:gd name="T22" fmla="*/ 2147483647 w 1134"/>
              <a:gd name="T23" fmla="*/ 2147483647 h 548"/>
              <a:gd name="T24" fmla="*/ 2147483647 w 1134"/>
              <a:gd name="T25" fmla="*/ 2147483647 h 548"/>
              <a:gd name="T26" fmla="*/ 2147483647 w 1134"/>
              <a:gd name="T27" fmla="*/ 2147483647 h 548"/>
              <a:gd name="T28" fmla="*/ 2147483647 w 1134"/>
              <a:gd name="T29" fmla="*/ 2147483647 h 548"/>
              <a:gd name="T30" fmla="*/ 2147483647 w 1134"/>
              <a:gd name="T31" fmla="*/ 2147483647 h 548"/>
              <a:gd name="T32" fmla="*/ 2147483647 w 1134"/>
              <a:gd name="T33" fmla="*/ 2147483647 h 548"/>
              <a:gd name="T34" fmla="*/ 2147483647 w 1134"/>
              <a:gd name="T35" fmla="*/ 2147483647 h 548"/>
              <a:gd name="T36" fmla="*/ 2147483647 w 1134"/>
              <a:gd name="T37" fmla="*/ 2147483647 h 548"/>
              <a:gd name="T38" fmla="*/ 2147483647 w 1134"/>
              <a:gd name="T39" fmla="*/ 2147483647 h 548"/>
              <a:gd name="T40" fmla="*/ 2147483647 w 1134"/>
              <a:gd name="T41" fmla="*/ 2147483647 h 548"/>
              <a:gd name="T42" fmla="*/ 0 w 1134"/>
              <a:gd name="T43" fmla="*/ 2147483647 h 548"/>
              <a:gd name="T44" fmla="*/ 2147483647 w 1134"/>
              <a:gd name="T45" fmla="*/ 0 h 548"/>
              <a:gd name="T46" fmla="*/ 2147483647 w 1134"/>
              <a:gd name="T47" fmla="*/ 2147483647 h 5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34"/>
              <a:gd name="T73" fmla="*/ 0 h 548"/>
              <a:gd name="T74" fmla="*/ 1134 w 1134"/>
              <a:gd name="T75" fmla="*/ 548 h 5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34" h="548">
                <a:moveTo>
                  <a:pt x="1127" y="547"/>
                </a:moveTo>
                <a:lnTo>
                  <a:pt x="43" y="29"/>
                </a:lnTo>
                <a:lnTo>
                  <a:pt x="41" y="28"/>
                </a:lnTo>
                <a:lnTo>
                  <a:pt x="40" y="27"/>
                </a:lnTo>
                <a:lnTo>
                  <a:pt x="40" y="24"/>
                </a:lnTo>
                <a:lnTo>
                  <a:pt x="40" y="23"/>
                </a:lnTo>
                <a:lnTo>
                  <a:pt x="41" y="21"/>
                </a:lnTo>
                <a:lnTo>
                  <a:pt x="43" y="21"/>
                </a:lnTo>
                <a:lnTo>
                  <a:pt x="45" y="19"/>
                </a:lnTo>
                <a:lnTo>
                  <a:pt x="47" y="21"/>
                </a:lnTo>
                <a:lnTo>
                  <a:pt x="1131" y="538"/>
                </a:lnTo>
                <a:lnTo>
                  <a:pt x="1133" y="539"/>
                </a:lnTo>
                <a:lnTo>
                  <a:pt x="1133" y="541"/>
                </a:lnTo>
                <a:lnTo>
                  <a:pt x="1134" y="543"/>
                </a:lnTo>
                <a:lnTo>
                  <a:pt x="1133" y="544"/>
                </a:lnTo>
                <a:lnTo>
                  <a:pt x="1132" y="547"/>
                </a:lnTo>
                <a:lnTo>
                  <a:pt x="1131" y="547"/>
                </a:lnTo>
                <a:lnTo>
                  <a:pt x="1128" y="548"/>
                </a:lnTo>
                <a:lnTo>
                  <a:pt x="1127" y="547"/>
                </a:lnTo>
                <a:close/>
                <a:moveTo>
                  <a:pt x="41" y="59"/>
                </a:moveTo>
                <a:lnTo>
                  <a:pt x="0" y="4"/>
                </a:lnTo>
                <a:lnTo>
                  <a:pt x="67" y="0"/>
                </a:lnTo>
                <a:lnTo>
                  <a:pt x="41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70" name="Rectangle 730"/>
          <p:cNvSpPr>
            <a:spLocks noChangeArrowheads="1"/>
          </p:cNvSpPr>
          <p:nvPr/>
        </p:nvSpPr>
        <p:spPr bwMode="auto">
          <a:xfrm>
            <a:off x="4165600" y="5656263"/>
            <a:ext cx="784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Correlation 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71" name="Rectangle 731"/>
          <p:cNvSpPr>
            <a:spLocks noChangeArrowheads="1"/>
          </p:cNvSpPr>
          <p:nvPr/>
        </p:nvSpPr>
        <p:spPr bwMode="auto">
          <a:xfrm>
            <a:off x="4165600" y="5837238"/>
            <a:ext cx="793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Assumption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72" name="Freeform 732"/>
          <p:cNvSpPr>
            <a:spLocks/>
          </p:cNvSpPr>
          <p:nvPr/>
        </p:nvSpPr>
        <p:spPr bwMode="auto">
          <a:xfrm>
            <a:off x="2352675" y="2085975"/>
            <a:ext cx="1581150" cy="771525"/>
          </a:xfrm>
          <a:custGeom>
            <a:avLst/>
            <a:gdLst>
              <a:gd name="T0" fmla="*/ 0 w 996"/>
              <a:gd name="T1" fmla="*/ 2147483647 h 486"/>
              <a:gd name="T2" fmla="*/ 2147483647 w 996"/>
              <a:gd name="T3" fmla="*/ 2147483647 h 486"/>
              <a:gd name="T4" fmla="*/ 2147483647 w 996"/>
              <a:gd name="T5" fmla="*/ 2147483647 h 486"/>
              <a:gd name="T6" fmla="*/ 2147483647 w 996"/>
              <a:gd name="T7" fmla="*/ 2147483647 h 486"/>
              <a:gd name="T8" fmla="*/ 2147483647 w 996"/>
              <a:gd name="T9" fmla="*/ 2147483647 h 486"/>
              <a:gd name="T10" fmla="*/ 2147483647 w 996"/>
              <a:gd name="T11" fmla="*/ 2147483647 h 486"/>
              <a:gd name="T12" fmla="*/ 2147483647 w 996"/>
              <a:gd name="T13" fmla="*/ 2147483647 h 486"/>
              <a:gd name="T14" fmla="*/ 2147483647 w 996"/>
              <a:gd name="T15" fmla="*/ 2147483647 h 486"/>
              <a:gd name="T16" fmla="*/ 2147483647 w 996"/>
              <a:gd name="T17" fmla="*/ 0 h 486"/>
              <a:gd name="T18" fmla="*/ 2147483647 w 996"/>
              <a:gd name="T19" fmla="*/ 2147483647 h 486"/>
              <a:gd name="T20" fmla="*/ 2147483647 w 996"/>
              <a:gd name="T21" fmla="*/ 2147483647 h 486"/>
              <a:gd name="T22" fmla="*/ 2147483647 w 996"/>
              <a:gd name="T23" fmla="*/ 2147483647 h 486"/>
              <a:gd name="T24" fmla="*/ 2147483647 w 996"/>
              <a:gd name="T25" fmla="*/ 2147483647 h 486"/>
              <a:gd name="T26" fmla="*/ 2147483647 w 996"/>
              <a:gd name="T27" fmla="*/ 2147483647 h 486"/>
              <a:gd name="T28" fmla="*/ 2147483647 w 996"/>
              <a:gd name="T29" fmla="*/ 2147483647 h 486"/>
              <a:gd name="T30" fmla="*/ 2147483647 w 996"/>
              <a:gd name="T31" fmla="*/ 2147483647 h 486"/>
              <a:gd name="T32" fmla="*/ 2147483647 w 996"/>
              <a:gd name="T33" fmla="*/ 2147483647 h 48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486"/>
              <a:gd name="T53" fmla="*/ 996 w 996"/>
              <a:gd name="T54" fmla="*/ 486 h 48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486">
                <a:moveTo>
                  <a:pt x="0" y="474"/>
                </a:moveTo>
                <a:cubicBezTo>
                  <a:pt x="108" y="456"/>
                  <a:pt x="5" y="458"/>
                  <a:pt x="204" y="450"/>
                </a:cubicBezTo>
                <a:cubicBezTo>
                  <a:pt x="216" y="442"/>
                  <a:pt x="228" y="434"/>
                  <a:pt x="240" y="426"/>
                </a:cubicBezTo>
                <a:cubicBezTo>
                  <a:pt x="251" y="419"/>
                  <a:pt x="252" y="390"/>
                  <a:pt x="252" y="390"/>
                </a:cubicBezTo>
                <a:cubicBezTo>
                  <a:pt x="254" y="354"/>
                  <a:pt x="248" y="317"/>
                  <a:pt x="258" y="282"/>
                </a:cubicBezTo>
                <a:cubicBezTo>
                  <a:pt x="268" y="247"/>
                  <a:pt x="336" y="222"/>
                  <a:pt x="360" y="198"/>
                </a:cubicBezTo>
                <a:cubicBezTo>
                  <a:pt x="376" y="182"/>
                  <a:pt x="374" y="160"/>
                  <a:pt x="390" y="144"/>
                </a:cubicBezTo>
                <a:cubicBezTo>
                  <a:pt x="433" y="101"/>
                  <a:pt x="412" y="157"/>
                  <a:pt x="468" y="72"/>
                </a:cubicBezTo>
                <a:cubicBezTo>
                  <a:pt x="489" y="40"/>
                  <a:pt x="512" y="17"/>
                  <a:pt x="546" y="0"/>
                </a:cubicBezTo>
                <a:cubicBezTo>
                  <a:pt x="554" y="4"/>
                  <a:pt x="562" y="9"/>
                  <a:pt x="570" y="12"/>
                </a:cubicBezTo>
                <a:cubicBezTo>
                  <a:pt x="582" y="17"/>
                  <a:pt x="606" y="24"/>
                  <a:pt x="606" y="24"/>
                </a:cubicBezTo>
                <a:cubicBezTo>
                  <a:pt x="644" y="81"/>
                  <a:pt x="609" y="165"/>
                  <a:pt x="690" y="192"/>
                </a:cubicBezTo>
                <a:cubicBezTo>
                  <a:pt x="701" y="208"/>
                  <a:pt x="706" y="215"/>
                  <a:pt x="714" y="234"/>
                </a:cubicBezTo>
                <a:cubicBezTo>
                  <a:pt x="721" y="252"/>
                  <a:pt x="719" y="275"/>
                  <a:pt x="732" y="288"/>
                </a:cubicBezTo>
                <a:cubicBezTo>
                  <a:pt x="758" y="314"/>
                  <a:pt x="807" y="349"/>
                  <a:pt x="840" y="360"/>
                </a:cubicBezTo>
                <a:cubicBezTo>
                  <a:pt x="848" y="383"/>
                  <a:pt x="847" y="436"/>
                  <a:pt x="870" y="450"/>
                </a:cubicBezTo>
                <a:cubicBezTo>
                  <a:pt x="899" y="468"/>
                  <a:pt x="963" y="486"/>
                  <a:pt x="996" y="48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53573" name="Freeform 733"/>
          <p:cNvSpPr>
            <a:spLocks/>
          </p:cNvSpPr>
          <p:nvPr/>
        </p:nvSpPr>
        <p:spPr bwMode="auto">
          <a:xfrm>
            <a:off x="4848225" y="1979613"/>
            <a:ext cx="1390650" cy="935037"/>
          </a:xfrm>
          <a:custGeom>
            <a:avLst/>
            <a:gdLst>
              <a:gd name="T0" fmla="*/ 0 w 876"/>
              <a:gd name="T1" fmla="*/ 2147483647 h 589"/>
              <a:gd name="T2" fmla="*/ 2147483647 w 876"/>
              <a:gd name="T3" fmla="*/ 2147483647 h 589"/>
              <a:gd name="T4" fmla="*/ 2147483647 w 876"/>
              <a:gd name="T5" fmla="*/ 2147483647 h 589"/>
              <a:gd name="T6" fmla="*/ 2147483647 w 876"/>
              <a:gd name="T7" fmla="*/ 2147483647 h 589"/>
              <a:gd name="T8" fmla="*/ 2147483647 w 876"/>
              <a:gd name="T9" fmla="*/ 2147483647 h 589"/>
              <a:gd name="T10" fmla="*/ 2147483647 w 876"/>
              <a:gd name="T11" fmla="*/ 2147483647 h 589"/>
              <a:gd name="T12" fmla="*/ 2147483647 w 876"/>
              <a:gd name="T13" fmla="*/ 2147483647 h 589"/>
              <a:gd name="T14" fmla="*/ 2147483647 w 876"/>
              <a:gd name="T15" fmla="*/ 2147483647 h 589"/>
              <a:gd name="T16" fmla="*/ 2147483647 w 876"/>
              <a:gd name="T17" fmla="*/ 2147483647 h 589"/>
              <a:gd name="T18" fmla="*/ 2147483647 w 876"/>
              <a:gd name="T19" fmla="*/ 2147483647 h 589"/>
              <a:gd name="T20" fmla="*/ 2147483647 w 876"/>
              <a:gd name="T21" fmla="*/ 2147483647 h 589"/>
              <a:gd name="T22" fmla="*/ 2147483647 w 876"/>
              <a:gd name="T23" fmla="*/ 2147483647 h 589"/>
              <a:gd name="T24" fmla="*/ 2147483647 w 876"/>
              <a:gd name="T25" fmla="*/ 2147483647 h 589"/>
              <a:gd name="T26" fmla="*/ 2147483647 w 876"/>
              <a:gd name="T27" fmla="*/ 2147483647 h 589"/>
              <a:gd name="T28" fmla="*/ 2147483647 w 876"/>
              <a:gd name="T29" fmla="*/ 2147483647 h 589"/>
              <a:gd name="T30" fmla="*/ 2147483647 w 876"/>
              <a:gd name="T31" fmla="*/ 2147483647 h 589"/>
              <a:gd name="T32" fmla="*/ 2147483647 w 876"/>
              <a:gd name="T33" fmla="*/ 2147483647 h 589"/>
              <a:gd name="T34" fmla="*/ 2147483647 w 876"/>
              <a:gd name="T35" fmla="*/ 2147483647 h 589"/>
              <a:gd name="T36" fmla="*/ 2147483647 w 876"/>
              <a:gd name="T37" fmla="*/ 2147483647 h 5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76"/>
              <a:gd name="T58" fmla="*/ 0 h 589"/>
              <a:gd name="T59" fmla="*/ 876 w 876"/>
              <a:gd name="T60" fmla="*/ 589 h 5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76" h="589">
                <a:moveTo>
                  <a:pt x="0" y="535"/>
                </a:moveTo>
                <a:cubicBezTo>
                  <a:pt x="9" y="522"/>
                  <a:pt x="21" y="512"/>
                  <a:pt x="30" y="499"/>
                </a:cubicBezTo>
                <a:cubicBezTo>
                  <a:pt x="42" y="481"/>
                  <a:pt x="41" y="453"/>
                  <a:pt x="48" y="433"/>
                </a:cubicBezTo>
                <a:cubicBezTo>
                  <a:pt x="50" y="415"/>
                  <a:pt x="53" y="397"/>
                  <a:pt x="54" y="379"/>
                </a:cubicBezTo>
                <a:cubicBezTo>
                  <a:pt x="57" y="277"/>
                  <a:pt x="55" y="175"/>
                  <a:pt x="60" y="73"/>
                </a:cubicBezTo>
                <a:cubicBezTo>
                  <a:pt x="62" y="36"/>
                  <a:pt x="87" y="12"/>
                  <a:pt x="120" y="1"/>
                </a:cubicBezTo>
                <a:cubicBezTo>
                  <a:pt x="158" y="3"/>
                  <a:pt x="197" y="0"/>
                  <a:pt x="234" y="7"/>
                </a:cubicBezTo>
                <a:cubicBezTo>
                  <a:pt x="252" y="10"/>
                  <a:pt x="265" y="24"/>
                  <a:pt x="282" y="31"/>
                </a:cubicBezTo>
                <a:cubicBezTo>
                  <a:pt x="311" y="43"/>
                  <a:pt x="345" y="52"/>
                  <a:pt x="372" y="67"/>
                </a:cubicBezTo>
                <a:cubicBezTo>
                  <a:pt x="400" y="82"/>
                  <a:pt x="431" y="117"/>
                  <a:pt x="462" y="127"/>
                </a:cubicBezTo>
                <a:cubicBezTo>
                  <a:pt x="487" y="135"/>
                  <a:pt x="530" y="157"/>
                  <a:pt x="552" y="175"/>
                </a:cubicBezTo>
                <a:cubicBezTo>
                  <a:pt x="570" y="190"/>
                  <a:pt x="606" y="217"/>
                  <a:pt x="606" y="217"/>
                </a:cubicBezTo>
                <a:cubicBezTo>
                  <a:pt x="612" y="235"/>
                  <a:pt x="618" y="253"/>
                  <a:pt x="624" y="271"/>
                </a:cubicBezTo>
                <a:cubicBezTo>
                  <a:pt x="626" y="277"/>
                  <a:pt x="630" y="289"/>
                  <a:pt x="630" y="289"/>
                </a:cubicBezTo>
                <a:cubicBezTo>
                  <a:pt x="632" y="313"/>
                  <a:pt x="634" y="390"/>
                  <a:pt x="648" y="421"/>
                </a:cubicBezTo>
                <a:cubicBezTo>
                  <a:pt x="657" y="441"/>
                  <a:pt x="684" y="449"/>
                  <a:pt x="702" y="457"/>
                </a:cubicBezTo>
                <a:cubicBezTo>
                  <a:pt x="751" y="478"/>
                  <a:pt x="784" y="485"/>
                  <a:pt x="822" y="523"/>
                </a:cubicBezTo>
                <a:cubicBezTo>
                  <a:pt x="826" y="535"/>
                  <a:pt x="829" y="550"/>
                  <a:pt x="840" y="559"/>
                </a:cubicBezTo>
                <a:cubicBezTo>
                  <a:pt x="876" y="589"/>
                  <a:pt x="856" y="555"/>
                  <a:pt x="870" y="58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Gaussian Copula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67694"/>
            <a:ext cx="7772400" cy="4510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Define a one-to-one correspondence between the time to default,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, of company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and a variable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by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)     or  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dirty="0" smtClean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)]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cumulative normal distribution function.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This is a “percentile to percentile” transformation. The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p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percentile point of the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distribution is transformed to the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percentile point of the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baseline="-25000" dirty="0" smtClean="0">
                <a:latin typeface="Arial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distribution. 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has a standard normal  distribution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We assume that the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are multivariate normal.  The default correlation measure, </a:t>
            </a:r>
            <a:r>
              <a:rPr lang="en-US" altLang="en-US" sz="2400" dirty="0" err="1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ij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between companies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j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correlation between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j</a:t>
            </a:r>
            <a:endParaRPr lang="en-US" altLang="en-US" sz="2400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D15D48-38F4-4E63-AF0C-0130D148EE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Example of Use of Gaussian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Copula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(Example 24.7)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8458200" cy="37861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Suppose that we wish to simulate the defaults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companies . For each company the cumulative probabilities of default during the next 1, 2, 3, 4, and 5 years are 1%, 3%, 6%, 10%, and 15%, respectively 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D211F2-342B-4945-BA5B-A7B49963A7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Use of Gaussian Copula </a:t>
            </a:r>
            <a:r>
              <a:rPr lang="en-US" sz="260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sample from a multivariate normal distribution (with appropriate correlations) to get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Critical values of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(0.01) = -2.33,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(0.03) = -1.88,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(0.06) = -1.55,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(0.10) = -1.28,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(0.15) = -1.04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119102-79D1-4C1D-99FC-3480EC6222A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Use of Gaussian Copula </a:t>
            </a:r>
            <a:r>
              <a:rPr lang="en-US" sz="260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for a company is less than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-2.33, the company defaults in the first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-2.33 and -1.88, the company defaults in the second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-1.88 and -1.55, the company defaults in the third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-1,55 and -1.28, the company defaults in the fourth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-1.28 and -1.04, the company defaults during the fifth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greater than -1.04, there is no default during the first five years 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CA2CCA-63BD-48A6-B08D-3C03290ED8F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6934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A One-Factor Model for the Correlation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Structure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057400"/>
            <a:ext cx="7092950" cy="4495800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correlation between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z="2400" smtClean="0">
                <a:latin typeface="Arial" charset="0"/>
                <a:cs typeface="Arial" charset="0"/>
              </a:rPr>
              <a:t>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j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company defaults by time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when</a:t>
            </a:r>
            <a:r>
              <a:rPr lang="en-US" altLang="en-US" smtClean="0">
                <a:latin typeface="Arial" charset="0"/>
                <a:cs typeface="Arial" charset="0"/>
              </a:rPr>
              <a:t>       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)] </a:t>
            </a:r>
            <a:r>
              <a:rPr lang="en-US" altLang="en-US" sz="2400" smtClean="0">
                <a:latin typeface="Arial" charset="0"/>
                <a:cs typeface="Arial" charset="0"/>
              </a:rPr>
              <a:t>or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Conditional on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 the probability of this is </a:t>
            </a:r>
          </a:p>
        </p:txBody>
      </p:sp>
      <p:graphicFrame>
        <p:nvGraphicFramePr>
          <p:cNvPr id="58372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3962400"/>
          <a:ext cx="21542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4" imgW="1396394" imgH="495085" progId="Equation.3">
                  <p:embed/>
                </p:oleObj>
              </mc:Choice>
              <mc:Fallback>
                <p:oleObj name="Equation" r:id="rId4" imgW="1396394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21542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5334000"/>
          <a:ext cx="2533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6" imgW="1968500" imgH="558800" progId="Equation.3">
                  <p:embed/>
                </p:oleObj>
              </mc:Choice>
              <mc:Fallback>
                <p:oleObj name="Equation" r:id="rId6" imgW="19685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25336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837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90D23A-E6EA-4F8D-8FED-5064DBA76DA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837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19400" y="2209800"/>
          <a:ext cx="2090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10" imgW="1244600" imgH="292100" progId="Equation.3">
                  <p:embed/>
                </p:oleObj>
              </mc:Choice>
              <mc:Fallback>
                <p:oleObj name="Equation" r:id="rId10" imgW="12446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2090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Credit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VaR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Can be defined analogously to Market Risk </a:t>
            </a:r>
            <a:r>
              <a:rPr lang="en-US" altLang="en-US" dirty="0" err="1" smtClean="0">
                <a:latin typeface="Arial" charset="0"/>
                <a:cs typeface="Arial" charset="0"/>
              </a:rPr>
              <a:t>VaR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-year credit </a:t>
            </a:r>
            <a:r>
              <a:rPr lang="en-US" altLang="en-US" dirty="0" err="1" smtClean="0">
                <a:latin typeface="Arial" charset="0"/>
                <a:cs typeface="Arial" charset="0"/>
              </a:rPr>
              <a:t>VaR</a:t>
            </a:r>
            <a:r>
              <a:rPr lang="en-US" altLang="en-US" dirty="0" smtClean="0">
                <a:latin typeface="Arial" charset="0"/>
                <a:cs typeface="Arial" charset="0"/>
              </a:rPr>
              <a:t> with an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% confidence is the loss level that we are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% confident will not be exceeded over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years</a:t>
            </a: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774D9C-BC14-48AD-A06E-98A67A35F75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175086"/>
            <a:ext cx="681355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Cumulative Ave Default Rates (%) 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1970-2019, S&amp;P,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24.1)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69C20F-9DB6-4D7B-88AA-2746CDF3629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07098"/>
              </p:ext>
            </p:extLst>
          </p:nvPr>
        </p:nvGraphicFramePr>
        <p:xfrm>
          <a:off x="990601" y="2895600"/>
          <a:ext cx="6950075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088">
                  <a:extLst>
                    <a:ext uri="{9D8B030D-6E8A-4147-A177-3AD203B41FA5}">
                      <a16:colId xmlns:a16="http://schemas.microsoft.com/office/drawing/2014/main" val="425254064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2420624817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1122885404"/>
                    </a:ext>
                  </a:extLst>
                </a:gridCol>
                <a:gridCol w="780907">
                  <a:extLst>
                    <a:ext uri="{9D8B030D-6E8A-4147-A177-3AD203B41FA5}">
                      <a16:colId xmlns:a16="http://schemas.microsoft.com/office/drawing/2014/main" val="2255064575"/>
                    </a:ext>
                  </a:extLst>
                </a:gridCol>
                <a:gridCol w="780907">
                  <a:extLst>
                    <a:ext uri="{9D8B030D-6E8A-4147-A177-3AD203B41FA5}">
                      <a16:colId xmlns:a16="http://schemas.microsoft.com/office/drawing/2014/main" val="2478518605"/>
                    </a:ext>
                  </a:extLst>
                </a:gridCol>
                <a:gridCol w="858998">
                  <a:extLst>
                    <a:ext uri="{9D8B030D-6E8A-4147-A177-3AD203B41FA5}">
                      <a16:colId xmlns:a16="http://schemas.microsoft.com/office/drawing/2014/main" val="4231242689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1884915132"/>
                    </a:ext>
                  </a:extLst>
                </a:gridCol>
                <a:gridCol w="780907">
                  <a:extLst>
                    <a:ext uri="{9D8B030D-6E8A-4147-A177-3AD203B41FA5}">
                      <a16:colId xmlns:a16="http://schemas.microsoft.com/office/drawing/2014/main" val="1535761767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3654698406"/>
                    </a:ext>
                  </a:extLst>
                </a:gridCol>
              </a:tblGrid>
              <a:tr h="15574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15yr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0.00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0.24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0.35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0.51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0.70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0.91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6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0.06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0.21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0.31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0.50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0.72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1.02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0.14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0.23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0.35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0.47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0.79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1.24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1.89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3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BBB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0.16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0.45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0.78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1.17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1.58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2.33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3.32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4.69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BB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0.61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1.92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3.48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5.05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6.52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9.01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11.78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14.67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3.33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7.71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11.55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14.58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16.93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20.36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23.74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27.12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CCC/C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27.08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36.64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41.41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44.10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46.19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48.26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50.38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52.59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231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6858000" cy="1295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Calculation from a Factor-Based Gaussian Copula Model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24.10)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209800"/>
            <a:ext cx="7829550" cy="39211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Consider a large portfolio of loans, each of which has a probability of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) of defaulting by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. Suppose that all pairwise copula correlations are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r   </a:t>
            </a:r>
            <a:r>
              <a:rPr lang="en-US" altLang="en-US" sz="2400" smtClean="0">
                <a:latin typeface="Arial" charset="0"/>
                <a:cs typeface="Arial" charset="0"/>
              </a:rPr>
              <a:t>so that all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’s are   </a:t>
            </a: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are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% certain that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 is less than</a:t>
            </a:r>
          </a:p>
          <a:p>
            <a:pPr algn="ctr" eaLnBrk="1" hangingPunct="1">
              <a:buFontTx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−1</a:t>
            </a:r>
            <a:r>
              <a:rPr lang="en-US" altLang="en-US" sz="2400" smtClean="0">
                <a:latin typeface="Arial" charset="0"/>
                <a:cs typeface="Arial" charset="0"/>
              </a:rPr>
              <a:t>(1−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 = −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Arial" charset="0"/>
              </a:rPr>
              <a:t>−1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follows that the VaR is 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042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3276600"/>
          <a:ext cx="4556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556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04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408F56-9BF2-46C1-8D81-D4E5C76F805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2895600" y="5072063"/>
          <a:ext cx="3962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8" imgW="2413000" imgH="508000" progId="Equation.3">
                  <p:embed/>
                </p:oleObj>
              </mc:Choice>
              <mc:Fallback>
                <p:oleObj name="Equation" r:id="rId8" imgW="2413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72063"/>
                        <a:ext cx="3962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Example 24.8</a:t>
            </a:r>
            <a:endParaRPr lang="en-US" altLang="en-US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A bank has $100 million of retail exposures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1-year probability of default averages 2% and the recovery rate averages 60%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copula correlation parameter is 0.1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99.9% worst case default rate is</a:t>
            </a:r>
          </a:p>
          <a:p>
            <a:pPr eaLnBrk="1" hangingPunct="1"/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one-year 99.9% credit </a:t>
            </a:r>
            <a:r>
              <a:rPr lang="en-CA" altLang="en-US" sz="2400" dirty="0" err="1" smtClean="0">
                <a:latin typeface="Arial" charset="0"/>
                <a:cs typeface="Arial" charset="0"/>
              </a:rPr>
              <a:t>VaR</a:t>
            </a:r>
            <a:r>
              <a:rPr lang="en-CA" altLang="en-US" sz="2400" dirty="0" smtClean="0">
                <a:latin typeface="Arial" charset="0"/>
                <a:cs typeface="Arial" charset="0"/>
              </a:rPr>
              <a:t> is therefore 100×0.128×(1-0.6) or $5.13 million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484A6-934E-414C-8C06-1EA23B294A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1446" name="Object 2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6" imgW="114201" imgH="203024" progId="Equation.3">
                  <p:embed/>
                </p:oleObj>
              </mc:Choice>
              <mc:Fallback>
                <p:oleObj name="Equation" r:id="rId6" imgW="114201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1905000" y="3962400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8" imgW="3289300" imgH="469900" progId="Equation.3">
                  <p:embed/>
                </p:oleObj>
              </mc:Choice>
              <mc:Fallback>
                <p:oleObj name="Equation" r:id="rId8" imgW="3289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533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CreditMetrics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Calculates credit </a:t>
            </a:r>
            <a:r>
              <a:rPr lang="en-US" altLang="en-US" dirty="0" err="1" smtClean="0">
                <a:latin typeface="Arial" charset="0"/>
                <a:cs typeface="Arial" charset="0"/>
              </a:rPr>
              <a:t>VaR</a:t>
            </a:r>
            <a:r>
              <a:rPr lang="en-US" altLang="en-US" dirty="0" smtClean="0">
                <a:latin typeface="Arial" charset="0"/>
                <a:cs typeface="Arial" charset="0"/>
              </a:rPr>
              <a:t> by considering possible rating transitions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Gaussian copula model is used to define the correlation between the ratings transitions of different companies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083A6B-413A-4517-BEB6-1E9F8C54937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99363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Interpretation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418388" cy="4022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table shows the probability of default for companies starting with a particular credit rating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company with an initial credit rating of </a:t>
            </a:r>
            <a:r>
              <a:rPr lang="en-US" altLang="en-US" dirty="0" smtClean="0">
                <a:latin typeface="Arial" charset="0"/>
                <a:cs typeface="Arial" charset="0"/>
              </a:rPr>
              <a:t>BBB </a:t>
            </a:r>
            <a:r>
              <a:rPr lang="en-US" altLang="en-US" dirty="0" smtClean="0">
                <a:latin typeface="Arial" charset="0"/>
                <a:cs typeface="Arial" charset="0"/>
              </a:rPr>
              <a:t>has a probability of 0.16% of defaulting by the end of the first year, 0.45% by the end of the second year, and so on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08CCC-C555-47AE-AD7B-7E7BC2BC53C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Do Default Probabilities Increase with Time?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company that starts with a good credit rating default probabilities tend to increase with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company that starts with a poor credit rating default probabilities tend to decrease with time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B734C5-17F9-4190-AE8B-8458223D72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Conditional vs 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Unconditional Default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Probabilities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Probability of a </a:t>
            </a:r>
            <a:r>
              <a:rPr lang="en-CA" altLang="en-US" dirty="0" smtClean="0"/>
              <a:t>CCC </a:t>
            </a:r>
            <a:r>
              <a:rPr lang="en-CA" altLang="en-US" dirty="0"/>
              <a:t>bond defaulting during the third year is </a:t>
            </a:r>
            <a:r>
              <a:rPr lang="en-CA" altLang="en-US" dirty="0" smtClean="0"/>
              <a:t>41.41− 36.64 = 4.77%</a:t>
            </a:r>
            <a:endParaRPr lang="en-CA" altLang="en-US" dirty="0"/>
          </a:p>
          <a:p>
            <a:pPr eaLnBrk="1" hangingPunct="1"/>
            <a:r>
              <a:rPr lang="en-CA" altLang="en-US" dirty="0"/>
              <a:t>This is an unconditional probability (as seen at time zero)</a:t>
            </a:r>
          </a:p>
          <a:p>
            <a:r>
              <a:rPr lang="en-CA" altLang="en-US" dirty="0"/>
              <a:t>Probability of </a:t>
            </a:r>
            <a:r>
              <a:rPr lang="en-CA" altLang="en-US"/>
              <a:t>a </a:t>
            </a:r>
            <a:r>
              <a:rPr lang="en-CA" altLang="en-US" smtClean="0"/>
              <a:t>CCC </a:t>
            </a:r>
            <a:r>
              <a:rPr lang="en-CA" altLang="en-US" dirty="0"/>
              <a:t>bond defaulting during the third year conditional on no earlier default is </a:t>
            </a:r>
            <a:r>
              <a:rPr lang="en-CA" altLang="en-US" dirty="0" smtClean="0"/>
              <a:t>0.0477/0.6336 </a:t>
            </a:r>
            <a:r>
              <a:rPr lang="en-CA" altLang="en-US" dirty="0"/>
              <a:t>or </a:t>
            </a:r>
            <a:r>
              <a:rPr lang="en-CA" altLang="en-US" dirty="0" smtClean="0"/>
              <a:t>7.53%</a:t>
            </a:r>
            <a:endParaRPr lang="en-US" altLang="en-US" dirty="0"/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3E8F6B-1C8A-4952-AB0C-1EE005DC36D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Hazard Rate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hazard rate (also called default density), 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l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), at time</a:t>
            </a:r>
            <a:r>
              <a:rPr lang="en-US" altLang="en-US" sz="2400" i="1" dirty="0" smtClean="0">
                <a:latin typeface="+mj-lt"/>
                <a:cs typeface="Arial" charset="0"/>
              </a:rPr>
              <a:t> t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is defined so that 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l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D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conditional default probability for a short period between 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+</a:t>
            </a:r>
            <a:r>
              <a:rPr lang="en-US" altLang="en-US" sz="2400" dirty="0" err="1" smtClean="0">
                <a:latin typeface="Symbol" panose="05050102010706020507" pitchFamily="18" charset="2"/>
                <a:cs typeface="Arial" charset="0"/>
              </a:rPr>
              <a:t>D</a:t>
            </a:r>
            <a:r>
              <a:rPr lang="en-US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If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 is the probability of a company surviving to time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66D19-9370-4ADC-A653-E35FCBD0E8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1143000" y="3810000"/>
          <a:ext cx="62309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6" imgW="3213000" imgH="1257120" progId="Equation.3">
                  <p:embed/>
                </p:oleObj>
              </mc:Choice>
              <mc:Fallback>
                <p:oleObj name="Equation" r:id="rId6" imgW="3213000" imgH="1257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62309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Ch21HullOFOD8thEdition</Template>
  <TotalTime>708</TotalTime>
  <Words>3555</Words>
  <Application>Microsoft Office PowerPoint</Application>
  <PresentationFormat>On-screen Show (4:3)</PresentationFormat>
  <Paragraphs>514</Paragraphs>
  <Slides>52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Symbol</vt:lpstr>
      <vt:lpstr>Tahoma</vt:lpstr>
      <vt:lpstr>Times New Roman</vt:lpstr>
      <vt:lpstr>Wingdings</vt:lpstr>
      <vt:lpstr>Global</vt:lpstr>
      <vt:lpstr>Equation</vt:lpstr>
      <vt:lpstr>Document</vt:lpstr>
      <vt:lpstr>Chapter 24 Credit Risk </vt:lpstr>
      <vt:lpstr>Credit Ratings</vt:lpstr>
      <vt:lpstr>Estimating Default Probabilities</vt:lpstr>
      <vt:lpstr>Historical Data</vt:lpstr>
      <vt:lpstr>Cumulative Ave Default Rates (%)  (1970-2019, S&amp;P, Table 24.1)</vt:lpstr>
      <vt:lpstr>Interpretation</vt:lpstr>
      <vt:lpstr>Do Default Probabilities Increase with Time?</vt:lpstr>
      <vt:lpstr>Conditional vs Unconditional Default Probabilities</vt:lpstr>
      <vt:lpstr>Hazard Rate</vt:lpstr>
      <vt:lpstr>Recovery Rate</vt:lpstr>
      <vt:lpstr>Using Credit Spreads (Equation 24.2)</vt:lpstr>
      <vt:lpstr>Explanation</vt:lpstr>
      <vt:lpstr>Matching Bond Prices</vt:lpstr>
      <vt:lpstr>Real World vs Risk-Neutral Default Probabilities</vt:lpstr>
      <vt:lpstr>A Comparison</vt:lpstr>
      <vt:lpstr>Results published in 2005(Table 24.2)</vt:lpstr>
      <vt:lpstr>Average Risk Premiums Earned By Bond Traders (Table 24.3)</vt:lpstr>
      <vt:lpstr>Possible Reasons for the Extra Risk Premium (The third reason is the most important)</vt:lpstr>
      <vt:lpstr>Which World Should We Use?</vt:lpstr>
      <vt:lpstr>Using Equity Prices: Merton’s Model </vt:lpstr>
      <vt:lpstr>Equity vs. Assets</vt:lpstr>
      <vt:lpstr>Volatilities</vt:lpstr>
      <vt:lpstr>Example</vt:lpstr>
      <vt:lpstr>The Implementation of Merton’s Model </vt:lpstr>
      <vt:lpstr>CVA</vt:lpstr>
      <vt:lpstr>The CVA Calculation</vt:lpstr>
      <vt:lpstr>Calculation of qi’s</vt:lpstr>
      <vt:lpstr>Calculation of vi’s</vt:lpstr>
      <vt:lpstr>Collateral</vt:lpstr>
      <vt:lpstr>Incremental CVA</vt:lpstr>
      <vt:lpstr>CVA Risk</vt:lpstr>
      <vt:lpstr>Wrong Way/Right Way Risk</vt:lpstr>
      <vt:lpstr>DVA</vt:lpstr>
      <vt:lpstr>DVA continued</vt:lpstr>
      <vt:lpstr>Credit Risk Mitigation</vt:lpstr>
      <vt:lpstr>Simple Situation</vt:lpstr>
      <vt:lpstr>Example 24.5</vt:lpstr>
      <vt:lpstr>Uncollateralized Long Forward with Counterparty</vt:lpstr>
      <vt:lpstr>Example 24.6</vt:lpstr>
      <vt:lpstr>Default Correlation</vt:lpstr>
      <vt:lpstr>Measurement</vt:lpstr>
      <vt:lpstr>Survival Time Correlation</vt:lpstr>
      <vt:lpstr>The Gaussian Copula Model</vt:lpstr>
      <vt:lpstr>Gaussian Copula Model continued</vt:lpstr>
      <vt:lpstr>Example of Use of Gaussian Copula (Example 24.7)</vt:lpstr>
      <vt:lpstr>Use of Gaussian Copula continued</vt:lpstr>
      <vt:lpstr>Use of Gaussian Copula continued</vt:lpstr>
      <vt:lpstr>A One-Factor Model for the Correlation Structure</vt:lpstr>
      <vt:lpstr>Credit VaR</vt:lpstr>
      <vt:lpstr>Calculation from a Factor-Based Gaussian Copula Model (equation 24.10)</vt:lpstr>
      <vt:lpstr>Example 24.8</vt:lpstr>
      <vt:lpstr>CreditMetrics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</dc:title>
  <dc:subject>Options, Futures, and Other Derivatives, 11e</dc:subject>
  <dc:creator>John C. Hull</dc:creator>
  <cp:keywords>Chapter 24</cp:keywords>
  <dc:description>Copyright 2021 by John C. Hull. All Rights Reserved. Published 2021</dc:description>
  <cp:lastModifiedBy>John Hull</cp:lastModifiedBy>
  <cp:revision>72</cp:revision>
  <dcterms:created xsi:type="dcterms:W3CDTF">2008-05-30T08:49:59Z</dcterms:created>
  <dcterms:modified xsi:type="dcterms:W3CDTF">2021-11-09T20:31:38Z</dcterms:modified>
</cp:coreProperties>
</file>