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notesMasterIdLst>
    <p:notesMasterId r:id="rId37"/>
  </p:notesMasterIdLst>
  <p:sldIdLst>
    <p:sldId id="256" r:id="rId2"/>
    <p:sldId id="259" r:id="rId3"/>
    <p:sldId id="260" r:id="rId4"/>
    <p:sldId id="291" r:id="rId5"/>
    <p:sldId id="292" r:id="rId6"/>
    <p:sldId id="261" r:id="rId7"/>
    <p:sldId id="287" r:id="rId8"/>
    <p:sldId id="262" r:id="rId9"/>
    <p:sldId id="288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4" r:id="rId25"/>
    <p:sldId id="285" r:id="rId26"/>
    <p:sldId id="289" r:id="rId27"/>
    <p:sldId id="286" r:id="rId28"/>
    <p:sldId id="277" r:id="rId29"/>
    <p:sldId id="278" r:id="rId30"/>
    <p:sldId id="279" r:id="rId31"/>
    <p:sldId id="290" r:id="rId32"/>
    <p:sldId id="280" r:id="rId33"/>
    <p:sldId id="281" r:id="rId34"/>
    <p:sldId id="282" r:id="rId35"/>
    <p:sldId id="283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52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E76697E-1170-498D-AD6D-37DE3EE49369}" type="datetimeFigureOut">
              <a:rPr lang="en-US"/>
              <a:pPr>
                <a:defRPr/>
              </a:pPr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9C0F195-3A7F-4986-8A57-42E0A4676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50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DFE522-F486-4293-8372-F41AC514826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3361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A20B64-96E5-45D4-8D61-6051341EDB4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81935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F65542-0335-4B8A-8273-C9F8D53D01DD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85118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B7A005-C5E6-4BAC-90BA-8A60B35313FC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98147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5599F8-3A0B-4261-86B2-9126236EA551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07191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6570AF-A160-427D-98A3-0AC97CB494A3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14635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60D73-BD59-422D-93D0-E17A9057FBE9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34509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F8B7F8-81FC-4B92-9DBC-B774D787BCB2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68093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97AA59-F191-4131-8057-7C2B74766DEC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56595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23D0F3-C134-48C8-A9BC-521697EAA818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69255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F2DC14-CBCC-416E-B37E-22D63BB93C73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95366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C7848F-4A4A-462C-861C-913B269BE2B8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619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5F3FDA-ABAC-45C3-A104-AFE0162965D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99683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6EAA20-B007-493A-B09C-52C2F0CC89A3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495987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2E0EF4-CBDF-4F87-845D-7000E07271F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73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6EB27D-B198-446F-B48D-2EBCE6F923B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22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5883BA-3AB0-4DE3-8F60-300E09FF1EF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973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50CE36-6145-49B5-A673-3DB9BC2C023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540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B25226-3D66-4BDA-9618-A0D6F9B123B8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441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E0DBB1-AB3F-4D63-BAEB-8E5BAB47247E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131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4CB8C7-E02D-4CD0-B60E-EB8FDB74025A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518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6994D6-8227-4799-9E07-49F30DC614D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09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13FFFE-5EC3-47F2-9FDF-642B7539C540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441049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D3B4CD-27CC-4470-A2EA-229FE60C170A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964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473238-4A7C-4380-BAB8-7CEB4D1132A3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880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77D0E2-CD7B-4520-8A7A-7ABFC03986AD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657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6E3FA3-06A8-475A-B795-7B206AD5A759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75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797007-B4C1-45C2-AEBB-8D3BFEEDD5EB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2220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824080-303E-4FC5-8FFB-A651083366C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37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CF6DD4-5E9D-4920-9A45-8ED66767C772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2526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BAC157-185F-4EFA-9946-A2A30194A6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65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89F897-8D57-45F3-8425-C46404C58DF1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40155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342BDF-6642-49EF-B7A1-29B5980DEA0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75059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3029F6-AF5E-47F6-A946-3A73A48E7A24}" type="datetime1">
              <a:rPr lang="en-US" smtClean="0"/>
              <a:t>10/1/2020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7400" y="6324600"/>
            <a:ext cx="43434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84D40-CCB3-4E90-8E33-7267477A19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9FD3F-2A50-45D9-937E-532D466CEADF}" type="datetime1">
              <a:rPr lang="en-US" smtClean="0"/>
              <a:t>10/1/2020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47AF5-6C39-4B64-BC12-7E5A601F0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6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F4C20-5FAC-4B91-953E-CF3437816325}" type="datetime1">
              <a:rPr lang="en-US" smtClean="0"/>
              <a:t>10/1/2020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DE50E-A135-4B78-8F72-21D8802D9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79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295B9AF-DDCB-4DAB-89F7-A38F486CB015}" type="datetime1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0825" y="6248400"/>
            <a:ext cx="7561263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40405-0327-4A10-BD84-A93F958F7D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54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983D7C-88D5-4423-B4F9-18E98D392D8F}" type="datetime1">
              <a:rPr lang="en-US" smtClean="0"/>
              <a:t>10/1/2020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0825" y="6248400"/>
            <a:ext cx="7561263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F6249-E0FF-4B6A-B9A6-9F4CA16D2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1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E68DFD8-84BA-48DB-AD51-2206BD298A6E}" type="datetime1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24931-9178-4291-BD7F-278BD3EB37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6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2FD17-AFCA-4B92-AB5D-0C17B9BD2081}" type="datetime1">
              <a:rPr lang="en-US" smtClean="0"/>
              <a:t>10/1/2020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AEEF1-F9AA-46A4-AE26-F85861C3B5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AA9D2-BEB5-4A3C-83D3-81ACB4E75C4E}" type="datetime1">
              <a:rPr lang="en-US" smtClean="0"/>
              <a:t>10/1/2020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B2C4C-E2C0-4EB0-A9E5-D3BDD74137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7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FE3E1-4CC2-4DB7-8166-A60639048CF2}" type="datetime1">
              <a:rPr lang="en-US" smtClean="0"/>
              <a:t>10/1/2020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6344C-360B-498F-8C9E-5817318C2A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8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36E79C-ACA5-4298-928F-7E5FF3588395}" type="datetime1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DE5DF-6121-4319-BDD5-E3FB1AAA63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1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B98B2-7697-4DE0-85CE-CB471CC51412}" type="datetime1">
              <a:rPr lang="en-US" smtClean="0"/>
              <a:t>10/1/2020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6A1F3-57A9-47F1-A556-218C67B818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2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B1A21-9D2A-4455-8C19-2D4368074E73}" type="datetime1">
              <a:rPr lang="en-US" smtClean="0"/>
              <a:t>10/1/2020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C6030-C5F1-479B-96B2-04A5193E4E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7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36150-28ED-4F78-983C-27C8745F048C}" type="datetime1">
              <a:rPr lang="en-US" smtClean="0"/>
              <a:t>10/1/2020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035368-783D-4718-BC65-AE28334BF8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5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CB0A6417-C7B0-4EB5-8425-EF3B6FF2E330}" type="datetime1">
              <a:rPr lang="en-US" smtClean="0"/>
              <a:t>10/1/2020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246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B08B975-7A94-4455-91D2-9F517D4C9D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35" r:id="rId3"/>
    <p:sldLayoutId id="2147483936" r:id="rId4"/>
    <p:sldLayoutId id="2147483937" r:id="rId5"/>
    <p:sldLayoutId id="2147483945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6" r:id="rId12"/>
    <p:sldLayoutId id="2147483947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7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emf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Chapter 26</a:t>
            </a:r>
            <a:br>
              <a:rPr lang="en-CA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Exotic Options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Arial" charset="0"/>
              </a:rPr>
              <a:t>Options, Futures, and Other Derivatives,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Arial" charset="0"/>
              </a:rPr>
              <a:t>11th Edition, Copyright © John C. Hull 2021</a:t>
            </a:r>
            <a:endParaRPr lang="en-US" altLang="en-US" sz="1400" dirty="0">
              <a:latin typeface="Arial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E1EE1B7-7B4A-4DD6-B116-EED098D6D62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Compound </a:t>
            </a:r>
            <a:r>
              <a:rPr lang="en-US" altLang="en-US" dirty="0" smtClean="0"/>
              <a:t>Options </a:t>
            </a:r>
            <a:r>
              <a:rPr lang="en-US" altLang="en-US" sz="2200" dirty="0" smtClean="0"/>
              <a:t>(Section 26.7)</a:t>
            </a:r>
            <a:endParaRPr lang="en-US" altLang="en-US" sz="22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00213"/>
            <a:ext cx="7620000" cy="4776787"/>
          </a:xfrm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Option to buy or sell an option</a:t>
            </a:r>
          </a:p>
          <a:p>
            <a:pPr lvl="1" eaLnBrk="1" hangingPunct="1"/>
            <a:r>
              <a:rPr lang="en-US" altLang="en-US" dirty="0" smtClean="0">
                <a:latin typeface="Arial" charset="0"/>
                <a:cs typeface="Arial" charset="0"/>
              </a:rPr>
              <a:t>Call on call</a:t>
            </a:r>
          </a:p>
          <a:p>
            <a:pPr lvl="1" eaLnBrk="1" hangingPunct="1"/>
            <a:r>
              <a:rPr lang="en-US" altLang="en-US" dirty="0" smtClean="0">
                <a:latin typeface="Arial" charset="0"/>
                <a:cs typeface="Arial" charset="0"/>
              </a:rPr>
              <a:t>Put on call</a:t>
            </a:r>
          </a:p>
          <a:p>
            <a:pPr lvl="1" eaLnBrk="1" hangingPunct="1"/>
            <a:r>
              <a:rPr lang="en-US" altLang="en-US" dirty="0" smtClean="0">
                <a:latin typeface="Arial" charset="0"/>
                <a:cs typeface="Arial" charset="0"/>
              </a:rPr>
              <a:t>Call on put</a:t>
            </a:r>
          </a:p>
          <a:p>
            <a:pPr lvl="1" eaLnBrk="1" hangingPunct="1"/>
            <a:r>
              <a:rPr lang="en-US" altLang="en-US" dirty="0" smtClean="0">
                <a:latin typeface="Arial" charset="0"/>
                <a:cs typeface="Arial" charset="0"/>
              </a:rPr>
              <a:t>Put on put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Can be valued analytically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Price is quite low compared with a regular option</a:t>
            </a: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2F83542-DBA7-4BDB-AE16-10B1277052C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Chooser Option </a:t>
            </a:r>
            <a:r>
              <a:rPr lang="en-US" altLang="en-US" sz="3500" dirty="0" smtClean="0"/>
              <a:t>“As You Like It” </a:t>
            </a:r>
            <a:r>
              <a:rPr lang="en-US" altLang="en-US" sz="2200" dirty="0" smtClean="0"/>
              <a:t>(Section 26.8)</a:t>
            </a:r>
            <a:endParaRPr lang="en-US" altLang="en-US" sz="2200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833221"/>
            <a:ext cx="7499350" cy="45720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Option starts at time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 smtClean="0">
                <a:latin typeface="Arial" charset="0"/>
                <a:cs typeface="Arial" charset="0"/>
              </a:rPr>
              <a:t>, matures at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2</a:t>
            </a:r>
            <a:endParaRPr lang="en-US" altLang="en-US" i="1" dirty="0" smtClean="0">
              <a:latin typeface="Times New Roman" pitchFamily="18" charset="0"/>
              <a:cs typeface="Arial" charset="0"/>
            </a:endParaRP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At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(0 &lt;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&lt;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 smtClean="0">
                <a:latin typeface="Arial" charset="0"/>
                <a:cs typeface="Arial" charset="0"/>
              </a:rPr>
              <a:t> buyer chooses whether it is a put or call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This is a package!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7219FD0-83BB-41ED-B842-E6CBA0CDA93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Chooser Option as a Package</a:t>
            </a:r>
          </a:p>
        </p:txBody>
      </p:sp>
      <p:sp>
        <p:nvSpPr>
          <p:cNvPr id="18435" name="Rectangle 8"/>
          <p:cNvSpPr>
            <a:spLocks noGrp="1" noChangeArrowheads="1"/>
          </p:cNvSpPr>
          <p:nvPr>
            <p:ph idx="1"/>
          </p:nvPr>
        </p:nvSpPr>
        <p:spPr>
          <a:xfrm>
            <a:off x="1905000" y="1447800"/>
            <a:ext cx="7029450" cy="4800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E3DE61B-3C56-45BB-A271-9DBB6D3A6F8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8438" name="Object 7"/>
          <p:cNvGraphicFramePr>
            <a:graphicFrameLocks noChangeAspect="1"/>
          </p:cNvGraphicFramePr>
          <p:nvPr/>
        </p:nvGraphicFramePr>
        <p:xfrm>
          <a:off x="1452563" y="2174875"/>
          <a:ext cx="5476875" cy="294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6" imgW="2235200" imgH="1270000" progId="Equation.3">
                  <p:embed/>
                </p:oleObj>
              </mc:Choice>
              <mc:Fallback>
                <p:oleObj name="Equation" r:id="rId6" imgW="2235200" imgH="1270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2174875"/>
                        <a:ext cx="5476875" cy="294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Barrier Options </a:t>
            </a:r>
            <a:r>
              <a:rPr lang="en-US" altLang="en-US" sz="2200" dirty="0" smtClean="0"/>
              <a:t>(Section 26.9)</a:t>
            </a:r>
            <a:endParaRPr lang="en-US" altLang="en-US" sz="2200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Option comes into existence only if stock price hits barrier before option maturity</a:t>
            </a:r>
          </a:p>
          <a:p>
            <a:pPr lvl="1" eaLnBrk="1" hangingPunct="1"/>
            <a:r>
              <a:rPr lang="en-US" altLang="en-US" dirty="0" smtClean="0">
                <a:latin typeface="Arial" charset="0"/>
                <a:cs typeface="Arial" charset="0"/>
              </a:rPr>
              <a:t>‘In’ options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Option dies if stock price hits barrier before option maturity</a:t>
            </a:r>
          </a:p>
          <a:p>
            <a:pPr lvl="1" eaLnBrk="1" hangingPunct="1"/>
            <a:r>
              <a:rPr lang="en-US" altLang="en-US" dirty="0" smtClean="0">
                <a:latin typeface="Arial" charset="0"/>
                <a:cs typeface="Arial" charset="0"/>
              </a:rPr>
              <a:t>‘Out’ options</a:t>
            </a: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C7CEDF-1E97-4422-A56B-38DB85A05FF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Barrier Options </a:t>
            </a:r>
            <a:r>
              <a:rPr lang="en-US" altLang="en-US" sz="3000" smtClean="0"/>
              <a:t>(continued)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Stock price must hit barrier from below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‘Up’ options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Stock price must hit barrier from above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‘Down’ options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Option may be a put or a call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Eight possible combinations</a:t>
            </a:r>
            <a:endParaRPr lang="en-US" altLang="en-US" baseline="-2500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19107A1-C720-4CA4-A40F-74DCB9B6A9C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Parity Relations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4000" i="1" smtClean="0">
                <a:latin typeface="Times New Roman" pitchFamily="18" charset="0"/>
                <a:cs typeface="Arial" charset="0"/>
              </a:rPr>
              <a:t>c</a:t>
            </a:r>
            <a:r>
              <a:rPr lang="en-US" altLang="en-US" sz="4000" smtClean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sz="4000" i="1" smtClean="0">
                <a:latin typeface="Times New Roman" pitchFamily="18" charset="0"/>
                <a:cs typeface="Arial" charset="0"/>
              </a:rPr>
              <a:t>c</a:t>
            </a:r>
            <a:r>
              <a:rPr lang="en-US" altLang="en-US" sz="4000" baseline="-25000" smtClean="0">
                <a:latin typeface="Times New Roman" pitchFamily="18" charset="0"/>
                <a:cs typeface="Arial" charset="0"/>
              </a:rPr>
              <a:t>ui</a:t>
            </a:r>
            <a:r>
              <a:rPr lang="en-US" altLang="en-US" sz="4000" smtClean="0">
                <a:latin typeface="Times New Roman" pitchFamily="18" charset="0"/>
                <a:cs typeface="Arial" charset="0"/>
              </a:rPr>
              <a:t> + </a:t>
            </a:r>
            <a:r>
              <a:rPr lang="en-US" altLang="en-US" sz="4000" i="1" smtClean="0">
                <a:latin typeface="Times New Roman" pitchFamily="18" charset="0"/>
                <a:cs typeface="Arial" charset="0"/>
              </a:rPr>
              <a:t>c</a:t>
            </a:r>
            <a:r>
              <a:rPr lang="en-US" altLang="en-US" sz="4000" baseline="-25000" smtClean="0">
                <a:latin typeface="Times New Roman" pitchFamily="18" charset="0"/>
                <a:cs typeface="Arial" charset="0"/>
              </a:rPr>
              <a:t>uo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4000" i="1" smtClean="0">
                <a:latin typeface="Times New Roman" pitchFamily="18" charset="0"/>
                <a:cs typeface="Arial" charset="0"/>
              </a:rPr>
              <a:t>c</a:t>
            </a:r>
            <a:r>
              <a:rPr lang="en-US" altLang="en-US" sz="4000" smtClean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sz="4000" i="1" smtClean="0">
                <a:latin typeface="Times New Roman" pitchFamily="18" charset="0"/>
                <a:cs typeface="Arial" charset="0"/>
              </a:rPr>
              <a:t>c</a:t>
            </a:r>
            <a:r>
              <a:rPr lang="en-US" altLang="en-US" sz="4000" baseline="-25000" smtClean="0">
                <a:latin typeface="Times New Roman" pitchFamily="18" charset="0"/>
                <a:cs typeface="Arial" charset="0"/>
              </a:rPr>
              <a:t>di</a:t>
            </a:r>
            <a:r>
              <a:rPr lang="en-US" altLang="en-US" sz="4000" smtClean="0">
                <a:latin typeface="Times New Roman" pitchFamily="18" charset="0"/>
                <a:cs typeface="Arial" charset="0"/>
              </a:rPr>
              <a:t> + </a:t>
            </a:r>
            <a:r>
              <a:rPr lang="en-US" altLang="en-US" sz="4000" i="1" smtClean="0">
                <a:latin typeface="Times New Roman" pitchFamily="18" charset="0"/>
                <a:cs typeface="Arial" charset="0"/>
              </a:rPr>
              <a:t>c</a:t>
            </a:r>
            <a:r>
              <a:rPr lang="en-US" altLang="en-US" sz="4000" baseline="-25000" smtClean="0">
                <a:latin typeface="Times New Roman" pitchFamily="18" charset="0"/>
                <a:cs typeface="Arial" charset="0"/>
              </a:rPr>
              <a:t>do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4000" i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z="4000" smtClean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sz="4000" i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z="4000" baseline="-25000" smtClean="0">
                <a:latin typeface="Times New Roman" pitchFamily="18" charset="0"/>
                <a:cs typeface="Arial" charset="0"/>
              </a:rPr>
              <a:t>ui</a:t>
            </a:r>
            <a:r>
              <a:rPr lang="en-US" altLang="en-US" sz="4000" smtClean="0">
                <a:latin typeface="Times New Roman" pitchFamily="18" charset="0"/>
                <a:cs typeface="Arial" charset="0"/>
              </a:rPr>
              <a:t> + </a:t>
            </a:r>
            <a:r>
              <a:rPr lang="en-US" altLang="en-US" sz="4000" i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z="4000" baseline="-25000" smtClean="0">
                <a:latin typeface="Times New Roman" pitchFamily="18" charset="0"/>
                <a:cs typeface="Arial" charset="0"/>
              </a:rPr>
              <a:t>uo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4000" i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z="4000" smtClean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sz="4000" i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z="4000" baseline="-25000" smtClean="0">
                <a:latin typeface="Times New Roman" pitchFamily="18" charset="0"/>
                <a:cs typeface="Arial" charset="0"/>
              </a:rPr>
              <a:t>di</a:t>
            </a:r>
            <a:r>
              <a:rPr lang="en-US" altLang="en-US" sz="4000" smtClean="0">
                <a:latin typeface="Times New Roman" pitchFamily="18" charset="0"/>
                <a:cs typeface="Arial" charset="0"/>
              </a:rPr>
              <a:t> + </a:t>
            </a:r>
            <a:r>
              <a:rPr lang="en-US" altLang="en-US" sz="4000" i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z="4000" baseline="-25000" smtClean="0">
                <a:latin typeface="Times New Roman" pitchFamily="18" charset="0"/>
                <a:cs typeface="Arial" charset="0"/>
              </a:rPr>
              <a:t>do</a:t>
            </a:r>
          </a:p>
          <a:p>
            <a:pPr eaLnBrk="1" hangingPunct="1">
              <a:buFontTx/>
              <a:buChar char="•"/>
            </a:pPr>
            <a:endParaRPr lang="en-US" altLang="en-US" sz="400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AB73F52-A1F0-4B33-B02A-6014C31E451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Binary Options  </a:t>
            </a:r>
            <a:r>
              <a:rPr lang="en-US" altLang="en-US" sz="2200" dirty="0" smtClean="0"/>
              <a:t>(Section 26.10)</a:t>
            </a:r>
            <a:endParaRPr lang="en-US" altLang="en-US" sz="22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Cash-or-nothing: pays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Q</a:t>
            </a:r>
            <a:r>
              <a:rPr lang="en-US" altLang="en-US" smtClean="0">
                <a:latin typeface="Arial" charset="0"/>
                <a:cs typeface="Arial" charset="0"/>
              </a:rPr>
              <a:t> if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&gt;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,</a:t>
            </a:r>
            <a:r>
              <a:rPr lang="en-US" altLang="en-US" smtClean="0">
                <a:latin typeface="Arial" charset="0"/>
                <a:cs typeface="Arial" charset="0"/>
              </a:rPr>
              <a:t> otherwise pays nothing.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Value =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–rT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 Q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Asset-or-nothing: pays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 if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&gt;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,</a:t>
            </a:r>
            <a:r>
              <a:rPr lang="en-US" altLang="en-US" smtClean="0">
                <a:latin typeface="Arial" charset="0"/>
                <a:cs typeface="Arial" charset="0"/>
              </a:rPr>
              <a:t> otherwise pays nothing.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Value =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-qT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</a:t>
            </a:r>
          </a:p>
          <a:p>
            <a:pPr eaLnBrk="1" hangingPunct="1"/>
            <a:endParaRPr lang="en-US" alt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E52EC2-7F4B-4526-9878-18E7F108EE3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Decomposition of a Call Option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Long: Asset-or-Nothing option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Short: Cash-or-Nothing option where payoff is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K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Value =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en-US" i="1" baseline="30000" smtClean="0">
                <a:latin typeface="Times New Roman" pitchFamily="18" charset="0"/>
                <a:cs typeface="Times New Roman" pitchFamily="18" charset="0"/>
              </a:rPr>
              <a:t>-qT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 –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–rT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 KN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02DFDAB-2AAD-4D1C-B0C9-833E5E81F50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Lookback Options </a:t>
            </a:r>
            <a:r>
              <a:rPr lang="en-US" altLang="en-US" sz="2200" dirty="0" smtClean="0"/>
              <a:t>(Section 26.11)</a:t>
            </a:r>
            <a:endParaRPr lang="en-US" altLang="en-US" sz="2200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133600"/>
            <a:ext cx="8401050" cy="41148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Floating lookback call pays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 –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2400" baseline="-25000" smtClean="0">
                <a:latin typeface="Times New Roman" pitchFamily="18" charset="0"/>
                <a:cs typeface="Arial" charset="0"/>
              </a:rPr>
              <a:t>min</a:t>
            </a:r>
            <a:r>
              <a:rPr lang="en-US" altLang="en-US" sz="2400" smtClean="0">
                <a:latin typeface="Arial" charset="0"/>
                <a:cs typeface="Arial" charset="0"/>
              </a:rPr>
              <a:t> at time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T 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sz="2400" smtClean="0">
                <a:latin typeface="Arial" charset="0"/>
                <a:cs typeface="Arial" charset="0"/>
              </a:rPr>
              <a:t>Allows buyer to buy stock at lowest observed price in some interval of time)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Floating lookback put pays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2400" baseline="-25000" smtClean="0">
                <a:latin typeface="Times New Roman" pitchFamily="18" charset="0"/>
                <a:cs typeface="Arial" charset="0"/>
              </a:rPr>
              <a:t>max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–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smtClean="0">
                <a:latin typeface="Arial" charset="0"/>
                <a:cs typeface="Arial" charset="0"/>
              </a:rPr>
              <a:t>at time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T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sz="2400" smtClean="0">
                <a:latin typeface="Arial" charset="0"/>
                <a:cs typeface="Arial" charset="0"/>
              </a:rPr>
              <a:t>	(Allows buyer to sell stock at highest observed price in some interval of time)</a:t>
            </a:r>
          </a:p>
          <a:p>
            <a:pPr eaLnBrk="1" hangingPunct="1"/>
            <a:r>
              <a:rPr lang="en-CA" altLang="en-US" sz="2400" smtClean="0">
                <a:latin typeface="Arial" charset="0"/>
                <a:cs typeface="Arial" charset="0"/>
              </a:rPr>
              <a:t>Fixed lookback call pays max(</a:t>
            </a:r>
            <a:r>
              <a:rPr lang="en-CA" altLang="en-US" sz="2400" i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CA" altLang="en-US" sz="2400" baseline="-25000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CA" altLang="en-US" sz="2400" smtClean="0">
                <a:latin typeface="Arial" charset="0"/>
                <a:cs typeface="Arial" charset="0"/>
              </a:rPr>
              <a:t>−</a:t>
            </a:r>
            <a:r>
              <a:rPr lang="en-CA" altLang="en-US" sz="2400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en-US" sz="2400" smtClean="0">
                <a:latin typeface="Arial" charset="0"/>
                <a:cs typeface="Arial" charset="0"/>
              </a:rPr>
              <a:t>, </a:t>
            </a:r>
            <a:r>
              <a:rPr lang="en-CA" altLang="en-US" sz="24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CA" altLang="en-US" sz="2400" smtClean="0">
                <a:latin typeface="Arial" charset="0"/>
                <a:cs typeface="Arial" charset="0"/>
              </a:rPr>
              <a:t>)</a:t>
            </a:r>
          </a:p>
          <a:p>
            <a:pPr eaLnBrk="1" hangingPunct="1"/>
            <a:r>
              <a:rPr lang="en-CA" altLang="en-US" sz="2400" smtClean="0">
                <a:latin typeface="Arial" charset="0"/>
                <a:cs typeface="Arial" charset="0"/>
              </a:rPr>
              <a:t>Fixed lookback put pays max(</a:t>
            </a:r>
            <a:r>
              <a:rPr lang="en-CA" altLang="en-US" sz="2400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en-US" sz="2400" smtClean="0">
                <a:latin typeface="Arial" charset="0"/>
                <a:cs typeface="Arial" charset="0"/>
              </a:rPr>
              <a:t> −</a:t>
            </a:r>
            <a:r>
              <a:rPr lang="en-CA" altLang="en-US" sz="2400" i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CA" altLang="en-US" sz="2400" baseline="-25000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CA" altLang="en-US" sz="2400" smtClean="0">
                <a:latin typeface="Arial" charset="0"/>
                <a:cs typeface="Arial" charset="0"/>
              </a:rPr>
              <a:t>, </a:t>
            </a:r>
            <a:r>
              <a:rPr lang="en-CA" altLang="en-US" sz="24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CA" altLang="en-US" sz="2400" smtClean="0">
                <a:latin typeface="Arial" charset="0"/>
                <a:cs typeface="Arial" charset="0"/>
              </a:rPr>
              <a:t>)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Analytic valuation for all types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79EB738-DB40-4804-BF25-02DCD8BF661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Shout Options </a:t>
            </a:r>
            <a:r>
              <a:rPr lang="en-US" altLang="en-US" sz="2200" dirty="0" smtClean="0"/>
              <a:t>(Section 26.12)</a:t>
            </a:r>
            <a:endParaRPr lang="en-US" altLang="en-US" sz="2200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30288" y="2057400"/>
            <a:ext cx="7772400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Buyer can ‘shout’ once during option life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Final payoff is either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Usual option payoff,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max(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–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, 0)</a:t>
            </a:r>
            <a:r>
              <a:rPr lang="en-US" altLang="en-US" smtClean="0">
                <a:latin typeface="Arial" charset="0"/>
                <a:cs typeface="Arial" charset="0"/>
              </a:rPr>
              <a:t>,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Intrinsic value at time of shout,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i="1" baseline="-25000" smtClean="0">
                <a:latin typeface="Symbol" pitchFamily="18" charset="2"/>
                <a:cs typeface="Arial" charset="0"/>
              </a:rPr>
              <a:t>t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–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Payoff: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max(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–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i="1" baseline="-25000" smtClean="0">
                <a:latin typeface="Symbol" pitchFamily="18" charset="2"/>
                <a:cs typeface="Arial" charset="0"/>
              </a:rPr>
              <a:t>t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, 0) +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i="1" baseline="-25000" smtClean="0">
                <a:latin typeface="Symbol" pitchFamily="18" charset="2"/>
                <a:cs typeface="Arial" charset="0"/>
              </a:rPr>
              <a:t>t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–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Similar to lookback option but cheaper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7313C79-CEFA-4B4B-B9CD-76CC2B58530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4467225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Types of Exotics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90600" y="2057400"/>
            <a:ext cx="3886200" cy="4114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2200" smtClean="0">
                <a:latin typeface="Arial" charset="0"/>
                <a:cs typeface="Arial" charset="0"/>
              </a:rPr>
              <a:t>Packages</a:t>
            </a:r>
          </a:p>
          <a:p>
            <a:pPr eaLnBrk="1" hangingPunct="1"/>
            <a:r>
              <a:rPr lang="en-US" altLang="en-US" sz="2200" smtClean="0">
                <a:latin typeface="Arial" charset="0"/>
                <a:cs typeface="Arial" charset="0"/>
              </a:rPr>
              <a:t>Perpetual American calls and puts</a:t>
            </a:r>
          </a:p>
          <a:p>
            <a:pPr eaLnBrk="1" hangingPunct="1"/>
            <a:r>
              <a:rPr lang="en-US" altLang="en-US" sz="2200" smtClean="0">
                <a:latin typeface="Arial" charset="0"/>
                <a:cs typeface="Arial" charset="0"/>
              </a:rPr>
              <a:t>Nonstandard American options</a:t>
            </a:r>
          </a:p>
          <a:p>
            <a:pPr eaLnBrk="1" hangingPunct="1"/>
            <a:r>
              <a:rPr lang="en-CA" altLang="en-US" sz="2200" smtClean="0">
                <a:latin typeface="Arial" charset="0"/>
                <a:cs typeface="Arial" charset="0"/>
              </a:rPr>
              <a:t>Gap options</a:t>
            </a:r>
            <a:endParaRPr lang="en-US" altLang="en-US" sz="220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z="2200" smtClean="0">
                <a:latin typeface="Arial" charset="0"/>
                <a:cs typeface="Arial" charset="0"/>
              </a:rPr>
              <a:t>Forward start options</a:t>
            </a:r>
          </a:p>
          <a:p>
            <a:pPr eaLnBrk="1" hangingPunct="1"/>
            <a:r>
              <a:rPr lang="en-CA" altLang="en-US" sz="2200" smtClean="0">
                <a:latin typeface="Arial" charset="0"/>
                <a:cs typeface="Arial" charset="0"/>
              </a:rPr>
              <a:t>Cliquet options</a:t>
            </a:r>
            <a:endParaRPr lang="en-US" altLang="en-US" sz="220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z="2200" smtClean="0">
                <a:latin typeface="Arial" charset="0"/>
                <a:cs typeface="Arial" charset="0"/>
              </a:rPr>
              <a:t>Compound options</a:t>
            </a:r>
          </a:p>
          <a:p>
            <a:pPr eaLnBrk="1" hangingPunct="1"/>
            <a:r>
              <a:rPr lang="en-US" altLang="en-US" sz="2200" smtClean="0">
                <a:latin typeface="Arial" charset="0"/>
                <a:cs typeface="Arial" charset="0"/>
              </a:rPr>
              <a:t>Chooser options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smtClean="0">
              <a:latin typeface="Arial" charset="0"/>
              <a:cs typeface="Arial" charset="0"/>
            </a:endParaRPr>
          </a:p>
        </p:txBody>
      </p:sp>
      <p:sp>
        <p:nvSpPr>
          <p:cNvPr id="819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876800" y="2057400"/>
            <a:ext cx="4114800" cy="4114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2200" smtClean="0">
                <a:latin typeface="Arial" charset="0"/>
                <a:cs typeface="Arial" charset="0"/>
              </a:rPr>
              <a:t>Barrier options</a:t>
            </a:r>
          </a:p>
          <a:p>
            <a:pPr eaLnBrk="1" hangingPunct="1"/>
            <a:r>
              <a:rPr lang="en-US" altLang="en-US" sz="2200" smtClean="0">
                <a:latin typeface="Arial" charset="0"/>
                <a:cs typeface="Arial" charset="0"/>
              </a:rPr>
              <a:t>Binary options</a:t>
            </a:r>
          </a:p>
          <a:p>
            <a:pPr eaLnBrk="1" hangingPunct="1"/>
            <a:r>
              <a:rPr lang="en-US" altLang="en-US" sz="2200" smtClean="0">
                <a:latin typeface="Arial" charset="0"/>
                <a:cs typeface="Arial" charset="0"/>
              </a:rPr>
              <a:t>Lookback options</a:t>
            </a:r>
          </a:p>
          <a:p>
            <a:pPr eaLnBrk="1" hangingPunct="1"/>
            <a:r>
              <a:rPr lang="en-US" altLang="en-US" sz="2200" smtClean="0">
                <a:latin typeface="Arial" charset="0"/>
                <a:cs typeface="Arial" charset="0"/>
              </a:rPr>
              <a:t>Shout options</a:t>
            </a:r>
          </a:p>
          <a:p>
            <a:pPr eaLnBrk="1" hangingPunct="1"/>
            <a:r>
              <a:rPr lang="en-US" altLang="en-US" sz="2200" smtClean="0">
                <a:latin typeface="Arial" charset="0"/>
                <a:cs typeface="Arial" charset="0"/>
              </a:rPr>
              <a:t>Asian options</a:t>
            </a:r>
          </a:p>
          <a:p>
            <a:pPr eaLnBrk="1" hangingPunct="1"/>
            <a:r>
              <a:rPr lang="en-US" altLang="en-US" sz="2200" smtClean="0">
                <a:latin typeface="Arial" charset="0"/>
                <a:cs typeface="Arial" charset="0"/>
              </a:rPr>
              <a:t>Options to exchange one asset for another</a:t>
            </a:r>
          </a:p>
          <a:p>
            <a:pPr eaLnBrk="1" hangingPunct="1"/>
            <a:r>
              <a:rPr lang="en-US" altLang="en-US" sz="2200" smtClean="0">
                <a:latin typeface="Arial" charset="0"/>
                <a:cs typeface="Arial" charset="0"/>
              </a:rPr>
              <a:t>Options involving several assets </a:t>
            </a:r>
          </a:p>
          <a:p>
            <a:pPr eaLnBrk="1" hangingPunct="1"/>
            <a:r>
              <a:rPr lang="en-CA" altLang="en-US" sz="2200" smtClean="0">
                <a:latin typeface="Arial" charset="0"/>
                <a:cs typeface="Arial" charset="0"/>
              </a:rPr>
              <a:t>Volatility and Variance swaps</a:t>
            </a:r>
            <a:endParaRPr lang="en-US" altLang="en-US" sz="220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19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81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7B824F9-D033-4EB3-BEAE-0101A4FD890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Asian Options </a:t>
            </a:r>
            <a:r>
              <a:rPr lang="en-US" altLang="en-US" sz="2200" dirty="0" smtClean="0"/>
              <a:t>(Section 26.13)</a:t>
            </a:r>
            <a:endParaRPr lang="en-US" altLang="en-US" sz="2200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Payoff related to average stock price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Average Price options pay: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Call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: max(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ave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–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, 0)</a:t>
            </a: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Put: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 max(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–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ave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, 0)</a:t>
            </a: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Average Strike options pay: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Call: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max(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–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ave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, 0)</a:t>
            </a:r>
            <a:r>
              <a:rPr lang="en-US" altLang="en-US" smtClean="0">
                <a:latin typeface="Arial" charset="0"/>
                <a:cs typeface="Arial" charset="0"/>
              </a:rPr>
              <a:t>  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Put: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 max(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ave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–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T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, 0)</a:t>
            </a: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8859859-5ACB-45F3-B333-C44BFED0789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Asian Options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No exact analytic valuation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Can be approximately valued by assuming  that the average stock price is lognormally distributed</a:t>
            </a: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A13F328-9FE2-4215-96C6-D8D549E0D58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Exchange Options </a:t>
            </a:r>
            <a:r>
              <a:rPr lang="en-US" altLang="en-US" sz="2200" dirty="0" smtClean="0"/>
              <a:t>(Section 26.14)</a:t>
            </a:r>
            <a:endParaRPr lang="en-US" altLang="en-US" sz="22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2362200"/>
            <a:ext cx="6792913" cy="3768725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Option to exchange one asset for another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For example, an option to exchange one unit of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U</a:t>
            </a:r>
            <a:r>
              <a:rPr lang="en-US" altLang="en-US" smtClean="0">
                <a:latin typeface="Arial" charset="0"/>
                <a:cs typeface="Arial" charset="0"/>
              </a:rPr>
              <a:t>  for one unit of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V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Payoff is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max(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–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U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, 0) 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99ECB72-A2CC-439E-92D0-37D1D5CDCD5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Basket Options </a:t>
            </a:r>
            <a:r>
              <a:rPr lang="en-US" altLang="en-US" sz="2200" dirty="0" smtClean="0"/>
              <a:t>(Section 26.15)</a:t>
            </a:r>
            <a:endParaRPr lang="en-US" altLang="en-US" sz="2200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 basket option is an option to buy  or sell a portfolio of assets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This can be valued by calculating the first two moments of the value of the basket at option maturity and then assuming it is lognormal</a:t>
            </a: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450BDB0-121B-4701-A2B6-9F906E85F3B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/>
              <a:t>Volatility and Variance </a:t>
            </a:r>
            <a:r>
              <a:rPr lang="en-CA" altLang="en-US" dirty="0" smtClean="0"/>
              <a:t>Swaps </a:t>
            </a:r>
            <a:r>
              <a:rPr lang="en-CA" altLang="en-US" sz="2400" dirty="0" smtClean="0"/>
              <a:t>(Section 26.16)</a:t>
            </a:r>
            <a:endParaRPr lang="en-US" altLang="en-US" sz="2400" dirty="0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z="2400" smtClean="0">
                <a:latin typeface="Arial" charset="0"/>
                <a:cs typeface="Arial" charset="0"/>
              </a:rPr>
              <a:t>Volatility swap is agreement to exchange the realized volatility between time 0 and time </a:t>
            </a:r>
            <a:r>
              <a:rPr lang="en-CA" altLang="en-US" sz="2400" i="1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CA" altLang="en-US" sz="2400" smtClean="0">
                <a:latin typeface="Arial" charset="0"/>
                <a:cs typeface="Times New Roman" pitchFamily="18" charset="0"/>
              </a:rPr>
              <a:t>for a prespecified fixed volatility with both being multiplied by a prespecified principal</a:t>
            </a:r>
          </a:p>
          <a:p>
            <a:pPr eaLnBrk="1" hangingPunct="1"/>
            <a:r>
              <a:rPr lang="en-CA" altLang="en-US" sz="2400" smtClean="0">
                <a:latin typeface="Arial" charset="0"/>
                <a:cs typeface="Times New Roman" pitchFamily="18" charset="0"/>
              </a:rPr>
              <a:t>Variance swap is agreement to exchange the realized </a:t>
            </a:r>
            <a:r>
              <a:rPr lang="en-CA" altLang="en-US" sz="2400" smtClean="0">
                <a:latin typeface="Arial" charset="0"/>
                <a:cs typeface="Arial" charset="0"/>
              </a:rPr>
              <a:t>variance rate between time 0 and time </a:t>
            </a:r>
            <a:r>
              <a:rPr lang="en-CA" altLang="en-US" sz="2400" i="1" smtClean="0">
                <a:latin typeface="Arial" charset="0"/>
                <a:cs typeface="Times New Roman" pitchFamily="18" charset="0"/>
              </a:rPr>
              <a:t>T </a:t>
            </a:r>
            <a:r>
              <a:rPr lang="en-CA" altLang="en-US" sz="2400" smtClean="0">
                <a:latin typeface="Arial" charset="0"/>
                <a:cs typeface="Times New Roman" pitchFamily="18" charset="0"/>
              </a:rPr>
              <a:t>for a prespecified fixed variance rate with both being multiplied by a prespecified principal</a:t>
            </a:r>
          </a:p>
          <a:p>
            <a:pPr eaLnBrk="1" hangingPunct="1"/>
            <a:r>
              <a:rPr lang="en-CA" altLang="en-US" sz="2400" smtClean="0">
                <a:latin typeface="Arial" charset="0"/>
                <a:cs typeface="Times New Roman" pitchFamily="18" charset="0"/>
              </a:rPr>
              <a:t>Daily return is assumed to be zero in calculating the volatility or variance rate</a:t>
            </a:r>
          </a:p>
          <a:p>
            <a:pPr eaLnBrk="1" hangingPunct="1"/>
            <a:endParaRPr lang="en-US" altLang="en-US" smtClean="0">
              <a:latin typeface="Arial" charset="0"/>
              <a:cs typeface="Times New Roman" pitchFamily="18" charset="0"/>
            </a:endParaRPr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FB31262-3E37-4096-9A5C-F34999EA1BB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/>
              <a:t>Variance </a:t>
            </a:r>
            <a:r>
              <a:rPr lang="en-CA" altLang="en-US" dirty="0" smtClean="0"/>
              <a:t>Swap </a:t>
            </a:r>
            <a:r>
              <a:rPr lang="en-CA" altLang="en-US" sz="2400" dirty="0" smtClean="0"/>
              <a:t>(equation 26.6)</a:t>
            </a:r>
            <a:endParaRPr lang="en-US" altLang="en-US" sz="2400" dirty="0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8185150" cy="4114800"/>
          </a:xfrm>
        </p:spPr>
        <p:txBody>
          <a:bodyPr/>
          <a:lstStyle/>
          <a:p>
            <a:pPr eaLnBrk="1" hangingPunct="1"/>
            <a:r>
              <a:rPr lang="en-CA" altLang="en-US" sz="2400" smtClean="0">
                <a:latin typeface="Arial" charset="0"/>
                <a:cs typeface="Arial" charset="0"/>
              </a:rPr>
              <a:t>The (risk-neutral) expected variance rate between times 0 and </a:t>
            </a:r>
            <a:r>
              <a:rPr lang="en-CA" altLang="en-US" sz="24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CA" altLang="en-US" sz="2400" smtClean="0">
                <a:latin typeface="Arial" charset="0"/>
                <a:cs typeface="Arial" charset="0"/>
              </a:rPr>
              <a:t> can be calculated from the prices of European call and  put options with different strikes and maturity </a:t>
            </a:r>
            <a:r>
              <a:rPr lang="en-CA" altLang="en-US" sz="2400" i="1" smtClean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eaLnBrk="1" hangingPunct="1"/>
            <a:r>
              <a:rPr lang="en-CA" altLang="en-US" sz="2400" smtClean="0">
                <a:latin typeface="Arial" charset="0"/>
                <a:cs typeface="Arial" charset="0"/>
              </a:rPr>
              <a:t>For any value of </a:t>
            </a:r>
            <a:r>
              <a:rPr lang="en-CA" altLang="en-US" sz="2400" i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CA" altLang="en-US" sz="2400" baseline="3000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CA" altLang="en-US" sz="2400" smtClean="0">
              <a:latin typeface="Arial" charset="0"/>
              <a:cs typeface="Arial" charset="0"/>
            </a:endParaRP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55A980C-E6CC-4B91-B319-2DC1A59F3CF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31750" name="Object 2"/>
          <p:cNvGraphicFramePr>
            <a:graphicFrameLocks noChangeAspect="1"/>
          </p:cNvGraphicFramePr>
          <p:nvPr/>
        </p:nvGraphicFramePr>
        <p:xfrm>
          <a:off x="914400" y="3810000"/>
          <a:ext cx="76898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Equation" r:id="rId6" imgW="4394200" imgH="508000" progId="Equation.3">
                  <p:embed/>
                </p:oleObj>
              </mc:Choice>
              <mc:Fallback>
                <p:oleObj name="Equation" r:id="rId6" imgW="4394200" imgH="508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0"/>
                        <a:ext cx="76898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/>
              <a:t>Volatility </a:t>
            </a:r>
            <a:r>
              <a:rPr lang="en-CA" altLang="en-US" dirty="0" smtClean="0"/>
              <a:t>Swap </a:t>
            </a:r>
            <a:r>
              <a:rPr lang="en-CA" altLang="en-US" sz="2400" dirty="0" smtClean="0"/>
              <a:t>(equation 26.9)</a:t>
            </a:r>
            <a:endParaRPr lang="en-US" altLang="en-US" sz="2400" dirty="0" smtClean="0"/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6ED2936-1CFA-4EE5-BDD8-7A6C360E20A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32773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>
                <a:latin typeface="Arial" charset="0"/>
                <a:cs typeface="Arial" charset="0"/>
              </a:rPr>
              <a:t>For a volatility swap it is necessary to use the approximate relation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32774" name="Object 2"/>
          <p:cNvGraphicFramePr>
            <a:graphicFrameLocks noChangeAspect="1"/>
          </p:cNvGraphicFramePr>
          <p:nvPr/>
        </p:nvGraphicFramePr>
        <p:xfrm>
          <a:off x="2590800" y="3581400"/>
          <a:ext cx="34448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Equation" r:id="rId6" imgW="1968500" imgH="508000" progId="Equation.3">
                  <p:embed/>
                </p:oleObj>
              </mc:Choice>
              <mc:Fallback>
                <p:oleObj name="Equation" r:id="rId6" imgW="1968500" imgH="508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581400"/>
                        <a:ext cx="344487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/>
              <a:t>VIX </a:t>
            </a:r>
            <a:r>
              <a:rPr lang="en-CA" altLang="en-US" dirty="0" smtClean="0"/>
              <a:t>Index</a:t>
            </a:r>
            <a:endParaRPr lang="en-US" altLang="en-US" sz="2400" dirty="0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The expected value of the variance of the S&amp;P 500  over 30 days is calculated from the CBOE market prices of European put and call options on the S&amp;P 500 using the expression for 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This is then multiplied by 365/30 and the VIX index is set equal to the square root of the result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1D5E791-1B7A-43B7-A806-1C9F60CDAA7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1524000" y="3886200"/>
          <a:ext cx="762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Equation" r:id="rId6" imgW="330200" imgH="228600" progId="Equation.3">
                  <p:embed/>
                </p:oleObj>
              </mc:Choice>
              <mc:Fallback>
                <p:oleObj name="Equation" r:id="rId6" imgW="3302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86200"/>
                        <a:ext cx="762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90600"/>
            <a:ext cx="7362825" cy="1524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How Difficult is it to </a:t>
            </a:r>
            <a:br>
              <a:rPr lang="en-US" altLang="en-US" smtClean="0"/>
            </a:br>
            <a:r>
              <a:rPr lang="en-US" altLang="en-US" smtClean="0"/>
              <a:t>Hedge Exotic Options?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971800"/>
            <a:ext cx="7267575" cy="27432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 some cases exotic options are easier to hedge than the corresponding vanilla options (e.g., Asian options)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 other cases they are more difficult to hedge (e.g., barrier options)</a:t>
            </a: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311727-AED4-4014-BF1E-E8EF68BD209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6211888" cy="1524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Static Options Replication</a:t>
            </a:r>
            <a:br>
              <a:rPr lang="en-US" altLang="en-US" dirty="0" smtClean="0"/>
            </a:br>
            <a:r>
              <a:rPr lang="en-US" altLang="en-US" sz="2200" dirty="0" smtClean="0"/>
              <a:t>(Section </a:t>
            </a:r>
            <a:r>
              <a:rPr lang="en-US" altLang="en-US" sz="2200" dirty="0" smtClean="0"/>
              <a:t>26.17)</a:t>
            </a:r>
            <a:endParaRPr lang="en-US" altLang="en-US" dirty="0" smtClean="0"/>
          </a:p>
        </p:txBody>
      </p:sp>
      <p:sp>
        <p:nvSpPr>
          <p:cNvPr id="35843" name="Rectangle 1027"/>
          <p:cNvSpPr>
            <a:spLocks noGrp="1" noChangeArrowheads="1"/>
          </p:cNvSpPr>
          <p:nvPr>
            <p:ph idx="1"/>
          </p:nvPr>
        </p:nvSpPr>
        <p:spPr>
          <a:xfrm>
            <a:off x="533400" y="2209800"/>
            <a:ext cx="7391400" cy="38100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latin typeface="Arial" charset="0"/>
                <a:cs typeface="Arial" charset="0"/>
              </a:rPr>
              <a:t>This involves approximately replicating an exotic option with a portfolio of vanilla options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latin typeface="Arial" charset="0"/>
                <a:cs typeface="Arial" charset="0"/>
              </a:rPr>
              <a:t>Underlying principle: if we match the value of an exotic option on some boundary , we have matched it at all interior points of the boundary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latin typeface="Arial" charset="0"/>
                <a:cs typeface="Arial" charset="0"/>
              </a:rPr>
              <a:t>Static options replication can be contrasted with dynamic options replication where we have to trade continuously to match the option </a:t>
            </a:r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1D6B946-4A58-423D-91D8-319D60A6099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Packages </a:t>
            </a:r>
            <a:r>
              <a:rPr lang="en-US" altLang="en-US" sz="2600" dirty="0" smtClean="0"/>
              <a:t>(Section 26.1)</a:t>
            </a:r>
            <a:endParaRPr lang="en-US" altLang="en-US" sz="2600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981200"/>
            <a:ext cx="7315200" cy="4114800"/>
          </a:xfrm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Portfolios of standard options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Examples from Chapter 11: bull spreads, bear spreads, straddles, </a:t>
            </a:r>
            <a:r>
              <a:rPr lang="en-US" altLang="en-US" dirty="0" err="1" smtClean="0">
                <a:latin typeface="Arial" charset="0"/>
                <a:cs typeface="Arial" charset="0"/>
              </a:rPr>
              <a:t>etc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Often structured to have zero cost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One popular package is a range forward contract (see Chapter 17)</a:t>
            </a:r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6D4660A-8EFF-42F0-958C-C8EE98D0A32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04813"/>
            <a:ext cx="4876800" cy="1576387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981200"/>
            <a:ext cx="8153400" cy="3581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 9-month up-and-out call option an a non-dividend paying stock where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mtClean="0">
                <a:latin typeface="Arial" charset="0"/>
                <a:cs typeface="Arial" charset="0"/>
              </a:rPr>
              <a:t>  = 50,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mtClean="0">
                <a:latin typeface="Arial" charset="0"/>
                <a:cs typeface="Arial" charset="0"/>
              </a:rPr>
              <a:t>  = 50, the barrier is 60,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smtClean="0">
                <a:latin typeface="Arial" charset="0"/>
                <a:cs typeface="Arial" charset="0"/>
              </a:rPr>
              <a:t>  = 10%, and </a:t>
            </a:r>
            <a:r>
              <a:rPr lang="en-US" altLang="en-US" i="1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smtClean="0">
                <a:latin typeface="Arial" charset="0"/>
                <a:cs typeface="Arial" charset="0"/>
              </a:rPr>
              <a:t> = 30%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Any boundary can be chosen but the natural one is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c</a:t>
            </a:r>
            <a:r>
              <a:rPr lang="en-US" altLang="en-US" smtClean="0">
                <a:latin typeface="Arial" charset="0"/>
                <a:cs typeface="Arial" charset="0"/>
              </a:rPr>
              <a:t> 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mtClean="0">
                <a:latin typeface="Arial" charset="0"/>
                <a:cs typeface="Arial" charset="0"/>
              </a:rPr>
              <a:t>, 0.75) = max(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mtClean="0">
                <a:latin typeface="Arial" charset="0"/>
                <a:cs typeface="Arial" charset="0"/>
              </a:rPr>
              <a:t> – 50, 0)  when 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mtClean="0">
                <a:latin typeface="Arial" charset="0"/>
                <a:cs typeface="Arial" charset="0"/>
              </a:rPr>
              <a:t>  </a:t>
            </a:r>
            <a:r>
              <a:rPr lang="en-US" altLang="en-US" smtClean="0">
                <a:latin typeface="Symbol" pitchFamily="18" charset="2"/>
                <a:cs typeface="Arial" charset="0"/>
              </a:rPr>
              <a:t>&lt;</a:t>
            </a:r>
            <a:r>
              <a:rPr lang="en-US" altLang="en-US" smtClean="0">
                <a:latin typeface="Arial" charset="0"/>
                <a:cs typeface="Arial" charset="0"/>
              </a:rPr>
              <a:t> 60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c</a:t>
            </a:r>
            <a:r>
              <a:rPr lang="en-US" altLang="en-US" smtClean="0">
                <a:latin typeface="Arial" charset="0"/>
                <a:cs typeface="Arial" charset="0"/>
              </a:rPr>
              <a:t> (60,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 ) = 0  when   0 </a:t>
            </a:r>
            <a:r>
              <a:rPr lang="en-US" altLang="en-US" smtClean="0">
                <a:latin typeface="Symbol" pitchFamily="18" charset="2"/>
                <a:cs typeface="Arial" charset="0"/>
              </a:rPr>
              <a:t>£</a:t>
            </a:r>
            <a:r>
              <a:rPr lang="en-US" altLang="en-US" i="1" smtClean="0">
                <a:latin typeface="Arial" charset="0"/>
                <a:cs typeface="Arial" charset="0"/>
              </a:rPr>
              <a:t>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i="1" smtClean="0">
                <a:latin typeface="Arial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 </a:t>
            </a:r>
            <a:r>
              <a:rPr lang="en-US" altLang="en-US" smtClean="0">
                <a:latin typeface="Symbol" pitchFamily="18" charset="2"/>
                <a:cs typeface="Arial" charset="0"/>
              </a:rPr>
              <a:t>£</a:t>
            </a:r>
            <a:r>
              <a:rPr lang="en-US" altLang="en-US" smtClean="0">
                <a:latin typeface="Arial" charset="0"/>
                <a:cs typeface="Arial" charset="0"/>
              </a:rPr>
              <a:t> 0.75</a:t>
            </a:r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C455BCC-776F-42E3-88EB-D6FBEB6EBC0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/>
              <a:t>The </a:t>
            </a:r>
            <a:r>
              <a:rPr lang="en-CA" altLang="en-US" dirty="0" smtClean="0"/>
              <a:t>Boundary </a:t>
            </a:r>
            <a:r>
              <a:rPr lang="en-CA" altLang="en-US" sz="2400" dirty="0" smtClean="0"/>
              <a:t>(Figure 26.1) </a:t>
            </a:r>
            <a:endParaRPr lang="en-US" altLang="en-US" sz="2400" dirty="0" smtClean="0"/>
          </a:p>
        </p:txBody>
      </p:sp>
      <p:sp>
        <p:nvSpPr>
          <p:cNvPr id="3789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DDECA73-1B39-4E7E-B328-C48CFA69CDA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>
              <a:latin typeface="Arial" charset="0"/>
            </a:endParaRPr>
          </a:p>
        </p:txBody>
      </p:sp>
      <p:pic>
        <p:nvPicPr>
          <p:cNvPr id="37893" name="Picture 4" descr="OFOD7_24-01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2438400"/>
            <a:ext cx="40449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04813"/>
            <a:ext cx="6705600" cy="1652587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Example </a:t>
            </a:r>
            <a:r>
              <a:rPr lang="en-US" altLang="en-US" sz="2600" smtClean="0"/>
              <a:t>(continued)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133600"/>
            <a:ext cx="7239000" cy="3429000"/>
          </a:xfrm>
        </p:spPr>
        <p:txBody>
          <a:bodyPr lIns="92075" tIns="46038" rIns="92075" bIns="46038"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dirty="0" smtClean="0"/>
              <a:t>	We might try to match the following points on the boundary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i="1" dirty="0" smtClean="0">
                <a:latin typeface="Times New Roman" pitchFamily="18" charset="0"/>
              </a:rPr>
              <a:t>c</a:t>
            </a:r>
            <a:r>
              <a:rPr lang="en-US" dirty="0" smtClean="0"/>
              <a:t>(</a:t>
            </a:r>
            <a:r>
              <a:rPr lang="en-US" i="1" dirty="0" smtClean="0">
                <a:latin typeface="+mj-lt"/>
              </a:rPr>
              <a:t>S</a:t>
            </a:r>
            <a:r>
              <a:rPr lang="en-US" dirty="0" smtClean="0"/>
              <a:t> , 0.75) = MAX(</a:t>
            </a:r>
            <a:r>
              <a:rPr lang="en-US" i="1" dirty="0" smtClean="0">
                <a:latin typeface="Times New Roman" pitchFamily="18" charset="0"/>
              </a:rPr>
              <a:t>S</a:t>
            </a:r>
            <a:r>
              <a:rPr lang="en-US" dirty="0" smtClean="0"/>
              <a:t> – 50, 0)  for  </a:t>
            </a:r>
            <a:r>
              <a:rPr lang="en-US" i="1" dirty="0" smtClean="0">
                <a:latin typeface="Times New Roman" pitchFamily="18" charset="0"/>
              </a:rPr>
              <a:t>S</a:t>
            </a:r>
            <a:r>
              <a:rPr lang="en-US" dirty="0" smtClean="0"/>
              <a:t>  </a:t>
            </a:r>
            <a:r>
              <a:rPr lang="en-US" dirty="0" smtClean="0">
                <a:latin typeface="Symbol" pitchFamily="18" charset="2"/>
              </a:rPr>
              <a:t>&lt;</a:t>
            </a:r>
            <a:r>
              <a:rPr lang="en-US" dirty="0" smtClean="0"/>
              <a:t> 60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i="1" dirty="0" smtClean="0">
                <a:latin typeface="Times New Roman" pitchFamily="18" charset="0"/>
              </a:rPr>
              <a:t>c</a:t>
            </a:r>
            <a:r>
              <a:rPr lang="en-US" dirty="0" smtClean="0"/>
              <a:t>(60, 0.50) = 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 	</a:t>
            </a:r>
            <a:r>
              <a:rPr lang="en-US" i="1" dirty="0" smtClean="0">
                <a:latin typeface="Times New Roman" pitchFamily="18" charset="0"/>
              </a:rPr>
              <a:t>c</a:t>
            </a:r>
            <a:r>
              <a:rPr lang="en-US" dirty="0" smtClean="0"/>
              <a:t>(60, 0.25) = 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 	</a:t>
            </a:r>
            <a:r>
              <a:rPr lang="en-US" i="1" dirty="0" smtClean="0">
                <a:latin typeface="Times New Roman" pitchFamily="18" charset="0"/>
              </a:rPr>
              <a:t>c</a:t>
            </a:r>
            <a:r>
              <a:rPr lang="en-US" dirty="0" smtClean="0"/>
              <a:t>(60, 0.00) = 0</a:t>
            </a:r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2A16395-667E-444E-87B2-26D3766FE8C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6070600" cy="1447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Example </a:t>
            </a:r>
            <a:r>
              <a:rPr lang="en-US" altLang="en-US" sz="2600" dirty="0" smtClean="0"/>
              <a:t>continued</a:t>
            </a:r>
            <a:br>
              <a:rPr lang="en-US" altLang="en-US" sz="2600" dirty="0" smtClean="0"/>
            </a:br>
            <a:r>
              <a:rPr lang="en-US" altLang="en-US" sz="2200" dirty="0" smtClean="0"/>
              <a:t>(See Table </a:t>
            </a:r>
            <a:r>
              <a:rPr lang="en-US" altLang="en-US" sz="2200" dirty="0" smtClean="0"/>
              <a:t>26.1)</a:t>
            </a:r>
            <a:endParaRPr lang="en-US" altLang="en-US" sz="2600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2133600"/>
            <a:ext cx="6850063" cy="30480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We can do this as follows: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+1.00 call with maturity 0.75 &amp; strike 50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–2.66 call with maturity 0.75 &amp; strike 60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+0.97 call with maturity 0.50 &amp; strike 60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+0.28 call with maturity 0.25 &amp; strike 60</a:t>
            </a:r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DFDAE9A-5306-4950-9CB6-74F41049114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33375"/>
            <a:ext cx="6781800" cy="20288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Example </a:t>
            </a:r>
            <a:r>
              <a:rPr lang="en-US" altLang="en-US" sz="2600" smtClean="0"/>
              <a:t>(continued)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209800"/>
            <a:ext cx="6881813" cy="3657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This portfolio is worth 0.73 at time zero compared with 0.31 for the up-and out option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As we use more options the value of the replicating portfolio converges to the value of the exotic option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For example, with 18 points matched on the horizontal boundary the value of the replicating portfolio reduces to 0.38; with 100 points being matched it reduces to 0.32</a:t>
            </a: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DCDED5A-BAEA-4EC7-8C1A-5F797954741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0"/>
            <a:ext cx="6207125" cy="13716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Using Static Options Replication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438400"/>
            <a:ext cx="7029450" cy="3200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To hedge an exotic option we short the portfolio that replicates the boundary conditions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portfolio must be unwound when any part of the boundary is reached</a:t>
            </a:r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5489265-DC94-47F8-9C9E-A24CF545144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28600" y="7620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Perpetual American </a:t>
            </a:r>
            <a:r>
              <a:rPr lang="en-US" altLang="en-US" dirty="0" smtClean="0"/>
              <a:t>Options </a:t>
            </a:r>
            <a:r>
              <a:rPr lang="en-US" altLang="en-US" sz="2400" dirty="0" smtClean="0"/>
              <a:t>(Section 26.2)</a:t>
            </a:r>
            <a:endParaRPr lang="en-CA" alt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Consider first a derivative that pays off </a:t>
            </a:r>
            <a:r>
              <a:rPr lang="en-US" sz="2400" i="1" dirty="0" smtClean="0">
                <a:latin typeface="+mj-lt"/>
              </a:rPr>
              <a:t>Q</a:t>
            </a:r>
            <a:r>
              <a:rPr lang="en-US" sz="2400" dirty="0" smtClean="0"/>
              <a:t> when </a:t>
            </a:r>
            <a:r>
              <a:rPr lang="en-US" sz="2400" i="1" dirty="0" smtClean="0">
                <a:latin typeface="+mj-lt"/>
              </a:rPr>
              <a:t>S = H</a:t>
            </a:r>
            <a:r>
              <a:rPr lang="en-US" sz="2400" dirty="0" smtClean="0"/>
              <a:t> for the first time and </a:t>
            </a:r>
            <a:r>
              <a:rPr lang="en-US" sz="2400" i="1" dirty="0" smtClean="0">
                <a:latin typeface="+mj-lt"/>
              </a:rPr>
              <a:t>S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&lt; </a:t>
            </a:r>
            <a:r>
              <a:rPr lang="en-US" sz="2400" i="1" dirty="0" smtClean="0">
                <a:latin typeface="+mj-lt"/>
              </a:rPr>
              <a:t>H</a:t>
            </a:r>
          </a:p>
          <a:p>
            <a:pPr>
              <a:defRPr/>
            </a:pPr>
            <a:r>
              <a:rPr lang="en-US" sz="2400" dirty="0"/>
              <a:t> </a:t>
            </a:r>
            <a:r>
              <a:rPr lang="en-US" sz="2400" dirty="0" smtClean="0"/>
              <a:t>                   (</a:t>
            </a:r>
            <a:r>
              <a:rPr lang="en-US" sz="2400" dirty="0" smtClean="0">
                <a:latin typeface="Symbol" panose="05050102010706020507" pitchFamily="18" charset="2"/>
              </a:rPr>
              <a:t>a </a:t>
            </a:r>
            <a:r>
              <a:rPr lang="en-US" sz="2400" dirty="0" smtClean="0"/>
              <a:t>&gt; 0) satisfies the boundary conditions. It satisfies the differential equation</a:t>
            </a:r>
          </a:p>
          <a:p>
            <a:pPr>
              <a:defRPr/>
            </a:pP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when  </a:t>
            </a: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en-US" sz="2400" dirty="0"/>
              <a:t>    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 This </a:t>
            </a:r>
            <a:r>
              <a:rPr lang="en-US" sz="2400" dirty="0"/>
              <a:t>has solutions </a:t>
            </a:r>
            <a:r>
              <a:rPr lang="en-US" sz="2400" dirty="0">
                <a:latin typeface="Symbol" panose="05050102010706020507" pitchFamily="18" charset="2"/>
              </a:rPr>
              <a:t>a</a:t>
            </a:r>
            <a:r>
              <a:rPr lang="en-US" sz="2400" baseline="-25000" dirty="0"/>
              <a:t>1</a:t>
            </a:r>
            <a:r>
              <a:rPr lang="en-US" sz="2400" dirty="0"/>
              <a:t>&gt;0 and </a:t>
            </a:r>
            <a:r>
              <a:rPr lang="en-US" sz="2400" dirty="0">
                <a:latin typeface="Symbol" panose="05050102010706020507" pitchFamily="18" charset="2"/>
              </a:rPr>
              <a:t>a</a:t>
            </a:r>
            <a:r>
              <a:rPr lang="en-US" sz="2400" baseline="-25000" dirty="0"/>
              <a:t>2</a:t>
            </a:r>
            <a:r>
              <a:rPr lang="en-US" sz="2400" dirty="0"/>
              <a:t>&lt;0</a:t>
            </a:r>
          </a:p>
          <a:p>
            <a:pPr>
              <a:defRPr/>
            </a:pPr>
            <a:r>
              <a:rPr lang="en-US" sz="2400" dirty="0" smtClean="0"/>
              <a:t>The value of the derivative is therefore</a:t>
            </a:r>
          </a:p>
          <a:p>
            <a:pPr marL="0" indent="0">
              <a:buFontTx/>
              <a:buNone/>
              <a:defRPr/>
            </a:pPr>
            <a:endParaRPr lang="en-US" sz="2400" dirty="0" smtClean="0"/>
          </a:p>
          <a:p>
            <a:pPr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endParaRPr lang="en-US" dirty="0" smtClean="0"/>
          </a:p>
          <a:p>
            <a:pPr marL="0" indent="0">
              <a:buFontTx/>
              <a:buNone/>
              <a:defRPr/>
            </a:pPr>
            <a:endParaRPr lang="en-CA" dirty="0"/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/>
              <a:t>Options, Futures, and Other Derivatives, 11th Edition, Copyright © John C. Hull 2021</a:t>
            </a:r>
            <a:endParaRPr lang="en-US" altLang="en-US"/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403E8FF-289D-48DC-82EA-56A3AA89B59A}" type="slidenum">
              <a:rPr lang="en-US" altLang="en-US" smtClean="0"/>
              <a:pPr eaLnBrk="1" hangingPunct="1"/>
              <a:t>4</a:t>
            </a:fld>
            <a:endParaRPr lang="en-US" altLang="en-US" smtClean="0"/>
          </a:p>
        </p:txBody>
      </p:sp>
      <p:graphicFrame>
        <p:nvGraphicFramePr>
          <p:cNvPr id="1024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6"/>
          <p:cNvGraphicFramePr>
            <a:graphicFrameLocks noChangeAspect="1"/>
          </p:cNvGraphicFramePr>
          <p:nvPr/>
        </p:nvGraphicFramePr>
        <p:xfrm>
          <a:off x="1066800" y="2667000"/>
          <a:ext cx="16367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5" imgW="863280" imgH="241200" progId="Equation.3">
                  <p:embed/>
                </p:oleObj>
              </mc:Choice>
              <mc:Fallback>
                <p:oleObj name="Equation" r:id="rId5" imgW="86328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667000"/>
                        <a:ext cx="16367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7"/>
          <p:cNvGraphicFramePr>
            <a:graphicFrameLocks noChangeAspect="1"/>
          </p:cNvGraphicFramePr>
          <p:nvPr/>
        </p:nvGraphicFramePr>
        <p:xfrm>
          <a:off x="2514600" y="3429000"/>
          <a:ext cx="33956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7" imgW="2197080" imgH="419040" progId="Equation.3">
                  <p:embed/>
                </p:oleObj>
              </mc:Choice>
              <mc:Fallback>
                <p:oleObj name="Equation" r:id="rId7" imgW="219708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429000"/>
                        <a:ext cx="339566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8"/>
          <p:cNvGraphicFramePr>
            <a:graphicFrameLocks noChangeAspect="1"/>
          </p:cNvGraphicFramePr>
          <p:nvPr/>
        </p:nvGraphicFramePr>
        <p:xfrm>
          <a:off x="2743200" y="4267200"/>
          <a:ext cx="22907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Equation" r:id="rId9" imgW="1650960" imgH="393480" progId="Equation.3">
                  <p:embed/>
                </p:oleObj>
              </mc:Choice>
              <mc:Fallback>
                <p:oleObj name="Equation" r:id="rId9" imgW="165096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267200"/>
                        <a:ext cx="229076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3721100" y="5638800"/>
          <a:ext cx="1203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Equation" r:id="rId11" imgW="634680" imgH="241200" progId="Equation.3">
                  <p:embed/>
                </p:oleObj>
              </mc:Choice>
              <mc:Fallback>
                <p:oleObj name="Equation" r:id="rId11" imgW="63468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5638800"/>
                        <a:ext cx="12033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288338" cy="1143000"/>
          </a:xfrm>
        </p:spPr>
        <p:txBody>
          <a:bodyPr/>
          <a:lstStyle/>
          <a:p>
            <a:r>
              <a:rPr lang="en-US" altLang="en-US" smtClean="0"/>
              <a:t>Perpetual American Options </a:t>
            </a:r>
            <a:r>
              <a:rPr lang="en-US" altLang="en-US" sz="2400" smtClean="0"/>
              <a:t>continued</a:t>
            </a:r>
            <a:r>
              <a:rPr lang="en-US" altLang="en-US" smtClean="0"/>
              <a:t> </a:t>
            </a:r>
            <a:endParaRPr lang="en-CA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Consider next a perpetual American call option with strike price </a:t>
            </a:r>
            <a:r>
              <a:rPr lang="en-US" sz="2400" i="1" dirty="0" smtClean="0">
                <a:latin typeface="+mj-lt"/>
              </a:rPr>
              <a:t>K</a:t>
            </a:r>
          </a:p>
          <a:p>
            <a:pPr>
              <a:defRPr/>
            </a:pPr>
            <a:r>
              <a:rPr lang="en-US" sz="2400" dirty="0" smtClean="0"/>
              <a:t>If it is exercised when </a:t>
            </a:r>
            <a:r>
              <a:rPr lang="en-US" sz="2400" i="1" dirty="0" smtClean="0">
                <a:latin typeface="+mj-lt"/>
              </a:rPr>
              <a:t>S=H </a:t>
            </a:r>
            <a:r>
              <a:rPr lang="en-US" sz="2400" dirty="0" smtClean="0"/>
              <a:t>the value is </a:t>
            </a:r>
          </a:p>
          <a:p>
            <a:pPr>
              <a:defRPr/>
            </a:pPr>
            <a:r>
              <a:rPr lang="en-US" sz="2400" dirty="0" smtClean="0"/>
              <a:t>This is maximized when</a:t>
            </a:r>
          </a:p>
          <a:p>
            <a:pPr>
              <a:defRPr/>
            </a:pPr>
            <a:r>
              <a:rPr lang="en-US" sz="2400" dirty="0" smtClean="0"/>
              <a:t>The value of the perpetual call is therefore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The value of a perpetual put is similarly</a:t>
            </a:r>
          </a:p>
          <a:p>
            <a:pPr marL="0" indent="0">
              <a:buFontTx/>
              <a:buNone/>
              <a:defRPr/>
            </a:pPr>
            <a:r>
              <a:rPr lang="en-US" dirty="0" smtClean="0"/>
              <a:t> </a:t>
            </a:r>
          </a:p>
          <a:p>
            <a:pPr marL="0" indent="0">
              <a:buFontTx/>
              <a:buNone/>
              <a:defRPr/>
            </a:pPr>
            <a:endParaRPr lang="en-CA" i="1" dirty="0">
              <a:latin typeface="+mj-lt"/>
            </a:endParaRPr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/>
              <a:t>Options, Futures, and Other Derivatives, 11th Edition, Copyright © John C. Hull 2021</a:t>
            </a:r>
            <a:endParaRPr lang="en-US" altLang="en-US"/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B4DCCC9-B792-4E0A-A21A-399265BC1810}" type="slidenum">
              <a:rPr lang="en-US" altLang="en-US" smtClean="0"/>
              <a:pPr eaLnBrk="1" hangingPunct="1"/>
              <a:t>5</a:t>
            </a:fld>
            <a:endParaRPr lang="en-US" altLang="en-US" smtClean="0"/>
          </a:p>
        </p:txBody>
      </p:sp>
      <p:graphicFrame>
        <p:nvGraphicFramePr>
          <p:cNvPr id="11270" name="Object 5"/>
          <p:cNvGraphicFramePr>
            <a:graphicFrameLocks noChangeAspect="1"/>
          </p:cNvGraphicFramePr>
          <p:nvPr/>
        </p:nvGraphicFramePr>
        <p:xfrm>
          <a:off x="6324600" y="2514600"/>
          <a:ext cx="1949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3" imgW="1028520" imgH="241200" progId="Equation.3">
                  <p:embed/>
                </p:oleObj>
              </mc:Choice>
              <mc:Fallback>
                <p:oleObj name="Equation" r:id="rId3" imgW="102852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514600"/>
                        <a:ext cx="19494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6"/>
          <p:cNvGraphicFramePr>
            <a:graphicFrameLocks noChangeAspect="1"/>
          </p:cNvGraphicFramePr>
          <p:nvPr/>
        </p:nvGraphicFramePr>
        <p:xfrm>
          <a:off x="4419600" y="3030538"/>
          <a:ext cx="22860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Equation" r:id="rId5" imgW="1130040" imgH="215640" progId="Equation.3">
                  <p:embed/>
                </p:oleObj>
              </mc:Choice>
              <mc:Fallback>
                <p:oleObj name="Equation" r:id="rId5" imgW="113004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030538"/>
                        <a:ext cx="228600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7"/>
          <p:cNvGraphicFramePr>
            <a:graphicFrameLocks noChangeAspect="1"/>
          </p:cNvGraphicFramePr>
          <p:nvPr/>
        </p:nvGraphicFramePr>
        <p:xfrm>
          <a:off x="3352800" y="3886200"/>
          <a:ext cx="19700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7" imgW="1193760" imgH="507960" progId="Equation.3">
                  <p:embed/>
                </p:oleObj>
              </mc:Choice>
              <mc:Fallback>
                <p:oleObj name="Equation" r:id="rId7" imgW="1193760" imgH="507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886200"/>
                        <a:ext cx="19700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8"/>
          <p:cNvGraphicFramePr>
            <a:graphicFrameLocks noChangeAspect="1"/>
          </p:cNvGraphicFramePr>
          <p:nvPr/>
        </p:nvGraphicFramePr>
        <p:xfrm>
          <a:off x="3352800" y="5181600"/>
          <a:ext cx="23304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9" imgW="1295280" imgH="507960" progId="Equation.3">
                  <p:embed/>
                </p:oleObj>
              </mc:Choice>
              <mc:Fallback>
                <p:oleObj name="Equation" r:id="rId9" imgW="1295280" imgH="507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181600"/>
                        <a:ext cx="23304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Non-Standard American Options </a:t>
            </a:r>
            <a:r>
              <a:rPr lang="en-US" sz="2200" dirty="0" smtClean="0"/>
              <a:t>(Section 26.3)</a:t>
            </a:r>
            <a:endParaRPr lang="en-US" sz="22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2133600"/>
            <a:ext cx="6305550" cy="354965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Exercisable only on specific dates (Bermudans)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Early exercise allowed during only part of life (initial “lock out” period)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Strike price changes over the life (warrants, convertibles)</a:t>
            </a: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149A592-089A-4BA7-815C-E4D0B7BCFF7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26231" y="1079709"/>
            <a:ext cx="7772400" cy="1143000"/>
          </a:xfrm>
        </p:spPr>
        <p:txBody>
          <a:bodyPr/>
          <a:lstStyle/>
          <a:p>
            <a:pPr eaLnBrk="1" hangingPunct="1"/>
            <a:r>
              <a:rPr lang="en-CA" altLang="en-US" dirty="0" smtClean="0"/>
              <a:t>Gap </a:t>
            </a:r>
            <a:r>
              <a:rPr lang="en-CA" altLang="en-US" dirty="0" smtClean="0"/>
              <a:t>Options </a:t>
            </a:r>
            <a:r>
              <a:rPr lang="en-CA" altLang="en-US" sz="2400" dirty="0" smtClean="0"/>
              <a:t>(equations 26.1 and 26.2)</a:t>
            </a:r>
            <a:endParaRPr lang="en-US" alt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sz="2400" dirty="0" smtClean="0"/>
              <a:t>Gap call pays </a:t>
            </a:r>
            <a:r>
              <a:rPr lang="en-CA" sz="2400" i="1" dirty="0" smtClean="0">
                <a:latin typeface="+mj-lt"/>
              </a:rPr>
              <a:t>S</a:t>
            </a:r>
            <a:r>
              <a:rPr lang="en-CA" sz="2400" i="1" baseline="-25000" dirty="0" smtClean="0">
                <a:latin typeface="+mj-lt"/>
              </a:rPr>
              <a:t>T</a:t>
            </a:r>
            <a:r>
              <a:rPr lang="en-CA" sz="2400" baseline="-25000" dirty="0" smtClean="0"/>
              <a:t> </a:t>
            </a:r>
            <a:r>
              <a:rPr lang="en-CA" sz="2400" dirty="0" smtClean="0"/>
              <a:t>− </a:t>
            </a:r>
            <a:r>
              <a:rPr lang="en-CA" sz="2400" i="1" dirty="0" smtClean="0">
                <a:latin typeface="+mj-lt"/>
              </a:rPr>
              <a:t>K</a:t>
            </a:r>
            <a:r>
              <a:rPr lang="en-CA" sz="2400" baseline="-25000" dirty="0" smtClean="0"/>
              <a:t>1</a:t>
            </a:r>
            <a:r>
              <a:rPr lang="en-CA" sz="2400" dirty="0" smtClean="0"/>
              <a:t> when </a:t>
            </a:r>
            <a:r>
              <a:rPr lang="en-CA" sz="2400" i="1" dirty="0" smtClean="0">
                <a:latin typeface="+mj-lt"/>
              </a:rPr>
              <a:t>S</a:t>
            </a:r>
            <a:r>
              <a:rPr lang="en-CA" sz="2400" i="1" baseline="-25000" dirty="0" smtClean="0">
                <a:latin typeface="+mj-lt"/>
              </a:rPr>
              <a:t>T</a:t>
            </a:r>
            <a:r>
              <a:rPr lang="en-CA" sz="2400" dirty="0" smtClean="0"/>
              <a:t> &gt; </a:t>
            </a:r>
            <a:r>
              <a:rPr lang="en-CA" sz="2400" i="1" dirty="0" smtClean="0">
                <a:latin typeface="+mj-lt"/>
              </a:rPr>
              <a:t>K</a:t>
            </a:r>
            <a:r>
              <a:rPr lang="en-CA" sz="2400" baseline="-25000" dirty="0" smtClean="0"/>
              <a:t>2</a:t>
            </a:r>
          </a:p>
          <a:p>
            <a:pPr eaLnBrk="1" hangingPunct="1">
              <a:defRPr/>
            </a:pPr>
            <a:r>
              <a:rPr lang="en-CA" sz="2400" dirty="0" smtClean="0"/>
              <a:t>Gap put pays off </a:t>
            </a:r>
            <a:r>
              <a:rPr lang="en-CA" sz="2400" i="1" dirty="0" smtClean="0">
                <a:latin typeface="+mj-lt"/>
              </a:rPr>
              <a:t>K</a:t>
            </a:r>
            <a:r>
              <a:rPr lang="en-CA" sz="2400" baseline="-25000" dirty="0" smtClean="0"/>
              <a:t>1</a:t>
            </a:r>
            <a:r>
              <a:rPr lang="en-CA" sz="2400" dirty="0" smtClean="0"/>
              <a:t> − </a:t>
            </a:r>
            <a:r>
              <a:rPr lang="en-CA" sz="2400" i="1" dirty="0" smtClean="0">
                <a:latin typeface="+mj-lt"/>
              </a:rPr>
              <a:t>S</a:t>
            </a:r>
            <a:r>
              <a:rPr lang="en-CA" sz="2400" i="1" baseline="-25000" dirty="0" smtClean="0">
                <a:latin typeface="+mj-lt"/>
              </a:rPr>
              <a:t>T</a:t>
            </a:r>
            <a:r>
              <a:rPr lang="en-CA" sz="2400" baseline="-25000" dirty="0" smtClean="0"/>
              <a:t>  </a:t>
            </a:r>
            <a:r>
              <a:rPr lang="en-CA" sz="2400" dirty="0" smtClean="0"/>
              <a:t>when </a:t>
            </a:r>
            <a:r>
              <a:rPr lang="en-CA" sz="2400" i="1" dirty="0" smtClean="0">
                <a:latin typeface="+mj-lt"/>
              </a:rPr>
              <a:t>S</a:t>
            </a:r>
            <a:r>
              <a:rPr lang="en-CA" sz="2400" i="1" baseline="-25000" dirty="0" smtClean="0">
                <a:latin typeface="+mj-lt"/>
              </a:rPr>
              <a:t>T</a:t>
            </a:r>
            <a:r>
              <a:rPr lang="en-CA" sz="2400" dirty="0" smtClean="0"/>
              <a:t> &lt; </a:t>
            </a:r>
            <a:r>
              <a:rPr lang="en-CA" sz="2400" i="1" dirty="0" smtClean="0">
                <a:latin typeface="+mj-lt"/>
              </a:rPr>
              <a:t>K</a:t>
            </a:r>
            <a:r>
              <a:rPr lang="en-CA" sz="2400" baseline="-25000" dirty="0" smtClean="0"/>
              <a:t>2</a:t>
            </a:r>
          </a:p>
          <a:p>
            <a:pPr eaLnBrk="1" hangingPunct="1">
              <a:defRPr/>
            </a:pPr>
            <a:r>
              <a:rPr lang="en-CA" sz="2400" dirty="0" smtClean="0"/>
              <a:t>Can be valued with a small modification to BSM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09684C9-BCB2-4DB2-8B94-0F3D48024F2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33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111271"/>
              </p:ext>
            </p:extLst>
          </p:nvPr>
        </p:nvGraphicFramePr>
        <p:xfrm>
          <a:off x="1804988" y="3336925"/>
          <a:ext cx="4814887" cy="275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6" imgW="2489040" imgH="1422360" progId="Equation.3">
                  <p:embed/>
                </p:oleObj>
              </mc:Choice>
              <mc:Fallback>
                <p:oleObj name="Equation" r:id="rId6" imgW="2489040" imgH="14223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3336925"/>
                        <a:ext cx="4814887" cy="275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Forward Start Options </a:t>
            </a:r>
            <a:r>
              <a:rPr lang="en-US" altLang="en-US" sz="2200" dirty="0" smtClean="0"/>
              <a:t>(Section 26.5)</a:t>
            </a:r>
            <a:endParaRPr lang="en-US" altLang="en-US" sz="2200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916113"/>
            <a:ext cx="7772400" cy="3925887"/>
          </a:xfrm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Option starts at a future time,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1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Implicit in employee stock option plans</a:t>
            </a:r>
            <a:endParaRPr lang="en-US" altLang="en-US" baseline="-25000" dirty="0" smtClean="0">
              <a:latin typeface="Times New Roman" pitchFamily="18" charset="0"/>
              <a:cs typeface="Arial" charset="0"/>
            </a:endParaRP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Often structured so that strike price equals asset price at time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1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CA" altLang="en-US" dirty="0" smtClean="0">
                <a:latin typeface="Arial" charset="0"/>
                <a:cs typeface="Arial" charset="0"/>
              </a:rPr>
              <a:t>Value is then        times the value of similar option starting today 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F6C0811-5CA1-4EA4-973A-B5513073C42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3505200" y="4419600"/>
          <a:ext cx="68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6" imgW="304536" imgH="203024" progId="Equation.3">
                  <p:embed/>
                </p:oleObj>
              </mc:Choice>
              <mc:Fallback>
                <p:oleObj name="Equation" r:id="rId6" imgW="304536" imgH="2030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419600"/>
                        <a:ext cx="685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 err="1" smtClean="0"/>
              <a:t>Cliquet</a:t>
            </a:r>
            <a:r>
              <a:rPr lang="en-CA" altLang="en-US" dirty="0" smtClean="0"/>
              <a:t> </a:t>
            </a:r>
            <a:r>
              <a:rPr lang="en-CA" altLang="en-US" dirty="0" smtClean="0"/>
              <a:t>Option </a:t>
            </a:r>
            <a:r>
              <a:rPr lang="en-CA" altLang="en-US" sz="2400" dirty="0" smtClean="0"/>
              <a:t>(Section 26.6)</a:t>
            </a:r>
            <a:endParaRPr lang="en-US" altLang="en-US" sz="2400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>
                <a:latin typeface="Arial" charset="0"/>
                <a:cs typeface="Arial" charset="0"/>
              </a:rPr>
              <a:t>A series of call or put options with rules determining how the strike price is determined</a:t>
            </a:r>
          </a:p>
          <a:p>
            <a:pPr eaLnBrk="1" hangingPunct="1"/>
            <a:r>
              <a:rPr lang="en-CA" altLang="en-US" dirty="0" smtClean="0">
                <a:latin typeface="Arial" charset="0"/>
                <a:cs typeface="Arial" charset="0"/>
              </a:rPr>
              <a:t>For example, a </a:t>
            </a:r>
            <a:r>
              <a:rPr lang="en-CA" altLang="en-US" dirty="0" err="1" smtClean="0">
                <a:latin typeface="Arial" charset="0"/>
                <a:cs typeface="Arial" charset="0"/>
              </a:rPr>
              <a:t>cliquet</a:t>
            </a:r>
            <a:r>
              <a:rPr lang="en-CA" altLang="en-US" dirty="0" smtClean="0">
                <a:latin typeface="Arial" charset="0"/>
                <a:cs typeface="Arial" charset="0"/>
              </a:rPr>
              <a:t> might consist of 20 at-the-money three-month options. The total life would then be five years </a:t>
            </a:r>
          </a:p>
          <a:p>
            <a:pPr eaLnBrk="1" hangingPunct="1"/>
            <a:r>
              <a:rPr lang="en-CA" altLang="en-US" dirty="0" smtClean="0">
                <a:latin typeface="Arial" charset="0"/>
                <a:cs typeface="Arial" charset="0"/>
              </a:rPr>
              <a:t>When one option expires a new similar at-the-money is comes into existence 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C43DB54-1E3E-4A56-8BEF-ABA18BEF545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Ch20HullOFOD8thEdition</Template>
  <TotalTime>264</TotalTime>
  <Words>2083</Words>
  <Application>Microsoft Office PowerPoint</Application>
  <PresentationFormat>On-screen Show (4:3)</PresentationFormat>
  <Paragraphs>288</Paragraphs>
  <Slides>35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Symbol</vt:lpstr>
      <vt:lpstr>Tahoma</vt:lpstr>
      <vt:lpstr>Times New Roman</vt:lpstr>
      <vt:lpstr>Wingdings</vt:lpstr>
      <vt:lpstr>Wingdings 2</vt:lpstr>
      <vt:lpstr>Global</vt:lpstr>
      <vt:lpstr>Equation</vt:lpstr>
      <vt:lpstr>Chapter 26 Exotic Options</vt:lpstr>
      <vt:lpstr>Types of Exotics</vt:lpstr>
      <vt:lpstr>Packages (Section 26.1)</vt:lpstr>
      <vt:lpstr>Perpetual American Options (Section 26.2)</vt:lpstr>
      <vt:lpstr>Perpetual American Options continued </vt:lpstr>
      <vt:lpstr>Non-Standard American Options (Section 26.3)</vt:lpstr>
      <vt:lpstr>Gap Options (equations 26.1 and 26.2)</vt:lpstr>
      <vt:lpstr>Forward Start Options (Section 26.5)</vt:lpstr>
      <vt:lpstr>Cliquet Option (Section 26.6)</vt:lpstr>
      <vt:lpstr>Compound Options (Section 26.7)</vt:lpstr>
      <vt:lpstr>Chooser Option “As You Like It” (Section 26.8)</vt:lpstr>
      <vt:lpstr>Chooser Option as a Package</vt:lpstr>
      <vt:lpstr>Barrier Options (Section 26.9)</vt:lpstr>
      <vt:lpstr>Barrier Options (continued)</vt:lpstr>
      <vt:lpstr>Parity Relations</vt:lpstr>
      <vt:lpstr>Binary Options  (Section 26.10)</vt:lpstr>
      <vt:lpstr>Decomposition of a Call Option </vt:lpstr>
      <vt:lpstr>Lookback Options (Section 26.11)</vt:lpstr>
      <vt:lpstr>Shout Options (Section 26.12)</vt:lpstr>
      <vt:lpstr>Asian Options (Section 26.13)</vt:lpstr>
      <vt:lpstr>Asian Options</vt:lpstr>
      <vt:lpstr>Exchange Options (Section 26.14)</vt:lpstr>
      <vt:lpstr>Basket Options (Section 26.15)</vt:lpstr>
      <vt:lpstr>Volatility and Variance Swaps (Section 26.16)</vt:lpstr>
      <vt:lpstr>Variance Swap (equation 26.6)</vt:lpstr>
      <vt:lpstr>Volatility Swap (equation 26.9)</vt:lpstr>
      <vt:lpstr>VIX Index</vt:lpstr>
      <vt:lpstr>How Difficult is it to  Hedge Exotic Options?</vt:lpstr>
      <vt:lpstr>Static Options Replication (Section 26.17)</vt:lpstr>
      <vt:lpstr>Example</vt:lpstr>
      <vt:lpstr>The Boundary (Figure 26.1) </vt:lpstr>
      <vt:lpstr>Example (continued)</vt:lpstr>
      <vt:lpstr>Example continued (See Table 26.1)</vt:lpstr>
      <vt:lpstr>Example (continued)</vt:lpstr>
      <vt:lpstr>Using Static Options Replication</vt:lpstr>
    </vt:vector>
  </TitlesOfParts>
  <Company>Joseph L. Rotman School of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Exotic Options</dc:title>
  <dc:subject>Options, Futures, and Other Derivatives, 11e</dc:subject>
  <dc:creator>John C. Hull</dc:creator>
  <cp:keywords>Chapter 26</cp:keywords>
  <dc:description>Copyright 2021 by John C. Hull. All Rights Reserved. Published 2021</dc:description>
  <cp:lastModifiedBy>John Hull</cp:lastModifiedBy>
  <cp:revision>45</cp:revision>
  <dcterms:created xsi:type="dcterms:W3CDTF">2008-05-29T16:38:10Z</dcterms:created>
  <dcterms:modified xsi:type="dcterms:W3CDTF">2020-10-01T16:32:27Z</dcterms:modified>
</cp:coreProperties>
</file>