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notesMasterIdLst>
    <p:notesMasterId r:id="rId47"/>
  </p:notesMasterIdLst>
  <p:sldIdLst>
    <p:sldId id="256" r:id="rId2"/>
    <p:sldId id="266" r:id="rId3"/>
    <p:sldId id="259" r:id="rId4"/>
    <p:sldId id="260" r:id="rId5"/>
    <p:sldId id="261" r:id="rId6"/>
    <p:sldId id="262" r:id="rId7"/>
    <p:sldId id="300" r:id="rId8"/>
    <p:sldId id="263" r:id="rId9"/>
    <p:sldId id="264" r:id="rId10"/>
    <p:sldId id="265" r:id="rId11"/>
    <p:sldId id="267" r:id="rId12"/>
    <p:sldId id="268" r:id="rId13"/>
    <p:sldId id="302" r:id="rId14"/>
    <p:sldId id="303" r:id="rId15"/>
    <p:sldId id="304" r:id="rId16"/>
    <p:sldId id="270" r:id="rId17"/>
    <p:sldId id="271" r:id="rId18"/>
    <p:sldId id="296" r:id="rId19"/>
    <p:sldId id="297" r:id="rId20"/>
    <p:sldId id="298" r:id="rId21"/>
    <p:sldId id="299" r:id="rId22"/>
    <p:sldId id="295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39CEE73-BC3C-4AC2-9D46-4CF3D7F410EB}" type="datetimeFigureOut">
              <a:rPr lang="en-US"/>
              <a:pPr>
                <a:defRPr/>
              </a:pPr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48C5A74-A1B5-4ED8-8E40-CAA4B25F1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04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BC40E-2F47-4778-8C6A-A9B4F1DB234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2708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9B89FA-C992-4E1A-8CB0-C0A12242DB1F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63658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748919-79CC-45C0-8866-EC4C6CFDD1D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78914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6523C9-ACD7-4859-9F7E-269177B6C43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1281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62E9B8-6EFD-4131-AE7A-1E6CAFBF372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37139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8C41DE-78F7-4C98-A374-92159444B9B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484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08272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4448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4167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58" tIns="46030" rIns="92058" bIns="4603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300" smtClean="0"/>
          </a:p>
        </p:txBody>
      </p:sp>
    </p:spTree>
    <p:extLst>
      <p:ext uri="{BB962C8B-B14F-4D97-AF65-F5344CB8AC3E}">
        <p14:creationId xmlns:p14="http://schemas.microsoft.com/office/powerpoint/2010/main" val="3966709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34892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3D8EF4-D7BD-4D3A-B218-8235EFDE1D6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41481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FC707-F3A4-44B9-8A36-BADD146C143C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50213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3F2D12-9A4D-445D-8625-842515775480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94845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E7F4FA-6904-40D0-8EFD-ACA3ACD6C48E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717851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69104B-D9D9-4C49-BBBE-843DDB5E18EB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122500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71E8BB-1357-432E-80C2-4621BFBC6318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162344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22E4C1-B4B3-4D7E-8B9C-0D1BC2229465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593989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F79920-7CF2-4DBE-9995-C71589DB6CEC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204290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86CD85-76DC-4A55-95BD-1422C52C90A4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5965161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57A46D-D998-4F85-A4AA-433BB38F4384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631899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A62034-F1B2-4215-937A-A80CA5D1110D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501439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91D0D5-85DA-4B62-B135-E6F702FFE8FB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66" tIns="46034" rIns="92066" bIns="46034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333149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BDFA53-3E1A-4CC2-8668-70E6E95FFB0B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2794727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1E2BE1-6089-435E-BCAC-2929CCCD0190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413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0F3DC5-D255-4AAD-9DCA-73CDD6350261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91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AE805A-FE79-4540-8EC9-B30177DE74D9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467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DCB8AF-B51D-46DA-A7F1-4753F154D93C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911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5B0E6D-5B06-405C-8B25-9FCE1FBB8EEB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862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E65700-D1E8-4A33-9F53-FBDD07FC1DE8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17494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53FCE7-F37E-43D3-A4E1-281B1CCDB3F6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541646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411B84-0FB8-4DCB-A51C-957306B8E4C5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994953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A1DA0D-FBB7-4D88-B7E3-157B0EBC6BD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79723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13AE45-59C3-4EEF-B7CE-3C937BBF8248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01346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F6052D-5329-42A6-9E32-C0E518A68DD0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08005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AEEE25-C51A-4698-A266-0297C5FB6C03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752935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6485E6-9228-43E2-A127-8C51D9749ADB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98170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5AA4B1-0889-44E7-AE3B-703D166083BE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64780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1375D-7115-4C6B-AD15-088CF6013218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7772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B2EE27-430E-4BBA-894C-6A96BB5FD13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69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4F5820-ED93-416F-8F95-58A45E14D413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63866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584725-A5D2-4721-851C-1A53E63A695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47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01A04C-3FF5-4FBF-903D-D4F20BC97813}" type="datetime1">
              <a:rPr lang="en-US" smtClean="0"/>
              <a:t>10/1/2020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70B63-DCE6-4CCD-BE3D-F531F6FF9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1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C249F-BE4E-46F6-B48D-3FC43CBA30DF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1E175-E456-4812-BBE2-AE5D9F490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2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2C91D-323E-48A7-9BFF-F763350E2A4A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63319-67BB-4998-8803-23B4C34024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F4A270-B01D-4366-A66E-DACF3CEEE60E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CFA4D-76FB-401F-B2EE-7100050AF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7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8FBF0-EE09-40E8-818F-25B5FFE9EBE2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C7CED-F8F7-4A60-AFA2-083A4E6DF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2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11FAE-1744-4EE8-8F25-7E7DF6346756}" type="datetime1">
              <a:rPr lang="en-US" smtClean="0"/>
              <a:t>10/1/2020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2A2B0-5123-4D30-B6D8-4BECCA13C3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BB783-0A1A-45B6-963E-54C63F439B84}" type="datetime1">
              <a:rPr lang="en-US" smtClean="0"/>
              <a:t>10/1/2020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94E1E-F452-4816-A834-287A37802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2577EC-95FB-48AB-A72D-9204824BC1B3}" type="datetime1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2725D-93B8-442E-897B-CA6166C13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1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6FD7D-0248-4A45-B3C0-09C9BA0CBC00}" type="datetime1">
              <a:rPr lang="en-US" smtClean="0"/>
              <a:t>10/1/2020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8B7BC-03CA-40A2-9508-1B3C2BAC8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29341-200F-4A15-8860-3AF93EFF8224}" type="datetime1">
              <a:rPr lang="en-US" smtClean="0"/>
              <a:t>10/1/2020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FA295-AB51-4C01-AFF5-A44AC69F2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6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67217-9555-40E2-AF83-FDC30F6E7E53}" type="datetime1">
              <a:rPr lang="en-US" smtClean="0"/>
              <a:t>10/1/2020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30EB5-2CFE-4BA9-B6E3-AA599ADB8D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8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D89A71DD-7681-4B6F-A4ED-2BDE1896533B}" type="datetime1">
              <a:rPr lang="en-US" smtClean="0"/>
              <a:t>10/1/2020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056D13B-5053-4A85-9712-EFBC49736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02" r:id="rId3"/>
    <p:sldLayoutId id="2147483903" r:id="rId4"/>
    <p:sldLayoutId id="2147483904" r:id="rId5"/>
    <p:sldLayoutId id="2147483912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Chapter 27</a:t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More on Models and Numerical Procedures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953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1A53455-C4B5-488A-B71E-B2D277E7864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10509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CA" dirty="0"/>
              <a:t>Understanding the Variance-Gamma Model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09800"/>
            <a:ext cx="8096250" cy="4038600"/>
          </a:xfrm>
        </p:spPr>
        <p:txBody>
          <a:bodyPr/>
          <a:lstStyle/>
          <a:p>
            <a:pPr eaLnBrk="1" hangingPunct="1"/>
            <a:r>
              <a:rPr lang="en-CA" altLang="en-US" i="1" smtClean="0">
                <a:latin typeface="Times New Roman" pitchFamily="18" charset="0"/>
                <a:cs typeface="Arial" charset="0"/>
              </a:rPr>
              <a:t>g</a:t>
            </a:r>
            <a:r>
              <a:rPr lang="en-CA" altLang="en-US" smtClean="0">
                <a:latin typeface="Arial" charset="0"/>
                <a:cs typeface="Arial" charset="0"/>
              </a:rPr>
              <a:t> defines the rate at which information arrives during time </a:t>
            </a:r>
            <a:r>
              <a:rPr lang="en-CA" altLang="en-US" i="1" smtClean="0">
                <a:latin typeface="Times New Roman" pitchFamily="18" charset="0"/>
                <a:cs typeface="Arial" charset="0"/>
              </a:rPr>
              <a:t>T  </a:t>
            </a:r>
            <a:r>
              <a:rPr lang="en-CA" altLang="en-US" smtClean="0">
                <a:latin typeface="Arial" charset="0"/>
                <a:cs typeface="Arial" charset="0"/>
              </a:rPr>
              <a:t>(</a:t>
            </a:r>
            <a:r>
              <a:rPr lang="en-CA" altLang="en-US" i="1" smtClean="0">
                <a:latin typeface="Times New Roman" pitchFamily="18" charset="0"/>
                <a:cs typeface="Arial" charset="0"/>
              </a:rPr>
              <a:t>g</a:t>
            </a:r>
            <a:r>
              <a:rPr lang="en-CA" altLang="en-US" smtClean="0">
                <a:latin typeface="Arial" charset="0"/>
                <a:cs typeface="Arial" charset="0"/>
              </a:rPr>
              <a:t> is sometimes referred to as measuring economic time)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If </a:t>
            </a:r>
            <a:r>
              <a:rPr lang="en-CA" altLang="en-US" i="1" smtClean="0">
                <a:latin typeface="Times New Roman" pitchFamily="18" charset="0"/>
                <a:cs typeface="Arial" charset="0"/>
              </a:rPr>
              <a:t>g</a:t>
            </a:r>
            <a:r>
              <a:rPr lang="en-CA" altLang="en-US" smtClean="0">
                <a:latin typeface="Arial" charset="0"/>
                <a:cs typeface="Arial" charset="0"/>
              </a:rPr>
              <a:t> is large the change in </a:t>
            </a:r>
            <a:r>
              <a:rPr lang="en-CA" altLang="en-US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CA" altLang="en-US" smtClean="0">
                <a:latin typeface="Arial" charset="0"/>
                <a:cs typeface="Arial" charset="0"/>
              </a:rPr>
              <a:t> </a:t>
            </a:r>
            <a:r>
              <a:rPr lang="en-CA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CA" altLang="en-US" smtClean="0">
                <a:latin typeface="Arial" charset="0"/>
                <a:cs typeface="Arial" charset="0"/>
              </a:rPr>
              <a:t> has a relatively large mean and variance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If </a:t>
            </a:r>
            <a:r>
              <a:rPr lang="en-CA" altLang="en-US" i="1" smtClean="0">
                <a:latin typeface="Times New Roman" pitchFamily="18" charset="0"/>
                <a:cs typeface="Arial" charset="0"/>
              </a:rPr>
              <a:t>g</a:t>
            </a:r>
            <a:r>
              <a:rPr lang="en-CA" altLang="en-US" smtClean="0">
                <a:latin typeface="Arial" charset="0"/>
                <a:cs typeface="Arial" charset="0"/>
              </a:rPr>
              <a:t> is small relatively little information arrives and the change in </a:t>
            </a:r>
            <a:r>
              <a:rPr lang="en-CA" altLang="en-US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CA" altLang="en-US" smtClean="0">
                <a:latin typeface="Arial" charset="0"/>
                <a:cs typeface="Arial" charset="0"/>
              </a:rPr>
              <a:t> </a:t>
            </a:r>
            <a:r>
              <a:rPr lang="en-CA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CA" altLang="en-US" smtClean="0">
                <a:latin typeface="Arial" charset="0"/>
                <a:cs typeface="Arial" charset="0"/>
              </a:rPr>
              <a:t> has a relatively small mean and variance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8350715-8032-4837-8CE5-026BAE46E36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72390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Stochastic Volatility Models </a:t>
            </a:r>
            <a:r>
              <a:rPr lang="en-US" altLang="en-US" sz="2000" dirty="0" smtClean="0"/>
              <a:t>(</a:t>
            </a:r>
            <a:r>
              <a:rPr lang="en-CA" altLang="en-US" sz="2000" dirty="0" smtClean="0"/>
              <a:t>equations 27.2 and </a:t>
            </a:r>
            <a:r>
              <a:rPr lang="en-CA" altLang="en-US" sz="2000" dirty="0" smtClean="0"/>
              <a:t>27.3</a:t>
            </a:r>
            <a:r>
              <a:rPr lang="en-US" altLang="en-US" sz="2000" dirty="0" smtClean="0"/>
              <a:t>)</a:t>
            </a:r>
            <a:endParaRPr lang="en-US" altLang="en-US" sz="20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3657600"/>
            <a:ext cx="8077200" cy="2286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When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smtClean="0">
                <a:latin typeface="Arial" charset="0"/>
                <a:cs typeface="Arial" charset="0"/>
              </a:rPr>
              <a:t> and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 are uncorrelated a European option price is the Black-Scholes-Merton price integrated over the distribution of the average variance rate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7CA0177-6E58-43C0-BE8C-C9230E50357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5366" name="Object 5"/>
          <p:cNvGraphicFramePr>
            <a:graphicFrameLocks noChangeAspect="1"/>
          </p:cNvGraphicFramePr>
          <p:nvPr/>
        </p:nvGraphicFramePr>
        <p:xfrm>
          <a:off x="2362200" y="2209800"/>
          <a:ext cx="3886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6" imgW="1689100" imgH="660400" progId="Equation.3">
                  <p:embed/>
                </p:oleObj>
              </mc:Choice>
              <mc:Fallback>
                <p:oleObj name="Equation" r:id="rId6" imgW="1689100" imgH="660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09800"/>
                        <a:ext cx="3886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Stochastic Volatility Models </a:t>
            </a:r>
            <a:r>
              <a:rPr lang="en-CA" altLang="en-US" sz="2200" smtClean="0"/>
              <a:t>continued</a:t>
            </a:r>
            <a:endParaRPr lang="en-US" altLang="en-US" sz="220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>
                <a:latin typeface="Arial" charset="0"/>
                <a:cs typeface="Arial" charset="0"/>
              </a:rPr>
              <a:t>When </a:t>
            </a:r>
            <a:r>
              <a:rPr lang="en-CA" altLang="en-US" i="1" dirty="0" smtClean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 smtClean="0">
                <a:latin typeface="Arial" charset="0"/>
                <a:cs typeface="Arial" charset="0"/>
              </a:rPr>
              <a:t> and </a:t>
            </a:r>
            <a:r>
              <a:rPr lang="en-CA" alt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CA" altLang="en-US" dirty="0" smtClean="0">
                <a:latin typeface="Arial" charset="0"/>
                <a:cs typeface="Arial" charset="0"/>
              </a:rPr>
              <a:t> are negatively correlated we obtain a downward sloping volatility skew similar to that observed in the market for equities</a:t>
            </a:r>
          </a:p>
          <a:p>
            <a:pPr eaLnBrk="1" hangingPunct="1"/>
            <a:r>
              <a:rPr lang="en-CA" altLang="en-US" dirty="0" smtClean="0">
                <a:latin typeface="Arial" charset="0"/>
                <a:cs typeface="Arial" charset="0"/>
              </a:rPr>
              <a:t>When </a:t>
            </a:r>
            <a:r>
              <a:rPr lang="en-CA" altLang="en-US" i="1" dirty="0" smtClean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 smtClean="0">
                <a:latin typeface="Arial" charset="0"/>
                <a:cs typeface="Arial" charset="0"/>
              </a:rPr>
              <a:t> and </a:t>
            </a:r>
            <a:r>
              <a:rPr lang="en-CA" alt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CA" altLang="en-US" dirty="0" smtClean="0">
                <a:latin typeface="Arial" charset="0"/>
                <a:cs typeface="Arial" charset="0"/>
              </a:rPr>
              <a:t> are positively correlated the skew is upward sloping. (This pattern is sometimes observed for commodities)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9119DEC-2C11-4E2F-AB80-07B661467F3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SABR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33800"/>
            <a:ext cx="7772400" cy="4114800"/>
          </a:xfrm>
        </p:spPr>
        <p:txBody>
          <a:bodyPr/>
          <a:lstStyle/>
          <a:p>
            <a:r>
              <a:rPr lang="en-CA" dirty="0"/>
              <a:t>Typically practitioners estimate parameters for each maturity</a:t>
            </a:r>
            <a:r>
              <a:rPr lang="en-CA" dirty="0" smtClean="0"/>
              <a:t>.</a:t>
            </a:r>
          </a:p>
          <a:p>
            <a:r>
              <a:rPr lang="en-CA" dirty="0"/>
              <a:t>There are good analytic approximations for the implied </a:t>
            </a:r>
            <a:r>
              <a:rPr lang="en-CA" dirty="0" smtClean="0"/>
              <a:t>volatility</a:t>
            </a:r>
          </a:p>
          <a:p>
            <a:r>
              <a:rPr lang="en-CA" dirty="0"/>
              <a:t>Can match many different volatility smiles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CFA4D-76FB-401F-B2EE-7100050AFD8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95241"/>
              </p:ext>
            </p:extLst>
          </p:nvPr>
        </p:nvGraphicFramePr>
        <p:xfrm>
          <a:off x="3581400" y="2312383"/>
          <a:ext cx="1560511" cy="1258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3" imgW="787320" imgH="634680" progId="Equation.3">
                  <p:embed/>
                </p:oleObj>
              </mc:Choice>
              <mc:Fallback>
                <p:oleObj name="Equation" r:id="rId3" imgW="787320" imgH="634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1400" y="2312383"/>
                        <a:ext cx="1560511" cy="1258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28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Volatility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variance rate is assumed to follow fractional Brownian motion with a Hurst exponent less than 0.5</a:t>
            </a:r>
          </a:p>
          <a:p>
            <a:r>
              <a:rPr lang="en-US" dirty="0" smtClean="0"/>
              <a:t>This fits the observed behavior of stock indices fairly well </a:t>
            </a:r>
          </a:p>
          <a:p>
            <a:r>
              <a:rPr lang="en-US" dirty="0" smtClean="0"/>
              <a:t>It also can be fitted better than some other stochastic volatility models to the volatility surfaces that are observed in practice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CFA4D-76FB-401F-B2EE-7100050AFD8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08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IVF Model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511718"/>
                <a:ext cx="7772400" cy="4114800"/>
              </a:xfrm>
            </p:spPr>
            <p:txBody>
              <a:bodyPr/>
              <a:lstStyle/>
              <a:p>
                <a:r>
                  <a:rPr lang="en-US" dirty="0" smtClean="0"/>
                  <a:t>The implied volatility function model creates a process for asset prices that exactly matches all European option prices</a:t>
                </a:r>
              </a:p>
              <a:p>
                <a:r>
                  <a:rPr lang="en-US" dirty="0" smtClean="0"/>
                  <a:t> The model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𝑆𝑑𝑧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511718"/>
                <a:ext cx="7772400" cy="4114800"/>
              </a:xfrm>
              <a:blipFill>
                <a:blip r:embed="rId2"/>
                <a:stretch>
                  <a:fillRect t="-1481" r="-20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CFA4D-76FB-401F-B2EE-7100050AFD8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07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The Volatility Function</a:t>
            </a:r>
            <a:r>
              <a:rPr lang="en-CA" altLang="en-US" smtClean="0"/>
              <a:t> </a:t>
            </a:r>
            <a:r>
              <a:rPr lang="en-CA" altLang="en-US" sz="2000" smtClean="0"/>
              <a:t>(equation 27.4)</a:t>
            </a:r>
            <a:endParaRPr lang="en-US" altLang="en-US" sz="200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209800"/>
            <a:ext cx="7772400" cy="41148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The volatility function that leads to the model matching all European option prices is 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0A531D-C31B-4E1E-82EF-C2850684D20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8438" name="Object 4"/>
          <p:cNvGraphicFramePr>
            <a:graphicFrameLocks/>
          </p:cNvGraphicFramePr>
          <p:nvPr/>
        </p:nvGraphicFramePr>
        <p:xfrm>
          <a:off x="744538" y="3209925"/>
          <a:ext cx="7885112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6" imgW="2743200" imgH="685800" progId="Equation.3">
                  <p:embed/>
                </p:oleObj>
              </mc:Choice>
              <mc:Fallback>
                <p:oleObj name="Equation" r:id="rId6" imgW="2743200" imgH="6858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3209925"/>
                        <a:ext cx="7885112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Strengths and Weaknesses of the IVF Model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09800"/>
            <a:ext cx="7162800" cy="4038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The model matches the probability distribution of asset prices assumed by the market at each future </a:t>
            </a:r>
            <a:r>
              <a:rPr lang="en-US" altLang="en-US" dirty="0" smtClean="0">
                <a:latin typeface="Arial" charset="0"/>
                <a:cs typeface="Arial" charset="0"/>
              </a:rPr>
              <a:t>time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The </a:t>
            </a:r>
            <a:r>
              <a:rPr lang="en-US" altLang="en-US" dirty="0" smtClean="0">
                <a:latin typeface="Arial" charset="0"/>
                <a:cs typeface="Arial" charset="0"/>
              </a:rPr>
              <a:t>models does not necessarily </a:t>
            </a:r>
            <a:r>
              <a:rPr lang="en-US" altLang="en-US" dirty="0" smtClean="0">
                <a:latin typeface="Arial" charset="0"/>
                <a:cs typeface="Arial" charset="0"/>
              </a:rPr>
              <a:t>give reasonable values for </a:t>
            </a:r>
            <a:r>
              <a:rPr lang="en-US" altLang="en-US" dirty="0" smtClean="0">
                <a:latin typeface="Arial" charset="0"/>
                <a:cs typeface="Arial" charset="0"/>
              </a:rPr>
              <a:t>the joint probability distribution of asset prices at two or more </a:t>
            </a:r>
            <a:r>
              <a:rPr lang="en-US" altLang="en-US" dirty="0" smtClean="0">
                <a:latin typeface="Arial" charset="0"/>
                <a:cs typeface="Arial" charset="0"/>
              </a:rPr>
              <a:t>times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ADB27CD-760F-4CAE-BE2E-D667AD4CD68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Convertible </a:t>
            </a:r>
            <a:r>
              <a:rPr lang="en-US" altLang="en-US" dirty="0" smtClean="0"/>
              <a:t>Bonds </a:t>
            </a:r>
            <a:r>
              <a:rPr lang="en-US" altLang="en-US" sz="2400" dirty="0" smtClean="0"/>
              <a:t>(Section 27.4)</a:t>
            </a:r>
            <a:endParaRPr lang="en-US" altLang="en-US" sz="240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dirty="0" smtClean="0">
                <a:latin typeface="Arial" charset="0"/>
                <a:cs typeface="Arial" charset="0"/>
              </a:rPr>
              <a:t>Often valued with a tree where during a time interval </a:t>
            </a:r>
            <a:r>
              <a:rPr lang="en-US" altLang="en-US" dirty="0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dirty="0" smtClean="0">
                <a:latin typeface="Arial" charset="0"/>
                <a:cs typeface="Arial" charset="0"/>
              </a:rPr>
              <a:t> there is</a:t>
            </a:r>
          </a:p>
          <a:p>
            <a:pPr marL="877888" lvl="1" indent="-533400" eaLnBrk="1" hangingPunct="1"/>
            <a:r>
              <a:rPr lang="en-US" altLang="en-US" dirty="0" smtClean="0">
                <a:latin typeface="Arial" charset="0"/>
                <a:cs typeface="Arial" charset="0"/>
              </a:rPr>
              <a:t> a probability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dirty="0" smtClean="0">
                <a:latin typeface="Arial" charset="0"/>
                <a:cs typeface="Arial" charset="0"/>
              </a:rPr>
              <a:t> of an up movement</a:t>
            </a:r>
          </a:p>
          <a:p>
            <a:pPr marL="877888" lvl="1" indent="-533400" eaLnBrk="1" hangingPunct="1"/>
            <a:r>
              <a:rPr lang="en-US" altLang="en-US" dirty="0" smtClean="0">
                <a:latin typeface="Arial" charset="0"/>
                <a:cs typeface="Arial" charset="0"/>
              </a:rPr>
              <a:t>A probability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 smtClean="0">
                <a:latin typeface="Arial" charset="0"/>
                <a:cs typeface="Arial" charset="0"/>
              </a:rPr>
              <a:t> of a down movement</a:t>
            </a:r>
          </a:p>
          <a:p>
            <a:pPr marL="877888" lvl="1" indent="-533400" eaLnBrk="1" hangingPunct="1"/>
            <a:r>
              <a:rPr lang="en-US" altLang="en-US" dirty="0" smtClean="0">
                <a:latin typeface="Arial" charset="0"/>
                <a:cs typeface="Arial" charset="0"/>
              </a:rPr>
              <a:t>A probability 1-exp(-</a:t>
            </a:r>
            <a:r>
              <a:rPr lang="en-US" altLang="en-US" dirty="0" err="1" smtClean="0">
                <a:latin typeface="Symbol" pitchFamily="18" charset="2"/>
                <a:cs typeface="Arial" charset="0"/>
              </a:rPr>
              <a:t>l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dirty="0" smtClean="0">
                <a:latin typeface="Arial" charset="0"/>
                <a:cs typeface="Arial" charset="0"/>
              </a:rPr>
              <a:t>) that there will be a default (</a:t>
            </a:r>
            <a:r>
              <a:rPr lang="en-US" altLang="en-US" dirty="0" smtClean="0">
                <a:latin typeface="Symbol" pitchFamily="18" charset="2"/>
                <a:cs typeface="Arial" charset="0"/>
              </a:rPr>
              <a:t>l</a:t>
            </a:r>
            <a:r>
              <a:rPr lang="en-US" altLang="en-US" dirty="0" smtClean="0">
                <a:latin typeface="Arial" charset="0"/>
                <a:cs typeface="Arial" charset="0"/>
              </a:rPr>
              <a:t> is the hazard rate)</a:t>
            </a:r>
          </a:p>
          <a:p>
            <a:pPr marL="609600" indent="-609600" eaLnBrk="1" hangingPunct="1"/>
            <a:r>
              <a:rPr lang="en-US" altLang="en-US" dirty="0" smtClean="0">
                <a:latin typeface="Arial" charset="0"/>
                <a:cs typeface="Arial" charset="0"/>
              </a:rPr>
              <a:t>In the event of a default the stock price falls to zero and there is a recovery on the bond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D01836F-6D9B-4D40-8C20-7AB160B4E45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89852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Probabilities</a:t>
            </a:r>
          </a:p>
        </p:txBody>
      </p:sp>
      <p:graphicFrame>
        <p:nvGraphicFramePr>
          <p:cNvPr id="2150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386742"/>
              </p:ext>
            </p:extLst>
          </p:nvPr>
        </p:nvGraphicFramePr>
        <p:xfrm>
          <a:off x="1828800" y="1862138"/>
          <a:ext cx="2498725" cy="399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4" imgW="952200" imgH="1523880" progId="Equation.3">
                  <p:embed/>
                </p:oleObj>
              </mc:Choice>
              <mc:Fallback>
                <p:oleObj name="Equation" r:id="rId4" imgW="952200" imgH="1523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862138"/>
                        <a:ext cx="2498725" cy="399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073CEB1-14B1-4472-9FEE-381B29176E7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Time Varying Volatility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The variance rate substituted into BSM should be the average variance rate</a:t>
            </a:r>
          </a:p>
          <a:p>
            <a:pPr lvl="1" eaLnBrk="1" hangingPunct="1"/>
            <a:r>
              <a:rPr lang="en-US" altLang="en-US" dirty="0" smtClean="0">
                <a:latin typeface="Arial" charset="0"/>
                <a:cs typeface="Arial" charset="0"/>
              </a:rPr>
              <a:t>Suppose the volatility is </a:t>
            </a:r>
            <a:r>
              <a:rPr lang="en-US" altLang="en-US" dirty="0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 for the first year and </a:t>
            </a:r>
            <a:r>
              <a:rPr lang="en-US" altLang="en-US" dirty="0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 for the second and third</a:t>
            </a:r>
          </a:p>
          <a:p>
            <a:pPr lvl="1" eaLnBrk="1" hangingPunct="1"/>
            <a:r>
              <a:rPr lang="en-US" altLang="en-US" dirty="0" smtClean="0">
                <a:latin typeface="Arial" charset="0"/>
                <a:cs typeface="Arial" charset="0"/>
              </a:rPr>
              <a:t>Total accumulated variance at the end of three years is </a:t>
            </a:r>
            <a:r>
              <a:rPr lang="en-US" altLang="en-US" dirty="0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+ 2</a:t>
            </a:r>
            <a:r>
              <a:rPr lang="en-US" altLang="en-US" dirty="0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baseline="30000" dirty="0" smtClean="0">
                <a:latin typeface="Times New Roman" pitchFamily="18" charset="0"/>
                <a:cs typeface="Arial" charset="0"/>
              </a:rPr>
              <a:t>2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The 3-year average volatility is given by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163D234-0B64-4D49-95BC-437017F8672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4342" name="Object 4"/>
          <p:cNvGraphicFramePr>
            <a:graphicFrameLocks noChangeAspect="1"/>
          </p:cNvGraphicFramePr>
          <p:nvPr/>
        </p:nvGraphicFramePr>
        <p:xfrm>
          <a:off x="2286000" y="5181600"/>
          <a:ext cx="3987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6" imgW="1993900" imgH="457200" progId="Equation.DSMT4">
                  <p:embed/>
                </p:oleObj>
              </mc:Choice>
              <mc:Fallback>
                <p:oleObj name="Equation" r:id="rId6" imgW="19939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3987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Node Calculations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Define: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 dirty="0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1: </a:t>
            </a:r>
            <a:r>
              <a:rPr lang="en-US" altLang="en-US" dirty="0" smtClean="0">
                <a:latin typeface="Arial" charset="0"/>
                <a:cs typeface="Arial" charset="0"/>
              </a:rPr>
              <a:t>value of bond if neither converted nor called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 dirty="0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: value of bond if called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 dirty="0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: value of bond if converted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Bond is called if </a:t>
            </a:r>
            <a:r>
              <a:rPr lang="en-CA" altLang="en-US" i="1" dirty="0" smtClean="0">
                <a:latin typeface="+mj-lt"/>
                <a:cs typeface="Arial" charset="0"/>
              </a:rPr>
              <a:t>Q</a:t>
            </a:r>
            <a:r>
              <a:rPr lang="en-CA" altLang="en-US" i="1" baseline="-25000" dirty="0" smtClean="0">
                <a:latin typeface="+mj-lt"/>
                <a:cs typeface="Arial" charset="0"/>
              </a:rPr>
              <a:t>2</a:t>
            </a:r>
            <a:r>
              <a:rPr lang="en-CA" altLang="en-US" i="1" dirty="0" smtClean="0">
                <a:latin typeface="+mj-lt"/>
                <a:cs typeface="Arial" charset="0"/>
              </a:rPr>
              <a:t>&lt;Q</a:t>
            </a:r>
            <a:r>
              <a:rPr lang="en-CA" altLang="en-US" i="1" baseline="-25000" dirty="0" smtClean="0">
                <a:latin typeface="+mj-lt"/>
                <a:cs typeface="Arial" charset="0"/>
              </a:rPr>
              <a:t>1</a:t>
            </a:r>
            <a:endParaRPr lang="en-US" altLang="en-US" i="1" dirty="0">
              <a:latin typeface="+mj-lt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CA" altLang="en-US" dirty="0" smtClean="0"/>
              <a:t>Bond is converted if </a:t>
            </a:r>
            <a:r>
              <a:rPr lang="en-CA" altLang="en-US" i="1" dirty="0" smtClean="0">
                <a:latin typeface="+mj-lt"/>
                <a:cs typeface="Arial" charset="0"/>
              </a:rPr>
              <a:t>Q</a:t>
            </a:r>
            <a:r>
              <a:rPr lang="en-CA" altLang="en-US" baseline="-25000" dirty="0" smtClean="0">
                <a:latin typeface="+mj-lt"/>
                <a:cs typeface="Arial" charset="0"/>
              </a:rPr>
              <a:t>3</a:t>
            </a:r>
            <a:r>
              <a:rPr lang="en-CA" altLang="en-US" dirty="0" smtClean="0">
                <a:latin typeface="+mj-lt"/>
                <a:cs typeface="Arial" charset="0"/>
              </a:rPr>
              <a:t>&gt;min(</a:t>
            </a:r>
            <a:r>
              <a:rPr lang="en-CA" altLang="en-US" i="1" dirty="0" smtClean="0">
                <a:latin typeface="+mj-lt"/>
                <a:cs typeface="Arial" charset="0"/>
              </a:rPr>
              <a:t>Q</a:t>
            </a:r>
            <a:r>
              <a:rPr lang="en-CA" altLang="en-US" baseline="-25000" dirty="0" smtClean="0">
                <a:latin typeface="+mj-lt"/>
                <a:cs typeface="Arial" charset="0"/>
              </a:rPr>
              <a:t>1</a:t>
            </a:r>
            <a:r>
              <a:rPr lang="en-CA" altLang="en-US" dirty="0" smtClean="0">
                <a:latin typeface="+mj-lt"/>
                <a:cs typeface="Arial" charset="0"/>
              </a:rPr>
              <a:t>,</a:t>
            </a:r>
            <a:r>
              <a:rPr lang="en-CA" altLang="en-US" i="1" dirty="0" smtClean="0">
                <a:latin typeface="+mj-lt"/>
                <a:cs typeface="Arial" charset="0"/>
              </a:rPr>
              <a:t>Q</a:t>
            </a:r>
            <a:r>
              <a:rPr lang="en-CA" altLang="en-US" baseline="-25000" dirty="0" smtClean="0">
                <a:latin typeface="+mj-lt"/>
                <a:cs typeface="Arial" charset="0"/>
              </a:rPr>
              <a:t>2</a:t>
            </a:r>
            <a:r>
              <a:rPr lang="en-CA" altLang="en-US" dirty="0" smtClean="0">
                <a:latin typeface="+mj-lt"/>
                <a:cs typeface="Arial" charset="0"/>
              </a:rPr>
              <a:t>)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A47B7E-9D27-42E5-A6E3-6F6C975B7CD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Example </a:t>
            </a:r>
            <a:r>
              <a:rPr lang="en-US" altLang="en-US" dirty="0" smtClean="0"/>
              <a:t>27.1</a:t>
            </a:r>
            <a:endParaRPr lang="en-US" altLang="en-US" sz="2200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2133600"/>
            <a:ext cx="7391400" cy="3733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9-month zero-coupon bond with face value of $100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Convertible into 2 shares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Callable for $113 at any time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Initial stock price = $50,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volatility = 30%,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no dividends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Risk-free rates all 5%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Default intensity,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 l</a:t>
            </a:r>
            <a:r>
              <a:rPr lang="en-US" altLang="en-US" sz="2400" smtClean="0">
                <a:latin typeface="Arial" charset="0"/>
                <a:cs typeface="Arial" charset="0"/>
              </a:rPr>
              <a:t>, is 1%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Recovery rate=40%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EB8362-1B97-4ED4-AAC2-2B295EC4CEA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Tree </a:t>
            </a:r>
            <a:r>
              <a:rPr lang="en-US" altLang="en-US" sz="2200" dirty="0" smtClean="0"/>
              <a:t>(Figure </a:t>
            </a:r>
            <a:r>
              <a:rPr lang="en-US" altLang="en-US" sz="2200" dirty="0" smtClean="0"/>
              <a:t>27.2)</a:t>
            </a:r>
            <a:endParaRPr lang="en-US" altLang="en-US" sz="2200" dirty="0" smtClean="0"/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2EA088F-2BA7-4874-B78D-5D57EE61F93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827088" y="1682750"/>
            <a:ext cx="6985000" cy="4183063"/>
            <a:chOff x="521" y="1060"/>
            <a:chExt cx="4400" cy="2635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21" y="1060"/>
              <a:ext cx="4400" cy="2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4151" y="1070"/>
              <a:ext cx="11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4169" y="1190"/>
              <a:ext cx="24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78.42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177" y="1309"/>
              <a:ext cx="112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4116" y="1309"/>
              <a:ext cx="29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156.83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194" y="1428"/>
              <a:ext cx="24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67.49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205" y="1548"/>
              <a:ext cx="107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140" y="1548"/>
              <a:ext cx="29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134.99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4153" y="1548"/>
              <a:ext cx="112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218" y="1667"/>
              <a:ext cx="24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58.09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169" y="1667"/>
              <a:ext cx="24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58.09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1230" y="1786"/>
              <a:ext cx="107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2165" y="1786"/>
              <a:ext cx="28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116.18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3181" y="1786"/>
              <a:ext cx="107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4116" y="1786"/>
              <a:ext cx="28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116.15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243" y="1906"/>
              <a:ext cx="283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50.00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194" y="1906"/>
              <a:ext cx="283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50.00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1189" y="2025"/>
              <a:ext cx="29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107.44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202" y="2025"/>
              <a:ext cx="112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3140" y="2025"/>
              <a:ext cx="29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106.78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175" y="2025"/>
              <a:ext cx="70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2218" y="2144"/>
              <a:ext cx="24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43.04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4169" y="2144"/>
              <a:ext cx="24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43.04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165" y="2263"/>
              <a:ext cx="29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101.37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3183" y="2263"/>
              <a:ext cx="102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4116" y="2263"/>
              <a:ext cx="336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100.00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3194" y="2383"/>
              <a:ext cx="24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37.04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194" y="2502"/>
              <a:ext cx="283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98.61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4163" y="2502"/>
              <a:ext cx="92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J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576" name="Rectangle 33"/>
            <p:cNvSpPr>
              <a:spLocks noChangeArrowheads="1"/>
            </p:cNvSpPr>
            <p:nvPr/>
          </p:nvSpPr>
          <p:spPr bwMode="auto">
            <a:xfrm>
              <a:off x="4169" y="2621"/>
              <a:ext cx="24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31.88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577" name="Rectangle 34"/>
            <p:cNvSpPr>
              <a:spLocks noChangeArrowheads="1"/>
            </p:cNvSpPr>
            <p:nvPr/>
          </p:nvSpPr>
          <p:spPr bwMode="auto">
            <a:xfrm>
              <a:off x="4116" y="2741"/>
              <a:ext cx="336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100.00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582" name="Rectangle 35"/>
            <p:cNvSpPr>
              <a:spLocks noChangeArrowheads="1"/>
            </p:cNvSpPr>
            <p:nvPr/>
          </p:nvSpPr>
          <p:spPr bwMode="auto">
            <a:xfrm>
              <a:off x="2085" y="3218"/>
              <a:ext cx="34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Default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583" name="Rectangle 36"/>
            <p:cNvSpPr>
              <a:spLocks noChangeArrowheads="1"/>
            </p:cNvSpPr>
            <p:nvPr/>
          </p:nvSpPr>
          <p:spPr bwMode="auto">
            <a:xfrm>
              <a:off x="3060" y="3218"/>
              <a:ext cx="34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Default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584" name="Rectangle 37"/>
            <p:cNvSpPr>
              <a:spLocks noChangeArrowheads="1"/>
            </p:cNvSpPr>
            <p:nvPr/>
          </p:nvSpPr>
          <p:spPr bwMode="auto">
            <a:xfrm>
              <a:off x="4036" y="3218"/>
              <a:ext cx="34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Default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585" name="Rectangle 38"/>
            <p:cNvSpPr>
              <a:spLocks noChangeArrowheads="1"/>
            </p:cNvSpPr>
            <p:nvPr/>
          </p:nvSpPr>
          <p:spPr bwMode="auto">
            <a:xfrm>
              <a:off x="2272" y="3337"/>
              <a:ext cx="229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586" name="Rectangle 39"/>
            <p:cNvSpPr>
              <a:spLocks noChangeArrowheads="1"/>
            </p:cNvSpPr>
            <p:nvPr/>
          </p:nvSpPr>
          <p:spPr bwMode="auto">
            <a:xfrm>
              <a:off x="3247" y="3337"/>
              <a:ext cx="229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587" name="Rectangle 40"/>
            <p:cNvSpPr>
              <a:spLocks noChangeArrowheads="1"/>
            </p:cNvSpPr>
            <p:nvPr/>
          </p:nvSpPr>
          <p:spPr bwMode="auto">
            <a:xfrm>
              <a:off x="4222" y="3337"/>
              <a:ext cx="229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588" name="Rectangle 41"/>
            <p:cNvSpPr>
              <a:spLocks noChangeArrowheads="1"/>
            </p:cNvSpPr>
            <p:nvPr/>
          </p:nvSpPr>
          <p:spPr bwMode="auto">
            <a:xfrm>
              <a:off x="2218" y="3456"/>
              <a:ext cx="283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40.00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589" name="Rectangle 42"/>
            <p:cNvSpPr>
              <a:spLocks noChangeArrowheads="1"/>
            </p:cNvSpPr>
            <p:nvPr/>
          </p:nvSpPr>
          <p:spPr bwMode="auto">
            <a:xfrm>
              <a:off x="3194" y="3456"/>
              <a:ext cx="283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40.00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590" name="Rectangle 43"/>
            <p:cNvSpPr>
              <a:spLocks noChangeArrowheads="1"/>
            </p:cNvSpPr>
            <p:nvPr/>
          </p:nvSpPr>
          <p:spPr bwMode="auto">
            <a:xfrm>
              <a:off x="4169" y="3456"/>
              <a:ext cx="283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40.00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591" name="Line 44"/>
            <p:cNvSpPr>
              <a:spLocks noChangeShapeType="1"/>
            </p:cNvSpPr>
            <p:nvPr/>
          </p:nvSpPr>
          <p:spPr bwMode="auto">
            <a:xfrm>
              <a:off x="2969" y="1418"/>
              <a:ext cx="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2" name="Rectangle 45"/>
            <p:cNvSpPr>
              <a:spLocks noChangeArrowheads="1"/>
            </p:cNvSpPr>
            <p:nvPr/>
          </p:nvSpPr>
          <p:spPr bwMode="auto">
            <a:xfrm>
              <a:off x="2969" y="1418"/>
              <a:ext cx="488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3" name="Line 46"/>
            <p:cNvSpPr>
              <a:spLocks noChangeShapeType="1"/>
            </p:cNvSpPr>
            <p:nvPr/>
          </p:nvSpPr>
          <p:spPr bwMode="auto">
            <a:xfrm>
              <a:off x="1993" y="1656"/>
              <a:ext cx="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4" name="Rectangle 47"/>
            <p:cNvSpPr>
              <a:spLocks noChangeArrowheads="1"/>
            </p:cNvSpPr>
            <p:nvPr/>
          </p:nvSpPr>
          <p:spPr bwMode="auto">
            <a:xfrm>
              <a:off x="1993" y="1656"/>
              <a:ext cx="488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5" name="Line 48"/>
            <p:cNvSpPr>
              <a:spLocks noChangeShapeType="1"/>
            </p:cNvSpPr>
            <p:nvPr/>
          </p:nvSpPr>
          <p:spPr bwMode="auto">
            <a:xfrm>
              <a:off x="2969" y="1656"/>
              <a:ext cx="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6" name="Rectangle 49"/>
            <p:cNvSpPr>
              <a:spLocks noChangeArrowheads="1"/>
            </p:cNvSpPr>
            <p:nvPr/>
          </p:nvSpPr>
          <p:spPr bwMode="auto">
            <a:xfrm>
              <a:off x="2969" y="1656"/>
              <a:ext cx="488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7" name="Line 50"/>
            <p:cNvSpPr>
              <a:spLocks noChangeShapeType="1"/>
            </p:cNvSpPr>
            <p:nvPr/>
          </p:nvSpPr>
          <p:spPr bwMode="auto">
            <a:xfrm>
              <a:off x="3935" y="1179"/>
              <a:ext cx="0" cy="2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8" name="Rectangle 51"/>
            <p:cNvSpPr>
              <a:spLocks noChangeArrowheads="1"/>
            </p:cNvSpPr>
            <p:nvPr/>
          </p:nvSpPr>
          <p:spPr bwMode="auto">
            <a:xfrm>
              <a:off x="3935" y="1179"/>
              <a:ext cx="9" cy="2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9" name="Line 52"/>
            <p:cNvSpPr>
              <a:spLocks noChangeShapeType="1"/>
            </p:cNvSpPr>
            <p:nvPr/>
          </p:nvSpPr>
          <p:spPr bwMode="auto">
            <a:xfrm>
              <a:off x="4423" y="1189"/>
              <a:ext cx="0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0" name="Rectangle 53"/>
            <p:cNvSpPr>
              <a:spLocks noChangeArrowheads="1"/>
            </p:cNvSpPr>
            <p:nvPr/>
          </p:nvSpPr>
          <p:spPr bwMode="auto">
            <a:xfrm>
              <a:off x="4423" y="1189"/>
              <a:ext cx="9" cy="2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1" name="Line 54"/>
            <p:cNvSpPr>
              <a:spLocks noChangeShapeType="1"/>
            </p:cNvSpPr>
            <p:nvPr/>
          </p:nvSpPr>
          <p:spPr bwMode="auto">
            <a:xfrm>
              <a:off x="1018" y="1895"/>
              <a:ext cx="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2" name="Rectangle 55"/>
            <p:cNvSpPr>
              <a:spLocks noChangeArrowheads="1"/>
            </p:cNvSpPr>
            <p:nvPr/>
          </p:nvSpPr>
          <p:spPr bwMode="auto">
            <a:xfrm>
              <a:off x="1018" y="1895"/>
              <a:ext cx="488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3" name="Line 56"/>
            <p:cNvSpPr>
              <a:spLocks noChangeShapeType="1"/>
            </p:cNvSpPr>
            <p:nvPr/>
          </p:nvSpPr>
          <p:spPr bwMode="auto">
            <a:xfrm>
              <a:off x="1993" y="1895"/>
              <a:ext cx="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4" name="Rectangle 57"/>
            <p:cNvSpPr>
              <a:spLocks noChangeArrowheads="1"/>
            </p:cNvSpPr>
            <p:nvPr/>
          </p:nvSpPr>
          <p:spPr bwMode="auto">
            <a:xfrm>
              <a:off x="1993" y="1895"/>
              <a:ext cx="488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5" name="Line 58"/>
            <p:cNvSpPr>
              <a:spLocks noChangeShapeType="1"/>
            </p:cNvSpPr>
            <p:nvPr/>
          </p:nvSpPr>
          <p:spPr bwMode="auto">
            <a:xfrm>
              <a:off x="2960" y="1418"/>
              <a:ext cx="0" cy="2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6" name="Rectangle 59"/>
            <p:cNvSpPr>
              <a:spLocks noChangeArrowheads="1"/>
            </p:cNvSpPr>
            <p:nvPr/>
          </p:nvSpPr>
          <p:spPr bwMode="auto">
            <a:xfrm>
              <a:off x="2960" y="1418"/>
              <a:ext cx="9" cy="2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7" name="Line 60"/>
            <p:cNvSpPr>
              <a:spLocks noChangeShapeType="1"/>
            </p:cNvSpPr>
            <p:nvPr/>
          </p:nvSpPr>
          <p:spPr bwMode="auto">
            <a:xfrm>
              <a:off x="3447" y="1427"/>
              <a:ext cx="0" cy="2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8" name="Rectangle 61"/>
            <p:cNvSpPr>
              <a:spLocks noChangeArrowheads="1"/>
            </p:cNvSpPr>
            <p:nvPr/>
          </p:nvSpPr>
          <p:spPr bwMode="auto">
            <a:xfrm>
              <a:off x="3447" y="1427"/>
              <a:ext cx="10" cy="2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9" name="Line 62"/>
            <p:cNvSpPr>
              <a:spLocks noChangeShapeType="1"/>
            </p:cNvSpPr>
            <p:nvPr/>
          </p:nvSpPr>
          <p:spPr bwMode="auto">
            <a:xfrm>
              <a:off x="2969" y="1895"/>
              <a:ext cx="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0" name="Rectangle 63"/>
            <p:cNvSpPr>
              <a:spLocks noChangeArrowheads="1"/>
            </p:cNvSpPr>
            <p:nvPr/>
          </p:nvSpPr>
          <p:spPr bwMode="auto">
            <a:xfrm>
              <a:off x="2969" y="1895"/>
              <a:ext cx="488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1" name="Line 64"/>
            <p:cNvSpPr>
              <a:spLocks noChangeShapeType="1"/>
            </p:cNvSpPr>
            <p:nvPr/>
          </p:nvSpPr>
          <p:spPr bwMode="auto">
            <a:xfrm>
              <a:off x="1018" y="2134"/>
              <a:ext cx="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2" name="Rectangle 65"/>
            <p:cNvSpPr>
              <a:spLocks noChangeArrowheads="1"/>
            </p:cNvSpPr>
            <p:nvPr/>
          </p:nvSpPr>
          <p:spPr bwMode="auto">
            <a:xfrm>
              <a:off x="1018" y="2134"/>
              <a:ext cx="488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3" name="Line 66"/>
            <p:cNvSpPr>
              <a:spLocks noChangeShapeType="1"/>
            </p:cNvSpPr>
            <p:nvPr/>
          </p:nvSpPr>
          <p:spPr bwMode="auto">
            <a:xfrm>
              <a:off x="1984" y="1656"/>
              <a:ext cx="0" cy="2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4" name="Rectangle 67"/>
            <p:cNvSpPr>
              <a:spLocks noChangeArrowheads="1"/>
            </p:cNvSpPr>
            <p:nvPr/>
          </p:nvSpPr>
          <p:spPr bwMode="auto">
            <a:xfrm>
              <a:off x="1984" y="1656"/>
              <a:ext cx="9" cy="2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5" name="Line 68"/>
            <p:cNvSpPr>
              <a:spLocks noChangeShapeType="1"/>
            </p:cNvSpPr>
            <p:nvPr/>
          </p:nvSpPr>
          <p:spPr bwMode="auto">
            <a:xfrm>
              <a:off x="2472" y="1666"/>
              <a:ext cx="0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6" name="Rectangle 69"/>
            <p:cNvSpPr>
              <a:spLocks noChangeArrowheads="1"/>
            </p:cNvSpPr>
            <p:nvPr/>
          </p:nvSpPr>
          <p:spPr bwMode="auto">
            <a:xfrm>
              <a:off x="2472" y="1666"/>
              <a:ext cx="9" cy="2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7" name="Line 70"/>
            <p:cNvSpPr>
              <a:spLocks noChangeShapeType="1"/>
            </p:cNvSpPr>
            <p:nvPr/>
          </p:nvSpPr>
          <p:spPr bwMode="auto">
            <a:xfrm>
              <a:off x="1993" y="2134"/>
              <a:ext cx="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8" name="Rectangle 71"/>
            <p:cNvSpPr>
              <a:spLocks noChangeArrowheads="1"/>
            </p:cNvSpPr>
            <p:nvPr/>
          </p:nvSpPr>
          <p:spPr bwMode="auto">
            <a:xfrm>
              <a:off x="1993" y="2134"/>
              <a:ext cx="488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9" name="Line 72"/>
            <p:cNvSpPr>
              <a:spLocks noChangeShapeType="1"/>
            </p:cNvSpPr>
            <p:nvPr/>
          </p:nvSpPr>
          <p:spPr bwMode="auto">
            <a:xfrm>
              <a:off x="2969" y="2134"/>
              <a:ext cx="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0" name="Rectangle 73"/>
            <p:cNvSpPr>
              <a:spLocks noChangeArrowheads="1"/>
            </p:cNvSpPr>
            <p:nvPr/>
          </p:nvSpPr>
          <p:spPr bwMode="auto">
            <a:xfrm>
              <a:off x="2969" y="2134"/>
              <a:ext cx="488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1" name="Line 74"/>
            <p:cNvSpPr>
              <a:spLocks noChangeShapeType="1"/>
            </p:cNvSpPr>
            <p:nvPr/>
          </p:nvSpPr>
          <p:spPr bwMode="auto">
            <a:xfrm>
              <a:off x="3935" y="1656"/>
              <a:ext cx="0" cy="2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2" name="Rectangle 75"/>
            <p:cNvSpPr>
              <a:spLocks noChangeArrowheads="1"/>
            </p:cNvSpPr>
            <p:nvPr/>
          </p:nvSpPr>
          <p:spPr bwMode="auto">
            <a:xfrm>
              <a:off x="3935" y="1656"/>
              <a:ext cx="9" cy="2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3" name="Line 76"/>
            <p:cNvSpPr>
              <a:spLocks noChangeShapeType="1"/>
            </p:cNvSpPr>
            <p:nvPr/>
          </p:nvSpPr>
          <p:spPr bwMode="auto">
            <a:xfrm>
              <a:off x="4423" y="1666"/>
              <a:ext cx="0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4" name="Rectangle 77"/>
            <p:cNvSpPr>
              <a:spLocks noChangeArrowheads="1"/>
            </p:cNvSpPr>
            <p:nvPr/>
          </p:nvSpPr>
          <p:spPr bwMode="auto">
            <a:xfrm>
              <a:off x="4423" y="1666"/>
              <a:ext cx="9" cy="2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5" name="Line 78"/>
            <p:cNvSpPr>
              <a:spLocks noChangeShapeType="1"/>
            </p:cNvSpPr>
            <p:nvPr/>
          </p:nvSpPr>
          <p:spPr bwMode="auto">
            <a:xfrm>
              <a:off x="1993" y="2372"/>
              <a:ext cx="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6" name="Rectangle 79"/>
            <p:cNvSpPr>
              <a:spLocks noChangeArrowheads="1"/>
            </p:cNvSpPr>
            <p:nvPr/>
          </p:nvSpPr>
          <p:spPr bwMode="auto">
            <a:xfrm>
              <a:off x="1993" y="2372"/>
              <a:ext cx="488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7" name="Line 80"/>
            <p:cNvSpPr>
              <a:spLocks noChangeShapeType="1"/>
            </p:cNvSpPr>
            <p:nvPr/>
          </p:nvSpPr>
          <p:spPr bwMode="auto">
            <a:xfrm>
              <a:off x="2960" y="1895"/>
              <a:ext cx="0" cy="2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8" name="Rectangle 81"/>
            <p:cNvSpPr>
              <a:spLocks noChangeArrowheads="1"/>
            </p:cNvSpPr>
            <p:nvPr/>
          </p:nvSpPr>
          <p:spPr bwMode="auto">
            <a:xfrm>
              <a:off x="2960" y="1895"/>
              <a:ext cx="9" cy="2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9" name="Line 82"/>
            <p:cNvSpPr>
              <a:spLocks noChangeShapeType="1"/>
            </p:cNvSpPr>
            <p:nvPr/>
          </p:nvSpPr>
          <p:spPr bwMode="auto">
            <a:xfrm>
              <a:off x="3447" y="1904"/>
              <a:ext cx="0" cy="2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30" name="Rectangle 83"/>
            <p:cNvSpPr>
              <a:spLocks noChangeArrowheads="1"/>
            </p:cNvSpPr>
            <p:nvPr/>
          </p:nvSpPr>
          <p:spPr bwMode="auto">
            <a:xfrm>
              <a:off x="3447" y="1904"/>
              <a:ext cx="10" cy="2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31" name="Line 84"/>
            <p:cNvSpPr>
              <a:spLocks noChangeShapeType="1"/>
            </p:cNvSpPr>
            <p:nvPr/>
          </p:nvSpPr>
          <p:spPr bwMode="auto">
            <a:xfrm>
              <a:off x="2969" y="2372"/>
              <a:ext cx="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32" name="Rectangle 85"/>
            <p:cNvSpPr>
              <a:spLocks noChangeArrowheads="1"/>
            </p:cNvSpPr>
            <p:nvPr/>
          </p:nvSpPr>
          <p:spPr bwMode="auto">
            <a:xfrm>
              <a:off x="2969" y="2372"/>
              <a:ext cx="488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33" name="Line 86"/>
            <p:cNvSpPr>
              <a:spLocks noChangeShapeType="1"/>
            </p:cNvSpPr>
            <p:nvPr/>
          </p:nvSpPr>
          <p:spPr bwMode="auto">
            <a:xfrm>
              <a:off x="2969" y="2611"/>
              <a:ext cx="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34" name="Rectangle 87"/>
            <p:cNvSpPr>
              <a:spLocks noChangeArrowheads="1"/>
            </p:cNvSpPr>
            <p:nvPr/>
          </p:nvSpPr>
          <p:spPr bwMode="auto">
            <a:xfrm>
              <a:off x="2969" y="2611"/>
              <a:ext cx="488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35" name="Line 88"/>
            <p:cNvSpPr>
              <a:spLocks noChangeShapeType="1"/>
            </p:cNvSpPr>
            <p:nvPr/>
          </p:nvSpPr>
          <p:spPr bwMode="auto">
            <a:xfrm>
              <a:off x="3935" y="2134"/>
              <a:ext cx="0" cy="2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36" name="Rectangle 89"/>
            <p:cNvSpPr>
              <a:spLocks noChangeArrowheads="1"/>
            </p:cNvSpPr>
            <p:nvPr/>
          </p:nvSpPr>
          <p:spPr bwMode="auto">
            <a:xfrm>
              <a:off x="3935" y="2134"/>
              <a:ext cx="9" cy="2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37" name="Line 90"/>
            <p:cNvSpPr>
              <a:spLocks noChangeShapeType="1"/>
            </p:cNvSpPr>
            <p:nvPr/>
          </p:nvSpPr>
          <p:spPr bwMode="auto">
            <a:xfrm>
              <a:off x="4423" y="2143"/>
              <a:ext cx="0" cy="2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38" name="Rectangle 91"/>
            <p:cNvSpPr>
              <a:spLocks noChangeArrowheads="1"/>
            </p:cNvSpPr>
            <p:nvPr/>
          </p:nvSpPr>
          <p:spPr bwMode="auto">
            <a:xfrm>
              <a:off x="4423" y="2143"/>
              <a:ext cx="9" cy="2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39" name="Line 92"/>
            <p:cNvSpPr>
              <a:spLocks noChangeShapeType="1"/>
            </p:cNvSpPr>
            <p:nvPr/>
          </p:nvSpPr>
          <p:spPr bwMode="auto">
            <a:xfrm>
              <a:off x="1984" y="2134"/>
              <a:ext cx="0" cy="2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40" name="Rectangle 93"/>
            <p:cNvSpPr>
              <a:spLocks noChangeArrowheads="1"/>
            </p:cNvSpPr>
            <p:nvPr/>
          </p:nvSpPr>
          <p:spPr bwMode="auto">
            <a:xfrm>
              <a:off x="1984" y="2134"/>
              <a:ext cx="9" cy="2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41" name="Line 94"/>
            <p:cNvSpPr>
              <a:spLocks noChangeShapeType="1"/>
            </p:cNvSpPr>
            <p:nvPr/>
          </p:nvSpPr>
          <p:spPr bwMode="auto">
            <a:xfrm>
              <a:off x="2433" y="2152"/>
              <a:ext cx="0" cy="2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42" name="Rectangle 95"/>
            <p:cNvSpPr>
              <a:spLocks noChangeArrowheads="1"/>
            </p:cNvSpPr>
            <p:nvPr/>
          </p:nvSpPr>
          <p:spPr bwMode="auto">
            <a:xfrm>
              <a:off x="2472" y="2143"/>
              <a:ext cx="9" cy="2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43" name="Line 96"/>
            <p:cNvSpPr>
              <a:spLocks noChangeShapeType="1"/>
            </p:cNvSpPr>
            <p:nvPr/>
          </p:nvSpPr>
          <p:spPr bwMode="auto">
            <a:xfrm>
              <a:off x="1993" y="3327"/>
              <a:ext cx="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44" name="Rectangle 97"/>
            <p:cNvSpPr>
              <a:spLocks noChangeArrowheads="1"/>
            </p:cNvSpPr>
            <p:nvPr/>
          </p:nvSpPr>
          <p:spPr bwMode="auto">
            <a:xfrm>
              <a:off x="1993" y="3327"/>
              <a:ext cx="488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45" name="Line 98"/>
            <p:cNvSpPr>
              <a:spLocks noChangeShapeType="1"/>
            </p:cNvSpPr>
            <p:nvPr/>
          </p:nvSpPr>
          <p:spPr bwMode="auto">
            <a:xfrm>
              <a:off x="2960" y="2372"/>
              <a:ext cx="0" cy="2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46" name="Rectangle 99"/>
            <p:cNvSpPr>
              <a:spLocks noChangeArrowheads="1"/>
            </p:cNvSpPr>
            <p:nvPr/>
          </p:nvSpPr>
          <p:spPr bwMode="auto">
            <a:xfrm>
              <a:off x="2960" y="2372"/>
              <a:ext cx="9" cy="2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47" name="Line 100"/>
            <p:cNvSpPr>
              <a:spLocks noChangeShapeType="1"/>
            </p:cNvSpPr>
            <p:nvPr/>
          </p:nvSpPr>
          <p:spPr bwMode="auto">
            <a:xfrm>
              <a:off x="3447" y="2382"/>
              <a:ext cx="0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48" name="Rectangle 101"/>
            <p:cNvSpPr>
              <a:spLocks noChangeArrowheads="1"/>
            </p:cNvSpPr>
            <p:nvPr/>
          </p:nvSpPr>
          <p:spPr bwMode="auto">
            <a:xfrm>
              <a:off x="3447" y="2382"/>
              <a:ext cx="10" cy="2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49" name="Line 102"/>
            <p:cNvSpPr>
              <a:spLocks noChangeShapeType="1"/>
            </p:cNvSpPr>
            <p:nvPr/>
          </p:nvSpPr>
          <p:spPr bwMode="auto">
            <a:xfrm>
              <a:off x="2969" y="3327"/>
              <a:ext cx="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50" name="Rectangle 103"/>
            <p:cNvSpPr>
              <a:spLocks noChangeArrowheads="1"/>
            </p:cNvSpPr>
            <p:nvPr/>
          </p:nvSpPr>
          <p:spPr bwMode="auto">
            <a:xfrm>
              <a:off x="2969" y="3327"/>
              <a:ext cx="488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51" name="Line 104"/>
            <p:cNvSpPr>
              <a:spLocks noChangeShapeType="1"/>
            </p:cNvSpPr>
            <p:nvPr/>
          </p:nvSpPr>
          <p:spPr bwMode="auto">
            <a:xfrm>
              <a:off x="3935" y="2611"/>
              <a:ext cx="0" cy="2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52" name="Rectangle 105"/>
            <p:cNvSpPr>
              <a:spLocks noChangeArrowheads="1"/>
            </p:cNvSpPr>
            <p:nvPr/>
          </p:nvSpPr>
          <p:spPr bwMode="auto">
            <a:xfrm>
              <a:off x="3935" y="2611"/>
              <a:ext cx="9" cy="2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53" name="Line 106"/>
            <p:cNvSpPr>
              <a:spLocks noChangeShapeType="1"/>
            </p:cNvSpPr>
            <p:nvPr/>
          </p:nvSpPr>
          <p:spPr bwMode="auto">
            <a:xfrm>
              <a:off x="4423" y="2620"/>
              <a:ext cx="0" cy="2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54" name="Rectangle 107"/>
            <p:cNvSpPr>
              <a:spLocks noChangeArrowheads="1"/>
            </p:cNvSpPr>
            <p:nvPr/>
          </p:nvSpPr>
          <p:spPr bwMode="auto">
            <a:xfrm>
              <a:off x="4423" y="2620"/>
              <a:ext cx="9" cy="2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55" name="Line 108"/>
            <p:cNvSpPr>
              <a:spLocks noChangeShapeType="1"/>
            </p:cNvSpPr>
            <p:nvPr/>
          </p:nvSpPr>
          <p:spPr bwMode="auto">
            <a:xfrm>
              <a:off x="1993" y="3565"/>
              <a:ext cx="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56" name="Rectangle 109"/>
            <p:cNvSpPr>
              <a:spLocks noChangeArrowheads="1"/>
            </p:cNvSpPr>
            <p:nvPr/>
          </p:nvSpPr>
          <p:spPr bwMode="auto">
            <a:xfrm>
              <a:off x="1993" y="3565"/>
              <a:ext cx="488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57" name="Line 110"/>
            <p:cNvSpPr>
              <a:spLocks noChangeShapeType="1"/>
            </p:cNvSpPr>
            <p:nvPr/>
          </p:nvSpPr>
          <p:spPr bwMode="auto">
            <a:xfrm>
              <a:off x="2969" y="3565"/>
              <a:ext cx="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58" name="Rectangle 111"/>
            <p:cNvSpPr>
              <a:spLocks noChangeArrowheads="1"/>
            </p:cNvSpPr>
            <p:nvPr/>
          </p:nvSpPr>
          <p:spPr bwMode="auto">
            <a:xfrm>
              <a:off x="2969" y="3565"/>
              <a:ext cx="488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59" name="Line 112"/>
            <p:cNvSpPr>
              <a:spLocks noChangeShapeType="1"/>
            </p:cNvSpPr>
            <p:nvPr/>
          </p:nvSpPr>
          <p:spPr bwMode="auto">
            <a:xfrm>
              <a:off x="3935" y="3327"/>
              <a:ext cx="0" cy="2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60" name="Rectangle 113"/>
            <p:cNvSpPr>
              <a:spLocks noChangeArrowheads="1"/>
            </p:cNvSpPr>
            <p:nvPr/>
          </p:nvSpPr>
          <p:spPr bwMode="auto">
            <a:xfrm>
              <a:off x="3935" y="3327"/>
              <a:ext cx="9" cy="2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61" name="Line 114"/>
            <p:cNvSpPr>
              <a:spLocks noChangeShapeType="1"/>
            </p:cNvSpPr>
            <p:nvPr/>
          </p:nvSpPr>
          <p:spPr bwMode="auto">
            <a:xfrm>
              <a:off x="4423" y="3336"/>
              <a:ext cx="0" cy="2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62" name="Rectangle 115"/>
            <p:cNvSpPr>
              <a:spLocks noChangeArrowheads="1"/>
            </p:cNvSpPr>
            <p:nvPr/>
          </p:nvSpPr>
          <p:spPr bwMode="auto">
            <a:xfrm>
              <a:off x="4423" y="3336"/>
              <a:ext cx="9" cy="2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63" name="Line 116"/>
            <p:cNvSpPr>
              <a:spLocks noChangeShapeType="1"/>
            </p:cNvSpPr>
            <p:nvPr/>
          </p:nvSpPr>
          <p:spPr bwMode="auto">
            <a:xfrm>
              <a:off x="2960" y="3327"/>
              <a:ext cx="0" cy="2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64" name="Rectangle 117"/>
            <p:cNvSpPr>
              <a:spLocks noChangeArrowheads="1"/>
            </p:cNvSpPr>
            <p:nvPr/>
          </p:nvSpPr>
          <p:spPr bwMode="auto">
            <a:xfrm>
              <a:off x="2960" y="3327"/>
              <a:ext cx="9" cy="2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65" name="Line 118"/>
            <p:cNvSpPr>
              <a:spLocks noChangeShapeType="1"/>
            </p:cNvSpPr>
            <p:nvPr/>
          </p:nvSpPr>
          <p:spPr bwMode="auto">
            <a:xfrm>
              <a:off x="3447" y="3336"/>
              <a:ext cx="0" cy="2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66" name="Rectangle 119"/>
            <p:cNvSpPr>
              <a:spLocks noChangeArrowheads="1"/>
            </p:cNvSpPr>
            <p:nvPr/>
          </p:nvSpPr>
          <p:spPr bwMode="auto">
            <a:xfrm>
              <a:off x="3447" y="3336"/>
              <a:ext cx="10" cy="2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67" name="Line 120"/>
            <p:cNvSpPr>
              <a:spLocks noChangeShapeType="1"/>
            </p:cNvSpPr>
            <p:nvPr/>
          </p:nvSpPr>
          <p:spPr bwMode="auto">
            <a:xfrm>
              <a:off x="1984" y="3327"/>
              <a:ext cx="0" cy="2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68" name="Rectangle 121"/>
            <p:cNvSpPr>
              <a:spLocks noChangeArrowheads="1"/>
            </p:cNvSpPr>
            <p:nvPr/>
          </p:nvSpPr>
          <p:spPr bwMode="auto">
            <a:xfrm>
              <a:off x="1984" y="3327"/>
              <a:ext cx="9" cy="2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69" name="Line 122"/>
            <p:cNvSpPr>
              <a:spLocks noChangeShapeType="1"/>
            </p:cNvSpPr>
            <p:nvPr/>
          </p:nvSpPr>
          <p:spPr bwMode="auto">
            <a:xfrm>
              <a:off x="2472" y="3336"/>
              <a:ext cx="0" cy="2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70" name="Rectangle 123"/>
            <p:cNvSpPr>
              <a:spLocks noChangeArrowheads="1"/>
            </p:cNvSpPr>
            <p:nvPr/>
          </p:nvSpPr>
          <p:spPr bwMode="auto">
            <a:xfrm>
              <a:off x="2472" y="3336"/>
              <a:ext cx="9" cy="2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71" name="Line 124"/>
            <p:cNvSpPr>
              <a:spLocks noChangeShapeType="1"/>
            </p:cNvSpPr>
            <p:nvPr/>
          </p:nvSpPr>
          <p:spPr bwMode="auto">
            <a:xfrm>
              <a:off x="1009" y="1895"/>
              <a:ext cx="0" cy="2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72" name="Rectangle 125"/>
            <p:cNvSpPr>
              <a:spLocks noChangeArrowheads="1"/>
            </p:cNvSpPr>
            <p:nvPr/>
          </p:nvSpPr>
          <p:spPr bwMode="auto">
            <a:xfrm>
              <a:off x="1009" y="1895"/>
              <a:ext cx="9" cy="2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73" name="Line 126"/>
            <p:cNvSpPr>
              <a:spLocks noChangeShapeType="1"/>
            </p:cNvSpPr>
            <p:nvPr/>
          </p:nvSpPr>
          <p:spPr bwMode="auto">
            <a:xfrm>
              <a:off x="1496" y="1904"/>
              <a:ext cx="0" cy="2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74" name="Rectangle 127"/>
            <p:cNvSpPr>
              <a:spLocks noChangeArrowheads="1"/>
            </p:cNvSpPr>
            <p:nvPr/>
          </p:nvSpPr>
          <p:spPr bwMode="auto">
            <a:xfrm>
              <a:off x="1496" y="1904"/>
              <a:ext cx="10" cy="2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75" name="Line 128"/>
            <p:cNvSpPr>
              <a:spLocks noChangeShapeType="1"/>
            </p:cNvSpPr>
            <p:nvPr/>
          </p:nvSpPr>
          <p:spPr bwMode="auto">
            <a:xfrm>
              <a:off x="3944" y="1179"/>
              <a:ext cx="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76" name="Rectangle 129"/>
            <p:cNvSpPr>
              <a:spLocks noChangeArrowheads="1"/>
            </p:cNvSpPr>
            <p:nvPr/>
          </p:nvSpPr>
          <p:spPr bwMode="auto">
            <a:xfrm>
              <a:off x="3944" y="1179"/>
              <a:ext cx="488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77" name="Line 130"/>
            <p:cNvSpPr>
              <a:spLocks noChangeShapeType="1"/>
            </p:cNvSpPr>
            <p:nvPr/>
          </p:nvSpPr>
          <p:spPr bwMode="auto">
            <a:xfrm>
              <a:off x="3944" y="1418"/>
              <a:ext cx="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78" name="Rectangle 131"/>
            <p:cNvSpPr>
              <a:spLocks noChangeArrowheads="1"/>
            </p:cNvSpPr>
            <p:nvPr/>
          </p:nvSpPr>
          <p:spPr bwMode="auto">
            <a:xfrm>
              <a:off x="3944" y="1418"/>
              <a:ext cx="488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79" name="Line 132"/>
            <p:cNvSpPr>
              <a:spLocks noChangeShapeType="1"/>
            </p:cNvSpPr>
            <p:nvPr/>
          </p:nvSpPr>
          <p:spPr bwMode="auto">
            <a:xfrm>
              <a:off x="3944" y="1656"/>
              <a:ext cx="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80" name="Rectangle 133"/>
            <p:cNvSpPr>
              <a:spLocks noChangeArrowheads="1"/>
            </p:cNvSpPr>
            <p:nvPr/>
          </p:nvSpPr>
          <p:spPr bwMode="auto">
            <a:xfrm>
              <a:off x="3944" y="1656"/>
              <a:ext cx="488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81" name="Line 134"/>
            <p:cNvSpPr>
              <a:spLocks noChangeShapeType="1"/>
            </p:cNvSpPr>
            <p:nvPr/>
          </p:nvSpPr>
          <p:spPr bwMode="auto">
            <a:xfrm>
              <a:off x="3944" y="1895"/>
              <a:ext cx="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82" name="Rectangle 135"/>
            <p:cNvSpPr>
              <a:spLocks noChangeArrowheads="1"/>
            </p:cNvSpPr>
            <p:nvPr/>
          </p:nvSpPr>
          <p:spPr bwMode="auto">
            <a:xfrm>
              <a:off x="3944" y="1895"/>
              <a:ext cx="488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83" name="Line 136"/>
            <p:cNvSpPr>
              <a:spLocks noChangeShapeType="1"/>
            </p:cNvSpPr>
            <p:nvPr/>
          </p:nvSpPr>
          <p:spPr bwMode="auto">
            <a:xfrm>
              <a:off x="3944" y="2134"/>
              <a:ext cx="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84" name="Rectangle 137"/>
            <p:cNvSpPr>
              <a:spLocks noChangeArrowheads="1"/>
            </p:cNvSpPr>
            <p:nvPr/>
          </p:nvSpPr>
          <p:spPr bwMode="auto">
            <a:xfrm>
              <a:off x="3944" y="2134"/>
              <a:ext cx="488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85" name="Line 138"/>
            <p:cNvSpPr>
              <a:spLocks noChangeShapeType="1"/>
            </p:cNvSpPr>
            <p:nvPr/>
          </p:nvSpPr>
          <p:spPr bwMode="auto">
            <a:xfrm>
              <a:off x="3944" y="2372"/>
              <a:ext cx="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86" name="Rectangle 139"/>
            <p:cNvSpPr>
              <a:spLocks noChangeArrowheads="1"/>
            </p:cNvSpPr>
            <p:nvPr/>
          </p:nvSpPr>
          <p:spPr bwMode="auto">
            <a:xfrm>
              <a:off x="3944" y="2372"/>
              <a:ext cx="488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87" name="Line 140"/>
            <p:cNvSpPr>
              <a:spLocks noChangeShapeType="1"/>
            </p:cNvSpPr>
            <p:nvPr/>
          </p:nvSpPr>
          <p:spPr bwMode="auto">
            <a:xfrm>
              <a:off x="3944" y="2611"/>
              <a:ext cx="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88" name="Rectangle 141"/>
            <p:cNvSpPr>
              <a:spLocks noChangeArrowheads="1"/>
            </p:cNvSpPr>
            <p:nvPr/>
          </p:nvSpPr>
          <p:spPr bwMode="auto">
            <a:xfrm>
              <a:off x="3944" y="2611"/>
              <a:ext cx="488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89" name="Line 142"/>
            <p:cNvSpPr>
              <a:spLocks noChangeShapeType="1"/>
            </p:cNvSpPr>
            <p:nvPr/>
          </p:nvSpPr>
          <p:spPr bwMode="auto">
            <a:xfrm>
              <a:off x="3944" y="2849"/>
              <a:ext cx="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90" name="Rectangle 143"/>
            <p:cNvSpPr>
              <a:spLocks noChangeArrowheads="1"/>
            </p:cNvSpPr>
            <p:nvPr/>
          </p:nvSpPr>
          <p:spPr bwMode="auto">
            <a:xfrm>
              <a:off x="3944" y="2849"/>
              <a:ext cx="488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91" name="Line 144"/>
            <p:cNvSpPr>
              <a:spLocks noChangeShapeType="1"/>
            </p:cNvSpPr>
            <p:nvPr/>
          </p:nvSpPr>
          <p:spPr bwMode="auto">
            <a:xfrm>
              <a:off x="3944" y="3327"/>
              <a:ext cx="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92" name="Rectangle 145"/>
            <p:cNvSpPr>
              <a:spLocks noChangeArrowheads="1"/>
            </p:cNvSpPr>
            <p:nvPr/>
          </p:nvSpPr>
          <p:spPr bwMode="auto">
            <a:xfrm>
              <a:off x="3944" y="3327"/>
              <a:ext cx="488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93" name="Line 146"/>
            <p:cNvSpPr>
              <a:spLocks noChangeShapeType="1"/>
            </p:cNvSpPr>
            <p:nvPr/>
          </p:nvSpPr>
          <p:spPr bwMode="auto">
            <a:xfrm>
              <a:off x="3944" y="3565"/>
              <a:ext cx="4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94" name="Rectangle 147"/>
            <p:cNvSpPr>
              <a:spLocks noChangeArrowheads="1"/>
            </p:cNvSpPr>
            <p:nvPr/>
          </p:nvSpPr>
          <p:spPr bwMode="auto">
            <a:xfrm>
              <a:off x="3944" y="3565"/>
              <a:ext cx="488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95" name="Freeform 148"/>
            <p:cNvSpPr>
              <a:spLocks noEditPoints="1"/>
            </p:cNvSpPr>
            <p:nvPr/>
          </p:nvSpPr>
          <p:spPr bwMode="auto">
            <a:xfrm>
              <a:off x="1483" y="1776"/>
              <a:ext cx="485" cy="257"/>
            </a:xfrm>
            <a:custGeom>
              <a:avLst/>
              <a:gdLst>
                <a:gd name="T0" fmla="*/ 3 w 485"/>
                <a:gd name="T1" fmla="*/ 248 h 257"/>
                <a:gd name="T2" fmla="*/ 440 w 485"/>
                <a:gd name="T3" fmla="*/ 17 h 257"/>
                <a:gd name="T4" fmla="*/ 441 w 485"/>
                <a:gd name="T5" fmla="*/ 17 h 257"/>
                <a:gd name="T6" fmla="*/ 443 w 485"/>
                <a:gd name="T7" fmla="*/ 17 h 257"/>
                <a:gd name="T8" fmla="*/ 444 w 485"/>
                <a:gd name="T9" fmla="*/ 18 h 257"/>
                <a:gd name="T10" fmla="*/ 446 w 485"/>
                <a:gd name="T11" fmla="*/ 19 h 257"/>
                <a:gd name="T12" fmla="*/ 447 w 485"/>
                <a:gd name="T13" fmla="*/ 22 h 257"/>
                <a:gd name="T14" fmla="*/ 447 w 485"/>
                <a:gd name="T15" fmla="*/ 23 h 257"/>
                <a:gd name="T16" fmla="*/ 446 w 485"/>
                <a:gd name="T17" fmla="*/ 25 h 257"/>
                <a:gd name="T18" fmla="*/ 444 w 485"/>
                <a:gd name="T19" fmla="*/ 26 h 257"/>
                <a:gd name="T20" fmla="*/ 8 w 485"/>
                <a:gd name="T21" fmla="*/ 256 h 257"/>
                <a:gd name="T22" fmla="*/ 5 w 485"/>
                <a:gd name="T23" fmla="*/ 257 h 257"/>
                <a:gd name="T24" fmla="*/ 3 w 485"/>
                <a:gd name="T25" fmla="*/ 257 h 257"/>
                <a:gd name="T26" fmla="*/ 2 w 485"/>
                <a:gd name="T27" fmla="*/ 256 h 257"/>
                <a:gd name="T28" fmla="*/ 1 w 485"/>
                <a:gd name="T29" fmla="*/ 255 h 257"/>
                <a:gd name="T30" fmla="*/ 0 w 485"/>
                <a:gd name="T31" fmla="*/ 252 h 257"/>
                <a:gd name="T32" fmla="*/ 1 w 485"/>
                <a:gd name="T33" fmla="*/ 250 h 257"/>
                <a:gd name="T34" fmla="*/ 1 w 485"/>
                <a:gd name="T35" fmla="*/ 249 h 257"/>
                <a:gd name="T36" fmla="*/ 3 w 485"/>
                <a:gd name="T37" fmla="*/ 248 h 257"/>
                <a:gd name="T38" fmla="*/ 3 w 485"/>
                <a:gd name="T39" fmla="*/ 248 h 257"/>
                <a:gd name="T40" fmla="*/ 420 w 485"/>
                <a:gd name="T41" fmla="*/ 1 h 257"/>
                <a:gd name="T42" fmla="*/ 485 w 485"/>
                <a:gd name="T43" fmla="*/ 0 h 257"/>
                <a:gd name="T44" fmla="*/ 447 w 485"/>
                <a:gd name="T45" fmla="*/ 52 h 257"/>
                <a:gd name="T46" fmla="*/ 420 w 485"/>
                <a:gd name="T47" fmla="*/ 1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5" h="257">
                  <a:moveTo>
                    <a:pt x="3" y="248"/>
                  </a:moveTo>
                  <a:lnTo>
                    <a:pt x="440" y="17"/>
                  </a:lnTo>
                  <a:lnTo>
                    <a:pt x="441" y="17"/>
                  </a:lnTo>
                  <a:lnTo>
                    <a:pt x="443" y="17"/>
                  </a:lnTo>
                  <a:lnTo>
                    <a:pt x="444" y="18"/>
                  </a:lnTo>
                  <a:lnTo>
                    <a:pt x="446" y="19"/>
                  </a:lnTo>
                  <a:lnTo>
                    <a:pt x="447" y="22"/>
                  </a:lnTo>
                  <a:lnTo>
                    <a:pt x="447" y="23"/>
                  </a:lnTo>
                  <a:lnTo>
                    <a:pt x="446" y="25"/>
                  </a:lnTo>
                  <a:lnTo>
                    <a:pt x="444" y="26"/>
                  </a:lnTo>
                  <a:lnTo>
                    <a:pt x="8" y="256"/>
                  </a:lnTo>
                  <a:lnTo>
                    <a:pt x="5" y="257"/>
                  </a:lnTo>
                  <a:lnTo>
                    <a:pt x="3" y="257"/>
                  </a:lnTo>
                  <a:lnTo>
                    <a:pt x="2" y="256"/>
                  </a:lnTo>
                  <a:lnTo>
                    <a:pt x="1" y="255"/>
                  </a:lnTo>
                  <a:lnTo>
                    <a:pt x="0" y="252"/>
                  </a:lnTo>
                  <a:lnTo>
                    <a:pt x="1" y="250"/>
                  </a:lnTo>
                  <a:lnTo>
                    <a:pt x="1" y="249"/>
                  </a:lnTo>
                  <a:lnTo>
                    <a:pt x="3" y="248"/>
                  </a:lnTo>
                  <a:lnTo>
                    <a:pt x="3" y="248"/>
                  </a:lnTo>
                  <a:close/>
                  <a:moveTo>
                    <a:pt x="420" y="1"/>
                  </a:moveTo>
                  <a:lnTo>
                    <a:pt x="485" y="0"/>
                  </a:lnTo>
                  <a:lnTo>
                    <a:pt x="447" y="52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96" name="Freeform 149"/>
            <p:cNvSpPr>
              <a:spLocks noEditPoints="1"/>
            </p:cNvSpPr>
            <p:nvPr/>
          </p:nvSpPr>
          <p:spPr bwMode="auto">
            <a:xfrm>
              <a:off x="2458" y="1543"/>
              <a:ext cx="502" cy="244"/>
            </a:xfrm>
            <a:custGeom>
              <a:avLst/>
              <a:gdLst>
                <a:gd name="T0" fmla="*/ 3 w 502"/>
                <a:gd name="T1" fmla="*/ 235 h 244"/>
                <a:gd name="T2" fmla="*/ 455 w 502"/>
                <a:gd name="T3" fmla="*/ 17 h 244"/>
                <a:gd name="T4" fmla="*/ 458 w 502"/>
                <a:gd name="T5" fmla="*/ 16 h 244"/>
                <a:gd name="T6" fmla="*/ 459 w 502"/>
                <a:gd name="T7" fmla="*/ 17 h 244"/>
                <a:gd name="T8" fmla="*/ 461 w 502"/>
                <a:gd name="T9" fmla="*/ 19 h 244"/>
                <a:gd name="T10" fmla="*/ 462 w 502"/>
                <a:gd name="T11" fmla="*/ 20 h 244"/>
                <a:gd name="T12" fmla="*/ 462 w 502"/>
                <a:gd name="T13" fmla="*/ 21 h 244"/>
                <a:gd name="T14" fmla="*/ 462 w 502"/>
                <a:gd name="T15" fmla="*/ 23 h 244"/>
                <a:gd name="T16" fmla="*/ 461 w 502"/>
                <a:gd name="T17" fmla="*/ 24 h 244"/>
                <a:gd name="T18" fmla="*/ 460 w 502"/>
                <a:gd name="T19" fmla="*/ 25 h 244"/>
                <a:gd name="T20" fmla="*/ 7 w 502"/>
                <a:gd name="T21" fmla="*/ 243 h 244"/>
                <a:gd name="T22" fmla="*/ 6 w 502"/>
                <a:gd name="T23" fmla="*/ 244 h 244"/>
                <a:gd name="T24" fmla="*/ 3 w 502"/>
                <a:gd name="T25" fmla="*/ 244 h 244"/>
                <a:gd name="T26" fmla="*/ 2 w 502"/>
                <a:gd name="T27" fmla="*/ 243 h 244"/>
                <a:gd name="T28" fmla="*/ 1 w 502"/>
                <a:gd name="T29" fmla="*/ 241 h 244"/>
                <a:gd name="T30" fmla="*/ 0 w 502"/>
                <a:gd name="T31" fmla="*/ 240 h 244"/>
                <a:gd name="T32" fmla="*/ 1 w 502"/>
                <a:gd name="T33" fmla="*/ 237 h 244"/>
                <a:gd name="T34" fmla="*/ 1 w 502"/>
                <a:gd name="T35" fmla="*/ 236 h 244"/>
                <a:gd name="T36" fmla="*/ 3 w 502"/>
                <a:gd name="T37" fmla="*/ 235 h 244"/>
                <a:gd name="T38" fmla="*/ 3 w 502"/>
                <a:gd name="T39" fmla="*/ 235 h 244"/>
                <a:gd name="T40" fmla="*/ 437 w 502"/>
                <a:gd name="T41" fmla="*/ 0 h 244"/>
                <a:gd name="T42" fmla="*/ 502 w 502"/>
                <a:gd name="T43" fmla="*/ 1 h 244"/>
                <a:gd name="T44" fmla="*/ 461 w 502"/>
                <a:gd name="T45" fmla="*/ 52 h 244"/>
                <a:gd name="T46" fmla="*/ 437 w 502"/>
                <a:gd name="T4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02" h="244">
                  <a:moveTo>
                    <a:pt x="3" y="235"/>
                  </a:moveTo>
                  <a:lnTo>
                    <a:pt x="455" y="17"/>
                  </a:lnTo>
                  <a:lnTo>
                    <a:pt x="458" y="16"/>
                  </a:lnTo>
                  <a:lnTo>
                    <a:pt x="459" y="17"/>
                  </a:lnTo>
                  <a:lnTo>
                    <a:pt x="461" y="19"/>
                  </a:lnTo>
                  <a:lnTo>
                    <a:pt x="462" y="20"/>
                  </a:lnTo>
                  <a:lnTo>
                    <a:pt x="462" y="21"/>
                  </a:lnTo>
                  <a:lnTo>
                    <a:pt x="462" y="23"/>
                  </a:lnTo>
                  <a:lnTo>
                    <a:pt x="461" y="24"/>
                  </a:lnTo>
                  <a:lnTo>
                    <a:pt x="460" y="25"/>
                  </a:lnTo>
                  <a:lnTo>
                    <a:pt x="7" y="243"/>
                  </a:lnTo>
                  <a:lnTo>
                    <a:pt x="6" y="244"/>
                  </a:lnTo>
                  <a:lnTo>
                    <a:pt x="3" y="244"/>
                  </a:lnTo>
                  <a:lnTo>
                    <a:pt x="2" y="243"/>
                  </a:lnTo>
                  <a:lnTo>
                    <a:pt x="1" y="241"/>
                  </a:lnTo>
                  <a:lnTo>
                    <a:pt x="0" y="240"/>
                  </a:lnTo>
                  <a:lnTo>
                    <a:pt x="1" y="237"/>
                  </a:lnTo>
                  <a:lnTo>
                    <a:pt x="1" y="236"/>
                  </a:lnTo>
                  <a:lnTo>
                    <a:pt x="3" y="235"/>
                  </a:lnTo>
                  <a:lnTo>
                    <a:pt x="3" y="235"/>
                  </a:lnTo>
                  <a:close/>
                  <a:moveTo>
                    <a:pt x="437" y="0"/>
                  </a:moveTo>
                  <a:lnTo>
                    <a:pt x="502" y="1"/>
                  </a:lnTo>
                  <a:lnTo>
                    <a:pt x="461" y="52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97" name="Freeform 150"/>
            <p:cNvSpPr>
              <a:spLocks noEditPoints="1"/>
            </p:cNvSpPr>
            <p:nvPr/>
          </p:nvSpPr>
          <p:spPr bwMode="auto">
            <a:xfrm>
              <a:off x="3442" y="1304"/>
              <a:ext cx="493" cy="245"/>
            </a:xfrm>
            <a:custGeom>
              <a:avLst/>
              <a:gdLst>
                <a:gd name="T0" fmla="*/ 3 w 493"/>
                <a:gd name="T1" fmla="*/ 236 h 245"/>
                <a:gd name="T2" fmla="*/ 447 w 493"/>
                <a:gd name="T3" fmla="*/ 18 h 245"/>
                <a:gd name="T4" fmla="*/ 449 w 493"/>
                <a:gd name="T5" fmla="*/ 18 h 245"/>
                <a:gd name="T6" fmla="*/ 451 w 493"/>
                <a:gd name="T7" fmla="*/ 18 h 245"/>
                <a:gd name="T8" fmla="*/ 453 w 493"/>
                <a:gd name="T9" fmla="*/ 19 h 245"/>
                <a:gd name="T10" fmla="*/ 454 w 493"/>
                <a:gd name="T11" fmla="*/ 20 h 245"/>
                <a:gd name="T12" fmla="*/ 454 w 493"/>
                <a:gd name="T13" fmla="*/ 22 h 245"/>
                <a:gd name="T14" fmla="*/ 454 w 493"/>
                <a:gd name="T15" fmla="*/ 24 h 245"/>
                <a:gd name="T16" fmla="*/ 453 w 493"/>
                <a:gd name="T17" fmla="*/ 26 h 245"/>
                <a:gd name="T18" fmla="*/ 451 w 493"/>
                <a:gd name="T19" fmla="*/ 27 h 245"/>
                <a:gd name="T20" fmla="*/ 7 w 493"/>
                <a:gd name="T21" fmla="*/ 244 h 245"/>
                <a:gd name="T22" fmla="*/ 5 w 493"/>
                <a:gd name="T23" fmla="*/ 245 h 245"/>
                <a:gd name="T24" fmla="*/ 3 w 493"/>
                <a:gd name="T25" fmla="*/ 245 h 245"/>
                <a:gd name="T26" fmla="*/ 2 w 493"/>
                <a:gd name="T27" fmla="*/ 244 h 245"/>
                <a:gd name="T28" fmla="*/ 1 w 493"/>
                <a:gd name="T29" fmla="*/ 241 h 245"/>
                <a:gd name="T30" fmla="*/ 0 w 493"/>
                <a:gd name="T31" fmla="*/ 240 h 245"/>
                <a:gd name="T32" fmla="*/ 1 w 493"/>
                <a:gd name="T33" fmla="*/ 238 h 245"/>
                <a:gd name="T34" fmla="*/ 1 w 493"/>
                <a:gd name="T35" fmla="*/ 237 h 245"/>
                <a:gd name="T36" fmla="*/ 3 w 493"/>
                <a:gd name="T37" fmla="*/ 236 h 245"/>
                <a:gd name="T38" fmla="*/ 3 w 493"/>
                <a:gd name="T39" fmla="*/ 236 h 245"/>
                <a:gd name="T40" fmla="*/ 428 w 493"/>
                <a:gd name="T41" fmla="*/ 0 h 245"/>
                <a:gd name="T42" fmla="*/ 493 w 493"/>
                <a:gd name="T43" fmla="*/ 2 h 245"/>
                <a:gd name="T44" fmla="*/ 454 w 493"/>
                <a:gd name="T45" fmla="*/ 53 h 245"/>
                <a:gd name="T46" fmla="*/ 428 w 493"/>
                <a:gd name="T4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3" h="245">
                  <a:moveTo>
                    <a:pt x="3" y="236"/>
                  </a:moveTo>
                  <a:lnTo>
                    <a:pt x="447" y="18"/>
                  </a:lnTo>
                  <a:lnTo>
                    <a:pt x="449" y="18"/>
                  </a:lnTo>
                  <a:lnTo>
                    <a:pt x="451" y="18"/>
                  </a:lnTo>
                  <a:lnTo>
                    <a:pt x="453" y="19"/>
                  </a:lnTo>
                  <a:lnTo>
                    <a:pt x="454" y="20"/>
                  </a:lnTo>
                  <a:lnTo>
                    <a:pt x="454" y="22"/>
                  </a:lnTo>
                  <a:lnTo>
                    <a:pt x="454" y="24"/>
                  </a:lnTo>
                  <a:lnTo>
                    <a:pt x="453" y="26"/>
                  </a:lnTo>
                  <a:lnTo>
                    <a:pt x="451" y="27"/>
                  </a:lnTo>
                  <a:lnTo>
                    <a:pt x="7" y="244"/>
                  </a:lnTo>
                  <a:lnTo>
                    <a:pt x="5" y="245"/>
                  </a:lnTo>
                  <a:lnTo>
                    <a:pt x="3" y="245"/>
                  </a:lnTo>
                  <a:lnTo>
                    <a:pt x="2" y="244"/>
                  </a:lnTo>
                  <a:lnTo>
                    <a:pt x="1" y="241"/>
                  </a:lnTo>
                  <a:lnTo>
                    <a:pt x="0" y="240"/>
                  </a:lnTo>
                  <a:lnTo>
                    <a:pt x="1" y="238"/>
                  </a:lnTo>
                  <a:lnTo>
                    <a:pt x="1" y="237"/>
                  </a:lnTo>
                  <a:lnTo>
                    <a:pt x="3" y="236"/>
                  </a:lnTo>
                  <a:lnTo>
                    <a:pt x="3" y="236"/>
                  </a:lnTo>
                  <a:close/>
                  <a:moveTo>
                    <a:pt x="428" y="0"/>
                  </a:moveTo>
                  <a:lnTo>
                    <a:pt x="493" y="2"/>
                  </a:lnTo>
                  <a:lnTo>
                    <a:pt x="454" y="53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98" name="Freeform 151"/>
            <p:cNvSpPr>
              <a:spLocks noEditPoints="1"/>
            </p:cNvSpPr>
            <p:nvPr/>
          </p:nvSpPr>
          <p:spPr bwMode="auto">
            <a:xfrm>
              <a:off x="1491" y="2029"/>
              <a:ext cx="493" cy="232"/>
            </a:xfrm>
            <a:custGeom>
              <a:avLst/>
              <a:gdLst>
                <a:gd name="T0" fmla="*/ 7 w 493"/>
                <a:gd name="T1" fmla="*/ 2 h 232"/>
                <a:gd name="T2" fmla="*/ 450 w 493"/>
                <a:gd name="T3" fmla="*/ 205 h 232"/>
                <a:gd name="T4" fmla="*/ 453 w 493"/>
                <a:gd name="T5" fmla="*/ 207 h 232"/>
                <a:gd name="T6" fmla="*/ 454 w 493"/>
                <a:gd name="T7" fmla="*/ 209 h 232"/>
                <a:gd name="T8" fmla="*/ 454 w 493"/>
                <a:gd name="T9" fmla="*/ 210 h 232"/>
                <a:gd name="T10" fmla="*/ 454 w 493"/>
                <a:gd name="T11" fmla="*/ 212 h 232"/>
                <a:gd name="T12" fmla="*/ 453 w 493"/>
                <a:gd name="T13" fmla="*/ 214 h 232"/>
                <a:gd name="T14" fmla="*/ 450 w 493"/>
                <a:gd name="T15" fmla="*/ 215 h 232"/>
                <a:gd name="T16" fmla="*/ 449 w 493"/>
                <a:gd name="T17" fmla="*/ 215 h 232"/>
                <a:gd name="T18" fmla="*/ 447 w 493"/>
                <a:gd name="T19" fmla="*/ 215 h 232"/>
                <a:gd name="T20" fmla="*/ 3 w 493"/>
                <a:gd name="T21" fmla="*/ 10 h 232"/>
                <a:gd name="T22" fmla="*/ 2 w 493"/>
                <a:gd name="T23" fmla="*/ 9 h 232"/>
                <a:gd name="T24" fmla="*/ 1 w 493"/>
                <a:gd name="T25" fmla="*/ 7 h 232"/>
                <a:gd name="T26" fmla="*/ 0 w 493"/>
                <a:gd name="T27" fmla="*/ 5 h 232"/>
                <a:gd name="T28" fmla="*/ 1 w 493"/>
                <a:gd name="T29" fmla="*/ 4 h 232"/>
                <a:gd name="T30" fmla="*/ 2 w 493"/>
                <a:gd name="T31" fmla="*/ 3 h 232"/>
                <a:gd name="T32" fmla="*/ 3 w 493"/>
                <a:gd name="T33" fmla="*/ 2 h 232"/>
                <a:gd name="T34" fmla="*/ 5 w 493"/>
                <a:gd name="T35" fmla="*/ 0 h 232"/>
                <a:gd name="T36" fmla="*/ 7 w 493"/>
                <a:gd name="T37" fmla="*/ 2 h 232"/>
                <a:gd name="T38" fmla="*/ 7 w 493"/>
                <a:gd name="T39" fmla="*/ 2 h 232"/>
                <a:gd name="T40" fmla="*/ 453 w 493"/>
                <a:gd name="T41" fmla="*/ 180 h 232"/>
                <a:gd name="T42" fmla="*/ 493 w 493"/>
                <a:gd name="T43" fmla="*/ 231 h 232"/>
                <a:gd name="T44" fmla="*/ 428 w 493"/>
                <a:gd name="T45" fmla="*/ 232 h 232"/>
                <a:gd name="T46" fmla="*/ 453 w 493"/>
                <a:gd name="T47" fmla="*/ 18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3" h="232">
                  <a:moveTo>
                    <a:pt x="7" y="2"/>
                  </a:moveTo>
                  <a:lnTo>
                    <a:pt x="450" y="205"/>
                  </a:lnTo>
                  <a:lnTo>
                    <a:pt x="453" y="207"/>
                  </a:lnTo>
                  <a:lnTo>
                    <a:pt x="454" y="209"/>
                  </a:lnTo>
                  <a:lnTo>
                    <a:pt x="454" y="210"/>
                  </a:lnTo>
                  <a:lnTo>
                    <a:pt x="454" y="212"/>
                  </a:lnTo>
                  <a:lnTo>
                    <a:pt x="453" y="214"/>
                  </a:lnTo>
                  <a:lnTo>
                    <a:pt x="450" y="215"/>
                  </a:lnTo>
                  <a:lnTo>
                    <a:pt x="449" y="215"/>
                  </a:lnTo>
                  <a:lnTo>
                    <a:pt x="447" y="215"/>
                  </a:lnTo>
                  <a:lnTo>
                    <a:pt x="3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  <a:moveTo>
                    <a:pt x="453" y="180"/>
                  </a:moveTo>
                  <a:lnTo>
                    <a:pt x="493" y="231"/>
                  </a:lnTo>
                  <a:lnTo>
                    <a:pt x="428" y="232"/>
                  </a:lnTo>
                  <a:lnTo>
                    <a:pt x="453" y="18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99" name="Freeform 152"/>
            <p:cNvSpPr>
              <a:spLocks noEditPoints="1"/>
            </p:cNvSpPr>
            <p:nvPr/>
          </p:nvSpPr>
          <p:spPr bwMode="auto">
            <a:xfrm>
              <a:off x="2458" y="2247"/>
              <a:ext cx="494" cy="239"/>
            </a:xfrm>
            <a:custGeom>
              <a:avLst/>
              <a:gdLst>
                <a:gd name="T0" fmla="*/ 7 w 494"/>
                <a:gd name="T1" fmla="*/ 1 h 239"/>
                <a:gd name="T2" fmla="*/ 452 w 494"/>
                <a:gd name="T3" fmla="*/ 212 h 239"/>
                <a:gd name="T4" fmla="*/ 453 w 494"/>
                <a:gd name="T5" fmla="*/ 213 h 239"/>
                <a:gd name="T6" fmla="*/ 454 w 494"/>
                <a:gd name="T7" fmla="*/ 214 h 239"/>
                <a:gd name="T8" fmla="*/ 454 w 494"/>
                <a:gd name="T9" fmla="*/ 217 h 239"/>
                <a:gd name="T10" fmla="*/ 454 w 494"/>
                <a:gd name="T11" fmla="*/ 219 h 239"/>
                <a:gd name="T12" fmla="*/ 453 w 494"/>
                <a:gd name="T13" fmla="*/ 220 h 239"/>
                <a:gd name="T14" fmla="*/ 451 w 494"/>
                <a:gd name="T15" fmla="*/ 221 h 239"/>
                <a:gd name="T16" fmla="*/ 450 w 494"/>
                <a:gd name="T17" fmla="*/ 221 h 239"/>
                <a:gd name="T18" fmla="*/ 447 w 494"/>
                <a:gd name="T19" fmla="*/ 221 h 239"/>
                <a:gd name="T20" fmla="*/ 3 w 494"/>
                <a:gd name="T21" fmla="*/ 9 h 239"/>
                <a:gd name="T22" fmla="*/ 1 w 494"/>
                <a:gd name="T23" fmla="*/ 8 h 239"/>
                <a:gd name="T24" fmla="*/ 1 w 494"/>
                <a:gd name="T25" fmla="*/ 7 h 239"/>
                <a:gd name="T26" fmla="*/ 0 w 494"/>
                <a:gd name="T27" fmla="*/ 5 h 239"/>
                <a:gd name="T28" fmla="*/ 1 w 494"/>
                <a:gd name="T29" fmla="*/ 4 h 239"/>
                <a:gd name="T30" fmla="*/ 2 w 494"/>
                <a:gd name="T31" fmla="*/ 1 h 239"/>
                <a:gd name="T32" fmla="*/ 3 w 494"/>
                <a:gd name="T33" fmla="*/ 1 h 239"/>
                <a:gd name="T34" fmla="*/ 6 w 494"/>
                <a:gd name="T35" fmla="*/ 0 h 239"/>
                <a:gd name="T36" fmla="*/ 7 w 494"/>
                <a:gd name="T37" fmla="*/ 1 h 239"/>
                <a:gd name="T38" fmla="*/ 7 w 494"/>
                <a:gd name="T39" fmla="*/ 1 h 239"/>
                <a:gd name="T40" fmla="*/ 453 w 494"/>
                <a:gd name="T41" fmla="*/ 187 h 239"/>
                <a:gd name="T42" fmla="*/ 494 w 494"/>
                <a:gd name="T43" fmla="*/ 238 h 239"/>
                <a:gd name="T44" fmla="*/ 429 w 494"/>
                <a:gd name="T45" fmla="*/ 239 h 239"/>
                <a:gd name="T46" fmla="*/ 453 w 494"/>
                <a:gd name="T47" fmla="*/ 18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4" h="239">
                  <a:moveTo>
                    <a:pt x="7" y="1"/>
                  </a:moveTo>
                  <a:lnTo>
                    <a:pt x="452" y="212"/>
                  </a:lnTo>
                  <a:lnTo>
                    <a:pt x="453" y="213"/>
                  </a:lnTo>
                  <a:lnTo>
                    <a:pt x="454" y="214"/>
                  </a:lnTo>
                  <a:lnTo>
                    <a:pt x="454" y="217"/>
                  </a:lnTo>
                  <a:lnTo>
                    <a:pt x="454" y="219"/>
                  </a:lnTo>
                  <a:lnTo>
                    <a:pt x="453" y="220"/>
                  </a:lnTo>
                  <a:lnTo>
                    <a:pt x="451" y="221"/>
                  </a:lnTo>
                  <a:lnTo>
                    <a:pt x="450" y="221"/>
                  </a:lnTo>
                  <a:lnTo>
                    <a:pt x="447" y="221"/>
                  </a:lnTo>
                  <a:lnTo>
                    <a:pt x="3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7" y="1"/>
                  </a:lnTo>
                  <a:lnTo>
                    <a:pt x="7" y="1"/>
                  </a:lnTo>
                  <a:close/>
                  <a:moveTo>
                    <a:pt x="453" y="187"/>
                  </a:moveTo>
                  <a:lnTo>
                    <a:pt x="494" y="238"/>
                  </a:lnTo>
                  <a:lnTo>
                    <a:pt x="429" y="239"/>
                  </a:lnTo>
                  <a:lnTo>
                    <a:pt x="453" y="187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00" name="Freeform 153"/>
            <p:cNvSpPr>
              <a:spLocks noEditPoints="1"/>
            </p:cNvSpPr>
            <p:nvPr/>
          </p:nvSpPr>
          <p:spPr bwMode="auto">
            <a:xfrm>
              <a:off x="3442" y="2486"/>
              <a:ext cx="485" cy="244"/>
            </a:xfrm>
            <a:custGeom>
              <a:avLst/>
              <a:gdLst>
                <a:gd name="T0" fmla="*/ 7 w 485"/>
                <a:gd name="T1" fmla="*/ 1 h 244"/>
                <a:gd name="T2" fmla="*/ 443 w 485"/>
                <a:gd name="T3" fmla="*/ 218 h 244"/>
                <a:gd name="T4" fmla="*/ 444 w 485"/>
                <a:gd name="T5" fmla="*/ 219 h 244"/>
                <a:gd name="T6" fmla="*/ 446 w 485"/>
                <a:gd name="T7" fmla="*/ 221 h 244"/>
                <a:gd name="T8" fmla="*/ 446 w 485"/>
                <a:gd name="T9" fmla="*/ 222 h 244"/>
                <a:gd name="T10" fmla="*/ 446 w 485"/>
                <a:gd name="T11" fmla="*/ 224 h 244"/>
                <a:gd name="T12" fmla="*/ 444 w 485"/>
                <a:gd name="T13" fmla="*/ 226 h 244"/>
                <a:gd name="T14" fmla="*/ 443 w 485"/>
                <a:gd name="T15" fmla="*/ 227 h 244"/>
                <a:gd name="T16" fmla="*/ 441 w 485"/>
                <a:gd name="T17" fmla="*/ 227 h 244"/>
                <a:gd name="T18" fmla="*/ 439 w 485"/>
                <a:gd name="T19" fmla="*/ 227 h 244"/>
                <a:gd name="T20" fmla="*/ 3 w 485"/>
                <a:gd name="T21" fmla="*/ 9 h 244"/>
                <a:gd name="T22" fmla="*/ 1 w 485"/>
                <a:gd name="T23" fmla="*/ 8 h 244"/>
                <a:gd name="T24" fmla="*/ 1 w 485"/>
                <a:gd name="T25" fmla="*/ 7 h 244"/>
                <a:gd name="T26" fmla="*/ 0 w 485"/>
                <a:gd name="T27" fmla="*/ 4 h 244"/>
                <a:gd name="T28" fmla="*/ 1 w 485"/>
                <a:gd name="T29" fmla="*/ 3 h 244"/>
                <a:gd name="T30" fmla="*/ 2 w 485"/>
                <a:gd name="T31" fmla="*/ 1 h 244"/>
                <a:gd name="T32" fmla="*/ 3 w 485"/>
                <a:gd name="T33" fmla="*/ 1 h 244"/>
                <a:gd name="T34" fmla="*/ 5 w 485"/>
                <a:gd name="T35" fmla="*/ 0 h 244"/>
                <a:gd name="T36" fmla="*/ 7 w 485"/>
                <a:gd name="T37" fmla="*/ 1 h 244"/>
                <a:gd name="T38" fmla="*/ 7 w 485"/>
                <a:gd name="T39" fmla="*/ 1 h 244"/>
                <a:gd name="T40" fmla="*/ 446 w 485"/>
                <a:gd name="T41" fmla="*/ 192 h 244"/>
                <a:gd name="T42" fmla="*/ 485 w 485"/>
                <a:gd name="T43" fmla="*/ 244 h 244"/>
                <a:gd name="T44" fmla="*/ 420 w 485"/>
                <a:gd name="T45" fmla="*/ 244 h 244"/>
                <a:gd name="T46" fmla="*/ 446 w 485"/>
                <a:gd name="T47" fmla="*/ 19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5" h="244">
                  <a:moveTo>
                    <a:pt x="7" y="1"/>
                  </a:moveTo>
                  <a:lnTo>
                    <a:pt x="443" y="218"/>
                  </a:lnTo>
                  <a:lnTo>
                    <a:pt x="444" y="219"/>
                  </a:lnTo>
                  <a:lnTo>
                    <a:pt x="446" y="221"/>
                  </a:lnTo>
                  <a:lnTo>
                    <a:pt x="446" y="222"/>
                  </a:lnTo>
                  <a:lnTo>
                    <a:pt x="446" y="224"/>
                  </a:lnTo>
                  <a:lnTo>
                    <a:pt x="444" y="226"/>
                  </a:lnTo>
                  <a:lnTo>
                    <a:pt x="443" y="227"/>
                  </a:lnTo>
                  <a:lnTo>
                    <a:pt x="441" y="227"/>
                  </a:lnTo>
                  <a:lnTo>
                    <a:pt x="439" y="227"/>
                  </a:lnTo>
                  <a:lnTo>
                    <a:pt x="3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7" y="1"/>
                  </a:lnTo>
                  <a:lnTo>
                    <a:pt x="7" y="1"/>
                  </a:lnTo>
                  <a:close/>
                  <a:moveTo>
                    <a:pt x="446" y="192"/>
                  </a:moveTo>
                  <a:lnTo>
                    <a:pt x="485" y="244"/>
                  </a:lnTo>
                  <a:lnTo>
                    <a:pt x="420" y="244"/>
                  </a:lnTo>
                  <a:lnTo>
                    <a:pt x="446" y="192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01" name="Freeform 154"/>
            <p:cNvSpPr>
              <a:spLocks noEditPoints="1"/>
            </p:cNvSpPr>
            <p:nvPr/>
          </p:nvSpPr>
          <p:spPr bwMode="auto">
            <a:xfrm>
              <a:off x="2474" y="1777"/>
              <a:ext cx="478" cy="237"/>
            </a:xfrm>
            <a:custGeom>
              <a:avLst/>
              <a:gdLst>
                <a:gd name="T0" fmla="*/ 7 w 478"/>
                <a:gd name="T1" fmla="*/ 1 h 237"/>
                <a:gd name="T2" fmla="*/ 436 w 478"/>
                <a:gd name="T3" fmla="*/ 212 h 237"/>
                <a:gd name="T4" fmla="*/ 437 w 478"/>
                <a:gd name="T5" fmla="*/ 213 h 237"/>
                <a:gd name="T6" fmla="*/ 438 w 478"/>
                <a:gd name="T7" fmla="*/ 214 h 237"/>
                <a:gd name="T8" fmla="*/ 438 w 478"/>
                <a:gd name="T9" fmla="*/ 215 h 237"/>
                <a:gd name="T10" fmla="*/ 438 w 478"/>
                <a:gd name="T11" fmla="*/ 218 h 237"/>
                <a:gd name="T12" fmla="*/ 437 w 478"/>
                <a:gd name="T13" fmla="*/ 219 h 237"/>
                <a:gd name="T14" fmla="*/ 436 w 478"/>
                <a:gd name="T15" fmla="*/ 220 h 237"/>
                <a:gd name="T16" fmla="*/ 434 w 478"/>
                <a:gd name="T17" fmla="*/ 220 h 237"/>
                <a:gd name="T18" fmla="*/ 431 w 478"/>
                <a:gd name="T19" fmla="*/ 220 h 237"/>
                <a:gd name="T20" fmla="*/ 4 w 478"/>
                <a:gd name="T21" fmla="*/ 9 h 237"/>
                <a:gd name="T22" fmla="*/ 1 w 478"/>
                <a:gd name="T23" fmla="*/ 8 h 237"/>
                <a:gd name="T24" fmla="*/ 1 w 478"/>
                <a:gd name="T25" fmla="*/ 7 h 237"/>
                <a:gd name="T26" fmla="*/ 0 w 478"/>
                <a:gd name="T27" fmla="*/ 5 h 237"/>
                <a:gd name="T28" fmla="*/ 1 w 478"/>
                <a:gd name="T29" fmla="*/ 3 h 237"/>
                <a:gd name="T30" fmla="*/ 3 w 478"/>
                <a:gd name="T31" fmla="*/ 1 h 237"/>
                <a:gd name="T32" fmla="*/ 4 w 478"/>
                <a:gd name="T33" fmla="*/ 1 h 237"/>
                <a:gd name="T34" fmla="*/ 6 w 478"/>
                <a:gd name="T35" fmla="*/ 0 h 237"/>
                <a:gd name="T36" fmla="*/ 7 w 478"/>
                <a:gd name="T37" fmla="*/ 1 h 237"/>
                <a:gd name="T38" fmla="*/ 7 w 478"/>
                <a:gd name="T39" fmla="*/ 1 h 237"/>
                <a:gd name="T40" fmla="*/ 438 w 478"/>
                <a:gd name="T41" fmla="*/ 185 h 237"/>
                <a:gd name="T42" fmla="*/ 478 w 478"/>
                <a:gd name="T43" fmla="*/ 237 h 237"/>
                <a:gd name="T44" fmla="*/ 413 w 478"/>
                <a:gd name="T45" fmla="*/ 237 h 237"/>
                <a:gd name="T46" fmla="*/ 438 w 478"/>
                <a:gd name="T47" fmla="*/ 185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8" h="237">
                  <a:moveTo>
                    <a:pt x="7" y="1"/>
                  </a:moveTo>
                  <a:lnTo>
                    <a:pt x="436" y="212"/>
                  </a:lnTo>
                  <a:lnTo>
                    <a:pt x="437" y="213"/>
                  </a:lnTo>
                  <a:lnTo>
                    <a:pt x="438" y="214"/>
                  </a:lnTo>
                  <a:lnTo>
                    <a:pt x="438" y="215"/>
                  </a:lnTo>
                  <a:lnTo>
                    <a:pt x="438" y="218"/>
                  </a:lnTo>
                  <a:lnTo>
                    <a:pt x="437" y="219"/>
                  </a:lnTo>
                  <a:lnTo>
                    <a:pt x="436" y="220"/>
                  </a:lnTo>
                  <a:lnTo>
                    <a:pt x="434" y="220"/>
                  </a:lnTo>
                  <a:lnTo>
                    <a:pt x="431" y="220"/>
                  </a:lnTo>
                  <a:lnTo>
                    <a:pt x="4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1"/>
                  </a:lnTo>
                  <a:lnTo>
                    <a:pt x="7" y="1"/>
                  </a:lnTo>
                  <a:close/>
                  <a:moveTo>
                    <a:pt x="438" y="185"/>
                  </a:moveTo>
                  <a:lnTo>
                    <a:pt x="478" y="237"/>
                  </a:lnTo>
                  <a:lnTo>
                    <a:pt x="413" y="237"/>
                  </a:lnTo>
                  <a:lnTo>
                    <a:pt x="438" y="185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02" name="Freeform 155"/>
            <p:cNvSpPr>
              <a:spLocks noEditPoints="1"/>
            </p:cNvSpPr>
            <p:nvPr/>
          </p:nvSpPr>
          <p:spPr bwMode="auto">
            <a:xfrm>
              <a:off x="2481" y="2032"/>
              <a:ext cx="479" cy="219"/>
            </a:xfrm>
            <a:custGeom>
              <a:avLst/>
              <a:gdLst>
                <a:gd name="T0" fmla="*/ 4 w 479"/>
                <a:gd name="T1" fmla="*/ 209 h 219"/>
                <a:gd name="T2" fmla="*/ 432 w 479"/>
                <a:gd name="T3" fmla="*/ 18 h 219"/>
                <a:gd name="T4" fmla="*/ 433 w 479"/>
                <a:gd name="T5" fmla="*/ 17 h 219"/>
                <a:gd name="T6" fmla="*/ 436 w 479"/>
                <a:gd name="T7" fmla="*/ 18 h 219"/>
                <a:gd name="T8" fmla="*/ 437 w 479"/>
                <a:gd name="T9" fmla="*/ 19 h 219"/>
                <a:gd name="T10" fmla="*/ 438 w 479"/>
                <a:gd name="T11" fmla="*/ 21 h 219"/>
                <a:gd name="T12" fmla="*/ 439 w 479"/>
                <a:gd name="T13" fmla="*/ 22 h 219"/>
                <a:gd name="T14" fmla="*/ 438 w 479"/>
                <a:gd name="T15" fmla="*/ 24 h 219"/>
                <a:gd name="T16" fmla="*/ 438 w 479"/>
                <a:gd name="T17" fmla="*/ 25 h 219"/>
                <a:gd name="T18" fmla="*/ 436 w 479"/>
                <a:gd name="T19" fmla="*/ 26 h 219"/>
                <a:gd name="T20" fmla="*/ 7 w 479"/>
                <a:gd name="T21" fmla="*/ 218 h 219"/>
                <a:gd name="T22" fmla="*/ 6 w 479"/>
                <a:gd name="T23" fmla="*/ 219 h 219"/>
                <a:gd name="T24" fmla="*/ 4 w 479"/>
                <a:gd name="T25" fmla="*/ 218 h 219"/>
                <a:gd name="T26" fmla="*/ 3 w 479"/>
                <a:gd name="T27" fmla="*/ 218 h 219"/>
                <a:gd name="T28" fmla="*/ 1 w 479"/>
                <a:gd name="T29" fmla="*/ 215 h 219"/>
                <a:gd name="T30" fmla="*/ 0 w 479"/>
                <a:gd name="T31" fmla="*/ 214 h 219"/>
                <a:gd name="T32" fmla="*/ 1 w 479"/>
                <a:gd name="T33" fmla="*/ 212 h 219"/>
                <a:gd name="T34" fmla="*/ 3 w 479"/>
                <a:gd name="T35" fmla="*/ 211 h 219"/>
                <a:gd name="T36" fmla="*/ 4 w 479"/>
                <a:gd name="T37" fmla="*/ 209 h 219"/>
                <a:gd name="T38" fmla="*/ 4 w 479"/>
                <a:gd name="T39" fmla="*/ 209 h 219"/>
                <a:gd name="T40" fmla="*/ 414 w 479"/>
                <a:gd name="T41" fmla="*/ 0 h 219"/>
                <a:gd name="T42" fmla="*/ 479 w 479"/>
                <a:gd name="T43" fmla="*/ 3 h 219"/>
                <a:gd name="T44" fmla="*/ 437 w 479"/>
                <a:gd name="T45" fmla="*/ 53 h 219"/>
                <a:gd name="T46" fmla="*/ 414 w 479"/>
                <a:gd name="T4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9" h="219">
                  <a:moveTo>
                    <a:pt x="4" y="209"/>
                  </a:moveTo>
                  <a:lnTo>
                    <a:pt x="432" y="18"/>
                  </a:lnTo>
                  <a:lnTo>
                    <a:pt x="433" y="17"/>
                  </a:lnTo>
                  <a:lnTo>
                    <a:pt x="436" y="18"/>
                  </a:lnTo>
                  <a:lnTo>
                    <a:pt x="437" y="19"/>
                  </a:lnTo>
                  <a:lnTo>
                    <a:pt x="438" y="21"/>
                  </a:lnTo>
                  <a:lnTo>
                    <a:pt x="439" y="22"/>
                  </a:lnTo>
                  <a:lnTo>
                    <a:pt x="438" y="24"/>
                  </a:lnTo>
                  <a:lnTo>
                    <a:pt x="438" y="25"/>
                  </a:lnTo>
                  <a:lnTo>
                    <a:pt x="436" y="26"/>
                  </a:lnTo>
                  <a:lnTo>
                    <a:pt x="7" y="218"/>
                  </a:lnTo>
                  <a:lnTo>
                    <a:pt x="6" y="219"/>
                  </a:lnTo>
                  <a:lnTo>
                    <a:pt x="4" y="218"/>
                  </a:lnTo>
                  <a:lnTo>
                    <a:pt x="3" y="218"/>
                  </a:lnTo>
                  <a:lnTo>
                    <a:pt x="1" y="215"/>
                  </a:lnTo>
                  <a:lnTo>
                    <a:pt x="0" y="214"/>
                  </a:lnTo>
                  <a:lnTo>
                    <a:pt x="1" y="212"/>
                  </a:lnTo>
                  <a:lnTo>
                    <a:pt x="3" y="211"/>
                  </a:lnTo>
                  <a:lnTo>
                    <a:pt x="4" y="209"/>
                  </a:lnTo>
                  <a:lnTo>
                    <a:pt x="4" y="209"/>
                  </a:lnTo>
                  <a:close/>
                  <a:moveTo>
                    <a:pt x="414" y="0"/>
                  </a:moveTo>
                  <a:lnTo>
                    <a:pt x="479" y="3"/>
                  </a:lnTo>
                  <a:lnTo>
                    <a:pt x="437" y="53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03" name="Freeform 156"/>
            <p:cNvSpPr>
              <a:spLocks noEditPoints="1"/>
            </p:cNvSpPr>
            <p:nvPr/>
          </p:nvSpPr>
          <p:spPr bwMode="auto">
            <a:xfrm>
              <a:off x="3457" y="1545"/>
              <a:ext cx="462" cy="225"/>
            </a:xfrm>
            <a:custGeom>
              <a:avLst/>
              <a:gdLst>
                <a:gd name="T0" fmla="*/ 7 w 462"/>
                <a:gd name="T1" fmla="*/ 1 h 225"/>
                <a:gd name="T2" fmla="*/ 420 w 462"/>
                <a:gd name="T3" fmla="*/ 198 h 225"/>
                <a:gd name="T4" fmla="*/ 421 w 462"/>
                <a:gd name="T5" fmla="*/ 200 h 225"/>
                <a:gd name="T6" fmla="*/ 423 w 462"/>
                <a:gd name="T7" fmla="*/ 201 h 225"/>
                <a:gd name="T8" fmla="*/ 423 w 462"/>
                <a:gd name="T9" fmla="*/ 203 h 225"/>
                <a:gd name="T10" fmla="*/ 423 w 462"/>
                <a:gd name="T11" fmla="*/ 204 h 225"/>
                <a:gd name="T12" fmla="*/ 421 w 462"/>
                <a:gd name="T13" fmla="*/ 206 h 225"/>
                <a:gd name="T14" fmla="*/ 419 w 462"/>
                <a:gd name="T15" fmla="*/ 208 h 225"/>
                <a:gd name="T16" fmla="*/ 418 w 462"/>
                <a:gd name="T17" fmla="*/ 208 h 225"/>
                <a:gd name="T18" fmla="*/ 416 w 462"/>
                <a:gd name="T19" fmla="*/ 206 h 225"/>
                <a:gd name="T20" fmla="*/ 3 w 462"/>
                <a:gd name="T21" fmla="*/ 10 h 225"/>
                <a:gd name="T22" fmla="*/ 1 w 462"/>
                <a:gd name="T23" fmla="*/ 8 h 225"/>
                <a:gd name="T24" fmla="*/ 1 w 462"/>
                <a:gd name="T25" fmla="*/ 7 h 225"/>
                <a:gd name="T26" fmla="*/ 0 w 462"/>
                <a:gd name="T27" fmla="*/ 5 h 225"/>
                <a:gd name="T28" fmla="*/ 1 w 462"/>
                <a:gd name="T29" fmla="*/ 4 h 225"/>
                <a:gd name="T30" fmla="*/ 2 w 462"/>
                <a:gd name="T31" fmla="*/ 1 h 225"/>
                <a:gd name="T32" fmla="*/ 3 w 462"/>
                <a:gd name="T33" fmla="*/ 1 h 225"/>
                <a:gd name="T34" fmla="*/ 5 w 462"/>
                <a:gd name="T35" fmla="*/ 0 h 225"/>
                <a:gd name="T36" fmla="*/ 7 w 462"/>
                <a:gd name="T37" fmla="*/ 1 h 225"/>
                <a:gd name="T38" fmla="*/ 7 w 462"/>
                <a:gd name="T39" fmla="*/ 1 h 225"/>
                <a:gd name="T40" fmla="*/ 421 w 462"/>
                <a:gd name="T41" fmla="*/ 173 h 225"/>
                <a:gd name="T42" fmla="*/ 462 w 462"/>
                <a:gd name="T43" fmla="*/ 224 h 225"/>
                <a:gd name="T44" fmla="*/ 397 w 462"/>
                <a:gd name="T45" fmla="*/ 225 h 225"/>
                <a:gd name="T46" fmla="*/ 421 w 462"/>
                <a:gd name="T47" fmla="*/ 17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2" h="225">
                  <a:moveTo>
                    <a:pt x="7" y="1"/>
                  </a:moveTo>
                  <a:lnTo>
                    <a:pt x="420" y="198"/>
                  </a:lnTo>
                  <a:lnTo>
                    <a:pt x="421" y="200"/>
                  </a:lnTo>
                  <a:lnTo>
                    <a:pt x="423" y="201"/>
                  </a:lnTo>
                  <a:lnTo>
                    <a:pt x="423" y="203"/>
                  </a:lnTo>
                  <a:lnTo>
                    <a:pt x="423" y="204"/>
                  </a:lnTo>
                  <a:lnTo>
                    <a:pt x="421" y="206"/>
                  </a:lnTo>
                  <a:lnTo>
                    <a:pt x="419" y="208"/>
                  </a:lnTo>
                  <a:lnTo>
                    <a:pt x="418" y="208"/>
                  </a:lnTo>
                  <a:lnTo>
                    <a:pt x="416" y="206"/>
                  </a:lnTo>
                  <a:lnTo>
                    <a:pt x="3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7" y="1"/>
                  </a:lnTo>
                  <a:lnTo>
                    <a:pt x="7" y="1"/>
                  </a:lnTo>
                  <a:close/>
                  <a:moveTo>
                    <a:pt x="421" y="173"/>
                  </a:moveTo>
                  <a:lnTo>
                    <a:pt x="462" y="224"/>
                  </a:lnTo>
                  <a:lnTo>
                    <a:pt x="397" y="225"/>
                  </a:lnTo>
                  <a:lnTo>
                    <a:pt x="421" y="173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04" name="Freeform 157"/>
            <p:cNvSpPr>
              <a:spLocks noEditPoints="1"/>
            </p:cNvSpPr>
            <p:nvPr/>
          </p:nvSpPr>
          <p:spPr bwMode="auto">
            <a:xfrm>
              <a:off x="3433" y="1783"/>
              <a:ext cx="479" cy="250"/>
            </a:xfrm>
            <a:custGeom>
              <a:avLst/>
              <a:gdLst>
                <a:gd name="T0" fmla="*/ 4 w 479"/>
                <a:gd name="T1" fmla="*/ 241 h 250"/>
                <a:gd name="T2" fmla="*/ 434 w 479"/>
                <a:gd name="T3" fmla="*/ 17 h 250"/>
                <a:gd name="T4" fmla="*/ 435 w 479"/>
                <a:gd name="T5" fmla="*/ 17 h 250"/>
                <a:gd name="T6" fmla="*/ 437 w 479"/>
                <a:gd name="T7" fmla="*/ 17 h 250"/>
                <a:gd name="T8" fmla="*/ 438 w 479"/>
                <a:gd name="T9" fmla="*/ 18 h 250"/>
                <a:gd name="T10" fmla="*/ 440 w 479"/>
                <a:gd name="T11" fmla="*/ 19 h 250"/>
                <a:gd name="T12" fmla="*/ 441 w 479"/>
                <a:gd name="T13" fmla="*/ 21 h 250"/>
                <a:gd name="T14" fmla="*/ 441 w 479"/>
                <a:gd name="T15" fmla="*/ 23 h 250"/>
                <a:gd name="T16" fmla="*/ 440 w 479"/>
                <a:gd name="T17" fmla="*/ 24 h 250"/>
                <a:gd name="T18" fmla="*/ 438 w 479"/>
                <a:gd name="T19" fmla="*/ 26 h 250"/>
                <a:gd name="T20" fmla="*/ 9 w 479"/>
                <a:gd name="T21" fmla="*/ 249 h 250"/>
                <a:gd name="T22" fmla="*/ 6 w 479"/>
                <a:gd name="T23" fmla="*/ 250 h 250"/>
                <a:gd name="T24" fmla="*/ 4 w 479"/>
                <a:gd name="T25" fmla="*/ 250 h 250"/>
                <a:gd name="T26" fmla="*/ 3 w 479"/>
                <a:gd name="T27" fmla="*/ 249 h 250"/>
                <a:gd name="T28" fmla="*/ 2 w 479"/>
                <a:gd name="T29" fmla="*/ 248 h 250"/>
                <a:gd name="T30" fmla="*/ 0 w 479"/>
                <a:gd name="T31" fmla="*/ 245 h 250"/>
                <a:gd name="T32" fmla="*/ 2 w 479"/>
                <a:gd name="T33" fmla="*/ 243 h 250"/>
                <a:gd name="T34" fmla="*/ 2 w 479"/>
                <a:gd name="T35" fmla="*/ 242 h 250"/>
                <a:gd name="T36" fmla="*/ 4 w 479"/>
                <a:gd name="T37" fmla="*/ 241 h 250"/>
                <a:gd name="T38" fmla="*/ 4 w 479"/>
                <a:gd name="T39" fmla="*/ 241 h 250"/>
                <a:gd name="T40" fmla="*/ 414 w 479"/>
                <a:gd name="T41" fmla="*/ 0 h 250"/>
                <a:gd name="T42" fmla="*/ 479 w 479"/>
                <a:gd name="T43" fmla="*/ 0 h 250"/>
                <a:gd name="T44" fmla="*/ 441 w 479"/>
                <a:gd name="T45" fmla="*/ 52 h 250"/>
                <a:gd name="T46" fmla="*/ 414 w 479"/>
                <a:gd name="T4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9" h="250">
                  <a:moveTo>
                    <a:pt x="4" y="241"/>
                  </a:moveTo>
                  <a:lnTo>
                    <a:pt x="434" y="17"/>
                  </a:lnTo>
                  <a:lnTo>
                    <a:pt x="435" y="17"/>
                  </a:lnTo>
                  <a:lnTo>
                    <a:pt x="437" y="17"/>
                  </a:lnTo>
                  <a:lnTo>
                    <a:pt x="438" y="18"/>
                  </a:lnTo>
                  <a:lnTo>
                    <a:pt x="440" y="19"/>
                  </a:lnTo>
                  <a:lnTo>
                    <a:pt x="441" y="21"/>
                  </a:lnTo>
                  <a:lnTo>
                    <a:pt x="441" y="23"/>
                  </a:lnTo>
                  <a:lnTo>
                    <a:pt x="440" y="24"/>
                  </a:lnTo>
                  <a:lnTo>
                    <a:pt x="438" y="26"/>
                  </a:lnTo>
                  <a:lnTo>
                    <a:pt x="9" y="249"/>
                  </a:lnTo>
                  <a:lnTo>
                    <a:pt x="6" y="250"/>
                  </a:lnTo>
                  <a:lnTo>
                    <a:pt x="4" y="250"/>
                  </a:lnTo>
                  <a:lnTo>
                    <a:pt x="3" y="249"/>
                  </a:lnTo>
                  <a:lnTo>
                    <a:pt x="2" y="248"/>
                  </a:lnTo>
                  <a:lnTo>
                    <a:pt x="0" y="245"/>
                  </a:lnTo>
                  <a:lnTo>
                    <a:pt x="2" y="243"/>
                  </a:lnTo>
                  <a:lnTo>
                    <a:pt x="2" y="242"/>
                  </a:lnTo>
                  <a:lnTo>
                    <a:pt x="4" y="241"/>
                  </a:lnTo>
                  <a:lnTo>
                    <a:pt x="4" y="241"/>
                  </a:lnTo>
                  <a:close/>
                  <a:moveTo>
                    <a:pt x="414" y="0"/>
                  </a:moveTo>
                  <a:lnTo>
                    <a:pt x="479" y="0"/>
                  </a:lnTo>
                  <a:lnTo>
                    <a:pt x="441" y="52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05" name="Freeform 158"/>
            <p:cNvSpPr>
              <a:spLocks noEditPoints="1"/>
            </p:cNvSpPr>
            <p:nvPr/>
          </p:nvSpPr>
          <p:spPr bwMode="auto">
            <a:xfrm>
              <a:off x="3442" y="2009"/>
              <a:ext cx="485" cy="237"/>
            </a:xfrm>
            <a:custGeom>
              <a:avLst/>
              <a:gdLst>
                <a:gd name="T0" fmla="*/ 7 w 485"/>
                <a:gd name="T1" fmla="*/ 1 h 237"/>
                <a:gd name="T2" fmla="*/ 443 w 485"/>
                <a:gd name="T3" fmla="*/ 212 h 237"/>
                <a:gd name="T4" fmla="*/ 444 w 485"/>
                <a:gd name="T5" fmla="*/ 213 h 237"/>
                <a:gd name="T6" fmla="*/ 446 w 485"/>
                <a:gd name="T7" fmla="*/ 214 h 237"/>
                <a:gd name="T8" fmla="*/ 446 w 485"/>
                <a:gd name="T9" fmla="*/ 216 h 237"/>
                <a:gd name="T10" fmla="*/ 446 w 485"/>
                <a:gd name="T11" fmla="*/ 217 h 237"/>
                <a:gd name="T12" fmla="*/ 444 w 485"/>
                <a:gd name="T13" fmla="*/ 220 h 237"/>
                <a:gd name="T14" fmla="*/ 442 w 485"/>
                <a:gd name="T15" fmla="*/ 220 h 237"/>
                <a:gd name="T16" fmla="*/ 441 w 485"/>
                <a:gd name="T17" fmla="*/ 221 h 237"/>
                <a:gd name="T18" fmla="*/ 439 w 485"/>
                <a:gd name="T19" fmla="*/ 220 h 237"/>
                <a:gd name="T20" fmla="*/ 3 w 485"/>
                <a:gd name="T21" fmla="*/ 9 h 237"/>
                <a:gd name="T22" fmla="*/ 1 w 485"/>
                <a:gd name="T23" fmla="*/ 8 h 237"/>
                <a:gd name="T24" fmla="*/ 1 w 485"/>
                <a:gd name="T25" fmla="*/ 7 h 237"/>
                <a:gd name="T26" fmla="*/ 0 w 485"/>
                <a:gd name="T27" fmla="*/ 4 h 237"/>
                <a:gd name="T28" fmla="*/ 1 w 485"/>
                <a:gd name="T29" fmla="*/ 3 h 237"/>
                <a:gd name="T30" fmla="*/ 2 w 485"/>
                <a:gd name="T31" fmla="*/ 1 h 237"/>
                <a:gd name="T32" fmla="*/ 3 w 485"/>
                <a:gd name="T33" fmla="*/ 1 h 237"/>
                <a:gd name="T34" fmla="*/ 5 w 485"/>
                <a:gd name="T35" fmla="*/ 0 h 237"/>
                <a:gd name="T36" fmla="*/ 7 w 485"/>
                <a:gd name="T37" fmla="*/ 1 h 237"/>
                <a:gd name="T38" fmla="*/ 7 w 485"/>
                <a:gd name="T39" fmla="*/ 1 h 237"/>
                <a:gd name="T40" fmla="*/ 444 w 485"/>
                <a:gd name="T41" fmla="*/ 185 h 237"/>
                <a:gd name="T42" fmla="*/ 485 w 485"/>
                <a:gd name="T43" fmla="*/ 237 h 237"/>
                <a:gd name="T44" fmla="*/ 420 w 485"/>
                <a:gd name="T45" fmla="*/ 237 h 237"/>
                <a:gd name="T46" fmla="*/ 444 w 485"/>
                <a:gd name="T47" fmla="*/ 185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5" h="237">
                  <a:moveTo>
                    <a:pt x="7" y="1"/>
                  </a:moveTo>
                  <a:lnTo>
                    <a:pt x="443" y="212"/>
                  </a:lnTo>
                  <a:lnTo>
                    <a:pt x="444" y="213"/>
                  </a:lnTo>
                  <a:lnTo>
                    <a:pt x="446" y="214"/>
                  </a:lnTo>
                  <a:lnTo>
                    <a:pt x="446" y="216"/>
                  </a:lnTo>
                  <a:lnTo>
                    <a:pt x="446" y="217"/>
                  </a:lnTo>
                  <a:lnTo>
                    <a:pt x="444" y="220"/>
                  </a:lnTo>
                  <a:lnTo>
                    <a:pt x="442" y="220"/>
                  </a:lnTo>
                  <a:lnTo>
                    <a:pt x="441" y="221"/>
                  </a:lnTo>
                  <a:lnTo>
                    <a:pt x="439" y="220"/>
                  </a:lnTo>
                  <a:lnTo>
                    <a:pt x="3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7" y="1"/>
                  </a:lnTo>
                  <a:lnTo>
                    <a:pt x="7" y="1"/>
                  </a:lnTo>
                  <a:close/>
                  <a:moveTo>
                    <a:pt x="444" y="185"/>
                  </a:moveTo>
                  <a:lnTo>
                    <a:pt x="485" y="237"/>
                  </a:lnTo>
                  <a:lnTo>
                    <a:pt x="420" y="237"/>
                  </a:lnTo>
                  <a:lnTo>
                    <a:pt x="444" y="185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06" name="Freeform 159"/>
            <p:cNvSpPr>
              <a:spLocks noEditPoints="1"/>
            </p:cNvSpPr>
            <p:nvPr/>
          </p:nvSpPr>
          <p:spPr bwMode="auto">
            <a:xfrm>
              <a:off x="3442" y="2260"/>
              <a:ext cx="462" cy="236"/>
            </a:xfrm>
            <a:custGeom>
              <a:avLst/>
              <a:gdLst>
                <a:gd name="T0" fmla="*/ 3 w 462"/>
                <a:gd name="T1" fmla="*/ 227 h 236"/>
                <a:gd name="T2" fmla="*/ 417 w 462"/>
                <a:gd name="T3" fmla="*/ 17 h 236"/>
                <a:gd name="T4" fmla="*/ 418 w 462"/>
                <a:gd name="T5" fmla="*/ 16 h 236"/>
                <a:gd name="T6" fmla="*/ 420 w 462"/>
                <a:gd name="T7" fmla="*/ 16 h 236"/>
                <a:gd name="T8" fmla="*/ 421 w 462"/>
                <a:gd name="T9" fmla="*/ 17 h 236"/>
                <a:gd name="T10" fmla="*/ 422 w 462"/>
                <a:gd name="T11" fmla="*/ 20 h 236"/>
                <a:gd name="T12" fmla="*/ 424 w 462"/>
                <a:gd name="T13" fmla="*/ 21 h 236"/>
                <a:gd name="T14" fmla="*/ 422 w 462"/>
                <a:gd name="T15" fmla="*/ 23 h 236"/>
                <a:gd name="T16" fmla="*/ 422 w 462"/>
                <a:gd name="T17" fmla="*/ 24 h 236"/>
                <a:gd name="T18" fmla="*/ 420 w 462"/>
                <a:gd name="T19" fmla="*/ 25 h 236"/>
                <a:gd name="T20" fmla="*/ 8 w 462"/>
                <a:gd name="T21" fmla="*/ 235 h 236"/>
                <a:gd name="T22" fmla="*/ 5 w 462"/>
                <a:gd name="T23" fmla="*/ 236 h 236"/>
                <a:gd name="T24" fmla="*/ 3 w 462"/>
                <a:gd name="T25" fmla="*/ 236 h 236"/>
                <a:gd name="T26" fmla="*/ 2 w 462"/>
                <a:gd name="T27" fmla="*/ 235 h 236"/>
                <a:gd name="T28" fmla="*/ 1 w 462"/>
                <a:gd name="T29" fmla="*/ 234 h 236"/>
                <a:gd name="T30" fmla="*/ 0 w 462"/>
                <a:gd name="T31" fmla="*/ 232 h 236"/>
                <a:gd name="T32" fmla="*/ 1 w 462"/>
                <a:gd name="T33" fmla="*/ 229 h 236"/>
                <a:gd name="T34" fmla="*/ 1 w 462"/>
                <a:gd name="T35" fmla="*/ 228 h 236"/>
                <a:gd name="T36" fmla="*/ 3 w 462"/>
                <a:gd name="T37" fmla="*/ 227 h 236"/>
                <a:gd name="T38" fmla="*/ 3 w 462"/>
                <a:gd name="T39" fmla="*/ 227 h 236"/>
                <a:gd name="T40" fmla="*/ 397 w 462"/>
                <a:gd name="T41" fmla="*/ 0 h 236"/>
                <a:gd name="T42" fmla="*/ 462 w 462"/>
                <a:gd name="T43" fmla="*/ 0 h 236"/>
                <a:gd name="T44" fmla="*/ 422 w 462"/>
                <a:gd name="T45" fmla="*/ 52 h 236"/>
                <a:gd name="T46" fmla="*/ 397 w 462"/>
                <a:gd name="T47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2" h="236">
                  <a:moveTo>
                    <a:pt x="3" y="227"/>
                  </a:moveTo>
                  <a:lnTo>
                    <a:pt x="417" y="17"/>
                  </a:lnTo>
                  <a:lnTo>
                    <a:pt x="418" y="16"/>
                  </a:lnTo>
                  <a:lnTo>
                    <a:pt x="420" y="16"/>
                  </a:lnTo>
                  <a:lnTo>
                    <a:pt x="421" y="17"/>
                  </a:lnTo>
                  <a:lnTo>
                    <a:pt x="422" y="20"/>
                  </a:lnTo>
                  <a:lnTo>
                    <a:pt x="424" y="21"/>
                  </a:lnTo>
                  <a:lnTo>
                    <a:pt x="422" y="23"/>
                  </a:lnTo>
                  <a:lnTo>
                    <a:pt x="422" y="24"/>
                  </a:lnTo>
                  <a:lnTo>
                    <a:pt x="420" y="25"/>
                  </a:lnTo>
                  <a:lnTo>
                    <a:pt x="8" y="235"/>
                  </a:lnTo>
                  <a:lnTo>
                    <a:pt x="5" y="236"/>
                  </a:lnTo>
                  <a:lnTo>
                    <a:pt x="3" y="236"/>
                  </a:lnTo>
                  <a:lnTo>
                    <a:pt x="2" y="235"/>
                  </a:lnTo>
                  <a:lnTo>
                    <a:pt x="1" y="234"/>
                  </a:lnTo>
                  <a:lnTo>
                    <a:pt x="0" y="232"/>
                  </a:lnTo>
                  <a:lnTo>
                    <a:pt x="1" y="229"/>
                  </a:lnTo>
                  <a:lnTo>
                    <a:pt x="1" y="228"/>
                  </a:lnTo>
                  <a:lnTo>
                    <a:pt x="3" y="227"/>
                  </a:lnTo>
                  <a:lnTo>
                    <a:pt x="3" y="227"/>
                  </a:lnTo>
                  <a:close/>
                  <a:moveTo>
                    <a:pt x="397" y="0"/>
                  </a:moveTo>
                  <a:lnTo>
                    <a:pt x="462" y="0"/>
                  </a:lnTo>
                  <a:lnTo>
                    <a:pt x="422" y="52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07" name="Freeform 160"/>
            <p:cNvSpPr>
              <a:spLocks noEditPoints="1"/>
            </p:cNvSpPr>
            <p:nvPr/>
          </p:nvSpPr>
          <p:spPr bwMode="auto">
            <a:xfrm>
              <a:off x="3450" y="2479"/>
              <a:ext cx="500" cy="974"/>
            </a:xfrm>
            <a:custGeom>
              <a:avLst/>
              <a:gdLst>
                <a:gd name="T0" fmla="*/ 9 w 500"/>
                <a:gd name="T1" fmla="*/ 3 h 974"/>
                <a:gd name="T2" fmla="*/ 482 w 500"/>
                <a:gd name="T3" fmla="*/ 929 h 974"/>
                <a:gd name="T4" fmla="*/ 483 w 500"/>
                <a:gd name="T5" fmla="*/ 930 h 974"/>
                <a:gd name="T6" fmla="*/ 483 w 500"/>
                <a:gd name="T7" fmla="*/ 932 h 974"/>
                <a:gd name="T8" fmla="*/ 482 w 500"/>
                <a:gd name="T9" fmla="*/ 933 h 974"/>
                <a:gd name="T10" fmla="*/ 480 w 500"/>
                <a:gd name="T11" fmla="*/ 935 h 974"/>
                <a:gd name="T12" fmla="*/ 478 w 500"/>
                <a:gd name="T13" fmla="*/ 936 h 974"/>
                <a:gd name="T14" fmla="*/ 476 w 500"/>
                <a:gd name="T15" fmla="*/ 935 h 974"/>
                <a:gd name="T16" fmla="*/ 475 w 500"/>
                <a:gd name="T17" fmla="*/ 935 h 974"/>
                <a:gd name="T18" fmla="*/ 474 w 500"/>
                <a:gd name="T19" fmla="*/ 932 h 974"/>
                <a:gd name="T20" fmla="*/ 1 w 500"/>
                <a:gd name="T21" fmla="*/ 8 h 974"/>
                <a:gd name="T22" fmla="*/ 0 w 500"/>
                <a:gd name="T23" fmla="*/ 6 h 974"/>
                <a:gd name="T24" fmla="*/ 1 w 500"/>
                <a:gd name="T25" fmla="*/ 3 h 974"/>
                <a:gd name="T26" fmla="*/ 1 w 500"/>
                <a:gd name="T27" fmla="*/ 2 h 974"/>
                <a:gd name="T28" fmla="*/ 3 w 500"/>
                <a:gd name="T29" fmla="*/ 1 h 974"/>
                <a:gd name="T30" fmla="*/ 4 w 500"/>
                <a:gd name="T31" fmla="*/ 0 h 974"/>
                <a:gd name="T32" fmla="*/ 7 w 500"/>
                <a:gd name="T33" fmla="*/ 1 h 974"/>
                <a:gd name="T34" fmla="*/ 8 w 500"/>
                <a:gd name="T35" fmla="*/ 1 h 974"/>
                <a:gd name="T36" fmla="*/ 9 w 500"/>
                <a:gd name="T37" fmla="*/ 3 h 974"/>
                <a:gd name="T38" fmla="*/ 9 w 500"/>
                <a:gd name="T39" fmla="*/ 3 h 974"/>
                <a:gd name="T40" fmla="*/ 499 w 500"/>
                <a:gd name="T41" fmla="*/ 909 h 974"/>
                <a:gd name="T42" fmla="*/ 500 w 500"/>
                <a:gd name="T43" fmla="*/ 974 h 974"/>
                <a:gd name="T44" fmla="*/ 448 w 500"/>
                <a:gd name="T45" fmla="*/ 935 h 974"/>
                <a:gd name="T46" fmla="*/ 499 w 500"/>
                <a:gd name="T47" fmla="*/ 909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00" h="974">
                  <a:moveTo>
                    <a:pt x="9" y="3"/>
                  </a:moveTo>
                  <a:lnTo>
                    <a:pt x="482" y="929"/>
                  </a:lnTo>
                  <a:lnTo>
                    <a:pt x="483" y="930"/>
                  </a:lnTo>
                  <a:lnTo>
                    <a:pt x="483" y="932"/>
                  </a:lnTo>
                  <a:lnTo>
                    <a:pt x="482" y="933"/>
                  </a:lnTo>
                  <a:lnTo>
                    <a:pt x="480" y="935"/>
                  </a:lnTo>
                  <a:lnTo>
                    <a:pt x="478" y="936"/>
                  </a:lnTo>
                  <a:lnTo>
                    <a:pt x="476" y="935"/>
                  </a:lnTo>
                  <a:lnTo>
                    <a:pt x="475" y="935"/>
                  </a:lnTo>
                  <a:lnTo>
                    <a:pt x="474" y="932"/>
                  </a:lnTo>
                  <a:lnTo>
                    <a:pt x="1" y="8"/>
                  </a:lnTo>
                  <a:lnTo>
                    <a:pt x="0" y="6"/>
                  </a:lnTo>
                  <a:lnTo>
                    <a:pt x="1" y="3"/>
                  </a:lnTo>
                  <a:lnTo>
                    <a:pt x="1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3"/>
                  </a:lnTo>
                  <a:lnTo>
                    <a:pt x="9" y="3"/>
                  </a:lnTo>
                  <a:close/>
                  <a:moveTo>
                    <a:pt x="499" y="909"/>
                  </a:moveTo>
                  <a:lnTo>
                    <a:pt x="500" y="974"/>
                  </a:lnTo>
                  <a:lnTo>
                    <a:pt x="448" y="935"/>
                  </a:lnTo>
                  <a:lnTo>
                    <a:pt x="499" y="90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08" name="Freeform 161"/>
            <p:cNvSpPr>
              <a:spLocks noEditPoints="1"/>
            </p:cNvSpPr>
            <p:nvPr/>
          </p:nvSpPr>
          <p:spPr bwMode="auto">
            <a:xfrm>
              <a:off x="3442" y="2016"/>
              <a:ext cx="501" cy="1395"/>
            </a:xfrm>
            <a:custGeom>
              <a:avLst/>
              <a:gdLst>
                <a:gd name="T0" fmla="*/ 10 w 501"/>
                <a:gd name="T1" fmla="*/ 3 h 1395"/>
                <a:gd name="T2" fmla="*/ 482 w 501"/>
                <a:gd name="T3" fmla="*/ 1348 h 1395"/>
                <a:gd name="T4" fmla="*/ 482 w 501"/>
                <a:gd name="T5" fmla="*/ 1350 h 1395"/>
                <a:gd name="T6" fmla="*/ 482 w 501"/>
                <a:gd name="T7" fmla="*/ 1351 h 1395"/>
                <a:gd name="T8" fmla="*/ 480 w 501"/>
                <a:gd name="T9" fmla="*/ 1352 h 1395"/>
                <a:gd name="T10" fmla="*/ 478 w 501"/>
                <a:gd name="T11" fmla="*/ 1354 h 1395"/>
                <a:gd name="T12" fmla="*/ 477 w 501"/>
                <a:gd name="T13" fmla="*/ 1354 h 1395"/>
                <a:gd name="T14" fmla="*/ 475 w 501"/>
                <a:gd name="T15" fmla="*/ 1354 h 1395"/>
                <a:gd name="T16" fmla="*/ 473 w 501"/>
                <a:gd name="T17" fmla="*/ 1352 h 1395"/>
                <a:gd name="T18" fmla="*/ 472 w 501"/>
                <a:gd name="T19" fmla="*/ 1351 h 1395"/>
                <a:gd name="T20" fmla="*/ 1 w 501"/>
                <a:gd name="T21" fmla="*/ 6 h 1395"/>
                <a:gd name="T22" fmla="*/ 0 w 501"/>
                <a:gd name="T23" fmla="*/ 4 h 1395"/>
                <a:gd name="T24" fmla="*/ 1 w 501"/>
                <a:gd name="T25" fmla="*/ 3 h 1395"/>
                <a:gd name="T26" fmla="*/ 2 w 501"/>
                <a:gd name="T27" fmla="*/ 1 h 1395"/>
                <a:gd name="T28" fmla="*/ 3 w 501"/>
                <a:gd name="T29" fmla="*/ 1 h 1395"/>
                <a:gd name="T30" fmla="*/ 5 w 501"/>
                <a:gd name="T31" fmla="*/ 0 h 1395"/>
                <a:gd name="T32" fmla="*/ 7 w 501"/>
                <a:gd name="T33" fmla="*/ 1 h 1395"/>
                <a:gd name="T34" fmla="*/ 9 w 501"/>
                <a:gd name="T35" fmla="*/ 2 h 1395"/>
                <a:gd name="T36" fmla="*/ 10 w 501"/>
                <a:gd name="T37" fmla="*/ 3 h 1395"/>
                <a:gd name="T38" fmla="*/ 10 w 501"/>
                <a:gd name="T39" fmla="*/ 3 h 1395"/>
                <a:gd name="T40" fmla="*/ 501 w 501"/>
                <a:gd name="T41" fmla="*/ 1330 h 1395"/>
                <a:gd name="T42" fmla="*/ 493 w 501"/>
                <a:gd name="T43" fmla="*/ 1395 h 1395"/>
                <a:gd name="T44" fmla="*/ 446 w 501"/>
                <a:gd name="T45" fmla="*/ 1350 h 1395"/>
                <a:gd name="T46" fmla="*/ 501 w 501"/>
                <a:gd name="T47" fmla="*/ 133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01" h="1395">
                  <a:moveTo>
                    <a:pt x="10" y="3"/>
                  </a:moveTo>
                  <a:lnTo>
                    <a:pt x="482" y="1348"/>
                  </a:lnTo>
                  <a:lnTo>
                    <a:pt x="482" y="1350"/>
                  </a:lnTo>
                  <a:lnTo>
                    <a:pt x="482" y="1351"/>
                  </a:lnTo>
                  <a:lnTo>
                    <a:pt x="480" y="1352"/>
                  </a:lnTo>
                  <a:lnTo>
                    <a:pt x="478" y="1354"/>
                  </a:lnTo>
                  <a:lnTo>
                    <a:pt x="477" y="1354"/>
                  </a:lnTo>
                  <a:lnTo>
                    <a:pt x="475" y="1354"/>
                  </a:lnTo>
                  <a:lnTo>
                    <a:pt x="473" y="1352"/>
                  </a:lnTo>
                  <a:lnTo>
                    <a:pt x="472" y="1351"/>
                  </a:lnTo>
                  <a:lnTo>
                    <a:pt x="1" y="6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7" y="1"/>
                  </a:lnTo>
                  <a:lnTo>
                    <a:pt x="9" y="2"/>
                  </a:lnTo>
                  <a:lnTo>
                    <a:pt x="10" y="3"/>
                  </a:lnTo>
                  <a:lnTo>
                    <a:pt x="10" y="3"/>
                  </a:lnTo>
                  <a:close/>
                  <a:moveTo>
                    <a:pt x="501" y="1330"/>
                  </a:moveTo>
                  <a:lnTo>
                    <a:pt x="493" y="1395"/>
                  </a:lnTo>
                  <a:lnTo>
                    <a:pt x="446" y="1350"/>
                  </a:lnTo>
                  <a:lnTo>
                    <a:pt x="501" y="133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09" name="Freeform 162"/>
            <p:cNvSpPr>
              <a:spLocks noEditPoints="1"/>
            </p:cNvSpPr>
            <p:nvPr/>
          </p:nvSpPr>
          <p:spPr bwMode="auto">
            <a:xfrm>
              <a:off x="3450" y="1545"/>
              <a:ext cx="498" cy="1859"/>
            </a:xfrm>
            <a:custGeom>
              <a:avLst/>
              <a:gdLst>
                <a:gd name="T0" fmla="*/ 10 w 498"/>
                <a:gd name="T1" fmla="*/ 5 h 1859"/>
                <a:gd name="T2" fmla="*/ 477 w 498"/>
                <a:gd name="T3" fmla="*/ 1811 h 1859"/>
                <a:gd name="T4" fmla="*/ 477 w 498"/>
                <a:gd name="T5" fmla="*/ 1813 h 1859"/>
                <a:gd name="T6" fmla="*/ 477 w 498"/>
                <a:gd name="T7" fmla="*/ 1814 h 1859"/>
                <a:gd name="T8" fmla="*/ 476 w 498"/>
                <a:gd name="T9" fmla="*/ 1816 h 1859"/>
                <a:gd name="T10" fmla="*/ 474 w 498"/>
                <a:gd name="T11" fmla="*/ 1816 h 1859"/>
                <a:gd name="T12" fmla="*/ 471 w 498"/>
                <a:gd name="T13" fmla="*/ 1816 h 1859"/>
                <a:gd name="T14" fmla="*/ 470 w 498"/>
                <a:gd name="T15" fmla="*/ 1816 h 1859"/>
                <a:gd name="T16" fmla="*/ 469 w 498"/>
                <a:gd name="T17" fmla="*/ 1815 h 1859"/>
                <a:gd name="T18" fmla="*/ 468 w 498"/>
                <a:gd name="T19" fmla="*/ 1813 h 1859"/>
                <a:gd name="T20" fmla="*/ 1 w 498"/>
                <a:gd name="T21" fmla="*/ 7 h 1859"/>
                <a:gd name="T22" fmla="*/ 0 w 498"/>
                <a:gd name="T23" fmla="*/ 5 h 1859"/>
                <a:gd name="T24" fmla="*/ 1 w 498"/>
                <a:gd name="T25" fmla="*/ 3 h 1859"/>
                <a:gd name="T26" fmla="*/ 2 w 498"/>
                <a:gd name="T27" fmla="*/ 1 h 1859"/>
                <a:gd name="T28" fmla="*/ 4 w 498"/>
                <a:gd name="T29" fmla="*/ 1 h 1859"/>
                <a:gd name="T30" fmla="*/ 5 w 498"/>
                <a:gd name="T31" fmla="*/ 0 h 1859"/>
                <a:gd name="T32" fmla="*/ 8 w 498"/>
                <a:gd name="T33" fmla="*/ 1 h 1859"/>
                <a:gd name="T34" fmla="*/ 9 w 498"/>
                <a:gd name="T35" fmla="*/ 3 h 1859"/>
                <a:gd name="T36" fmla="*/ 10 w 498"/>
                <a:gd name="T37" fmla="*/ 5 h 1859"/>
                <a:gd name="T38" fmla="*/ 10 w 498"/>
                <a:gd name="T39" fmla="*/ 5 h 1859"/>
                <a:gd name="T40" fmla="*/ 498 w 498"/>
                <a:gd name="T41" fmla="*/ 1796 h 1859"/>
                <a:gd name="T42" fmla="*/ 485 w 498"/>
                <a:gd name="T43" fmla="*/ 1859 h 1859"/>
                <a:gd name="T44" fmla="*/ 442 w 498"/>
                <a:gd name="T45" fmla="*/ 1809 h 1859"/>
                <a:gd name="T46" fmla="*/ 498 w 498"/>
                <a:gd name="T47" fmla="*/ 1796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8" h="1859">
                  <a:moveTo>
                    <a:pt x="10" y="5"/>
                  </a:moveTo>
                  <a:lnTo>
                    <a:pt x="477" y="1811"/>
                  </a:lnTo>
                  <a:lnTo>
                    <a:pt x="477" y="1813"/>
                  </a:lnTo>
                  <a:lnTo>
                    <a:pt x="477" y="1814"/>
                  </a:lnTo>
                  <a:lnTo>
                    <a:pt x="476" y="1816"/>
                  </a:lnTo>
                  <a:lnTo>
                    <a:pt x="474" y="1816"/>
                  </a:lnTo>
                  <a:lnTo>
                    <a:pt x="471" y="1816"/>
                  </a:lnTo>
                  <a:lnTo>
                    <a:pt x="470" y="1816"/>
                  </a:lnTo>
                  <a:lnTo>
                    <a:pt x="469" y="1815"/>
                  </a:lnTo>
                  <a:lnTo>
                    <a:pt x="468" y="1813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3"/>
                  </a:lnTo>
                  <a:lnTo>
                    <a:pt x="10" y="5"/>
                  </a:lnTo>
                  <a:lnTo>
                    <a:pt x="10" y="5"/>
                  </a:lnTo>
                  <a:close/>
                  <a:moveTo>
                    <a:pt x="498" y="1796"/>
                  </a:moveTo>
                  <a:lnTo>
                    <a:pt x="485" y="1859"/>
                  </a:lnTo>
                  <a:lnTo>
                    <a:pt x="442" y="1809"/>
                  </a:lnTo>
                  <a:lnTo>
                    <a:pt x="498" y="1796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10" name="Freeform 163"/>
            <p:cNvSpPr>
              <a:spLocks noEditPoints="1"/>
            </p:cNvSpPr>
            <p:nvPr/>
          </p:nvSpPr>
          <p:spPr bwMode="auto">
            <a:xfrm>
              <a:off x="2466" y="1777"/>
              <a:ext cx="489" cy="1669"/>
            </a:xfrm>
            <a:custGeom>
              <a:avLst/>
              <a:gdLst>
                <a:gd name="T0" fmla="*/ 11 w 489"/>
                <a:gd name="T1" fmla="*/ 3 h 1669"/>
                <a:gd name="T2" fmla="*/ 468 w 489"/>
                <a:gd name="T3" fmla="*/ 1620 h 1669"/>
                <a:gd name="T4" fmla="*/ 468 w 489"/>
                <a:gd name="T5" fmla="*/ 1623 h 1669"/>
                <a:gd name="T6" fmla="*/ 468 w 489"/>
                <a:gd name="T7" fmla="*/ 1625 h 1669"/>
                <a:gd name="T8" fmla="*/ 467 w 489"/>
                <a:gd name="T9" fmla="*/ 1626 h 1669"/>
                <a:gd name="T10" fmla="*/ 465 w 489"/>
                <a:gd name="T11" fmla="*/ 1627 h 1669"/>
                <a:gd name="T12" fmla="*/ 464 w 489"/>
                <a:gd name="T13" fmla="*/ 1627 h 1669"/>
                <a:gd name="T14" fmla="*/ 461 w 489"/>
                <a:gd name="T15" fmla="*/ 1626 h 1669"/>
                <a:gd name="T16" fmla="*/ 460 w 489"/>
                <a:gd name="T17" fmla="*/ 1625 h 1669"/>
                <a:gd name="T18" fmla="*/ 459 w 489"/>
                <a:gd name="T19" fmla="*/ 1624 h 1669"/>
                <a:gd name="T20" fmla="*/ 1 w 489"/>
                <a:gd name="T21" fmla="*/ 7 h 1669"/>
                <a:gd name="T22" fmla="*/ 0 w 489"/>
                <a:gd name="T23" fmla="*/ 5 h 1669"/>
                <a:gd name="T24" fmla="*/ 1 w 489"/>
                <a:gd name="T25" fmla="*/ 3 h 1669"/>
                <a:gd name="T26" fmla="*/ 2 w 489"/>
                <a:gd name="T27" fmla="*/ 1 h 1669"/>
                <a:gd name="T28" fmla="*/ 4 w 489"/>
                <a:gd name="T29" fmla="*/ 1 h 1669"/>
                <a:gd name="T30" fmla="*/ 6 w 489"/>
                <a:gd name="T31" fmla="*/ 0 h 1669"/>
                <a:gd name="T32" fmla="*/ 8 w 489"/>
                <a:gd name="T33" fmla="*/ 1 h 1669"/>
                <a:gd name="T34" fmla="*/ 9 w 489"/>
                <a:gd name="T35" fmla="*/ 2 h 1669"/>
                <a:gd name="T36" fmla="*/ 11 w 489"/>
                <a:gd name="T37" fmla="*/ 3 h 1669"/>
                <a:gd name="T38" fmla="*/ 11 w 489"/>
                <a:gd name="T39" fmla="*/ 3 h 1669"/>
                <a:gd name="T40" fmla="*/ 489 w 489"/>
                <a:gd name="T41" fmla="*/ 1605 h 1669"/>
                <a:gd name="T42" fmla="*/ 477 w 489"/>
                <a:gd name="T43" fmla="*/ 1669 h 1669"/>
                <a:gd name="T44" fmla="*/ 433 w 489"/>
                <a:gd name="T45" fmla="*/ 1620 h 1669"/>
                <a:gd name="T46" fmla="*/ 489 w 489"/>
                <a:gd name="T47" fmla="*/ 1605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9" h="1669">
                  <a:moveTo>
                    <a:pt x="11" y="3"/>
                  </a:moveTo>
                  <a:lnTo>
                    <a:pt x="468" y="1620"/>
                  </a:lnTo>
                  <a:lnTo>
                    <a:pt x="468" y="1623"/>
                  </a:lnTo>
                  <a:lnTo>
                    <a:pt x="468" y="1625"/>
                  </a:lnTo>
                  <a:lnTo>
                    <a:pt x="467" y="1626"/>
                  </a:lnTo>
                  <a:lnTo>
                    <a:pt x="465" y="1627"/>
                  </a:lnTo>
                  <a:lnTo>
                    <a:pt x="464" y="1627"/>
                  </a:lnTo>
                  <a:lnTo>
                    <a:pt x="461" y="1626"/>
                  </a:lnTo>
                  <a:lnTo>
                    <a:pt x="460" y="1625"/>
                  </a:lnTo>
                  <a:lnTo>
                    <a:pt x="459" y="1624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8" y="1"/>
                  </a:lnTo>
                  <a:lnTo>
                    <a:pt x="9" y="2"/>
                  </a:lnTo>
                  <a:lnTo>
                    <a:pt x="11" y="3"/>
                  </a:lnTo>
                  <a:lnTo>
                    <a:pt x="11" y="3"/>
                  </a:lnTo>
                  <a:close/>
                  <a:moveTo>
                    <a:pt x="489" y="1605"/>
                  </a:moveTo>
                  <a:lnTo>
                    <a:pt x="477" y="1669"/>
                  </a:lnTo>
                  <a:lnTo>
                    <a:pt x="433" y="1620"/>
                  </a:lnTo>
                  <a:lnTo>
                    <a:pt x="489" y="1605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11" name="Freeform 164"/>
            <p:cNvSpPr>
              <a:spLocks noEditPoints="1"/>
            </p:cNvSpPr>
            <p:nvPr/>
          </p:nvSpPr>
          <p:spPr bwMode="auto">
            <a:xfrm>
              <a:off x="2474" y="2254"/>
              <a:ext cx="468" cy="1192"/>
            </a:xfrm>
            <a:custGeom>
              <a:avLst/>
              <a:gdLst>
                <a:gd name="T0" fmla="*/ 11 w 468"/>
                <a:gd name="T1" fmla="*/ 4 h 1192"/>
                <a:gd name="T2" fmla="*/ 450 w 468"/>
                <a:gd name="T3" fmla="*/ 1144 h 1192"/>
                <a:gd name="T4" fmla="*/ 450 w 468"/>
                <a:gd name="T5" fmla="*/ 1147 h 1192"/>
                <a:gd name="T6" fmla="*/ 449 w 468"/>
                <a:gd name="T7" fmla="*/ 1148 h 1192"/>
                <a:gd name="T8" fmla="*/ 449 w 468"/>
                <a:gd name="T9" fmla="*/ 1150 h 1192"/>
                <a:gd name="T10" fmla="*/ 446 w 468"/>
                <a:gd name="T11" fmla="*/ 1151 h 1192"/>
                <a:gd name="T12" fmla="*/ 445 w 468"/>
                <a:gd name="T13" fmla="*/ 1151 h 1192"/>
                <a:gd name="T14" fmla="*/ 443 w 468"/>
                <a:gd name="T15" fmla="*/ 1151 h 1192"/>
                <a:gd name="T16" fmla="*/ 442 w 468"/>
                <a:gd name="T17" fmla="*/ 1150 h 1192"/>
                <a:gd name="T18" fmla="*/ 440 w 468"/>
                <a:gd name="T19" fmla="*/ 1148 h 1192"/>
                <a:gd name="T20" fmla="*/ 1 w 468"/>
                <a:gd name="T21" fmla="*/ 7 h 1192"/>
                <a:gd name="T22" fmla="*/ 0 w 468"/>
                <a:gd name="T23" fmla="*/ 5 h 1192"/>
                <a:gd name="T24" fmla="*/ 1 w 468"/>
                <a:gd name="T25" fmla="*/ 4 h 1192"/>
                <a:gd name="T26" fmla="*/ 3 w 468"/>
                <a:gd name="T27" fmla="*/ 2 h 1192"/>
                <a:gd name="T28" fmla="*/ 4 w 468"/>
                <a:gd name="T29" fmla="*/ 1 h 1192"/>
                <a:gd name="T30" fmla="*/ 6 w 468"/>
                <a:gd name="T31" fmla="*/ 0 h 1192"/>
                <a:gd name="T32" fmla="*/ 7 w 468"/>
                <a:gd name="T33" fmla="*/ 1 h 1192"/>
                <a:gd name="T34" fmla="*/ 10 w 468"/>
                <a:gd name="T35" fmla="*/ 2 h 1192"/>
                <a:gd name="T36" fmla="*/ 11 w 468"/>
                <a:gd name="T37" fmla="*/ 4 h 1192"/>
                <a:gd name="T38" fmla="*/ 11 w 468"/>
                <a:gd name="T39" fmla="*/ 4 h 1192"/>
                <a:gd name="T40" fmla="*/ 468 w 468"/>
                <a:gd name="T41" fmla="*/ 1127 h 1192"/>
                <a:gd name="T42" fmla="*/ 462 w 468"/>
                <a:gd name="T43" fmla="*/ 1192 h 1192"/>
                <a:gd name="T44" fmla="*/ 414 w 468"/>
                <a:gd name="T45" fmla="*/ 1148 h 1192"/>
                <a:gd name="T46" fmla="*/ 468 w 468"/>
                <a:gd name="T47" fmla="*/ 1127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8" h="1192">
                  <a:moveTo>
                    <a:pt x="11" y="4"/>
                  </a:moveTo>
                  <a:lnTo>
                    <a:pt x="450" y="1144"/>
                  </a:lnTo>
                  <a:lnTo>
                    <a:pt x="450" y="1147"/>
                  </a:lnTo>
                  <a:lnTo>
                    <a:pt x="449" y="1148"/>
                  </a:lnTo>
                  <a:lnTo>
                    <a:pt x="449" y="1150"/>
                  </a:lnTo>
                  <a:lnTo>
                    <a:pt x="446" y="1151"/>
                  </a:lnTo>
                  <a:lnTo>
                    <a:pt x="445" y="1151"/>
                  </a:lnTo>
                  <a:lnTo>
                    <a:pt x="443" y="1151"/>
                  </a:lnTo>
                  <a:lnTo>
                    <a:pt x="442" y="1150"/>
                  </a:lnTo>
                  <a:lnTo>
                    <a:pt x="440" y="1148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1"/>
                  </a:lnTo>
                  <a:lnTo>
                    <a:pt x="10" y="2"/>
                  </a:lnTo>
                  <a:lnTo>
                    <a:pt x="11" y="4"/>
                  </a:lnTo>
                  <a:lnTo>
                    <a:pt x="11" y="4"/>
                  </a:lnTo>
                  <a:close/>
                  <a:moveTo>
                    <a:pt x="468" y="1127"/>
                  </a:moveTo>
                  <a:lnTo>
                    <a:pt x="462" y="1192"/>
                  </a:lnTo>
                  <a:lnTo>
                    <a:pt x="414" y="1148"/>
                  </a:lnTo>
                  <a:lnTo>
                    <a:pt x="468" y="1127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12" name="Freeform 165"/>
            <p:cNvSpPr>
              <a:spLocks noEditPoints="1"/>
            </p:cNvSpPr>
            <p:nvPr/>
          </p:nvSpPr>
          <p:spPr bwMode="auto">
            <a:xfrm>
              <a:off x="1499" y="2022"/>
              <a:ext cx="486" cy="1438"/>
            </a:xfrm>
            <a:custGeom>
              <a:avLst/>
              <a:gdLst>
                <a:gd name="T0" fmla="*/ 10 w 486"/>
                <a:gd name="T1" fmla="*/ 4 h 1438"/>
                <a:gd name="T2" fmla="*/ 467 w 486"/>
                <a:gd name="T3" fmla="*/ 1390 h 1438"/>
                <a:gd name="T4" fmla="*/ 467 w 486"/>
                <a:gd name="T5" fmla="*/ 1392 h 1438"/>
                <a:gd name="T6" fmla="*/ 465 w 486"/>
                <a:gd name="T7" fmla="*/ 1394 h 1438"/>
                <a:gd name="T8" fmla="*/ 464 w 486"/>
                <a:gd name="T9" fmla="*/ 1395 h 1438"/>
                <a:gd name="T10" fmla="*/ 463 w 486"/>
                <a:gd name="T11" fmla="*/ 1396 h 1438"/>
                <a:gd name="T12" fmla="*/ 461 w 486"/>
                <a:gd name="T13" fmla="*/ 1396 h 1438"/>
                <a:gd name="T14" fmla="*/ 460 w 486"/>
                <a:gd name="T15" fmla="*/ 1396 h 1438"/>
                <a:gd name="T16" fmla="*/ 457 w 486"/>
                <a:gd name="T17" fmla="*/ 1395 h 1438"/>
                <a:gd name="T18" fmla="*/ 457 w 486"/>
                <a:gd name="T19" fmla="*/ 1393 h 1438"/>
                <a:gd name="T20" fmla="*/ 1 w 486"/>
                <a:gd name="T21" fmla="*/ 7 h 1438"/>
                <a:gd name="T22" fmla="*/ 0 w 486"/>
                <a:gd name="T23" fmla="*/ 5 h 1438"/>
                <a:gd name="T24" fmla="*/ 1 w 486"/>
                <a:gd name="T25" fmla="*/ 4 h 1438"/>
                <a:gd name="T26" fmla="*/ 2 w 486"/>
                <a:gd name="T27" fmla="*/ 2 h 1438"/>
                <a:gd name="T28" fmla="*/ 3 w 486"/>
                <a:gd name="T29" fmla="*/ 2 h 1438"/>
                <a:gd name="T30" fmla="*/ 6 w 486"/>
                <a:gd name="T31" fmla="*/ 0 h 1438"/>
                <a:gd name="T32" fmla="*/ 7 w 486"/>
                <a:gd name="T33" fmla="*/ 2 h 1438"/>
                <a:gd name="T34" fmla="*/ 9 w 486"/>
                <a:gd name="T35" fmla="*/ 3 h 1438"/>
                <a:gd name="T36" fmla="*/ 10 w 486"/>
                <a:gd name="T37" fmla="*/ 4 h 1438"/>
                <a:gd name="T38" fmla="*/ 10 w 486"/>
                <a:gd name="T39" fmla="*/ 4 h 1438"/>
                <a:gd name="T40" fmla="*/ 486 w 486"/>
                <a:gd name="T41" fmla="*/ 1373 h 1438"/>
                <a:gd name="T42" fmla="*/ 477 w 486"/>
                <a:gd name="T43" fmla="*/ 1438 h 1438"/>
                <a:gd name="T44" fmla="*/ 431 w 486"/>
                <a:gd name="T45" fmla="*/ 1392 h 1438"/>
                <a:gd name="T46" fmla="*/ 486 w 486"/>
                <a:gd name="T47" fmla="*/ 1373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6" h="1438">
                  <a:moveTo>
                    <a:pt x="10" y="4"/>
                  </a:moveTo>
                  <a:lnTo>
                    <a:pt x="467" y="1390"/>
                  </a:lnTo>
                  <a:lnTo>
                    <a:pt x="467" y="1392"/>
                  </a:lnTo>
                  <a:lnTo>
                    <a:pt x="465" y="1394"/>
                  </a:lnTo>
                  <a:lnTo>
                    <a:pt x="464" y="1395"/>
                  </a:lnTo>
                  <a:lnTo>
                    <a:pt x="463" y="1396"/>
                  </a:lnTo>
                  <a:lnTo>
                    <a:pt x="461" y="1396"/>
                  </a:lnTo>
                  <a:lnTo>
                    <a:pt x="460" y="1396"/>
                  </a:lnTo>
                  <a:lnTo>
                    <a:pt x="457" y="1395"/>
                  </a:lnTo>
                  <a:lnTo>
                    <a:pt x="457" y="1393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7" y="2"/>
                  </a:lnTo>
                  <a:lnTo>
                    <a:pt x="9" y="3"/>
                  </a:lnTo>
                  <a:lnTo>
                    <a:pt x="10" y="4"/>
                  </a:lnTo>
                  <a:lnTo>
                    <a:pt x="10" y="4"/>
                  </a:lnTo>
                  <a:close/>
                  <a:moveTo>
                    <a:pt x="486" y="1373"/>
                  </a:moveTo>
                  <a:lnTo>
                    <a:pt x="477" y="1438"/>
                  </a:lnTo>
                  <a:lnTo>
                    <a:pt x="431" y="1392"/>
                  </a:lnTo>
                  <a:lnTo>
                    <a:pt x="486" y="1373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Numerical Procedures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Topics:</a:t>
            </a:r>
          </a:p>
          <a:p>
            <a:pPr eaLnBrk="1" hangingPunct="1">
              <a:buFontTx/>
              <a:buChar char="•"/>
            </a:pPr>
            <a:r>
              <a:rPr lang="en-US" altLang="en-US" dirty="0" smtClean="0">
                <a:latin typeface="Arial" charset="0"/>
                <a:cs typeface="Arial" charset="0"/>
              </a:rPr>
              <a:t>Path dependent options using tree</a:t>
            </a:r>
          </a:p>
          <a:p>
            <a:pPr eaLnBrk="1" hangingPunct="1">
              <a:buFontTx/>
              <a:buChar char="•"/>
            </a:pPr>
            <a:r>
              <a:rPr lang="en-US" altLang="en-US" dirty="0" smtClean="0">
                <a:latin typeface="Arial" charset="0"/>
                <a:cs typeface="Arial" charset="0"/>
              </a:rPr>
              <a:t>Barrier options</a:t>
            </a:r>
          </a:p>
          <a:p>
            <a:pPr eaLnBrk="1" hangingPunct="1">
              <a:buFontTx/>
              <a:buChar char="•"/>
            </a:pPr>
            <a:r>
              <a:rPr lang="en-US" altLang="en-US" dirty="0" smtClean="0">
                <a:latin typeface="Arial" charset="0"/>
                <a:cs typeface="Arial" charset="0"/>
              </a:rPr>
              <a:t>Options where there are two stochastic variables</a:t>
            </a:r>
          </a:p>
          <a:p>
            <a:pPr eaLnBrk="1" hangingPunct="1">
              <a:buFontTx/>
              <a:buChar char="•"/>
            </a:pPr>
            <a:r>
              <a:rPr lang="en-US" altLang="en-US" dirty="0" smtClean="0">
                <a:latin typeface="Arial" charset="0"/>
                <a:cs typeface="Arial" charset="0"/>
              </a:rPr>
              <a:t>American options using Monte Carlo</a:t>
            </a:r>
          </a:p>
          <a:p>
            <a:pPr eaLnBrk="1" hangingPunct="1">
              <a:buFontTx/>
              <a:buChar char="•"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Char char="•"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Char char="•"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Char char="•"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F0EE13C-76C9-4E3B-A138-33C60A65880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1127125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Path Dependence: </a:t>
            </a:r>
            <a:br>
              <a:rPr lang="en-US" dirty="0"/>
            </a:br>
            <a:r>
              <a:rPr lang="en-US" dirty="0"/>
              <a:t>The Traditional View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438400"/>
            <a:ext cx="7467600" cy="36925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Trees work well for American options. They cannot be used for path-dependent options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Monte Carlo simulation works well for path-dependent options; it cannot be used for American options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B2C8C48-08C7-4AB3-B5F2-47C941B90C9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315200" cy="762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Extending the Use of Trees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209800"/>
            <a:ext cx="7924800" cy="367665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Backwards induction can be used for some path-dependent options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We will first illustrate the methodology using lookback options and then show how it can be used for Asian options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30EEAC-81E7-4682-9548-F8795B61777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8223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Lookback Example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70063"/>
            <a:ext cx="8761413" cy="41148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600" dirty="0" smtClean="0"/>
              <a:t>Consider an American </a:t>
            </a:r>
            <a:r>
              <a:rPr lang="en-US" sz="2600" dirty="0" err="1" smtClean="0"/>
              <a:t>lookback</a:t>
            </a:r>
            <a:r>
              <a:rPr lang="en-US" sz="2600" dirty="0" smtClean="0"/>
              <a:t> put on a stock where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600" dirty="0" smtClean="0"/>
              <a:t>	</a:t>
            </a:r>
            <a:r>
              <a:rPr lang="en-US" sz="2600" i="1" dirty="0" smtClean="0">
                <a:latin typeface="+mj-lt"/>
              </a:rPr>
              <a:t>S</a:t>
            </a:r>
            <a:r>
              <a:rPr lang="en-US" sz="2600" dirty="0" smtClean="0"/>
              <a:t>  = 50, </a:t>
            </a:r>
            <a:r>
              <a:rPr lang="en-US" sz="2600" dirty="0" smtClean="0">
                <a:latin typeface="Symbol" pitchFamily="18" charset="2"/>
              </a:rPr>
              <a:t>s</a:t>
            </a:r>
            <a:r>
              <a:rPr lang="en-US" sz="2600" dirty="0" smtClean="0"/>
              <a:t> = 40%,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600" dirty="0" smtClean="0"/>
              <a:t>  = 10%, </a:t>
            </a:r>
            <a:r>
              <a:rPr lang="en-CA" sz="2600" dirty="0" smtClean="0">
                <a:latin typeface="Symbol" pitchFamily="18" charset="2"/>
              </a:rPr>
              <a:t>D</a:t>
            </a:r>
            <a:r>
              <a:rPr lang="en-US" sz="2600" i="1" dirty="0" smtClean="0">
                <a:latin typeface="+mj-lt"/>
              </a:rPr>
              <a:t>t </a:t>
            </a:r>
            <a:r>
              <a:rPr lang="en-US" sz="2600" dirty="0" smtClean="0"/>
              <a:t> = 1 month &amp; the life of the option is 3 months</a:t>
            </a:r>
          </a:p>
          <a:p>
            <a:pPr eaLnBrk="1" hangingPunct="1">
              <a:defRPr/>
            </a:pPr>
            <a:r>
              <a:rPr lang="en-US" sz="2600" dirty="0" smtClean="0"/>
              <a:t>Payoff is 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600" baseline="-25000" dirty="0" err="1" smtClean="0"/>
              <a:t>max</a:t>
            </a:r>
            <a:r>
              <a:rPr lang="en-US" sz="2600" dirty="0" smtClean="0"/>
              <a:t>-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dirty="0" smtClean="0"/>
              <a:t> </a:t>
            </a:r>
          </a:p>
          <a:p>
            <a:pPr eaLnBrk="1" hangingPunct="1">
              <a:defRPr/>
            </a:pPr>
            <a:r>
              <a:rPr lang="en-US" sz="2600" dirty="0" smtClean="0"/>
              <a:t>We can value the deal by considering all  possible values of the maximum  stock price at each node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   </a:t>
            </a:r>
            <a:r>
              <a:rPr lang="en-US" sz="2000" dirty="0" smtClean="0"/>
              <a:t>(This example is presented to illustrate the methodology. </a:t>
            </a:r>
            <a:r>
              <a:rPr lang="en-CA" sz="2000" dirty="0" smtClean="0"/>
              <a:t>It is not the most efficient way</a:t>
            </a:r>
            <a:r>
              <a:rPr lang="en-US" sz="2000" dirty="0" smtClean="0"/>
              <a:t> of handling American </a:t>
            </a:r>
            <a:r>
              <a:rPr lang="en-US" sz="2000" dirty="0" err="1" smtClean="0"/>
              <a:t>lookbacks</a:t>
            </a:r>
            <a:r>
              <a:rPr lang="en-US" sz="2000" dirty="0" smtClean="0"/>
              <a:t> </a:t>
            </a:r>
            <a:r>
              <a:rPr lang="en-CA" sz="2000" dirty="0" smtClean="0"/>
              <a:t>(See Technical Note 13</a:t>
            </a:r>
            <a:r>
              <a:rPr lang="en-US" sz="2000" dirty="0" smtClean="0"/>
              <a:t>)</a:t>
            </a: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6A4D1E-4C7B-4AB0-AB3C-30E757CB76C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7239000" cy="685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3500" dirty="0" smtClean="0"/>
              <a:t>Example:  An American Lookback Put Option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133600"/>
            <a:ext cx="6858000" cy="16002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 = 50, </a:t>
            </a:r>
            <a:r>
              <a:rPr lang="en-US" altLang="en-US" sz="2400" dirty="0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= 40%,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 = 10%, </a:t>
            </a:r>
            <a:r>
              <a:rPr lang="en-CA" altLang="en-US" sz="2400" dirty="0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 = 1 month,</a:t>
            </a:r>
            <a:r>
              <a:rPr lang="en-US" altLang="en-US" sz="1400" dirty="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71F1DF1-C867-4109-8BEE-9086EB191B4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29702" name="Group 78"/>
          <p:cNvGrpSpPr>
            <a:grpSpLocks/>
          </p:cNvGrpSpPr>
          <p:nvPr/>
        </p:nvGrpSpPr>
        <p:grpSpPr bwMode="auto">
          <a:xfrm>
            <a:off x="2209800" y="2590800"/>
            <a:ext cx="6267450" cy="3205163"/>
            <a:chOff x="679450" y="1573212"/>
            <a:chExt cx="7793035" cy="4227517"/>
          </a:xfrm>
        </p:grpSpPr>
        <p:grpSp>
          <p:nvGrpSpPr>
            <p:cNvPr id="29704" name="Group 4"/>
            <p:cNvGrpSpPr>
              <a:grpSpLocks/>
            </p:cNvGrpSpPr>
            <p:nvPr/>
          </p:nvGrpSpPr>
          <p:grpSpPr bwMode="auto">
            <a:xfrm>
              <a:off x="2930534" y="2730501"/>
              <a:ext cx="687390" cy="1098551"/>
              <a:chOff x="1846" y="1720"/>
              <a:chExt cx="433" cy="692"/>
            </a:xfrm>
          </p:grpSpPr>
          <p:grpSp>
            <p:nvGrpSpPr>
              <p:cNvPr id="29772" name="Group 5"/>
              <p:cNvGrpSpPr>
                <a:grpSpLocks/>
              </p:cNvGrpSpPr>
              <p:nvPr/>
            </p:nvGrpSpPr>
            <p:grpSpPr bwMode="auto">
              <a:xfrm>
                <a:off x="1846" y="1770"/>
                <a:ext cx="433" cy="642"/>
                <a:chOff x="1846" y="1770"/>
                <a:chExt cx="433" cy="642"/>
              </a:xfrm>
            </p:grpSpPr>
            <p:sp>
              <p:nvSpPr>
                <p:cNvPr id="29774" name="Rectangle 6"/>
                <p:cNvSpPr>
                  <a:spLocks noChangeArrowheads="1"/>
                </p:cNvSpPr>
                <p:nvPr/>
              </p:nvSpPr>
              <p:spPr bwMode="auto">
                <a:xfrm>
                  <a:off x="1846" y="1770"/>
                  <a:ext cx="394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56.12</a:t>
                  </a:r>
                </a:p>
              </p:txBody>
            </p:sp>
            <p:sp>
              <p:nvSpPr>
                <p:cNvPr id="29775" name="Rectangle 7"/>
                <p:cNvSpPr>
                  <a:spLocks noChangeArrowheads="1"/>
                </p:cNvSpPr>
                <p:nvPr/>
              </p:nvSpPr>
              <p:spPr bwMode="auto">
                <a:xfrm>
                  <a:off x="1846" y="2055"/>
                  <a:ext cx="394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56.12</a:t>
                  </a:r>
                </a:p>
              </p:txBody>
            </p:sp>
            <p:sp>
              <p:nvSpPr>
                <p:cNvPr id="29776" name="Rectangle 8"/>
                <p:cNvSpPr>
                  <a:spLocks noChangeArrowheads="1"/>
                </p:cNvSpPr>
                <p:nvPr/>
              </p:nvSpPr>
              <p:spPr bwMode="auto">
                <a:xfrm>
                  <a:off x="1861" y="2207"/>
                  <a:ext cx="418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  4.68</a:t>
                  </a:r>
                </a:p>
              </p:txBody>
            </p:sp>
          </p:grpSp>
          <p:sp>
            <p:nvSpPr>
              <p:cNvPr id="29773" name="Rectangle 9"/>
              <p:cNvSpPr>
                <a:spLocks noChangeArrowheads="1"/>
              </p:cNvSpPr>
              <p:nvPr/>
            </p:nvSpPr>
            <p:spPr bwMode="auto">
              <a:xfrm>
                <a:off x="1859" y="1720"/>
                <a:ext cx="406" cy="6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Arial" charset="0"/>
                </a:endParaRPr>
              </a:p>
            </p:txBody>
          </p:sp>
        </p:grpSp>
        <p:grpSp>
          <p:nvGrpSpPr>
            <p:cNvPr id="29705" name="Group 10"/>
            <p:cNvGrpSpPr>
              <a:grpSpLocks/>
            </p:cNvGrpSpPr>
            <p:nvPr/>
          </p:nvGrpSpPr>
          <p:grpSpPr bwMode="auto">
            <a:xfrm>
              <a:off x="2951156" y="3816352"/>
              <a:ext cx="654048" cy="1141413"/>
              <a:chOff x="1859" y="2404"/>
              <a:chExt cx="412" cy="719"/>
            </a:xfrm>
          </p:grpSpPr>
          <p:grpSp>
            <p:nvGrpSpPr>
              <p:cNvPr id="29767" name="Group 11"/>
              <p:cNvGrpSpPr>
                <a:grpSpLocks/>
              </p:cNvGrpSpPr>
              <p:nvPr/>
            </p:nvGrpSpPr>
            <p:grpSpPr bwMode="auto">
              <a:xfrm>
                <a:off x="1864" y="2450"/>
                <a:ext cx="407" cy="673"/>
                <a:chOff x="1864" y="2450"/>
                <a:chExt cx="407" cy="673"/>
              </a:xfrm>
            </p:grpSpPr>
            <p:sp>
              <p:nvSpPr>
                <p:cNvPr id="29769" name="Rectangle 12"/>
                <p:cNvSpPr>
                  <a:spLocks noChangeArrowheads="1"/>
                </p:cNvSpPr>
                <p:nvPr/>
              </p:nvSpPr>
              <p:spPr bwMode="auto">
                <a:xfrm>
                  <a:off x="1864" y="2450"/>
                  <a:ext cx="394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44.55</a:t>
                  </a:r>
                </a:p>
              </p:txBody>
            </p:sp>
            <p:sp>
              <p:nvSpPr>
                <p:cNvPr id="29770" name="Rectangle 13"/>
                <p:cNvSpPr>
                  <a:spLocks noChangeArrowheads="1"/>
                </p:cNvSpPr>
                <p:nvPr/>
              </p:nvSpPr>
              <p:spPr bwMode="auto">
                <a:xfrm>
                  <a:off x="1865" y="2726"/>
                  <a:ext cx="394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50.00</a:t>
                  </a:r>
                </a:p>
              </p:txBody>
            </p:sp>
            <p:sp>
              <p:nvSpPr>
                <p:cNvPr id="29771" name="Rectangle 14"/>
                <p:cNvSpPr>
                  <a:spLocks noChangeArrowheads="1"/>
                </p:cNvSpPr>
                <p:nvPr/>
              </p:nvSpPr>
              <p:spPr bwMode="auto">
                <a:xfrm>
                  <a:off x="1932" y="2918"/>
                  <a:ext cx="339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6.38</a:t>
                  </a:r>
                </a:p>
              </p:txBody>
            </p:sp>
          </p:grpSp>
          <p:sp>
            <p:nvSpPr>
              <p:cNvPr id="29768" name="Rectangle 15"/>
              <p:cNvSpPr>
                <a:spLocks noChangeArrowheads="1"/>
              </p:cNvSpPr>
              <p:nvPr/>
            </p:nvSpPr>
            <p:spPr bwMode="auto">
              <a:xfrm>
                <a:off x="1859" y="2404"/>
                <a:ext cx="406" cy="6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Arial" charset="0"/>
                </a:endParaRPr>
              </a:p>
            </p:txBody>
          </p:sp>
        </p:grpSp>
        <p:grpSp>
          <p:nvGrpSpPr>
            <p:cNvPr id="29706" name="Group 16"/>
            <p:cNvGrpSpPr>
              <a:grpSpLocks/>
            </p:cNvGrpSpPr>
            <p:nvPr/>
          </p:nvGrpSpPr>
          <p:grpSpPr bwMode="auto">
            <a:xfrm>
              <a:off x="4724402" y="2182813"/>
              <a:ext cx="1152526" cy="3313113"/>
              <a:chOff x="2976" y="1375"/>
              <a:chExt cx="726" cy="2087"/>
            </a:xfrm>
          </p:grpSpPr>
          <p:grpSp>
            <p:nvGrpSpPr>
              <p:cNvPr id="29749" name="Group 17"/>
              <p:cNvGrpSpPr>
                <a:grpSpLocks/>
              </p:cNvGrpSpPr>
              <p:nvPr/>
            </p:nvGrpSpPr>
            <p:grpSpPr bwMode="auto">
              <a:xfrm>
                <a:off x="3121" y="1375"/>
                <a:ext cx="407" cy="680"/>
                <a:chOff x="3121" y="1375"/>
                <a:chExt cx="407" cy="680"/>
              </a:xfrm>
            </p:grpSpPr>
            <p:grpSp>
              <p:nvGrpSpPr>
                <p:cNvPr id="29762" name="Group 18"/>
                <p:cNvGrpSpPr>
                  <a:grpSpLocks/>
                </p:cNvGrpSpPr>
                <p:nvPr/>
              </p:nvGrpSpPr>
              <p:grpSpPr bwMode="auto">
                <a:xfrm>
                  <a:off x="3121" y="1413"/>
                  <a:ext cx="407" cy="642"/>
                  <a:chOff x="3121" y="1413"/>
                  <a:chExt cx="407" cy="642"/>
                </a:xfrm>
              </p:grpSpPr>
              <p:sp>
                <p:nvSpPr>
                  <p:cNvPr id="29764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121" y="1413"/>
                    <a:ext cx="394" cy="2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ahoma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SzPct val="75000"/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Tahoma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ahoma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000">
                        <a:latin typeface="Arial" charset="0"/>
                      </a:rPr>
                      <a:t>62.99</a:t>
                    </a:r>
                  </a:p>
                </p:txBody>
              </p:sp>
              <p:sp>
                <p:nvSpPr>
                  <p:cNvPr id="2976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121" y="1698"/>
                    <a:ext cx="394" cy="2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ahoma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SzPct val="75000"/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Tahoma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ahoma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000">
                        <a:latin typeface="Arial" charset="0"/>
                      </a:rPr>
                      <a:t>62.99</a:t>
                    </a:r>
                  </a:p>
                </p:txBody>
              </p:sp>
              <p:sp>
                <p:nvSpPr>
                  <p:cNvPr id="29766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189" y="1850"/>
                    <a:ext cx="339" cy="2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ahoma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SzPct val="75000"/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Tahoma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ahoma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000">
                        <a:latin typeface="Arial" charset="0"/>
                      </a:rPr>
                      <a:t>3.36</a:t>
                    </a:r>
                  </a:p>
                </p:txBody>
              </p:sp>
            </p:grpSp>
            <p:sp>
              <p:nvSpPr>
                <p:cNvPr id="29763" name="Rectangle 22"/>
                <p:cNvSpPr>
                  <a:spLocks noChangeArrowheads="1"/>
                </p:cNvSpPr>
                <p:nvPr/>
              </p:nvSpPr>
              <p:spPr bwMode="auto">
                <a:xfrm>
                  <a:off x="3146" y="1375"/>
                  <a:ext cx="379" cy="63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000">
                    <a:latin typeface="Arial" charset="0"/>
                  </a:endParaRPr>
                </a:p>
              </p:txBody>
            </p:sp>
          </p:grpSp>
          <p:grpSp>
            <p:nvGrpSpPr>
              <p:cNvPr id="29750" name="Group 23"/>
              <p:cNvGrpSpPr>
                <a:grpSpLocks/>
              </p:cNvGrpSpPr>
              <p:nvPr/>
            </p:nvGrpSpPr>
            <p:grpSpPr bwMode="auto">
              <a:xfrm>
                <a:off x="2976" y="2050"/>
                <a:ext cx="726" cy="716"/>
                <a:chOff x="2976" y="2050"/>
                <a:chExt cx="726" cy="716"/>
              </a:xfrm>
            </p:grpSpPr>
            <p:sp>
              <p:nvSpPr>
                <p:cNvPr id="29756" name="Rectangle 24"/>
                <p:cNvSpPr>
                  <a:spLocks noChangeArrowheads="1"/>
                </p:cNvSpPr>
                <p:nvPr/>
              </p:nvSpPr>
              <p:spPr bwMode="auto">
                <a:xfrm>
                  <a:off x="3160" y="2087"/>
                  <a:ext cx="394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50.00</a:t>
                  </a:r>
                </a:p>
              </p:txBody>
            </p:sp>
            <p:grpSp>
              <p:nvGrpSpPr>
                <p:cNvPr id="29757" name="Group 25"/>
                <p:cNvGrpSpPr>
                  <a:grpSpLocks/>
                </p:cNvGrpSpPr>
                <p:nvPr/>
              </p:nvGrpSpPr>
              <p:grpSpPr bwMode="auto">
                <a:xfrm>
                  <a:off x="2976" y="2390"/>
                  <a:ext cx="726" cy="376"/>
                  <a:chOff x="2976" y="2390"/>
                  <a:chExt cx="726" cy="376"/>
                </a:xfrm>
              </p:grpSpPr>
              <p:sp>
                <p:nvSpPr>
                  <p:cNvPr id="29759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390"/>
                    <a:ext cx="698" cy="2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ahoma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SzPct val="75000"/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Tahoma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ahoma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000">
                        <a:latin typeface="Arial" charset="0"/>
                      </a:rPr>
                      <a:t>56.12  50.00</a:t>
                    </a:r>
                  </a:p>
                </p:txBody>
              </p:sp>
              <p:sp>
                <p:nvSpPr>
                  <p:cNvPr id="29760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054" y="2561"/>
                    <a:ext cx="358" cy="2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2075" tIns="46038" rIns="92075" bIns="46038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ahoma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SzPct val="75000"/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Tahoma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ahoma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000">
                        <a:latin typeface="Arial" charset="0"/>
                      </a:rPr>
                      <a:t>6.12</a:t>
                    </a:r>
                  </a:p>
                </p:txBody>
              </p:sp>
              <p:sp>
                <p:nvSpPr>
                  <p:cNvPr id="29761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293" y="2561"/>
                    <a:ext cx="409" cy="2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2075" tIns="46038" rIns="92075" bIns="46038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ahoma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SzPct val="75000"/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Tahoma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ahoma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000">
                        <a:latin typeface="Arial" charset="0"/>
                      </a:rPr>
                      <a:t> 2.66</a:t>
                    </a:r>
                  </a:p>
                </p:txBody>
              </p:sp>
            </p:grpSp>
            <p:sp>
              <p:nvSpPr>
                <p:cNvPr id="29758" name="Rectangle 29"/>
                <p:cNvSpPr>
                  <a:spLocks noChangeArrowheads="1"/>
                </p:cNvSpPr>
                <p:nvPr/>
              </p:nvSpPr>
              <p:spPr bwMode="auto">
                <a:xfrm>
                  <a:off x="3002" y="2050"/>
                  <a:ext cx="658" cy="66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000">
                    <a:latin typeface="Arial" charset="0"/>
                  </a:endParaRPr>
                </a:p>
              </p:txBody>
            </p:sp>
          </p:grpSp>
          <p:grpSp>
            <p:nvGrpSpPr>
              <p:cNvPr id="29751" name="Group 30"/>
              <p:cNvGrpSpPr>
                <a:grpSpLocks/>
              </p:cNvGrpSpPr>
              <p:nvPr/>
            </p:nvGrpSpPr>
            <p:grpSpPr bwMode="auto">
              <a:xfrm>
                <a:off x="3118" y="2764"/>
                <a:ext cx="399" cy="698"/>
                <a:chOff x="3118" y="2764"/>
                <a:chExt cx="399" cy="698"/>
              </a:xfrm>
            </p:grpSpPr>
            <p:sp>
              <p:nvSpPr>
                <p:cNvPr id="29752" name="Rectangle 31"/>
                <p:cNvSpPr>
                  <a:spLocks noChangeArrowheads="1"/>
                </p:cNvSpPr>
                <p:nvPr/>
              </p:nvSpPr>
              <p:spPr bwMode="auto">
                <a:xfrm>
                  <a:off x="3118" y="2797"/>
                  <a:ext cx="394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39.69</a:t>
                  </a:r>
                </a:p>
              </p:txBody>
            </p:sp>
            <p:sp>
              <p:nvSpPr>
                <p:cNvPr id="29753" name="Rectangle 32"/>
                <p:cNvSpPr>
                  <a:spLocks noChangeArrowheads="1"/>
                </p:cNvSpPr>
                <p:nvPr/>
              </p:nvSpPr>
              <p:spPr bwMode="auto">
                <a:xfrm>
                  <a:off x="3119" y="3065"/>
                  <a:ext cx="394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50.00</a:t>
                  </a:r>
                </a:p>
              </p:txBody>
            </p:sp>
            <p:sp>
              <p:nvSpPr>
                <p:cNvPr id="29754" name="Rectangle 33"/>
                <p:cNvSpPr>
                  <a:spLocks noChangeArrowheads="1"/>
                </p:cNvSpPr>
                <p:nvPr/>
              </p:nvSpPr>
              <p:spPr bwMode="auto">
                <a:xfrm>
                  <a:off x="3123" y="3257"/>
                  <a:ext cx="394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10.31</a:t>
                  </a:r>
                </a:p>
              </p:txBody>
            </p:sp>
            <p:sp>
              <p:nvSpPr>
                <p:cNvPr id="29755" name="Rectangle 34"/>
                <p:cNvSpPr>
                  <a:spLocks noChangeArrowheads="1"/>
                </p:cNvSpPr>
                <p:nvPr/>
              </p:nvSpPr>
              <p:spPr bwMode="auto">
                <a:xfrm>
                  <a:off x="3152" y="2764"/>
                  <a:ext cx="361" cy="64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000">
                    <a:latin typeface="Arial" charset="0"/>
                  </a:endParaRPr>
                </a:p>
              </p:txBody>
            </p:sp>
          </p:grpSp>
        </p:grpSp>
        <p:grpSp>
          <p:nvGrpSpPr>
            <p:cNvPr id="29707" name="Group 35"/>
            <p:cNvGrpSpPr>
              <a:grpSpLocks/>
            </p:cNvGrpSpPr>
            <p:nvPr/>
          </p:nvGrpSpPr>
          <p:grpSpPr bwMode="auto">
            <a:xfrm>
              <a:off x="7311998" y="1573212"/>
              <a:ext cx="679447" cy="927099"/>
              <a:chOff x="4606" y="991"/>
              <a:chExt cx="428" cy="584"/>
            </a:xfrm>
          </p:grpSpPr>
          <p:grpSp>
            <p:nvGrpSpPr>
              <p:cNvPr id="29744" name="Group 36"/>
              <p:cNvGrpSpPr>
                <a:grpSpLocks/>
              </p:cNvGrpSpPr>
              <p:nvPr/>
            </p:nvGrpSpPr>
            <p:grpSpPr bwMode="auto">
              <a:xfrm>
                <a:off x="4606" y="1037"/>
                <a:ext cx="425" cy="538"/>
                <a:chOff x="4606" y="1037"/>
                <a:chExt cx="425" cy="538"/>
              </a:xfrm>
            </p:grpSpPr>
            <p:sp>
              <p:nvSpPr>
                <p:cNvPr id="29746" name="Rectangle 37"/>
                <p:cNvSpPr>
                  <a:spLocks noChangeArrowheads="1"/>
                </p:cNvSpPr>
                <p:nvPr/>
              </p:nvSpPr>
              <p:spPr bwMode="auto">
                <a:xfrm>
                  <a:off x="4611" y="1037"/>
                  <a:ext cx="394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70.70</a:t>
                  </a:r>
                </a:p>
              </p:txBody>
            </p:sp>
            <p:sp>
              <p:nvSpPr>
                <p:cNvPr id="29747" name="Rectangle 38"/>
                <p:cNvSpPr>
                  <a:spLocks noChangeArrowheads="1"/>
                </p:cNvSpPr>
                <p:nvPr/>
              </p:nvSpPr>
              <p:spPr bwMode="auto">
                <a:xfrm>
                  <a:off x="4620" y="1199"/>
                  <a:ext cx="394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70.70</a:t>
                  </a:r>
                </a:p>
              </p:txBody>
            </p:sp>
            <p:sp>
              <p:nvSpPr>
                <p:cNvPr id="29748" name="Rectangle 39"/>
                <p:cNvSpPr>
                  <a:spLocks noChangeArrowheads="1"/>
                </p:cNvSpPr>
                <p:nvPr/>
              </p:nvSpPr>
              <p:spPr bwMode="auto">
                <a:xfrm>
                  <a:off x="4606" y="1370"/>
                  <a:ext cx="425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  0.00</a:t>
                  </a:r>
                </a:p>
              </p:txBody>
            </p:sp>
          </p:grpSp>
          <p:sp>
            <p:nvSpPr>
              <p:cNvPr id="29745" name="Rectangle 40"/>
              <p:cNvSpPr>
                <a:spLocks noChangeArrowheads="1"/>
              </p:cNvSpPr>
              <p:nvPr/>
            </p:nvSpPr>
            <p:spPr bwMode="auto">
              <a:xfrm>
                <a:off x="4628" y="991"/>
                <a:ext cx="406" cy="54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Arial" charset="0"/>
                </a:endParaRPr>
              </a:p>
            </p:txBody>
          </p:sp>
        </p:grpSp>
        <p:grpSp>
          <p:nvGrpSpPr>
            <p:cNvPr id="29708" name="Group 41"/>
            <p:cNvGrpSpPr>
              <a:grpSpLocks/>
            </p:cNvGrpSpPr>
            <p:nvPr/>
          </p:nvGrpSpPr>
          <p:grpSpPr bwMode="auto">
            <a:xfrm>
              <a:off x="7319961" y="2673351"/>
              <a:ext cx="1152524" cy="903288"/>
              <a:chOff x="4611" y="1684"/>
              <a:chExt cx="726" cy="569"/>
            </a:xfrm>
          </p:grpSpPr>
          <p:grpSp>
            <p:nvGrpSpPr>
              <p:cNvPr id="29738" name="Group 42"/>
              <p:cNvGrpSpPr>
                <a:grpSpLocks/>
              </p:cNvGrpSpPr>
              <p:nvPr/>
            </p:nvGrpSpPr>
            <p:grpSpPr bwMode="auto">
              <a:xfrm>
                <a:off x="4611" y="1877"/>
                <a:ext cx="726" cy="376"/>
                <a:chOff x="4611" y="1877"/>
                <a:chExt cx="726" cy="376"/>
              </a:xfrm>
            </p:grpSpPr>
            <p:sp>
              <p:nvSpPr>
                <p:cNvPr id="29741" name="Rectangle 43"/>
                <p:cNvSpPr>
                  <a:spLocks noChangeArrowheads="1"/>
                </p:cNvSpPr>
                <p:nvPr/>
              </p:nvSpPr>
              <p:spPr bwMode="auto">
                <a:xfrm>
                  <a:off x="4611" y="1877"/>
                  <a:ext cx="698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62.99  56.12</a:t>
                  </a:r>
                </a:p>
              </p:txBody>
            </p:sp>
            <p:sp>
              <p:nvSpPr>
                <p:cNvPr id="29742" name="Rectangle 44"/>
                <p:cNvSpPr>
                  <a:spLocks noChangeArrowheads="1"/>
                </p:cNvSpPr>
                <p:nvPr/>
              </p:nvSpPr>
              <p:spPr bwMode="auto">
                <a:xfrm>
                  <a:off x="4666" y="2048"/>
                  <a:ext cx="365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6.87</a:t>
                  </a:r>
                </a:p>
              </p:txBody>
            </p:sp>
            <p:sp>
              <p:nvSpPr>
                <p:cNvPr id="29743" name="Rectangle 45"/>
                <p:cNvSpPr>
                  <a:spLocks noChangeArrowheads="1"/>
                </p:cNvSpPr>
                <p:nvPr/>
              </p:nvSpPr>
              <p:spPr bwMode="auto">
                <a:xfrm>
                  <a:off x="4964" y="2048"/>
                  <a:ext cx="373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0.00</a:t>
                  </a:r>
                </a:p>
              </p:txBody>
            </p:sp>
          </p:grpSp>
          <p:sp>
            <p:nvSpPr>
              <p:cNvPr id="29739" name="Rectangle 46"/>
              <p:cNvSpPr>
                <a:spLocks noChangeArrowheads="1"/>
              </p:cNvSpPr>
              <p:nvPr/>
            </p:nvSpPr>
            <p:spPr bwMode="auto">
              <a:xfrm>
                <a:off x="4767" y="1721"/>
                <a:ext cx="394" cy="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Arial" charset="0"/>
                  </a:rPr>
                  <a:t>56.12</a:t>
                </a:r>
              </a:p>
            </p:txBody>
          </p:sp>
          <p:sp>
            <p:nvSpPr>
              <p:cNvPr id="29740" name="Rectangle 47"/>
              <p:cNvSpPr>
                <a:spLocks noChangeArrowheads="1"/>
              </p:cNvSpPr>
              <p:nvPr/>
            </p:nvSpPr>
            <p:spPr bwMode="auto">
              <a:xfrm>
                <a:off x="4631" y="1684"/>
                <a:ext cx="667" cy="5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Arial" charset="0"/>
                </a:endParaRPr>
              </a:p>
            </p:txBody>
          </p:sp>
        </p:grpSp>
        <p:grpSp>
          <p:nvGrpSpPr>
            <p:cNvPr id="29709" name="Group 48"/>
            <p:cNvGrpSpPr>
              <a:grpSpLocks/>
            </p:cNvGrpSpPr>
            <p:nvPr/>
          </p:nvGrpSpPr>
          <p:grpSpPr bwMode="auto">
            <a:xfrm>
              <a:off x="7319961" y="3776665"/>
              <a:ext cx="1152524" cy="893763"/>
              <a:chOff x="4611" y="2379"/>
              <a:chExt cx="726" cy="563"/>
            </a:xfrm>
          </p:grpSpPr>
          <p:grpSp>
            <p:nvGrpSpPr>
              <p:cNvPr id="29732" name="Group 49"/>
              <p:cNvGrpSpPr>
                <a:grpSpLocks/>
              </p:cNvGrpSpPr>
              <p:nvPr/>
            </p:nvGrpSpPr>
            <p:grpSpPr bwMode="auto">
              <a:xfrm>
                <a:off x="4611" y="2566"/>
                <a:ext cx="726" cy="376"/>
                <a:chOff x="4611" y="2566"/>
                <a:chExt cx="726" cy="376"/>
              </a:xfrm>
            </p:grpSpPr>
            <p:sp>
              <p:nvSpPr>
                <p:cNvPr id="29735" name="Rectangle 50"/>
                <p:cNvSpPr>
                  <a:spLocks noChangeArrowheads="1"/>
                </p:cNvSpPr>
                <p:nvPr/>
              </p:nvSpPr>
              <p:spPr bwMode="auto">
                <a:xfrm>
                  <a:off x="4611" y="2566"/>
                  <a:ext cx="698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56.12  50.00</a:t>
                  </a:r>
                </a:p>
              </p:txBody>
            </p:sp>
            <p:sp>
              <p:nvSpPr>
                <p:cNvPr id="29736" name="Rectangle 51"/>
                <p:cNvSpPr>
                  <a:spLocks noChangeArrowheads="1"/>
                </p:cNvSpPr>
                <p:nvPr/>
              </p:nvSpPr>
              <p:spPr bwMode="auto">
                <a:xfrm>
                  <a:off x="4611" y="2737"/>
                  <a:ext cx="394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11.57</a:t>
                  </a:r>
                </a:p>
              </p:txBody>
            </p:sp>
            <p:sp>
              <p:nvSpPr>
                <p:cNvPr id="29737" name="Rectangle 52"/>
                <p:cNvSpPr>
                  <a:spLocks noChangeArrowheads="1"/>
                </p:cNvSpPr>
                <p:nvPr/>
              </p:nvSpPr>
              <p:spPr bwMode="auto">
                <a:xfrm>
                  <a:off x="4905" y="2737"/>
                  <a:ext cx="432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  5.45</a:t>
                  </a:r>
                </a:p>
              </p:txBody>
            </p:sp>
          </p:grpSp>
          <p:sp>
            <p:nvSpPr>
              <p:cNvPr id="29733" name="Rectangle 53"/>
              <p:cNvSpPr>
                <a:spLocks noChangeArrowheads="1"/>
              </p:cNvSpPr>
              <p:nvPr/>
            </p:nvSpPr>
            <p:spPr bwMode="auto">
              <a:xfrm>
                <a:off x="4758" y="2407"/>
                <a:ext cx="394" cy="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Arial" charset="0"/>
                  </a:rPr>
                  <a:t>44.55</a:t>
                </a:r>
              </a:p>
            </p:txBody>
          </p:sp>
          <p:sp>
            <p:nvSpPr>
              <p:cNvPr id="29734" name="Rectangle 54"/>
              <p:cNvSpPr>
                <a:spLocks noChangeArrowheads="1"/>
              </p:cNvSpPr>
              <p:nvPr/>
            </p:nvSpPr>
            <p:spPr bwMode="auto">
              <a:xfrm>
                <a:off x="4631" y="2379"/>
                <a:ext cx="667" cy="5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Arial" charset="0"/>
                </a:endParaRPr>
              </a:p>
            </p:txBody>
          </p:sp>
        </p:grpSp>
        <p:grpSp>
          <p:nvGrpSpPr>
            <p:cNvPr id="29710" name="Group 55"/>
            <p:cNvGrpSpPr>
              <a:grpSpLocks/>
            </p:cNvGrpSpPr>
            <p:nvPr/>
          </p:nvGrpSpPr>
          <p:grpSpPr bwMode="auto">
            <a:xfrm>
              <a:off x="7319963" y="4878391"/>
              <a:ext cx="657225" cy="922338"/>
              <a:chOff x="4611" y="3073"/>
              <a:chExt cx="414" cy="581"/>
            </a:xfrm>
          </p:grpSpPr>
          <p:grpSp>
            <p:nvGrpSpPr>
              <p:cNvPr id="29727" name="Group 56"/>
              <p:cNvGrpSpPr>
                <a:grpSpLocks/>
              </p:cNvGrpSpPr>
              <p:nvPr/>
            </p:nvGrpSpPr>
            <p:grpSpPr bwMode="auto">
              <a:xfrm>
                <a:off x="4611" y="3116"/>
                <a:ext cx="403" cy="538"/>
                <a:chOff x="4611" y="3116"/>
                <a:chExt cx="403" cy="538"/>
              </a:xfrm>
            </p:grpSpPr>
            <p:sp>
              <p:nvSpPr>
                <p:cNvPr id="29729" name="Rectangle 57"/>
                <p:cNvSpPr>
                  <a:spLocks noChangeArrowheads="1"/>
                </p:cNvSpPr>
                <p:nvPr/>
              </p:nvSpPr>
              <p:spPr bwMode="auto">
                <a:xfrm>
                  <a:off x="4611" y="3116"/>
                  <a:ext cx="394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35.36</a:t>
                  </a:r>
                </a:p>
              </p:txBody>
            </p:sp>
            <p:sp>
              <p:nvSpPr>
                <p:cNvPr id="29730" name="Rectangle 58"/>
                <p:cNvSpPr>
                  <a:spLocks noChangeArrowheads="1"/>
                </p:cNvSpPr>
                <p:nvPr/>
              </p:nvSpPr>
              <p:spPr bwMode="auto">
                <a:xfrm>
                  <a:off x="4620" y="3278"/>
                  <a:ext cx="394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50.00</a:t>
                  </a:r>
                </a:p>
              </p:txBody>
            </p:sp>
            <p:sp>
              <p:nvSpPr>
                <p:cNvPr id="29731" name="Rectangle 59"/>
                <p:cNvSpPr>
                  <a:spLocks noChangeArrowheads="1"/>
                </p:cNvSpPr>
                <p:nvPr/>
              </p:nvSpPr>
              <p:spPr bwMode="auto">
                <a:xfrm>
                  <a:off x="4620" y="3449"/>
                  <a:ext cx="394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Arial" charset="0"/>
                    </a:rPr>
                    <a:t>14.64</a:t>
                  </a:r>
                </a:p>
              </p:txBody>
            </p:sp>
          </p:grpSp>
          <p:sp>
            <p:nvSpPr>
              <p:cNvPr id="29728" name="Rectangle 60"/>
              <p:cNvSpPr>
                <a:spLocks noChangeArrowheads="1"/>
              </p:cNvSpPr>
              <p:nvPr/>
            </p:nvSpPr>
            <p:spPr bwMode="auto">
              <a:xfrm>
                <a:off x="4637" y="3073"/>
                <a:ext cx="388" cy="5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Arial" charset="0"/>
                </a:endParaRPr>
              </a:p>
            </p:txBody>
          </p:sp>
        </p:grpSp>
        <p:grpSp>
          <p:nvGrpSpPr>
            <p:cNvPr id="29711" name="Group 61"/>
            <p:cNvGrpSpPr>
              <a:grpSpLocks/>
            </p:cNvGrpSpPr>
            <p:nvPr/>
          </p:nvGrpSpPr>
          <p:grpSpPr bwMode="auto">
            <a:xfrm>
              <a:off x="679450" y="3330575"/>
              <a:ext cx="671513" cy="701675"/>
              <a:chOff x="428" y="2098"/>
              <a:chExt cx="423" cy="442"/>
            </a:xfrm>
          </p:grpSpPr>
          <p:sp>
            <p:nvSpPr>
              <p:cNvPr id="29725" name="Rectangle 62"/>
              <p:cNvSpPr>
                <a:spLocks noChangeArrowheads="1"/>
              </p:cNvSpPr>
              <p:nvPr/>
            </p:nvSpPr>
            <p:spPr bwMode="auto">
              <a:xfrm>
                <a:off x="457" y="2142"/>
                <a:ext cx="394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Arial" charset="0"/>
                  </a:rPr>
                  <a:t>50.00</a:t>
                </a:r>
              </a:p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Arial" charset="0"/>
                  </a:rPr>
                  <a:t>5.47</a:t>
                </a:r>
              </a:p>
            </p:txBody>
          </p:sp>
          <p:sp>
            <p:nvSpPr>
              <p:cNvPr id="29726" name="Rectangle 63"/>
              <p:cNvSpPr>
                <a:spLocks noChangeArrowheads="1"/>
              </p:cNvSpPr>
              <p:nvPr/>
            </p:nvSpPr>
            <p:spPr bwMode="auto">
              <a:xfrm>
                <a:off x="428" y="2098"/>
                <a:ext cx="379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Arial" charset="0"/>
                </a:endParaRPr>
              </a:p>
            </p:txBody>
          </p:sp>
        </p:grpSp>
        <p:sp>
          <p:nvSpPr>
            <p:cNvPr id="29712" name="Line 64"/>
            <p:cNvSpPr>
              <a:spLocks noChangeShapeType="1"/>
            </p:cNvSpPr>
            <p:nvPr/>
          </p:nvSpPr>
          <p:spPr bwMode="auto">
            <a:xfrm flipV="1">
              <a:off x="1360488" y="3090863"/>
              <a:ext cx="2005012" cy="558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Line 65"/>
            <p:cNvSpPr>
              <a:spLocks noChangeShapeType="1"/>
            </p:cNvSpPr>
            <p:nvPr/>
          </p:nvSpPr>
          <p:spPr bwMode="auto">
            <a:xfrm>
              <a:off x="1360488" y="3649663"/>
              <a:ext cx="2005012" cy="5603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Line 66"/>
            <p:cNvSpPr>
              <a:spLocks noChangeShapeType="1"/>
            </p:cNvSpPr>
            <p:nvPr/>
          </p:nvSpPr>
          <p:spPr bwMode="auto">
            <a:xfrm flipV="1">
              <a:off x="3335338" y="2543175"/>
              <a:ext cx="2005012" cy="5603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Line 67"/>
            <p:cNvSpPr>
              <a:spLocks noChangeShapeType="1"/>
            </p:cNvSpPr>
            <p:nvPr/>
          </p:nvSpPr>
          <p:spPr bwMode="auto">
            <a:xfrm>
              <a:off x="3335338" y="3103563"/>
              <a:ext cx="2005012" cy="558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Line 68"/>
            <p:cNvSpPr>
              <a:spLocks noChangeShapeType="1"/>
            </p:cNvSpPr>
            <p:nvPr/>
          </p:nvSpPr>
          <p:spPr bwMode="auto">
            <a:xfrm flipV="1">
              <a:off x="3325813" y="3636963"/>
              <a:ext cx="2005012" cy="5603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Line 69"/>
            <p:cNvSpPr>
              <a:spLocks noChangeShapeType="1"/>
            </p:cNvSpPr>
            <p:nvPr/>
          </p:nvSpPr>
          <p:spPr bwMode="auto">
            <a:xfrm>
              <a:off x="3325813" y="4197350"/>
              <a:ext cx="2005012" cy="558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Line 70"/>
            <p:cNvSpPr>
              <a:spLocks noChangeShapeType="1"/>
            </p:cNvSpPr>
            <p:nvPr/>
          </p:nvSpPr>
          <p:spPr bwMode="auto">
            <a:xfrm flipV="1">
              <a:off x="5294313" y="2003425"/>
              <a:ext cx="1944687" cy="5445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9" name="Line 71"/>
            <p:cNvSpPr>
              <a:spLocks noChangeShapeType="1"/>
            </p:cNvSpPr>
            <p:nvPr/>
          </p:nvSpPr>
          <p:spPr bwMode="auto">
            <a:xfrm>
              <a:off x="5294313" y="2547938"/>
              <a:ext cx="1944687" cy="5429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0" name="Line 72"/>
            <p:cNvSpPr>
              <a:spLocks noChangeShapeType="1"/>
            </p:cNvSpPr>
            <p:nvPr/>
          </p:nvSpPr>
          <p:spPr bwMode="auto">
            <a:xfrm flipV="1">
              <a:off x="5280025" y="3095625"/>
              <a:ext cx="1958975" cy="546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1" name="Line 73"/>
            <p:cNvSpPr>
              <a:spLocks noChangeShapeType="1"/>
            </p:cNvSpPr>
            <p:nvPr/>
          </p:nvSpPr>
          <p:spPr bwMode="auto">
            <a:xfrm>
              <a:off x="5280025" y="3641725"/>
              <a:ext cx="1960563" cy="5492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2" name="Line 74"/>
            <p:cNvSpPr>
              <a:spLocks noChangeShapeType="1"/>
            </p:cNvSpPr>
            <p:nvPr/>
          </p:nvSpPr>
          <p:spPr bwMode="auto">
            <a:xfrm flipV="1">
              <a:off x="5264150" y="4191000"/>
              <a:ext cx="1978025" cy="5524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Line 75"/>
            <p:cNvSpPr>
              <a:spLocks noChangeShapeType="1"/>
            </p:cNvSpPr>
            <p:nvPr/>
          </p:nvSpPr>
          <p:spPr bwMode="auto">
            <a:xfrm>
              <a:off x="5264150" y="4743450"/>
              <a:ext cx="2005013" cy="5603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4" name="Rectangle 76"/>
            <p:cNvSpPr>
              <a:spLocks noChangeArrowheads="1"/>
            </p:cNvSpPr>
            <p:nvPr/>
          </p:nvSpPr>
          <p:spPr bwMode="auto">
            <a:xfrm>
              <a:off x="5792787" y="3517900"/>
              <a:ext cx="346857" cy="32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latin typeface="Times New Roman" pitchFamily="18" charset="0"/>
                </a:rPr>
                <a:t>A</a:t>
              </a:r>
              <a:endParaRPr lang="en-US" altLang="en-US" sz="1000">
                <a:latin typeface="Wide Latin" pitchFamily="18" charset="0"/>
              </a:endParaRPr>
            </a:p>
          </p:txBody>
        </p:sp>
      </p:grpSp>
      <p:sp>
        <p:nvSpPr>
          <p:cNvPr id="29703" name="TextBox 79"/>
          <p:cNvSpPr txBox="1">
            <a:spLocks noChangeArrowheads="1"/>
          </p:cNvSpPr>
          <p:nvPr/>
        </p:nvSpPr>
        <p:spPr bwMode="auto">
          <a:xfrm>
            <a:off x="381000" y="5029200"/>
            <a:ext cx="3200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Top number is stock price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Middle numbers are alternative maximum stock prices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Lower numbers are option prices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7075488" cy="914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Why the Approach Works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301038" cy="44958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This approach works for lookback options because</a:t>
            </a:r>
          </a:p>
          <a:p>
            <a:pPr eaLnBrk="1" hangingPunct="1">
              <a:buFontTx/>
              <a:buChar char="•"/>
            </a:pPr>
            <a:r>
              <a:rPr lang="en-US" altLang="en-US" sz="2400" smtClean="0">
                <a:latin typeface="Arial" charset="0"/>
                <a:cs typeface="Arial" charset="0"/>
              </a:rPr>
              <a:t>The payoff depends on just 1 function of the path followed by the stock price.  (We will refer to this as a “path function”)</a:t>
            </a:r>
          </a:p>
          <a:p>
            <a:pPr eaLnBrk="1" hangingPunct="1">
              <a:buFontTx/>
              <a:buChar char="•"/>
            </a:pPr>
            <a:r>
              <a:rPr lang="en-US" altLang="en-US" sz="2400" smtClean="0">
                <a:latin typeface="Arial" charset="0"/>
                <a:cs typeface="Arial" charset="0"/>
              </a:rPr>
              <a:t>The value  of the path function at a node can be calculated from the stock price at the node and from the value of the function at the immediately preceding node</a:t>
            </a:r>
          </a:p>
          <a:p>
            <a:pPr eaLnBrk="1" hangingPunct="1">
              <a:buFontTx/>
              <a:buChar char="•"/>
            </a:pPr>
            <a:r>
              <a:rPr lang="en-US" altLang="en-US" sz="2400" smtClean="0">
                <a:latin typeface="Arial" charset="0"/>
                <a:cs typeface="Arial" charset="0"/>
              </a:rPr>
              <a:t>The number of different values of the path function at a node does not grow too fast as we increase the number of time steps on the tree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36BE6F-CF2F-4A89-9B80-C47370C5994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533400"/>
            <a:ext cx="6705600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Extensions  of the Approach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272463" cy="4233863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The approach can be extended so that there are no limits on the number of alternative values of the path function at a 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The basic idea  is that it is not necessary to consider every possible value of the path function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It is sufficient  to consider a relatively small number of representative values of the function at each node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CBA111-8ECC-4DE5-B906-0A1F07C6A04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162800" cy="10668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CA" sz="4000" dirty="0" smtClean="0"/>
              <a:t/>
            </a:r>
            <a:br>
              <a:rPr lang="en-CA" sz="4000" dirty="0" smtClean="0"/>
            </a:br>
            <a:r>
              <a:rPr lang="en-CA" sz="4000" dirty="0" smtClean="0"/>
              <a:t/>
            </a:r>
            <a:br>
              <a:rPr lang="en-CA" sz="4000" dirty="0" smtClean="0"/>
            </a:br>
            <a:r>
              <a:rPr lang="en-CA" sz="4000" dirty="0" smtClean="0"/>
              <a:t>Three </a:t>
            </a:r>
            <a:r>
              <a:rPr lang="en-CA" sz="4000" dirty="0"/>
              <a:t>Alternatives to Geometric Brownian Motion</a:t>
            </a:r>
            <a:r>
              <a:rPr lang="en-CA" sz="4800" dirty="0"/>
              <a:t> </a:t>
            </a:r>
            <a:endParaRPr lang="en-US" sz="48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2667000"/>
            <a:ext cx="6781800" cy="34163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Constant elasticity of variance (CEV)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Mixed </a:t>
            </a:r>
            <a:r>
              <a:rPr lang="en-US" altLang="en-US" smtClean="0">
                <a:latin typeface="Arial" charset="0"/>
                <a:cs typeface="Arial" charset="0"/>
              </a:rPr>
              <a:t>Jump diffusion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Variance Gamma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3600" smtClean="0">
              <a:latin typeface="Arial" charset="0"/>
              <a:cs typeface="Arial" charset="0"/>
            </a:endParaRP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DF3A29A-833A-4631-84A0-B7474DF822B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7391400" cy="914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Working Forward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284663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First work forward through the tree calculating the max and min values of the “path function” at each node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Next choose representative values of the path function that span the range between the min and the max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Simplest approach: choose the min, the max, and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 equally spaced values between the min and max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6197399-0A42-4A4D-9C24-C84C77273E0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838200"/>
            <a:ext cx="7772400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Backwards Induction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00200"/>
            <a:ext cx="7543800" cy="40513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We work backwards through the tree in the usual way carrying out calculations for each of the alternative values of the path function that are considered at a node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When we require the value of the derivative at a node for a value of the path function that is not explicitly considered at that node, we use linear or quadratic interpolation</a:t>
            </a: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239E7B-248B-456C-AD68-B512948B42D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90600"/>
            <a:ext cx="4551363" cy="1676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3000" dirty="0" smtClean="0"/>
              <a:t>Part of Tree to Calculate Value of an Option on the Arithmetic Average</a:t>
            </a:r>
            <a:br>
              <a:rPr lang="en-US" altLang="en-US" sz="3000" dirty="0" smtClean="0"/>
            </a:br>
            <a:r>
              <a:rPr lang="en-US" altLang="en-US" sz="2000" dirty="0" smtClean="0"/>
              <a:t>(Figure 2</a:t>
            </a:r>
            <a:r>
              <a:rPr lang="en-CA" altLang="en-US" sz="2000" dirty="0" smtClean="0"/>
              <a:t>7.3</a:t>
            </a:r>
            <a:r>
              <a:rPr lang="en-US" altLang="en-US" sz="2000" dirty="0" smtClean="0"/>
              <a:t>)</a:t>
            </a:r>
            <a:endParaRPr lang="en-US" altLang="en-US" sz="3000" dirty="0" smtClean="0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9EEB8BE-B2D7-4DA1-8DF8-B927B070992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34821" name="Group 30"/>
          <p:cNvGrpSpPr>
            <a:grpSpLocks/>
          </p:cNvGrpSpPr>
          <p:nvPr/>
        </p:nvGrpSpPr>
        <p:grpSpPr bwMode="auto">
          <a:xfrm>
            <a:off x="838200" y="1600200"/>
            <a:ext cx="8024813" cy="4505325"/>
            <a:chOff x="-1195288" y="960438"/>
            <a:chExt cx="9102625" cy="5163582"/>
          </a:xfrm>
        </p:grpSpPr>
        <p:grpSp>
          <p:nvGrpSpPr>
            <p:cNvPr id="34822" name="Group 3"/>
            <p:cNvGrpSpPr>
              <a:grpSpLocks/>
            </p:cNvGrpSpPr>
            <p:nvPr/>
          </p:nvGrpSpPr>
          <p:grpSpPr bwMode="auto">
            <a:xfrm>
              <a:off x="1112838" y="960438"/>
              <a:ext cx="6794499" cy="4783138"/>
              <a:chOff x="701" y="605"/>
              <a:chExt cx="4280" cy="3013"/>
            </a:xfrm>
          </p:grpSpPr>
          <p:grpSp>
            <p:nvGrpSpPr>
              <p:cNvPr id="34826" name="Group 4"/>
              <p:cNvGrpSpPr>
                <a:grpSpLocks/>
              </p:cNvGrpSpPr>
              <p:nvPr/>
            </p:nvGrpSpPr>
            <p:grpSpPr bwMode="auto">
              <a:xfrm>
                <a:off x="701" y="1748"/>
                <a:ext cx="1677" cy="1187"/>
                <a:chOff x="701" y="1748"/>
                <a:chExt cx="1677" cy="1187"/>
              </a:xfrm>
            </p:grpSpPr>
            <p:sp>
              <p:nvSpPr>
                <p:cNvPr id="34843" name="Rectangle 5"/>
                <p:cNvSpPr>
                  <a:spLocks noChangeArrowheads="1"/>
                </p:cNvSpPr>
                <p:nvPr/>
              </p:nvSpPr>
              <p:spPr bwMode="auto">
                <a:xfrm>
                  <a:off x="1016" y="1748"/>
                  <a:ext cx="806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i="1">
                      <a:latin typeface="Times New Roman" pitchFamily="18" charset="0"/>
                      <a:cs typeface="Times New Roman" pitchFamily="18" charset="0"/>
                    </a:rPr>
                    <a:t>S</a:t>
                  </a:r>
                  <a:r>
                    <a:rPr lang="en-US" altLang="en-US" sz="1600">
                      <a:latin typeface="Arial" charset="0"/>
                    </a:rPr>
                    <a:t>  = 50.00</a:t>
                  </a:r>
                </a:p>
              </p:txBody>
            </p:sp>
            <p:grpSp>
              <p:nvGrpSpPr>
                <p:cNvPr id="34844" name="Group 6"/>
                <p:cNvGrpSpPr>
                  <a:grpSpLocks/>
                </p:cNvGrpSpPr>
                <p:nvPr/>
              </p:nvGrpSpPr>
              <p:grpSpPr bwMode="auto">
                <a:xfrm>
                  <a:off x="701" y="2001"/>
                  <a:ext cx="1677" cy="934"/>
                  <a:chOff x="701" y="2001"/>
                  <a:chExt cx="1677" cy="934"/>
                </a:xfrm>
              </p:grpSpPr>
              <p:sp>
                <p:nvSpPr>
                  <p:cNvPr id="34845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01" y="2001"/>
                    <a:ext cx="707" cy="9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ahoma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SzPct val="75000"/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Tahoma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ahoma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400" u="sng">
                        <a:latin typeface="Arial" charset="0"/>
                      </a:rPr>
                      <a:t>Average </a:t>
                    </a:r>
                    <a:r>
                      <a:rPr lang="en-US" altLang="en-US" sz="1400" i="1" u="sng">
                        <a:latin typeface="Times New Roman" pitchFamily="18" charset="0"/>
                        <a:cs typeface="Times New Roman" pitchFamily="18" charset="0"/>
                      </a:rPr>
                      <a:t>S</a:t>
                    </a:r>
                    <a:endParaRPr lang="en-US" altLang="en-US" sz="140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46.65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49.04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51.44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53.83</a:t>
                    </a:r>
                  </a:p>
                </p:txBody>
              </p:sp>
              <p:sp>
                <p:nvSpPr>
                  <p:cNvPr id="3484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395" y="2001"/>
                    <a:ext cx="983" cy="9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ahoma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SzPct val="75000"/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Tahoma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ahoma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400" u="sng">
                        <a:latin typeface="Arial" charset="0"/>
                      </a:rPr>
                      <a:t>Option Price</a:t>
                    </a:r>
                    <a:endParaRPr lang="en-US" altLang="en-US" sz="1400">
                      <a:latin typeface="Arial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5.642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5.923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6.206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6.492</a:t>
                    </a:r>
                  </a:p>
                </p:txBody>
              </p:sp>
            </p:grpSp>
          </p:grpSp>
          <p:grpSp>
            <p:nvGrpSpPr>
              <p:cNvPr id="34827" name="Group 9"/>
              <p:cNvGrpSpPr>
                <a:grpSpLocks/>
              </p:cNvGrpSpPr>
              <p:nvPr/>
            </p:nvGrpSpPr>
            <p:grpSpPr bwMode="auto">
              <a:xfrm>
                <a:off x="3476" y="2431"/>
                <a:ext cx="1491" cy="1187"/>
                <a:chOff x="3476" y="2431"/>
                <a:chExt cx="1491" cy="1187"/>
              </a:xfrm>
            </p:grpSpPr>
            <p:sp>
              <p:nvSpPr>
                <p:cNvPr id="34839" name="Rectangle 10"/>
                <p:cNvSpPr>
                  <a:spLocks noChangeArrowheads="1"/>
                </p:cNvSpPr>
                <p:nvPr/>
              </p:nvSpPr>
              <p:spPr bwMode="auto">
                <a:xfrm>
                  <a:off x="3772" y="2431"/>
                  <a:ext cx="790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i="1">
                      <a:latin typeface="Times New Roman" pitchFamily="18" charset="0"/>
                      <a:cs typeface="Times New Roman" pitchFamily="18" charset="0"/>
                    </a:rPr>
                    <a:t>S</a:t>
                  </a:r>
                  <a:r>
                    <a:rPr lang="en-US" altLang="en-US" sz="1600">
                      <a:latin typeface="Arial" charset="0"/>
                    </a:rPr>
                    <a:t>  = 45.72</a:t>
                  </a:r>
                </a:p>
              </p:txBody>
            </p:sp>
            <p:grpSp>
              <p:nvGrpSpPr>
                <p:cNvPr id="34840" name="Group 11"/>
                <p:cNvGrpSpPr>
                  <a:grpSpLocks/>
                </p:cNvGrpSpPr>
                <p:nvPr/>
              </p:nvGrpSpPr>
              <p:grpSpPr bwMode="auto">
                <a:xfrm>
                  <a:off x="3476" y="2684"/>
                  <a:ext cx="1491" cy="934"/>
                  <a:chOff x="3476" y="2684"/>
                  <a:chExt cx="1491" cy="934"/>
                </a:xfrm>
              </p:grpSpPr>
              <p:sp>
                <p:nvSpPr>
                  <p:cNvPr id="34841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476" y="2684"/>
                    <a:ext cx="728" cy="9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ahoma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SzPct val="75000"/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Tahoma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ahoma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400" u="sng">
                        <a:latin typeface="Arial" charset="0"/>
                      </a:rPr>
                      <a:t>Average </a:t>
                    </a:r>
                    <a:r>
                      <a:rPr lang="en-US" altLang="en-US" sz="1400" i="1" u="sng">
                        <a:latin typeface="Times New Roman" pitchFamily="18" charset="0"/>
                        <a:cs typeface="Times New Roman" pitchFamily="18" charset="0"/>
                      </a:rPr>
                      <a:t>S</a:t>
                    </a:r>
                    <a:endParaRPr lang="en-US" altLang="en-US" sz="140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43.88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46.75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49.61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52.48</a:t>
                    </a:r>
                  </a:p>
                </p:txBody>
              </p:sp>
              <p:sp>
                <p:nvSpPr>
                  <p:cNvPr id="34842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130" y="2684"/>
                    <a:ext cx="837" cy="9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ahoma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SzPct val="75000"/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Tahoma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ahoma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400" u="sng">
                        <a:latin typeface="Arial" charset="0"/>
                      </a:rPr>
                      <a:t>Option Price</a:t>
                    </a:r>
                    <a:endParaRPr lang="en-US" altLang="en-US" sz="1400">
                      <a:latin typeface="Arial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  3.430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  3.750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  4.079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  4.416</a:t>
                    </a:r>
                  </a:p>
                </p:txBody>
              </p:sp>
            </p:grpSp>
          </p:grpSp>
          <p:grpSp>
            <p:nvGrpSpPr>
              <p:cNvPr id="34828" name="Group 14"/>
              <p:cNvGrpSpPr>
                <a:grpSpLocks/>
              </p:cNvGrpSpPr>
              <p:nvPr/>
            </p:nvGrpSpPr>
            <p:grpSpPr bwMode="auto">
              <a:xfrm>
                <a:off x="3476" y="605"/>
                <a:ext cx="1505" cy="1187"/>
                <a:chOff x="3476" y="605"/>
                <a:chExt cx="1505" cy="1187"/>
              </a:xfrm>
            </p:grpSpPr>
            <p:sp>
              <p:nvSpPr>
                <p:cNvPr id="34835" name="Rectangle 15"/>
                <p:cNvSpPr>
                  <a:spLocks noChangeArrowheads="1"/>
                </p:cNvSpPr>
                <p:nvPr/>
              </p:nvSpPr>
              <p:spPr bwMode="auto">
                <a:xfrm>
                  <a:off x="3779" y="605"/>
                  <a:ext cx="806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i="1">
                      <a:latin typeface="Times New Roman" pitchFamily="18" charset="0"/>
                      <a:cs typeface="Times New Roman" pitchFamily="18" charset="0"/>
                    </a:rPr>
                    <a:t>S </a:t>
                  </a:r>
                  <a:r>
                    <a:rPr lang="en-US" altLang="en-US" sz="1600">
                      <a:latin typeface="Arial" charset="0"/>
                    </a:rPr>
                    <a:t> = 54.68</a:t>
                  </a:r>
                </a:p>
              </p:txBody>
            </p:sp>
            <p:grpSp>
              <p:nvGrpSpPr>
                <p:cNvPr id="34836" name="Group 16"/>
                <p:cNvGrpSpPr>
                  <a:grpSpLocks/>
                </p:cNvGrpSpPr>
                <p:nvPr/>
              </p:nvGrpSpPr>
              <p:grpSpPr bwMode="auto">
                <a:xfrm>
                  <a:off x="3476" y="858"/>
                  <a:ext cx="1505" cy="934"/>
                  <a:chOff x="3476" y="858"/>
                  <a:chExt cx="1505" cy="934"/>
                </a:xfrm>
              </p:grpSpPr>
              <p:sp>
                <p:nvSpPr>
                  <p:cNvPr id="3483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476" y="858"/>
                    <a:ext cx="728" cy="9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ahoma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SzPct val="75000"/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Tahoma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ahoma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400" u="sng">
                        <a:latin typeface="Arial" charset="0"/>
                      </a:rPr>
                      <a:t>Average </a:t>
                    </a:r>
                    <a:r>
                      <a:rPr lang="en-US" altLang="en-US" sz="1400" i="1" u="sng">
                        <a:latin typeface="Times New Roman" pitchFamily="18" charset="0"/>
                        <a:cs typeface="Times New Roman" pitchFamily="18" charset="0"/>
                      </a:rPr>
                      <a:t>S</a:t>
                    </a:r>
                    <a:endParaRPr lang="en-US" altLang="en-US" sz="140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47.99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51.12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54.26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57.39</a:t>
                    </a:r>
                  </a:p>
                </p:txBody>
              </p:sp>
              <p:sp>
                <p:nvSpPr>
                  <p:cNvPr id="3483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144" y="858"/>
                    <a:ext cx="837" cy="9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ahoma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SzPct val="75000"/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Tahoma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ahoma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400" u="sng">
                        <a:latin typeface="Arial" charset="0"/>
                      </a:rPr>
                      <a:t>Option Price</a:t>
                    </a:r>
                    <a:endParaRPr lang="en-US" altLang="en-US" sz="1400">
                      <a:latin typeface="Arial" charset="0"/>
                    </a:endParaRP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  7.575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  8.101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  8.635</a:t>
                    </a:r>
                  </a:p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Arial" charset="0"/>
                      </a:rPr>
                      <a:t>  9.178</a:t>
                    </a:r>
                  </a:p>
                </p:txBody>
              </p:sp>
            </p:grpSp>
          </p:grpSp>
          <p:grpSp>
            <p:nvGrpSpPr>
              <p:cNvPr id="34829" name="Group 19"/>
              <p:cNvGrpSpPr>
                <a:grpSpLocks/>
              </p:cNvGrpSpPr>
              <p:nvPr/>
            </p:nvGrpSpPr>
            <p:grpSpPr bwMode="auto">
              <a:xfrm>
                <a:off x="2200" y="842"/>
                <a:ext cx="1308" cy="2743"/>
                <a:chOff x="2200" y="842"/>
                <a:chExt cx="1308" cy="2743"/>
              </a:xfrm>
            </p:grpSpPr>
            <p:sp>
              <p:nvSpPr>
                <p:cNvPr id="3483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200" y="854"/>
                  <a:ext cx="1306" cy="130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1" name="Line 21"/>
                <p:cNvSpPr>
                  <a:spLocks noChangeShapeType="1"/>
                </p:cNvSpPr>
                <p:nvPr/>
              </p:nvSpPr>
              <p:spPr bwMode="auto">
                <a:xfrm>
                  <a:off x="2202" y="2164"/>
                  <a:ext cx="1306" cy="130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2" name="Rectangle 22"/>
                <p:cNvSpPr>
                  <a:spLocks noChangeArrowheads="1"/>
                </p:cNvSpPr>
                <p:nvPr/>
              </p:nvSpPr>
              <p:spPr bwMode="auto">
                <a:xfrm>
                  <a:off x="2288" y="2082"/>
                  <a:ext cx="266" cy="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X</a:t>
                  </a:r>
                  <a:endParaRPr lang="en-US" altLang="en-US" sz="1600">
                    <a:latin typeface="Wide Latin" pitchFamily="18" charset="0"/>
                  </a:endParaRPr>
                </a:p>
              </p:txBody>
            </p:sp>
            <p:sp>
              <p:nvSpPr>
                <p:cNvPr id="34833" name="Rectangle 23"/>
                <p:cNvSpPr>
                  <a:spLocks noChangeArrowheads="1"/>
                </p:cNvSpPr>
                <p:nvPr/>
              </p:nvSpPr>
              <p:spPr bwMode="auto">
                <a:xfrm>
                  <a:off x="3089" y="842"/>
                  <a:ext cx="23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Y</a:t>
                  </a:r>
                  <a:endParaRPr lang="en-US" altLang="en-US" sz="1600">
                    <a:latin typeface="Wide Latin" pitchFamily="18" charset="0"/>
                  </a:endParaRPr>
                </a:p>
              </p:txBody>
            </p:sp>
            <p:sp>
              <p:nvSpPr>
                <p:cNvPr id="34834" name="Rectangle 24"/>
                <p:cNvSpPr>
                  <a:spLocks noChangeArrowheads="1"/>
                </p:cNvSpPr>
                <p:nvPr/>
              </p:nvSpPr>
              <p:spPr bwMode="auto">
                <a:xfrm>
                  <a:off x="3097" y="3335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Tahoma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SzPct val="75000"/>
                    <a:buBlip>
                      <a:blip r:embed="rId4"/>
                    </a:buBlip>
                    <a:defRPr sz="2800">
                      <a:solidFill>
                        <a:schemeClr val="tx1"/>
                      </a:solidFill>
                      <a:latin typeface="Tahoma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Z</a:t>
                  </a:r>
                  <a:endParaRPr lang="en-US" altLang="en-US" sz="1600">
                    <a:latin typeface="Wide Latin" pitchFamily="18" charset="0"/>
                  </a:endParaRPr>
                </a:p>
              </p:txBody>
            </p:sp>
          </p:grpSp>
        </p:grpSp>
        <p:sp>
          <p:nvSpPr>
            <p:cNvPr id="34823" name="Rectangle 26"/>
            <p:cNvSpPr>
              <a:spLocks noChangeArrowheads="1"/>
            </p:cNvSpPr>
            <p:nvPr/>
          </p:nvSpPr>
          <p:spPr bwMode="auto">
            <a:xfrm>
              <a:off x="3448050" y="2185988"/>
              <a:ext cx="1276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0.5056</a:t>
              </a:r>
            </a:p>
          </p:txBody>
        </p:sp>
        <p:sp>
          <p:nvSpPr>
            <p:cNvPr id="34824" name="Rectangle 27"/>
            <p:cNvSpPr>
              <a:spLocks noChangeArrowheads="1"/>
            </p:cNvSpPr>
            <p:nvPr/>
          </p:nvSpPr>
          <p:spPr bwMode="auto">
            <a:xfrm>
              <a:off x="3676650" y="4395788"/>
              <a:ext cx="882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0.4944</a:t>
              </a:r>
            </a:p>
          </p:txBody>
        </p:sp>
        <p:sp>
          <p:nvSpPr>
            <p:cNvPr id="34825" name="Rectangle 28"/>
            <p:cNvSpPr>
              <a:spLocks noChangeArrowheads="1"/>
            </p:cNvSpPr>
            <p:nvPr/>
          </p:nvSpPr>
          <p:spPr bwMode="auto">
            <a:xfrm>
              <a:off x="-1195288" y="5064940"/>
              <a:ext cx="3962400" cy="1059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en-US" sz="1800">
                  <a:latin typeface="Arial" charset="0"/>
                </a:rPr>
                <a:t>=50, </a:t>
              </a:r>
              <a:r>
                <a:rPr lang="en-US" altLang="en-US" sz="1800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en-US" sz="1800">
                  <a:latin typeface="Arial" charset="0"/>
                </a:rPr>
                <a:t>=50, </a:t>
              </a:r>
              <a:r>
                <a:rPr lang="en-US" altLang="en-US" sz="1800">
                  <a:latin typeface="Symbol" pitchFamily="18" charset="2"/>
                </a:rPr>
                <a:t>s</a:t>
              </a:r>
              <a:r>
                <a:rPr lang="en-US" altLang="en-US" sz="1800">
                  <a:latin typeface="Arial" charset="0"/>
                </a:rPr>
                <a:t>=40%, </a:t>
              </a:r>
              <a:r>
                <a:rPr lang="en-US" altLang="en-US" sz="1800" i="1">
                  <a:latin typeface="Times New Roman" pitchFamily="18" charset="0"/>
                  <a:cs typeface="Times New Roman" pitchFamily="18" charset="0"/>
                </a:rPr>
                <a:t>r </a:t>
              </a:r>
              <a:r>
                <a:rPr lang="en-US" altLang="en-US" sz="1800">
                  <a:latin typeface="Arial" charset="0"/>
                </a:rPr>
                <a:t>=10%, </a:t>
              </a:r>
              <a:r>
                <a:rPr lang="en-US" altLang="en-US" sz="1800" i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en-US" sz="1800">
                  <a:latin typeface="Arial" charset="0"/>
                </a:rPr>
                <a:t>=1yr, </a:t>
              </a:r>
              <a:r>
                <a:rPr lang="en-CA" altLang="en-US" sz="1800">
                  <a:latin typeface="Symbol" pitchFamily="18" charset="2"/>
                </a:rPr>
                <a:t>D</a:t>
              </a:r>
              <a:r>
                <a:rPr lang="en-US" altLang="en-US" sz="1800" i="1">
                  <a:latin typeface="Times New Roman" pitchFamily="18" charset="0"/>
                </a:rPr>
                <a:t>t</a:t>
              </a:r>
              <a:r>
                <a:rPr lang="en-US" altLang="en-US" sz="1800">
                  <a:latin typeface="Arial" charset="0"/>
                </a:rPr>
                <a:t>=0.05yr. We are at time 4</a:t>
              </a:r>
              <a:r>
                <a:rPr lang="en-CA" altLang="en-US" sz="1800">
                  <a:latin typeface="Symbol" pitchFamily="18" charset="2"/>
                </a:rPr>
                <a:t>D</a:t>
              </a:r>
              <a:r>
                <a:rPr lang="en-US" altLang="en-US" sz="1800" i="1">
                  <a:latin typeface="Times New Roman" pitchFamily="18" charset="0"/>
                </a:rPr>
                <a:t>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6265863" cy="10668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sz="3000" dirty="0"/>
              <a:t>Part of Tree to Calculate Value of an Option on the Arithmetic Average (continued)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969963" y="2209800"/>
            <a:ext cx="7399337" cy="39624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	Consider Node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X</a:t>
            </a:r>
            <a:r>
              <a:rPr lang="en-US" sz="2400" dirty="0" smtClean="0">
                <a:latin typeface="Arial" charset="0"/>
                <a:cs typeface="Arial" charset="0"/>
              </a:rPr>
              <a:t> when the average of 5 observations is 51.44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Node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Y</a:t>
            </a:r>
            <a:r>
              <a:rPr lang="en-US" sz="2400" dirty="0" smtClean="0">
                <a:latin typeface="Arial" charset="0"/>
                <a:cs typeface="Arial" charset="0"/>
              </a:rPr>
              <a:t>:   If this is reached, the average becomes 51.98. The option price is interpolated </a:t>
            </a:r>
            <a:r>
              <a:rPr lang="en-US" sz="2400" i="1" dirty="0" smtClean="0"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cs typeface="Arial" charset="0"/>
              </a:rPr>
              <a:t>as 8.247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Node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Z</a:t>
            </a:r>
            <a:r>
              <a:rPr lang="en-US" sz="2400" dirty="0" smtClean="0">
                <a:latin typeface="Arial" charset="0"/>
                <a:cs typeface="Arial" charset="0"/>
              </a:rPr>
              <a:t>:   If this is reached, the average becomes 50.49. The option price is interpolated  as 4.182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Node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X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:  </a:t>
            </a:r>
            <a:r>
              <a:rPr lang="en-US" sz="2400" dirty="0" smtClean="0">
                <a:latin typeface="Arial" charset="0"/>
                <a:cs typeface="Arial" charset="0"/>
              </a:rPr>
              <a:t> value is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	(0.5056×8.247 + 0.4944×4.182)</a:t>
            </a:r>
            <a:r>
              <a:rPr lang="en-US" sz="2400" i="1" dirty="0" smtClean="0">
                <a:latin typeface="+mj-lt"/>
                <a:cs typeface="Arial" charset="0"/>
              </a:rPr>
              <a:t>e</a:t>
            </a:r>
            <a:r>
              <a:rPr lang="en-US" sz="2400" baseline="30000" dirty="0" smtClean="0">
                <a:latin typeface="Arial" charset="0"/>
                <a:cs typeface="Arial" charset="0"/>
              </a:rPr>
              <a:t>–0.1×0.05</a:t>
            </a:r>
            <a:r>
              <a:rPr lang="en-US" sz="2400" dirty="0" smtClean="0">
                <a:latin typeface="Arial" charset="0"/>
                <a:cs typeface="Arial" charset="0"/>
              </a:rPr>
              <a:t> = 6.206</a:t>
            </a: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9975B9F-3629-4BB7-9D8A-4601589BEC2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0"/>
            <a:ext cx="6638925" cy="9906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Using Trees with Barriers</a:t>
            </a:r>
            <a:br>
              <a:rPr lang="en-US" dirty="0"/>
            </a:br>
            <a:r>
              <a:rPr lang="en-US" sz="2200" dirty="0"/>
              <a:t>(Section </a:t>
            </a:r>
            <a:r>
              <a:rPr lang="en-US" sz="2200" dirty="0" smtClean="0"/>
              <a:t>2</a:t>
            </a:r>
            <a:r>
              <a:rPr lang="en-CA" sz="2200" dirty="0"/>
              <a:t>7</a:t>
            </a:r>
            <a:r>
              <a:rPr lang="en-US" sz="2200" dirty="0" smtClean="0"/>
              <a:t>.</a:t>
            </a:r>
            <a:r>
              <a:rPr lang="en-CA" sz="2200" dirty="0" smtClean="0"/>
              <a:t>6</a:t>
            </a:r>
            <a:r>
              <a:rPr lang="en-US" sz="2200" dirty="0" smtClean="0"/>
              <a:t>)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286000"/>
            <a:ext cx="6354763" cy="30702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When trees are used to value options with barriers, convergence tends to be slow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The slow convergence arises from the fact that the barrier is inaccurately specified by the tree</a:t>
            </a: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08A14AB-37AB-4BF6-AD7D-1705DA244FD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838200"/>
            <a:ext cx="6705600" cy="1066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600" smtClean="0"/>
              <a:t>True Barrier vs Tree Barrier for a </a:t>
            </a:r>
            <a:br>
              <a:rPr lang="en-US" altLang="en-US" sz="2600" smtClean="0"/>
            </a:br>
            <a:r>
              <a:rPr lang="en-US" altLang="en-US" sz="2600" smtClean="0"/>
              <a:t>Knockout Option: The Binomial Tree Case</a:t>
            </a:r>
            <a:r>
              <a:rPr lang="en-US" altLang="en-US" sz="3000" smtClean="0"/>
              <a:t> 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172200"/>
            <a:ext cx="4953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1326CAD-F65F-430D-9D9A-89583C8A81F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2743200" y="2133600"/>
            <a:ext cx="5029200" cy="3810000"/>
            <a:chOff x="288" y="1008"/>
            <a:chExt cx="4320" cy="2880"/>
          </a:xfrm>
        </p:grpSpPr>
        <p:grpSp>
          <p:nvGrpSpPr>
            <p:cNvPr id="37896" name="Group 5"/>
            <p:cNvGrpSpPr>
              <a:grpSpLocks/>
            </p:cNvGrpSpPr>
            <p:nvPr/>
          </p:nvGrpSpPr>
          <p:grpSpPr bwMode="auto">
            <a:xfrm>
              <a:off x="288" y="2160"/>
              <a:ext cx="864" cy="576"/>
              <a:chOff x="288" y="2160"/>
              <a:chExt cx="864" cy="576"/>
            </a:xfrm>
          </p:grpSpPr>
          <p:sp>
            <p:nvSpPr>
              <p:cNvPr id="37939" name="Line 6"/>
              <p:cNvSpPr>
                <a:spLocks noChangeShapeType="1"/>
              </p:cNvSpPr>
              <p:nvPr/>
            </p:nvSpPr>
            <p:spPr bwMode="auto">
              <a:xfrm flipV="1">
                <a:off x="288" y="2160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0" name="Line 7"/>
              <p:cNvSpPr>
                <a:spLocks noChangeShapeType="1"/>
              </p:cNvSpPr>
              <p:nvPr/>
            </p:nvSpPr>
            <p:spPr bwMode="auto">
              <a:xfrm>
                <a:off x="288" y="2448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897" name="Group 8"/>
            <p:cNvGrpSpPr>
              <a:grpSpLocks/>
            </p:cNvGrpSpPr>
            <p:nvPr/>
          </p:nvGrpSpPr>
          <p:grpSpPr bwMode="auto">
            <a:xfrm>
              <a:off x="1152" y="2448"/>
              <a:ext cx="864" cy="576"/>
              <a:chOff x="1152" y="2448"/>
              <a:chExt cx="864" cy="576"/>
            </a:xfrm>
          </p:grpSpPr>
          <p:sp>
            <p:nvSpPr>
              <p:cNvPr id="37937" name="Line 9"/>
              <p:cNvSpPr>
                <a:spLocks noChangeShapeType="1"/>
              </p:cNvSpPr>
              <p:nvPr/>
            </p:nvSpPr>
            <p:spPr bwMode="auto">
              <a:xfrm flipV="1">
                <a:off x="1152" y="2448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8" name="Line 10"/>
              <p:cNvSpPr>
                <a:spLocks noChangeShapeType="1"/>
              </p:cNvSpPr>
              <p:nvPr/>
            </p:nvSpPr>
            <p:spPr bwMode="auto">
              <a:xfrm>
                <a:off x="1152" y="2736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898" name="Group 11"/>
            <p:cNvGrpSpPr>
              <a:grpSpLocks/>
            </p:cNvGrpSpPr>
            <p:nvPr/>
          </p:nvGrpSpPr>
          <p:grpSpPr bwMode="auto">
            <a:xfrm>
              <a:off x="1152" y="1872"/>
              <a:ext cx="864" cy="576"/>
              <a:chOff x="1152" y="1872"/>
              <a:chExt cx="864" cy="576"/>
            </a:xfrm>
          </p:grpSpPr>
          <p:sp>
            <p:nvSpPr>
              <p:cNvPr id="37935" name="Line 12"/>
              <p:cNvSpPr>
                <a:spLocks noChangeShapeType="1"/>
              </p:cNvSpPr>
              <p:nvPr/>
            </p:nvSpPr>
            <p:spPr bwMode="auto">
              <a:xfrm flipV="1">
                <a:off x="1152" y="1872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6" name="Line 1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899" name="Group 14"/>
            <p:cNvGrpSpPr>
              <a:grpSpLocks/>
            </p:cNvGrpSpPr>
            <p:nvPr/>
          </p:nvGrpSpPr>
          <p:grpSpPr bwMode="auto">
            <a:xfrm>
              <a:off x="2016" y="2160"/>
              <a:ext cx="864" cy="576"/>
              <a:chOff x="2016" y="2160"/>
              <a:chExt cx="864" cy="576"/>
            </a:xfrm>
          </p:grpSpPr>
          <p:sp>
            <p:nvSpPr>
              <p:cNvPr id="37933" name="Line 15"/>
              <p:cNvSpPr>
                <a:spLocks noChangeShapeType="1"/>
              </p:cNvSpPr>
              <p:nvPr/>
            </p:nvSpPr>
            <p:spPr bwMode="auto">
              <a:xfrm flipV="1">
                <a:off x="2016" y="2160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4" name="Line 16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00" name="Line 17"/>
            <p:cNvSpPr>
              <a:spLocks noChangeShapeType="1"/>
            </p:cNvSpPr>
            <p:nvPr/>
          </p:nvSpPr>
          <p:spPr bwMode="auto">
            <a:xfrm flipV="1">
              <a:off x="2016" y="1584"/>
              <a:ext cx="864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Line 18"/>
            <p:cNvSpPr>
              <a:spLocks noChangeShapeType="1"/>
            </p:cNvSpPr>
            <p:nvPr/>
          </p:nvSpPr>
          <p:spPr bwMode="auto">
            <a:xfrm>
              <a:off x="2016" y="1872"/>
              <a:ext cx="86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02" name="Group 19"/>
            <p:cNvGrpSpPr>
              <a:grpSpLocks/>
            </p:cNvGrpSpPr>
            <p:nvPr/>
          </p:nvGrpSpPr>
          <p:grpSpPr bwMode="auto">
            <a:xfrm>
              <a:off x="2016" y="2736"/>
              <a:ext cx="864" cy="576"/>
              <a:chOff x="2016" y="2736"/>
              <a:chExt cx="864" cy="576"/>
            </a:xfrm>
          </p:grpSpPr>
          <p:sp>
            <p:nvSpPr>
              <p:cNvPr id="37931" name="Line 20"/>
              <p:cNvSpPr>
                <a:spLocks noChangeShapeType="1"/>
              </p:cNvSpPr>
              <p:nvPr/>
            </p:nvSpPr>
            <p:spPr bwMode="auto">
              <a:xfrm flipV="1">
                <a:off x="2016" y="2736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Line 21"/>
              <p:cNvSpPr>
                <a:spLocks noChangeShapeType="1"/>
              </p:cNvSpPr>
              <p:nvPr/>
            </p:nvSpPr>
            <p:spPr bwMode="auto">
              <a:xfrm>
                <a:off x="2016" y="3024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903" name="Group 22"/>
            <p:cNvGrpSpPr>
              <a:grpSpLocks/>
            </p:cNvGrpSpPr>
            <p:nvPr/>
          </p:nvGrpSpPr>
          <p:grpSpPr bwMode="auto">
            <a:xfrm>
              <a:off x="2880" y="3024"/>
              <a:ext cx="864" cy="576"/>
              <a:chOff x="2880" y="3024"/>
              <a:chExt cx="864" cy="576"/>
            </a:xfrm>
          </p:grpSpPr>
          <p:sp>
            <p:nvSpPr>
              <p:cNvPr id="37929" name="Line 23"/>
              <p:cNvSpPr>
                <a:spLocks noChangeShapeType="1"/>
              </p:cNvSpPr>
              <p:nvPr/>
            </p:nvSpPr>
            <p:spPr bwMode="auto">
              <a:xfrm flipV="1">
                <a:off x="2880" y="3024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0" name="Line 24"/>
              <p:cNvSpPr>
                <a:spLocks noChangeShapeType="1"/>
              </p:cNvSpPr>
              <p:nvPr/>
            </p:nvSpPr>
            <p:spPr bwMode="auto">
              <a:xfrm>
                <a:off x="2880" y="3312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904" name="Group 25"/>
            <p:cNvGrpSpPr>
              <a:grpSpLocks/>
            </p:cNvGrpSpPr>
            <p:nvPr/>
          </p:nvGrpSpPr>
          <p:grpSpPr bwMode="auto">
            <a:xfrm>
              <a:off x="2880" y="2448"/>
              <a:ext cx="864" cy="576"/>
              <a:chOff x="2880" y="2448"/>
              <a:chExt cx="864" cy="576"/>
            </a:xfrm>
          </p:grpSpPr>
          <p:sp>
            <p:nvSpPr>
              <p:cNvPr id="37927" name="Line 26"/>
              <p:cNvSpPr>
                <a:spLocks noChangeShapeType="1"/>
              </p:cNvSpPr>
              <p:nvPr/>
            </p:nvSpPr>
            <p:spPr bwMode="auto">
              <a:xfrm flipV="1">
                <a:off x="2880" y="2448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8" name="Line 27"/>
              <p:cNvSpPr>
                <a:spLocks noChangeShapeType="1"/>
              </p:cNvSpPr>
              <p:nvPr/>
            </p:nvSpPr>
            <p:spPr bwMode="auto">
              <a:xfrm>
                <a:off x="2880" y="2736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905" name="Group 28"/>
            <p:cNvGrpSpPr>
              <a:grpSpLocks/>
            </p:cNvGrpSpPr>
            <p:nvPr/>
          </p:nvGrpSpPr>
          <p:grpSpPr bwMode="auto">
            <a:xfrm>
              <a:off x="2880" y="1872"/>
              <a:ext cx="864" cy="576"/>
              <a:chOff x="2880" y="1872"/>
              <a:chExt cx="864" cy="576"/>
            </a:xfrm>
          </p:grpSpPr>
          <p:sp>
            <p:nvSpPr>
              <p:cNvPr id="37925" name="Line 29"/>
              <p:cNvSpPr>
                <a:spLocks noChangeShapeType="1"/>
              </p:cNvSpPr>
              <p:nvPr/>
            </p:nvSpPr>
            <p:spPr bwMode="auto">
              <a:xfrm flipV="1">
                <a:off x="2880" y="1872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6" name="Line 30"/>
              <p:cNvSpPr>
                <a:spLocks noChangeShapeType="1"/>
              </p:cNvSpPr>
              <p:nvPr/>
            </p:nvSpPr>
            <p:spPr bwMode="auto">
              <a:xfrm>
                <a:off x="2880" y="2160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06" name="Line 31"/>
            <p:cNvSpPr>
              <a:spLocks noChangeShapeType="1"/>
            </p:cNvSpPr>
            <p:nvPr/>
          </p:nvSpPr>
          <p:spPr bwMode="auto">
            <a:xfrm flipV="1">
              <a:off x="2880" y="1296"/>
              <a:ext cx="86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Line 32"/>
            <p:cNvSpPr>
              <a:spLocks noChangeShapeType="1"/>
            </p:cNvSpPr>
            <p:nvPr/>
          </p:nvSpPr>
          <p:spPr bwMode="auto">
            <a:xfrm>
              <a:off x="2880" y="1584"/>
              <a:ext cx="864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08" name="Group 33"/>
            <p:cNvGrpSpPr>
              <a:grpSpLocks/>
            </p:cNvGrpSpPr>
            <p:nvPr/>
          </p:nvGrpSpPr>
          <p:grpSpPr bwMode="auto">
            <a:xfrm>
              <a:off x="3744" y="2736"/>
              <a:ext cx="864" cy="576"/>
              <a:chOff x="3744" y="2736"/>
              <a:chExt cx="864" cy="576"/>
            </a:xfrm>
          </p:grpSpPr>
          <p:sp>
            <p:nvSpPr>
              <p:cNvPr id="37923" name="Line 34"/>
              <p:cNvSpPr>
                <a:spLocks noChangeShapeType="1"/>
              </p:cNvSpPr>
              <p:nvPr/>
            </p:nvSpPr>
            <p:spPr bwMode="auto">
              <a:xfrm flipV="1">
                <a:off x="3744" y="2736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4" name="Line 35"/>
              <p:cNvSpPr>
                <a:spLocks noChangeShapeType="1"/>
              </p:cNvSpPr>
              <p:nvPr/>
            </p:nvSpPr>
            <p:spPr bwMode="auto">
              <a:xfrm>
                <a:off x="3744" y="3024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909" name="Group 36"/>
            <p:cNvGrpSpPr>
              <a:grpSpLocks/>
            </p:cNvGrpSpPr>
            <p:nvPr/>
          </p:nvGrpSpPr>
          <p:grpSpPr bwMode="auto">
            <a:xfrm>
              <a:off x="3744" y="2160"/>
              <a:ext cx="864" cy="576"/>
              <a:chOff x="3744" y="2160"/>
              <a:chExt cx="864" cy="576"/>
            </a:xfrm>
          </p:grpSpPr>
          <p:sp>
            <p:nvSpPr>
              <p:cNvPr id="37921" name="Line 37"/>
              <p:cNvSpPr>
                <a:spLocks noChangeShapeType="1"/>
              </p:cNvSpPr>
              <p:nvPr/>
            </p:nvSpPr>
            <p:spPr bwMode="auto">
              <a:xfrm flipV="1">
                <a:off x="3744" y="2160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2" name="Line 38"/>
              <p:cNvSpPr>
                <a:spLocks noChangeShapeType="1"/>
              </p:cNvSpPr>
              <p:nvPr/>
            </p:nvSpPr>
            <p:spPr bwMode="auto">
              <a:xfrm>
                <a:off x="3744" y="2448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910" name="Group 39"/>
            <p:cNvGrpSpPr>
              <a:grpSpLocks/>
            </p:cNvGrpSpPr>
            <p:nvPr/>
          </p:nvGrpSpPr>
          <p:grpSpPr bwMode="auto">
            <a:xfrm>
              <a:off x="3744" y="3312"/>
              <a:ext cx="864" cy="576"/>
              <a:chOff x="3744" y="3312"/>
              <a:chExt cx="864" cy="576"/>
            </a:xfrm>
          </p:grpSpPr>
          <p:sp>
            <p:nvSpPr>
              <p:cNvPr id="37919" name="Line 40"/>
              <p:cNvSpPr>
                <a:spLocks noChangeShapeType="1"/>
              </p:cNvSpPr>
              <p:nvPr/>
            </p:nvSpPr>
            <p:spPr bwMode="auto">
              <a:xfrm flipV="1">
                <a:off x="3744" y="3312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0" name="Line 41"/>
              <p:cNvSpPr>
                <a:spLocks noChangeShapeType="1"/>
              </p:cNvSpPr>
              <p:nvPr/>
            </p:nvSpPr>
            <p:spPr bwMode="auto">
              <a:xfrm>
                <a:off x="3744" y="3600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11" name="Line 42"/>
            <p:cNvSpPr>
              <a:spLocks noChangeShapeType="1"/>
            </p:cNvSpPr>
            <p:nvPr/>
          </p:nvSpPr>
          <p:spPr bwMode="auto">
            <a:xfrm flipV="1">
              <a:off x="3744" y="1584"/>
              <a:ext cx="864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Line 43"/>
            <p:cNvSpPr>
              <a:spLocks noChangeShapeType="1"/>
            </p:cNvSpPr>
            <p:nvPr/>
          </p:nvSpPr>
          <p:spPr bwMode="auto">
            <a:xfrm>
              <a:off x="3744" y="1872"/>
              <a:ext cx="86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13" name="Group 44"/>
            <p:cNvGrpSpPr>
              <a:grpSpLocks/>
            </p:cNvGrpSpPr>
            <p:nvPr/>
          </p:nvGrpSpPr>
          <p:grpSpPr bwMode="auto">
            <a:xfrm>
              <a:off x="3744" y="1008"/>
              <a:ext cx="864" cy="576"/>
              <a:chOff x="3744" y="1008"/>
              <a:chExt cx="864" cy="576"/>
            </a:xfrm>
          </p:grpSpPr>
          <p:sp>
            <p:nvSpPr>
              <p:cNvPr id="37917" name="Line 45"/>
              <p:cNvSpPr>
                <a:spLocks noChangeShapeType="1"/>
              </p:cNvSpPr>
              <p:nvPr/>
            </p:nvSpPr>
            <p:spPr bwMode="auto">
              <a:xfrm flipV="1">
                <a:off x="3744" y="1008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8" name="Line 46"/>
              <p:cNvSpPr>
                <a:spLocks noChangeShapeType="1"/>
              </p:cNvSpPr>
              <p:nvPr/>
            </p:nvSpPr>
            <p:spPr bwMode="auto">
              <a:xfrm>
                <a:off x="3744" y="1296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14" name="Line 47"/>
            <p:cNvSpPr>
              <a:spLocks noChangeShapeType="1"/>
            </p:cNvSpPr>
            <p:nvPr/>
          </p:nvSpPr>
          <p:spPr bwMode="auto">
            <a:xfrm flipH="1">
              <a:off x="288" y="2064"/>
              <a:ext cx="432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Arc 48"/>
            <p:cNvSpPr>
              <a:spLocks/>
            </p:cNvSpPr>
            <p:nvPr/>
          </p:nvSpPr>
          <p:spPr bwMode="auto">
            <a:xfrm>
              <a:off x="385" y="1585"/>
              <a:ext cx="624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Arc 49"/>
            <p:cNvSpPr>
              <a:spLocks/>
            </p:cNvSpPr>
            <p:nvPr/>
          </p:nvSpPr>
          <p:spPr bwMode="auto">
            <a:xfrm>
              <a:off x="2304" y="1304"/>
              <a:ext cx="384" cy="331"/>
            </a:xfrm>
            <a:custGeom>
              <a:avLst/>
              <a:gdLst>
                <a:gd name="T0" fmla="*/ 0 w 21600"/>
                <a:gd name="T1" fmla="*/ 0 h 21303"/>
                <a:gd name="T2" fmla="*/ 0 w 21600"/>
                <a:gd name="T3" fmla="*/ 0 h 21303"/>
                <a:gd name="T4" fmla="*/ 0 w 21600"/>
                <a:gd name="T5" fmla="*/ 0 h 213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03"/>
                <a:gd name="T11" fmla="*/ 21600 w 21600"/>
                <a:gd name="T12" fmla="*/ 21303 h 21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03" fill="none" extrusionOk="0">
                  <a:moveTo>
                    <a:pt x="3571" y="0"/>
                  </a:moveTo>
                  <a:cubicBezTo>
                    <a:pt x="13977" y="1745"/>
                    <a:pt x="21600" y="10752"/>
                    <a:pt x="21600" y="21303"/>
                  </a:cubicBezTo>
                </a:path>
                <a:path w="21600" h="21303" stroke="0" extrusionOk="0">
                  <a:moveTo>
                    <a:pt x="3571" y="0"/>
                  </a:moveTo>
                  <a:cubicBezTo>
                    <a:pt x="13977" y="1745"/>
                    <a:pt x="21600" y="10752"/>
                    <a:pt x="21600" y="21303"/>
                  </a:cubicBezTo>
                  <a:lnTo>
                    <a:pt x="0" y="21303"/>
                  </a:lnTo>
                  <a:lnTo>
                    <a:pt x="357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894" name="TextBox 51"/>
          <p:cNvSpPr txBox="1">
            <a:spLocks noChangeArrowheads="1"/>
          </p:cNvSpPr>
          <p:nvPr/>
        </p:nvSpPr>
        <p:spPr bwMode="auto">
          <a:xfrm>
            <a:off x="4572000" y="20574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latin typeface="Arial" charset="0"/>
              </a:rPr>
              <a:t>Tree Barrier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37895" name="TextBox 52"/>
          <p:cNvSpPr txBox="1">
            <a:spLocks noChangeArrowheads="1"/>
          </p:cNvSpPr>
          <p:nvPr/>
        </p:nvSpPr>
        <p:spPr bwMode="auto">
          <a:xfrm>
            <a:off x="2667000" y="25146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latin typeface="Arial" charset="0"/>
              </a:rPr>
              <a:t>True Barrier</a:t>
            </a: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14400"/>
            <a:ext cx="6705600" cy="762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CA" sz="3000" dirty="0"/>
              <a:t>Inner and Outer Barriers for Trinomial Trees </a:t>
            </a:r>
            <a:r>
              <a:rPr lang="en-CA" sz="2200" dirty="0"/>
              <a:t>(Figure </a:t>
            </a:r>
            <a:r>
              <a:rPr lang="en-CA" sz="2200" dirty="0" smtClean="0"/>
              <a:t>27.4)</a:t>
            </a:r>
            <a:endParaRPr lang="en-US" sz="2200" dirty="0"/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6911473-6349-469E-9E6D-D3F0CC77C6C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38917" name="Group 104"/>
          <p:cNvGrpSpPr>
            <a:grpSpLocks/>
          </p:cNvGrpSpPr>
          <p:nvPr/>
        </p:nvGrpSpPr>
        <p:grpSpPr bwMode="auto">
          <a:xfrm>
            <a:off x="1676400" y="1828800"/>
            <a:ext cx="6019800" cy="3733800"/>
            <a:chOff x="381000" y="1828800"/>
            <a:chExt cx="7315200" cy="4572000"/>
          </a:xfrm>
        </p:grpSpPr>
        <p:sp>
          <p:nvSpPr>
            <p:cNvPr id="38918" name="Rectangle 3"/>
            <p:cNvSpPr>
              <a:spLocks noChangeArrowheads="1"/>
            </p:cNvSpPr>
            <p:nvPr/>
          </p:nvSpPr>
          <p:spPr bwMode="auto">
            <a:xfrm>
              <a:off x="1769962" y="2015412"/>
              <a:ext cx="2347284" cy="1018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CA" altLang="en-US" sz="2400">
                  <a:latin typeface="Arial" charset="0"/>
                </a:rPr>
                <a:t>Outer barrier</a:t>
              </a:r>
              <a:endParaRPr lang="en-US" altLang="en-US" sz="2400">
                <a:latin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True barrier</a:t>
              </a:r>
            </a:p>
          </p:txBody>
        </p:sp>
        <p:grpSp>
          <p:nvGrpSpPr>
            <p:cNvPr id="38919" name="Group 5"/>
            <p:cNvGrpSpPr>
              <a:grpSpLocks/>
            </p:cNvGrpSpPr>
            <p:nvPr/>
          </p:nvGrpSpPr>
          <p:grpSpPr bwMode="auto">
            <a:xfrm>
              <a:off x="2209800" y="4114800"/>
              <a:ext cx="1371600" cy="914400"/>
              <a:chOff x="1152" y="2448"/>
              <a:chExt cx="864" cy="576"/>
            </a:xfrm>
          </p:grpSpPr>
          <p:sp>
            <p:nvSpPr>
              <p:cNvPr id="39016" name="Line 6"/>
              <p:cNvSpPr>
                <a:spLocks noChangeShapeType="1"/>
              </p:cNvSpPr>
              <p:nvPr/>
            </p:nvSpPr>
            <p:spPr bwMode="auto">
              <a:xfrm flipV="1">
                <a:off x="1152" y="2448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7" name="Line 7"/>
              <p:cNvSpPr>
                <a:spLocks noChangeShapeType="1"/>
              </p:cNvSpPr>
              <p:nvPr/>
            </p:nvSpPr>
            <p:spPr bwMode="auto">
              <a:xfrm>
                <a:off x="1152" y="2736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20" name="Group 8"/>
            <p:cNvGrpSpPr>
              <a:grpSpLocks/>
            </p:cNvGrpSpPr>
            <p:nvPr/>
          </p:nvGrpSpPr>
          <p:grpSpPr bwMode="auto">
            <a:xfrm>
              <a:off x="2209800" y="3200400"/>
              <a:ext cx="1371600" cy="914400"/>
              <a:chOff x="1152" y="1872"/>
              <a:chExt cx="864" cy="576"/>
            </a:xfrm>
          </p:grpSpPr>
          <p:sp>
            <p:nvSpPr>
              <p:cNvPr id="39014" name="Line 9"/>
              <p:cNvSpPr>
                <a:spLocks noChangeShapeType="1"/>
              </p:cNvSpPr>
              <p:nvPr/>
            </p:nvSpPr>
            <p:spPr bwMode="auto">
              <a:xfrm flipV="1">
                <a:off x="1152" y="1872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5" name="Line 1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21" name="Group 11"/>
            <p:cNvGrpSpPr>
              <a:grpSpLocks/>
            </p:cNvGrpSpPr>
            <p:nvPr/>
          </p:nvGrpSpPr>
          <p:grpSpPr bwMode="auto">
            <a:xfrm>
              <a:off x="3581400" y="3657600"/>
              <a:ext cx="1371600" cy="914400"/>
              <a:chOff x="2016" y="2160"/>
              <a:chExt cx="864" cy="576"/>
            </a:xfrm>
          </p:grpSpPr>
          <p:sp>
            <p:nvSpPr>
              <p:cNvPr id="39012" name="Line 12"/>
              <p:cNvSpPr>
                <a:spLocks noChangeShapeType="1"/>
              </p:cNvSpPr>
              <p:nvPr/>
            </p:nvSpPr>
            <p:spPr bwMode="auto">
              <a:xfrm flipV="1">
                <a:off x="2016" y="2160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3" name="Line 13"/>
              <p:cNvSpPr>
                <a:spLocks noChangeShapeType="1"/>
              </p:cNvSpPr>
              <p:nvPr/>
            </p:nvSpPr>
            <p:spPr bwMode="auto">
              <a:xfrm>
                <a:off x="2016" y="2448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22" name="Line 14"/>
            <p:cNvSpPr>
              <a:spLocks noChangeShapeType="1"/>
            </p:cNvSpPr>
            <p:nvPr/>
          </p:nvSpPr>
          <p:spPr bwMode="auto">
            <a:xfrm flipV="1">
              <a:off x="3581400" y="2743200"/>
              <a:ext cx="1371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3" name="Line 15"/>
            <p:cNvSpPr>
              <a:spLocks noChangeShapeType="1"/>
            </p:cNvSpPr>
            <p:nvPr/>
          </p:nvSpPr>
          <p:spPr bwMode="auto">
            <a:xfrm>
              <a:off x="3581400" y="3200400"/>
              <a:ext cx="1371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24" name="Group 16"/>
            <p:cNvGrpSpPr>
              <a:grpSpLocks/>
            </p:cNvGrpSpPr>
            <p:nvPr/>
          </p:nvGrpSpPr>
          <p:grpSpPr bwMode="auto">
            <a:xfrm>
              <a:off x="3581400" y="4572000"/>
              <a:ext cx="1371600" cy="914400"/>
              <a:chOff x="2016" y="2736"/>
              <a:chExt cx="864" cy="576"/>
            </a:xfrm>
          </p:grpSpPr>
          <p:sp>
            <p:nvSpPr>
              <p:cNvPr id="39010" name="Line 17"/>
              <p:cNvSpPr>
                <a:spLocks noChangeShapeType="1"/>
              </p:cNvSpPr>
              <p:nvPr/>
            </p:nvSpPr>
            <p:spPr bwMode="auto">
              <a:xfrm flipV="1">
                <a:off x="2016" y="2736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1" name="Line 18"/>
              <p:cNvSpPr>
                <a:spLocks noChangeShapeType="1"/>
              </p:cNvSpPr>
              <p:nvPr/>
            </p:nvSpPr>
            <p:spPr bwMode="auto">
              <a:xfrm>
                <a:off x="2016" y="3024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25" name="Group 19"/>
            <p:cNvGrpSpPr>
              <a:grpSpLocks/>
            </p:cNvGrpSpPr>
            <p:nvPr/>
          </p:nvGrpSpPr>
          <p:grpSpPr bwMode="auto">
            <a:xfrm>
              <a:off x="4953000" y="5029200"/>
              <a:ext cx="1371600" cy="914400"/>
              <a:chOff x="2880" y="3024"/>
              <a:chExt cx="864" cy="576"/>
            </a:xfrm>
          </p:grpSpPr>
          <p:sp>
            <p:nvSpPr>
              <p:cNvPr id="39008" name="Line 20"/>
              <p:cNvSpPr>
                <a:spLocks noChangeShapeType="1"/>
              </p:cNvSpPr>
              <p:nvPr/>
            </p:nvSpPr>
            <p:spPr bwMode="auto">
              <a:xfrm flipV="1">
                <a:off x="2880" y="3024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9" name="Line 21"/>
              <p:cNvSpPr>
                <a:spLocks noChangeShapeType="1"/>
              </p:cNvSpPr>
              <p:nvPr/>
            </p:nvSpPr>
            <p:spPr bwMode="auto">
              <a:xfrm>
                <a:off x="2880" y="3312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26" name="Group 22"/>
            <p:cNvGrpSpPr>
              <a:grpSpLocks/>
            </p:cNvGrpSpPr>
            <p:nvPr/>
          </p:nvGrpSpPr>
          <p:grpSpPr bwMode="auto">
            <a:xfrm>
              <a:off x="4953000" y="4114800"/>
              <a:ext cx="1371600" cy="914400"/>
              <a:chOff x="2880" y="2448"/>
              <a:chExt cx="864" cy="576"/>
            </a:xfrm>
          </p:grpSpPr>
          <p:sp>
            <p:nvSpPr>
              <p:cNvPr id="39006" name="Line 23"/>
              <p:cNvSpPr>
                <a:spLocks noChangeShapeType="1"/>
              </p:cNvSpPr>
              <p:nvPr/>
            </p:nvSpPr>
            <p:spPr bwMode="auto">
              <a:xfrm flipV="1">
                <a:off x="2880" y="2448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7" name="Line 24"/>
              <p:cNvSpPr>
                <a:spLocks noChangeShapeType="1"/>
              </p:cNvSpPr>
              <p:nvPr/>
            </p:nvSpPr>
            <p:spPr bwMode="auto">
              <a:xfrm>
                <a:off x="2880" y="2736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27" name="Group 25"/>
            <p:cNvGrpSpPr>
              <a:grpSpLocks/>
            </p:cNvGrpSpPr>
            <p:nvPr/>
          </p:nvGrpSpPr>
          <p:grpSpPr bwMode="auto">
            <a:xfrm>
              <a:off x="4953000" y="3200400"/>
              <a:ext cx="1371600" cy="914400"/>
              <a:chOff x="2880" y="1872"/>
              <a:chExt cx="864" cy="576"/>
            </a:xfrm>
          </p:grpSpPr>
          <p:sp>
            <p:nvSpPr>
              <p:cNvPr id="39004" name="Line 26"/>
              <p:cNvSpPr>
                <a:spLocks noChangeShapeType="1"/>
              </p:cNvSpPr>
              <p:nvPr/>
            </p:nvSpPr>
            <p:spPr bwMode="auto">
              <a:xfrm flipV="1">
                <a:off x="2880" y="1872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5" name="Line 27"/>
              <p:cNvSpPr>
                <a:spLocks noChangeShapeType="1"/>
              </p:cNvSpPr>
              <p:nvPr/>
            </p:nvSpPr>
            <p:spPr bwMode="auto">
              <a:xfrm>
                <a:off x="2880" y="2160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28" name="Line 28"/>
            <p:cNvSpPr>
              <a:spLocks noChangeShapeType="1"/>
            </p:cNvSpPr>
            <p:nvPr/>
          </p:nvSpPr>
          <p:spPr bwMode="auto">
            <a:xfrm flipV="1">
              <a:off x="4953000" y="2286000"/>
              <a:ext cx="1371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9" name="Line 29"/>
            <p:cNvSpPr>
              <a:spLocks noChangeShapeType="1"/>
            </p:cNvSpPr>
            <p:nvPr/>
          </p:nvSpPr>
          <p:spPr bwMode="auto">
            <a:xfrm>
              <a:off x="4953000" y="2743200"/>
              <a:ext cx="1371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30" name="Group 30"/>
            <p:cNvGrpSpPr>
              <a:grpSpLocks/>
            </p:cNvGrpSpPr>
            <p:nvPr/>
          </p:nvGrpSpPr>
          <p:grpSpPr bwMode="auto">
            <a:xfrm>
              <a:off x="6324600" y="4572000"/>
              <a:ext cx="1371600" cy="914400"/>
              <a:chOff x="3744" y="2736"/>
              <a:chExt cx="864" cy="576"/>
            </a:xfrm>
          </p:grpSpPr>
          <p:sp>
            <p:nvSpPr>
              <p:cNvPr id="39002" name="Line 31"/>
              <p:cNvSpPr>
                <a:spLocks noChangeShapeType="1"/>
              </p:cNvSpPr>
              <p:nvPr/>
            </p:nvSpPr>
            <p:spPr bwMode="auto">
              <a:xfrm flipV="1">
                <a:off x="3744" y="2736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3" name="Line 32"/>
              <p:cNvSpPr>
                <a:spLocks noChangeShapeType="1"/>
              </p:cNvSpPr>
              <p:nvPr/>
            </p:nvSpPr>
            <p:spPr bwMode="auto">
              <a:xfrm>
                <a:off x="3744" y="3024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31" name="Group 33"/>
            <p:cNvGrpSpPr>
              <a:grpSpLocks/>
            </p:cNvGrpSpPr>
            <p:nvPr/>
          </p:nvGrpSpPr>
          <p:grpSpPr bwMode="auto">
            <a:xfrm>
              <a:off x="6324600" y="3657600"/>
              <a:ext cx="1371600" cy="914400"/>
              <a:chOff x="3744" y="2160"/>
              <a:chExt cx="864" cy="576"/>
            </a:xfrm>
          </p:grpSpPr>
          <p:sp>
            <p:nvSpPr>
              <p:cNvPr id="39000" name="Line 34"/>
              <p:cNvSpPr>
                <a:spLocks noChangeShapeType="1"/>
              </p:cNvSpPr>
              <p:nvPr/>
            </p:nvSpPr>
            <p:spPr bwMode="auto">
              <a:xfrm flipV="1">
                <a:off x="3744" y="2160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1" name="Line 35"/>
              <p:cNvSpPr>
                <a:spLocks noChangeShapeType="1"/>
              </p:cNvSpPr>
              <p:nvPr/>
            </p:nvSpPr>
            <p:spPr bwMode="auto">
              <a:xfrm>
                <a:off x="3744" y="2448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32" name="Group 36"/>
            <p:cNvGrpSpPr>
              <a:grpSpLocks/>
            </p:cNvGrpSpPr>
            <p:nvPr/>
          </p:nvGrpSpPr>
          <p:grpSpPr bwMode="auto">
            <a:xfrm>
              <a:off x="6324600" y="5486400"/>
              <a:ext cx="1371600" cy="914400"/>
              <a:chOff x="3744" y="3312"/>
              <a:chExt cx="864" cy="576"/>
            </a:xfrm>
          </p:grpSpPr>
          <p:sp>
            <p:nvSpPr>
              <p:cNvPr id="38998" name="Line 37"/>
              <p:cNvSpPr>
                <a:spLocks noChangeShapeType="1"/>
              </p:cNvSpPr>
              <p:nvPr/>
            </p:nvSpPr>
            <p:spPr bwMode="auto">
              <a:xfrm flipV="1">
                <a:off x="3744" y="3312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9" name="Line 38"/>
              <p:cNvSpPr>
                <a:spLocks noChangeShapeType="1"/>
              </p:cNvSpPr>
              <p:nvPr/>
            </p:nvSpPr>
            <p:spPr bwMode="auto">
              <a:xfrm>
                <a:off x="3744" y="3600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33" name="Line 39"/>
            <p:cNvSpPr>
              <a:spLocks noChangeShapeType="1"/>
            </p:cNvSpPr>
            <p:nvPr/>
          </p:nvSpPr>
          <p:spPr bwMode="auto">
            <a:xfrm flipV="1">
              <a:off x="6324600" y="2743200"/>
              <a:ext cx="1371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4" name="Line 40"/>
            <p:cNvSpPr>
              <a:spLocks noChangeShapeType="1"/>
            </p:cNvSpPr>
            <p:nvPr/>
          </p:nvSpPr>
          <p:spPr bwMode="auto">
            <a:xfrm>
              <a:off x="6324600" y="3200400"/>
              <a:ext cx="1371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35" name="Group 41"/>
            <p:cNvGrpSpPr>
              <a:grpSpLocks/>
            </p:cNvGrpSpPr>
            <p:nvPr/>
          </p:nvGrpSpPr>
          <p:grpSpPr bwMode="auto">
            <a:xfrm>
              <a:off x="6324600" y="1828800"/>
              <a:ext cx="1371600" cy="914400"/>
              <a:chOff x="3744" y="1008"/>
              <a:chExt cx="864" cy="576"/>
            </a:xfrm>
          </p:grpSpPr>
          <p:sp>
            <p:nvSpPr>
              <p:cNvPr id="38996" name="Line 42"/>
              <p:cNvSpPr>
                <a:spLocks noChangeShapeType="1"/>
              </p:cNvSpPr>
              <p:nvPr/>
            </p:nvSpPr>
            <p:spPr bwMode="auto">
              <a:xfrm flipV="1">
                <a:off x="3744" y="1008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7" name="Line 43"/>
              <p:cNvSpPr>
                <a:spLocks noChangeShapeType="1"/>
              </p:cNvSpPr>
              <p:nvPr/>
            </p:nvSpPr>
            <p:spPr bwMode="auto">
              <a:xfrm>
                <a:off x="3744" y="1296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36" name="Line 44"/>
            <p:cNvSpPr>
              <a:spLocks noChangeShapeType="1"/>
            </p:cNvSpPr>
            <p:nvPr/>
          </p:nvSpPr>
          <p:spPr bwMode="auto">
            <a:xfrm flipH="1">
              <a:off x="838200" y="3505200"/>
              <a:ext cx="68580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7" name="Arc 45"/>
            <p:cNvSpPr>
              <a:spLocks/>
            </p:cNvSpPr>
            <p:nvPr/>
          </p:nvSpPr>
          <p:spPr bwMode="auto">
            <a:xfrm>
              <a:off x="992188" y="2744788"/>
              <a:ext cx="990600" cy="762000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8" name="Arc 46"/>
            <p:cNvSpPr>
              <a:spLocks/>
            </p:cNvSpPr>
            <p:nvPr/>
          </p:nvSpPr>
          <p:spPr bwMode="auto">
            <a:xfrm>
              <a:off x="4038600" y="2287588"/>
              <a:ext cx="990600" cy="914400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39" name="Group 47"/>
            <p:cNvGrpSpPr>
              <a:grpSpLocks/>
            </p:cNvGrpSpPr>
            <p:nvPr/>
          </p:nvGrpSpPr>
          <p:grpSpPr bwMode="auto">
            <a:xfrm>
              <a:off x="838200" y="3657600"/>
              <a:ext cx="1371600" cy="914400"/>
              <a:chOff x="288" y="2160"/>
              <a:chExt cx="864" cy="576"/>
            </a:xfrm>
          </p:grpSpPr>
          <p:sp>
            <p:nvSpPr>
              <p:cNvPr id="38993" name="Line 48"/>
              <p:cNvSpPr>
                <a:spLocks noChangeShapeType="1"/>
              </p:cNvSpPr>
              <p:nvPr/>
            </p:nvSpPr>
            <p:spPr bwMode="auto">
              <a:xfrm flipV="1">
                <a:off x="288" y="2160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4" name="Line 49"/>
              <p:cNvSpPr>
                <a:spLocks noChangeShapeType="1"/>
              </p:cNvSpPr>
              <p:nvPr/>
            </p:nvSpPr>
            <p:spPr bwMode="auto">
              <a:xfrm>
                <a:off x="288" y="2448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5" name="Line 50"/>
              <p:cNvSpPr>
                <a:spLocks noChangeShapeType="1"/>
              </p:cNvSpPr>
              <p:nvPr/>
            </p:nvSpPr>
            <p:spPr bwMode="auto">
              <a:xfrm>
                <a:off x="288" y="2448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40" name="Line 51"/>
            <p:cNvSpPr>
              <a:spLocks noChangeShapeType="1"/>
            </p:cNvSpPr>
            <p:nvPr/>
          </p:nvSpPr>
          <p:spPr bwMode="auto">
            <a:xfrm>
              <a:off x="2209800" y="3657600"/>
              <a:ext cx="13716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1" name="Line 52"/>
            <p:cNvSpPr>
              <a:spLocks noChangeShapeType="1"/>
            </p:cNvSpPr>
            <p:nvPr/>
          </p:nvSpPr>
          <p:spPr bwMode="auto">
            <a:xfrm>
              <a:off x="3581400" y="41148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2" name="Line 53"/>
            <p:cNvSpPr>
              <a:spLocks noChangeShapeType="1"/>
            </p:cNvSpPr>
            <p:nvPr/>
          </p:nvSpPr>
          <p:spPr bwMode="auto">
            <a:xfrm>
              <a:off x="2209800" y="45720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3" name="Line 54"/>
            <p:cNvSpPr>
              <a:spLocks noChangeShapeType="1"/>
            </p:cNvSpPr>
            <p:nvPr/>
          </p:nvSpPr>
          <p:spPr bwMode="auto">
            <a:xfrm>
              <a:off x="3581400" y="3200400"/>
              <a:ext cx="13716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4" name="Line 55"/>
            <p:cNvSpPr>
              <a:spLocks noChangeShapeType="1"/>
            </p:cNvSpPr>
            <p:nvPr/>
          </p:nvSpPr>
          <p:spPr bwMode="auto">
            <a:xfrm>
              <a:off x="4953000" y="27432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5" name="Line 56"/>
            <p:cNvSpPr>
              <a:spLocks noChangeShapeType="1"/>
            </p:cNvSpPr>
            <p:nvPr/>
          </p:nvSpPr>
          <p:spPr bwMode="auto">
            <a:xfrm>
              <a:off x="4953000" y="3657600"/>
              <a:ext cx="13716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6" name="Line 57"/>
            <p:cNvSpPr>
              <a:spLocks noChangeShapeType="1"/>
            </p:cNvSpPr>
            <p:nvPr/>
          </p:nvSpPr>
          <p:spPr bwMode="auto">
            <a:xfrm>
              <a:off x="4953000" y="45720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7" name="Line 58"/>
            <p:cNvSpPr>
              <a:spLocks noChangeShapeType="1"/>
            </p:cNvSpPr>
            <p:nvPr/>
          </p:nvSpPr>
          <p:spPr bwMode="auto">
            <a:xfrm>
              <a:off x="6324600" y="22860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8" name="Line 59"/>
            <p:cNvSpPr>
              <a:spLocks noChangeShapeType="1"/>
            </p:cNvSpPr>
            <p:nvPr/>
          </p:nvSpPr>
          <p:spPr bwMode="auto">
            <a:xfrm>
              <a:off x="6324600" y="3200400"/>
              <a:ext cx="13716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9" name="Line 60"/>
            <p:cNvSpPr>
              <a:spLocks noChangeShapeType="1"/>
            </p:cNvSpPr>
            <p:nvPr/>
          </p:nvSpPr>
          <p:spPr bwMode="auto">
            <a:xfrm>
              <a:off x="6324600" y="41148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0" name="Line 61"/>
            <p:cNvSpPr>
              <a:spLocks noChangeShapeType="1"/>
            </p:cNvSpPr>
            <p:nvPr/>
          </p:nvSpPr>
          <p:spPr bwMode="auto">
            <a:xfrm>
              <a:off x="3581400" y="50292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1" name="Line 62"/>
            <p:cNvSpPr>
              <a:spLocks noChangeShapeType="1"/>
            </p:cNvSpPr>
            <p:nvPr/>
          </p:nvSpPr>
          <p:spPr bwMode="auto">
            <a:xfrm>
              <a:off x="4953000" y="54864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2" name="Line 63"/>
            <p:cNvSpPr>
              <a:spLocks noChangeShapeType="1"/>
            </p:cNvSpPr>
            <p:nvPr/>
          </p:nvSpPr>
          <p:spPr bwMode="auto">
            <a:xfrm>
              <a:off x="6324600" y="50292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3" name="Line 64"/>
            <p:cNvSpPr>
              <a:spLocks noChangeShapeType="1"/>
            </p:cNvSpPr>
            <p:nvPr/>
          </p:nvSpPr>
          <p:spPr bwMode="auto">
            <a:xfrm>
              <a:off x="6324600" y="59436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54" name="Group 65"/>
            <p:cNvGrpSpPr>
              <a:grpSpLocks/>
            </p:cNvGrpSpPr>
            <p:nvPr/>
          </p:nvGrpSpPr>
          <p:grpSpPr bwMode="auto">
            <a:xfrm>
              <a:off x="2209800" y="3657600"/>
              <a:ext cx="1371600" cy="914400"/>
              <a:chOff x="1152" y="2160"/>
              <a:chExt cx="864" cy="576"/>
            </a:xfrm>
          </p:grpSpPr>
          <p:sp>
            <p:nvSpPr>
              <p:cNvPr id="38990" name="Line 66"/>
              <p:cNvSpPr>
                <a:spLocks noChangeShapeType="1"/>
              </p:cNvSpPr>
              <p:nvPr/>
            </p:nvSpPr>
            <p:spPr bwMode="auto">
              <a:xfrm flipV="1">
                <a:off x="1152" y="2160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1" name="Line 6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2" name="Line 6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55" name="Group 69"/>
            <p:cNvGrpSpPr>
              <a:grpSpLocks/>
            </p:cNvGrpSpPr>
            <p:nvPr/>
          </p:nvGrpSpPr>
          <p:grpSpPr bwMode="auto">
            <a:xfrm>
              <a:off x="3581400" y="4114800"/>
              <a:ext cx="1371600" cy="914400"/>
              <a:chOff x="2016" y="2448"/>
              <a:chExt cx="864" cy="576"/>
            </a:xfrm>
          </p:grpSpPr>
          <p:sp>
            <p:nvSpPr>
              <p:cNvPr id="38987" name="Line 70"/>
              <p:cNvSpPr>
                <a:spLocks noChangeShapeType="1"/>
              </p:cNvSpPr>
              <p:nvPr/>
            </p:nvSpPr>
            <p:spPr bwMode="auto">
              <a:xfrm flipV="1">
                <a:off x="2016" y="2448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8" name="Line 71"/>
              <p:cNvSpPr>
                <a:spLocks noChangeShapeType="1"/>
              </p:cNvSpPr>
              <p:nvPr/>
            </p:nvSpPr>
            <p:spPr bwMode="auto">
              <a:xfrm>
                <a:off x="2016" y="2736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9" name="Line 72"/>
              <p:cNvSpPr>
                <a:spLocks noChangeShapeType="1"/>
              </p:cNvSpPr>
              <p:nvPr/>
            </p:nvSpPr>
            <p:spPr bwMode="auto">
              <a:xfrm>
                <a:off x="2016" y="273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56" name="Line 74"/>
            <p:cNvSpPr>
              <a:spLocks noChangeShapeType="1"/>
            </p:cNvSpPr>
            <p:nvPr/>
          </p:nvSpPr>
          <p:spPr bwMode="auto">
            <a:xfrm flipV="1">
              <a:off x="3581400" y="3200400"/>
              <a:ext cx="1371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7" name="Line 75"/>
            <p:cNvSpPr>
              <a:spLocks noChangeShapeType="1"/>
            </p:cNvSpPr>
            <p:nvPr/>
          </p:nvSpPr>
          <p:spPr bwMode="auto">
            <a:xfrm>
              <a:off x="3581400" y="3657600"/>
              <a:ext cx="1371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8" name="Line 76"/>
            <p:cNvSpPr>
              <a:spLocks noChangeShapeType="1"/>
            </p:cNvSpPr>
            <p:nvPr/>
          </p:nvSpPr>
          <p:spPr bwMode="auto">
            <a:xfrm>
              <a:off x="3581400" y="3657600"/>
              <a:ext cx="13716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59" name="Group 77"/>
            <p:cNvGrpSpPr>
              <a:grpSpLocks/>
            </p:cNvGrpSpPr>
            <p:nvPr/>
          </p:nvGrpSpPr>
          <p:grpSpPr bwMode="auto">
            <a:xfrm>
              <a:off x="4953000" y="4572000"/>
              <a:ext cx="1371600" cy="914400"/>
              <a:chOff x="2880" y="2736"/>
              <a:chExt cx="864" cy="576"/>
            </a:xfrm>
          </p:grpSpPr>
          <p:sp>
            <p:nvSpPr>
              <p:cNvPr id="38984" name="Line 78"/>
              <p:cNvSpPr>
                <a:spLocks noChangeShapeType="1"/>
              </p:cNvSpPr>
              <p:nvPr/>
            </p:nvSpPr>
            <p:spPr bwMode="auto">
              <a:xfrm flipV="1">
                <a:off x="2880" y="2736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5" name="Line 79"/>
              <p:cNvSpPr>
                <a:spLocks noChangeShapeType="1"/>
              </p:cNvSpPr>
              <p:nvPr/>
            </p:nvSpPr>
            <p:spPr bwMode="auto">
              <a:xfrm>
                <a:off x="2880" y="3024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6" name="Line 80"/>
              <p:cNvSpPr>
                <a:spLocks noChangeShapeType="1"/>
              </p:cNvSpPr>
              <p:nvPr/>
            </p:nvSpPr>
            <p:spPr bwMode="auto">
              <a:xfrm>
                <a:off x="2880" y="3024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60" name="Group 81"/>
            <p:cNvGrpSpPr>
              <a:grpSpLocks/>
            </p:cNvGrpSpPr>
            <p:nvPr/>
          </p:nvGrpSpPr>
          <p:grpSpPr bwMode="auto">
            <a:xfrm>
              <a:off x="4953000" y="3657600"/>
              <a:ext cx="1371600" cy="914400"/>
              <a:chOff x="2880" y="2160"/>
              <a:chExt cx="864" cy="576"/>
            </a:xfrm>
          </p:grpSpPr>
          <p:sp>
            <p:nvSpPr>
              <p:cNvPr id="38981" name="Line 82"/>
              <p:cNvSpPr>
                <a:spLocks noChangeShapeType="1"/>
              </p:cNvSpPr>
              <p:nvPr/>
            </p:nvSpPr>
            <p:spPr bwMode="auto">
              <a:xfrm flipV="1">
                <a:off x="2880" y="2160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2" name="Line 83"/>
              <p:cNvSpPr>
                <a:spLocks noChangeShapeType="1"/>
              </p:cNvSpPr>
              <p:nvPr/>
            </p:nvSpPr>
            <p:spPr bwMode="auto">
              <a:xfrm>
                <a:off x="2880" y="2448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3" name="Line 84"/>
              <p:cNvSpPr>
                <a:spLocks noChangeShapeType="1"/>
              </p:cNvSpPr>
              <p:nvPr/>
            </p:nvSpPr>
            <p:spPr bwMode="auto">
              <a:xfrm>
                <a:off x="2880" y="2448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61" name="Line 85"/>
            <p:cNvSpPr>
              <a:spLocks noChangeShapeType="1"/>
            </p:cNvSpPr>
            <p:nvPr/>
          </p:nvSpPr>
          <p:spPr bwMode="auto">
            <a:xfrm flipV="1">
              <a:off x="4953000" y="2743200"/>
              <a:ext cx="1371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2" name="Line 86"/>
            <p:cNvSpPr>
              <a:spLocks noChangeShapeType="1"/>
            </p:cNvSpPr>
            <p:nvPr/>
          </p:nvSpPr>
          <p:spPr bwMode="auto">
            <a:xfrm>
              <a:off x="4953000" y="3200400"/>
              <a:ext cx="1371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3" name="Line 87"/>
            <p:cNvSpPr>
              <a:spLocks noChangeShapeType="1"/>
            </p:cNvSpPr>
            <p:nvPr/>
          </p:nvSpPr>
          <p:spPr bwMode="auto">
            <a:xfrm>
              <a:off x="4953000" y="3200400"/>
              <a:ext cx="13716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64" name="Group 88"/>
            <p:cNvGrpSpPr>
              <a:grpSpLocks/>
            </p:cNvGrpSpPr>
            <p:nvPr/>
          </p:nvGrpSpPr>
          <p:grpSpPr bwMode="auto">
            <a:xfrm>
              <a:off x="6324600" y="2286000"/>
              <a:ext cx="1371600" cy="914400"/>
              <a:chOff x="3744" y="1296"/>
              <a:chExt cx="864" cy="576"/>
            </a:xfrm>
          </p:grpSpPr>
          <p:sp>
            <p:nvSpPr>
              <p:cNvPr id="38978" name="Line 89"/>
              <p:cNvSpPr>
                <a:spLocks noChangeShapeType="1"/>
              </p:cNvSpPr>
              <p:nvPr/>
            </p:nvSpPr>
            <p:spPr bwMode="auto">
              <a:xfrm flipV="1">
                <a:off x="3744" y="1296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9" name="Line 90"/>
              <p:cNvSpPr>
                <a:spLocks noChangeShapeType="1"/>
              </p:cNvSpPr>
              <p:nvPr/>
            </p:nvSpPr>
            <p:spPr bwMode="auto">
              <a:xfrm>
                <a:off x="3744" y="1584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0" name="Line 91"/>
              <p:cNvSpPr>
                <a:spLocks noChangeShapeType="1"/>
              </p:cNvSpPr>
              <p:nvPr/>
            </p:nvSpPr>
            <p:spPr bwMode="auto">
              <a:xfrm>
                <a:off x="3744" y="1584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65" name="Line 93"/>
            <p:cNvSpPr>
              <a:spLocks noChangeShapeType="1"/>
            </p:cNvSpPr>
            <p:nvPr/>
          </p:nvSpPr>
          <p:spPr bwMode="auto">
            <a:xfrm flipV="1">
              <a:off x="6324600" y="3200400"/>
              <a:ext cx="1371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6" name="Line 94"/>
            <p:cNvSpPr>
              <a:spLocks noChangeShapeType="1"/>
            </p:cNvSpPr>
            <p:nvPr/>
          </p:nvSpPr>
          <p:spPr bwMode="auto">
            <a:xfrm>
              <a:off x="6324600" y="3657600"/>
              <a:ext cx="1371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7" name="Line 95"/>
            <p:cNvSpPr>
              <a:spLocks noChangeShapeType="1"/>
            </p:cNvSpPr>
            <p:nvPr/>
          </p:nvSpPr>
          <p:spPr bwMode="auto">
            <a:xfrm>
              <a:off x="6324600" y="3657600"/>
              <a:ext cx="13716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68" name="Group 96"/>
            <p:cNvGrpSpPr>
              <a:grpSpLocks/>
            </p:cNvGrpSpPr>
            <p:nvPr/>
          </p:nvGrpSpPr>
          <p:grpSpPr bwMode="auto">
            <a:xfrm>
              <a:off x="6324600" y="4114800"/>
              <a:ext cx="1371600" cy="914400"/>
              <a:chOff x="3744" y="2448"/>
              <a:chExt cx="864" cy="576"/>
            </a:xfrm>
          </p:grpSpPr>
          <p:sp>
            <p:nvSpPr>
              <p:cNvPr id="38975" name="Line 97"/>
              <p:cNvSpPr>
                <a:spLocks noChangeShapeType="1"/>
              </p:cNvSpPr>
              <p:nvPr/>
            </p:nvSpPr>
            <p:spPr bwMode="auto">
              <a:xfrm flipV="1">
                <a:off x="3744" y="2448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6" name="Line 98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7" name="Line 99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69" name="Group 100"/>
            <p:cNvGrpSpPr>
              <a:grpSpLocks/>
            </p:cNvGrpSpPr>
            <p:nvPr/>
          </p:nvGrpSpPr>
          <p:grpSpPr bwMode="auto">
            <a:xfrm>
              <a:off x="6324600" y="5029200"/>
              <a:ext cx="1371600" cy="914400"/>
              <a:chOff x="3744" y="3024"/>
              <a:chExt cx="864" cy="576"/>
            </a:xfrm>
          </p:grpSpPr>
          <p:sp>
            <p:nvSpPr>
              <p:cNvPr id="38972" name="Line 101"/>
              <p:cNvSpPr>
                <a:spLocks noChangeShapeType="1"/>
              </p:cNvSpPr>
              <p:nvPr/>
            </p:nvSpPr>
            <p:spPr bwMode="auto">
              <a:xfrm flipV="1">
                <a:off x="3744" y="3024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3" name="Line 102"/>
              <p:cNvSpPr>
                <a:spLocks noChangeShapeType="1"/>
              </p:cNvSpPr>
              <p:nvPr/>
            </p:nvSpPr>
            <p:spPr bwMode="auto">
              <a:xfrm>
                <a:off x="3744" y="3312"/>
                <a:ext cx="86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4" name="Line 103"/>
              <p:cNvSpPr>
                <a:spLocks noChangeShapeType="1"/>
              </p:cNvSpPr>
              <p:nvPr/>
            </p:nvSpPr>
            <p:spPr bwMode="auto">
              <a:xfrm>
                <a:off x="3744" y="3312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70" name="Text Box 104"/>
            <p:cNvSpPr txBox="1">
              <a:spLocks noChangeArrowheads="1"/>
            </p:cNvSpPr>
            <p:nvPr/>
          </p:nvSpPr>
          <p:spPr bwMode="auto">
            <a:xfrm>
              <a:off x="381000" y="5257800"/>
              <a:ext cx="2590801" cy="566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CA" altLang="en-US" sz="2400">
                  <a:latin typeface="Arial" charset="0"/>
                </a:rPr>
                <a:t>Inner Barrier</a:t>
              </a:r>
              <a:endParaRPr lang="en-US" altLang="en-US" sz="2400">
                <a:latin typeface="Arial" charset="0"/>
              </a:endParaRPr>
            </a:p>
          </p:txBody>
        </p:sp>
        <p:sp>
          <p:nvSpPr>
            <p:cNvPr id="38971" name="Line 114"/>
            <p:cNvSpPr>
              <a:spLocks noChangeShapeType="1"/>
            </p:cNvSpPr>
            <p:nvPr/>
          </p:nvSpPr>
          <p:spPr bwMode="auto">
            <a:xfrm flipV="1">
              <a:off x="838200" y="3657600"/>
              <a:ext cx="1752600" cy="1600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85800"/>
            <a:ext cx="6135688" cy="14478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Alternative Solutions </a:t>
            </a:r>
            <a:br>
              <a:rPr lang="en-US" dirty="0"/>
            </a:br>
            <a:r>
              <a:rPr lang="en-US" dirty="0"/>
              <a:t>to</a:t>
            </a:r>
            <a:r>
              <a:rPr lang="en-CA" dirty="0"/>
              <a:t> Valuing Barrier Options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362200"/>
            <a:ext cx="6972300" cy="38100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CA" altLang="en-US" sz="2400" smtClean="0">
                <a:latin typeface="Arial" charset="0"/>
                <a:cs typeface="Arial" charset="0"/>
              </a:rPr>
              <a:t>Interpolate between value when inner barrier is assumed and value when outer barrier is assumed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Ensure that nodes always lie on the barriers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Use adaptive mesh</a:t>
            </a:r>
            <a:r>
              <a:rPr lang="en-CA" altLang="en-US" sz="2400" smtClean="0">
                <a:latin typeface="Arial" charset="0"/>
                <a:cs typeface="Arial" charset="0"/>
              </a:rPr>
              <a:t> methodology</a:t>
            </a:r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60000"/>
              </a:lnSpc>
            </a:pPr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	In all cases a trinomial tree is preferable to a binomial tree</a:t>
            </a: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11FF0E-7D33-4695-9D6D-8BA9B54E202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sz="3600" dirty="0"/>
              <a:t>Modeling Two Correlated </a:t>
            </a:r>
            <a:r>
              <a:rPr lang="en-US" sz="3600" dirty="0" smtClean="0"/>
              <a:t>Variables Using a 3-Dimensional Tree </a:t>
            </a:r>
            <a:r>
              <a:rPr lang="en-US" sz="2200" dirty="0"/>
              <a:t>(Section </a:t>
            </a:r>
            <a:r>
              <a:rPr lang="en-US" sz="2200" dirty="0" smtClean="0"/>
              <a:t>2</a:t>
            </a:r>
            <a:r>
              <a:rPr lang="en-CA" sz="2200" dirty="0" smtClean="0"/>
              <a:t>7.7</a:t>
            </a:r>
            <a:r>
              <a:rPr lang="en-US" sz="2200" dirty="0" smtClean="0"/>
              <a:t>)</a:t>
            </a:r>
            <a:endParaRPr lang="en-US" dirty="0"/>
          </a:p>
        </p:txBody>
      </p:sp>
      <p:sp>
        <p:nvSpPr>
          <p:cNvPr id="409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Approaches</a:t>
            </a:r>
          </a:p>
          <a:p>
            <a:pPr lvl="1" eaLnBrk="1" hangingPunct="1"/>
            <a:r>
              <a:rPr lang="en-US" altLang="en-US" dirty="0" smtClean="0">
                <a:latin typeface="Arial" charset="0"/>
                <a:cs typeface="Arial" charset="0"/>
              </a:rPr>
              <a:t>Transform variables so that they are not correlated and build the tree in the transformed variables</a:t>
            </a:r>
          </a:p>
          <a:p>
            <a:pPr lvl="1" eaLnBrk="1" hangingPunct="1"/>
            <a:r>
              <a:rPr lang="en-US" altLang="en-US" dirty="0" smtClean="0">
                <a:latin typeface="Arial" charset="0"/>
                <a:cs typeface="Arial" charset="0"/>
              </a:rPr>
              <a:t>Take the correlation into account by adjusting the position of the nodes</a:t>
            </a:r>
          </a:p>
          <a:p>
            <a:pPr lvl="1" eaLnBrk="1" hangingPunct="1"/>
            <a:r>
              <a:rPr lang="en-US" altLang="en-US" dirty="0" smtClean="0">
                <a:latin typeface="Arial" charset="0"/>
                <a:cs typeface="Arial" charset="0"/>
              </a:rPr>
              <a:t>Take the correlation into account by adjusting the probabilities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E61FD9-B204-437B-ADC3-17B3BE6E846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Monte Carlo Simulation and American Options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Arial" charset="0"/>
                <a:cs typeface="Arial" charset="0"/>
              </a:rPr>
              <a:t>Two approaches: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latin typeface="Arial" charset="0"/>
                <a:cs typeface="Arial" charset="0"/>
              </a:rPr>
              <a:t>The least squares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latin typeface="Arial" charset="0"/>
                <a:cs typeface="Arial" charset="0"/>
              </a:rPr>
              <a:t>The exercise boundary parameterization approach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Arial" charset="0"/>
                <a:cs typeface="Arial" charset="0"/>
              </a:rPr>
              <a:t>Consider a 3-year put option where the initial asset price is 1.00, the strike price is 1.10, the risk-free rate is 6%, and there is no income</a:t>
            </a: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67B3030-D083-4964-94B0-560FD29A8F2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8382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CEV </a:t>
            </a:r>
            <a:r>
              <a:rPr lang="en-US" altLang="en-US" dirty="0" smtClean="0"/>
              <a:t>Model</a:t>
            </a:r>
            <a:endParaRPr lang="en-US" altLang="en-US" sz="2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719263"/>
                <a:ext cx="8077200" cy="4411662"/>
              </a:xfrm>
            </p:spPr>
            <p:txBody>
              <a:bodyPr/>
              <a:lstStyle/>
              <a:p>
                <a:pPr lvl="1" eaLnBrk="1" hangingPunct="1">
                  <a:lnSpc>
                    <a:spcPct val="90000"/>
                  </a:lnSpc>
                </a:pPr>
                <a:endParaRPr lang="en-US" altLang="en-US" dirty="0" smtClean="0">
                  <a:latin typeface="Arial" charset="0"/>
                  <a:cs typeface="Arial" charset="0"/>
                </a:endParaRP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Arial" charset="0"/>
                        </a:rPr>
                        <m:t>𝑑𝑆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Arial" charset="0"/>
                        </a:rPr>
                        <m:t>=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𝑟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−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𝑞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cs typeface="Arial" charset="0"/>
                        </a:rPr>
                        <m:t>𝑆𝑑𝑡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Arial" charset="0"/>
                        </a:rPr>
                        <m:t>+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𝜎</m:t>
                      </m:r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𝛽</m:t>
                          </m:r>
                        </m:sup>
                      </m:sSup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𝑑𝑧</m:t>
                      </m:r>
                    </m:oMath>
                  </m:oMathPara>
                </a14:m>
                <a:endParaRPr lang="en-US" altLang="en-US" dirty="0" smtClean="0">
                  <a:latin typeface="Arial" charset="0"/>
                  <a:cs typeface="Arial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800" dirty="0" smtClean="0">
                    <a:latin typeface="Arial" charset="0"/>
                    <a:cs typeface="Arial" charset="0"/>
                  </a:rPr>
                  <a:t>When </a:t>
                </a:r>
                <a:r>
                  <a:rPr lang="en-US" altLang="en-US" sz="2800" dirty="0">
                    <a:latin typeface="Symbol" pitchFamily="18" charset="2"/>
                    <a:cs typeface="Arial" charset="0"/>
                  </a:rPr>
                  <a:t>b</a:t>
                </a:r>
                <a:r>
                  <a:rPr lang="en-US" altLang="en-US" sz="2800" dirty="0" smtClean="0">
                    <a:latin typeface="Arial" charset="0"/>
                    <a:cs typeface="Arial" charset="0"/>
                  </a:rPr>
                  <a:t> </a:t>
                </a:r>
                <a:r>
                  <a:rPr lang="en-US" altLang="en-US" sz="2800" dirty="0" smtClean="0">
                    <a:latin typeface="Arial" charset="0"/>
                    <a:cs typeface="Arial" charset="0"/>
                  </a:rPr>
                  <a:t>= 1 </a:t>
                </a:r>
                <a:r>
                  <a:rPr lang="en-CA" altLang="en-US" sz="2800" dirty="0" smtClean="0">
                    <a:latin typeface="Arial" charset="0"/>
                    <a:cs typeface="Arial" charset="0"/>
                  </a:rPr>
                  <a:t>the model is</a:t>
                </a:r>
                <a:r>
                  <a:rPr lang="en-US" altLang="en-US" sz="2800" dirty="0" smtClean="0">
                    <a:latin typeface="Arial" charset="0"/>
                    <a:cs typeface="Arial" charset="0"/>
                  </a:rPr>
                  <a:t> Black-Scholes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800" dirty="0" smtClean="0">
                    <a:latin typeface="Arial" charset="0"/>
                    <a:cs typeface="Arial" charset="0"/>
                  </a:rPr>
                  <a:t>When </a:t>
                </a:r>
                <a:r>
                  <a:rPr lang="en-US" altLang="en-US" sz="2800" dirty="0">
                    <a:latin typeface="Symbol" pitchFamily="18" charset="2"/>
                    <a:cs typeface="Arial" charset="0"/>
                  </a:rPr>
                  <a:t>b</a:t>
                </a:r>
                <a:r>
                  <a:rPr lang="en-US" altLang="en-US" sz="2800" dirty="0" smtClean="0">
                    <a:latin typeface="Arial" charset="0"/>
                    <a:cs typeface="Arial" charset="0"/>
                  </a:rPr>
                  <a:t> </a:t>
                </a:r>
                <a:r>
                  <a:rPr lang="en-US" altLang="en-US" sz="2800" dirty="0" smtClean="0">
                    <a:latin typeface="Arial" charset="0"/>
                    <a:cs typeface="Arial" charset="0"/>
                  </a:rPr>
                  <a:t>&gt; 1 volatility rises as stock price rises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800" dirty="0" smtClean="0">
                    <a:latin typeface="Arial" charset="0"/>
                    <a:cs typeface="Arial" charset="0"/>
                  </a:rPr>
                  <a:t>When </a:t>
                </a:r>
                <a:r>
                  <a:rPr lang="en-US" altLang="en-US" sz="2800" dirty="0">
                    <a:latin typeface="Symbol" pitchFamily="18" charset="2"/>
                    <a:cs typeface="Arial" charset="0"/>
                  </a:rPr>
                  <a:t>b</a:t>
                </a:r>
                <a:r>
                  <a:rPr lang="en-US" altLang="en-US" sz="2800" dirty="0" smtClean="0">
                    <a:latin typeface="Arial" charset="0"/>
                    <a:cs typeface="Arial" charset="0"/>
                  </a:rPr>
                  <a:t> </a:t>
                </a:r>
                <a:r>
                  <a:rPr lang="en-US" altLang="en-US" sz="2800" dirty="0" smtClean="0">
                    <a:latin typeface="Arial" charset="0"/>
                    <a:cs typeface="Arial" charset="0"/>
                  </a:rPr>
                  <a:t>&lt; 1 volatility falls as stock price rises</a:t>
                </a:r>
                <a:endParaRPr lang="en-CA" altLang="en-US" sz="2800" dirty="0" smtClean="0">
                  <a:latin typeface="Arial" charset="0"/>
                  <a:cs typeface="Arial" charset="0"/>
                </a:endParaRPr>
              </a:p>
              <a:p>
                <a:pPr lvl="1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CA" altLang="en-US" sz="2800" dirty="0" smtClean="0">
                    <a:latin typeface="Arial" charset="0"/>
                    <a:cs typeface="Arial" charset="0"/>
                  </a:rPr>
                  <a:t>	European options can be value analytically in terms of the cumulative non-central chi square distribution </a:t>
                </a:r>
                <a:endParaRPr lang="en-US" altLang="en-US" sz="2800" dirty="0" smtClean="0">
                  <a:latin typeface="Arial" charset="0"/>
                  <a:cs typeface="Arial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 smtClean="0">
                  <a:latin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19263"/>
                <a:ext cx="8077200" cy="4411662"/>
              </a:xfrm>
              <a:blipFill>
                <a:blip r:embed="rId3"/>
                <a:stretch>
                  <a:fillRect r="-24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CCE7EB7-6C3A-4A88-AE0F-B5DBD6D836B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600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Sampled </a:t>
            </a:r>
            <a:r>
              <a:rPr lang="en-US" altLang="en-US" dirty="0" smtClean="0"/>
              <a:t>Paths </a:t>
            </a:r>
            <a:r>
              <a:rPr lang="en-US" altLang="en-US" sz="2400" dirty="0" smtClean="0"/>
              <a:t>(Table 27.4)</a:t>
            </a:r>
            <a:endParaRPr lang="en-US" altLang="en-US" sz="2400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447800"/>
            <a:ext cx="6794500" cy="441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8FCF6AD-7957-42B3-BF6A-1F5C0A60B02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67000" name="Group 88"/>
          <p:cNvGraphicFramePr>
            <a:graphicFrameLocks noGrp="1"/>
          </p:cNvGraphicFramePr>
          <p:nvPr/>
        </p:nvGraphicFramePr>
        <p:xfrm>
          <a:off x="1752600" y="1676400"/>
          <a:ext cx="4495799" cy="3581400"/>
        </p:xfrm>
        <a:graphic>
          <a:graphicData uri="http://schemas.openxmlformats.org/drawingml/2006/table">
            <a:tbl>
              <a:tblPr/>
              <a:tblGrid>
                <a:gridCol w="89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 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1.09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1.08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1.16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1.11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1.01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Least Squares </a:t>
            </a:r>
            <a:r>
              <a:rPr lang="en-US" altLang="en-US" dirty="0" smtClean="0"/>
              <a:t>Approach</a:t>
            </a:r>
            <a:endParaRPr lang="en-US" altLang="en-US" sz="2200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514600"/>
            <a:ext cx="786765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We work back from the end using a least squares approach to calculate the continuation value at each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Consider year 2. The option is in the money for five paths. These give observations on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 of 1.08, 1.07, 0.97, 0.77, and 0.84. The continuation values are 0.00, 0.07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baseline="30000" smtClean="0">
                <a:latin typeface="Arial" charset="0"/>
                <a:cs typeface="Arial" charset="0"/>
              </a:rPr>
              <a:t>-0.06</a:t>
            </a:r>
            <a:r>
              <a:rPr lang="en-US" altLang="en-US" smtClean="0">
                <a:latin typeface="Arial" charset="0"/>
                <a:cs typeface="Arial" charset="0"/>
              </a:rPr>
              <a:t>,    0.18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baseline="30000" smtClean="0">
                <a:latin typeface="Arial" charset="0"/>
                <a:cs typeface="Arial" charset="0"/>
              </a:rPr>
              <a:t>-0.06</a:t>
            </a:r>
            <a:r>
              <a:rPr lang="en-US" altLang="en-US" smtClean="0">
                <a:latin typeface="Arial" charset="0"/>
                <a:cs typeface="Arial" charset="0"/>
              </a:rPr>
              <a:t>, 0.20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baseline="30000" smtClean="0">
                <a:latin typeface="Arial" charset="0"/>
                <a:cs typeface="Arial" charset="0"/>
              </a:rPr>
              <a:t>-0.06</a:t>
            </a:r>
            <a:r>
              <a:rPr lang="en-US" altLang="en-US" smtClean="0">
                <a:latin typeface="Arial" charset="0"/>
                <a:cs typeface="Arial" charset="0"/>
              </a:rPr>
              <a:t>, and 0.09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baseline="30000" smtClean="0">
                <a:latin typeface="Arial" charset="0"/>
                <a:cs typeface="Arial" charset="0"/>
              </a:rPr>
              <a:t>-0.06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34E419-8BC8-484F-AA55-11DC49162BD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Least Squares Approach </a:t>
            </a:r>
            <a:r>
              <a:rPr lang="en-US" altLang="en-US" sz="2000" smtClean="0"/>
              <a:t>continued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514600"/>
            <a:ext cx="7867650" cy="37338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Fitting a model of the form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V=a+bS+cS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smtClean="0">
                <a:latin typeface="Arial" charset="0"/>
                <a:cs typeface="Arial" charset="0"/>
              </a:rPr>
              <a:t> we get a best fit relation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i="1" smtClean="0">
                <a:latin typeface="Times New Roman" pitchFamily="18" charset="0"/>
                <a:cs typeface="Arial" charset="0"/>
              </a:rPr>
              <a:t>V=</a:t>
            </a:r>
            <a:r>
              <a:rPr lang="en-US" altLang="en-US" smtClean="0">
                <a:latin typeface="Arial" charset="0"/>
                <a:cs typeface="Arial" charset="0"/>
              </a:rPr>
              <a:t>-1.070+2.983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-1.813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30000" smtClean="0">
                <a:latin typeface="Arial" charset="0"/>
                <a:cs typeface="Arial" charset="0"/>
              </a:rPr>
              <a:t>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for the continuation value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V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defines the early exercise decision at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 </a:t>
            </a:r>
            <a:r>
              <a:rPr lang="en-US" altLang="en-US" smtClean="0">
                <a:latin typeface="Arial" charset="0"/>
                <a:cs typeface="Arial" charset="0"/>
              </a:rPr>
              <a:t>=2. We carry out a similar analysis at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t=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1</a:t>
            </a:r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5D2FD8-5E1D-47B7-BA09-A4A50E7B49F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Least Squares Approach </a:t>
            </a:r>
            <a:r>
              <a:rPr lang="en-US" altLang="en-US" sz="2000" smtClean="0"/>
              <a:t>continued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362200"/>
            <a:ext cx="7772400" cy="39004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In practice more complex functional forms can be used for the continuation value and many more paths are sampled</a:t>
            </a:r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A74226-DEDE-462B-BEEA-4A85170EF31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8610600" cy="914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The Early Exercise Boundary Parametrization </a:t>
            </a:r>
            <a:r>
              <a:rPr lang="en-US" dirty="0" smtClean="0"/>
              <a:t>Approach</a:t>
            </a:r>
            <a:endParaRPr lang="en-US" sz="2200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362200"/>
            <a:ext cx="8172450" cy="38862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We assume that the early exercise boundary can be parameterized in some way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We carry out a first Monte Carlo simulation and work back from the end calculating the optimal parameter values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We then discard the paths from the first Monte Carlo simulation and carry out a new Monte Carlo simulation using the early exercise boundary defined by the parameter values. </a:t>
            </a:r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9E96C7C-F984-4E7D-887C-86D6B0A4F09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Application to Example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We parameterize the early exercise boundary by specifying a critical asset price,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*</a:t>
            </a:r>
            <a:r>
              <a:rPr lang="en-US" altLang="en-US" dirty="0" smtClean="0">
                <a:latin typeface="Arial" charset="0"/>
                <a:cs typeface="Arial" charset="0"/>
              </a:rPr>
              <a:t>, below which the option is exercised.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At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t </a:t>
            </a:r>
            <a:r>
              <a:rPr lang="en-US" altLang="en-US" dirty="0" smtClean="0">
                <a:latin typeface="Arial" charset="0"/>
                <a:cs typeface="Arial" charset="0"/>
              </a:rPr>
              <a:t>=1 the optimal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*</a:t>
            </a:r>
            <a:r>
              <a:rPr lang="en-US" altLang="en-US" dirty="0" smtClean="0">
                <a:latin typeface="Arial" charset="0"/>
                <a:cs typeface="Arial" charset="0"/>
              </a:rPr>
              <a:t> for the eight paths is 0.88. At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t </a:t>
            </a:r>
            <a:r>
              <a:rPr lang="en-US" altLang="en-US" dirty="0" smtClean="0">
                <a:latin typeface="Arial" charset="0"/>
                <a:cs typeface="Arial" charset="0"/>
              </a:rPr>
              <a:t>=2 the optimal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*</a:t>
            </a:r>
            <a:r>
              <a:rPr lang="en-US" altLang="en-US" dirty="0" smtClean="0">
                <a:latin typeface="Arial" charset="0"/>
                <a:cs typeface="Arial" charset="0"/>
              </a:rPr>
              <a:t> is 0.84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In practice we would use many more paths to calculate the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*</a:t>
            </a: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81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8ABA5D-8286-4398-AF25-86477BD0866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 smtClean="0"/>
              <a:t>CEV Models Implied Volatilities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F4AD33F-3FED-4A71-B79B-B6EDF93DC00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8197" name="Group 3"/>
          <p:cNvGrpSpPr>
            <a:grpSpLocks/>
          </p:cNvGrpSpPr>
          <p:nvPr/>
        </p:nvGrpSpPr>
        <p:grpSpPr bwMode="auto">
          <a:xfrm>
            <a:off x="984250" y="2116138"/>
            <a:ext cx="6192838" cy="3432175"/>
            <a:chOff x="620" y="1333"/>
            <a:chExt cx="3901" cy="2162"/>
          </a:xfrm>
        </p:grpSpPr>
        <p:sp>
          <p:nvSpPr>
            <p:cNvPr id="8205" name="Line 4"/>
            <p:cNvSpPr>
              <a:spLocks noChangeShapeType="1"/>
            </p:cNvSpPr>
            <p:nvPr/>
          </p:nvSpPr>
          <p:spPr bwMode="auto">
            <a:xfrm>
              <a:off x="963" y="1333"/>
              <a:ext cx="0" cy="2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6" name="Line 5"/>
            <p:cNvSpPr>
              <a:spLocks noChangeShapeType="1"/>
            </p:cNvSpPr>
            <p:nvPr/>
          </p:nvSpPr>
          <p:spPr bwMode="auto">
            <a:xfrm>
              <a:off x="963" y="3495"/>
              <a:ext cx="35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7" name="Text Box 6"/>
            <p:cNvSpPr txBox="1">
              <a:spLocks noChangeArrowheads="1"/>
            </p:cNvSpPr>
            <p:nvPr/>
          </p:nvSpPr>
          <p:spPr bwMode="auto">
            <a:xfrm>
              <a:off x="620" y="1396"/>
              <a:ext cx="4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Symbol" pitchFamily="18" charset="2"/>
                </a:rPr>
                <a:t>s</a:t>
              </a:r>
              <a:r>
                <a:rPr lang="en-US" altLang="en-US" sz="2000" baseline="-25000">
                  <a:latin typeface="Times New Roman" pitchFamily="18" charset="0"/>
                </a:rPr>
                <a:t>imp</a:t>
              </a:r>
            </a:p>
          </p:txBody>
        </p:sp>
      </p:grp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6908800" y="55435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i="1">
                <a:latin typeface="Times New Roman" pitchFamily="18" charset="0"/>
              </a:rPr>
              <a:t>K</a:t>
            </a:r>
          </a:p>
        </p:txBody>
      </p:sp>
      <p:grpSp>
        <p:nvGrpSpPr>
          <p:cNvPr id="8199" name="Group 8"/>
          <p:cNvGrpSpPr>
            <a:grpSpLocks/>
          </p:cNvGrpSpPr>
          <p:nvPr/>
        </p:nvGrpSpPr>
        <p:grpSpPr bwMode="auto">
          <a:xfrm>
            <a:off x="2166938" y="2479675"/>
            <a:ext cx="4872037" cy="2279650"/>
            <a:chOff x="1365" y="1562"/>
            <a:chExt cx="3069" cy="1436"/>
          </a:xfrm>
        </p:grpSpPr>
        <p:sp>
          <p:nvSpPr>
            <p:cNvPr id="8203" name="Freeform 9"/>
            <p:cNvSpPr>
              <a:spLocks/>
            </p:cNvSpPr>
            <p:nvPr/>
          </p:nvSpPr>
          <p:spPr bwMode="auto">
            <a:xfrm>
              <a:off x="1365" y="1562"/>
              <a:ext cx="3069" cy="1436"/>
            </a:xfrm>
            <a:custGeom>
              <a:avLst/>
              <a:gdLst>
                <a:gd name="T0" fmla="*/ 0 w 3069"/>
                <a:gd name="T1" fmla="*/ 0 h 1436"/>
                <a:gd name="T2" fmla="*/ 1263 w 3069"/>
                <a:gd name="T3" fmla="*/ 1152 h 1436"/>
                <a:gd name="T4" fmla="*/ 3069 w 3069"/>
                <a:gd name="T5" fmla="*/ 1436 h 1436"/>
                <a:gd name="T6" fmla="*/ 0 60000 65536"/>
                <a:gd name="T7" fmla="*/ 0 60000 65536"/>
                <a:gd name="T8" fmla="*/ 0 60000 65536"/>
                <a:gd name="T9" fmla="*/ 0 w 3069"/>
                <a:gd name="T10" fmla="*/ 0 h 1436"/>
                <a:gd name="T11" fmla="*/ 3069 w 3069"/>
                <a:gd name="T12" fmla="*/ 1436 h 1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69" h="1436">
                  <a:moveTo>
                    <a:pt x="0" y="0"/>
                  </a:moveTo>
                  <a:cubicBezTo>
                    <a:pt x="375" y="456"/>
                    <a:pt x="751" y="913"/>
                    <a:pt x="1263" y="1152"/>
                  </a:cubicBezTo>
                  <a:cubicBezTo>
                    <a:pt x="1775" y="1391"/>
                    <a:pt x="2422" y="1413"/>
                    <a:pt x="3069" y="143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4" name="Text Box 10"/>
            <p:cNvSpPr txBox="1">
              <a:spLocks noChangeArrowheads="1"/>
            </p:cNvSpPr>
            <p:nvPr/>
          </p:nvSpPr>
          <p:spPr bwMode="auto">
            <a:xfrm>
              <a:off x="1586" y="1578"/>
              <a:ext cx="7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 dirty="0">
                  <a:solidFill>
                    <a:srgbClr val="FF0000"/>
                  </a:solidFill>
                  <a:latin typeface="Symbol" pitchFamily="18" charset="2"/>
                </a:rPr>
                <a:t>b</a:t>
              </a:r>
              <a:r>
                <a:rPr lang="en-US" altLang="en-US" sz="2400" dirty="0" smtClean="0">
                  <a:solidFill>
                    <a:srgbClr val="FF0000"/>
                  </a:solidFill>
                  <a:latin typeface="Arial" charset="0"/>
                </a:rPr>
                <a:t> </a:t>
              </a:r>
              <a:r>
                <a:rPr lang="en-US" altLang="en-US" sz="2400" dirty="0">
                  <a:solidFill>
                    <a:srgbClr val="FF0000"/>
                  </a:solidFill>
                  <a:latin typeface="Times New Roman" pitchFamily="18" charset="0"/>
                </a:rPr>
                <a:t>&lt; 1</a:t>
              </a:r>
            </a:p>
          </p:txBody>
        </p:sp>
      </p:grpSp>
      <p:grpSp>
        <p:nvGrpSpPr>
          <p:cNvPr id="8200" name="Group 11"/>
          <p:cNvGrpSpPr>
            <a:grpSpLocks/>
          </p:cNvGrpSpPr>
          <p:nvPr/>
        </p:nvGrpSpPr>
        <p:grpSpPr bwMode="auto">
          <a:xfrm>
            <a:off x="2054225" y="2906713"/>
            <a:ext cx="5086350" cy="1978025"/>
            <a:chOff x="1294" y="1831"/>
            <a:chExt cx="3204" cy="1246"/>
          </a:xfrm>
        </p:grpSpPr>
        <p:sp>
          <p:nvSpPr>
            <p:cNvPr id="8201" name="Freeform 12"/>
            <p:cNvSpPr>
              <a:spLocks/>
            </p:cNvSpPr>
            <p:nvPr/>
          </p:nvSpPr>
          <p:spPr bwMode="auto">
            <a:xfrm>
              <a:off x="1294" y="1831"/>
              <a:ext cx="3204" cy="1246"/>
            </a:xfrm>
            <a:custGeom>
              <a:avLst/>
              <a:gdLst>
                <a:gd name="T0" fmla="*/ 0 w 3204"/>
                <a:gd name="T1" fmla="*/ 1246 h 1246"/>
                <a:gd name="T2" fmla="*/ 1681 w 3204"/>
                <a:gd name="T3" fmla="*/ 1017 h 1246"/>
                <a:gd name="T4" fmla="*/ 3204 w 3204"/>
                <a:gd name="T5" fmla="*/ 0 h 1246"/>
                <a:gd name="T6" fmla="*/ 0 60000 65536"/>
                <a:gd name="T7" fmla="*/ 0 60000 65536"/>
                <a:gd name="T8" fmla="*/ 0 60000 65536"/>
                <a:gd name="T9" fmla="*/ 0 w 3204"/>
                <a:gd name="T10" fmla="*/ 0 h 1246"/>
                <a:gd name="T11" fmla="*/ 3204 w 3204"/>
                <a:gd name="T12" fmla="*/ 1246 h 12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4" h="1246">
                  <a:moveTo>
                    <a:pt x="0" y="1246"/>
                  </a:moveTo>
                  <a:cubicBezTo>
                    <a:pt x="573" y="1235"/>
                    <a:pt x="1147" y="1225"/>
                    <a:pt x="1681" y="1017"/>
                  </a:cubicBezTo>
                  <a:cubicBezTo>
                    <a:pt x="2215" y="809"/>
                    <a:pt x="2709" y="404"/>
                    <a:pt x="320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2" name="Text Box 13"/>
            <p:cNvSpPr txBox="1">
              <a:spLocks noChangeArrowheads="1"/>
            </p:cNvSpPr>
            <p:nvPr/>
          </p:nvSpPr>
          <p:spPr bwMode="auto">
            <a:xfrm>
              <a:off x="3468" y="1965"/>
              <a:ext cx="7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 dirty="0">
                  <a:latin typeface="Symbol" pitchFamily="18" charset="2"/>
                </a:rPr>
                <a:t>b</a:t>
              </a:r>
              <a:r>
                <a:rPr lang="en-US" altLang="en-US" sz="2400" dirty="0" smtClean="0">
                  <a:latin typeface="Times New Roman" pitchFamily="18" charset="0"/>
                </a:rPr>
                <a:t> </a:t>
              </a:r>
              <a:r>
                <a:rPr lang="en-US" altLang="en-US" sz="2400" dirty="0">
                  <a:latin typeface="Times New Roman" pitchFamily="18" charset="0"/>
                </a:rPr>
                <a:t>&gt;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Mixed </a:t>
            </a:r>
            <a:r>
              <a:rPr lang="en-US" altLang="en-US" dirty="0" smtClean="0"/>
              <a:t>Jump Diffusion </a:t>
            </a:r>
            <a:r>
              <a:rPr lang="en-US" altLang="en-US" dirty="0" smtClean="0"/>
              <a:t>Model</a:t>
            </a:r>
            <a:endParaRPr lang="en-US" altLang="en-US" sz="22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286000"/>
            <a:ext cx="7391400" cy="9540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en-US" sz="2400" dirty="0" smtClean="0">
                <a:latin typeface="Arial" charset="0"/>
                <a:cs typeface="Arial" charset="0"/>
              </a:rPr>
              <a:t>	Merton produced a pricing formula when the asset price follows a diffusion process overlaid with random jumps</a:t>
            </a:r>
            <a:endParaRPr lang="en-CA" altLang="en-US" sz="24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CA" altLang="en-US" sz="24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CA" altLang="en-US" sz="2400" dirty="0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CA" altLang="en-US" sz="2000" dirty="0" smtClean="0">
                <a:latin typeface="Arial" charset="0"/>
                <a:cs typeface="Arial" charset="0"/>
              </a:rPr>
              <a:t>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dp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000" dirty="0" smtClean="0">
                <a:latin typeface="Arial" charset="0"/>
                <a:cs typeface="Arial" charset="0"/>
              </a:rPr>
              <a:t>is the random jump</a:t>
            </a:r>
            <a:endParaRPr lang="en-CA" altLang="en-US" sz="2000" dirty="0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 smtClean="0">
                <a:latin typeface="Times New Roman" pitchFamily="18" charset="0"/>
                <a:cs typeface="Arial" charset="0"/>
              </a:rPr>
              <a:t> k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000" dirty="0" smtClean="0">
                <a:latin typeface="Arial" charset="0"/>
                <a:cs typeface="Arial" charset="0"/>
              </a:rPr>
              <a:t>is the expected size of the jump</a:t>
            </a:r>
            <a:endParaRPr lang="en-CA" altLang="en-US" sz="2000" dirty="0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latin typeface="Symbol" pitchFamily="18" charset="2"/>
                <a:cs typeface="Arial" charset="0"/>
              </a:rPr>
              <a:t>l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dt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000" dirty="0" smtClean="0">
                <a:latin typeface="Arial" charset="0"/>
                <a:cs typeface="Arial" charset="0"/>
              </a:rPr>
              <a:t>is the probability that a jump occurs in the next interval of length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dt</a:t>
            </a:r>
            <a:endParaRPr lang="en-US" altLang="en-US" i="1" dirty="0" smtClean="0">
              <a:latin typeface="Times New Roman" pitchFamily="18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 err="1" smtClean="0">
                <a:latin typeface="Symbol" pitchFamily="18" charset="2"/>
                <a:cs typeface="Arial" charset="0"/>
              </a:rPr>
              <a:t>l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000" dirty="0" smtClean="0">
                <a:latin typeface="Arial" charset="0"/>
                <a:cs typeface="Arial" charset="0"/>
              </a:rPr>
              <a:t>is the expected return from jumps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endParaRPr lang="en-CA" altLang="en-US" sz="24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CA" altLang="en-US" sz="24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1E1F4AC-FB46-4371-A024-2DDFF0A9F62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685800" y="3810000"/>
            <a:ext cx="8272463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 i="1">
                <a:latin typeface="Times New Roman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2400" i="1">
              <a:latin typeface="Times New Roman" pitchFamily="18" charset="0"/>
            </a:endParaRPr>
          </a:p>
        </p:txBody>
      </p:sp>
      <p:graphicFrame>
        <p:nvGraphicFramePr>
          <p:cNvPr id="9223" name="Object 6"/>
          <p:cNvGraphicFramePr>
            <a:graphicFrameLocks noChangeAspect="1"/>
          </p:cNvGraphicFramePr>
          <p:nvPr/>
        </p:nvGraphicFramePr>
        <p:xfrm>
          <a:off x="1752600" y="3505200"/>
          <a:ext cx="457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6" imgW="2032000" imgH="203200" progId="Equation.3">
                  <p:embed/>
                </p:oleObj>
              </mc:Choice>
              <mc:Fallback>
                <p:oleObj name="Equation" r:id="rId6" imgW="20320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05200"/>
                        <a:ext cx="457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Simulating a Jump Process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each time step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Sample from a binomial distribution to determine the number of jumps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Sample to determine the size of each jump</a:t>
            </a:r>
          </a:p>
          <a:p>
            <a:pPr lvl="1"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5B8530E-1717-4673-A240-0FA09FF69CB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Jumps and the Smile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2209800"/>
            <a:ext cx="6932613" cy="3921125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Jumps have a big effect on the implied volatility of short term options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They have a much smaller effect on the implied volatility of long term options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F7F9041-641D-4C1A-9F07-AB2C12C6DF2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The Variance-Gamma </a:t>
            </a:r>
            <a:r>
              <a:rPr lang="en-CA" altLang="en-US" dirty="0" smtClean="0"/>
              <a:t>Model</a:t>
            </a:r>
            <a:endParaRPr lang="en-US" altLang="en-US" sz="2200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altLang="en-US" dirty="0" smtClean="0">
                <a:latin typeface="Arial" charset="0"/>
                <a:cs typeface="Arial" charset="0"/>
              </a:rPr>
              <a:t>Define</a:t>
            </a:r>
            <a:r>
              <a:rPr lang="en-CA" alt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CA" altLang="en-US" i="1" dirty="0" smtClean="0">
                <a:latin typeface="Times New Roman" pitchFamily="18" charset="0"/>
                <a:cs typeface="Arial" charset="0"/>
              </a:rPr>
              <a:t>g</a:t>
            </a:r>
            <a:r>
              <a:rPr lang="en-CA" altLang="en-US" dirty="0" smtClean="0">
                <a:latin typeface="Arial" charset="0"/>
                <a:cs typeface="Arial" charset="0"/>
              </a:rPr>
              <a:t> as change over time </a:t>
            </a:r>
            <a:r>
              <a:rPr lang="en-CA" altLang="en-US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CA" altLang="en-US" dirty="0" smtClean="0">
                <a:latin typeface="Arial" charset="0"/>
                <a:cs typeface="Arial" charset="0"/>
              </a:rPr>
              <a:t> in a variable that follows a gamma process. This is a process where small jumps occur frequently and there are occasional large jumps 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dirty="0" smtClean="0">
                <a:latin typeface="Arial" charset="0"/>
                <a:cs typeface="Arial" charset="0"/>
              </a:rPr>
              <a:t>Conditional on </a:t>
            </a:r>
            <a:r>
              <a:rPr lang="en-CA" altLang="en-US" i="1" dirty="0" smtClean="0">
                <a:latin typeface="Times New Roman" pitchFamily="18" charset="0"/>
                <a:cs typeface="Arial" charset="0"/>
              </a:rPr>
              <a:t>g,</a:t>
            </a:r>
            <a:r>
              <a:rPr lang="en-CA" altLang="en-US" dirty="0" smtClean="0">
                <a:latin typeface="Arial" charset="0"/>
                <a:cs typeface="Arial" charset="0"/>
              </a:rPr>
              <a:t> ln </a:t>
            </a:r>
            <a:r>
              <a:rPr lang="en-CA" alt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CA" altLang="en-US" i="1" baseline="-25000" dirty="0" smtClean="0">
                <a:latin typeface="Times New Roman" pitchFamily="18" charset="0"/>
                <a:cs typeface="Arial" charset="0"/>
              </a:rPr>
              <a:t>T</a:t>
            </a:r>
            <a:r>
              <a:rPr lang="en-CA" altLang="en-US" dirty="0" smtClean="0">
                <a:latin typeface="Arial" charset="0"/>
                <a:cs typeface="Arial" charset="0"/>
              </a:rPr>
              <a:t> is normal. Its variance proportional to </a:t>
            </a:r>
            <a:r>
              <a:rPr lang="en-CA" altLang="en-US" i="1" dirty="0" smtClean="0">
                <a:latin typeface="Times New Roman" pitchFamily="18" charset="0"/>
                <a:cs typeface="Arial" charset="0"/>
              </a:rPr>
              <a:t>g 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dirty="0" smtClean="0">
                <a:latin typeface="Arial" charset="0"/>
                <a:cs typeface="Arial" charset="0"/>
              </a:rPr>
              <a:t>There are 3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 smtClean="0">
                <a:latin typeface="Arial" charset="0"/>
                <a:cs typeface="Arial" charset="0"/>
              </a:rPr>
              <a:t>, the variance rate of the gamma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en-US" dirty="0" smtClean="0">
                <a:latin typeface="Symbol" pitchFamily="18" charset="2"/>
                <a:cs typeface="Arial" charset="0"/>
              </a:rPr>
              <a:t>s</a:t>
            </a:r>
            <a:r>
              <a:rPr lang="en-CA" altLang="en-US" baseline="30000" dirty="0" smtClean="0">
                <a:latin typeface="Symbol" pitchFamily="18" charset="2"/>
                <a:cs typeface="Arial" charset="0"/>
              </a:rPr>
              <a:t>2</a:t>
            </a:r>
            <a:r>
              <a:rPr lang="en-CA" altLang="en-US" dirty="0" smtClean="0">
                <a:latin typeface="Symbol" pitchFamily="18" charset="2"/>
                <a:cs typeface="Arial" charset="0"/>
              </a:rPr>
              <a:t>, </a:t>
            </a:r>
            <a:r>
              <a:rPr lang="en-CA" altLang="en-US" dirty="0" smtClean="0">
                <a:latin typeface="Arial" charset="0"/>
                <a:cs typeface="Arial" charset="0"/>
              </a:rPr>
              <a:t>the average variance rate of ln </a:t>
            </a:r>
            <a:r>
              <a:rPr lang="en-CA" altLang="en-US" i="1" dirty="0" smtClean="0">
                <a:latin typeface="Times New Roman" pitchFamily="18" charset="0"/>
                <a:cs typeface="Arial" charset="0"/>
              </a:rPr>
              <a:t>S </a:t>
            </a:r>
            <a:r>
              <a:rPr lang="en-CA" altLang="en-US" dirty="0" smtClean="0">
                <a:latin typeface="Arial" charset="0"/>
                <a:cs typeface="Arial" charset="0"/>
              </a:rPr>
              <a:t>per unit time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en-US" dirty="0" smtClean="0">
                <a:latin typeface="Symbol" pitchFamily="18" charset="2"/>
                <a:cs typeface="Arial" charset="0"/>
              </a:rPr>
              <a:t>q, </a:t>
            </a:r>
            <a:r>
              <a:rPr lang="en-CA" altLang="en-US" dirty="0" smtClean="0">
                <a:latin typeface="Arial" charset="0"/>
                <a:cs typeface="Arial" charset="0"/>
              </a:rPr>
              <a:t>a parameter defining skewness</a:t>
            </a:r>
            <a:r>
              <a:rPr lang="en-CA" altLang="en-US" dirty="0" smtClean="0">
                <a:latin typeface="Symbol" pitchFamily="18" charset="2"/>
                <a:cs typeface="Arial" charset="0"/>
              </a:rPr>
              <a:t> 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22740F-7289-4989-B8D4-A80722D4348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Ch27HullOFOD8thEdition</Template>
  <TotalTime>209</TotalTime>
  <Words>2675</Words>
  <Application>Microsoft Office PowerPoint</Application>
  <PresentationFormat>On-screen Show (4:3)</PresentationFormat>
  <Paragraphs>476</Paragraphs>
  <Slides>45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Cambria Math</vt:lpstr>
      <vt:lpstr>Symbol</vt:lpstr>
      <vt:lpstr>Tahoma</vt:lpstr>
      <vt:lpstr>Times New Roman</vt:lpstr>
      <vt:lpstr>Wide Latin</vt:lpstr>
      <vt:lpstr>Wingdings</vt:lpstr>
      <vt:lpstr>Wingdings 2</vt:lpstr>
      <vt:lpstr>Global</vt:lpstr>
      <vt:lpstr>Equation</vt:lpstr>
      <vt:lpstr> Chapter 27 More on Models and Numerical Procedures</vt:lpstr>
      <vt:lpstr>Time Varying Volatility</vt:lpstr>
      <vt:lpstr>  Three Alternatives to Geometric Brownian Motion </vt:lpstr>
      <vt:lpstr>CEV Model</vt:lpstr>
      <vt:lpstr>CEV Models Implied Volatilities</vt:lpstr>
      <vt:lpstr>Mixed Jump Diffusion Model</vt:lpstr>
      <vt:lpstr>Simulating a Jump Process</vt:lpstr>
      <vt:lpstr>Jumps and the Smile</vt:lpstr>
      <vt:lpstr>The Variance-Gamma Model</vt:lpstr>
      <vt:lpstr>Understanding the Variance-Gamma Model</vt:lpstr>
      <vt:lpstr>Stochastic Volatility Models (equations 27.2 and 27.3)</vt:lpstr>
      <vt:lpstr>Stochastic Volatility Models continued</vt:lpstr>
      <vt:lpstr>SABR Model</vt:lpstr>
      <vt:lpstr>Rough Volatility Model</vt:lpstr>
      <vt:lpstr>The IVF Model</vt:lpstr>
      <vt:lpstr>The Volatility Function (equation 27.4)</vt:lpstr>
      <vt:lpstr>Strengths and Weaknesses of the IVF Model</vt:lpstr>
      <vt:lpstr>Convertible Bonds (Section 27.4)</vt:lpstr>
      <vt:lpstr>The Probabilities</vt:lpstr>
      <vt:lpstr>Node Calculations</vt:lpstr>
      <vt:lpstr>Example 27.1</vt:lpstr>
      <vt:lpstr>The Tree (Figure 27.2)</vt:lpstr>
      <vt:lpstr>Numerical Procedures</vt:lpstr>
      <vt:lpstr>Path Dependence:  The Traditional View</vt:lpstr>
      <vt:lpstr>Extending the Use of Trees</vt:lpstr>
      <vt:lpstr>Lookback Example</vt:lpstr>
      <vt:lpstr>Example:  An American Lookback Put Option</vt:lpstr>
      <vt:lpstr>Why the Approach Works</vt:lpstr>
      <vt:lpstr>Extensions  of the Approach</vt:lpstr>
      <vt:lpstr>Working Forward</vt:lpstr>
      <vt:lpstr>Backwards Induction</vt:lpstr>
      <vt:lpstr>Part of Tree to Calculate Value of an Option on the Arithmetic Average (Figure 27.3)</vt:lpstr>
      <vt:lpstr>Part of Tree to Calculate Value of an Option on the Arithmetic Average (continued)</vt:lpstr>
      <vt:lpstr>Using Trees with Barriers (Section 27.6)</vt:lpstr>
      <vt:lpstr>True Barrier vs Tree Barrier for a  Knockout Option: The Binomial Tree Case </vt:lpstr>
      <vt:lpstr>Inner and Outer Barriers for Trinomial Trees (Figure 27.4)</vt:lpstr>
      <vt:lpstr>Alternative Solutions  to Valuing Barrier Options</vt:lpstr>
      <vt:lpstr>Modeling Two Correlated Variables Using a 3-Dimensional Tree (Section 27.7)</vt:lpstr>
      <vt:lpstr>Monte Carlo Simulation and American Options</vt:lpstr>
      <vt:lpstr>Sampled Paths (Table 27.4)</vt:lpstr>
      <vt:lpstr>The Least Squares Approach</vt:lpstr>
      <vt:lpstr>The Least Squares Approach continued</vt:lpstr>
      <vt:lpstr>The Least Squares Approach continued</vt:lpstr>
      <vt:lpstr>The Early Exercise Boundary Parametrization Approach</vt:lpstr>
      <vt:lpstr>Application to Example</vt:lpstr>
    </vt:vector>
  </TitlesOfParts>
  <Company>Joseph L. Rotman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Models and Numerical Procedures</dc:title>
  <dc:subject>Options, Futures, and Other Derivatives, 11e</dc:subject>
  <dc:creator>John C. Hull</dc:creator>
  <cp:keywords>Chapter 27</cp:keywords>
  <dc:description>Copyright 2021 by John C. Hull. All Rights Reserved. Published 2021</dc:description>
  <cp:lastModifiedBy>John Hull</cp:lastModifiedBy>
  <cp:revision>36</cp:revision>
  <dcterms:created xsi:type="dcterms:W3CDTF">2008-05-29T16:38:10Z</dcterms:created>
  <dcterms:modified xsi:type="dcterms:W3CDTF">2020-10-01T17:43:47Z</dcterms:modified>
</cp:coreProperties>
</file>