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84" r:id="rId15"/>
    <p:sldId id="275" r:id="rId16"/>
    <p:sldId id="276" r:id="rId17"/>
    <p:sldId id="277" r:id="rId18"/>
    <p:sldId id="283" r:id="rId19"/>
    <p:sldId id="278" r:id="rId20"/>
    <p:sldId id="279" r:id="rId21"/>
    <p:sldId id="280" r:id="rId22"/>
    <p:sldId id="285" r:id="rId23"/>
    <p:sldId id="281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96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E0CB46C-95AE-4B30-B523-37D0A1A05CAD}" type="datetimeFigureOut">
              <a:rPr lang="en-US"/>
              <a:pPr>
                <a:defRPr/>
              </a:pPr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7F703ED-729A-43B3-BB3A-2514BED4DB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926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2A90F1-DF78-4F01-B774-8276ADFD07A4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70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BD8105-C8A0-452A-A3C6-2C3A37CC94BE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823725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BA2854-3229-4E08-ABF5-802E9CD4B846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496216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5DD15B-E54F-4AC5-9270-FEAD4D6D3920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674802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4DC862-657B-4AB3-83E6-B6AF8598D394}" type="slidenum">
              <a:rPr lang="en-US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3554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29CEC2-8728-4AC3-9519-19C24BC171CC}" type="slidenum">
              <a:rPr lang="en-US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03890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FC6BA6-E6B2-48AE-AB20-A7AF834F4B9C}" type="slidenum">
              <a:rPr lang="en-US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591716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E3AC14-6872-4BEF-A70F-CBC9DEB957CC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620353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DCC09D8-FCC2-44F5-86AC-46F1E3DE8989}" type="slidenum">
              <a:rPr lang="en-US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19757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F13054-BD04-4E99-A940-CFEDAD6C8B95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800490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D98086-8AD5-4C9D-AB4A-A2C35C37FCA1}" type="slidenum">
              <a:rPr lang="en-US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77143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B97EC1-FA95-4C67-B1F2-7595881292E1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9759649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BF1731-AD88-4753-9D0D-2B5022E170B2}" type="slidenum">
              <a:rPr lang="en-US" altLang="en-US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37527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0C70D6-6F76-458D-8A46-A17E57FE13D8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985849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6E0CE7-CDD3-4F16-8BA7-3B6A2055B291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95542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69EC1A9-6620-4E49-B20E-07BD26ACEDED}" type="slidenum">
              <a:rPr lang="en-US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894346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D86ED20-97A0-4052-8E4A-FA44EACB4B38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053585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2ED665-063D-409C-AF0D-332AD0B7237D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010996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FE82BB-23F5-4D83-9AE0-2313889FDF09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47952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37F3D2-1F6D-423B-B852-3CF663097F62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6843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5760 w 4848"/>
                  <a:gd name="T1" fmla="*/ 1032 h 432"/>
                  <a:gd name="T2" fmla="*/ 0 w 4848"/>
                  <a:gd name="T3" fmla="*/ 1032 h 432"/>
                  <a:gd name="T4" fmla="*/ 0 w 4848"/>
                  <a:gd name="T5" fmla="*/ 0 h 432"/>
                  <a:gd name="T6" fmla="*/ 5760 w 4848"/>
                  <a:gd name="T7" fmla="*/ 0 h 432"/>
                  <a:gd name="T8" fmla="*/ 5760 w 4848"/>
                  <a:gd name="T9" fmla="*/ 10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6 w 15"/>
                    <a:gd name="T1" fmla="*/ 10 h 23"/>
                    <a:gd name="T2" fmla="*/ 17 w 15"/>
                    <a:gd name="T3" fmla="*/ 4 h 23"/>
                    <a:gd name="T4" fmla="*/ 15 w 15"/>
                    <a:gd name="T5" fmla="*/ 15 h 23"/>
                    <a:gd name="T6" fmla="*/ 6 w 15"/>
                    <a:gd name="T7" fmla="*/ 10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1 h 23"/>
                    <a:gd name="T2" fmla="*/ 12 w 20"/>
                    <a:gd name="T3" fmla="*/ 3 h 23"/>
                    <a:gd name="T4" fmla="*/ 7 w 20"/>
                    <a:gd name="T5" fmla="*/ 17 h 23"/>
                    <a:gd name="T6" fmla="*/ 3 w 20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7 w 30"/>
                    <a:gd name="T1" fmla="*/ 27 h 42"/>
                    <a:gd name="T2" fmla="*/ 8 w 30"/>
                    <a:gd name="T3" fmla="*/ 17 h 42"/>
                    <a:gd name="T4" fmla="*/ 0 w 30"/>
                    <a:gd name="T5" fmla="*/ 7 h 42"/>
                    <a:gd name="T6" fmla="*/ 17 w 30"/>
                    <a:gd name="T7" fmla="*/ 2 h 42"/>
                    <a:gd name="T8" fmla="*/ 31 w 30"/>
                    <a:gd name="T9" fmla="*/ 19 h 42"/>
                    <a:gd name="T10" fmla="*/ 29 w 30"/>
                    <a:gd name="T11" fmla="*/ 25 h 42"/>
                    <a:gd name="T12" fmla="*/ 17 w 30"/>
                    <a:gd name="T13" fmla="*/ 27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2 h 16"/>
                    <a:gd name="T2" fmla="*/ 3 w 25"/>
                    <a:gd name="T3" fmla="*/ 6 h 16"/>
                    <a:gd name="T4" fmla="*/ 15 w 25"/>
                    <a:gd name="T5" fmla="*/ 0 h 16"/>
                    <a:gd name="T6" fmla="*/ 15 w 25"/>
                    <a:gd name="T7" fmla="*/ 12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0 h 46"/>
                    <a:gd name="T2" fmla="*/ 30 w 65"/>
                    <a:gd name="T3" fmla="*/ 3 h 46"/>
                    <a:gd name="T4" fmla="*/ 42 w 65"/>
                    <a:gd name="T5" fmla="*/ 0 h 46"/>
                    <a:gd name="T6" fmla="*/ 58 w 65"/>
                    <a:gd name="T7" fmla="*/ 10 h 46"/>
                    <a:gd name="T8" fmla="*/ 32 w 65"/>
                    <a:gd name="T9" fmla="*/ 22 h 46"/>
                    <a:gd name="T10" fmla="*/ 12 w 65"/>
                    <a:gd name="T11" fmla="*/ 39 h 46"/>
                    <a:gd name="T12" fmla="*/ 8 w 65"/>
                    <a:gd name="T13" fmla="*/ 17 h 46"/>
                    <a:gd name="T14" fmla="*/ 12 w 65"/>
                    <a:gd name="T15" fmla="*/ 12 h 46"/>
                    <a:gd name="T16" fmla="*/ 14 w 65"/>
                    <a:gd name="T17" fmla="*/ 20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26 h 47"/>
                    <a:gd name="T2" fmla="*/ 18 w 69"/>
                    <a:gd name="T3" fmla="*/ 21 h 47"/>
                    <a:gd name="T4" fmla="*/ 51 w 69"/>
                    <a:gd name="T5" fmla="*/ 1 h 47"/>
                    <a:gd name="T6" fmla="*/ 63 w 69"/>
                    <a:gd name="T7" fmla="*/ 2 h 47"/>
                    <a:gd name="T8" fmla="*/ 49 w 69"/>
                    <a:gd name="T9" fmla="*/ 16 h 47"/>
                    <a:gd name="T10" fmla="*/ 28 w 69"/>
                    <a:gd name="T11" fmla="*/ 27 h 47"/>
                    <a:gd name="T12" fmla="*/ 22 w 69"/>
                    <a:gd name="T13" fmla="*/ 39 h 47"/>
                    <a:gd name="T14" fmla="*/ 16 w 69"/>
                    <a:gd name="T15" fmla="*/ 37 h 47"/>
                    <a:gd name="T16" fmla="*/ 12 w 69"/>
                    <a:gd name="T17" fmla="*/ 32 h 47"/>
                    <a:gd name="T18" fmla="*/ 0 w 69"/>
                    <a:gd name="T19" fmla="*/ 29 h 47"/>
                    <a:gd name="T20" fmla="*/ 0 w 69"/>
                    <a:gd name="T21" fmla="*/ 26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3 h 277"/>
                    <a:gd name="T2" fmla="*/ 36 w 355"/>
                    <a:gd name="T3" fmla="*/ 15 h 277"/>
                    <a:gd name="T4" fmla="*/ 46 w 355"/>
                    <a:gd name="T5" fmla="*/ 25 h 277"/>
                    <a:gd name="T6" fmla="*/ 76 w 355"/>
                    <a:gd name="T7" fmla="*/ 43 h 277"/>
                    <a:gd name="T8" fmla="*/ 92 w 355"/>
                    <a:gd name="T9" fmla="*/ 54 h 277"/>
                    <a:gd name="T10" fmla="*/ 122 w 355"/>
                    <a:gd name="T11" fmla="*/ 81 h 277"/>
                    <a:gd name="T12" fmla="*/ 136 w 355"/>
                    <a:gd name="T13" fmla="*/ 105 h 277"/>
                    <a:gd name="T14" fmla="*/ 148 w 355"/>
                    <a:gd name="T15" fmla="*/ 109 h 277"/>
                    <a:gd name="T16" fmla="*/ 154 w 355"/>
                    <a:gd name="T17" fmla="*/ 123 h 277"/>
                    <a:gd name="T18" fmla="*/ 176 w 355"/>
                    <a:gd name="T19" fmla="*/ 125 h 277"/>
                    <a:gd name="T20" fmla="*/ 170 w 355"/>
                    <a:gd name="T21" fmla="*/ 161 h 277"/>
                    <a:gd name="T22" fmla="*/ 179 w 355"/>
                    <a:gd name="T23" fmla="*/ 184 h 277"/>
                    <a:gd name="T24" fmla="*/ 197 w 355"/>
                    <a:gd name="T25" fmla="*/ 191 h 277"/>
                    <a:gd name="T26" fmla="*/ 215 w 355"/>
                    <a:gd name="T27" fmla="*/ 193 h 277"/>
                    <a:gd name="T28" fmla="*/ 235 w 355"/>
                    <a:gd name="T29" fmla="*/ 199 h 277"/>
                    <a:gd name="T30" fmla="*/ 253 w 355"/>
                    <a:gd name="T31" fmla="*/ 194 h 277"/>
                    <a:gd name="T32" fmla="*/ 271 w 355"/>
                    <a:gd name="T33" fmla="*/ 204 h 277"/>
                    <a:gd name="T34" fmla="*/ 295 w 355"/>
                    <a:gd name="T35" fmla="*/ 211 h 277"/>
                    <a:gd name="T36" fmla="*/ 313 w 355"/>
                    <a:gd name="T37" fmla="*/ 217 h 277"/>
                    <a:gd name="T38" fmla="*/ 351 w 355"/>
                    <a:gd name="T39" fmla="*/ 219 h 277"/>
                    <a:gd name="T40" fmla="*/ 341 w 355"/>
                    <a:gd name="T41" fmla="*/ 226 h 277"/>
                    <a:gd name="T42" fmla="*/ 321 w 355"/>
                    <a:gd name="T43" fmla="*/ 224 h 277"/>
                    <a:gd name="T44" fmla="*/ 299 w 355"/>
                    <a:gd name="T45" fmla="*/ 222 h 277"/>
                    <a:gd name="T46" fmla="*/ 287 w 355"/>
                    <a:gd name="T47" fmla="*/ 219 h 277"/>
                    <a:gd name="T48" fmla="*/ 251 w 355"/>
                    <a:gd name="T49" fmla="*/ 217 h 277"/>
                    <a:gd name="T50" fmla="*/ 233 w 355"/>
                    <a:gd name="T51" fmla="*/ 214 h 277"/>
                    <a:gd name="T52" fmla="*/ 172 w 355"/>
                    <a:gd name="T53" fmla="*/ 199 h 277"/>
                    <a:gd name="T54" fmla="*/ 160 w 355"/>
                    <a:gd name="T55" fmla="*/ 178 h 277"/>
                    <a:gd name="T56" fmla="*/ 126 w 355"/>
                    <a:gd name="T57" fmla="*/ 165 h 277"/>
                    <a:gd name="T58" fmla="*/ 108 w 355"/>
                    <a:gd name="T59" fmla="*/ 153 h 277"/>
                    <a:gd name="T60" fmla="*/ 94 w 355"/>
                    <a:gd name="T61" fmla="*/ 130 h 277"/>
                    <a:gd name="T62" fmla="*/ 68 w 355"/>
                    <a:gd name="T63" fmla="*/ 89 h 277"/>
                    <a:gd name="T64" fmla="*/ 64 w 355"/>
                    <a:gd name="T65" fmla="*/ 84 h 277"/>
                    <a:gd name="T66" fmla="*/ 58 w 355"/>
                    <a:gd name="T67" fmla="*/ 82 h 277"/>
                    <a:gd name="T68" fmla="*/ 54 w 355"/>
                    <a:gd name="T69" fmla="*/ 72 h 277"/>
                    <a:gd name="T70" fmla="*/ 38 w 355"/>
                    <a:gd name="T71" fmla="*/ 48 h 277"/>
                    <a:gd name="T72" fmla="*/ 20 w 355"/>
                    <a:gd name="T73" fmla="*/ 33 h 277"/>
                    <a:gd name="T74" fmla="*/ 4 w 355"/>
                    <a:gd name="T75" fmla="*/ 18 h 277"/>
                    <a:gd name="T76" fmla="*/ 10 w 355"/>
                    <a:gd name="T77" fmla="*/ 2 h 277"/>
                    <a:gd name="T78" fmla="*/ 10 w 355"/>
                    <a:gd name="T79" fmla="*/ 3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54 h 206"/>
                    <a:gd name="T2" fmla="*/ 66 w 156"/>
                    <a:gd name="T3" fmla="*/ 47 h 206"/>
                    <a:gd name="T4" fmla="*/ 68 w 156"/>
                    <a:gd name="T5" fmla="*/ 42 h 206"/>
                    <a:gd name="T6" fmla="*/ 81 w 156"/>
                    <a:gd name="T7" fmla="*/ 36 h 206"/>
                    <a:gd name="T8" fmla="*/ 107 w 156"/>
                    <a:gd name="T9" fmla="*/ 18 h 206"/>
                    <a:gd name="T10" fmla="*/ 113 w 156"/>
                    <a:gd name="T11" fmla="*/ 3 h 206"/>
                    <a:gd name="T12" fmla="*/ 125 w 156"/>
                    <a:gd name="T13" fmla="*/ 0 h 206"/>
                    <a:gd name="T14" fmla="*/ 151 w 156"/>
                    <a:gd name="T15" fmla="*/ 23 h 206"/>
                    <a:gd name="T16" fmla="*/ 147 w 156"/>
                    <a:gd name="T17" fmla="*/ 36 h 206"/>
                    <a:gd name="T18" fmla="*/ 127 w 156"/>
                    <a:gd name="T19" fmla="*/ 52 h 206"/>
                    <a:gd name="T20" fmla="*/ 133 w 156"/>
                    <a:gd name="T21" fmla="*/ 76 h 206"/>
                    <a:gd name="T22" fmla="*/ 143 w 156"/>
                    <a:gd name="T23" fmla="*/ 89 h 206"/>
                    <a:gd name="T24" fmla="*/ 147 w 156"/>
                    <a:gd name="T25" fmla="*/ 104 h 206"/>
                    <a:gd name="T26" fmla="*/ 129 w 156"/>
                    <a:gd name="T27" fmla="*/ 104 h 206"/>
                    <a:gd name="T28" fmla="*/ 117 w 156"/>
                    <a:gd name="T29" fmla="*/ 118 h 206"/>
                    <a:gd name="T30" fmla="*/ 105 w 156"/>
                    <a:gd name="T31" fmla="*/ 126 h 206"/>
                    <a:gd name="T32" fmla="*/ 101 w 156"/>
                    <a:gd name="T33" fmla="*/ 161 h 206"/>
                    <a:gd name="T34" fmla="*/ 89 w 156"/>
                    <a:gd name="T35" fmla="*/ 164 h 206"/>
                    <a:gd name="T36" fmla="*/ 83 w 156"/>
                    <a:gd name="T37" fmla="*/ 167 h 206"/>
                    <a:gd name="T38" fmla="*/ 76 w 156"/>
                    <a:gd name="T39" fmla="*/ 164 h 206"/>
                    <a:gd name="T40" fmla="*/ 72 w 156"/>
                    <a:gd name="T41" fmla="*/ 154 h 206"/>
                    <a:gd name="T42" fmla="*/ 60 w 156"/>
                    <a:gd name="T43" fmla="*/ 151 h 206"/>
                    <a:gd name="T44" fmla="*/ 42 w 156"/>
                    <a:gd name="T45" fmla="*/ 157 h 206"/>
                    <a:gd name="T46" fmla="*/ 28 w 156"/>
                    <a:gd name="T47" fmla="*/ 151 h 206"/>
                    <a:gd name="T48" fmla="*/ 10 w 156"/>
                    <a:gd name="T49" fmla="*/ 120 h 206"/>
                    <a:gd name="T50" fmla="*/ 4 w 156"/>
                    <a:gd name="T51" fmla="*/ 105 h 206"/>
                    <a:gd name="T52" fmla="*/ 0 w 156"/>
                    <a:gd name="T53" fmla="*/ 96 h 206"/>
                    <a:gd name="T54" fmla="*/ 20 w 156"/>
                    <a:gd name="T55" fmla="*/ 78 h 206"/>
                    <a:gd name="T56" fmla="*/ 32 w 156"/>
                    <a:gd name="T57" fmla="*/ 84 h 206"/>
                    <a:gd name="T58" fmla="*/ 34 w 156"/>
                    <a:gd name="T59" fmla="*/ 65 h 206"/>
                    <a:gd name="T60" fmla="*/ 52 w 156"/>
                    <a:gd name="T61" fmla="*/ 57 h 206"/>
                    <a:gd name="T62" fmla="*/ 54 w 156"/>
                    <a:gd name="T63" fmla="*/ 54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27 h 38"/>
                    <a:gd name="T2" fmla="*/ 18 w 109"/>
                    <a:gd name="T3" fmla="*/ 8 h 38"/>
                    <a:gd name="T4" fmla="*/ 46 w 109"/>
                    <a:gd name="T5" fmla="*/ 17 h 38"/>
                    <a:gd name="T6" fmla="*/ 73 w 109"/>
                    <a:gd name="T7" fmla="*/ 12 h 38"/>
                    <a:gd name="T8" fmla="*/ 91 w 109"/>
                    <a:gd name="T9" fmla="*/ 0 h 38"/>
                    <a:gd name="T10" fmla="*/ 77 w 109"/>
                    <a:gd name="T11" fmla="*/ 22 h 38"/>
                    <a:gd name="T12" fmla="*/ 61 w 109"/>
                    <a:gd name="T13" fmla="*/ 32 h 38"/>
                    <a:gd name="T14" fmla="*/ 42 w 109"/>
                    <a:gd name="T15" fmla="*/ 27 h 38"/>
                    <a:gd name="T16" fmla="*/ 14 w 109"/>
                    <a:gd name="T17" fmla="*/ 25 h 38"/>
                    <a:gd name="T18" fmla="*/ 4 w 109"/>
                    <a:gd name="T19" fmla="*/ 27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5 h 104"/>
                    <a:gd name="T2" fmla="*/ 18 w 76"/>
                    <a:gd name="T3" fmla="*/ 0 h 104"/>
                    <a:gd name="T4" fmla="*/ 34 w 76"/>
                    <a:gd name="T5" fmla="*/ 15 h 104"/>
                    <a:gd name="T6" fmla="*/ 61 w 76"/>
                    <a:gd name="T7" fmla="*/ 3 h 104"/>
                    <a:gd name="T8" fmla="*/ 45 w 76"/>
                    <a:gd name="T9" fmla="*/ 27 h 104"/>
                    <a:gd name="T10" fmla="*/ 53 w 76"/>
                    <a:gd name="T11" fmla="*/ 39 h 104"/>
                    <a:gd name="T12" fmla="*/ 57 w 76"/>
                    <a:gd name="T13" fmla="*/ 48 h 104"/>
                    <a:gd name="T14" fmla="*/ 45 w 76"/>
                    <a:gd name="T15" fmla="*/ 60 h 104"/>
                    <a:gd name="T16" fmla="*/ 34 w 76"/>
                    <a:gd name="T17" fmla="*/ 48 h 104"/>
                    <a:gd name="T18" fmla="*/ 22 w 76"/>
                    <a:gd name="T19" fmla="*/ 39 h 104"/>
                    <a:gd name="T20" fmla="*/ 28 w 76"/>
                    <a:gd name="T21" fmla="*/ 55 h 104"/>
                    <a:gd name="T22" fmla="*/ 30 w 76"/>
                    <a:gd name="T23" fmla="*/ 60 h 104"/>
                    <a:gd name="T24" fmla="*/ 20 w 76"/>
                    <a:gd name="T25" fmla="*/ 84 h 104"/>
                    <a:gd name="T26" fmla="*/ 12 w 76"/>
                    <a:gd name="T27" fmla="*/ 82 h 104"/>
                    <a:gd name="T28" fmla="*/ 8 w 76"/>
                    <a:gd name="T29" fmla="*/ 73 h 104"/>
                    <a:gd name="T30" fmla="*/ 0 w 76"/>
                    <a:gd name="T31" fmla="*/ 44 h 104"/>
                    <a:gd name="T32" fmla="*/ 2 w 76"/>
                    <a:gd name="T33" fmla="*/ 24 h 104"/>
                    <a:gd name="T34" fmla="*/ 8 w 76"/>
                    <a:gd name="T35" fmla="*/ 15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2 h 61"/>
                    <a:gd name="T2" fmla="*/ 13 w 37"/>
                    <a:gd name="T3" fmla="*/ 0 h 61"/>
                    <a:gd name="T4" fmla="*/ 15 w 37"/>
                    <a:gd name="T5" fmla="*/ 22 h 61"/>
                    <a:gd name="T6" fmla="*/ 37 w 37"/>
                    <a:gd name="T7" fmla="*/ 31 h 61"/>
                    <a:gd name="T8" fmla="*/ 19 w 37"/>
                    <a:gd name="T9" fmla="*/ 35 h 61"/>
                    <a:gd name="T10" fmla="*/ 5 w 37"/>
                    <a:gd name="T11" fmla="*/ 47 h 61"/>
                    <a:gd name="T12" fmla="*/ 1 w 37"/>
                    <a:gd name="T13" fmla="*/ 27 h 61"/>
                    <a:gd name="T14" fmla="*/ 3 w 37"/>
                    <a:gd name="T15" fmla="*/ 22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8 w 49"/>
                    <a:gd name="T3" fmla="*/ 0 h 29"/>
                    <a:gd name="T4" fmla="*/ 47 w 49"/>
                    <a:gd name="T5" fmla="*/ 13 h 29"/>
                    <a:gd name="T6" fmla="*/ 34 w 49"/>
                    <a:gd name="T7" fmla="*/ 12 h 29"/>
                    <a:gd name="T8" fmla="*/ 3 w 49"/>
                    <a:gd name="T9" fmla="*/ 13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3 h 48"/>
                    <a:gd name="T2" fmla="*/ 15 w 61"/>
                    <a:gd name="T3" fmla="*/ 23 h 48"/>
                    <a:gd name="T4" fmla="*/ 3 w 61"/>
                    <a:gd name="T5" fmla="*/ 19 h 48"/>
                    <a:gd name="T6" fmla="*/ 13 w 61"/>
                    <a:gd name="T7" fmla="*/ 7 h 48"/>
                    <a:gd name="T8" fmla="*/ 25 w 61"/>
                    <a:gd name="T9" fmla="*/ 0 h 48"/>
                    <a:gd name="T10" fmla="*/ 49 w 61"/>
                    <a:gd name="T11" fmla="*/ 9 h 48"/>
                    <a:gd name="T12" fmla="*/ 53 w 61"/>
                    <a:gd name="T13" fmla="*/ 18 h 48"/>
                    <a:gd name="T14" fmla="*/ 61 w 61"/>
                    <a:gd name="T15" fmla="*/ 28 h 48"/>
                    <a:gd name="T16" fmla="*/ 41 w 61"/>
                    <a:gd name="T17" fmla="*/ 33 h 48"/>
                    <a:gd name="T18" fmla="*/ 23 w 61"/>
                    <a:gd name="T19" fmla="*/ 39 h 48"/>
                    <a:gd name="T20" fmla="*/ 21 w 61"/>
                    <a:gd name="T21" fmla="*/ 33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3 h 182"/>
                    <a:gd name="T2" fmla="*/ 36 w 286"/>
                    <a:gd name="T3" fmla="*/ 11 h 182"/>
                    <a:gd name="T4" fmla="*/ 26 w 286"/>
                    <a:gd name="T5" fmla="*/ 25 h 182"/>
                    <a:gd name="T6" fmla="*/ 0 w 286"/>
                    <a:gd name="T7" fmla="*/ 20 h 182"/>
                    <a:gd name="T8" fmla="*/ 10 w 286"/>
                    <a:gd name="T9" fmla="*/ 34 h 182"/>
                    <a:gd name="T10" fmla="*/ 16 w 286"/>
                    <a:gd name="T11" fmla="*/ 51 h 182"/>
                    <a:gd name="T12" fmla="*/ 24 w 286"/>
                    <a:gd name="T13" fmla="*/ 39 h 182"/>
                    <a:gd name="T14" fmla="*/ 30 w 286"/>
                    <a:gd name="T15" fmla="*/ 36 h 182"/>
                    <a:gd name="T16" fmla="*/ 48 w 286"/>
                    <a:gd name="T17" fmla="*/ 46 h 182"/>
                    <a:gd name="T18" fmla="*/ 70 w 286"/>
                    <a:gd name="T19" fmla="*/ 51 h 182"/>
                    <a:gd name="T20" fmla="*/ 88 w 286"/>
                    <a:gd name="T21" fmla="*/ 59 h 182"/>
                    <a:gd name="T22" fmla="*/ 106 w 286"/>
                    <a:gd name="T23" fmla="*/ 84 h 182"/>
                    <a:gd name="T24" fmla="*/ 104 w 286"/>
                    <a:gd name="T25" fmla="*/ 100 h 182"/>
                    <a:gd name="T26" fmla="*/ 98 w 286"/>
                    <a:gd name="T27" fmla="*/ 110 h 182"/>
                    <a:gd name="T28" fmla="*/ 122 w 286"/>
                    <a:gd name="T29" fmla="*/ 105 h 182"/>
                    <a:gd name="T30" fmla="*/ 140 w 286"/>
                    <a:gd name="T31" fmla="*/ 115 h 182"/>
                    <a:gd name="T32" fmla="*/ 168 w 286"/>
                    <a:gd name="T33" fmla="*/ 121 h 182"/>
                    <a:gd name="T34" fmla="*/ 174 w 286"/>
                    <a:gd name="T35" fmla="*/ 120 h 182"/>
                    <a:gd name="T36" fmla="*/ 168 w 286"/>
                    <a:gd name="T37" fmla="*/ 110 h 182"/>
                    <a:gd name="T38" fmla="*/ 178 w 286"/>
                    <a:gd name="T39" fmla="*/ 111 h 182"/>
                    <a:gd name="T40" fmla="*/ 186 w 286"/>
                    <a:gd name="T41" fmla="*/ 97 h 182"/>
                    <a:gd name="T42" fmla="*/ 202 w 286"/>
                    <a:gd name="T43" fmla="*/ 100 h 182"/>
                    <a:gd name="T44" fmla="*/ 214 w 286"/>
                    <a:gd name="T45" fmla="*/ 106 h 182"/>
                    <a:gd name="T46" fmla="*/ 244 w 286"/>
                    <a:gd name="T47" fmla="*/ 138 h 182"/>
                    <a:gd name="T48" fmla="*/ 262 w 286"/>
                    <a:gd name="T49" fmla="*/ 146 h 182"/>
                    <a:gd name="T50" fmla="*/ 284 w 286"/>
                    <a:gd name="T51" fmla="*/ 139 h 182"/>
                    <a:gd name="T52" fmla="*/ 268 w 286"/>
                    <a:gd name="T53" fmla="*/ 131 h 182"/>
                    <a:gd name="T54" fmla="*/ 256 w 286"/>
                    <a:gd name="T55" fmla="*/ 113 h 182"/>
                    <a:gd name="T56" fmla="*/ 250 w 286"/>
                    <a:gd name="T57" fmla="*/ 108 h 182"/>
                    <a:gd name="T58" fmla="*/ 248 w 286"/>
                    <a:gd name="T59" fmla="*/ 100 h 182"/>
                    <a:gd name="T60" fmla="*/ 236 w 286"/>
                    <a:gd name="T61" fmla="*/ 95 h 182"/>
                    <a:gd name="T62" fmla="*/ 240 w 286"/>
                    <a:gd name="T63" fmla="*/ 79 h 182"/>
                    <a:gd name="T64" fmla="*/ 220 w 286"/>
                    <a:gd name="T65" fmla="*/ 70 h 182"/>
                    <a:gd name="T66" fmla="*/ 210 w 286"/>
                    <a:gd name="T67" fmla="*/ 57 h 182"/>
                    <a:gd name="T68" fmla="*/ 190 w 286"/>
                    <a:gd name="T69" fmla="*/ 44 h 182"/>
                    <a:gd name="T70" fmla="*/ 168 w 286"/>
                    <a:gd name="T71" fmla="*/ 31 h 182"/>
                    <a:gd name="T72" fmla="*/ 156 w 286"/>
                    <a:gd name="T73" fmla="*/ 28 h 182"/>
                    <a:gd name="T74" fmla="*/ 120 w 286"/>
                    <a:gd name="T75" fmla="*/ 13 h 182"/>
                    <a:gd name="T76" fmla="*/ 102 w 286"/>
                    <a:gd name="T77" fmla="*/ 3 h 182"/>
                    <a:gd name="T78" fmla="*/ 96 w 286"/>
                    <a:gd name="T79" fmla="*/ 0 h 182"/>
                    <a:gd name="T80" fmla="*/ 70 w 286"/>
                    <a:gd name="T81" fmla="*/ 8 h 182"/>
                    <a:gd name="T82" fmla="*/ 56 w 286"/>
                    <a:gd name="T83" fmla="*/ 26 h 182"/>
                    <a:gd name="T84" fmla="*/ 46 w 286"/>
                    <a:gd name="T85" fmla="*/ 23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48 h 78"/>
                    <a:gd name="T2" fmla="*/ 27 w 78"/>
                    <a:gd name="T3" fmla="*/ 49 h 78"/>
                    <a:gd name="T4" fmla="*/ 45 w 78"/>
                    <a:gd name="T5" fmla="*/ 39 h 78"/>
                    <a:gd name="T6" fmla="*/ 57 w 78"/>
                    <a:gd name="T7" fmla="*/ 25 h 78"/>
                    <a:gd name="T8" fmla="*/ 43 w 78"/>
                    <a:gd name="T9" fmla="*/ 11 h 78"/>
                    <a:gd name="T10" fmla="*/ 43 w 78"/>
                    <a:gd name="T11" fmla="*/ 3 h 78"/>
                    <a:gd name="T12" fmla="*/ 71 w 78"/>
                    <a:gd name="T13" fmla="*/ 21 h 78"/>
                    <a:gd name="T14" fmla="*/ 67 w 78"/>
                    <a:gd name="T15" fmla="*/ 44 h 78"/>
                    <a:gd name="T16" fmla="*/ 33 w 78"/>
                    <a:gd name="T17" fmla="*/ 64 h 78"/>
                    <a:gd name="T18" fmla="*/ 9 w 78"/>
                    <a:gd name="T19" fmla="*/ 54 h 78"/>
                    <a:gd name="T20" fmla="*/ 3 w 78"/>
                    <a:gd name="T21" fmla="*/ 51 h 78"/>
                    <a:gd name="T22" fmla="*/ 1 w 78"/>
                    <a:gd name="T23" fmla="*/ 4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3 h 18"/>
                    <a:gd name="T2" fmla="*/ 3 w 17"/>
                    <a:gd name="T3" fmla="*/ 11 h 18"/>
                    <a:gd name="T4" fmla="*/ 3 w 17"/>
                    <a:gd name="T5" fmla="*/ 3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2 h 22"/>
                    <a:gd name="T2" fmla="*/ 14 w 26"/>
                    <a:gd name="T3" fmla="*/ 0 h 22"/>
                    <a:gd name="T4" fmla="*/ 14 w 26"/>
                    <a:gd name="T5" fmla="*/ 19 h 22"/>
                    <a:gd name="T6" fmla="*/ 8 w 26"/>
                    <a:gd name="T7" fmla="*/ 12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0 h 15"/>
                    <a:gd name="T2" fmla="*/ 16 w 20"/>
                    <a:gd name="T3" fmla="*/ 2 h 15"/>
                    <a:gd name="T4" fmla="*/ 9 w 20"/>
                    <a:gd name="T5" fmla="*/ 10 h 15"/>
                    <a:gd name="T6" fmla="*/ 7 w 20"/>
                    <a:gd name="T7" fmla="*/ 10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0 h 15"/>
                    <a:gd name="T2" fmla="*/ 14 w 20"/>
                    <a:gd name="T3" fmla="*/ 2 h 15"/>
                    <a:gd name="T4" fmla="*/ 14 w 20"/>
                    <a:gd name="T5" fmla="*/ 11 h 15"/>
                    <a:gd name="T6" fmla="*/ 7 w 20"/>
                    <a:gd name="T7" fmla="*/ 10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41 h 80"/>
                    <a:gd name="T2" fmla="*/ 14 w 80"/>
                    <a:gd name="T3" fmla="*/ 20 h 80"/>
                    <a:gd name="T4" fmla="*/ 26 w 80"/>
                    <a:gd name="T5" fmla="*/ 17 h 80"/>
                    <a:gd name="T6" fmla="*/ 48 w 80"/>
                    <a:gd name="T7" fmla="*/ 15 h 80"/>
                    <a:gd name="T8" fmla="*/ 58 w 80"/>
                    <a:gd name="T9" fmla="*/ 0 h 80"/>
                    <a:gd name="T10" fmla="*/ 80 w 80"/>
                    <a:gd name="T11" fmla="*/ 33 h 80"/>
                    <a:gd name="T12" fmla="*/ 70 w 80"/>
                    <a:gd name="T13" fmla="*/ 46 h 80"/>
                    <a:gd name="T14" fmla="*/ 54 w 80"/>
                    <a:gd name="T15" fmla="*/ 51 h 80"/>
                    <a:gd name="T16" fmla="*/ 48 w 80"/>
                    <a:gd name="T17" fmla="*/ 66 h 80"/>
                    <a:gd name="T18" fmla="*/ 32 w 80"/>
                    <a:gd name="T19" fmla="*/ 56 h 80"/>
                    <a:gd name="T20" fmla="*/ 38 w 80"/>
                    <a:gd name="T21" fmla="*/ 43 h 80"/>
                    <a:gd name="T22" fmla="*/ 30 w 80"/>
                    <a:gd name="T23" fmla="*/ 23 h 80"/>
                    <a:gd name="T24" fmla="*/ 20 w 80"/>
                    <a:gd name="T25" fmla="*/ 40 h 80"/>
                    <a:gd name="T26" fmla="*/ 8 w 80"/>
                    <a:gd name="T27" fmla="*/ 46 h 80"/>
                    <a:gd name="T28" fmla="*/ 0 w 80"/>
                    <a:gd name="T29" fmla="*/ 41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78 h 174"/>
                    <a:gd name="T2" fmla="*/ 26 w 94"/>
                    <a:gd name="T3" fmla="*/ 104 h 174"/>
                    <a:gd name="T4" fmla="*/ 32 w 94"/>
                    <a:gd name="T5" fmla="*/ 88 h 174"/>
                    <a:gd name="T6" fmla="*/ 52 w 94"/>
                    <a:gd name="T7" fmla="*/ 82 h 174"/>
                    <a:gd name="T8" fmla="*/ 46 w 94"/>
                    <a:gd name="T9" fmla="*/ 101 h 174"/>
                    <a:gd name="T10" fmla="*/ 66 w 94"/>
                    <a:gd name="T11" fmla="*/ 103 h 174"/>
                    <a:gd name="T12" fmla="*/ 76 w 94"/>
                    <a:gd name="T13" fmla="*/ 116 h 174"/>
                    <a:gd name="T14" fmla="*/ 58 w 94"/>
                    <a:gd name="T15" fmla="*/ 121 h 174"/>
                    <a:gd name="T16" fmla="*/ 74 w 94"/>
                    <a:gd name="T17" fmla="*/ 142 h 174"/>
                    <a:gd name="T18" fmla="*/ 84 w 94"/>
                    <a:gd name="T19" fmla="*/ 126 h 174"/>
                    <a:gd name="T20" fmla="*/ 82 w 94"/>
                    <a:gd name="T21" fmla="*/ 91 h 174"/>
                    <a:gd name="T22" fmla="*/ 60 w 94"/>
                    <a:gd name="T23" fmla="*/ 87 h 174"/>
                    <a:gd name="T24" fmla="*/ 50 w 94"/>
                    <a:gd name="T25" fmla="*/ 67 h 174"/>
                    <a:gd name="T26" fmla="*/ 34 w 94"/>
                    <a:gd name="T27" fmla="*/ 67 h 174"/>
                    <a:gd name="T28" fmla="*/ 30 w 94"/>
                    <a:gd name="T29" fmla="*/ 57 h 174"/>
                    <a:gd name="T30" fmla="*/ 42 w 94"/>
                    <a:gd name="T31" fmla="*/ 34 h 174"/>
                    <a:gd name="T32" fmla="*/ 30 w 94"/>
                    <a:gd name="T33" fmla="*/ 0 h 174"/>
                    <a:gd name="T34" fmla="*/ 18 w 94"/>
                    <a:gd name="T35" fmla="*/ 18 h 174"/>
                    <a:gd name="T36" fmla="*/ 4 w 94"/>
                    <a:gd name="T37" fmla="*/ 38 h 174"/>
                    <a:gd name="T38" fmla="*/ 14 w 94"/>
                    <a:gd name="T39" fmla="*/ 62 h 174"/>
                    <a:gd name="T40" fmla="*/ 14 w 94"/>
                    <a:gd name="T41" fmla="*/ 78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0 h 50"/>
                    <a:gd name="T2" fmla="*/ 12 w 32"/>
                    <a:gd name="T3" fmla="*/ 0 h 50"/>
                    <a:gd name="T4" fmla="*/ 20 w 32"/>
                    <a:gd name="T5" fmla="*/ 13 h 50"/>
                    <a:gd name="T6" fmla="*/ 22 w 32"/>
                    <a:gd name="T7" fmla="*/ 20 h 50"/>
                    <a:gd name="T8" fmla="*/ 28 w 32"/>
                    <a:gd name="T9" fmla="*/ 21 h 50"/>
                    <a:gd name="T10" fmla="*/ 32 w 32"/>
                    <a:gd name="T11" fmla="*/ 31 h 50"/>
                    <a:gd name="T12" fmla="*/ 18 w 32"/>
                    <a:gd name="T13" fmla="*/ 41 h 50"/>
                    <a:gd name="T14" fmla="*/ 6 w 32"/>
                    <a:gd name="T15" fmla="*/ 20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36 h 50"/>
                    <a:gd name="T2" fmla="*/ 23 w 43"/>
                    <a:gd name="T3" fmla="*/ 16 h 50"/>
                    <a:gd name="T4" fmla="*/ 38 w 43"/>
                    <a:gd name="T5" fmla="*/ 0 h 50"/>
                    <a:gd name="T6" fmla="*/ 25 w 43"/>
                    <a:gd name="T7" fmla="*/ 23 h 50"/>
                    <a:gd name="T8" fmla="*/ 2 w 43"/>
                    <a:gd name="T9" fmla="*/ 41 h 50"/>
                    <a:gd name="T10" fmla="*/ 0 w 43"/>
                    <a:gd name="T11" fmla="*/ 36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31 w 471"/>
                    <a:gd name="T1" fmla="*/ 436 h 281"/>
                    <a:gd name="T2" fmla="*/ 36 w 471"/>
                    <a:gd name="T3" fmla="*/ 390 h 281"/>
                    <a:gd name="T4" fmla="*/ 33 w 471"/>
                    <a:gd name="T5" fmla="*/ 382 h 281"/>
                    <a:gd name="T6" fmla="*/ 24 w 471"/>
                    <a:gd name="T7" fmla="*/ 340 h 281"/>
                    <a:gd name="T8" fmla="*/ 6 w 471"/>
                    <a:gd name="T9" fmla="*/ 335 h 281"/>
                    <a:gd name="T10" fmla="*/ 0 w 471"/>
                    <a:gd name="T11" fmla="*/ 298 h 281"/>
                    <a:gd name="T12" fmla="*/ 18 w 471"/>
                    <a:gd name="T13" fmla="*/ 281 h 281"/>
                    <a:gd name="T14" fmla="*/ 9 w 471"/>
                    <a:gd name="T15" fmla="*/ 257 h 281"/>
                    <a:gd name="T16" fmla="*/ 3 w 471"/>
                    <a:gd name="T17" fmla="*/ 249 h 281"/>
                    <a:gd name="T18" fmla="*/ 42 w 471"/>
                    <a:gd name="T19" fmla="*/ 187 h 281"/>
                    <a:gd name="T20" fmla="*/ 65 w 471"/>
                    <a:gd name="T21" fmla="*/ 150 h 281"/>
                    <a:gd name="T22" fmla="*/ 63 w 471"/>
                    <a:gd name="T23" fmla="*/ 109 h 281"/>
                    <a:gd name="T24" fmla="*/ 36 w 471"/>
                    <a:gd name="T25" fmla="*/ 67 h 281"/>
                    <a:gd name="T26" fmla="*/ 30 w 471"/>
                    <a:gd name="T27" fmla="*/ 50 h 281"/>
                    <a:gd name="T28" fmla="*/ 39 w 471"/>
                    <a:gd name="T29" fmla="*/ 56 h 281"/>
                    <a:gd name="T30" fmla="*/ 71 w 471"/>
                    <a:gd name="T31" fmla="*/ 55 h 281"/>
                    <a:gd name="T32" fmla="*/ 95 w 471"/>
                    <a:gd name="T33" fmla="*/ 17 h 281"/>
                    <a:gd name="T34" fmla="*/ 122 w 471"/>
                    <a:gd name="T35" fmla="*/ 0 h 281"/>
                    <a:gd name="T36" fmla="*/ 131 w 471"/>
                    <a:gd name="T37" fmla="*/ 3 h 281"/>
                    <a:gd name="T38" fmla="*/ 137 w 471"/>
                    <a:gd name="T39" fmla="*/ 14 h 281"/>
                    <a:gd name="T40" fmla="*/ 146 w 471"/>
                    <a:gd name="T41" fmla="*/ 8 h 281"/>
                    <a:gd name="T42" fmla="*/ 164 w 471"/>
                    <a:gd name="T43" fmla="*/ 12 h 281"/>
                    <a:gd name="T44" fmla="*/ 173 w 471"/>
                    <a:gd name="T45" fmla="*/ 14 h 281"/>
                    <a:gd name="T46" fmla="*/ 210 w 471"/>
                    <a:gd name="T47" fmla="*/ 22 h 281"/>
                    <a:gd name="T48" fmla="*/ 231 w 471"/>
                    <a:gd name="T49" fmla="*/ 37 h 281"/>
                    <a:gd name="T50" fmla="*/ 249 w 471"/>
                    <a:gd name="T51" fmla="*/ 26 h 281"/>
                    <a:gd name="T52" fmla="*/ 257 w 471"/>
                    <a:gd name="T53" fmla="*/ 22 h 281"/>
                    <a:gd name="T54" fmla="*/ 290 w 471"/>
                    <a:gd name="T55" fmla="*/ 22 h 281"/>
                    <a:gd name="T56" fmla="*/ 314 w 471"/>
                    <a:gd name="T57" fmla="*/ 50 h 281"/>
                    <a:gd name="T58" fmla="*/ 344 w 471"/>
                    <a:gd name="T59" fmla="*/ 92 h 281"/>
                    <a:gd name="T60" fmla="*/ 365 w 471"/>
                    <a:gd name="T61" fmla="*/ 109 h 281"/>
                    <a:gd name="T62" fmla="*/ 382 w 471"/>
                    <a:gd name="T63" fmla="*/ 106 h 281"/>
                    <a:gd name="T64" fmla="*/ 402 w 471"/>
                    <a:gd name="T65" fmla="*/ 101 h 281"/>
                    <a:gd name="T66" fmla="*/ 432 w 471"/>
                    <a:gd name="T67" fmla="*/ 111 h 281"/>
                    <a:gd name="T68" fmla="*/ 446 w 471"/>
                    <a:gd name="T69" fmla="*/ 126 h 281"/>
                    <a:gd name="T70" fmla="*/ 458 w 471"/>
                    <a:gd name="T71" fmla="*/ 140 h 281"/>
                    <a:gd name="T72" fmla="*/ 473 w 471"/>
                    <a:gd name="T73" fmla="*/ 173 h 281"/>
                    <a:gd name="T74" fmla="*/ 479 w 471"/>
                    <a:gd name="T75" fmla="*/ 187 h 281"/>
                    <a:gd name="T76" fmla="*/ 482 w 471"/>
                    <a:gd name="T77" fmla="*/ 195 h 281"/>
                    <a:gd name="T78" fmla="*/ 461 w 471"/>
                    <a:gd name="T79" fmla="*/ 221 h 281"/>
                    <a:gd name="T80" fmla="*/ 479 w 471"/>
                    <a:gd name="T81" fmla="*/ 220 h 281"/>
                    <a:gd name="T82" fmla="*/ 509 w 471"/>
                    <a:gd name="T83" fmla="*/ 242 h 281"/>
                    <a:gd name="T84" fmla="*/ 542 w 471"/>
                    <a:gd name="T85" fmla="*/ 245 h 281"/>
                    <a:gd name="T86" fmla="*/ 566 w 471"/>
                    <a:gd name="T87" fmla="*/ 262 h 281"/>
                    <a:gd name="T88" fmla="*/ 569 w 471"/>
                    <a:gd name="T89" fmla="*/ 268 h 281"/>
                    <a:gd name="T90" fmla="*/ 569 w 471"/>
                    <a:gd name="T91" fmla="*/ 274 h 281"/>
                    <a:gd name="T92" fmla="*/ 586 w 471"/>
                    <a:gd name="T93" fmla="*/ 268 h 281"/>
                    <a:gd name="T94" fmla="*/ 595 w 471"/>
                    <a:gd name="T95" fmla="*/ 267 h 281"/>
                    <a:gd name="T96" fmla="*/ 653 w 471"/>
                    <a:gd name="T97" fmla="*/ 288 h 281"/>
                    <a:gd name="T98" fmla="*/ 665 w 471"/>
                    <a:gd name="T99" fmla="*/ 310 h 281"/>
                    <a:gd name="T100" fmla="*/ 692 w 471"/>
                    <a:gd name="T101" fmla="*/ 313 h 281"/>
                    <a:gd name="T102" fmla="*/ 701 w 471"/>
                    <a:gd name="T103" fmla="*/ 335 h 281"/>
                    <a:gd name="T104" fmla="*/ 671 w 471"/>
                    <a:gd name="T105" fmla="*/ 402 h 281"/>
                    <a:gd name="T106" fmla="*/ 647 w 471"/>
                    <a:gd name="T107" fmla="*/ 438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5 h 844"/>
                    <a:gd name="T2" fmla="*/ 502 w 984"/>
                    <a:gd name="T3" fmla="*/ 28 h 844"/>
                    <a:gd name="T4" fmla="*/ 550 w 984"/>
                    <a:gd name="T5" fmla="*/ 31 h 844"/>
                    <a:gd name="T6" fmla="*/ 578 w 984"/>
                    <a:gd name="T7" fmla="*/ 107 h 844"/>
                    <a:gd name="T8" fmla="*/ 586 w 984"/>
                    <a:gd name="T9" fmla="*/ 74 h 844"/>
                    <a:gd name="T10" fmla="*/ 606 w 984"/>
                    <a:gd name="T11" fmla="*/ 57 h 844"/>
                    <a:gd name="T12" fmla="*/ 642 w 984"/>
                    <a:gd name="T13" fmla="*/ 103 h 844"/>
                    <a:gd name="T14" fmla="*/ 682 w 984"/>
                    <a:gd name="T15" fmla="*/ 80 h 844"/>
                    <a:gd name="T16" fmla="*/ 706 w 984"/>
                    <a:gd name="T17" fmla="*/ 71 h 844"/>
                    <a:gd name="T18" fmla="*/ 762 w 984"/>
                    <a:gd name="T19" fmla="*/ 2 h 844"/>
                    <a:gd name="T20" fmla="*/ 798 w 984"/>
                    <a:gd name="T21" fmla="*/ 57 h 844"/>
                    <a:gd name="T22" fmla="*/ 798 w 984"/>
                    <a:gd name="T23" fmla="*/ 107 h 844"/>
                    <a:gd name="T24" fmla="*/ 790 w 984"/>
                    <a:gd name="T25" fmla="*/ 130 h 844"/>
                    <a:gd name="T26" fmla="*/ 766 w 984"/>
                    <a:gd name="T27" fmla="*/ 133 h 844"/>
                    <a:gd name="T28" fmla="*/ 762 w 984"/>
                    <a:gd name="T29" fmla="*/ 153 h 844"/>
                    <a:gd name="T30" fmla="*/ 802 w 984"/>
                    <a:gd name="T31" fmla="*/ 185 h 844"/>
                    <a:gd name="T32" fmla="*/ 786 w 984"/>
                    <a:gd name="T33" fmla="*/ 264 h 844"/>
                    <a:gd name="T34" fmla="*/ 830 w 984"/>
                    <a:gd name="T35" fmla="*/ 339 h 844"/>
                    <a:gd name="T36" fmla="*/ 854 w 984"/>
                    <a:gd name="T37" fmla="*/ 369 h 844"/>
                    <a:gd name="T38" fmla="*/ 830 w 984"/>
                    <a:gd name="T39" fmla="*/ 369 h 844"/>
                    <a:gd name="T40" fmla="*/ 746 w 984"/>
                    <a:gd name="T41" fmla="*/ 310 h 844"/>
                    <a:gd name="T42" fmla="*/ 678 w 984"/>
                    <a:gd name="T43" fmla="*/ 330 h 844"/>
                    <a:gd name="T44" fmla="*/ 590 w 984"/>
                    <a:gd name="T45" fmla="*/ 362 h 844"/>
                    <a:gd name="T46" fmla="*/ 642 w 984"/>
                    <a:gd name="T47" fmla="*/ 474 h 844"/>
                    <a:gd name="T48" fmla="*/ 710 w 984"/>
                    <a:gd name="T49" fmla="*/ 500 h 844"/>
                    <a:gd name="T50" fmla="*/ 738 w 984"/>
                    <a:gd name="T51" fmla="*/ 451 h 844"/>
                    <a:gd name="T52" fmla="*/ 774 w 984"/>
                    <a:gd name="T53" fmla="*/ 467 h 844"/>
                    <a:gd name="T54" fmla="*/ 766 w 984"/>
                    <a:gd name="T55" fmla="*/ 517 h 844"/>
                    <a:gd name="T56" fmla="*/ 802 w 984"/>
                    <a:gd name="T57" fmla="*/ 549 h 844"/>
                    <a:gd name="T58" fmla="*/ 838 w 984"/>
                    <a:gd name="T59" fmla="*/ 539 h 844"/>
                    <a:gd name="T60" fmla="*/ 922 w 984"/>
                    <a:gd name="T61" fmla="*/ 661 h 844"/>
                    <a:gd name="T62" fmla="*/ 942 w 984"/>
                    <a:gd name="T63" fmla="*/ 677 h 844"/>
                    <a:gd name="T64" fmla="*/ 874 w 984"/>
                    <a:gd name="T65" fmla="*/ 664 h 844"/>
                    <a:gd name="T66" fmla="*/ 830 w 984"/>
                    <a:gd name="T67" fmla="*/ 621 h 844"/>
                    <a:gd name="T68" fmla="*/ 778 w 984"/>
                    <a:gd name="T69" fmla="*/ 582 h 844"/>
                    <a:gd name="T70" fmla="*/ 702 w 984"/>
                    <a:gd name="T71" fmla="*/ 543 h 844"/>
                    <a:gd name="T72" fmla="*/ 614 w 984"/>
                    <a:gd name="T73" fmla="*/ 530 h 844"/>
                    <a:gd name="T74" fmla="*/ 506 w 984"/>
                    <a:gd name="T75" fmla="*/ 487 h 844"/>
                    <a:gd name="T76" fmla="*/ 462 w 984"/>
                    <a:gd name="T77" fmla="*/ 415 h 844"/>
                    <a:gd name="T78" fmla="*/ 430 w 984"/>
                    <a:gd name="T79" fmla="*/ 379 h 844"/>
                    <a:gd name="T80" fmla="*/ 382 w 984"/>
                    <a:gd name="T81" fmla="*/ 353 h 844"/>
                    <a:gd name="T82" fmla="*/ 342 w 984"/>
                    <a:gd name="T83" fmla="*/ 303 h 844"/>
                    <a:gd name="T84" fmla="*/ 354 w 984"/>
                    <a:gd name="T85" fmla="*/ 339 h 844"/>
                    <a:gd name="T86" fmla="*/ 418 w 984"/>
                    <a:gd name="T87" fmla="*/ 405 h 844"/>
                    <a:gd name="T88" fmla="*/ 422 w 984"/>
                    <a:gd name="T89" fmla="*/ 431 h 844"/>
                    <a:gd name="T90" fmla="*/ 394 w 984"/>
                    <a:gd name="T91" fmla="*/ 408 h 844"/>
                    <a:gd name="T92" fmla="*/ 354 w 984"/>
                    <a:gd name="T93" fmla="*/ 382 h 844"/>
                    <a:gd name="T94" fmla="*/ 314 w 984"/>
                    <a:gd name="T95" fmla="*/ 330 h 844"/>
                    <a:gd name="T96" fmla="*/ 266 w 984"/>
                    <a:gd name="T97" fmla="*/ 284 h 844"/>
                    <a:gd name="T98" fmla="*/ 210 w 984"/>
                    <a:gd name="T99" fmla="*/ 257 h 844"/>
                    <a:gd name="T100" fmla="*/ 154 w 984"/>
                    <a:gd name="T101" fmla="*/ 195 h 844"/>
                    <a:gd name="T102" fmla="*/ 66 w 984"/>
                    <a:gd name="T103" fmla="*/ 54 h 844"/>
                    <a:gd name="T104" fmla="*/ 34 w 984"/>
                    <a:gd name="T105" fmla="*/ 31 h 844"/>
                    <a:gd name="T106" fmla="*/ 46 w 984"/>
                    <a:gd name="T107" fmla="*/ 18 h 844"/>
                    <a:gd name="T108" fmla="*/ 102 w 984"/>
                    <a:gd name="T109" fmla="*/ 57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3 h 48"/>
                    <a:gd name="T2" fmla="*/ 10 w 36"/>
                    <a:gd name="T3" fmla="*/ 39 h 48"/>
                    <a:gd name="T4" fmla="*/ 6 w 36"/>
                    <a:gd name="T5" fmla="*/ 23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4 h 37"/>
                    <a:gd name="T2" fmla="*/ 13 w 36"/>
                    <a:gd name="T3" fmla="*/ 1 h 37"/>
                    <a:gd name="T4" fmla="*/ 38 w 36"/>
                    <a:gd name="T5" fmla="*/ 13 h 37"/>
                    <a:gd name="T6" fmla="*/ 8 w 36"/>
                    <a:gd name="T7" fmla="*/ 13 h 37"/>
                    <a:gd name="T8" fmla="*/ 0 w 36"/>
                    <a:gd name="T9" fmla="*/ 4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1 h 96"/>
                    <a:gd name="T2" fmla="*/ 28 w 170"/>
                    <a:gd name="T3" fmla="*/ 21 h 96"/>
                    <a:gd name="T4" fmla="*/ 56 w 170"/>
                    <a:gd name="T5" fmla="*/ 18 h 96"/>
                    <a:gd name="T6" fmla="*/ 80 w 170"/>
                    <a:gd name="T7" fmla="*/ 8 h 96"/>
                    <a:gd name="T8" fmla="*/ 64 w 170"/>
                    <a:gd name="T9" fmla="*/ 21 h 96"/>
                    <a:gd name="T10" fmla="*/ 125 w 170"/>
                    <a:gd name="T11" fmla="*/ 41 h 96"/>
                    <a:gd name="T12" fmla="*/ 161 w 170"/>
                    <a:gd name="T13" fmla="*/ 55 h 96"/>
                    <a:gd name="T14" fmla="*/ 117 w 170"/>
                    <a:gd name="T15" fmla="*/ 65 h 96"/>
                    <a:gd name="T16" fmla="*/ 89 w 170"/>
                    <a:gd name="T17" fmla="*/ 48 h 96"/>
                    <a:gd name="T18" fmla="*/ 76 w 170"/>
                    <a:gd name="T19" fmla="*/ 45 h 96"/>
                    <a:gd name="T20" fmla="*/ 24 w 170"/>
                    <a:gd name="T21" fmla="*/ 35 h 96"/>
                    <a:gd name="T22" fmla="*/ 0 w 170"/>
                    <a:gd name="T23" fmla="*/ 41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3 h 44"/>
                    <a:gd name="T4" fmla="*/ 88 w 138"/>
                    <a:gd name="T5" fmla="*/ 20 h 44"/>
                    <a:gd name="T6" fmla="*/ 112 w 138"/>
                    <a:gd name="T7" fmla="*/ 17 h 44"/>
                    <a:gd name="T8" fmla="*/ 108 w 138"/>
                    <a:gd name="T9" fmla="*/ 37 h 44"/>
                    <a:gd name="T10" fmla="*/ 64 w 138"/>
                    <a:gd name="T11" fmla="*/ 34 h 44"/>
                    <a:gd name="T12" fmla="*/ 0 w 138"/>
                    <a:gd name="T13" fmla="*/ 30 h 44"/>
                    <a:gd name="T14" fmla="*/ 28 w 138"/>
                    <a:gd name="T15" fmla="*/ 17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0 h 42"/>
                    <a:gd name="T2" fmla="*/ 36 w 57"/>
                    <a:gd name="T3" fmla="*/ 11 h 42"/>
                    <a:gd name="T4" fmla="*/ 17 w 57"/>
                    <a:gd name="T5" fmla="*/ 20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8 w 39"/>
                    <a:gd name="T1" fmla="*/ 27 h 52"/>
                    <a:gd name="T2" fmla="*/ 18 w 39"/>
                    <a:gd name="T3" fmla="*/ 0 h 52"/>
                    <a:gd name="T4" fmla="*/ 18 w 39"/>
                    <a:gd name="T5" fmla="*/ 27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7 h 80"/>
                    <a:gd name="T2" fmla="*/ 20 w 44"/>
                    <a:gd name="T3" fmla="*/ 27 h 80"/>
                    <a:gd name="T4" fmla="*/ 25 w 44"/>
                    <a:gd name="T5" fmla="*/ 40 h 80"/>
                    <a:gd name="T6" fmla="*/ 37 w 44"/>
                    <a:gd name="T7" fmla="*/ 44 h 80"/>
                    <a:gd name="T8" fmla="*/ 25 w 44"/>
                    <a:gd name="T9" fmla="*/ 60 h 80"/>
                    <a:gd name="T10" fmla="*/ 0 w 44"/>
                    <a:gd name="T11" fmla="*/ 17 h 80"/>
                    <a:gd name="T12" fmla="*/ 4 w 44"/>
                    <a:gd name="T13" fmla="*/ 7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327 w 323"/>
                    <a:gd name="T1" fmla="*/ 2 h 64"/>
                    <a:gd name="T2" fmla="*/ 343 w 323"/>
                    <a:gd name="T3" fmla="*/ 13 h 64"/>
                    <a:gd name="T4" fmla="*/ 349 w 323"/>
                    <a:gd name="T5" fmla="*/ 0 h 64"/>
                    <a:gd name="T6" fmla="*/ 394 w 323"/>
                    <a:gd name="T7" fmla="*/ 0 h 64"/>
                    <a:gd name="T8" fmla="*/ 427 w 323"/>
                    <a:gd name="T9" fmla="*/ 27 h 64"/>
                    <a:gd name="T10" fmla="*/ 474 w 323"/>
                    <a:gd name="T11" fmla="*/ 16 h 64"/>
                    <a:gd name="T12" fmla="*/ 467 w 323"/>
                    <a:gd name="T13" fmla="*/ 45 h 64"/>
                    <a:gd name="T14" fmla="*/ 443 w 323"/>
                    <a:gd name="T15" fmla="*/ 72 h 64"/>
                    <a:gd name="T16" fmla="*/ 438 w 323"/>
                    <a:gd name="T17" fmla="*/ 45 h 64"/>
                    <a:gd name="T18" fmla="*/ 427 w 323"/>
                    <a:gd name="T19" fmla="*/ 48 h 64"/>
                    <a:gd name="T20" fmla="*/ 415 w 323"/>
                    <a:gd name="T21" fmla="*/ 45 h 64"/>
                    <a:gd name="T22" fmla="*/ 391 w 323"/>
                    <a:gd name="T23" fmla="*/ 33 h 64"/>
                    <a:gd name="T24" fmla="*/ 339 w 323"/>
                    <a:gd name="T25" fmla="*/ 59 h 64"/>
                    <a:gd name="T26" fmla="*/ 299 w 323"/>
                    <a:gd name="T27" fmla="*/ 69 h 64"/>
                    <a:gd name="T28" fmla="*/ 315 w 323"/>
                    <a:gd name="T29" fmla="*/ 89 h 64"/>
                    <a:gd name="T30" fmla="*/ 279 w 323"/>
                    <a:gd name="T31" fmla="*/ 98 h 64"/>
                    <a:gd name="T32" fmla="*/ 251 w 323"/>
                    <a:gd name="T33" fmla="*/ 95 h 64"/>
                    <a:gd name="T34" fmla="*/ 263 w 323"/>
                    <a:gd name="T35" fmla="*/ 89 h 64"/>
                    <a:gd name="T36" fmla="*/ 254 w 323"/>
                    <a:gd name="T37" fmla="*/ 63 h 64"/>
                    <a:gd name="T38" fmla="*/ 251 w 323"/>
                    <a:gd name="T39" fmla="*/ 48 h 64"/>
                    <a:gd name="T40" fmla="*/ 235 w 323"/>
                    <a:gd name="T41" fmla="*/ 36 h 64"/>
                    <a:gd name="T42" fmla="*/ 211 w 323"/>
                    <a:gd name="T43" fmla="*/ 42 h 64"/>
                    <a:gd name="T44" fmla="*/ 199 w 323"/>
                    <a:gd name="T45" fmla="*/ 42 h 64"/>
                    <a:gd name="T46" fmla="*/ 183 w 323"/>
                    <a:gd name="T47" fmla="*/ 39 h 64"/>
                    <a:gd name="T48" fmla="*/ 123 w 323"/>
                    <a:gd name="T49" fmla="*/ 3 h 64"/>
                    <a:gd name="T50" fmla="*/ 88 w 323"/>
                    <a:gd name="T51" fmla="*/ 22 h 64"/>
                    <a:gd name="T52" fmla="*/ 1 w 323"/>
                    <a:gd name="T53" fmla="*/ 0 h 64"/>
                    <a:gd name="T54" fmla="*/ 327 w 323"/>
                    <a:gd name="T55" fmla="*/ 2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56 w 300"/>
                    <a:gd name="T1" fmla="*/ 49 h 31"/>
                    <a:gd name="T2" fmla="*/ 45 w 300"/>
                    <a:gd name="T3" fmla="*/ 2 h 31"/>
                    <a:gd name="T4" fmla="*/ 424 w 300"/>
                    <a:gd name="T5" fmla="*/ 0 h 31"/>
                    <a:gd name="T6" fmla="*/ 440 w 300"/>
                    <a:gd name="T7" fmla="*/ 22 h 31"/>
                    <a:gd name="T8" fmla="*/ 392 w 300"/>
                    <a:gd name="T9" fmla="*/ 25 h 31"/>
                    <a:gd name="T10" fmla="*/ 156 w 300"/>
                    <a:gd name="T11" fmla="*/ 49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2 h 29"/>
                    <a:gd name="T2" fmla="*/ 12 w 41"/>
                    <a:gd name="T3" fmla="*/ 25 h 29"/>
                    <a:gd name="T4" fmla="*/ 0 w 41"/>
                    <a:gd name="T5" fmla="*/ 22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171 w 436"/>
                    <a:gd name="T1" fmla="*/ 2 h 152"/>
                    <a:gd name="T2" fmla="*/ 1022 w 436"/>
                    <a:gd name="T3" fmla="*/ 0 h 152"/>
                    <a:gd name="T4" fmla="*/ 975 w 436"/>
                    <a:gd name="T5" fmla="*/ 132 h 152"/>
                    <a:gd name="T6" fmla="*/ 931 w 436"/>
                    <a:gd name="T7" fmla="*/ 166 h 152"/>
                    <a:gd name="T8" fmla="*/ 919 w 436"/>
                    <a:gd name="T9" fmla="*/ 171 h 152"/>
                    <a:gd name="T10" fmla="*/ 879 w 436"/>
                    <a:gd name="T11" fmla="*/ 179 h 152"/>
                    <a:gd name="T12" fmla="*/ 846 w 436"/>
                    <a:gd name="T13" fmla="*/ 215 h 152"/>
                    <a:gd name="T14" fmla="*/ 849 w 436"/>
                    <a:gd name="T15" fmla="*/ 242 h 152"/>
                    <a:gd name="T16" fmla="*/ 853 w 436"/>
                    <a:gd name="T17" fmla="*/ 262 h 152"/>
                    <a:gd name="T18" fmla="*/ 858 w 436"/>
                    <a:gd name="T19" fmla="*/ 277 h 152"/>
                    <a:gd name="T20" fmla="*/ 849 w 436"/>
                    <a:gd name="T21" fmla="*/ 299 h 152"/>
                    <a:gd name="T22" fmla="*/ 823 w 436"/>
                    <a:gd name="T23" fmla="*/ 294 h 152"/>
                    <a:gd name="T24" fmla="*/ 802 w 436"/>
                    <a:gd name="T25" fmla="*/ 316 h 152"/>
                    <a:gd name="T26" fmla="*/ 813 w 436"/>
                    <a:gd name="T27" fmla="*/ 257 h 152"/>
                    <a:gd name="T28" fmla="*/ 792 w 436"/>
                    <a:gd name="T29" fmla="*/ 245 h 152"/>
                    <a:gd name="T30" fmla="*/ 806 w 436"/>
                    <a:gd name="T31" fmla="*/ 228 h 152"/>
                    <a:gd name="T32" fmla="*/ 802 w 436"/>
                    <a:gd name="T33" fmla="*/ 218 h 152"/>
                    <a:gd name="T34" fmla="*/ 750 w 436"/>
                    <a:gd name="T35" fmla="*/ 230 h 152"/>
                    <a:gd name="T36" fmla="*/ 743 w 436"/>
                    <a:gd name="T37" fmla="*/ 208 h 152"/>
                    <a:gd name="T38" fmla="*/ 696 w 436"/>
                    <a:gd name="T39" fmla="*/ 230 h 152"/>
                    <a:gd name="T40" fmla="*/ 750 w 436"/>
                    <a:gd name="T41" fmla="*/ 252 h 152"/>
                    <a:gd name="T42" fmla="*/ 715 w 436"/>
                    <a:gd name="T43" fmla="*/ 286 h 152"/>
                    <a:gd name="T44" fmla="*/ 729 w 436"/>
                    <a:gd name="T45" fmla="*/ 308 h 152"/>
                    <a:gd name="T46" fmla="*/ 738 w 436"/>
                    <a:gd name="T47" fmla="*/ 338 h 152"/>
                    <a:gd name="T48" fmla="*/ 724 w 436"/>
                    <a:gd name="T49" fmla="*/ 340 h 152"/>
                    <a:gd name="T50" fmla="*/ 736 w 436"/>
                    <a:gd name="T51" fmla="*/ 352 h 152"/>
                    <a:gd name="T52" fmla="*/ 720 w 436"/>
                    <a:gd name="T53" fmla="*/ 372 h 152"/>
                    <a:gd name="T54" fmla="*/ 0 w 436"/>
                    <a:gd name="T55" fmla="*/ 365 h 152"/>
                    <a:gd name="T56" fmla="*/ 171 w 436"/>
                    <a:gd name="T57" fmla="*/ 2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27 h 165"/>
                    <a:gd name="T2" fmla="*/ 15 w 47"/>
                    <a:gd name="T3" fmla="*/ 88 h 165"/>
                    <a:gd name="T4" fmla="*/ 17 w 47"/>
                    <a:gd name="T5" fmla="*/ 55 h 165"/>
                    <a:gd name="T6" fmla="*/ 11 w 47"/>
                    <a:gd name="T7" fmla="*/ 32 h 165"/>
                    <a:gd name="T8" fmla="*/ 17 w 47"/>
                    <a:gd name="T9" fmla="*/ 10 h 165"/>
                    <a:gd name="T10" fmla="*/ 21 w 47"/>
                    <a:gd name="T11" fmla="*/ 0 h 165"/>
                    <a:gd name="T12" fmla="*/ 31 w 47"/>
                    <a:gd name="T13" fmla="*/ 24 h 165"/>
                    <a:gd name="T14" fmla="*/ 47 w 47"/>
                    <a:gd name="T15" fmla="*/ 80 h 165"/>
                    <a:gd name="T16" fmla="*/ 31 w 47"/>
                    <a:gd name="T17" fmla="*/ 88 h 165"/>
                    <a:gd name="T18" fmla="*/ 23 w 47"/>
                    <a:gd name="T19" fmla="*/ 102 h 165"/>
                    <a:gd name="T20" fmla="*/ 21 w 47"/>
                    <a:gd name="T21" fmla="*/ 107 h 165"/>
                    <a:gd name="T22" fmla="*/ 27 w 47"/>
                    <a:gd name="T23" fmla="*/ 109 h 165"/>
                    <a:gd name="T24" fmla="*/ 31 w 47"/>
                    <a:gd name="T25" fmla="*/ 119 h 165"/>
                    <a:gd name="T26" fmla="*/ 13 w 47"/>
                    <a:gd name="T27" fmla="*/ 120 h 165"/>
                    <a:gd name="T28" fmla="*/ 7 w 47"/>
                    <a:gd name="T29" fmla="*/ 130 h 165"/>
                    <a:gd name="T30" fmla="*/ 3 w 47"/>
                    <a:gd name="T31" fmla="*/ 125 h 165"/>
                    <a:gd name="T32" fmla="*/ 5 w 47"/>
                    <a:gd name="T33" fmla="*/ 127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50 h 103"/>
                    <a:gd name="T2" fmla="*/ 30 w 138"/>
                    <a:gd name="T3" fmla="*/ 35 h 103"/>
                    <a:gd name="T4" fmla="*/ 50 w 138"/>
                    <a:gd name="T5" fmla="*/ 27 h 103"/>
                    <a:gd name="T6" fmla="*/ 54 w 138"/>
                    <a:gd name="T7" fmla="*/ 37 h 103"/>
                    <a:gd name="T8" fmla="*/ 66 w 138"/>
                    <a:gd name="T9" fmla="*/ 40 h 103"/>
                    <a:gd name="T10" fmla="*/ 80 w 138"/>
                    <a:gd name="T11" fmla="*/ 45 h 103"/>
                    <a:gd name="T12" fmla="*/ 116 w 138"/>
                    <a:gd name="T13" fmla="*/ 27 h 103"/>
                    <a:gd name="T14" fmla="*/ 130 w 138"/>
                    <a:gd name="T15" fmla="*/ 14 h 103"/>
                    <a:gd name="T16" fmla="*/ 138 w 138"/>
                    <a:gd name="T17" fmla="*/ 9 h 103"/>
                    <a:gd name="T18" fmla="*/ 106 w 138"/>
                    <a:gd name="T19" fmla="*/ 40 h 103"/>
                    <a:gd name="T20" fmla="*/ 84 w 138"/>
                    <a:gd name="T21" fmla="*/ 55 h 103"/>
                    <a:gd name="T22" fmla="*/ 66 w 138"/>
                    <a:gd name="T23" fmla="*/ 66 h 103"/>
                    <a:gd name="T24" fmla="*/ 48 w 138"/>
                    <a:gd name="T25" fmla="*/ 84 h 103"/>
                    <a:gd name="T26" fmla="*/ 26 w 138"/>
                    <a:gd name="T27" fmla="*/ 73 h 103"/>
                    <a:gd name="T28" fmla="*/ 20 w 138"/>
                    <a:gd name="T29" fmla="*/ 71 h 103"/>
                    <a:gd name="T30" fmla="*/ 22 w 138"/>
                    <a:gd name="T31" fmla="*/ 79 h 103"/>
                    <a:gd name="T32" fmla="*/ 0 w 138"/>
                    <a:gd name="T33" fmla="*/ 79 h 103"/>
                    <a:gd name="T34" fmla="*/ 10 w 138"/>
                    <a:gd name="T35" fmla="*/ 64 h 103"/>
                    <a:gd name="T36" fmla="*/ 26 w 138"/>
                    <a:gd name="T37" fmla="*/ 50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7 w 188"/>
                    <a:gd name="T1" fmla="*/ 20 h 214"/>
                    <a:gd name="T2" fmla="*/ 159 w 188"/>
                    <a:gd name="T3" fmla="*/ 5 h 214"/>
                    <a:gd name="T4" fmla="*/ 169 w 188"/>
                    <a:gd name="T5" fmla="*/ 0 h 214"/>
                    <a:gd name="T6" fmla="*/ 181 w 188"/>
                    <a:gd name="T7" fmla="*/ 20 h 214"/>
                    <a:gd name="T8" fmla="*/ 187 w 188"/>
                    <a:gd name="T9" fmla="*/ 35 h 214"/>
                    <a:gd name="T10" fmla="*/ 177 w 188"/>
                    <a:gd name="T11" fmla="*/ 48 h 214"/>
                    <a:gd name="T12" fmla="*/ 169 w 188"/>
                    <a:gd name="T13" fmla="*/ 63 h 214"/>
                    <a:gd name="T14" fmla="*/ 161 w 188"/>
                    <a:gd name="T15" fmla="*/ 104 h 214"/>
                    <a:gd name="T16" fmla="*/ 143 w 188"/>
                    <a:gd name="T17" fmla="*/ 112 h 214"/>
                    <a:gd name="T18" fmla="*/ 119 w 188"/>
                    <a:gd name="T19" fmla="*/ 113 h 214"/>
                    <a:gd name="T20" fmla="*/ 111 w 188"/>
                    <a:gd name="T21" fmla="*/ 102 h 214"/>
                    <a:gd name="T22" fmla="*/ 101 w 188"/>
                    <a:gd name="T23" fmla="*/ 120 h 214"/>
                    <a:gd name="T24" fmla="*/ 90 w 188"/>
                    <a:gd name="T25" fmla="*/ 123 h 214"/>
                    <a:gd name="T26" fmla="*/ 80 w 188"/>
                    <a:gd name="T27" fmla="*/ 109 h 214"/>
                    <a:gd name="T28" fmla="*/ 58 w 188"/>
                    <a:gd name="T29" fmla="*/ 118 h 214"/>
                    <a:gd name="T30" fmla="*/ 76 w 188"/>
                    <a:gd name="T31" fmla="*/ 117 h 214"/>
                    <a:gd name="T32" fmla="*/ 78 w 188"/>
                    <a:gd name="T33" fmla="*/ 132 h 214"/>
                    <a:gd name="T34" fmla="*/ 58 w 188"/>
                    <a:gd name="T35" fmla="*/ 137 h 214"/>
                    <a:gd name="T36" fmla="*/ 34 w 188"/>
                    <a:gd name="T37" fmla="*/ 137 h 214"/>
                    <a:gd name="T38" fmla="*/ 36 w 188"/>
                    <a:gd name="T39" fmla="*/ 127 h 214"/>
                    <a:gd name="T40" fmla="*/ 46 w 188"/>
                    <a:gd name="T41" fmla="*/ 118 h 214"/>
                    <a:gd name="T42" fmla="*/ 34 w 188"/>
                    <a:gd name="T43" fmla="*/ 122 h 214"/>
                    <a:gd name="T44" fmla="*/ 26 w 188"/>
                    <a:gd name="T45" fmla="*/ 137 h 214"/>
                    <a:gd name="T46" fmla="*/ 30 w 188"/>
                    <a:gd name="T47" fmla="*/ 156 h 214"/>
                    <a:gd name="T48" fmla="*/ 14 w 188"/>
                    <a:gd name="T49" fmla="*/ 164 h 214"/>
                    <a:gd name="T50" fmla="*/ 0 w 188"/>
                    <a:gd name="T51" fmla="*/ 176 h 214"/>
                    <a:gd name="T52" fmla="*/ 8 w 188"/>
                    <a:gd name="T53" fmla="*/ 155 h 214"/>
                    <a:gd name="T54" fmla="*/ 0 w 188"/>
                    <a:gd name="T55" fmla="*/ 135 h 214"/>
                    <a:gd name="T56" fmla="*/ 14 w 188"/>
                    <a:gd name="T57" fmla="*/ 125 h 214"/>
                    <a:gd name="T58" fmla="*/ 32 w 188"/>
                    <a:gd name="T59" fmla="*/ 110 h 214"/>
                    <a:gd name="T60" fmla="*/ 44 w 188"/>
                    <a:gd name="T61" fmla="*/ 97 h 214"/>
                    <a:gd name="T62" fmla="*/ 72 w 188"/>
                    <a:gd name="T63" fmla="*/ 95 h 214"/>
                    <a:gd name="T64" fmla="*/ 84 w 188"/>
                    <a:gd name="T65" fmla="*/ 92 h 214"/>
                    <a:gd name="T66" fmla="*/ 113 w 188"/>
                    <a:gd name="T67" fmla="*/ 64 h 214"/>
                    <a:gd name="T68" fmla="*/ 119 w 188"/>
                    <a:gd name="T69" fmla="*/ 76 h 214"/>
                    <a:gd name="T70" fmla="*/ 131 w 188"/>
                    <a:gd name="T71" fmla="*/ 63 h 214"/>
                    <a:gd name="T72" fmla="*/ 149 w 188"/>
                    <a:gd name="T73" fmla="*/ 44 h 214"/>
                    <a:gd name="T74" fmla="*/ 153 w 188"/>
                    <a:gd name="T75" fmla="*/ 35 h 214"/>
                    <a:gd name="T76" fmla="*/ 147 w 188"/>
                    <a:gd name="T77" fmla="*/ 31 h 214"/>
                    <a:gd name="T78" fmla="*/ 151 w 188"/>
                    <a:gd name="T79" fmla="*/ 26 h 214"/>
                    <a:gd name="T80" fmla="*/ 157 w 188"/>
                    <a:gd name="T81" fmla="*/ 20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7 h 13"/>
                    <a:gd name="T2" fmla="*/ 4 w 13"/>
                    <a:gd name="T3" fmla="*/ 10 h 13"/>
                    <a:gd name="T4" fmla="*/ 0 w 13"/>
                    <a:gd name="T5" fmla="*/ 7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3 w 812"/>
                    <a:gd name="T1" fmla="*/ 21 h 564"/>
                    <a:gd name="T2" fmla="*/ 779 w 812"/>
                    <a:gd name="T3" fmla="*/ 64 h 564"/>
                    <a:gd name="T4" fmla="*/ 749 w 812"/>
                    <a:gd name="T5" fmla="*/ 100 h 564"/>
                    <a:gd name="T6" fmla="*/ 723 w 812"/>
                    <a:gd name="T7" fmla="*/ 116 h 564"/>
                    <a:gd name="T8" fmla="*/ 635 w 812"/>
                    <a:gd name="T9" fmla="*/ 147 h 564"/>
                    <a:gd name="T10" fmla="*/ 633 w 812"/>
                    <a:gd name="T11" fmla="*/ 172 h 564"/>
                    <a:gd name="T12" fmla="*/ 605 w 812"/>
                    <a:gd name="T13" fmla="*/ 188 h 564"/>
                    <a:gd name="T14" fmla="*/ 621 w 812"/>
                    <a:gd name="T15" fmla="*/ 146 h 564"/>
                    <a:gd name="T16" fmla="*/ 577 w 812"/>
                    <a:gd name="T17" fmla="*/ 154 h 564"/>
                    <a:gd name="T18" fmla="*/ 557 w 812"/>
                    <a:gd name="T19" fmla="*/ 179 h 564"/>
                    <a:gd name="T20" fmla="*/ 597 w 812"/>
                    <a:gd name="T21" fmla="*/ 229 h 564"/>
                    <a:gd name="T22" fmla="*/ 595 w 812"/>
                    <a:gd name="T23" fmla="*/ 301 h 564"/>
                    <a:gd name="T24" fmla="*/ 543 w 812"/>
                    <a:gd name="T25" fmla="*/ 333 h 564"/>
                    <a:gd name="T26" fmla="*/ 523 w 812"/>
                    <a:gd name="T27" fmla="*/ 316 h 564"/>
                    <a:gd name="T28" fmla="*/ 483 w 812"/>
                    <a:gd name="T29" fmla="*/ 285 h 564"/>
                    <a:gd name="T30" fmla="*/ 463 w 812"/>
                    <a:gd name="T31" fmla="*/ 285 h 564"/>
                    <a:gd name="T32" fmla="*/ 451 w 812"/>
                    <a:gd name="T33" fmla="*/ 323 h 564"/>
                    <a:gd name="T34" fmla="*/ 501 w 812"/>
                    <a:gd name="T35" fmla="*/ 380 h 564"/>
                    <a:gd name="T36" fmla="*/ 511 w 812"/>
                    <a:gd name="T37" fmla="*/ 429 h 564"/>
                    <a:gd name="T38" fmla="*/ 527 w 812"/>
                    <a:gd name="T39" fmla="*/ 459 h 564"/>
                    <a:gd name="T40" fmla="*/ 493 w 812"/>
                    <a:gd name="T41" fmla="*/ 446 h 564"/>
                    <a:gd name="T42" fmla="*/ 471 w 812"/>
                    <a:gd name="T43" fmla="*/ 424 h 564"/>
                    <a:gd name="T44" fmla="*/ 423 w 812"/>
                    <a:gd name="T45" fmla="*/ 347 h 564"/>
                    <a:gd name="T46" fmla="*/ 427 w 812"/>
                    <a:gd name="T47" fmla="*/ 254 h 564"/>
                    <a:gd name="T48" fmla="*/ 423 w 812"/>
                    <a:gd name="T49" fmla="*/ 220 h 564"/>
                    <a:gd name="T50" fmla="*/ 413 w 812"/>
                    <a:gd name="T51" fmla="*/ 226 h 564"/>
                    <a:gd name="T52" fmla="*/ 386 w 812"/>
                    <a:gd name="T53" fmla="*/ 218 h 564"/>
                    <a:gd name="T54" fmla="*/ 360 w 812"/>
                    <a:gd name="T55" fmla="*/ 139 h 564"/>
                    <a:gd name="T56" fmla="*/ 330 w 812"/>
                    <a:gd name="T57" fmla="*/ 136 h 564"/>
                    <a:gd name="T58" fmla="*/ 288 w 812"/>
                    <a:gd name="T59" fmla="*/ 141 h 564"/>
                    <a:gd name="T60" fmla="*/ 242 w 812"/>
                    <a:gd name="T61" fmla="*/ 190 h 564"/>
                    <a:gd name="T62" fmla="*/ 196 w 812"/>
                    <a:gd name="T63" fmla="*/ 220 h 564"/>
                    <a:gd name="T64" fmla="*/ 184 w 812"/>
                    <a:gd name="T65" fmla="*/ 224 h 564"/>
                    <a:gd name="T66" fmla="*/ 160 w 812"/>
                    <a:gd name="T67" fmla="*/ 269 h 564"/>
                    <a:gd name="T68" fmla="*/ 152 w 812"/>
                    <a:gd name="T69" fmla="*/ 290 h 564"/>
                    <a:gd name="T70" fmla="*/ 128 w 812"/>
                    <a:gd name="T71" fmla="*/ 331 h 564"/>
                    <a:gd name="T72" fmla="*/ 94 w 812"/>
                    <a:gd name="T73" fmla="*/ 321 h 564"/>
                    <a:gd name="T74" fmla="*/ 66 w 812"/>
                    <a:gd name="T75" fmla="*/ 211 h 564"/>
                    <a:gd name="T76" fmla="*/ 72 w 812"/>
                    <a:gd name="T77" fmla="*/ 128 h 564"/>
                    <a:gd name="T78" fmla="*/ 44 w 812"/>
                    <a:gd name="T79" fmla="*/ 147 h 564"/>
                    <a:gd name="T80" fmla="*/ 20 w 812"/>
                    <a:gd name="T81" fmla="*/ 123 h 564"/>
                    <a:gd name="T82" fmla="*/ 24 w 812"/>
                    <a:gd name="T83" fmla="*/ 113 h 564"/>
                    <a:gd name="T84" fmla="*/ 0 w 812"/>
                    <a:gd name="T85" fmla="*/ 75 h 564"/>
                    <a:gd name="T86" fmla="*/ 799 w 812"/>
                    <a:gd name="T87" fmla="*/ 5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9 h 85"/>
                    <a:gd name="T2" fmla="*/ 18 w 43"/>
                    <a:gd name="T3" fmla="*/ 3 h 85"/>
                    <a:gd name="T4" fmla="*/ 39 w 43"/>
                    <a:gd name="T5" fmla="*/ 28 h 85"/>
                    <a:gd name="T6" fmla="*/ 20 w 43"/>
                    <a:gd name="T7" fmla="*/ 71 h 85"/>
                    <a:gd name="T8" fmla="*/ 1 w 43"/>
                    <a:gd name="T9" fmla="*/ 58 h 85"/>
                    <a:gd name="T10" fmla="*/ 7 w 43"/>
                    <a:gd name="T11" fmla="*/ 9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2 w 44"/>
                    <a:gd name="T1" fmla="*/ 22 h 74"/>
                    <a:gd name="T2" fmla="*/ 28 w 44"/>
                    <a:gd name="T3" fmla="*/ 2 h 74"/>
                    <a:gd name="T4" fmla="*/ 41 w 44"/>
                    <a:gd name="T5" fmla="*/ 3 h 74"/>
                    <a:gd name="T6" fmla="*/ 37 w 44"/>
                    <a:gd name="T7" fmla="*/ 21 h 74"/>
                    <a:gd name="T8" fmla="*/ 12 w 44"/>
                    <a:gd name="T9" fmla="*/ 59 h 74"/>
                    <a:gd name="T10" fmla="*/ 7 w 44"/>
                    <a:gd name="T11" fmla="*/ 48 h 74"/>
                    <a:gd name="T12" fmla="*/ 3 w 44"/>
                    <a:gd name="T13" fmla="*/ 29 h 74"/>
                    <a:gd name="T14" fmla="*/ 12 w 44"/>
                    <a:gd name="T15" fmla="*/ 22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3 h 30"/>
                    <a:gd name="T2" fmla="*/ 5 w 20"/>
                    <a:gd name="T3" fmla="*/ 24 h 30"/>
                    <a:gd name="T4" fmla="*/ 7 w 20"/>
                    <a:gd name="T5" fmla="*/ 13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716 w 682"/>
                    <a:gd name="T1" fmla="*/ 721 h 557"/>
                    <a:gd name="T2" fmla="*/ 723 w 682"/>
                    <a:gd name="T3" fmla="*/ 701 h 557"/>
                    <a:gd name="T4" fmla="*/ 744 w 682"/>
                    <a:gd name="T5" fmla="*/ 642 h 557"/>
                    <a:gd name="T6" fmla="*/ 460 w 682"/>
                    <a:gd name="T7" fmla="*/ 446 h 557"/>
                    <a:gd name="T8" fmla="*/ 420 w 682"/>
                    <a:gd name="T9" fmla="*/ 538 h 557"/>
                    <a:gd name="T10" fmla="*/ 451 w 682"/>
                    <a:gd name="T11" fmla="*/ 864 h 557"/>
                    <a:gd name="T12" fmla="*/ 420 w 682"/>
                    <a:gd name="T13" fmla="*/ 768 h 557"/>
                    <a:gd name="T14" fmla="*/ 360 w 682"/>
                    <a:gd name="T15" fmla="*/ 683 h 557"/>
                    <a:gd name="T16" fmla="*/ 365 w 682"/>
                    <a:gd name="T17" fmla="*/ 642 h 557"/>
                    <a:gd name="T18" fmla="*/ 368 w 682"/>
                    <a:gd name="T19" fmla="*/ 613 h 557"/>
                    <a:gd name="T20" fmla="*/ 327 w 682"/>
                    <a:gd name="T21" fmla="*/ 583 h 557"/>
                    <a:gd name="T22" fmla="*/ 289 w 682"/>
                    <a:gd name="T23" fmla="*/ 538 h 557"/>
                    <a:gd name="T24" fmla="*/ 220 w 682"/>
                    <a:gd name="T25" fmla="*/ 550 h 557"/>
                    <a:gd name="T26" fmla="*/ 188 w 682"/>
                    <a:gd name="T27" fmla="*/ 567 h 557"/>
                    <a:gd name="T28" fmla="*/ 116 w 682"/>
                    <a:gd name="T29" fmla="*/ 567 h 557"/>
                    <a:gd name="T30" fmla="*/ 33 w 682"/>
                    <a:gd name="T31" fmla="*/ 485 h 557"/>
                    <a:gd name="T32" fmla="*/ 16 w 682"/>
                    <a:gd name="T33" fmla="*/ 459 h 557"/>
                    <a:gd name="T34" fmla="*/ 0 w 682"/>
                    <a:gd name="T35" fmla="*/ 410 h 557"/>
                    <a:gd name="T36" fmla="*/ 36 w 682"/>
                    <a:gd name="T37" fmla="*/ 331 h 557"/>
                    <a:gd name="T38" fmla="*/ 48 w 682"/>
                    <a:gd name="T39" fmla="*/ 281 h 557"/>
                    <a:gd name="T40" fmla="*/ 76 w 682"/>
                    <a:gd name="T41" fmla="*/ 222 h 557"/>
                    <a:gd name="T42" fmla="*/ 121 w 682"/>
                    <a:gd name="T43" fmla="*/ 180 h 557"/>
                    <a:gd name="T44" fmla="*/ 249 w 682"/>
                    <a:gd name="T45" fmla="*/ 104 h 557"/>
                    <a:gd name="T46" fmla="*/ 327 w 682"/>
                    <a:gd name="T47" fmla="*/ 47 h 557"/>
                    <a:gd name="T48" fmla="*/ 384 w 682"/>
                    <a:gd name="T49" fmla="*/ 9 h 557"/>
                    <a:gd name="T50" fmla="*/ 540 w 682"/>
                    <a:gd name="T51" fmla="*/ 3 h 557"/>
                    <a:gd name="T52" fmla="*/ 592 w 682"/>
                    <a:gd name="T53" fmla="*/ 0 h 557"/>
                    <a:gd name="T54" fmla="*/ 571 w 682"/>
                    <a:gd name="T55" fmla="*/ 53 h 557"/>
                    <a:gd name="T56" fmla="*/ 659 w 682"/>
                    <a:gd name="T57" fmla="*/ 131 h 557"/>
                    <a:gd name="T58" fmla="*/ 740 w 682"/>
                    <a:gd name="T59" fmla="*/ 115 h 557"/>
                    <a:gd name="T60" fmla="*/ 787 w 682"/>
                    <a:gd name="T61" fmla="*/ 127 h 557"/>
                    <a:gd name="T62" fmla="*/ 832 w 682"/>
                    <a:gd name="T63" fmla="*/ 151 h 557"/>
                    <a:gd name="T64" fmla="*/ 851 w 682"/>
                    <a:gd name="T65" fmla="*/ 292 h 557"/>
                    <a:gd name="T66" fmla="*/ 851 w 682"/>
                    <a:gd name="T67" fmla="*/ 373 h 557"/>
                    <a:gd name="T68" fmla="*/ 891 w 682"/>
                    <a:gd name="T69" fmla="*/ 440 h 557"/>
                    <a:gd name="T70" fmla="*/ 960 w 682"/>
                    <a:gd name="T71" fmla="*/ 466 h 557"/>
                    <a:gd name="T72" fmla="*/ 1012 w 682"/>
                    <a:gd name="T73" fmla="*/ 459 h 557"/>
                    <a:gd name="T74" fmla="*/ 988 w 682"/>
                    <a:gd name="T75" fmla="*/ 529 h 557"/>
                    <a:gd name="T76" fmla="*/ 891 w 682"/>
                    <a:gd name="T77" fmla="*/ 633 h 557"/>
                    <a:gd name="T78" fmla="*/ 816 w 682"/>
                    <a:gd name="T79" fmla="*/ 754 h 557"/>
                    <a:gd name="T80" fmla="*/ 827 w 682"/>
                    <a:gd name="T81" fmla="*/ 790 h 557"/>
                    <a:gd name="T82" fmla="*/ 647 w 682"/>
                    <a:gd name="T83" fmla="*/ 864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361 w 257"/>
                    <a:gd name="T1" fmla="*/ 540 h 347"/>
                    <a:gd name="T2" fmla="*/ 346 w 257"/>
                    <a:gd name="T3" fmla="*/ 468 h 347"/>
                    <a:gd name="T4" fmla="*/ 323 w 257"/>
                    <a:gd name="T5" fmla="*/ 448 h 347"/>
                    <a:gd name="T6" fmla="*/ 320 w 257"/>
                    <a:gd name="T7" fmla="*/ 419 h 347"/>
                    <a:gd name="T8" fmla="*/ 311 w 257"/>
                    <a:gd name="T9" fmla="*/ 395 h 347"/>
                    <a:gd name="T10" fmla="*/ 311 w 257"/>
                    <a:gd name="T11" fmla="*/ 356 h 347"/>
                    <a:gd name="T12" fmla="*/ 308 w 257"/>
                    <a:gd name="T13" fmla="*/ 333 h 347"/>
                    <a:gd name="T14" fmla="*/ 339 w 257"/>
                    <a:gd name="T15" fmla="*/ 314 h 347"/>
                    <a:gd name="T16" fmla="*/ 382 w 257"/>
                    <a:gd name="T17" fmla="*/ 307 h 347"/>
                    <a:gd name="T18" fmla="*/ 382 w 257"/>
                    <a:gd name="T19" fmla="*/ 212 h 347"/>
                    <a:gd name="T20" fmla="*/ 80 w 257"/>
                    <a:gd name="T21" fmla="*/ 149 h 347"/>
                    <a:gd name="T22" fmla="*/ 48 w 257"/>
                    <a:gd name="T23" fmla="*/ 153 h 347"/>
                    <a:gd name="T24" fmla="*/ 24 w 257"/>
                    <a:gd name="T25" fmla="*/ 159 h 347"/>
                    <a:gd name="T26" fmla="*/ 0 w 257"/>
                    <a:gd name="T27" fmla="*/ 232 h 347"/>
                    <a:gd name="T28" fmla="*/ 138 w 257"/>
                    <a:gd name="T29" fmla="*/ 538 h 347"/>
                    <a:gd name="T30" fmla="*/ 361 w 257"/>
                    <a:gd name="T31" fmla="*/ 540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6 w 19"/>
                    <a:gd name="T1" fmla="*/ 20 h 37"/>
                    <a:gd name="T2" fmla="*/ 16 w 19"/>
                    <a:gd name="T3" fmla="*/ 16 h 37"/>
                    <a:gd name="T4" fmla="*/ 6 w 19"/>
                    <a:gd name="T5" fmla="*/ 20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1 w 22"/>
                    <a:gd name="T1" fmla="*/ 10 h 20"/>
                    <a:gd name="T2" fmla="*/ 15 w 22"/>
                    <a:gd name="T3" fmla="*/ 0 h 20"/>
                    <a:gd name="T4" fmla="*/ 19 w 22"/>
                    <a:gd name="T5" fmla="*/ 10 h 20"/>
                    <a:gd name="T6" fmla="*/ 8 w 22"/>
                    <a:gd name="T7" fmla="*/ 17 h 20"/>
                    <a:gd name="T8" fmla="*/ 11 w 22"/>
                    <a:gd name="T9" fmla="*/ 10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4 h 30"/>
                    <a:gd name="T2" fmla="*/ 33 w 57"/>
                    <a:gd name="T3" fmla="*/ 5 h 30"/>
                    <a:gd name="T4" fmla="*/ 37 w 57"/>
                    <a:gd name="T5" fmla="*/ 24 h 30"/>
                    <a:gd name="T6" fmla="*/ 24 w 57"/>
                    <a:gd name="T7" fmla="*/ 14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2 w 693"/>
                    <a:gd name="T1" fmla="*/ 379 h 696"/>
                    <a:gd name="T2" fmla="*/ 392 w 693"/>
                    <a:gd name="T3" fmla="*/ 370 h 696"/>
                    <a:gd name="T4" fmla="*/ 324 w 693"/>
                    <a:gd name="T5" fmla="*/ 337 h 696"/>
                    <a:gd name="T6" fmla="*/ 264 w 693"/>
                    <a:gd name="T7" fmla="*/ 327 h 696"/>
                    <a:gd name="T8" fmla="*/ 236 w 693"/>
                    <a:gd name="T9" fmla="*/ 340 h 696"/>
                    <a:gd name="T10" fmla="*/ 260 w 693"/>
                    <a:gd name="T11" fmla="*/ 350 h 696"/>
                    <a:gd name="T12" fmla="*/ 292 w 693"/>
                    <a:gd name="T13" fmla="*/ 383 h 696"/>
                    <a:gd name="T14" fmla="*/ 320 w 693"/>
                    <a:gd name="T15" fmla="*/ 389 h 696"/>
                    <a:gd name="T16" fmla="*/ 332 w 693"/>
                    <a:gd name="T17" fmla="*/ 438 h 696"/>
                    <a:gd name="T18" fmla="*/ 312 w 693"/>
                    <a:gd name="T19" fmla="*/ 451 h 696"/>
                    <a:gd name="T20" fmla="*/ 260 w 693"/>
                    <a:gd name="T21" fmla="*/ 504 h 696"/>
                    <a:gd name="T22" fmla="*/ 224 w 693"/>
                    <a:gd name="T23" fmla="*/ 513 h 696"/>
                    <a:gd name="T24" fmla="*/ 97 w 693"/>
                    <a:gd name="T25" fmla="*/ 569 h 696"/>
                    <a:gd name="T26" fmla="*/ 77 w 693"/>
                    <a:gd name="T27" fmla="*/ 504 h 696"/>
                    <a:gd name="T28" fmla="*/ 45 w 693"/>
                    <a:gd name="T29" fmla="*/ 428 h 696"/>
                    <a:gd name="T30" fmla="*/ 33 w 693"/>
                    <a:gd name="T31" fmla="*/ 366 h 696"/>
                    <a:gd name="T32" fmla="*/ 53 w 693"/>
                    <a:gd name="T33" fmla="*/ 281 h 696"/>
                    <a:gd name="T34" fmla="*/ 17 w 693"/>
                    <a:gd name="T35" fmla="*/ 320 h 696"/>
                    <a:gd name="T36" fmla="*/ 81 w 693"/>
                    <a:gd name="T37" fmla="*/ 229 h 696"/>
                    <a:gd name="T38" fmla="*/ 113 w 693"/>
                    <a:gd name="T39" fmla="*/ 167 h 696"/>
                    <a:gd name="T40" fmla="*/ 37 w 693"/>
                    <a:gd name="T41" fmla="*/ 167 h 696"/>
                    <a:gd name="T42" fmla="*/ 1 w 693"/>
                    <a:gd name="T43" fmla="*/ 160 h 696"/>
                    <a:gd name="T44" fmla="*/ 25 w 693"/>
                    <a:gd name="T45" fmla="*/ 114 h 696"/>
                    <a:gd name="T46" fmla="*/ 97 w 693"/>
                    <a:gd name="T47" fmla="*/ 92 h 696"/>
                    <a:gd name="T48" fmla="*/ 220 w 693"/>
                    <a:gd name="T49" fmla="*/ 101 h 696"/>
                    <a:gd name="T50" fmla="*/ 228 w 693"/>
                    <a:gd name="T51" fmla="*/ 52 h 696"/>
                    <a:gd name="T52" fmla="*/ 260 w 693"/>
                    <a:gd name="T53" fmla="*/ 0 h 696"/>
                    <a:gd name="T54" fmla="*/ 356 w 693"/>
                    <a:gd name="T55" fmla="*/ 36 h 696"/>
                    <a:gd name="T56" fmla="*/ 328 w 693"/>
                    <a:gd name="T57" fmla="*/ 72 h 696"/>
                    <a:gd name="T58" fmla="*/ 300 w 693"/>
                    <a:gd name="T59" fmla="*/ 144 h 696"/>
                    <a:gd name="T60" fmla="*/ 360 w 693"/>
                    <a:gd name="T61" fmla="*/ 157 h 696"/>
                    <a:gd name="T62" fmla="*/ 372 w 693"/>
                    <a:gd name="T63" fmla="*/ 111 h 696"/>
                    <a:gd name="T64" fmla="*/ 416 w 693"/>
                    <a:gd name="T65" fmla="*/ 75 h 696"/>
                    <a:gd name="T66" fmla="*/ 496 w 693"/>
                    <a:gd name="T67" fmla="*/ 72 h 696"/>
                    <a:gd name="T68" fmla="*/ 527 w 693"/>
                    <a:gd name="T69" fmla="*/ 43 h 696"/>
                    <a:gd name="T70" fmla="*/ 539 w 693"/>
                    <a:gd name="T71" fmla="*/ 376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1228 w 931"/>
                    <a:gd name="T1" fmla="*/ 0 h 149"/>
                    <a:gd name="T2" fmla="*/ 213 w 931"/>
                    <a:gd name="T3" fmla="*/ 45 h 149"/>
                    <a:gd name="T4" fmla="*/ 135 w 931"/>
                    <a:gd name="T5" fmla="*/ 65 h 149"/>
                    <a:gd name="T6" fmla="*/ 92 w 931"/>
                    <a:gd name="T7" fmla="*/ 65 h 149"/>
                    <a:gd name="T8" fmla="*/ 33 w 931"/>
                    <a:gd name="T9" fmla="*/ 120 h 149"/>
                    <a:gd name="T10" fmla="*/ 0 w 931"/>
                    <a:gd name="T11" fmla="*/ 163 h 149"/>
                    <a:gd name="T12" fmla="*/ 88 w 931"/>
                    <a:gd name="T13" fmla="*/ 179 h 149"/>
                    <a:gd name="T14" fmla="*/ 144 w 931"/>
                    <a:gd name="T15" fmla="*/ 149 h 149"/>
                    <a:gd name="T16" fmla="*/ 161 w 931"/>
                    <a:gd name="T17" fmla="*/ 131 h 149"/>
                    <a:gd name="T18" fmla="*/ 249 w 931"/>
                    <a:gd name="T19" fmla="*/ 81 h 149"/>
                    <a:gd name="T20" fmla="*/ 320 w 931"/>
                    <a:gd name="T21" fmla="*/ 72 h 149"/>
                    <a:gd name="T22" fmla="*/ 353 w 931"/>
                    <a:gd name="T23" fmla="*/ 146 h 149"/>
                    <a:gd name="T24" fmla="*/ 280 w 931"/>
                    <a:gd name="T25" fmla="*/ 170 h 149"/>
                    <a:gd name="T26" fmla="*/ 344 w 931"/>
                    <a:gd name="T27" fmla="*/ 176 h 149"/>
                    <a:gd name="T28" fmla="*/ 372 w 931"/>
                    <a:gd name="T29" fmla="*/ 140 h 149"/>
                    <a:gd name="T30" fmla="*/ 396 w 931"/>
                    <a:gd name="T31" fmla="*/ 143 h 149"/>
                    <a:gd name="T32" fmla="*/ 377 w 931"/>
                    <a:gd name="T33" fmla="*/ 84 h 149"/>
                    <a:gd name="T34" fmla="*/ 396 w 931"/>
                    <a:gd name="T35" fmla="*/ 69 h 149"/>
                    <a:gd name="T36" fmla="*/ 412 w 931"/>
                    <a:gd name="T37" fmla="*/ 137 h 149"/>
                    <a:gd name="T38" fmla="*/ 396 w 931"/>
                    <a:gd name="T39" fmla="*/ 176 h 149"/>
                    <a:gd name="T40" fmla="*/ 441 w 931"/>
                    <a:gd name="T41" fmla="*/ 202 h 149"/>
                    <a:gd name="T42" fmla="*/ 445 w 931"/>
                    <a:gd name="T43" fmla="*/ 143 h 149"/>
                    <a:gd name="T44" fmla="*/ 493 w 931"/>
                    <a:gd name="T45" fmla="*/ 160 h 149"/>
                    <a:gd name="T46" fmla="*/ 569 w 931"/>
                    <a:gd name="T47" fmla="*/ 114 h 149"/>
                    <a:gd name="T48" fmla="*/ 609 w 931"/>
                    <a:gd name="T49" fmla="*/ 78 h 149"/>
                    <a:gd name="T50" fmla="*/ 654 w 931"/>
                    <a:gd name="T51" fmla="*/ 87 h 149"/>
                    <a:gd name="T52" fmla="*/ 677 w 931"/>
                    <a:gd name="T53" fmla="*/ 78 h 149"/>
                    <a:gd name="T54" fmla="*/ 642 w 931"/>
                    <a:gd name="T55" fmla="*/ 69 h 149"/>
                    <a:gd name="T56" fmla="*/ 706 w 931"/>
                    <a:gd name="T57" fmla="*/ 54 h 149"/>
                    <a:gd name="T58" fmla="*/ 810 w 931"/>
                    <a:gd name="T59" fmla="*/ 84 h 149"/>
                    <a:gd name="T60" fmla="*/ 865 w 931"/>
                    <a:gd name="T61" fmla="*/ 65 h 149"/>
                    <a:gd name="T62" fmla="*/ 869 w 931"/>
                    <a:gd name="T63" fmla="*/ 98 h 149"/>
                    <a:gd name="T64" fmla="*/ 846 w 931"/>
                    <a:gd name="T65" fmla="*/ 157 h 149"/>
                    <a:gd name="T66" fmla="*/ 910 w 931"/>
                    <a:gd name="T67" fmla="*/ 137 h 149"/>
                    <a:gd name="T68" fmla="*/ 929 w 931"/>
                    <a:gd name="T69" fmla="*/ 125 h 149"/>
                    <a:gd name="T70" fmla="*/ 965 w 931"/>
                    <a:gd name="T71" fmla="*/ 95 h 149"/>
                    <a:gd name="T72" fmla="*/ 1182 w 931"/>
                    <a:gd name="T73" fmla="*/ 131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3 h 30"/>
                    <a:gd name="T2" fmla="*/ 30 w 31"/>
                    <a:gd name="T3" fmla="*/ 0 h 30"/>
                    <a:gd name="T4" fmla="*/ 18 w 31"/>
                    <a:gd name="T5" fmla="*/ 20 h 30"/>
                    <a:gd name="T6" fmla="*/ 3 w 31"/>
                    <a:gd name="T7" fmla="*/ 23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27 h 32"/>
                    <a:gd name="T2" fmla="*/ 23 w 44"/>
                    <a:gd name="T3" fmla="*/ 0 h 32"/>
                    <a:gd name="T4" fmla="*/ 39 w 44"/>
                    <a:gd name="T5" fmla="*/ 3 h 32"/>
                    <a:gd name="T6" fmla="*/ 6 w 44"/>
                    <a:gd name="T7" fmla="*/ 27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4 h 18"/>
                    <a:gd name="T2" fmla="*/ 25 w 76"/>
                    <a:gd name="T3" fmla="*/ 2 h 18"/>
                    <a:gd name="T4" fmla="*/ 37 w 76"/>
                    <a:gd name="T5" fmla="*/ 1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18 h 44"/>
                    <a:gd name="T2" fmla="*/ 12 w 42"/>
                    <a:gd name="T3" fmla="*/ 8 h 44"/>
                    <a:gd name="T4" fmla="*/ 0 w 42"/>
                    <a:gd name="T5" fmla="*/ 18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18 h 30"/>
                    <a:gd name="T2" fmla="*/ 33 w 31"/>
                    <a:gd name="T3" fmla="*/ 8 h 30"/>
                    <a:gd name="T4" fmla="*/ 7 w 31"/>
                    <a:gd name="T5" fmla="*/ 18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FFB4C9-D803-4E20-A88E-538E111696F6}" type="datetime1">
              <a:rPr lang="en-US" smtClean="0"/>
              <a:t>10/2/2020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E33AEB3-69FB-4494-A9F9-193B67FC44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5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81D86-26E2-401E-8356-EDDB2D002BE1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42D73-7698-4EE6-9D49-C581A2B7E1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909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C211E-4351-4FFE-986B-42D67FB0E9CF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2424F2-D273-42E8-AA2F-57BDEB5A89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8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B0F6E7-A7E8-4923-99B4-5DBCB722FD61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C93498-A382-446E-B660-77D25A7E8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37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2E6E3-7A4A-41A4-85CD-CBA05A40096F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4A3405-65C5-47AD-86C0-29C0C51DBE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205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F0392-6E66-4E63-A459-D92B88B79C8B}" type="datetime1">
              <a:rPr lang="en-US" smtClean="0"/>
              <a:t>10/2/2020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98236B-3C89-46A3-8D0A-26F30E77D6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577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05970-003F-4DA8-8D45-888381D6A8EA}" type="datetime1">
              <a:rPr lang="en-US" smtClean="0"/>
              <a:t>10/2/2020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9D5994-465D-40E6-919A-B54593AFB4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7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4F511D-AFC4-4510-A1E7-14A455A71E8E}" type="datetime1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2D626-BD11-445E-B6CF-841F32107C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42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48211-3B2C-4B3E-9AD2-E97CDE38EFF5}" type="datetime1">
              <a:rPr lang="en-US" smtClean="0"/>
              <a:t>10/2/2020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549C4-97CD-4CCC-9DDB-B27C871352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98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0B031-4EAA-48EE-8D98-B4F69E7B29E1}" type="datetime1">
              <a:rPr lang="en-US" smtClean="0"/>
              <a:t>10/2/2020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C5C856-0204-4C71-9341-2AB1FF8800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5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358ED-D28C-4BE5-A4E2-ECCBD4EA82CA}" type="datetime1">
              <a:rPr lang="en-US" smtClean="0"/>
              <a:t>10/2/2020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3EF64E-52DC-4E80-AE9C-7683160892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277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2DECBC55-50BE-4424-81BF-05B7992574F1}" type="datetime1">
              <a:rPr lang="en-US" smtClean="0"/>
              <a:t>10/2/2020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81C5AD9-A84C-42BB-BEA3-409BA27494B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2 w 15"/>
                      <a:gd name="T1" fmla="*/ 4 h 23"/>
                      <a:gd name="T2" fmla="*/ 7 w 15"/>
                      <a:gd name="T3" fmla="*/ 2 h 23"/>
                      <a:gd name="T4" fmla="*/ 6 w 15"/>
                      <a:gd name="T5" fmla="*/ 6 h 23"/>
                      <a:gd name="T6" fmla="*/ 2 w 15"/>
                      <a:gd name="T7" fmla="*/ 4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1 w 20"/>
                      <a:gd name="T1" fmla="*/ 5 h 23"/>
                      <a:gd name="T2" fmla="*/ 5 w 20"/>
                      <a:gd name="T3" fmla="*/ 1 h 23"/>
                      <a:gd name="T4" fmla="*/ 3 w 20"/>
                      <a:gd name="T5" fmla="*/ 7 h 23"/>
                      <a:gd name="T6" fmla="*/ 1 w 20"/>
                      <a:gd name="T7" fmla="*/ 5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7 w 30"/>
                      <a:gd name="T1" fmla="*/ 11 h 42"/>
                      <a:gd name="T2" fmla="*/ 3 w 30"/>
                      <a:gd name="T3" fmla="*/ 7 h 42"/>
                      <a:gd name="T4" fmla="*/ 0 w 30"/>
                      <a:gd name="T5" fmla="*/ 3 h 42"/>
                      <a:gd name="T6" fmla="*/ 7 w 30"/>
                      <a:gd name="T7" fmla="*/ 1 h 42"/>
                      <a:gd name="T8" fmla="*/ 13 w 30"/>
                      <a:gd name="T9" fmla="*/ 8 h 42"/>
                      <a:gd name="T10" fmla="*/ 12 w 30"/>
                      <a:gd name="T11" fmla="*/ 10 h 42"/>
                      <a:gd name="T12" fmla="*/ 7 w 30"/>
                      <a:gd name="T13" fmla="*/ 11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7 w 25"/>
                      <a:gd name="T1" fmla="*/ 5 h 16"/>
                      <a:gd name="T2" fmla="*/ 1 w 25"/>
                      <a:gd name="T3" fmla="*/ 3 h 16"/>
                      <a:gd name="T4" fmla="*/ 7 w 25"/>
                      <a:gd name="T5" fmla="*/ 0 h 16"/>
                      <a:gd name="T6" fmla="*/ 7 w 25"/>
                      <a:gd name="T7" fmla="*/ 5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6 w 65"/>
                      <a:gd name="T1" fmla="*/ 8 h 46"/>
                      <a:gd name="T2" fmla="*/ 13 w 65"/>
                      <a:gd name="T3" fmla="*/ 1 h 46"/>
                      <a:gd name="T4" fmla="*/ 18 w 65"/>
                      <a:gd name="T5" fmla="*/ 0 h 46"/>
                      <a:gd name="T6" fmla="*/ 25 w 65"/>
                      <a:gd name="T7" fmla="*/ 4 h 46"/>
                      <a:gd name="T8" fmla="*/ 14 w 65"/>
                      <a:gd name="T9" fmla="*/ 9 h 46"/>
                      <a:gd name="T10" fmla="*/ 5 w 65"/>
                      <a:gd name="T11" fmla="*/ 16 h 46"/>
                      <a:gd name="T12" fmla="*/ 3 w 65"/>
                      <a:gd name="T13" fmla="*/ 7 h 46"/>
                      <a:gd name="T14" fmla="*/ 5 w 65"/>
                      <a:gd name="T15" fmla="*/ 5 h 46"/>
                      <a:gd name="T16" fmla="*/ 6 w 65"/>
                      <a:gd name="T17" fmla="*/ 8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11 h 47"/>
                      <a:gd name="T2" fmla="*/ 8 w 69"/>
                      <a:gd name="T3" fmla="*/ 9 h 47"/>
                      <a:gd name="T4" fmla="*/ 22 w 69"/>
                      <a:gd name="T5" fmla="*/ 0 h 47"/>
                      <a:gd name="T6" fmla="*/ 27 w 69"/>
                      <a:gd name="T7" fmla="*/ 1 h 47"/>
                      <a:gd name="T8" fmla="*/ 21 w 69"/>
                      <a:gd name="T9" fmla="*/ 6 h 47"/>
                      <a:gd name="T10" fmla="*/ 12 w 69"/>
                      <a:gd name="T11" fmla="*/ 11 h 47"/>
                      <a:gd name="T12" fmla="*/ 9 w 69"/>
                      <a:gd name="T13" fmla="*/ 16 h 47"/>
                      <a:gd name="T14" fmla="*/ 7 w 69"/>
                      <a:gd name="T15" fmla="*/ 15 h 47"/>
                      <a:gd name="T16" fmla="*/ 5 w 69"/>
                      <a:gd name="T17" fmla="*/ 13 h 47"/>
                      <a:gd name="T18" fmla="*/ 0 w 69"/>
                      <a:gd name="T19" fmla="*/ 12 h 47"/>
                      <a:gd name="T20" fmla="*/ 0 w 69"/>
                      <a:gd name="T21" fmla="*/ 1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4 w 355"/>
                      <a:gd name="T1" fmla="*/ 1 h 277"/>
                      <a:gd name="T2" fmla="*/ 15 w 355"/>
                      <a:gd name="T3" fmla="*/ 6 h 277"/>
                      <a:gd name="T4" fmla="*/ 20 w 355"/>
                      <a:gd name="T5" fmla="*/ 10 h 277"/>
                      <a:gd name="T6" fmla="*/ 32 w 355"/>
                      <a:gd name="T7" fmla="*/ 17 h 277"/>
                      <a:gd name="T8" fmla="*/ 39 w 355"/>
                      <a:gd name="T9" fmla="*/ 22 h 277"/>
                      <a:gd name="T10" fmla="*/ 52 w 355"/>
                      <a:gd name="T11" fmla="*/ 33 h 277"/>
                      <a:gd name="T12" fmla="*/ 58 w 355"/>
                      <a:gd name="T13" fmla="*/ 43 h 277"/>
                      <a:gd name="T14" fmla="*/ 63 w 355"/>
                      <a:gd name="T15" fmla="*/ 44 h 277"/>
                      <a:gd name="T16" fmla="*/ 66 w 355"/>
                      <a:gd name="T17" fmla="*/ 50 h 277"/>
                      <a:gd name="T18" fmla="*/ 75 w 355"/>
                      <a:gd name="T19" fmla="*/ 51 h 277"/>
                      <a:gd name="T20" fmla="*/ 72 w 355"/>
                      <a:gd name="T21" fmla="*/ 66 h 277"/>
                      <a:gd name="T22" fmla="*/ 77 w 355"/>
                      <a:gd name="T23" fmla="*/ 75 h 277"/>
                      <a:gd name="T24" fmla="*/ 84 w 355"/>
                      <a:gd name="T25" fmla="*/ 78 h 277"/>
                      <a:gd name="T26" fmla="*/ 92 w 355"/>
                      <a:gd name="T27" fmla="*/ 79 h 277"/>
                      <a:gd name="T28" fmla="*/ 100 w 355"/>
                      <a:gd name="T29" fmla="*/ 81 h 277"/>
                      <a:gd name="T30" fmla="*/ 108 w 355"/>
                      <a:gd name="T31" fmla="*/ 79 h 277"/>
                      <a:gd name="T32" fmla="*/ 116 w 355"/>
                      <a:gd name="T33" fmla="*/ 83 h 277"/>
                      <a:gd name="T34" fmla="*/ 126 w 355"/>
                      <a:gd name="T35" fmla="*/ 86 h 277"/>
                      <a:gd name="T36" fmla="*/ 134 w 355"/>
                      <a:gd name="T37" fmla="*/ 89 h 277"/>
                      <a:gd name="T38" fmla="*/ 150 w 355"/>
                      <a:gd name="T39" fmla="*/ 89 h 277"/>
                      <a:gd name="T40" fmla="*/ 145 w 355"/>
                      <a:gd name="T41" fmla="*/ 92 h 277"/>
                      <a:gd name="T42" fmla="*/ 137 w 355"/>
                      <a:gd name="T43" fmla="*/ 91 h 277"/>
                      <a:gd name="T44" fmla="*/ 128 w 355"/>
                      <a:gd name="T45" fmla="*/ 91 h 277"/>
                      <a:gd name="T46" fmla="*/ 123 w 355"/>
                      <a:gd name="T47" fmla="*/ 89 h 277"/>
                      <a:gd name="T48" fmla="*/ 107 w 355"/>
                      <a:gd name="T49" fmla="*/ 89 h 277"/>
                      <a:gd name="T50" fmla="*/ 100 w 355"/>
                      <a:gd name="T51" fmla="*/ 87 h 277"/>
                      <a:gd name="T52" fmla="*/ 73 w 355"/>
                      <a:gd name="T53" fmla="*/ 81 h 277"/>
                      <a:gd name="T54" fmla="*/ 68 w 355"/>
                      <a:gd name="T55" fmla="*/ 73 h 277"/>
                      <a:gd name="T56" fmla="*/ 54 w 355"/>
                      <a:gd name="T57" fmla="*/ 67 h 277"/>
                      <a:gd name="T58" fmla="*/ 46 w 355"/>
                      <a:gd name="T59" fmla="*/ 62 h 277"/>
                      <a:gd name="T60" fmla="*/ 40 w 355"/>
                      <a:gd name="T61" fmla="*/ 53 h 277"/>
                      <a:gd name="T62" fmla="*/ 29 w 355"/>
                      <a:gd name="T63" fmla="*/ 36 h 277"/>
                      <a:gd name="T64" fmla="*/ 27 w 355"/>
                      <a:gd name="T65" fmla="*/ 34 h 277"/>
                      <a:gd name="T66" fmla="*/ 25 w 355"/>
                      <a:gd name="T67" fmla="*/ 34 h 277"/>
                      <a:gd name="T68" fmla="*/ 23 w 355"/>
                      <a:gd name="T69" fmla="*/ 30 h 277"/>
                      <a:gd name="T70" fmla="*/ 16 w 355"/>
                      <a:gd name="T71" fmla="*/ 19 h 277"/>
                      <a:gd name="T72" fmla="*/ 9 w 355"/>
                      <a:gd name="T73" fmla="*/ 13 h 277"/>
                      <a:gd name="T74" fmla="*/ 2 w 355"/>
                      <a:gd name="T75" fmla="*/ 7 h 277"/>
                      <a:gd name="T76" fmla="*/ 4 w 355"/>
                      <a:gd name="T77" fmla="*/ 1 h 277"/>
                      <a:gd name="T78" fmla="*/ 4 w 355"/>
                      <a:gd name="T79" fmla="*/ 1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23 w 156"/>
                      <a:gd name="T1" fmla="*/ 22 h 206"/>
                      <a:gd name="T2" fmla="*/ 28 w 156"/>
                      <a:gd name="T3" fmla="*/ 19 h 206"/>
                      <a:gd name="T4" fmla="*/ 29 w 156"/>
                      <a:gd name="T5" fmla="*/ 17 h 206"/>
                      <a:gd name="T6" fmla="*/ 34 w 156"/>
                      <a:gd name="T7" fmla="*/ 15 h 206"/>
                      <a:gd name="T8" fmla="*/ 46 w 156"/>
                      <a:gd name="T9" fmla="*/ 7 h 206"/>
                      <a:gd name="T10" fmla="*/ 48 w 156"/>
                      <a:gd name="T11" fmla="*/ 1 h 206"/>
                      <a:gd name="T12" fmla="*/ 53 w 156"/>
                      <a:gd name="T13" fmla="*/ 0 h 206"/>
                      <a:gd name="T14" fmla="*/ 64 w 156"/>
                      <a:gd name="T15" fmla="*/ 9 h 206"/>
                      <a:gd name="T16" fmla="*/ 63 w 156"/>
                      <a:gd name="T17" fmla="*/ 15 h 206"/>
                      <a:gd name="T18" fmla="*/ 54 w 156"/>
                      <a:gd name="T19" fmla="*/ 21 h 206"/>
                      <a:gd name="T20" fmla="*/ 57 w 156"/>
                      <a:gd name="T21" fmla="*/ 31 h 206"/>
                      <a:gd name="T22" fmla="*/ 61 w 156"/>
                      <a:gd name="T23" fmla="*/ 36 h 206"/>
                      <a:gd name="T24" fmla="*/ 63 w 156"/>
                      <a:gd name="T25" fmla="*/ 42 h 206"/>
                      <a:gd name="T26" fmla="*/ 55 w 156"/>
                      <a:gd name="T27" fmla="*/ 42 h 206"/>
                      <a:gd name="T28" fmla="*/ 50 w 156"/>
                      <a:gd name="T29" fmla="*/ 48 h 206"/>
                      <a:gd name="T30" fmla="*/ 45 w 156"/>
                      <a:gd name="T31" fmla="*/ 51 h 206"/>
                      <a:gd name="T32" fmla="*/ 43 w 156"/>
                      <a:gd name="T33" fmla="*/ 65 h 206"/>
                      <a:gd name="T34" fmla="*/ 38 w 156"/>
                      <a:gd name="T35" fmla="*/ 67 h 206"/>
                      <a:gd name="T36" fmla="*/ 35 w 156"/>
                      <a:gd name="T37" fmla="*/ 68 h 206"/>
                      <a:gd name="T38" fmla="*/ 33 w 156"/>
                      <a:gd name="T39" fmla="*/ 67 h 206"/>
                      <a:gd name="T40" fmla="*/ 31 w 156"/>
                      <a:gd name="T41" fmla="*/ 63 h 206"/>
                      <a:gd name="T42" fmla="*/ 26 w 156"/>
                      <a:gd name="T43" fmla="*/ 61 h 206"/>
                      <a:gd name="T44" fmla="*/ 18 w 156"/>
                      <a:gd name="T45" fmla="*/ 64 h 206"/>
                      <a:gd name="T46" fmla="*/ 12 w 156"/>
                      <a:gd name="T47" fmla="*/ 61 h 206"/>
                      <a:gd name="T48" fmla="*/ 4 w 156"/>
                      <a:gd name="T49" fmla="*/ 49 h 206"/>
                      <a:gd name="T50" fmla="*/ 2 w 156"/>
                      <a:gd name="T51" fmla="*/ 43 h 206"/>
                      <a:gd name="T52" fmla="*/ 0 w 156"/>
                      <a:gd name="T53" fmla="*/ 39 h 206"/>
                      <a:gd name="T54" fmla="*/ 9 w 156"/>
                      <a:gd name="T55" fmla="*/ 32 h 206"/>
                      <a:gd name="T56" fmla="*/ 14 w 156"/>
                      <a:gd name="T57" fmla="*/ 34 h 206"/>
                      <a:gd name="T58" fmla="*/ 15 w 156"/>
                      <a:gd name="T59" fmla="*/ 26 h 206"/>
                      <a:gd name="T60" fmla="*/ 22 w 156"/>
                      <a:gd name="T61" fmla="*/ 23 h 206"/>
                      <a:gd name="T62" fmla="*/ 23 w 156"/>
                      <a:gd name="T63" fmla="*/ 22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2 w 109"/>
                      <a:gd name="T1" fmla="*/ 11 h 38"/>
                      <a:gd name="T2" fmla="*/ 8 w 109"/>
                      <a:gd name="T3" fmla="*/ 3 h 38"/>
                      <a:gd name="T4" fmla="*/ 20 w 109"/>
                      <a:gd name="T5" fmla="*/ 7 h 38"/>
                      <a:gd name="T6" fmla="*/ 31 w 109"/>
                      <a:gd name="T7" fmla="*/ 5 h 38"/>
                      <a:gd name="T8" fmla="*/ 39 w 109"/>
                      <a:gd name="T9" fmla="*/ 0 h 38"/>
                      <a:gd name="T10" fmla="*/ 33 w 109"/>
                      <a:gd name="T11" fmla="*/ 9 h 38"/>
                      <a:gd name="T12" fmla="*/ 26 w 109"/>
                      <a:gd name="T13" fmla="*/ 13 h 38"/>
                      <a:gd name="T14" fmla="*/ 18 w 109"/>
                      <a:gd name="T15" fmla="*/ 11 h 38"/>
                      <a:gd name="T16" fmla="*/ 6 w 109"/>
                      <a:gd name="T17" fmla="*/ 10 h 38"/>
                      <a:gd name="T18" fmla="*/ 2 w 109"/>
                      <a:gd name="T19" fmla="*/ 11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3 w 76"/>
                      <a:gd name="T1" fmla="*/ 6 h 104"/>
                      <a:gd name="T2" fmla="*/ 8 w 76"/>
                      <a:gd name="T3" fmla="*/ 0 h 104"/>
                      <a:gd name="T4" fmla="*/ 14 w 76"/>
                      <a:gd name="T5" fmla="*/ 6 h 104"/>
                      <a:gd name="T6" fmla="*/ 26 w 76"/>
                      <a:gd name="T7" fmla="*/ 1 h 104"/>
                      <a:gd name="T8" fmla="*/ 19 w 76"/>
                      <a:gd name="T9" fmla="*/ 11 h 104"/>
                      <a:gd name="T10" fmla="*/ 23 w 76"/>
                      <a:gd name="T11" fmla="*/ 16 h 104"/>
                      <a:gd name="T12" fmla="*/ 24 w 76"/>
                      <a:gd name="T13" fmla="*/ 20 h 104"/>
                      <a:gd name="T14" fmla="*/ 19 w 76"/>
                      <a:gd name="T15" fmla="*/ 24 h 104"/>
                      <a:gd name="T16" fmla="*/ 14 w 76"/>
                      <a:gd name="T17" fmla="*/ 20 h 104"/>
                      <a:gd name="T18" fmla="*/ 9 w 76"/>
                      <a:gd name="T19" fmla="*/ 16 h 104"/>
                      <a:gd name="T20" fmla="*/ 12 w 76"/>
                      <a:gd name="T21" fmla="*/ 22 h 104"/>
                      <a:gd name="T22" fmla="*/ 13 w 76"/>
                      <a:gd name="T23" fmla="*/ 24 h 104"/>
                      <a:gd name="T24" fmla="*/ 8 w 76"/>
                      <a:gd name="T25" fmla="*/ 34 h 104"/>
                      <a:gd name="T26" fmla="*/ 5 w 76"/>
                      <a:gd name="T27" fmla="*/ 33 h 104"/>
                      <a:gd name="T28" fmla="*/ 3 w 76"/>
                      <a:gd name="T29" fmla="*/ 29 h 104"/>
                      <a:gd name="T30" fmla="*/ 0 w 76"/>
                      <a:gd name="T31" fmla="*/ 18 h 104"/>
                      <a:gd name="T32" fmla="*/ 1 w 76"/>
                      <a:gd name="T33" fmla="*/ 10 h 104"/>
                      <a:gd name="T34" fmla="*/ 3 w 76"/>
                      <a:gd name="T35" fmla="*/ 6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1 w 37"/>
                      <a:gd name="T1" fmla="*/ 9 h 61"/>
                      <a:gd name="T2" fmla="*/ 6 w 37"/>
                      <a:gd name="T3" fmla="*/ 0 h 61"/>
                      <a:gd name="T4" fmla="*/ 6 w 37"/>
                      <a:gd name="T5" fmla="*/ 9 h 61"/>
                      <a:gd name="T6" fmla="*/ 16 w 37"/>
                      <a:gd name="T7" fmla="*/ 12 h 61"/>
                      <a:gd name="T8" fmla="*/ 8 w 37"/>
                      <a:gd name="T9" fmla="*/ 14 h 61"/>
                      <a:gd name="T10" fmla="*/ 2 w 37"/>
                      <a:gd name="T11" fmla="*/ 19 h 61"/>
                      <a:gd name="T12" fmla="*/ 0 w 37"/>
                      <a:gd name="T13" fmla="*/ 11 h 61"/>
                      <a:gd name="T14" fmla="*/ 1 w 37"/>
                      <a:gd name="T15" fmla="*/ 9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3 w 49"/>
                      <a:gd name="T1" fmla="*/ 0 h 29"/>
                      <a:gd name="T2" fmla="*/ 12 w 49"/>
                      <a:gd name="T3" fmla="*/ 0 h 29"/>
                      <a:gd name="T4" fmla="*/ 20 w 49"/>
                      <a:gd name="T5" fmla="*/ 6 h 29"/>
                      <a:gd name="T6" fmla="*/ 14 w 49"/>
                      <a:gd name="T7" fmla="*/ 5 h 29"/>
                      <a:gd name="T8" fmla="*/ 1 w 49"/>
                      <a:gd name="T9" fmla="*/ 6 h 29"/>
                      <a:gd name="T10" fmla="*/ 3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9 w 61"/>
                      <a:gd name="T1" fmla="*/ 13 h 48"/>
                      <a:gd name="T2" fmla="*/ 6 w 61"/>
                      <a:gd name="T3" fmla="*/ 9 h 48"/>
                      <a:gd name="T4" fmla="*/ 1 w 61"/>
                      <a:gd name="T5" fmla="*/ 8 h 48"/>
                      <a:gd name="T6" fmla="*/ 6 w 61"/>
                      <a:gd name="T7" fmla="*/ 3 h 48"/>
                      <a:gd name="T8" fmla="*/ 11 w 61"/>
                      <a:gd name="T9" fmla="*/ 0 h 48"/>
                      <a:gd name="T10" fmla="*/ 21 w 61"/>
                      <a:gd name="T11" fmla="*/ 4 h 48"/>
                      <a:gd name="T12" fmla="*/ 23 w 61"/>
                      <a:gd name="T13" fmla="*/ 7 h 48"/>
                      <a:gd name="T14" fmla="*/ 26 w 61"/>
                      <a:gd name="T15" fmla="*/ 11 h 48"/>
                      <a:gd name="T16" fmla="*/ 17 w 61"/>
                      <a:gd name="T17" fmla="*/ 13 h 48"/>
                      <a:gd name="T18" fmla="*/ 10 w 61"/>
                      <a:gd name="T19" fmla="*/ 16 h 48"/>
                      <a:gd name="T20" fmla="*/ 9 w 61"/>
                      <a:gd name="T21" fmla="*/ 13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20 w 286"/>
                      <a:gd name="T1" fmla="*/ 9 h 182"/>
                      <a:gd name="T2" fmla="*/ 15 w 286"/>
                      <a:gd name="T3" fmla="*/ 5 h 182"/>
                      <a:gd name="T4" fmla="*/ 11 w 286"/>
                      <a:gd name="T5" fmla="*/ 10 h 182"/>
                      <a:gd name="T6" fmla="*/ 0 w 286"/>
                      <a:gd name="T7" fmla="*/ 8 h 182"/>
                      <a:gd name="T8" fmla="*/ 4 w 286"/>
                      <a:gd name="T9" fmla="*/ 14 h 182"/>
                      <a:gd name="T10" fmla="*/ 7 w 286"/>
                      <a:gd name="T11" fmla="*/ 21 h 182"/>
                      <a:gd name="T12" fmla="*/ 10 w 286"/>
                      <a:gd name="T13" fmla="*/ 16 h 182"/>
                      <a:gd name="T14" fmla="*/ 13 w 286"/>
                      <a:gd name="T15" fmla="*/ 15 h 182"/>
                      <a:gd name="T16" fmla="*/ 20 w 286"/>
                      <a:gd name="T17" fmla="*/ 19 h 182"/>
                      <a:gd name="T18" fmla="*/ 30 w 286"/>
                      <a:gd name="T19" fmla="*/ 21 h 182"/>
                      <a:gd name="T20" fmla="*/ 38 w 286"/>
                      <a:gd name="T21" fmla="*/ 24 h 182"/>
                      <a:gd name="T22" fmla="*/ 45 w 286"/>
                      <a:gd name="T23" fmla="*/ 34 h 182"/>
                      <a:gd name="T24" fmla="*/ 44 w 286"/>
                      <a:gd name="T25" fmla="*/ 41 h 182"/>
                      <a:gd name="T26" fmla="*/ 42 w 286"/>
                      <a:gd name="T27" fmla="*/ 45 h 182"/>
                      <a:gd name="T28" fmla="*/ 52 w 286"/>
                      <a:gd name="T29" fmla="*/ 43 h 182"/>
                      <a:gd name="T30" fmla="*/ 60 w 286"/>
                      <a:gd name="T31" fmla="*/ 47 h 182"/>
                      <a:gd name="T32" fmla="*/ 72 w 286"/>
                      <a:gd name="T33" fmla="*/ 50 h 182"/>
                      <a:gd name="T34" fmla="*/ 74 w 286"/>
                      <a:gd name="T35" fmla="*/ 49 h 182"/>
                      <a:gd name="T36" fmla="*/ 72 w 286"/>
                      <a:gd name="T37" fmla="*/ 45 h 182"/>
                      <a:gd name="T38" fmla="*/ 76 w 286"/>
                      <a:gd name="T39" fmla="*/ 46 h 182"/>
                      <a:gd name="T40" fmla="*/ 79 w 286"/>
                      <a:gd name="T41" fmla="*/ 40 h 182"/>
                      <a:gd name="T42" fmla="*/ 86 w 286"/>
                      <a:gd name="T43" fmla="*/ 41 h 182"/>
                      <a:gd name="T44" fmla="*/ 91 w 286"/>
                      <a:gd name="T45" fmla="*/ 44 h 182"/>
                      <a:gd name="T46" fmla="*/ 104 w 286"/>
                      <a:gd name="T47" fmla="*/ 56 h 182"/>
                      <a:gd name="T48" fmla="*/ 112 w 286"/>
                      <a:gd name="T49" fmla="*/ 60 h 182"/>
                      <a:gd name="T50" fmla="*/ 121 w 286"/>
                      <a:gd name="T51" fmla="*/ 57 h 182"/>
                      <a:gd name="T52" fmla="*/ 114 w 286"/>
                      <a:gd name="T53" fmla="*/ 54 h 182"/>
                      <a:gd name="T54" fmla="*/ 109 w 286"/>
                      <a:gd name="T55" fmla="*/ 46 h 182"/>
                      <a:gd name="T56" fmla="*/ 107 w 286"/>
                      <a:gd name="T57" fmla="*/ 44 h 182"/>
                      <a:gd name="T58" fmla="*/ 106 w 286"/>
                      <a:gd name="T59" fmla="*/ 41 h 182"/>
                      <a:gd name="T60" fmla="*/ 101 w 286"/>
                      <a:gd name="T61" fmla="*/ 39 h 182"/>
                      <a:gd name="T62" fmla="*/ 102 w 286"/>
                      <a:gd name="T63" fmla="*/ 32 h 182"/>
                      <a:gd name="T64" fmla="*/ 94 w 286"/>
                      <a:gd name="T65" fmla="*/ 29 h 182"/>
                      <a:gd name="T66" fmla="*/ 90 w 286"/>
                      <a:gd name="T67" fmla="*/ 23 h 182"/>
                      <a:gd name="T68" fmla="*/ 81 w 286"/>
                      <a:gd name="T69" fmla="*/ 18 h 182"/>
                      <a:gd name="T70" fmla="*/ 72 w 286"/>
                      <a:gd name="T71" fmla="*/ 13 h 182"/>
                      <a:gd name="T72" fmla="*/ 67 w 286"/>
                      <a:gd name="T73" fmla="*/ 11 h 182"/>
                      <a:gd name="T74" fmla="*/ 51 w 286"/>
                      <a:gd name="T75" fmla="*/ 5 h 182"/>
                      <a:gd name="T76" fmla="*/ 44 w 286"/>
                      <a:gd name="T77" fmla="*/ 1 h 182"/>
                      <a:gd name="T78" fmla="*/ 41 w 286"/>
                      <a:gd name="T79" fmla="*/ 0 h 182"/>
                      <a:gd name="T80" fmla="*/ 30 w 286"/>
                      <a:gd name="T81" fmla="*/ 3 h 182"/>
                      <a:gd name="T82" fmla="*/ 24 w 286"/>
                      <a:gd name="T83" fmla="*/ 11 h 182"/>
                      <a:gd name="T84" fmla="*/ 20 w 286"/>
                      <a:gd name="T85" fmla="*/ 9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19 h 78"/>
                      <a:gd name="T2" fmla="*/ 11 w 78"/>
                      <a:gd name="T3" fmla="*/ 20 h 78"/>
                      <a:gd name="T4" fmla="*/ 19 w 78"/>
                      <a:gd name="T5" fmla="*/ 16 h 78"/>
                      <a:gd name="T6" fmla="*/ 24 w 78"/>
                      <a:gd name="T7" fmla="*/ 10 h 78"/>
                      <a:gd name="T8" fmla="*/ 18 w 78"/>
                      <a:gd name="T9" fmla="*/ 5 h 78"/>
                      <a:gd name="T10" fmla="*/ 18 w 78"/>
                      <a:gd name="T11" fmla="*/ 1 h 78"/>
                      <a:gd name="T12" fmla="*/ 30 w 78"/>
                      <a:gd name="T13" fmla="*/ 9 h 78"/>
                      <a:gd name="T14" fmla="*/ 28 w 78"/>
                      <a:gd name="T15" fmla="*/ 18 h 78"/>
                      <a:gd name="T16" fmla="*/ 14 w 78"/>
                      <a:gd name="T17" fmla="*/ 26 h 78"/>
                      <a:gd name="T18" fmla="*/ 4 w 78"/>
                      <a:gd name="T19" fmla="*/ 22 h 78"/>
                      <a:gd name="T20" fmla="*/ 1 w 78"/>
                      <a:gd name="T21" fmla="*/ 21 h 78"/>
                      <a:gd name="T22" fmla="*/ 0 w 78"/>
                      <a:gd name="T23" fmla="*/ 19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1 w 17"/>
                      <a:gd name="T1" fmla="*/ 1 h 18"/>
                      <a:gd name="T2" fmla="*/ 1 w 17"/>
                      <a:gd name="T3" fmla="*/ 5 h 18"/>
                      <a:gd name="T4" fmla="*/ 1 w 17"/>
                      <a:gd name="T5" fmla="*/ 1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3 w 26"/>
                      <a:gd name="T1" fmla="*/ 5 h 22"/>
                      <a:gd name="T2" fmla="*/ 6 w 26"/>
                      <a:gd name="T3" fmla="*/ 0 h 22"/>
                      <a:gd name="T4" fmla="*/ 6 w 26"/>
                      <a:gd name="T5" fmla="*/ 8 h 22"/>
                      <a:gd name="T6" fmla="*/ 3 w 26"/>
                      <a:gd name="T7" fmla="*/ 5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7 w 20"/>
                      <a:gd name="T3" fmla="*/ 1 h 15"/>
                      <a:gd name="T4" fmla="*/ 4 w 20"/>
                      <a:gd name="T5" fmla="*/ 4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6 w 20"/>
                      <a:gd name="T3" fmla="*/ 1 h 15"/>
                      <a:gd name="T4" fmla="*/ 6 w 20"/>
                      <a:gd name="T5" fmla="*/ 5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17 h 80"/>
                      <a:gd name="T2" fmla="*/ 6 w 80"/>
                      <a:gd name="T3" fmla="*/ 8 h 80"/>
                      <a:gd name="T4" fmla="*/ 11 w 80"/>
                      <a:gd name="T5" fmla="*/ 7 h 80"/>
                      <a:gd name="T6" fmla="*/ 20 w 80"/>
                      <a:gd name="T7" fmla="*/ 6 h 80"/>
                      <a:gd name="T8" fmla="*/ 25 w 80"/>
                      <a:gd name="T9" fmla="*/ 0 h 80"/>
                      <a:gd name="T10" fmla="*/ 34 w 80"/>
                      <a:gd name="T11" fmla="*/ 14 h 80"/>
                      <a:gd name="T12" fmla="*/ 30 w 80"/>
                      <a:gd name="T13" fmla="*/ 19 h 80"/>
                      <a:gd name="T14" fmla="*/ 23 w 80"/>
                      <a:gd name="T15" fmla="*/ 21 h 80"/>
                      <a:gd name="T16" fmla="*/ 20 w 80"/>
                      <a:gd name="T17" fmla="*/ 27 h 80"/>
                      <a:gd name="T18" fmla="*/ 14 w 80"/>
                      <a:gd name="T19" fmla="*/ 23 h 80"/>
                      <a:gd name="T20" fmla="*/ 16 w 80"/>
                      <a:gd name="T21" fmla="*/ 18 h 80"/>
                      <a:gd name="T22" fmla="*/ 13 w 80"/>
                      <a:gd name="T23" fmla="*/ 9 h 80"/>
                      <a:gd name="T24" fmla="*/ 9 w 80"/>
                      <a:gd name="T25" fmla="*/ 16 h 80"/>
                      <a:gd name="T26" fmla="*/ 3 w 80"/>
                      <a:gd name="T27" fmla="*/ 19 h 80"/>
                      <a:gd name="T28" fmla="*/ 0 w 80"/>
                      <a:gd name="T29" fmla="*/ 17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6 w 94"/>
                      <a:gd name="T1" fmla="*/ 32 h 174"/>
                      <a:gd name="T2" fmla="*/ 11 w 94"/>
                      <a:gd name="T3" fmla="*/ 43 h 174"/>
                      <a:gd name="T4" fmla="*/ 14 w 94"/>
                      <a:gd name="T5" fmla="*/ 36 h 174"/>
                      <a:gd name="T6" fmla="*/ 22 w 94"/>
                      <a:gd name="T7" fmla="*/ 33 h 174"/>
                      <a:gd name="T8" fmla="*/ 20 w 94"/>
                      <a:gd name="T9" fmla="*/ 41 h 174"/>
                      <a:gd name="T10" fmla="*/ 28 w 94"/>
                      <a:gd name="T11" fmla="*/ 42 h 174"/>
                      <a:gd name="T12" fmla="*/ 32 w 94"/>
                      <a:gd name="T13" fmla="*/ 47 h 174"/>
                      <a:gd name="T14" fmla="*/ 25 w 94"/>
                      <a:gd name="T15" fmla="*/ 49 h 174"/>
                      <a:gd name="T16" fmla="*/ 31 w 94"/>
                      <a:gd name="T17" fmla="*/ 58 h 174"/>
                      <a:gd name="T18" fmla="*/ 36 w 94"/>
                      <a:gd name="T19" fmla="*/ 51 h 174"/>
                      <a:gd name="T20" fmla="*/ 35 w 94"/>
                      <a:gd name="T21" fmla="*/ 37 h 174"/>
                      <a:gd name="T22" fmla="*/ 26 w 94"/>
                      <a:gd name="T23" fmla="*/ 35 h 174"/>
                      <a:gd name="T24" fmla="*/ 21 w 94"/>
                      <a:gd name="T25" fmla="*/ 27 h 174"/>
                      <a:gd name="T26" fmla="*/ 14 w 94"/>
                      <a:gd name="T27" fmla="*/ 27 h 174"/>
                      <a:gd name="T28" fmla="*/ 13 w 94"/>
                      <a:gd name="T29" fmla="*/ 23 h 174"/>
                      <a:gd name="T30" fmla="*/ 18 w 94"/>
                      <a:gd name="T31" fmla="*/ 14 h 174"/>
                      <a:gd name="T32" fmla="*/ 13 w 94"/>
                      <a:gd name="T33" fmla="*/ 0 h 174"/>
                      <a:gd name="T34" fmla="*/ 8 w 94"/>
                      <a:gd name="T35" fmla="*/ 7 h 174"/>
                      <a:gd name="T36" fmla="*/ 2 w 94"/>
                      <a:gd name="T37" fmla="*/ 15 h 174"/>
                      <a:gd name="T38" fmla="*/ 6 w 94"/>
                      <a:gd name="T39" fmla="*/ 25 h 174"/>
                      <a:gd name="T40" fmla="*/ 6 w 94"/>
                      <a:gd name="T41" fmla="*/ 32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3 w 32"/>
                      <a:gd name="T1" fmla="*/ 8 h 50"/>
                      <a:gd name="T2" fmla="*/ 5 w 32"/>
                      <a:gd name="T3" fmla="*/ 0 h 50"/>
                      <a:gd name="T4" fmla="*/ 9 w 32"/>
                      <a:gd name="T5" fmla="*/ 5 h 50"/>
                      <a:gd name="T6" fmla="*/ 10 w 32"/>
                      <a:gd name="T7" fmla="*/ 8 h 50"/>
                      <a:gd name="T8" fmla="*/ 12 w 32"/>
                      <a:gd name="T9" fmla="*/ 9 h 50"/>
                      <a:gd name="T10" fmla="*/ 14 w 32"/>
                      <a:gd name="T11" fmla="*/ 13 h 50"/>
                      <a:gd name="T12" fmla="*/ 8 w 32"/>
                      <a:gd name="T13" fmla="*/ 17 h 50"/>
                      <a:gd name="T14" fmla="*/ 3 w 32"/>
                      <a:gd name="T15" fmla="*/ 8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15 h 50"/>
                      <a:gd name="T2" fmla="*/ 10 w 43"/>
                      <a:gd name="T3" fmla="*/ 7 h 50"/>
                      <a:gd name="T4" fmla="*/ 16 w 43"/>
                      <a:gd name="T5" fmla="*/ 0 h 50"/>
                      <a:gd name="T6" fmla="*/ 11 w 43"/>
                      <a:gd name="T7" fmla="*/ 10 h 50"/>
                      <a:gd name="T8" fmla="*/ 1 w 43"/>
                      <a:gd name="T9" fmla="*/ 17 h 50"/>
                      <a:gd name="T10" fmla="*/ 0 w 43"/>
                      <a:gd name="T11" fmla="*/ 15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13 w 471"/>
                      <a:gd name="T1" fmla="*/ 178 h 281"/>
                      <a:gd name="T2" fmla="*/ 15 w 471"/>
                      <a:gd name="T3" fmla="*/ 159 h 281"/>
                      <a:gd name="T4" fmla="*/ 14 w 471"/>
                      <a:gd name="T5" fmla="*/ 156 h 281"/>
                      <a:gd name="T6" fmla="*/ 10 w 471"/>
                      <a:gd name="T7" fmla="*/ 139 h 281"/>
                      <a:gd name="T8" fmla="*/ 3 w 471"/>
                      <a:gd name="T9" fmla="*/ 137 h 281"/>
                      <a:gd name="T10" fmla="*/ 0 w 471"/>
                      <a:gd name="T11" fmla="*/ 122 h 281"/>
                      <a:gd name="T12" fmla="*/ 8 w 471"/>
                      <a:gd name="T13" fmla="*/ 115 h 281"/>
                      <a:gd name="T14" fmla="*/ 4 w 471"/>
                      <a:gd name="T15" fmla="*/ 105 h 281"/>
                      <a:gd name="T16" fmla="*/ 1 w 471"/>
                      <a:gd name="T17" fmla="*/ 102 h 281"/>
                      <a:gd name="T18" fmla="*/ 18 w 471"/>
                      <a:gd name="T19" fmla="*/ 76 h 281"/>
                      <a:gd name="T20" fmla="*/ 28 w 471"/>
                      <a:gd name="T21" fmla="*/ 61 h 281"/>
                      <a:gd name="T22" fmla="*/ 27 w 471"/>
                      <a:gd name="T23" fmla="*/ 45 h 281"/>
                      <a:gd name="T24" fmla="*/ 15 w 471"/>
                      <a:gd name="T25" fmla="*/ 27 h 281"/>
                      <a:gd name="T26" fmla="*/ 13 w 471"/>
                      <a:gd name="T27" fmla="*/ 20 h 281"/>
                      <a:gd name="T28" fmla="*/ 17 w 471"/>
                      <a:gd name="T29" fmla="*/ 23 h 281"/>
                      <a:gd name="T30" fmla="*/ 30 w 471"/>
                      <a:gd name="T31" fmla="*/ 22 h 281"/>
                      <a:gd name="T32" fmla="*/ 41 w 471"/>
                      <a:gd name="T33" fmla="*/ 7 h 281"/>
                      <a:gd name="T34" fmla="*/ 52 w 471"/>
                      <a:gd name="T35" fmla="*/ 0 h 281"/>
                      <a:gd name="T36" fmla="*/ 56 w 471"/>
                      <a:gd name="T37" fmla="*/ 1 h 281"/>
                      <a:gd name="T38" fmla="*/ 58 w 471"/>
                      <a:gd name="T39" fmla="*/ 6 h 281"/>
                      <a:gd name="T40" fmla="*/ 62 w 471"/>
                      <a:gd name="T41" fmla="*/ 3 h 281"/>
                      <a:gd name="T42" fmla="*/ 70 w 471"/>
                      <a:gd name="T43" fmla="*/ 5 h 281"/>
                      <a:gd name="T44" fmla="*/ 74 w 471"/>
                      <a:gd name="T45" fmla="*/ 6 h 281"/>
                      <a:gd name="T46" fmla="*/ 90 w 471"/>
                      <a:gd name="T47" fmla="*/ 9 h 281"/>
                      <a:gd name="T48" fmla="*/ 98 w 471"/>
                      <a:gd name="T49" fmla="*/ 15 h 281"/>
                      <a:gd name="T50" fmla="*/ 106 w 471"/>
                      <a:gd name="T51" fmla="*/ 11 h 281"/>
                      <a:gd name="T52" fmla="*/ 110 w 471"/>
                      <a:gd name="T53" fmla="*/ 9 h 281"/>
                      <a:gd name="T54" fmla="*/ 124 w 471"/>
                      <a:gd name="T55" fmla="*/ 9 h 281"/>
                      <a:gd name="T56" fmla="*/ 134 w 471"/>
                      <a:gd name="T57" fmla="*/ 20 h 281"/>
                      <a:gd name="T58" fmla="*/ 147 w 471"/>
                      <a:gd name="T59" fmla="*/ 38 h 281"/>
                      <a:gd name="T60" fmla="*/ 156 w 471"/>
                      <a:gd name="T61" fmla="*/ 45 h 281"/>
                      <a:gd name="T62" fmla="*/ 163 w 471"/>
                      <a:gd name="T63" fmla="*/ 43 h 281"/>
                      <a:gd name="T64" fmla="*/ 171 w 471"/>
                      <a:gd name="T65" fmla="*/ 41 h 281"/>
                      <a:gd name="T66" fmla="*/ 184 w 471"/>
                      <a:gd name="T67" fmla="*/ 45 h 281"/>
                      <a:gd name="T68" fmla="*/ 190 w 471"/>
                      <a:gd name="T69" fmla="*/ 52 h 281"/>
                      <a:gd name="T70" fmla="*/ 196 w 471"/>
                      <a:gd name="T71" fmla="*/ 57 h 281"/>
                      <a:gd name="T72" fmla="*/ 202 w 471"/>
                      <a:gd name="T73" fmla="*/ 71 h 281"/>
                      <a:gd name="T74" fmla="*/ 204 w 471"/>
                      <a:gd name="T75" fmla="*/ 76 h 281"/>
                      <a:gd name="T76" fmla="*/ 206 w 471"/>
                      <a:gd name="T77" fmla="*/ 80 h 281"/>
                      <a:gd name="T78" fmla="*/ 197 w 471"/>
                      <a:gd name="T79" fmla="*/ 90 h 281"/>
                      <a:gd name="T80" fmla="*/ 204 w 471"/>
                      <a:gd name="T81" fmla="*/ 90 h 281"/>
                      <a:gd name="T82" fmla="*/ 217 w 471"/>
                      <a:gd name="T83" fmla="*/ 99 h 281"/>
                      <a:gd name="T84" fmla="*/ 231 w 471"/>
                      <a:gd name="T85" fmla="*/ 100 h 281"/>
                      <a:gd name="T86" fmla="*/ 241 w 471"/>
                      <a:gd name="T87" fmla="*/ 107 h 281"/>
                      <a:gd name="T88" fmla="*/ 243 w 471"/>
                      <a:gd name="T89" fmla="*/ 110 h 281"/>
                      <a:gd name="T90" fmla="*/ 243 w 471"/>
                      <a:gd name="T91" fmla="*/ 112 h 281"/>
                      <a:gd name="T92" fmla="*/ 250 w 471"/>
                      <a:gd name="T93" fmla="*/ 110 h 281"/>
                      <a:gd name="T94" fmla="*/ 254 w 471"/>
                      <a:gd name="T95" fmla="*/ 109 h 281"/>
                      <a:gd name="T96" fmla="*/ 279 w 471"/>
                      <a:gd name="T97" fmla="*/ 118 h 281"/>
                      <a:gd name="T98" fmla="*/ 284 w 471"/>
                      <a:gd name="T99" fmla="*/ 127 h 281"/>
                      <a:gd name="T100" fmla="*/ 295 w 471"/>
                      <a:gd name="T101" fmla="*/ 128 h 281"/>
                      <a:gd name="T102" fmla="*/ 299 w 471"/>
                      <a:gd name="T103" fmla="*/ 137 h 281"/>
                      <a:gd name="T104" fmla="*/ 286 w 471"/>
                      <a:gd name="T105" fmla="*/ 164 h 281"/>
                      <a:gd name="T106" fmla="*/ 276 w 471"/>
                      <a:gd name="T107" fmla="*/ 179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173 w 984"/>
                      <a:gd name="T1" fmla="*/ 2 h 844"/>
                      <a:gd name="T2" fmla="*/ 214 w 984"/>
                      <a:gd name="T3" fmla="*/ 11 h 844"/>
                      <a:gd name="T4" fmla="*/ 235 w 984"/>
                      <a:gd name="T5" fmla="*/ 13 h 844"/>
                      <a:gd name="T6" fmla="*/ 247 w 984"/>
                      <a:gd name="T7" fmla="*/ 44 h 844"/>
                      <a:gd name="T8" fmla="*/ 250 w 984"/>
                      <a:gd name="T9" fmla="*/ 30 h 844"/>
                      <a:gd name="T10" fmla="*/ 259 w 984"/>
                      <a:gd name="T11" fmla="*/ 23 h 844"/>
                      <a:gd name="T12" fmla="*/ 274 w 984"/>
                      <a:gd name="T13" fmla="*/ 42 h 844"/>
                      <a:gd name="T14" fmla="*/ 291 w 984"/>
                      <a:gd name="T15" fmla="*/ 33 h 844"/>
                      <a:gd name="T16" fmla="*/ 301 w 984"/>
                      <a:gd name="T17" fmla="*/ 29 h 844"/>
                      <a:gd name="T18" fmla="*/ 325 w 984"/>
                      <a:gd name="T19" fmla="*/ 1 h 844"/>
                      <a:gd name="T20" fmla="*/ 341 w 984"/>
                      <a:gd name="T21" fmla="*/ 23 h 844"/>
                      <a:gd name="T22" fmla="*/ 341 w 984"/>
                      <a:gd name="T23" fmla="*/ 44 h 844"/>
                      <a:gd name="T24" fmla="*/ 337 w 984"/>
                      <a:gd name="T25" fmla="*/ 53 h 844"/>
                      <a:gd name="T26" fmla="*/ 327 w 984"/>
                      <a:gd name="T27" fmla="*/ 54 h 844"/>
                      <a:gd name="T28" fmla="*/ 325 w 984"/>
                      <a:gd name="T29" fmla="*/ 62 h 844"/>
                      <a:gd name="T30" fmla="*/ 342 w 984"/>
                      <a:gd name="T31" fmla="*/ 76 h 844"/>
                      <a:gd name="T32" fmla="*/ 335 w 984"/>
                      <a:gd name="T33" fmla="*/ 108 h 844"/>
                      <a:gd name="T34" fmla="*/ 354 w 984"/>
                      <a:gd name="T35" fmla="*/ 139 h 844"/>
                      <a:gd name="T36" fmla="*/ 365 w 984"/>
                      <a:gd name="T37" fmla="*/ 151 h 844"/>
                      <a:gd name="T38" fmla="*/ 354 w 984"/>
                      <a:gd name="T39" fmla="*/ 151 h 844"/>
                      <a:gd name="T40" fmla="*/ 318 w 984"/>
                      <a:gd name="T41" fmla="*/ 127 h 844"/>
                      <a:gd name="T42" fmla="*/ 289 w 984"/>
                      <a:gd name="T43" fmla="*/ 135 h 844"/>
                      <a:gd name="T44" fmla="*/ 252 w 984"/>
                      <a:gd name="T45" fmla="*/ 148 h 844"/>
                      <a:gd name="T46" fmla="*/ 274 w 984"/>
                      <a:gd name="T47" fmla="*/ 194 h 844"/>
                      <a:gd name="T48" fmla="*/ 303 w 984"/>
                      <a:gd name="T49" fmla="*/ 205 h 844"/>
                      <a:gd name="T50" fmla="*/ 315 w 984"/>
                      <a:gd name="T51" fmla="*/ 184 h 844"/>
                      <a:gd name="T52" fmla="*/ 330 w 984"/>
                      <a:gd name="T53" fmla="*/ 191 h 844"/>
                      <a:gd name="T54" fmla="*/ 327 w 984"/>
                      <a:gd name="T55" fmla="*/ 211 h 844"/>
                      <a:gd name="T56" fmla="*/ 342 w 984"/>
                      <a:gd name="T57" fmla="*/ 225 h 844"/>
                      <a:gd name="T58" fmla="*/ 358 w 984"/>
                      <a:gd name="T59" fmla="*/ 221 h 844"/>
                      <a:gd name="T60" fmla="*/ 394 w 984"/>
                      <a:gd name="T61" fmla="*/ 270 h 844"/>
                      <a:gd name="T62" fmla="*/ 402 w 984"/>
                      <a:gd name="T63" fmla="*/ 277 h 844"/>
                      <a:gd name="T64" fmla="*/ 373 w 984"/>
                      <a:gd name="T65" fmla="*/ 272 h 844"/>
                      <a:gd name="T66" fmla="*/ 354 w 984"/>
                      <a:gd name="T67" fmla="*/ 254 h 844"/>
                      <a:gd name="T68" fmla="*/ 332 w 984"/>
                      <a:gd name="T69" fmla="*/ 238 h 844"/>
                      <a:gd name="T70" fmla="*/ 300 w 984"/>
                      <a:gd name="T71" fmla="*/ 222 h 844"/>
                      <a:gd name="T72" fmla="*/ 262 w 984"/>
                      <a:gd name="T73" fmla="*/ 217 h 844"/>
                      <a:gd name="T74" fmla="*/ 216 w 984"/>
                      <a:gd name="T75" fmla="*/ 199 h 844"/>
                      <a:gd name="T76" fmla="*/ 197 w 984"/>
                      <a:gd name="T77" fmla="*/ 170 h 844"/>
                      <a:gd name="T78" fmla="*/ 184 w 984"/>
                      <a:gd name="T79" fmla="*/ 155 h 844"/>
                      <a:gd name="T80" fmla="*/ 163 w 984"/>
                      <a:gd name="T81" fmla="*/ 144 h 844"/>
                      <a:gd name="T82" fmla="*/ 146 w 984"/>
                      <a:gd name="T83" fmla="*/ 124 h 844"/>
                      <a:gd name="T84" fmla="*/ 151 w 984"/>
                      <a:gd name="T85" fmla="*/ 139 h 844"/>
                      <a:gd name="T86" fmla="*/ 178 w 984"/>
                      <a:gd name="T87" fmla="*/ 166 h 844"/>
                      <a:gd name="T88" fmla="*/ 180 w 984"/>
                      <a:gd name="T89" fmla="*/ 176 h 844"/>
                      <a:gd name="T90" fmla="*/ 168 w 984"/>
                      <a:gd name="T91" fmla="*/ 167 h 844"/>
                      <a:gd name="T92" fmla="*/ 151 w 984"/>
                      <a:gd name="T93" fmla="*/ 156 h 844"/>
                      <a:gd name="T94" fmla="*/ 134 w 984"/>
                      <a:gd name="T95" fmla="*/ 135 h 844"/>
                      <a:gd name="T96" fmla="*/ 114 w 984"/>
                      <a:gd name="T97" fmla="*/ 116 h 844"/>
                      <a:gd name="T98" fmla="*/ 90 w 984"/>
                      <a:gd name="T99" fmla="*/ 105 h 844"/>
                      <a:gd name="T100" fmla="*/ 66 w 984"/>
                      <a:gd name="T101" fmla="*/ 80 h 844"/>
                      <a:gd name="T102" fmla="*/ 28 w 984"/>
                      <a:gd name="T103" fmla="*/ 22 h 844"/>
                      <a:gd name="T104" fmla="*/ 15 w 984"/>
                      <a:gd name="T105" fmla="*/ 13 h 844"/>
                      <a:gd name="T106" fmla="*/ 20 w 984"/>
                      <a:gd name="T107" fmla="*/ 7 h 844"/>
                      <a:gd name="T108" fmla="*/ 44 w 984"/>
                      <a:gd name="T109" fmla="*/ 23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3 w 36"/>
                      <a:gd name="T1" fmla="*/ 9 h 48"/>
                      <a:gd name="T2" fmla="*/ 4 w 36"/>
                      <a:gd name="T3" fmla="*/ 16 h 48"/>
                      <a:gd name="T4" fmla="*/ 3 w 36"/>
                      <a:gd name="T5" fmla="*/ 9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2 h 37"/>
                      <a:gd name="T2" fmla="*/ 5 w 36"/>
                      <a:gd name="T3" fmla="*/ 0 h 37"/>
                      <a:gd name="T4" fmla="*/ 16 w 36"/>
                      <a:gd name="T5" fmla="*/ 6 h 37"/>
                      <a:gd name="T6" fmla="*/ 4 w 36"/>
                      <a:gd name="T7" fmla="*/ 6 h 37"/>
                      <a:gd name="T8" fmla="*/ 0 w 36"/>
                      <a:gd name="T9" fmla="*/ 2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17 h 96"/>
                      <a:gd name="T2" fmla="*/ 12 w 170"/>
                      <a:gd name="T3" fmla="*/ 9 h 96"/>
                      <a:gd name="T4" fmla="*/ 24 w 170"/>
                      <a:gd name="T5" fmla="*/ 7 h 96"/>
                      <a:gd name="T6" fmla="*/ 34 w 170"/>
                      <a:gd name="T7" fmla="*/ 3 h 96"/>
                      <a:gd name="T8" fmla="*/ 27 w 170"/>
                      <a:gd name="T9" fmla="*/ 9 h 96"/>
                      <a:gd name="T10" fmla="*/ 53 w 170"/>
                      <a:gd name="T11" fmla="*/ 17 h 96"/>
                      <a:gd name="T12" fmla="*/ 69 w 170"/>
                      <a:gd name="T13" fmla="*/ 22 h 96"/>
                      <a:gd name="T14" fmla="*/ 50 w 170"/>
                      <a:gd name="T15" fmla="*/ 26 h 96"/>
                      <a:gd name="T16" fmla="*/ 38 w 170"/>
                      <a:gd name="T17" fmla="*/ 20 h 96"/>
                      <a:gd name="T18" fmla="*/ 33 w 170"/>
                      <a:gd name="T19" fmla="*/ 18 h 96"/>
                      <a:gd name="T20" fmla="*/ 10 w 170"/>
                      <a:gd name="T21" fmla="*/ 14 h 96"/>
                      <a:gd name="T22" fmla="*/ 0 w 170"/>
                      <a:gd name="T23" fmla="*/ 17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22 w 138"/>
                      <a:gd name="T3" fmla="*/ 1 h 44"/>
                      <a:gd name="T4" fmla="*/ 38 w 138"/>
                      <a:gd name="T5" fmla="*/ 8 h 44"/>
                      <a:gd name="T6" fmla="*/ 48 w 138"/>
                      <a:gd name="T7" fmla="*/ 7 h 44"/>
                      <a:gd name="T8" fmla="*/ 46 w 138"/>
                      <a:gd name="T9" fmla="*/ 15 h 44"/>
                      <a:gd name="T10" fmla="*/ 27 w 138"/>
                      <a:gd name="T11" fmla="*/ 14 h 44"/>
                      <a:gd name="T12" fmla="*/ 0 w 138"/>
                      <a:gd name="T13" fmla="*/ 12 h 44"/>
                      <a:gd name="T14" fmla="*/ 12 w 138"/>
                      <a:gd name="T15" fmla="*/ 7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7 w 57"/>
                      <a:gd name="T1" fmla="*/ 8 h 42"/>
                      <a:gd name="T2" fmla="*/ 16 w 57"/>
                      <a:gd name="T3" fmla="*/ 4 h 42"/>
                      <a:gd name="T4" fmla="*/ 7 w 57"/>
                      <a:gd name="T5" fmla="*/ 8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8 w 39"/>
                      <a:gd name="T1" fmla="*/ 11 h 52"/>
                      <a:gd name="T2" fmla="*/ 8 w 39"/>
                      <a:gd name="T3" fmla="*/ 0 h 52"/>
                      <a:gd name="T4" fmla="*/ 8 w 39"/>
                      <a:gd name="T5" fmla="*/ 11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2 w 44"/>
                      <a:gd name="T1" fmla="*/ 3 h 80"/>
                      <a:gd name="T2" fmla="*/ 9 w 44"/>
                      <a:gd name="T3" fmla="*/ 11 h 80"/>
                      <a:gd name="T4" fmla="*/ 10 w 44"/>
                      <a:gd name="T5" fmla="*/ 17 h 80"/>
                      <a:gd name="T6" fmla="*/ 16 w 44"/>
                      <a:gd name="T7" fmla="*/ 18 h 80"/>
                      <a:gd name="T8" fmla="*/ 10 w 44"/>
                      <a:gd name="T9" fmla="*/ 25 h 80"/>
                      <a:gd name="T10" fmla="*/ 0 w 44"/>
                      <a:gd name="T11" fmla="*/ 7 h 80"/>
                      <a:gd name="T12" fmla="*/ 2 w 44"/>
                      <a:gd name="T13" fmla="*/ 3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140 w 323"/>
                      <a:gd name="T1" fmla="*/ 1 h 64"/>
                      <a:gd name="T2" fmla="*/ 147 w 323"/>
                      <a:gd name="T3" fmla="*/ 5 h 64"/>
                      <a:gd name="T4" fmla="*/ 149 w 323"/>
                      <a:gd name="T5" fmla="*/ 0 h 64"/>
                      <a:gd name="T6" fmla="*/ 168 w 323"/>
                      <a:gd name="T7" fmla="*/ 0 h 64"/>
                      <a:gd name="T8" fmla="*/ 182 w 323"/>
                      <a:gd name="T9" fmla="*/ 11 h 64"/>
                      <a:gd name="T10" fmla="*/ 202 w 323"/>
                      <a:gd name="T11" fmla="*/ 6 h 64"/>
                      <a:gd name="T12" fmla="*/ 199 w 323"/>
                      <a:gd name="T13" fmla="*/ 19 h 64"/>
                      <a:gd name="T14" fmla="*/ 189 w 323"/>
                      <a:gd name="T15" fmla="*/ 29 h 64"/>
                      <a:gd name="T16" fmla="*/ 187 w 323"/>
                      <a:gd name="T17" fmla="*/ 19 h 64"/>
                      <a:gd name="T18" fmla="*/ 182 w 323"/>
                      <a:gd name="T19" fmla="*/ 20 h 64"/>
                      <a:gd name="T20" fmla="*/ 177 w 323"/>
                      <a:gd name="T21" fmla="*/ 19 h 64"/>
                      <a:gd name="T22" fmla="*/ 167 w 323"/>
                      <a:gd name="T23" fmla="*/ 13 h 64"/>
                      <a:gd name="T24" fmla="*/ 145 w 323"/>
                      <a:gd name="T25" fmla="*/ 24 h 64"/>
                      <a:gd name="T26" fmla="*/ 128 w 323"/>
                      <a:gd name="T27" fmla="*/ 28 h 64"/>
                      <a:gd name="T28" fmla="*/ 135 w 323"/>
                      <a:gd name="T29" fmla="*/ 37 h 64"/>
                      <a:gd name="T30" fmla="*/ 119 w 323"/>
                      <a:gd name="T31" fmla="*/ 40 h 64"/>
                      <a:gd name="T32" fmla="*/ 107 w 323"/>
                      <a:gd name="T33" fmla="*/ 39 h 64"/>
                      <a:gd name="T34" fmla="*/ 112 w 323"/>
                      <a:gd name="T35" fmla="*/ 37 h 64"/>
                      <a:gd name="T36" fmla="*/ 109 w 323"/>
                      <a:gd name="T37" fmla="*/ 26 h 64"/>
                      <a:gd name="T38" fmla="*/ 107 w 323"/>
                      <a:gd name="T39" fmla="*/ 20 h 64"/>
                      <a:gd name="T40" fmla="*/ 100 w 323"/>
                      <a:gd name="T41" fmla="*/ 15 h 64"/>
                      <a:gd name="T42" fmla="*/ 90 w 323"/>
                      <a:gd name="T43" fmla="*/ 17 h 64"/>
                      <a:gd name="T44" fmla="*/ 85 w 323"/>
                      <a:gd name="T45" fmla="*/ 17 h 64"/>
                      <a:gd name="T46" fmla="*/ 78 w 323"/>
                      <a:gd name="T47" fmla="*/ 16 h 64"/>
                      <a:gd name="T48" fmla="*/ 53 w 323"/>
                      <a:gd name="T49" fmla="*/ 1 h 64"/>
                      <a:gd name="T50" fmla="*/ 37 w 323"/>
                      <a:gd name="T51" fmla="*/ 9 h 64"/>
                      <a:gd name="T52" fmla="*/ 1 w 323"/>
                      <a:gd name="T53" fmla="*/ 0 h 64"/>
                      <a:gd name="T54" fmla="*/ 14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67 w 300"/>
                      <a:gd name="T1" fmla="*/ 20 h 31"/>
                      <a:gd name="T2" fmla="*/ 19 w 300"/>
                      <a:gd name="T3" fmla="*/ 1 h 31"/>
                      <a:gd name="T4" fmla="*/ 181 w 300"/>
                      <a:gd name="T5" fmla="*/ 0 h 31"/>
                      <a:gd name="T6" fmla="*/ 187 w 300"/>
                      <a:gd name="T7" fmla="*/ 9 h 31"/>
                      <a:gd name="T8" fmla="*/ 167 w 300"/>
                      <a:gd name="T9" fmla="*/ 10 h 31"/>
                      <a:gd name="T10" fmla="*/ 67 w 300"/>
                      <a:gd name="T11" fmla="*/ 20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9 h 29"/>
                      <a:gd name="T2" fmla="*/ 5 w 41"/>
                      <a:gd name="T3" fmla="*/ 10 h 29"/>
                      <a:gd name="T4" fmla="*/ 0 w 41"/>
                      <a:gd name="T5" fmla="*/ 9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2 w 47"/>
                      <a:gd name="T1" fmla="*/ 52 h 165"/>
                      <a:gd name="T2" fmla="*/ 6 w 47"/>
                      <a:gd name="T3" fmla="*/ 36 h 165"/>
                      <a:gd name="T4" fmla="*/ 7 w 47"/>
                      <a:gd name="T5" fmla="*/ 23 h 165"/>
                      <a:gd name="T6" fmla="*/ 5 w 47"/>
                      <a:gd name="T7" fmla="*/ 13 h 165"/>
                      <a:gd name="T8" fmla="*/ 7 w 47"/>
                      <a:gd name="T9" fmla="*/ 4 h 165"/>
                      <a:gd name="T10" fmla="*/ 9 w 47"/>
                      <a:gd name="T11" fmla="*/ 0 h 165"/>
                      <a:gd name="T12" fmla="*/ 13 w 47"/>
                      <a:gd name="T13" fmla="*/ 10 h 165"/>
                      <a:gd name="T14" fmla="*/ 20 w 47"/>
                      <a:gd name="T15" fmla="*/ 33 h 165"/>
                      <a:gd name="T16" fmla="*/ 13 w 47"/>
                      <a:gd name="T17" fmla="*/ 36 h 165"/>
                      <a:gd name="T18" fmla="*/ 10 w 47"/>
                      <a:gd name="T19" fmla="*/ 42 h 165"/>
                      <a:gd name="T20" fmla="*/ 9 w 47"/>
                      <a:gd name="T21" fmla="*/ 44 h 165"/>
                      <a:gd name="T22" fmla="*/ 11 w 47"/>
                      <a:gd name="T23" fmla="*/ 45 h 165"/>
                      <a:gd name="T24" fmla="*/ 13 w 47"/>
                      <a:gd name="T25" fmla="*/ 49 h 165"/>
                      <a:gd name="T26" fmla="*/ 6 w 47"/>
                      <a:gd name="T27" fmla="*/ 49 h 165"/>
                      <a:gd name="T28" fmla="*/ 3 w 47"/>
                      <a:gd name="T29" fmla="*/ 53 h 165"/>
                      <a:gd name="T30" fmla="*/ 1 w 47"/>
                      <a:gd name="T31" fmla="*/ 51 h 165"/>
                      <a:gd name="T32" fmla="*/ 2 w 47"/>
                      <a:gd name="T33" fmla="*/ 52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11 w 138"/>
                      <a:gd name="T1" fmla="*/ 20 h 103"/>
                      <a:gd name="T2" fmla="*/ 13 w 138"/>
                      <a:gd name="T3" fmla="*/ 14 h 103"/>
                      <a:gd name="T4" fmla="*/ 21 w 138"/>
                      <a:gd name="T5" fmla="*/ 11 h 103"/>
                      <a:gd name="T6" fmla="*/ 23 w 138"/>
                      <a:gd name="T7" fmla="*/ 15 h 103"/>
                      <a:gd name="T8" fmla="*/ 28 w 138"/>
                      <a:gd name="T9" fmla="*/ 16 h 103"/>
                      <a:gd name="T10" fmla="*/ 34 w 138"/>
                      <a:gd name="T11" fmla="*/ 18 h 103"/>
                      <a:gd name="T12" fmla="*/ 50 w 138"/>
                      <a:gd name="T13" fmla="*/ 11 h 103"/>
                      <a:gd name="T14" fmla="*/ 56 w 138"/>
                      <a:gd name="T15" fmla="*/ 6 h 103"/>
                      <a:gd name="T16" fmla="*/ 59 w 138"/>
                      <a:gd name="T17" fmla="*/ 4 h 103"/>
                      <a:gd name="T18" fmla="*/ 45 w 138"/>
                      <a:gd name="T19" fmla="*/ 16 h 103"/>
                      <a:gd name="T20" fmla="*/ 36 w 138"/>
                      <a:gd name="T21" fmla="*/ 22 h 103"/>
                      <a:gd name="T22" fmla="*/ 28 w 138"/>
                      <a:gd name="T23" fmla="*/ 27 h 103"/>
                      <a:gd name="T24" fmla="*/ 21 w 138"/>
                      <a:gd name="T25" fmla="*/ 34 h 103"/>
                      <a:gd name="T26" fmla="*/ 11 w 138"/>
                      <a:gd name="T27" fmla="*/ 29 h 103"/>
                      <a:gd name="T28" fmla="*/ 9 w 138"/>
                      <a:gd name="T29" fmla="*/ 29 h 103"/>
                      <a:gd name="T30" fmla="*/ 9 w 138"/>
                      <a:gd name="T31" fmla="*/ 32 h 103"/>
                      <a:gd name="T32" fmla="*/ 0 w 138"/>
                      <a:gd name="T33" fmla="*/ 32 h 103"/>
                      <a:gd name="T34" fmla="*/ 4 w 138"/>
                      <a:gd name="T35" fmla="*/ 26 h 103"/>
                      <a:gd name="T36" fmla="*/ 11 w 138"/>
                      <a:gd name="T37" fmla="*/ 2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67 w 188"/>
                      <a:gd name="T1" fmla="*/ 8 h 214"/>
                      <a:gd name="T2" fmla="*/ 68 w 188"/>
                      <a:gd name="T3" fmla="*/ 2 h 214"/>
                      <a:gd name="T4" fmla="*/ 72 w 188"/>
                      <a:gd name="T5" fmla="*/ 0 h 214"/>
                      <a:gd name="T6" fmla="*/ 77 w 188"/>
                      <a:gd name="T7" fmla="*/ 8 h 214"/>
                      <a:gd name="T8" fmla="*/ 80 w 188"/>
                      <a:gd name="T9" fmla="*/ 14 h 214"/>
                      <a:gd name="T10" fmla="*/ 76 w 188"/>
                      <a:gd name="T11" fmla="*/ 20 h 214"/>
                      <a:gd name="T12" fmla="*/ 72 w 188"/>
                      <a:gd name="T13" fmla="*/ 26 h 214"/>
                      <a:gd name="T14" fmla="*/ 69 w 188"/>
                      <a:gd name="T15" fmla="*/ 42 h 214"/>
                      <a:gd name="T16" fmla="*/ 61 w 188"/>
                      <a:gd name="T17" fmla="*/ 46 h 214"/>
                      <a:gd name="T18" fmla="*/ 51 w 188"/>
                      <a:gd name="T19" fmla="*/ 46 h 214"/>
                      <a:gd name="T20" fmla="*/ 48 w 188"/>
                      <a:gd name="T21" fmla="*/ 42 h 214"/>
                      <a:gd name="T22" fmla="*/ 43 w 188"/>
                      <a:gd name="T23" fmla="*/ 49 h 214"/>
                      <a:gd name="T24" fmla="*/ 38 w 188"/>
                      <a:gd name="T25" fmla="*/ 50 h 214"/>
                      <a:gd name="T26" fmla="*/ 34 w 188"/>
                      <a:gd name="T27" fmla="*/ 44 h 214"/>
                      <a:gd name="T28" fmla="*/ 25 w 188"/>
                      <a:gd name="T29" fmla="*/ 48 h 214"/>
                      <a:gd name="T30" fmla="*/ 32 w 188"/>
                      <a:gd name="T31" fmla="*/ 48 h 214"/>
                      <a:gd name="T32" fmla="*/ 33 w 188"/>
                      <a:gd name="T33" fmla="*/ 54 h 214"/>
                      <a:gd name="T34" fmla="*/ 25 w 188"/>
                      <a:gd name="T35" fmla="*/ 56 h 214"/>
                      <a:gd name="T36" fmla="*/ 14 w 188"/>
                      <a:gd name="T37" fmla="*/ 56 h 214"/>
                      <a:gd name="T38" fmla="*/ 15 w 188"/>
                      <a:gd name="T39" fmla="*/ 52 h 214"/>
                      <a:gd name="T40" fmla="*/ 20 w 188"/>
                      <a:gd name="T41" fmla="*/ 48 h 214"/>
                      <a:gd name="T42" fmla="*/ 14 w 188"/>
                      <a:gd name="T43" fmla="*/ 50 h 214"/>
                      <a:gd name="T44" fmla="*/ 11 w 188"/>
                      <a:gd name="T45" fmla="*/ 56 h 214"/>
                      <a:gd name="T46" fmla="*/ 13 w 188"/>
                      <a:gd name="T47" fmla="*/ 64 h 214"/>
                      <a:gd name="T48" fmla="*/ 6 w 188"/>
                      <a:gd name="T49" fmla="*/ 67 h 214"/>
                      <a:gd name="T50" fmla="*/ 0 w 188"/>
                      <a:gd name="T51" fmla="*/ 72 h 214"/>
                      <a:gd name="T52" fmla="*/ 3 w 188"/>
                      <a:gd name="T53" fmla="*/ 63 h 214"/>
                      <a:gd name="T54" fmla="*/ 0 w 188"/>
                      <a:gd name="T55" fmla="*/ 55 h 214"/>
                      <a:gd name="T56" fmla="*/ 6 w 188"/>
                      <a:gd name="T57" fmla="*/ 51 h 214"/>
                      <a:gd name="T58" fmla="*/ 14 w 188"/>
                      <a:gd name="T59" fmla="*/ 45 h 214"/>
                      <a:gd name="T60" fmla="*/ 19 w 188"/>
                      <a:gd name="T61" fmla="*/ 40 h 214"/>
                      <a:gd name="T62" fmla="*/ 31 w 188"/>
                      <a:gd name="T63" fmla="*/ 39 h 214"/>
                      <a:gd name="T64" fmla="*/ 36 w 188"/>
                      <a:gd name="T65" fmla="*/ 38 h 214"/>
                      <a:gd name="T66" fmla="*/ 49 w 188"/>
                      <a:gd name="T67" fmla="*/ 26 h 214"/>
                      <a:gd name="T68" fmla="*/ 51 w 188"/>
                      <a:gd name="T69" fmla="*/ 31 h 214"/>
                      <a:gd name="T70" fmla="*/ 56 w 188"/>
                      <a:gd name="T71" fmla="*/ 26 h 214"/>
                      <a:gd name="T72" fmla="*/ 64 w 188"/>
                      <a:gd name="T73" fmla="*/ 18 h 214"/>
                      <a:gd name="T74" fmla="*/ 66 w 188"/>
                      <a:gd name="T75" fmla="*/ 14 h 214"/>
                      <a:gd name="T76" fmla="*/ 63 w 188"/>
                      <a:gd name="T77" fmla="*/ 13 h 214"/>
                      <a:gd name="T78" fmla="*/ 65 w 188"/>
                      <a:gd name="T79" fmla="*/ 11 h 214"/>
                      <a:gd name="T80" fmla="*/ 67 w 188"/>
                      <a:gd name="T81" fmla="*/ 8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3 h 13"/>
                      <a:gd name="T2" fmla="*/ 2 w 13"/>
                      <a:gd name="T3" fmla="*/ 4 h 13"/>
                      <a:gd name="T4" fmla="*/ 0 w 13"/>
                      <a:gd name="T5" fmla="*/ 3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347 w 812"/>
                      <a:gd name="T1" fmla="*/ 9 h 564"/>
                      <a:gd name="T2" fmla="*/ 332 w 812"/>
                      <a:gd name="T3" fmla="*/ 26 h 564"/>
                      <a:gd name="T4" fmla="*/ 320 w 812"/>
                      <a:gd name="T5" fmla="*/ 41 h 564"/>
                      <a:gd name="T6" fmla="*/ 309 w 812"/>
                      <a:gd name="T7" fmla="*/ 48 h 564"/>
                      <a:gd name="T8" fmla="*/ 271 w 812"/>
                      <a:gd name="T9" fmla="*/ 60 h 564"/>
                      <a:gd name="T10" fmla="*/ 270 w 812"/>
                      <a:gd name="T11" fmla="*/ 70 h 564"/>
                      <a:gd name="T12" fmla="*/ 258 w 812"/>
                      <a:gd name="T13" fmla="*/ 77 h 564"/>
                      <a:gd name="T14" fmla="*/ 265 w 812"/>
                      <a:gd name="T15" fmla="*/ 60 h 564"/>
                      <a:gd name="T16" fmla="*/ 246 w 812"/>
                      <a:gd name="T17" fmla="*/ 63 h 564"/>
                      <a:gd name="T18" fmla="*/ 238 w 812"/>
                      <a:gd name="T19" fmla="*/ 73 h 564"/>
                      <a:gd name="T20" fmla="*/ 255 w 812"/>
                      <a:gd name="T21" fmla="*/ 94 h 564"/>
                      <a:gd name="T22" fmla="*/ 254 w 812"/>
                      <a:gd name="T23" fmla="*/ 123 h 564"/>
                      <a:gd name="T24" fmla="*/ 232 w 812"/>
                      <a:gd name="T25" fmla="*/ 136 h 564"/>
                      <a:gd name="T26" fmla="*/ 223 w 812"/>
                      <a:gd name="T27" fmla="*/ 129 h 564"/>
                      <a:gd name="T28" fmla="*/ 206 w 812"/>
                      <a:gd name="T29" fmla="*/ 117 h 564"/>
                      <a:gd name="T30" fmla="*/ 197 w 812"/>
                      <a:gd name="T31" fmla="*/ 117 h 564"/>
                      <a:gd name="T32" fmla="*/ 192 w 812"/>
                      <a:gd name="T33" fmla="*/ 132 h 564"/>
                      <a:gd name="T34" fmla="*/ 214 w 812"/>
                      <a:gd name="T35" fmla="*/ 155 h 564"/>
                      <a:gd name="T36" fmla="*/ 218 w 812"/>
                      <a:gd name="T37" fmla="*/ 176 h 564"/>
                      <a:gd name="T38" fmla="*/ 225 w 812"/>
                      <a:gd name="T39" fmla="*/ 188 h 564"/>
                      <a:gd name="T40" fmla="*/ 210 w 812"/>
                      <a:gd name="T41" fmla="*/ 182 h 564"/>
                      <a:gd name="T42" fmla="*/ 201 w 812"/>
                      <a:gd name="T43" fmla="*/ 174 h 564"/>
                      <a:gd name="T44" fmla="*/ 180 w 812"/>
                      <a:gd name="T45" fmla="*/ 142 h 564"/>
                      <a:gd name="T46" fmla="*/ 182 w 812"/>
                      <a:gd name="T47" fmla="*/ 104 h 564"/>
                      <a:gd name="T48" fmla="*/ 180 w 812"/>
                      <a:gd name="T49" fmla="*/ 90 h 564"/>
                      <a:gd name="T50" fmla="*/ 176 w 812"/>
                      <a:gd name="T51" fmla="*/ 92 h 564"/>
                      <a:gd name="T52" fmla="*/ 165 w 812"/>
                      <a:gd name="T53" fmla="*/ 89 h 564"/>
                      <a:gd name="T54" fmla="*/ 154 w 812"/>
                      <a:gd name="T55" fmla="*/ 57 h 564"/>
                      <a:gd name="T56" fmla="*/ 141 w 812"/>
                      <a:gd name="T57" fmla="*/ 56 h 564"/>
                      <a:gd name="T58" fmla="*/ 123 w 812"/>
                      <a:gd name="T59" fmla="*/ 58 h 564"/>
                      <a:gd name="T60" fmla="*/ 103 w 812"/>
                      <a:gd name="T61" fmla="*/ 78 h 564"/>
                      <a:gd name="T62" fmla="*/ 84 w 812"/>
                      <a:gd name="T63" fmla="*/ 90 h 564"/>
                      <a:gd name="T64" fmla="*/ 79 w 812"/>
                      <a:gd name="T65" fmla="*/ 92 h 564"/>
                      <a:gd name="T66" fmla="*/ 68 w 812"/>
                      <a:gd name="T67" fmla="*/ 110 h 564"/>
                      <a:gd name="T68" fmla="*/ 65 w 812"/>
                      <a:gd name="T69" fmla="*/ 119 h 564"/>
                      <a:gd name="T70" fmla="*/ 55 w 812"/>
                      <a:gd name="T71" fmla="*/ 135 h 564"/>
                      <a:gd name="T72" fmla="*/ 40 w 812"/>
                      <a:gd name="T73" fmla="*/ 131 h 564"/>
                      <a:gd name="T74" fmla="*/ 28 w 812"/>
                      <a:gd name="T75" fmla="*/ 86 h 564"/>
                      <a:gd name="T76" fmla="*/ 31 w 812"/>
                      <a:gd name="T77" fmla="*/ 52 h 564"/>
                      <a:gd name="T78" fmla="*/ 19 w 812"/>
                      <a:gd name="T79" fmla="*/ 60 h 564"/>
                      <a:gd name="T80" fmla="*/ 9 w 812"/>
                      <a:gd name="T81" fmla="*/ 50 h 564"/>
                      <a:gd name="T82" fmla="*/ 10 w 812"/>
                      <a:gd name="T83" fmla="*/ 46 h 564"/>
                      <a:gd name="T84" fmla="*/ 0 w 812"/>
                      <a:gd name="T85" fmla="*/ 31 h 564"/>
                      <a:gd name="T86" fmla="*/ 341 w 812"/>
                      <a:gd name="T87" fmla="*/ 2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3 w 43"/>
                      <a:gd name="T1" fmla="*/ 4 h 85"/>
                      <a:gd name="T2" fmla="*/ 8 w 43"/>
                      <a:gd name="T3" fmla="*/ 1 h 85"/>
                      <a:gd name="T4" fmla="*/ 16 w 43"/>
                      <a:gd name="T5" fmla="*/ 11 h 85"/>
                      <a:gd name="T6" fmla="*/ 8 w 43"/>
                      <a:gd name="T7" fmla="*/ 29 h 85"/>
                      <a:gd name="T8" fmla="*/ 0 w 43"/>
                      <a:gd name="T9" fmla="*/ 24 h 85"/>
                      <a:gd name="T10" fmla="*/ 3 w 43"/>
                      <a:gd name="T11" fmla="*/ 4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5 w 44"/>
                      <a:gd name="T1" fmla="*/ 9 h 74"/>
                      <a:gd name="T2" fmla="*/ 12 w 44"/>
                      <a:gd name="T3" fmla="*/ 1 h 74"/>
                      <a:gd name="T4" fmla="*/ 18 w 44"/>
                      <a:gd name="T5" fmla="*/ 1 h 74"/>
                      <a:gd name="T6" fmla="*/ 16 w 44"/>
                      <a:gd name="T7" fmla="*/ 8 h 74"/>
                      <a:gd name="T8" fmla="*/ 5 w 44"/>
                      <a:gd name="T9" fmla="*/ 24 h 74"/>
                      <a:gd name="T10" fmla="*/ 3 w 44"/>
                      <a:gd name="T11" fmla="*/ 19 h 74"/>
                      <a:gd name="T12" fmla="*/ 1 w 44"/>
                      <a:gd name="T13" fmla="*/ 12 h 74"/>
                      <a:gd name="T14" fmla="*/ 5 w 44"/>
                      <a:gd name="T15" fmla="*/ 9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3 w 20"/>
                      <a:gd name="T1" fmla="*/ 5 h 30"/>
                      <a:gd name="T2" fmla="*/ 2 w 20"/>
                      <a:gd name="T3" fmla="*/ 10 h 30"/>
                      <a:gd name="T4" fmla="*/ 3 w 20"/>
                      <a:gd name="T5" fmla="*/ 5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305 w 682"/>
                      <a:gd name="T1" fmla="*/ 295 h 557"/>
                      <a:gd name="T2" fmla="*/ 309 w 682"/>
                      <a:gd name="T3" fmla="*/ 287 h 557"/>
                      <a:gd name="T4" fmla="*/ 317 w 682"/>
                      <a:gd name="T5" fmla="*/ 262 h 557"/>
                      <a:gd name="T6" fmla="*/ 196 w 682"/>
                      <a:gd name="T7" fmla="*/ 182 h 557"/>
                      <a:gd name="T8" fmla="*/ 179 w 682"/>
                      <a:gd name="T9" fmla="*/ 220 h 557"/>
                      <a:gd name="T10" fmla="*/ 192 w 682"/>
                      <a:gd name="T11" fmla="*/ 353 h 557"/>
                      <a:gd name="T12" fmla="*/ 179 w 682"/>
                      <a:gd name="T13" fmla="*/ 314 h 557"/>
                      <a:gd name="T14" fmla="*/ 154 w 682"/>
                      <a:gd name="T15" fmla="*/ 279 h 557"/>
                      <a:gd name="T16" fmla="*/ 156 w 682"/>
                      <a:gd name="T17" fmla="*/ 262 h 557"/>
                      <a:gd name="T18" fmla="*/ 157 w 682"/>
                      <a:gd name="T19" fmla="*/ 250 h 557"/>
                      <a:gd name="T20" fmla="*/ 140 w 682"/>
                      <a:gd name="T21" fmla="*/ 238 h 557"/>
                      <a:gd name="T22" fmla="*/ 123 w 682"/>
                      <a:gd name="T23" fmla="*/ 220 h 557"/>
                      <a:gd name="T24" fmla="*/ 94 w 682"/>
                      <a:gd name="T25" fmla="*/ 225 h 557"/>
                      <a:gd name="T26" fmla="*/ 80 w 682"/>
                      <a:gd name="T27" fmla="*/ 232 h 557"/>
                      <a:gd name="T28" fmla="*/ 50 w 682"/>
                      <a:gd name="T29" fmla="*/ 232 h 557"/>
                      <a:gd name="T30" fmla="*/ 14 w 682"/>
                      <a:gd name="T31" fmla="*/ 198 h 557"/>
                      <a:gd name="T32" fmla="*/ 7 w 682"/>
                      <a:gd name="T33" fmla="*/ 187 h 557"/>
                      <a:gd name="T34" fmla="*/ 0 w 682"/>
                      <a:gd name="T35" fmla="*/ 168 h 557"/>
                      <a:gd name="T36" fmla="*/ 15 w 682"/>
                      <a:gd name="T37" fmla="*/ 135 h 557"/>
                      <a:gd name="T38" fmla="*/ 20 w 682"/>
                      <a:gd name="T39" fmla="*/ 115 h 557"/>
                      <a:gd name="T40" fmla="*/ 32 w 682"/>
                      <a:gd name="T41" fmla="*/ 91 h 557"/>
                      <a:gd name="T42" fmla="*/ 51 w 682"/>
                      <a:gd name="T43" fmla="*/ 74 h 557"/>
                      <a:gd name="T44" fmla="*/ 106 w 682"/>
                      <a:gd name="T45" fmla="*/ 43 h 557"/>
                      <a:gd name="T46" fmla="*/ 140 w 682"/>
                      <a:gd name="T47" fmla="*/ 19 h 557"/>
                      <a:gd name="T48" fmla="*/ 164 w 682"/>
                      <a:gd name="T49" fmla="*/ 4 h 557"/>
                      <a:gd name="T50" fmla="*/ 230 w 682"/>
                      <a:gd name="T51" fmla="*/ 1 h 557"/>
                      <a:gd name="T52" fmla="*/ 253 w 682"/>
                      <a:gd name="T53" fmla="*/ 0 h 557"/>
                      <a:gd name="T54" fmla="*/ 244 w 682"/>
                      <a:gd name="T55" fmla="*/ 22 h 557"/>
                      <a:gd name="T56" fmla="*/ 281 w 682"/>
                      <a:gd name="T57" fmla="*/ 53 h 557"/>
                      <a:gd name="T58" fmla="*/ 316 w 682"/>
                      <a:gd name="T59" fmla="*/ 47 h 557"/>
                      <a:gd name="T60" fmla="*/ 336 w 682"/>
                      <a:gd name="T61" fmla="*/ 52 h 557"/>
                      <a:gd name="T62" fmla="*/ 355 w 682"/>
                      <a:gd name="T63" fmla="*/ 62 h 557"/>
                      <a:gd name="T64" fmla="*/ 363 w 682"/>
                      <a:gd name="T65" fmla="*/ 119 h 557"/>
                      <a:gd name="T66" fmla="*/ 363 w 682"/>
                      <a:gd name="T67" fmla="*/ 153 h 557"/>
                      <a:gd name="T68" fmla="*/ 380 w 682"/>
                      <a:gd name="T69" fmla="*/ 180 h 557"/>
                      <a:gd name="T70" fmla="*/ 410 w 682"/>
                      <a:gd name="T71" fmla="*/ 191 h 557"/>
                      <a:gd name="T72" fmla="*/ 432 w 682"/>
                      <a:gd name="T73" fmla="*/ 187 h 557"/>
                      <a:gd name="T74" fmla="*/ 422 w 682"/>
                      <a:gd name="T75" fmla="*/ 216 h 557"/>
                      <a:gd name="T76" fmla="*/ 380 w 682"/>
                      <a:gd name="T77" fmla="*/ 259 h 557"/>
                      <a:gd name="T78" fmla="*/ 348 w 682"/>
                      <a:gd name="T79" fmla="*/ 308 h 557"/>
                      <a:gd name="T80" fmla="*/ 353 w 682"/>
                      <a:gd name="T81" fmla="*/ 323 h 557"/>
                      <a:gd name="T82" fmla="*/ 276 w 682"/>
                      <a:gd name="T83" fmla="*/ 353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154 w 257"/>
                      <a:gd name="T1" fmla="*/ 221 h 347"/>
                      <a:gd name="T2" fmla="*/ 148 w 257"/>
                      <a:gd name="T3" fmla="*/ 192 h 347"/>
                      <a:gd name="T4" fmla="*/ 138 w 257"/>
                      <a:gd name="T5" fmla="*/ 183 h 347"/>
                      <a:gd name="T6" fmla="*/ 136 w 257"/>
                      <a:gd name="T7" fmla="*/ 171 h 347"/>
                      <a:gd name="T8" fmla="*/ 133 w 257"/>
                      <a:gd name="T9" fmla="*/ 162 h 347"/>
                      <a:gd name="T10" fmla="*/ 133 w 257"/>
                      <a:gd name="T11" fmla="*/ 146 h 347"/>
                      <a:gd name="T12" fmla="*/ 131 w 257"/>
                      <a:gd name="T13" fmla="*/ 136 h 347"/>
                      <a:gd name="T14" fmla="*/ 145 w 257"/>
                      <a:gd name="T15" fmla="*/ 129 h 347"/>
                      <a:gd name="T16" fmla="*/ 163 w 257"/>
                      <a:gd name="T17" fmla="*/ 125 h 347"/>
                      <a:gd name="T18" fmla="*/ 163 w 257"/>
                      <a:gd name="T19" fmla="*/ 87 h 347"/>
                      <a:gd name="T20" fmla="*/ 34 w 257"/>
                      <a:gd name="T21" fmla="*/ 61 h 347"/>
                      <a:gd name="T22" fmla="*/ 20 w 257"/>
                      <a:gd name="T23" fmla="*/ 62 h 347"/>
                      <a:gd name="T24" fmla="*/ 10 w 257"/>
                      <a:gd name="T25" fmla="*/ 65 h 347"/>
                      <a:gd name="T26" fmla="*/ 0 w 257"/>
                      <a:gd name="T27" fmla="*/ 95 h 347"/>
                      <a:gd name="T28" fmla="*/ 59 w 257"/>
                      <a:gd name="T29" fmla="*/ 220 h 347"/>
                      <a:gd name="T30" fmla="*/ 154 w 257"/>
                      <a:gd name="T31" fmla="*/ 22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3 w 19"/>
                      <a:gd name="T1" fmla="*/ 8 h 37"/>
                      <a:gd name="T2" fmla="*/ 7 w 19"/>
                      <a:gd name="T3" fmla="*/ 7 h 37"/>
                      <a:gd name="T4" fmla="*/ 3 w 19"/>
                      <a:gd name="T5" fmla="*/ 8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5 w 22"/>
                      <a:gd name="T1" fmla="*/ 4 h 20"/>
                      <a:gd name="T2" fmla="*/ 7 w 22"/>
                      <a:gd name="T3" fmla="*/ 0 h 20"/>
                      <a:gd name="T4" fmla="*/ 8 w 22"/>
                      <a:gd name="T5" fmla="*/ 4 h 20"/>
                      <a:gd name="T6" fmla="*/ 3 w 22"/>
                      <a:gd name="T7" fmla="*/ 7 h 20"/>
                      <a:gd name="T8" fmla="*/ 5 w 22"/>
                      <a:gd name="T9" fmla="*/ 4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11 w 57"/>
                      <a:gd name="T1" fmla="*/ 6 h 30"/>
                      <a:gd name="T2" fmla="*/ 14 w 57"/>
                      <a:gd name="T3" fmla="*/ 2 h 30"/>
                      <a:gd name="T4" fmla="*/ 16 w 57"/>
                      <a:gd name="T5" fmla="*/ 10 h 30"/>
                      <a:gd name="T6" fmla="*/ 11 w 57"/>
                      <a:gd name="T7" fmla="*/ 6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201 w 693"/>
                      <a:gd name="T1" fmla="*/ 155 h 696"/>
                      <a:gd name="T2" fmla="*/ 167 w 693"/>
                      <a:gd name="T3" fmla="*/ 151 h 696"/>
                      <a:gd name="T4" fmla="*/ 138 w 693"/>
                      <a:gd name="T5" fmla="*/ 138 h 696"/>
                      <a:gd name="T6" fmla="*/ 113 w 693"/>
                      <a:gd name="T7" fmla="*/ 134 h 696"/>
                      <a:gd name="T8" fmla="*/ 101 w 693"/>
                      <a:gd name="T9" fmla="*/ 139 h 696"/>
                      <a:gd name="T10" fmla="*/ 111 w 693"/>
                      <a:gd name="T11" fmla="*/ 143 h 696"/>
                      <a:gd name="T12" fmla="*/ 125 w 693"/>
                      <a:gd name="T13" fmla="*/ 157 h 696"/>
                      <a:gd name="T14" fmla="*/ 137 w 693"/>
                      <a:gd name="T15" fmla="*/ 159 h 696"/>
                      <a:gd name="T16" fmla="*/ 142 w 693"/>
                      <a:gd name="T17" fmla="*/ 179 h 696"/>
                      <a:gd name="T18" fmla="*/ 133 w 693"/>
                      <a:gd name="T19" fmla="*/ 185 h 696"/>
                      <a:gd name="T20" fmla="*/ 111 w 693"/>
                      <a:gd name="T21" fmla="*/ 206 h 696"/>
                      <a:gd name="T22" fmla="*/ 96 w 693"/>
                      <a:gd name="T23" fmla="*/ 210 h 696"/>
                      <a:gd name="T24" fmla="*/ 41 w 693"/>
                      <a:gd name="T25" fmla="*/ 233 h 696"/>
                      <a:gd name="T26" fmla="*/ 33 w 693"/>
                      <a:gd name="T27" fmla="*/ 206 h 696"/>
                      <a:gd name="T28" fmla="*/ 19 w 693"/>
                      <a:gd name="T29" fmla="*/ 175 h 696"/>
                      <a:gd name="T30" fmla="*/ 14 w 693"/>
                      <a:gd name="T31" fmla="*/ 150 h 696"/>
                      <a:gd name="T32" fmla="*/ 23 w 693"/>
                      <a:gd name="T33" fmla="*/ 115 h 696"/>
                      <a:gd name="T34" fmla="*/ 7 w 693"/>
                      <a:gd name="T35" fmla="*/ 131 h 696"/>
                      <a:gd name="T36" fmla="*/ 34 w 693"/>
                      <a:gd name="T37" fmla="*/ 94 h 696"/>
                      <a:gd name="T38" fmla="*/ 48 w 693"/>
                      <a:gd name="T39" fmla="*/ 68 h 696"/>
                      <a:gd name="T40" fmla="*/ 16 w 693"/>
                      <a:gd name="T41" fmla="*/ 68 h 696"/>
                      <a:gd name="T42" fmla="*/ 0 w 693"/>
                      <a:gd name="T43" fmla="*/ 66 h 696"/>
                      <a:gd name="T44" fmla="*/ 11 w 693"/>
                      <a:gd name="T45" fmla="*/ 47 h 696"/>
                      <a:gd name="T46" fmla="*/ 41 w 693"/>
                      <a:gd name="T47" fmla="*/ 37 h 696"/>
                      <a:gd name="T48" fmla="*/ 94 w 693"/>
                      <a:gd name="T49" fmla="*/ 42 h 696"/>
                      <a:gd name="T50" fmla="*/ 97 w 693"/>
                      <a:gd name="T51" fmla="*/ 21 h 696"/>
                      <a:gd name="T52" fmla="*/ 111 w 693"/>
                      <a:gd name="T53" fmla="*/ 0 h 696"/>
                      <a:gd name="T54" fmla="*/ 152 w 693"/>
                      <a:gd name="T55" fmla="*/ 15 h 696"/>
                      <a:gd name="T56" fmla="*/ 140 w 693"/>
                      <a:gd name="T57" fmla="*/ 29 h 696"/>
                      <a:gd name="T58" fmla="*/ 128 w 693"/>
                      <a:gd name="T59" fmla="*/ 59 h 696"/>
                      <a:gd name="T60" fmla="*/ 154 w 693"/>
                      <a:gd name="T61" fmla="*/ 64 h 696"/>
                      <a:gd name="T62" fmla="*/ 159 w 693"/>
                      <a:gd name="T63" fmla="*/ 46 h 696"/>
                      <a:gd name="T64" fmla="*/ 178 w 693"/>
                      <a:gd name="T65" fmla="*/ 31 h 696"/>
                      <a:gd name="T66" fmla="*/ 212 w 693"/>
                      <a:gd name="T67" fmla="*/ 29 h 696"/>
                      <a:gd name="T68" fmla="*/ 225 w 693"/>
                      <a:gd name="T69" fmla="*/ 17 h 696"/>
                      <a:gd name="T70" fmla="*/ 230 w 693"/>
                      <a:gd name="T71" fmla="*/ 154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524 w 931"/>
                      <a:gd name="T1" fmla="*/ 0 h 149"/>
                      <a:gd name="T2" fmla="*/ 91 w 931"/>
                      <a:gd name="T3" fmla="*/ 18 h 149"/>
                      <a:gd name="T4" fmla="*/ 58 w 931"/>
                      <a:gd name="T5" fmla="*/ 27 h 149"/>
                      <a:gd name="T6" fmla="*/ 39 w 931"/>
                      <a:gd name="T7" fmla="*/ 27 h 149"/>
                      <a:gd name="T8" fmla="*/ 14 w 931"/>
                      <a:gd name="T9" fmla="*/ 49 h 149"/>
                      <a:gd name="T10" fmla="*/ 0 w 931"/>
                      <a:gd name="T11" fmla="*/ 67 h 149"/>
                      <a:gd name="T12" fmla="*/ 37 w 931"/>
                      <a:gd name="T13" fmla="*/ 73 h 149"/>
                      <a:gd name="T14" fmla="*/ 62 w 931"/>
                      <a:gd name="T15" fmla="*/ 61 h 149"/>
                      <a:gd name="T16" fmla="*/ 69 w 931"/>
                      <a:gd name="T17" fmla="*/ 54 h 149"/>
                      <a:gd name="T18" fmla="*/ 106 w 931"/>
                      <a:gd name="T19" fmla="*/ 33 h 149"/>
                      <a:gd name="T20" fmla="*/ 136 w 931"/>
                      <a:gd name="T21" fmla="*/ 29 h 149"/>
                      <a:gd name="T22" fmla="*/ 150 w 931"/>
                      <a:gd name="T23" fmla="*/ 60 h 149"/>
                      <a:gd name="T24" fmla="*/ 119 w 931"/>
                      <a:gd name="T25" fmla="*/ 69 h 149"/>
                      <a:gd name="T26" fmla="*/ 147 w 931"/>
                      <a:gd name="T27" fmla="*/ 72 h 149"/>
                      <a:gd name="T28" fmla="*/ 159 w 931"/>
                      <a:gd name="T29" fmla="*/ 57 h 149"/>
                      <a:gd name="T30" fmla="*/ 169 w 931"/>
                      <a:gd name="T31" fmla="*/ 59 h 149"/>
                      <a:gd name="T32" fmla="*/ 161 w 931"/>
                      <a:gd name="T33" fmla="*/ 34 h 149"/>
                      <a:gd name="T34" fmla="*/ 169 w 931"/>
                      <a:gd name="T35" fmla="*/ 28 h 149"/>
                      <a:gd name="T36" fmla="*/ 176 w 931"/>
                      <a:gd name="T37" fmla="*/ 56 h 149"/>
                      <a:gd name="T38" fmla="*/ 169 w 931"/>
                      <a:gd name="T39" fmla="*/ 72 h 149"/>
                      <a:gd name="T40" fmla="*/ 188 w 931"/>
                      <a:gd name="T41" fmla="*/ 83 h 149"/>
                      <a:gd name="T42" fmla="*/ 190 w 931"/>
                      <a:gd name="T43" fmla="*/ 59 h 149"/>
                      <a:gd name="T44" fmla="*/ 210 w 931"/>
                      <a:gd name="T45" fmla="*/ 66 h 149"/>
                      <a:gd name="T46" fmla="*/ 242 w 931"/>
                      <a:gd name="T47" fmla="*/ 47 h 149"/>
                      <a:gd name="T48" fmla="*/ 260 w 931"/>
                      <a:gd name="T49" fmla="*/ 32 h 149"/>
                      <a:gd name="T50" fmla="*/ 279 w 931"/>
                      <a:gd name="T51" fmla="*/ 36 h 149"/>
                      <a:gd name="T52" fmla="*/ 289 w 931"/>
                      <a:gd name="T53" fmla="*/ 32 h 149"/>
                      <a:gd name="T54" fmla="*/ 274 w 931"/>
                      <a:gd name="T55" fmla="*/ 28 h 149"/>
                      <a:gd name="T56" fmla="*/ 301 w 931"/>
                      <a:gd name="T57" fmla="*/ 22 h 149"/>
                      <a:gd name="T58" fmla="*/ 345 w 931"/>
                      <a:gd name="T59" fmla="*/ 34 h 149"/>
                      <a:gd name="T60" fmla="*/ 369 w 931"/>
                      <a:gd name="T61" fmla="*/ 27 h 149"/>
                      <a:gd name="T62" fmla="*/ 371 w 931"/>
                      <a:gd name="T63" fmla="*/ 40 h 149"/>
                      <a:gd name="T64" fmla="*/ 361 w 931"/>
                      <a:gd name="T65" fmla="*/ 64 h 149"/>
                      <a:gd name="T66" fmla="*/ 388 w 931"/>
                      <a:gd name="T67" fmla="*/ 56 h 149"/>
                      <a:gd name="T68" fmla="*/ 396 w 931"/>
                      <a:gd name="T69" fmla="*/ 51 h 149"/>
                      <a:gd name="T70" fmla="*/ 411 w 931"/>
                      <a:gd name="T71" fmla="*/ 39 h 149"/>
                      <a:gd name="T72" fmla="*/ 504 w 931"/>
                      <a:gd name="T73" fmla="*/ 5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1 w 31"/>
                      <a:gd name="T1" fmla="*/ 9 h 30"/>
                      <a:gd name="T2" fmla="*/ 13 w 31"/>
                      <a:gd name="T3" fmla="*/ 0 h 30"/>
                      <a:gd name="T4" fmla="*/ 8 w 31"/>
                      <a:gd name="T5" fmla="*/ 8 h 30"/>
                      <a:gd name="T6" fmla="*/ 1 w 31"/>
                      <a:gd name="T7" fmla="*/ 9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3 w 44"/>
                      <a:gd name="T1" fmla="*/ 11 h 32"/>
                      <a:gd name="T2" fmla="*/ 10 w 44"/>
                      <a:gd name="T3" fmla="*/ 0 h 32"/>
                      <a:gd name="T4" fmla="*/ 16 w 44"/>
                      <a:gd name="T5" fmla="*/ 1 h 32"/>
                      <a:gd name="T6" fmla="*/ 3 w 44"/>
                      <a:gd name="T7" fmla="*/ 11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16 w 76"/>
                      <a:gd name="T1" fmla="*/ 6 h 18"/>
                      <a:gd name="T2" fmla="*/ 11 w 76"/>
                      <a:gd name="T3" fmla="*/ 1 h 18"/>
                      <a:gd name="T4" fmla="*/ 16 w 76"/>
                      <a:gd name="T5" fmla="*/ 6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7 h 44"/>
                      <a:gd name="T2" fmla="*/ 5 w 42"/>
                      <a:gd name="T3" fmla="*/ 3 h 44"/>
                      <a:gd name="T4" fmla="*/ 0 w 42"/>
                      <a:gd name="T5" fmla="*/ 7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3 w 31"/>
                      <a:gd name="T1" fmla="*/ 7 h 30"/>
                      <a:gd name="T2" fmla="*/ 14 w 31"/>
                      <a:gd name="T3" fmla="*/ 3 h 30"/>
                      <a:gd name="T4" fmla="*/ 3 w 31"/>
                      <a:gd name="T5" fmla="*/ 7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7 w 30"/>
                      <a:gd name="T1" fmla="*/ 11 h 42"/>
                      <a:gd name="T2" fmla="*/ 3 w 30"/>
                      <a:gd name="T3" fmla="*/ 7 h 42"/>
                      <a:gd name="T4" fmla="*/ 0 w 30"/>
                      <a:gd name="T5" fmla="*/ 3 h 42"/>
                      <a:gd name="T6" fmla="*/ 7 w 30"/>
                      <a:gd name="T7" fmla="*/ 1 h 42"/>
                      <a:gd name="T8" fmla="*/ 13 w 30"/>
                      <a:gd name="T9" fmla="*/ 8 h 42"/>
                      <a:gd name="T10" fmla="*/ 12 w 30"/>
                      <a:gd name="T11" fmla="*/ 10 h 42"/>
                      <a:gd name="T12" fmla="*/ 7 w 30"/>
                      <a:gd name="T13" fmla="*/ 11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7 w 25"/>
                      <a:gd name="T1" fmla="*/ 5 h 16"/>
                      <a:gd name="T2" fmla="*/ 1 w 25"/>
                      <a:gd name="T3" fmla="*/ 3 h 16"/>
                      <a:gd name="T4" fmla="*/ 7 w 25"/>
                      <a:gd name="T5" fmla="*/ 0 h 16"/>
                      <a:gd name="T6" fmla="*/ 7 w 25"/>
                      <a:gd name="T7" fmla="*/ 5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6 w 65"/>
                      <a:gd name="T1" fmla="*/ 8 h 46"/>
                      <a:gd name="T2" fmla="*/ 13 w 65"/>
                      <a:gd name="T3" fmla="*/ 1 h 46"/>
                      <a:gd name="T4" fmla="*/ 18 w 65"/>
                      <a:gd name="T5" fmla="*/ 0 h 46"/>
                      <a:gd name="T6" fmla="*/ 25 w 65"/>
                      <a:gd name="T7" fmla="*/ 4 h 46"/>
                      <a:gd name="T8" fmla="*/ 14 w 65"/>
                      <a:gd name="T9" fmla="*/ 9 h 46"/>
                      <a:gd name="T10" fmla="*/ 5 w 65"/>
                      <a:gd name="T11" fmla="*/ 16 h 46"/>
                      <a:gd name="T12" fmla="*/ 3 w 65"/>
                      <a:gd name="T13" fmla="*/ 7 h 46"/>
                      <a:gd name="T14" fmla="*/ 5 w 65"/>
                      <a:gd name="T15" fmla="*/ 5 h 46"/>
                      <a:gd name="T16" fmla="*/ 6 w 65"/>
                      <a:gd name="T17" fmla="*/ 8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11 h 47"/>
                      <a:gd name="T2" fmla="*/ 8 w 69"/>
                      <a:gd name="T3" fmla="*/ 9 h 47"/>
                      <a:gd name="T4" fmla="*/ 22 w 69"/>
                      <a:gd name="T5" fmla="*/ 0 h 47"/>
                      <a:gd name="T6" fmla="*/ 27 w 69"/>
                      <a:gd name="T7" fmla="*/ 1 h 47"/>
                      <a:gd name="T8" fmla="*/ 21 w 69"/>
                      <a:gd name="T9" fmla="*/ 6 h 47"/>
                      <a:gd name="T10" fmla="*/ 12 w 69"/>
                      <a:gd name="T11" fmla="*/ 11 h 47"/>
                      <a:gd name="T12" fmla="*/ 9 w 69"/>
                      <a:gd name="T13" fmla="*/ 16 h 47"/>
                      <a:gd name="T14" fmla="*/ 7 w 69"/>
                      <a:gd name="T15" fmla="*/ 15 h 47"/>
                      <a:gd name="T16" fmla="*/ 5 w 69"/>
                      <a:gd name="T17" fmla="*/ 13 h 47"/>
                      <a:gd name="T18" fmla="*/ 0 w 69"/>
                      <a:gd name="T19" fmla="*/ 12 h 47"/>
                      <a:gd name="T20" fmla="*/ 0 w 69"/>
                      <a:gd name="T21" fmla="*/ 1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4 w 355"/>
                      <a:gd name="T1" fmla="*/ 1 h 277"/>
                      <a:gd name="T2" fmla="*/ 15 w 355"/>
                      <a:gd name="T3" fmla="*/ 6 h 277"/>
                      <a:gd name="T4" fmla="*/ 20 w 355"/>
                      <a:gd name="T5" fmla="*/ 10 h 277"/>
                      <a:gd name="T6" fmla="*/ 32 w 355"/>
                      <a:gd name="T7" fmla="*/ 17 h 277"/>
                      <a:gd name="T8" fmla="*/ 39 w 355"/>
                      <a:gd name="T9" fmla="*/ 22 h 277"/>
                      <a:gd name="T10" fmla="*/ 52 w 355"/>
                      <a:gd name="T11" fmla="*/ 33 h 277"/>
                      <a:gd name="T12" fmla="*/ 58 w 355"/>
                      <a:gd name="T13" fmla="*/ 43 h 277"/>
                      <a:gd name="T14" fmla="*/ 63 w 355"/>
                      <a:gd name="T15" fmla="*/ 44 h 277"/>
                      <a:gd name="T16" fmla="*/ 66 w 355"/>
                      <a:gd name="T17" fmla="*/ 50 h 277"/>
                      <a:gd name="T18" fmla="*/ 75 w 355"/>
                      <a:gd name="T19" fmla="*/ 51 h 277"/>
                      <a:gd name="T20" fmla="*/ 72 w 355"/>
                      <a:gd name="T21" fmla="*/ 66 h 277"/>
                      <a:gd name="T22" fmla="*/ 77 w 355"/>
                      <a:gd name="T23" fmla="*/ 75 h 277"/>
                      <a:gd name="T24" fmla="*/ 84 w 355"/>
                      <a:gd name="T25" fmla="*/ 78 h 277"/>
                      <a:gd name="T26" fmla="*/ 92 w 355"/>
                      <a:gd name="T27" fmla="*/ 79 h 277"/>
                      <a:gd name="T28" fmla="*/ 100 w 355"/>
                      <a:gd name="T29" fmla="*/ 81 h 277"/>
                      <a:gd name="T30" fmla="*/ 108 w 355"/>
                      <a:gd name="T31" fmla="*/ 79 h 277"/>
                      <a:gd name="T32" fmla="*/ 116 w 355"/>
                      <a:gd name="T33" fmla="*/ 83 h 277"/>
                      <a:gd name="T34" fmla="*/ 126 w 355"/>
                      <a:gd name="T35" fmla="*/ 86 h 277"/>
                      <a:gd name="T36" fmla="*/ 134 w 355"/>
                      <a:gd name="T37" fmla="*/ 89 h 277"/>
                      <a:gd name="T38" fmla="*/ 150 w 355"/>
                      <a:gd name="T39" fmla="*/ 89 h 277"/>
                      <a:gd name="T40" fmla="*/ 145 w 355"/>
                      <a:gd name="T41" fmla="*/ 92 h 277"/>
                      <a:gd name="T42" fmla="*/ 137 w 355"/>
                      <a:gd name="T43" fmla="*/ 91 h 277"/>
                      <a:gd name="T44" fmla="*/ 128 w 355"/>
                      <a:gd name="T45" fmla="*/ 91 h 277"/>
                      <a:gd name="T46" fmla="*/ 123 w 355"/>
                      <a:gd name="T47" fmla="*/ 89 h 277"/>
                      <a:gd name="T48" fmla="*/ 107 w 355"/>
                      <a:gd name="T49" fmla="*/ 89 h 277"/>
                      <a:gd name="T50" fmla="*/ 100 w 355"/>
                      <a:gd name="T51" fmla="*/ 87 h 277"/>
                      <a:gd name="T52" fmla="*/ 73 w 355"/>
                      <a:gd name="T53" fmla="*/ 81 h 277"/>
                      <a:gd name="T54" fmla="*/ 68 w 355"/>
                      <a:gd name="T55" fmla="*/ 73 h 277"/>
                      <a:gd name="T56" fmla="*/ 54 w 355"/>
                      <a:gd name="T57" fmla="*/ 67 h 277"/>
                      <a:gd name="T58" fmla="*/ 46 w 355"/>
                      <a:gd name="T59" fmla="*/ 62 h 277"/>
                      <a:gd name="T60" fmla="*/ 40 w 355"/>
                      <a:gd name="T61" fmla="*/ 53 h 277"/>
                      <a:gd name="T62" fmla="*/ 29 w 355"/>
                      <a:gd name="T63" fmla="*/ 36 h 277"/>
                      <a:gd name="T64" fmla="*/ 27 w 355"/>
                      <a:gd name="T65" fmla="*/ 34 h 277"/>
                      <a:gd name="T66" fmla="*/ 25 w 355"/>
                      <a:gd name="T67" fmla="*/ 34 h 277"/>
                      <a:gd name="T68" fmla="*/ 23 w 355"/>
                      <a:gd name="T69" fmla="*/ 30 h 277"/>
                      <a:gd name="T70" fmla="*/ 16 w 355"/>
                      <a:gd name="T71" fmla="*/ 19 h 277"/>
                      <a:gd name="T72" fmla="*/ 9 w 355"/>
                      <a:gd name="T73" fmla="*/ 13 h 277"/>
                      <a:gd name="T74" fmla="*/ 2 w 355"/>
                      <a:gd name="T75" fmla="*/ 7 h 277"/>
                      <a:gd name="T76" fmla="*/ 4 w 355"/>
                      <a:gd name="T77" fmla="*/ 1 h 277"/>
                      <a:gd name="T78" fmla="*/ 4 w 355"/>
                      <a:gd name="T79" fmla="*/ 1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23 w 156"/>
                      <a:gd name="T1" fmla="*/ 22 h 206"/>
                      <a:gd name="T2" fmla="*/ 28 w 156"/>
                      <a:gd name="T3" fmla="*/ 19 h 206"/>
                      <a:gd name="T4" fmla="*/ 29 w 156"/>
                      <a:gd name="T5" fmla="*/ 17 h 206"/>
                      <a:gd name="T6" fmla="*/ 34 w 156"/>
                      <a:gd name="T7" fmla="*/ 15 h 206"/>
                      <a:gd name="T8" fmla="*/ 46 w 156"/>
                      <a:gd name="T9" fmla="*/ 7 h 206"/>
                      <a:gd name="T10" fmla="*/ 48 w 156"/>
                      <a:gd name="T11" fmla="*/ 1 h 206"/>
                      <a:gd name="T12" fmla="*/ 53 w 156"/>
                      <a:gd name="T13" fmla="*/ 0 h 206"/>
                      <a:gd name="T14" fmla="*/ 64 w 156"/>
                      <a:gd name="T15" fmla="*/ 9 h 206"/>
                      <a:gd name="T16" fmla="*/ 63 w 156"/>
                      <a:gd name="T17" fmla="*/ 15 h 206"/>
                      <a:gd name="T18" fmla="*/ 54 w 156"/>
                      <a:gd name="T19" fmla="*/ 21 h 206"/>
                      <a:gd name="T20" fmla="*/ 57 w 156"/>
                      <a:gd name="T21" fmla="*/ 31 h 206"/>
                      <a:gd name="T22" fmla="*/ 61 w 156"/>
                      <a:gd name="T23" fmla="*/ 36 h 206"/>
                      <a:gd name="T24" fmla="*/ 63 w 156"/>
                      <a:gd name="T25" fmla="*/ 42 h 206"/>
                      <a:gd name="T26" fmla="*/ 55 w 156"/>
                      <a:gd name="T27" fmla="*/ 42 h 206"/>
                      <a:gd name="T28" fmla="*/ 50 w 156"/>
                      <a:gd name="T29" fmla="*/ 48 h 206"/>
                      <a:gd name="T30" fmla="*/ 45 w 156"/>
                      <a:gd name="T31" fmla="*/ 51 h 206"/>
                      <a:gd name="T32" fmla="*/ 43 w 156"/>
                      <a:gd name="T33" fmla="*/ 65 h 206"/>
                      <a:gd name="T34" fmla="*/ 38 w 156"/>
                      <a:gd name="T35" fmla="*/ 67 h 206"/>
                      <a:gd name="T36" fmla="*/ 35 w 156"/>
                      <a:gd name="T37" fmla="*/ 68 h 206"/>
                      <a:gd name="T38" fmla="*/ 33 w 156"/>
                      <a:gd name="T39" fmla="*/ 67 h 206"/>
                      <a:gd name="T40" fmla="*/ 31 w 156"/>
                      <a:gd name="T41" fmla="*/ 63 h 206"/>
                      <a:gd name="T42" fmla="*/ 26 w 156"/>
                      <a:gd name="T43" fmla="*/ 61 h 206"/>
                      <a:gd name="T44" fmla="*/ 18 w 156"/>
                      <a:gd name="T45" fmla="*/ 64 h 206"/>
                      <a:gd name="T46" fmla="*/ 12 w 156"/>
                      <a:gd name="T47" fmla="*/ 61 h 206"/>
                      <a:gd name="T48" fmla="*/ 4 w 156"/>
                      <a:gd name="T49" fmla="*/ 49 h 206"/>
                      <a:gd name="T50" fmla="*/ 2 w 156"/>
                      <a:gd name="T51" fmla="*/ 43 h 206"/>
                      <a:gd name="T52" fmla="*/ 0 w 156"/>
                      <a:gd name="T53" fmla="*/ 39 h 206"/>
                      <a:gd name="T54" fmla="*/ 9 w 156"/>
                      <a:gd name="T55" fmla="*/ 32 h 206"/>
                      <a:gd name="T56" fmla="*/ 14 w 156"/>
                      <a:gd name="T57" fmla="*/ 34 h 206"/>
                      <a:gd name="T58" fmla="*/ 15 w 156"/>
                      <a:gd name="T59" fmla="*/ 26 h 206"/>
                      <a:gd name="T60" fmla="*/ 22 w 156"/>
                      <a:gd name="T61" fmla="*/ 23 h 206"/>
                      <a:gd name="T62" fmla="*/ 23 w 156"/>
                      <a:gd name="T63" fmla="*/ 22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2 w 109"/>
                      <a:gd name="T1" fmla="*/ 11 h 38"/>
                      <a:gd name="T2" fmla="*/ 8 w 109"/>
                      <a:gd name="T3" fmla="*/ 3 h 38"/>
                      <a:gd name="T4" fmla="*/ 20 w 109"/>
                      <a:gd name="T5" fmla="*/ 7 h 38"/>
                      <a:gd name="T6" fmla="*/ 31 w 109"/>
                      <a:gd name="T7" fmla="*/ 5 h 38"/>
                      <a:gd name="T8" fmla="*/ 39 w 109"/>
                      <a:gd name="T9" fmla="*/ 0 h 38"/>
                      <a:gd name="T10" fmla="*/ 33 w 109"/>
                      <a:gd name="T11" fmla="*/ 9 h 38"/>
                      <a:gd name="T12" fmla="*/ 26 w 109"/>
                      <a:gd name="T13" fmla="*/ 13 h 38"/>
                      <a:gd name="T14" fmla="*/ 18 w 109"/>
                      <a:gd name="T15" fmla="*/ 11 h 38"/>
                      <a:gd name="T16" fmla="*/ 6 w 109"/>
                      <a:gd name="T17" fmla="*/ 10 h 38"/>
                      <a:gd name="T18" fmla="*/ 2 w 109"/>
                      <a:gd name="T19" fmla="*/ 11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3 w 76"/>
                      <a:gd name="T1" fmla="*/ 6 h 104"/>
                      <a:gd name="T2" fmla="*/ 8 w 76"/>
                      <a:gd name="T3" fmla="*/ 0 h 104"/>
                      <a:gd name="T4" fmla="*/ 14 w 76"/>
                      <a:gd name="T5" fmla="*/ 6 h 104"/>
                      <a:gd name="T6" fmla="*/ 26 w 76"/>
                      <a:gd name="T7" fmla="*/ 1 h 104"/>
                      <a:gd name="T8" fmla="*/ 19 w 76"/>
                      <a:gd name="T9" fmla="*/ 11 h 104"/>
                      <a:gd name="T10" fmla="*/ 23 w 76"/>
                      <a:gd name="T11" fmla="*/ 16 h 104"/>
                      <a:gd name="T12" fmla="*/ 24 w 76"/>
                      <a:gd name="T13" fmla="*/ 20 h 104"/>
                      <a:gd name="T14" fmla="*/ 19 w 76"/>
                      <a:gd name="T15" fmla="*/ 24 h 104"/>
                      <a:gd name="T16" fmla="*/ 14 w 76"/>
                      <a:gd name="T17" fmla="*/ 20 h 104"/>
                      <a:gd name="T18" fmla="*/ 9 w 76"/>
                      <a:gd name="T19" fmla="*/ 16 h 104"/>
                      <a:gd name="T20" fmla="*/ 12 w 76"/>
                      <a:gd name="T21" fmla="*/ 22 h 104"/>
                      <a:gd name="T22" fmla="*/ 13 w 76"/>
                      <a:gd name="T23" fmla="*/ 24 h 104"/>
                      <a:gd name="T24" fmla="*/ 8 w 76"/>
                      <a:gd name="T25" fmla="*/ 34 h 104"/>
                      <a:gd name="T26" fmla="*/ 5 w 76"/>
                      <a:gd name="T27" fmla="*/ 33 h 104"/>
                      <a:gd name="T28" fmla="*/ 3 w 76"/>
                      <a:gd name="T29" fmla="*/ 29 h 104"/>
                      <a:gd name="T30" fmla="*/ 0 w 76"/>
                      <a:gd name="T31" fmla="*/ 18 h 104"/>
                      <a:gd name="T32" fmla="*/ 1 w 76"/>
                      <a:gd name="T33" fmla="*/ 10 h 104"/>
                      <a:gd name="T34" fmla="*/ 3 w 76"/>
                      <a:gd name="T35" fmla="*/ 6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1 w 37"/>
                      <a:gd name="T1" fmla="*/ 9 h 61"/>
                      <a:gd name="T2" fmla="*/ 6 w 37"/>
                      <a:gd name="T3" fmla="*/ 0 h 61"/>
                      <a:gd name="T4" fmla="*/ 6 w 37"/>
                      <a:gd name="T5" fmla="*/ 9 h 61"/>
                      <a:gd name="T6" fmla="*/ 16 w 37"/>
                      <a:gd name="T7" fmla="*/ 12 h 61"/>
                      <a:gd name="T8" fmla="*/ 8 w 37"/>
                      <a:gd name="T9" fmla="*/ 14 h 61"/>
                      <a:gd name="T10" fmla="*/ 2 w 37"/>
                      <a:gd name="T11" fmla="*/ 19 h 61"/>
                      <a:gd name="T12" fmla="*/ 0 w 37"/>
                      <a:gd name="T13" fmla="*/ 11 h 61"/>
                      <a:gd name="T14" fmla="*/ 1 w 37"/>
                      <a:gd name="T15" fmla="*/ 9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3 w 49"/>
                      <a:gd name="T1" fmla="*/ 0 h 29"/>
                      <a:gd name="T2" fmla="*/ 12 w 49"/>
                      <a:gd name="T3" fmla="*/ 0 h 29"/>
                      <a:gd name="T4" fmla="*/ 20 w 49"/>
                      <a:gd name="T5" fmla="*/ 6 h 29"/>
                      <a:gd name="T6" fmla="*/ 14 w 49"/>
                      <a:gd name="T7" fmla="*/ 5 h 29"/>
                      <a:gd name="T8" fmla="*/ 1 w 49"/>
                      <a:gd name="T9" fmla="*/ 6 h 29"/>
                      <a:gd name="T10" fmla="*/ 3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9 w 61"/>
                      <a:gd name="T1" fmla="*/ 13 h 48"/>
                      <a:gd name="T2" fmla="*/ 6 w 61"/>
                      <a:gd name="T3" fmla="*/ 9 h 48"/>
                      <a:gd name="T4" fmla="*/ 1 w 61"/>
                      <a:gd name="T5" fmla="*/ 8 h 48"/>
                      <a:gd name="T6" fmla="*/ 6 w 61"/>
                      <a:gd name="T7" fmla="*/ 3 h 48"/>
                      <a:gd name="T8" fmla="*/ 11 w 61"/>
                      <a:gd name="T9" fmla="*/ 0 h 48"/>
                      <a:gd name="T10" fmla="*/ 21 w 61"/>
                      <a:gd name="T11" fmla="*/ 4 h 48"/>
                      <a:gd name="T12" fmla="*/ 23 w 61"/>
                      <a:gd name="T13" fmla="*/ 7 h 48"/>
                      <a:gd name="T14" fmla="*/ 26 w 61"/>
                      <a:gd name="T15" fmla="*/ 11 h 48"/>
                      <a:gd name="T16" fmla="*/ 17 w 61"/>
                      <a:gd name="T17" fmla="*/ 13 h 48"/>
                      <a:gd name="T18" fmla="*/ 10 w 61"/>
                      <a:gd name="T19" fmla="*/ 16 h 48"/>
                      <a:gd name="T20" fmla="*/ 9 w 61"/>
                      <a:gd name="T21" fmla="*/ 13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20 w 286"/>
                      <a:gd name="T1" fmla="*/ 9 h 182"/>
                      <a:gd name="T2" fmla="*/ 15 w 286"/>
                      <a:gd name="T3" fmla="*/ 5 h 182"/>
                      <a:gd name="T4" fmla="*/ 11 w 286"/>
                      <a:gd name="T5" fmla="*/ 10 h 182"/>
                      <a:gd name="T6" fmla="*/ 0 w 286"/>
                      <a:gd name="T7" fmla="*/ 8 h 182"/>
                      <a:gd name="T8" fmla="*/ 4 w 286"/>
                      <a:gd name="T9" fmla="*/ 14 h 182"/>
                      <a:gd name="T10" fmla="*/ 7 w 286"/>
                      <a:gd name="T11" fmla="*/ 21 h 182"/>
                      <a:gd name="T12" fmla="*/ 10 w 286"/>
                      <a:gd name="T13" fmla="*/ 16 h 182"/>
                      <a:gd name="T14" fmla="*/ 13 w 286"/>
                      <a:gd name="T15" fmla="*/ 15 h 182"/>
                      <a:gd name="T16" fmla="*/ 20 w 286"/>
                      <a:gd name="T17" fmla="*/ 19 h 182"/>
                      <a:gd name="T18" fmla="*/ 30 w 286"/>
                      <a:gd name="T19" fmla="*/ 21 h 182"/>
                      <a:gd name="T20" fmla="*/ 38 w 286"/>
                      <a:gd name="T21" fmla="*/ 24 h 182"/>
                      <a:gd name="T22" fmla="*/ 45 w 286"/>
                      <a:gd name="T23" fmla="*/ 34 h 182"/>
                      <a:gd name="T24" fmla="*/ 44 w 286"/>
                      <a:gd name="T25" fmla="*/ 41 h 182"/>
                      <a:gd name="T26" fmla="*/ 42 w 286"/>
                      <a:gd name="T27" fmla="*/ 45 h 182"/>
                      <a:gd name="T28" fmla="*/ 52 w 286"/>
                      <a:gd name="T29" fmla="*/ 43 h 182"/>
                      <a:gd name="T30" fmla="*/ 60 w 286"/>
                      <a:gd name="T31" fmla="*/ 47 h 182"/>
                      <a:gd name="T32" fmla="*/ 72 w 286"/>
                      <a:gd name="T33" fmla="*/ 50 h 182"/>
                      <a:gd name="T34" fmla="*/ 74 w 286"/>
                      <a:gd name="T35" fmla="*/ 49 h 182"/>
                      <a:gd name="T36" fmla="*/ 72 w 286"/>
                      <a:gd name="T37" fmla="*/ 45 h 182"/>
                      <a:gd name="T38" fmla="*/ 76 w 286"/>
                      <a:gd name="T39" fmla="*/ 46 h 182"/>
                      <a:gd name="T40" fmla="*/ 79 w 286"/>
                      <a:gd name="T41" fmla="*/ 40 h 182"/>
                      <a:gd name="T42" fmla="*/ 86 w 286"/>
                      <a:gd name="T43" fmla="*/ 41 h 182"/>
                      <a:gd name="T44" fmla="*/ 91 w 286"/>
                      <a:gd name="T45" fmla="*/ 44 h 182"/>
                      <a:gd name="T46" fmla="*/ 104 w 286"/>
                      <a:gd name="T47" fmla="*/ 56 h 182"/>
                      <a:gd name="T48" fmla="*/ 112 w 286"/>
                      <a:gd name="T49" fmla="*/ 60 h 182"/>
                      <a:gd name="T50" fmla="*/ 121 w 286"/>
                      <a:gd name="T51" fmla="*/ 57 h 182"/>
                      <a:gd name="T52" fmla="*/ 114 w 286"/>
                      <a:gd name="T53" fmla="*/ 54 h 182"/>
                      <a:gd name="T54" fmla="*/ 109 w 286"/>
                      <a:gd name="T55" fmla="*/ 46 h 182"/>
                      <a:gd name="T56" fmla="*/ 107 w 286"/>
                      <a:gd name="T57" fmla="*/ 44 h 182"/>
                      <a:gd name="T58" fmla="*/ 106 w 286"/>
                      <a:gd name="T59" fmla="*/ 41 h 182"/>
                      <a:gd name="T60" fmla="*/ 101 w 286"/>
                      <a:gd name="T61" fmla="*/ 39 h 182"/>
                      <a:gd name="T62" fmla="*/ 102 w 286"/>
                      <a:gd name="T63" fmla="*/ 32 h 182"/>
                      <a:gd name="T64" fmla="*/ 94 w 286"/>
                      <a:gd name="T65" fmla="*/ 29 h 182"/>
                      <a:gd name="T66" fmla="*/ 90 w 286"/>
                      <a:gd name="T67" fmla="*/ 23 h 182"/>
                      <a:gd name="T68" fmla="*/ 81 w 286"/>
                      <a:gd name="T69" fmla="*/ 18 h 182"/>
                      <a:gd name="T70" fmla="*/ 72 w 286"/>
                      <a:gd name="T71" fmla="*/ 13 h 182"/>
                      <a:gd name="T72" fmla="*/ 67 w 286"/>
                      <a:gd name="T73" fmla="*/ 11 h 182"/>
                      <a:gd name="T74" fmla="*/ 51 w 286"/>
                      <a:gd name="T75" fmla="*/ 5 h 182"/>
                      <a:gd name="T76" fmla="*/ 44 w 286"/>
                      <a:gd name="T77" fmla="*/ 1 h 182"/>
                      <a:gd name="T78" fmla="*/ 41 w 286"/>
                      <a:gd name="T79" fmla="*/ 0 h 182"/>
                      <a:gd name="T80" fmla="*/ 30 w 286"/>
                      <a:gd name="T81" fmla="*/ 3 h 182"/>
                      <a:gd name="T82" fmla="*/ 24 w 286"/>
                      <a:gd name="T83" fmla="*/ 11 h 182"/>
                      <a:gd name="T84" fmla="*/ 20 w 286"/>
                      <a:gd name="T85" fmla="*/ 9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19 h 78"/>
                      <a:gd name="T2" fmla="*/ 11 w 78"/>
                      <a:gd name="T3" fmla="*/ 20 h 78"/>
                      <a:gd name="T4" fmla="*/ 19 w 78"/>
                      <a:gd name="T5" fmla="*/ 16 h 78"/>
                      <a:gd name="T6" fmla="*/ 24 w 78"/>
                      <a:gd name="T7" fmla="*/ 10 h 78"/>
                      <a:gd name="T8" fmla="*/ 18 w 78"/>
                      <a:gd name="T9" fmla="*/ 5 h 78"/>
                      <a:gd name="T10" fmla="*/ 18 w 78"/>
                      <a:gd name="T11" fmla="*/ 1 h 78"/>
                      <a:gd name="T12" fmla="*/ 30 w 78"/>
                      <a:gd name="T13" fmla="*/ 9 h 78"/>
                      <a:gd name="T14" fmla="*/ 28 w 78"/>
                      <a:gd name="T15" fmla="*/ 18 h 78"/>
                      <a:gd name="T16" fmla="*/ 14 w 78"/>
                      <a:gd name="T17" fmla="*/ 26 h 78"/>
                      <a:gd name="T18" fmla="*/ 4 w 78"/>
                      <a:gd name="T19" fmla="*/ 22 h 78"/>
                      <a:gd name="T20" fmla="*/ 1 w 78"/>
                      <a:gd name="T21" fmla="*/ 21 h 78"/>
                      <a:gd name="T22" fmla="*/ 0 w 78"/>
                      <a:gd name="T23" fmla="*/ 19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1 w 17"/>
                      <a:gd name="T1" fmla="*/ 1 h 18"/>
                      <a:gd name="T2" fmla="*/ 1 w 17"/>
                      <a:gd name="T3" fmla="*/ 5 h 18"/>
                      <a:gd name="T4" fmla="*/ 1 w 17"/>
                      <a:gd name="T5" fmla="*/ 1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7 w 20"/>
                      <a:gd name="T3" fmla="*/ 1 h 15"/>
                      <a:gd name="T4" fmla="*/ 4 w 20"/>
                      <a:gd name="T5" fmla="*/ 4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6 w 20"/>
                      <a:gd name="T3" fmla="*/ 1 h 15"/>
                      <a:gd name="T4" fmla="*/ 6 w 20"/>
                      <a:gd name="T5" fmla="*/ 5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17 h 80"/>
                      <a:gd name="T2" fmla="*/ 6 w 80"/>
                      <a:gd name="T3" fmla="*/ 8 h 80"/>
                      <a:gd name="T4" fmla="*/ 11 w 80"/>
                      <a:gd name="T5" fmla="*/ 7 h 80"/>
                      <a:gd name="T6" fmla="*/ 20 w 80"/>
                      <a:gd name="T7" fmla="*/ 6 h 80"/>
                      <a:gd name="T8" fmla="*/ 25 w 80"/>
                      <a:gd name="T9" fmla="*/ 0 h 80"/>
                      <a:gd name="T10" fmla="*/ 34 w 80"/>
                      <a:gd name="T11" fmla="*/ 14 h 80"/>
                      <a:gd name="T12" fmla="*/ 30 w 80"/>
                      <a:gd name="T13" fmla="*/ 19 h 80"/>
                      <a:gd name="T14" fmla="*/ 23 w 80"/>
                      <a:gd name="T15" fmla="*/ 21 h 80"/>
                      <a:gd name="T16" fmla="*/ 20 w 80"/>
                      <a:gd name="T17" fmla="*/ 27 h 80"/>
                      <a:gd name="T18" fmla="*/ 14 w 80"/>
                      <a:gd name="T19" fmla="*/ 23 h 80"/>
                      <a:gd name="T20" fmla="*/ 16 w 80"/>
                      <a:gd name="T21" fmla="*/ 18 h 80"/>
                      <a:gd name="T22" fmla="*/ 13 w 80"/>
                      <a:gd name="T23" fmla="*/ 9 h 80"/>
                      <a:gd name="T24" fmla="*/ 9 w 80"/>
                      <a:gd name="T25" fmla="*/ 16 h 80"/>
                      <a:gd name="T26" fmla="*/ 3 w 80"/>
                      <a:gd name="T27" fmla="*/ 19 h 80"/>
                      <a:gd name="T28" fmla="*/ 0 w 80"/>
                      <a:gd name="T29" fmla="*/ 17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6 w 94"/>
                      <a:gd name="T1" fmla="*/ 32 h 174"/>
                      <a:gd name="T2" fmla="*/ 11 w 94"/>
                      <a:gd name="T3" fmla="*/ 43 h 174"/>
                      <a:gd name="T4" fmla="*/ 14 w 94"/>
                      <a:gd name="T5" fmla="*/ 36 h 174"/>
                      <a:gd name="T6" fmla="*/ 22 w 94"/>
                      <a:gd name="T7" fmla="*/ 33 h 174"/>
                      <a:gd name="T8" fmla="*/ 20 w 94"/>
                      <a:gd name="T9" fmla="*/ 41 h 174"/>
                      <a:gd name="T10" fmla="*/ 28 w 94"/>
                      <a:gd name="T11" fmla="*/ 42 h 174"/>
                      <a:gd name="T12" fmla="*/ 32 w 94"/>
                      <a:gd name="T13" fmla="*/ 47 h 174"/>
                      <a:gd name="T14" fmla="*/ 25 w 94"/>
                      <a:gd name="T15" fmla="*/ 49 h 174"/>
                      <a:gd name="T16" fmla="*/ 31 w 94"/>
                      <a:gd name="T17" fmla="*/ 58 h 174"/>
                      <a:gd name="T18" fmla="*/ 36 w 94"/>
                      <a:gd name="T19" fmla="*/ 51 h 174"/>
                      <a:gd name="T20" fmla="*/ 35 w 94"/>
                      <a:gd name="T21" fmla="*/ 37 h 174"/>
                      <a:gd name="T22" fmla="*/ 26 w 94"/>
                      <a:gd name="T23" fmla="*/ 35 h 174"/>
                      <a:gd name="T24" fmla="*/ 21 w 94"/>
                      <a:gd name="T25" fmla="*/ 27 h 174"/>
                      <a:gd name="T26" fmla="*/ 14 w 94"/>
                      <a:gd name="T27" fmla="*/ 27 h 174"/>
                      <a:gd name="T28" fmla="*/ 13 w 94"/>
                      <a:gd name="T29" fmla="*/ 23 h 174"/>
                      <a:gd name="T30" fmla="*/ 18 w 94"/>
                      <a:gd name="T31" fmla="*/ 14 h 174"/>
                      <a:gd name="T32" fmla="*/ 13 w 94"/>
                      <a:gd name="T33" fmla="*/ 0 h 174"/>
                      <a:gd name="T34" fmla="*/ 8 w 94"/>
                      <a:gd name="T35" fmla="*/ 7 h 174"/>
                      <a:gd name="T36" fmla="*/ 2 w 94"/>
                      <a:gd name="T37" fmla="*/ 15 h 174"/>
                      <a:gd name="T38" fmla="*/ 6 w 94"/>
                      <a:gd name="T39" fmla="*/ 25 h 174"/>
                      <a:gd name="T40" fmla="*/ 6 w 94"/>
                      <a:gd name="T41" fmla="*/ 32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3 w 32"/>
                      <a:gd name="T1" fmla="*/ 8 h 50"/>
                      <a:gd name="T2" fmla="*/ 5 w 32"/>
                      <a:gd name="T3" fmla="*/ 0 h 50"/>
                      <a:gd name="T4" fmla="*/ 9 w 32"/>
                      <a:gd name="T5" fmla="*/ 5 h 50"/>
                      <a:gd name="T6" fmla="*/ 10 w 32"/>
                      <a:gd name="T7" fmla="*/ 8 h 50"/>
                      <a:gd name="T8" fmla="*/ 12 w 32"/>
                      <a:gd name="T9" fmla="*/ 9 h 50"/>
                      <a:gd name="T10" fmla="*/ 14 w 32"/>
                      <a:gd name="T11" fmla="*/ 13 h 50"/>
                      <a:gd name="T12" fmla="*/ 8 w 32"/>
                      <a:gd name="T13" fmla="*/ 17 h 50"/>
                      <a:gd name="T14" fmla="*/ 3 w 32"/>
                      <a:gd name="T15" fmla="*/ 8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15 h 50"/>
                      <a:gd name="T2" fmla="*/ 10 w 43"/>
                      <a:gd name="T3" fmla="*/ 7 h 50"/>
                      <a:gd name="T4" fmla="*/ 16 w 43"/>
                      <a:gd name="T5" fmla="*/ 0 h 50"/>
                      <a:gd name="T6" fmla="*/ 11 w 43"/>
                      <a:gd name="T7" fmla="*/ 10 h 50"/>
                      <a:gd name="T8" fmla="*/ 1 w 43"/>
                      <a:gd name="T9" fmla="*/ 17 h 50"/>
                      <a:gd name="T10" fmla="*/ 0 w 43"/>
                      <a:gd name="T11" fmla="*/ 15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9 h 29"/>
                      <a:gd name="T2" fmla="*/ 5 w 41"/>
                      <a:gd name="T3" fmla="*/ 10 h 29"/>
                      <a:gd name="T4" fmla="*/ 0 w 41"/>
                      <a:gd name="T5" fmla="*/ 9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2 w 47"/>
                      <a:gd name="T1" fmla="*/ 52 h 165"/>
                      <a:gd name="T2" fmla="*/ 6 w 47"/>
                      <a:gd name="T3" fmla="*/ 36 h 165"/>
                      <a:gd name="T4" fmla="*/ 7 w 47"/>
                      <a:gd name="T5" fmla="*/ 23 h 165"/>
                      <a:gd name="T6" fmla="*/ 5 w 47"/>
                      <a:gd name="T7" fmla="*/ 13 h 165"/>
                      <a:gd name="T8" fmla="*/ 7 w 47"/>
                      <a:gd name="T9" fmla="*/ 4 h 165"/>
                      <a:gd name="T10" fmla="*/ 9 w 47"/>
                      <a:gd name="T11" fmla="*/ 0 h 165"/>
                      <a:gd name="T12" fmla="*/ 13 w 47"/>
                      <a:gd name="T13" fmla="*/ 10 h 165"/>
                      <a:gd name="T14" fmla="*/ 20 w 47"/>
                      <a:gd name="T15" fmla="*/ 33 h 165"/>
                      <a:gd name="T16" fmla="*/ 13 w 47"/>
                      <a:gd name="T17" fmla="*/ 36 h 165"/>
                      <a:gd name="T18" fmla="*/ 10 w 47"/>
                      <a:gd name="T19" fmla="*/ 42 h 165"/>
                      <a:gd name="T20" fmla="*/ 9 w 47"/>
                      <a:gd name="T21" fmla="*/ 44 h 165"/>
                      <a:gd name="T22" fmla="*/ 11 w 47"/>
                      <a:gd name="T23" fmla="*/ 45 h 165"/>
                      <a:gd name="T24" fmla="*/ 13 w 47"/>
                      <a:gd name="T25" fmla="*/ 49 h 165"/>
                      <a:gd name="T26" fmla="*/ 6 w 47"/>
                      <a:gd name="T27" fmla="*/ 49 h 165"/>
                      <a:gd name="T28" fmla="*/ 3 w 47"/>
                      <a:gd name="T29" fmla="*/ 53 h 165"/>
                      <a:gd name="T30" fmla="*/ 1 w 47"/>
                      <a:gd name="T31" fmla="*/ 51 h 165"/>
                      <a:gd name="T32" fmla="*/ 2 w 47"/>
                      <a:gd name="T33" fmla="*/ 52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11 w 138"/>
                      <a:gd name="T1" fmla="*/ 20 h 103"/>
                      <a:gd name="T2" fmla="*/ 13 w 138"/>
                      <a:gd name="T3" fmla="*/ 14 h 103"/>
                      <a:gd name="T4" fmla="*/ 21 w 138"/>
                      <a:gd name="T5" fmla="*/ 11 h 103"/>
                      <a:gd name="T6" fmla="*/ 23 w 138"/>
                      <a:gd name="T7" fmla="*/ 15 h 103"/>
                      <a:gd name="T8" fmla="*/ 28 w 138"/>
                      <a:gd name="T9" fmla="*/ 16 h 103"/>
                      <a:gd name="T10" fmla="*/ 34 w 138"/>
                      <a:gd name="T11" fmla="*/ 18 h 103"/>
                      <a:gd name="T12" fmla="*/ 50 w 138"/>
                      <a:gd name="T13" fmla="*/ 11 h 103"/>
                      <a:gd name="T14" fmla="*/ 56 w 138"/>
                      <a:gd name="T15" fmla="*/ 6 h 103"/>
                      <a:gd name="T16" fmla="*/ 59 w 138"/>
                      <a:gd name="T17" fmla="*/ 4 h 103"/>
                      <a:gd name="T18" fmla="*/ 45 w 138"/>
                      <a:gd name="T19" fmla="*/ 16 h 103"/>
                      <a:gd name="T20" fmla="*/ 36 w 138"/>
                      <a:gd name="T21" fmla="*/ 22 h 103"/>
                      <a:gd name="T22" fmla="*/ 28 w 138"/>
                      <a:gd name="T23" fmla="*/ 27 h 103"/>
                      <a:gd name="T24" fmla="*/ 21 w 138"/>
                      <a:gd name="T25" fmla="*/ 34 h 103"/>
                      <a:gd name="T26" fmla="*/ 11 w 138"/>
                      <a:gd name="T27" fmla="*/ 29 h 103"/>
                      <a:gd name="T28" fmla="*/ 9 w 138"/>
                      <a:gd name="T29" fmla="*/ 29 h 103"/>
                      <a:gd name="T30" fmla="*/ 9 w 138"/>
                      <a:gd name="T31" fmla="*/ 32 h 103"/>
                      <a:gd name="T32" fmla="*/ 0 w 138"/>
                      <a:gd name="T33" fmla="*/ 32 h 103"/>
                      <a:gd name="T34" fmla="*/ 4 w 138"/>
                      <a:gd name="T35" fmla="*/ 26 h 103"/>
                      <a:gd name="T36" fmla="*/ 11 w 138"/>
                      <a:gd name="T37" fmla="*/ 2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67 w 188"/>
                      <a:gd name="T1" fmla="*/ 8 h 214"/>
                      <a:gd name="T2" fmla="*/ 68 w 188"/>
                      <a:gd name="T3" fmla="*/ 2 h 214"/>
                      <a:gd name="T4" fmla="*/ 72 w 188"/>
                      <a:gd name="T5" fmla="*/ 0 h 214"/>
                      <a:gd name="T6" fmla="*/ 77 w 188"/>
                      <a:gd name="T7" fmla="*/ 8 h 214"/>
                      <a:gd name="T8" fmla="*/ 80 w 188"/>
                      <a:gd name="T9" fmla="*/ 14 h 214"/>
                      <a:gd name="T10" fmla="*/ 76 w 188"/>
                      <a:gd name="T11" fmla="*/ 20 h 214"/>
                      <a:gd name="T12" fmla="*/ 72 w 188"/>
                      <a:gd name="T13" fmla="*/ 26 h 214"/>
                      <a:gd name="T14" fmla="*/ 69 w 188"/>
                      <a:gd name="T15" fmla="*/ 42 h 214"/>
                      <a:gd name="T16" fmla="*/ 61 w 188"/>
                      <a:gd name="T17" fmla="*/ 46 h 214"/>
                      <a:gd name="T18" fmla="*/ 51 w 188"/>
                      <a:gd name="T19" fmla="*/ 46 h 214"/>
                      <a:gd name="T20" fmla="*/ 48 w 188"/>
                      <a:gd name="T21" fmla="*/ 42 h 214"/>
                      <a:gd name="T22" fmla="*/ 43 w 188"/>
                      <a:gd name="T23" fmla="*/ 49 h 214"/>
                      <a:gd name="T24" fmla="*/ 38 w 188"/>
                      <a:gd name="T25" fmla="*/ 50 h 214"/>
                      <a:gd name="T26" fmla="*/ 34 w 188"/>
                      <a:gd name="T27" fmla="*/ 44 h 214"/>
                      <a:gd name="T28" fmla="*/ 25 w 188"/>
                      <a:gd name="T29" fmla="*/ 48 h 214"/>
                      <a:gd name="T30" fmla="*/ 32 w 188"/>
                      <a:gd name="T31" fmla="*/ 48 h 214"/>
                      <a:gd name="T32" fmla="*/ 33 w 188"/>
                      <a:gd name="T33" fmla="*/ 54 h 214"/>
                      <a:gd name="T34" fmla="*/ 25 w 188"/>
                      <a:gd name="T35" fmla="*/ 56 h 214"/>
                      <a:gd name="T36" fmla="*/ 14 w 188"/>
                      <a:gd name="T37" fmla="*/ 56 h 214"/>
                      <a:gd name="T38" fmla="*/ 15 w 188"/>
                      <a:gd name="T39" fmla="*/ 52 h 214"/>
                      <a:gd name="T40" fmla="*/ 20 w 188"/>
                      <a:gd name="T41" fmla="*/ 48 h 214"/>
                      <a:gd name="T42" fmla="*/ 14 w 188"/>
                      <a:gd name="T43" fmla="*/ 50 h 214"/>
                      <a:gd name="T44" fmla="*/ 11 w 188"/>
                      <a:gd name="T45" fmla="*/ 56 h 214"/>
                      <a:gd name="T46" fmla="*/ 13 w 188"/>
                      <a:gd name="T47" fmla="*/ 64 h 214"/>
                      <a:gd name="T48" fmla="*/ 6 w 188"/>
                      <a:gd name="T49" fmla="*/ 67 h 214"/>
                      <a:gd name="T50" fmla="*/ 0 w 188"/>
                      <a:gd name="T51" fmla="*/ 72 h 214"/>
                      <a:gd name="T52" fmla="*/ 3 w 188"/>
                      <a:gd name="T53" fmla="*/ 63 h 214"/>
                      <a:gd name="T54" fmla="*/ 0 w 188"/>
                      <a:gd name="T55" fmla="*/ 55 h 214"/>
                      <a:gd name="T56" fmla="*/ 6 w 188"/>
                      <a:gd name="T57" fmla="*/ 51 h 214"/>
                      <a:gd name="T58" fmla="*/ 14 w 188"/>
                      <a:gd name="T59" fmla="*/ 45 h 214"/>
                      <a:gd name="T60" fmla="*/ 19 w 188"/>
                      <a:gd name="T61" fmla="*/ 40 h 214"/>
                      <a:gd name="T62" fmla="*/ 31 w 188"/>
                      <a:gd name="T63" fmla="*/ 39 h 214"/>
                      <a:gd name="T64" fmla="*/ 36 w 188"/>
                      <a:gd name="T65" fmla="*/ 38 h 214"/>
                      <a:gd name="T66" fmla="*/ 49 w 188"/>
                      <a:gd name="T67" fmla="*/ 26 h 214"/>
                      <a:gd name="T68" fmla="*/ 51 w 188"/>
                      <a:gd name="T69" fmla="*/ 31 h 214"/>
                      <a:gd name="T70" fmla="*/ 56 w 188"/>
                      <a:gd name="T71" fmla="*/ 26 h 214"/>
                      <a:gd name="T72" fmla="*/ 64 w 188"/>
                      <a:gd name="T73" fmla="*/ 18 h 214"/>
                      <a:gd name="T74" fmla="*/ 66 w 188"/>
                      <a:gd name="T75" fmla="*/ 14 h 214"/>
                      <a:gd name="T76" fmla="*/ 63 w 188"/>
                      <a:gd name="T77" fmla="*/ 13 h 214"/>
                      <a:gd name="T78" fmla="*/ 65 w 188"/>
                      <a:gd name="T79" fmla="*/ 11 h 214"/>
                      <a:gd name="T80" fmla="*/ 67 w 188"/>
                      <a:gd name="T81" fmla="*/ 8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3 h 13"/>
                      <a:gd name="T2" fmla="*/ 2 w 13"/>
                      <a:gd name="T3" fmla="*/ 4 h 13"/>
                      <a:gd name="T4" fmla="*/ 0 w 13"/>
                      <a:gd name="T5" fmla="*/ 3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347 w 812"/>
                      <a:gd name="T1" fmla="*/ 9 h 564"/>
                      <a:gd name="T2" fmla="*/ 332 w 812"/>
                      <a:gd name="T3" fmla="*/ 26 h 564"/>
                      <a:gd name="T4" fmla="*/ 320 w 812"/>
                      <a:gd name="T5" fmla="*/ 41 h 564"/>
                      <a:gd name="T6" fmla="*/ 309 w 812"/>
                      <a:gd name="T7" fmla="*/ 48 h 564"/>
                      <a:gd name="T8" fmla="*/ 271 w 812"/>
                      <a:gd name="T9" fmla="*/ 60 h 564"/>
                      <a:gd name="T10" fmla="*/ 270 w 812"/>
                      <a:gd name="T11" fmla="*/ 70 h 564"/>
                      <a:gd name="T12" fmla="*/ 258 w 812"/>
                      <a:gd name="T13" fmla="*/ 77 h 564"/>
                      <a:gd name="T14" fmla="*/ 265 w 812"/>
                      <a:gd name="T15" fmla="*/ 60 h 564"/>
                      <a:gd name="T16" fmla="*/ 246 w 812"/>
                      <a:gd name="T17" fmla="*/ 63 h 564"/>
                      <a:gd name="T18" fmla="*/ 238 w 812"/>
                      <a:gd name="T19" fmla="*/ 73 h 564"/>
                      <a:gd name="T20" fmla="*/ 255 w 812"/>
                      <a:gd name="T21" fmla="*/ 94 h 564"/>
                      <a:gd name="T22" fmla="*/ 254 w 812"/>
                      <a:gd name="T23" fmla="*/ 123 h 564"/>
                      <a:gd name="T24" fmla="*/ 232 w 812"/>
                      <a:gd name="T25" fmla="*/ 136 h 564"/>
                      <a:gd name="T26" fmla="*/ 223 w 812"/>
                      <a:gd name="T27" fmla="*/ 129 h 564"/>
                      <a:gd name="T28" fmla="*/ 206 w 812"/>
                      <a:gd name="T29" fmla="*/ 117 h 564"/>
                      <a:gd name="T30" fmla="*/ 197 w 812"/>
                      <a:gd name="T31" fmla="*/ 117 h 564"/>
                      <a:gd name="T32" fmla="*/ 192 w 812"/>
                      <a:gd name="T33" fmla="*/ 132 h 564"/>
                      <a:gd name="T34" fmla="*/ 214 w 812"/>
                      <a:gd name="T35" fmla="*/ 155 h 564"/>
                      <a:gd name="T36" fmla="*/ 218 w 812"/>
                      <a:gd name="T37" fmla="*/ 176 h 564"/>
                      <a:gd name="T38" fmla="*/ 225 w 812"/>
                      <a:gd name="T39" fmla="*/ 188 h 564"/>
                      <a:gd name="T40" fmla="*/ 210 w 812"/>
                      <a:gd name="T41" fmla="*/ 182 h 564"/>
                      <a:gd name="T42" fmla="*/ 201 w 812"/>
                      <a:gd name="T43" fmla="*/ 174 h 564"/>
                      <a:gd name="T44" fmla="*/ 180 w 812"/>
                      <a:gd name="T45" fmla="*/ 142 h 564"/>
                      <a:gd name="T46" fmla="*/ 182 w 812"/>
                      <a:gd name="T47" fmla="*/ 104 h 564"/>
                      <a:gd name="T48" fmla="*/ 180 w 812"/>
                      <a:gd name="T49" fmla="*/ 90 h 564"/>
                      <a:gd name="T50" fmla="*/ 176 w 812"/>
                      <a:gd name="T51" fmla="*/ 92 h 564"/>
                      <a:gd name="T52" fmla="*/ 165 w 812"/>
                      <a:gd name="T53" fmla="*/ 89 h 564"/>
                      <a:gd name="T54" fmla="*/ 154 w 812"/>
                      <a:gd name="T55" fmla="*/ 57 h 564"/>
                      <a:gd name="T56" fmla="*/ 141 w 812"/>
                      <a:gd name="T57" fmla="*/ 56 h 564"/>
                      <a:gd name="T58" fmla="*/ 123 w 812"/>
                      <a:gd name="T59" fmla="*/ 58 h 564"/>
                      <a:gd name="T60" fmla="*/ 103 w 812"/>
                      <a:gd name="T61" fmla="*/ 78 h 564"/>
                      <a:gd name="T62" fmla="*/ 84 w 812"/>
                      <a:gd name="T63" fmla="*/ 90 h 564"/>
                      <a:gd name="T64" fmla="*/ 79 w 812"/>
                      <a:gd name="T65" fmla="*/ 92 h 564"/>
                      <a:gd name="T66" fmla="*/ 68 w 812"/>
                      <a:gd name="T67" fmla="*/ 110 h 564"/>
                      <a:gd name="T68" fmla="*/ 65 w 812"/>
                      <a:gd name="T69" fmla="*/ 119 h 564"/>
                      <a:gd name="T70" fmla="*/ 55 w 812"/>
                      <a:gd name="T71" fmla="*/ 135 h 564"/>
                      <a:gd name="T72" fmla="*/ 40 w 812"/>
                      <a:gd name="T73" fmla="*/ 131 h 564"/>
                      <a:gd name="T74" fmla="*/ 28 w 812"/>
                      <a:gd name="T75" fmla="*/ 86 h 564"/>
                      <a:gd name="T76" fmla="*/ 31 w 812"/>
                      <a:gd name="T77" fmla="*/ 52 h 564"/>
                      <a:gd name="T78" fmla="*/ 19 w 812"/>
                      <a:gd name="T79" fmla="*/ 60 h 564"/>
                      <a:gd name="T80" fmla="*/ 9 w 812"/>
                      <a:gd name="T81" fmla="*/ 50 h 564"/>
                      <a:gd name="T82" fmla="*/ 10 w 812"/>
                      <a:gd name="T83" fmla="*/ 46 h 564"/>
                      <a:gd name="T84" fmla="*/ 0 w 812"/>
                      <a:gd name="T85" fmla="*/ 31 h 564"/>
                      <a:gd name="T86" fmla="*/ 341 w 812"/>
                      <a:gd name="T87" fmla="*/ 2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3 w 43"/>
                      <a:gd name="T1" fmla="*/ 4 h 85"/>
                      <a:gd name="T2" fmla="*/ 8 w 43"/>
                      <a:gd name="T3" fmla="*/ 1 h 85"/>
                      <a:gd name="T4" fmla="*/ 16 w 43"/>
                      <a:gd name="T5" fmla="*/ 11 h 85"/>
                      <a:gd name="T6" fmla="*/ 8 w 43"/>
                      <a:gd name="T7" fmla="*/ 29 h 85"/>
                      <a:gd name="T8" fmla="*/ 0 w 43"/>
                      <a:gd name="T9" fmla="*/ 24 h 85"/>
                      <a:gd name="T10" fmla="*/ 3 w 43"/>
                      <a:gd name="T11" fmla="*/ 4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5 w 44"/>
                      <a:gd name="T1" fmla="*/ 9 h 74"/>
                      <a:gd name="T2" fmla="*/ 12 w 44"/>
                      <a:gd name="T3" fmla="*/ 1 h 74"/>
                      <a:gd name="T4" fmla="*/ 18 w 44"/>
                      <a:gd name="T5" fmla="*/ 1 h 74"/>
                      <a:gd name="T6" fmla="*/ 16 w 44"/>
                      <a:gd name="T7" fmla="*/ 8 h 74"/>
                      <a:gd name="T8" fmla="*/ 5 w 44"/>
                      <a:gd name="T9" fmla="*/ 24 h 74"/>
                      <a:gd name="T10" fmla="*/ 3 w 44"/>
                      <a:gd name="T11" fmla="*/ 19 h 74"/>
                      <a:gd name="T12" fmla="*/ 1 w 44"/>
                      <a:gd name="T13" fmla="*/ 12 h 74"/>
                      <a:gd name="T14" fmla="*/ 5 w 44"/>
                      <a:gd name="T15" fmla="*/ 9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3 w 20"/>
                      <a:gd name="T1" fmla="*/ 5 h 30"/>
                      <a:gd name="T2" fmla="*/ 2 w 20"/>
                      <a:gd name="T3" fmla="*/ 10 h 30"/>
                      <a:gd name="T4" fmla="*/ 3 w 20"/>
                      <a:gd name="T5" fmla="*/ 5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305 w 682"/>
                      <a:gd name="T1" fmla="*/ 295 h 557"/>
                      <a:gd name="T2" fmla="*/ 309 w 682"/>
                      <a:gd name="T3" fmla="*/ 287 h 557"/>
                      <a:gd name="T4" fmla="*/ 317 w 682"/>
                      <a:gd name="T5" fmla="*/ 262 h 557"/>
                      <a:gd name="T6" fmla="*/ 196 w 682"/>
                      <a:gd name="T7" fmla="*/ 182 h 557"/>
                      <a:gd name="T8" fmla="*/ 179 w 682"/>
                      <a:gd name="T9" fmla="*/ 220 h 557"/>
                      <a:gd name="T10" fmla="*/ 192 w 682"/>
                      <a:gd name="T11" fmla="*/ 353 h 557"/>
                      <a:gd name="T12" fmla="*/ 179 w 682"/>
                      <a:gd name="T13" fmla="*/ 314 h 557"/>
                      <a:gd name="T14" fmla="*/ 154 w 682"/>
                      <a:gd name="T15" fmla="*/ 279 h 557"/>
                      <a:gd name="T16" fmla="*/ 156 w 682"/>
                      <a:gd name="T17" fmla="*/ 262 h 557"/>
                      <a:gd name="T18" fmla="*/ 157 w 682"/>
                      <a:gd name="T19" fmla="*/ 250 h 557"/>
                      <a:gd name="T20" fmla="*/ 140 w 682"/>
                      <a:gd name="T21" fmla="*/ 238 h 557"/>
                      <a:gd name="T22" fmla="*/ 123 w 682"/>
                      <a:gd name="T23" fmla="*/ 220 h 557"/>
                      <a:gd name="T24" fmla="*/ 94 w 682"/>
                      <a:gd name="T25" fmla="*/ 225 h 557"/>
                      <a:gd name="T26" fmla="*/ 80 w 682"/>
                      <a:gd name="T27" fmla="*/ 232 h 557"/>
                      <a:gd name="T28" fmla="*/ 50 w 682"/>
                      <a:gd name="T29" fmla="*/ 232 h 557"/>
                      <a:gd name="T30" fmla="*/ 14 w 682"/>
                      <a:gd name="T31" fmla="*/ 198 h 557"/>
                      <a:gd name="T32" fmla="*/ 7 w 682"/>
                      <a:gd name="T33" fmla="*/ 187 h 557"/>
                      <a:gd name="T34" fmla="*/ 0 w 682"/>
                      <a:gd name="T35" fmla="*/ 168 h 557"/>
                      <a:gd name="T36" fmla="*/ 15 w 682"/>
                      <a:gd name="T37" fmla="*/ 135 h 557"/>
                      <a:gd name="T38" fmla="*/ 20 w 682"/>
                      <a:gd name="T39" fmla="*/ 115 h 557"/>
                      <a:gd name="T40" fmla="*/ 32 w 682"/>
                      <a:gd name="T41" fmla="*/ 91 h 557"/>
                      <a:gd name="T42" fmla="*/ 51 w 682"/>
                      <a:gd name="T43" fmla="*/ 74 h 557"/>
                      <a:gd name="T44" fmla="*/ 106 w 682"/>
                      <a:gd name="T45" fmla="*/ 43 h 557"/>
                      <a:gd name="T46" fmla="*/ 140 w 682"/>
                      <a:gd name="T47" fmla="*/ 19 h 557"/>
                      <a:gd name="T48" fmla="*/ 164 w 682"/>
                      <a:gd name="T49" fmla="*/ 4 h 557"/>
                      <a:gd name="T50" fmla="*/ 230 w 682"/>
                      <a:gd name="T51" fmla="*/ 1 h 557"/>
                      <a:gd name="T52" fmla="*/ 253 w 682"/>
                      <a:gd name="T53" fmla="*/ 0 h 557"/>
                      <a:gd name="T54" fmla="*/ 244 w 682"/>
                      <a:gd name="T55" fmla="*/ 22 h 557"/>
                      <a:gd name="T56" fmla="*/ 281 w 682"/>
                      <a:gd name="T57" fmla="*/ 53 h 557"/>
                      <a:gd name="T58" fmla="*/ 316 w 682"/>
                      <a:gd name="T59" fmla="*/ 47 h 557"/>
                      <a:gd name="T60" fmla="*/ 336 w 682"/>
                      <a:gd name="T61" fmla="*/ 52 h 557"/>
                      <a:gd name="T62" fmla="*/ 355 w 682"/>
                      <a:gd name="T63" fmla="*/ 62 h 557"/>
                      <a:gd name="T64" fmla="*/ 363 w 682"/>
                      <a:gd name="T65" fmla="*/ 119 h 557"/>
                      <a:gd name="T66" fmla="*/ 363 w 682"/>
                      <a:gd name="T67" fmla="*/ 153 h 557"/>
                      <a:gd name="T68" fmla="*/ 380 w 682"/>
                      <a:gd name="T69" fmla="*/ 180 h 557"/>
                      <a:gd name="T70" fmla="*/ 410 w 682"/>
                      <a:gd name="T71" fmla="*/ 191 h 557"/>
                      <a:gd name="T72" fmla="*/ 432 w 682"/>
                      <a:gd name="T73" fmla="*/ 187 h 557"/>
                      <a:gd name="T74" fmla="*/ 422 w 682"/>
                      <a:gd name="T75" fmla="*/ 216 h 557"/>
                      <a:gd name="T76" fmla="*/ 380 w 682"/>
                      <a:gd name="T77" fmla="*/ 259 h 557"/>
                      <a:gd name="T78" fmla="*/ 348 w 682"/>
                      <a:gd name="T79" fmla="*/ 308 h 557"/>
                      <a:gd name="T80" fmla="*/ 353 w 682"/>
                      <a:gd name="T81" fmla="*/ 323 h 557"/>
                      <a:gd name="T82" fmla="*/ 276 w 682"/>
                      <a:gd name="T83" fmla="*/ 353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154 w 257"/>
                      <a:gd name="T1" fmla="*/ 221 h 347"/>
                      <a:gd name="T2" fmla="*/ 148 w 257"/>
                      <a:gd name="T3" fmla="*/ 192 h 347"/>
                      <a:gd name="T4" fmla="*/ 138 w 257"/>
                      <a:gd name="T5" fmla="*/ 183 h 347"/>
                      <a:gd name="T6" fmla="*/ 136 w 257"/>
                      <a:gd name="T7" fmla="*/ 171 h 347"/>
                      <a:gd name="T8" fmla="*/ 133 w 257"/>
                      <a:gd name="T9" fmla="*/ 162 h 347"/>
                      <a:gd name="T10" fmla="*/ 133 w 257"/>
                      <a:gd name="T11" fmla="*/ 146 h 347"/>
                      <a:gd name="T12" fmla="*/ 131 w 257"/>
                      <a:gd name="T13" fmla="*/ 136 h 347"/>
                      <a:gd name="T14" fmla="*/ 145 w 257"/>
                      <a:gd name="T15" fmla="*/ 129 h 347"/>
                      <a:gd name="T16" fmla="*/ 163 w 257"/>
                      <a:gd name="T17" fmla="*/ 125 h 347"/>
                      <a:gd name="T18" fmla="*/ 163 w 257"/>
                      <a:gd name="T19" fmla="*/ 87 h 347"/>
                      <a:gd name="T20" fmla="*/ 34 w 257"/>
                      <a:gd name="T21" fmla="*/ 61 h 347"/>
                      <a:gd name="T22" fmla="*/ 20 w 257"/>
                      <a:gd name="T23" fmla="*/ 62 h 347"/>
                      <a:gd name="T24" fmla="*/ 10 w 257"/>
                      <a:gd name="T25" fmla="*/ 65 h 347"/>
                      <a:gd name="T26" fmla="*/ 0 w 257"/>
                      <a:gd name="T27" fmla="*/ 95 h 347"/>
                      <a:gd name="T28" fmla="*/ 59 w 257"/>
                      <a:gd name="T29" fmla="*/ 220 h 347"/>
                      <a:gd name="T30" fmla="*/ 154 w 257"/>
                      <a:gd name="T31" fmla="*/ 22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3 w 19"/>
                      <a:gd name="T1" fmla="*/ 8 h 37"/>
                      <a:gd name="T2" fmla="*/ 7 w 19"/>
                      <a:gd name="T3" fmla="*/ 7 h 37"/>
                      <a:gd name="T4" fmla="*/ 3 w 19"/>
                      <a:gd name="T5" fmla="*/ 8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5 w 22"/>
                      <a:gd name="T1" fmla="*/ 4 h 20"/>
                      <a:gd name="T2" fmla="*/ 7 w 22"/>
                      <a:gd name="T3" fmla="*/ 0 h 20"/>
                      <a:gd name="T4" fmla="*/ 8 w 22"/>
                      <a:gd name="T5" fmla="*/ 4 h 20"/>
                      <a:gd name="T6" fmla="*/ 3 w 22"/>
                      <a:gd name="T7" fmla="*/ 7 h 20"/>
                      <a:gd name="T8" fmla="*/ 5 w 22"/>
                      <a:gd name="T9" fmla="*/ 4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11 w 57"/>
                      <a:gd name="T1" fmla="*/ 6 h 30"/>
                      <a:gd name="T2" fmla="*/ 14 w 57"/>
                      <a:gd name="T3" fmla="*/ 2 h 30"/>
                      <a:gd name="T4" fmla="*/ 16 w 57"/>
                      <a:gd name="T5" fmla="*/ 10 h 30"/>
                      <a:gd name="T6" fmla="*/ 11 w 57"/>
                      <a:gd name="T7" fmla="*/ 6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201 w 693"/>
                      <a:gd name="T1" fmla="*/ 155 h 696"/>
                      <a:gd name="T2" fmla="*/ 167 w 693"/>
                      <a:gd name="T3" fmla="*/ 151 h 696"/>
                      <a:gd name="T4" fmla="*/ 138 w 693"/>
                      <a:gd name="T5" fmla="*/ 138 h 696"/>
                      <a:gd name="T6" fmla="*/ 113 w 693"/>
                      <a:gd name="T7" fmla="*/ 134 h 696"/>
                      <a:gd name="T8" fmla="*/ 101 w 693"/>
                      <a:gd name="T9" fmla="*/ 139 h 696"/>
                      <a:gd name="T10" fmla="*/ 111 w 693"/>
                      <a:gd name="T11" fmla="*/ 143 h 696"/>
                      <a:gd name="T12" fmla="*/ 125 w 693"/>
                      <a:gd name="T13" fmla="*/ 157 h 696"/>
                      <a:gd name="T14" fmla="*/ 137 w 693"/>
                      <a:gd name="T15" fmla="*/ 159 h 696"/>
                      <a:gd name="T16" fmla="*/ 142 w 693"/>
                      <a:gd name="T17" fmla="*/ 179 h 696"/>
                      <a:gd name="T18" fmla="*/ 133 w 693"/>
                      <a:gd name="T19" fmla="*/ 185 h 696"/>
                      <a:gd name="T20" fmla="*/ 111 w 693"/>
                      <a:gd name="T21" fmla="*/ 206 h 696"/>
                      <a:gd name="T22" fmla="*/ 96 w 693"/>
                      <a:gd name="T23" fmla="*/ 210 h 696"/>
                      <a:gd name="T24" fmla="*/ 41 w 693"/>
                      <a:gd name="T25" fmla="*/ 233 h 696"/>
                      <a:gd name="T26" fmla="*/ 33 w 693"/>
                      <a:gd name="T27" fmla="*/ 206 h 696"/>
                      <a:gd name="T28" fmla="*/ 19 w 693"/>
                      <a:gd name="T29" fmla="*/ 175 h 696"/>
                      <a:gd name="T30" fmla="*/ 14 w 693"/>
                      <a:gd name="T31" fmla="*/ 150 h 696"/>
                      <a:gd name="T32" fmla="*/ 23 w 693"/>
                      <a:gd name="T33" fmla="*/ 115 h 696"/>
                      <a:gd name="T34" fmla="*/ 7 w 693"/>
                      <a:gd name="T35" fmla="*/ 131 h 696"/>
                      <a:gd name="T36" fmla="*/ 34 w 693"/>
                      <a:gd name="T37" fmla="*/ 94 h 696"/>
                      <a:gd name="T38" fmla="*/ 48 w 693"/>
                      <a:gd name="T39" fmla="*/ 68 h 696"/>
                      <a:gd name="T40" fmla="*/ 16 w 693"/>
                      <a:gd name="T41" fmla="*/ 68 h 696"/>
                      <a:gd name="T42" fmla="*/ 0 w 693"/>
                      <a:gd name="T43" fmla="*/ 66 h 696"/>
                      <a:gd name="T44" fmla="*/ 11 w 693"/>
                      <a:gd name="T45" fmla="*/ 47 h 696"/>
                      <a:gd name="T46" fmla="*/ 41 w 693"/>
                      <a:gd name="T47" fmla="*/ 37 h 696"/>
                      <a:gd name="T48" fmla="*/ 94 w 693"/>
                      <a:gd name="T49" fmla="*/ 42 h 696"/>
                      <a:gd name="T50" fmla="*/ 97 w 693"/>
                      <a:gd name="T51" fmla="*/ 21 h 696"/>
                      <a:gd name="T52" fmla="*/ 111 w 693"/>
                      <a:gd name="T53" fmla="*/ 0 h 696"/>
                      <a:gd name="T54" fmla="*/ 152 w 693"/>
                      <a:gd name="T55" fmla="*/ 15 h 696"/>
                      <a:gd name="T56" fmla="*/ 140 w 693"/>
                      <a:gd name="T57" fmla="*/ 29 h 696"/>
                      <a:gd name="T58" fmla="*/ 128 w 693"/>
                      <a:gd name="T59" fmla="*/ 59 h 696"/>
                      <a:gd name="T60" fmla="*/ 154 w 693"/>
                      <a:gd name="T61" fmla="*/ 64 h 696"/>
                      <a:gd name="T62" fmla="*/ 159 w 693"/>
                      <a:gd name="T63" fmla="*/ 46 h 696"/>
                      <a:gd name="T64" fmla="*/ 178 w 693"/>
                      <a:gd name="T65" fmla="*/ 31 h 696"/>
                      <a:gd name="T66" fmla="*/ 212 w 693"/>
                      <a:gd name="T67" fmla="*/ 29 h 696"/>
                      <a:gd name="T68" fmla="*/ 225 w 693"/>
                      <a:gd name="T69" fmla="*/ 17 h 696"/>
                      <a:gd name="T70" fmla="*/ 230 w 693"/>
                      <a:gd name="T71" fmla="*/ 154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524 w 931"/>
                      <a:gd name="T1" fmla="*/ 0 h 149"/>
                      <a:gd name="T2" fmla="*/ 91 w 931"/>
                      <a:gd name="T3" fmla="*/ 18 h 149"/>
                      <a:gd name="T4" fmla="*/ 58 w 931"/>
                      <a:gd name="T5" fmla="*/ 27 h 149"/>
                      <a:gd name="T6" fmla="*/ 39 w 931"/>
                      <a:gd name="T7" fmla="*/ 27 h 149"/>
                      <a:gd name="T8" fmla="*/ 14 w 931"/>
                      <a:gd name="T9" fmla="*/ 49 h 149"/>
                      <a:gd name="T10" fmla="*/ 0 w 931"/>
                      <a:gd name="T11" fmla="*/ 67 h 149"/>
                      <a:gd name="T12" fmla="*/ 37 w 931"/>
                      <a:gd name="T13" fmla="*/ 73 h 149"/>
                      <a:gd name="T14" fmla="*/ 62 w 931"/>
                      <a:gd name="T15" fmla="*/ 61 h 149"/>
                      <a:gd name="T16" fmla="*/ 69 w 931"/>
                      <a:gd name="T17" fmla="*/ 54 h 149"/>
                      <a:gd name="T18" fmla="*/ 106 w 931"/>
                      <a:gd name="T19" fmla="*/ 33 h 149"/>
                      <a:gd name="T20" fmla="*/ 136 w 931"/>
                      <a:gd name="T21" fmla="*/ 29 h 149"/>
                      <a:gd name="T22" fmla="*/ 150 w 931"/>
                      <a:gd name="T23" fmla="*/ 60 h 149"/>
                      <a:gd name="T24" fmla="*/ 119 w 931"/>
                      <a:gd name="T25" fmla="*/ 69 h 149"/>
                      <a:gd name="T26" fmla="*/ 147 w 931"/>
                      <a:gd name="T27" fmla="*/ 72 h 149"/>
                      <a:gd name="T28" fmla="*/ 159 w 931"/>
                      <a:gd name="T29" fmla="*/ 57 h 149"/>
                      <a:gd name="T30" fmla="*/ 169 w 931"/>
                      <a:gd name="T31" fmla="*/ 59 h 149"/>
                      <a:gd name="T32" fmla="*/ 161 w 931"/>
                      <a:gd name="T33" fmla="*/ 34 h 149"/>
                      <a:gd name="T34" fmla="*/ 169 w 931"/>
                      <a:gd name="T35" fmla="*/ 28 h 149"/>
                      <a:gd name="T36" fmla="*/ 176 w 931"/>
                      <a:gd name="T37" fmla="*/ 56 h 149"/>
                      <a:gd name="T38" fmla="*/ 169 w 931"/>
                      <a:gd name="T39" fmla="*/ 72 h 149"/>
                      <a:gd name="T40" fmla="*/ 188 w 931"/>
                      <a:gd name="T41" fmla="*/ 83 h 149"/>
                      <a:gd name="T42" fmla="*/ 190 w 931"/>
                      <a:gd name="T43" fmla="*/ 59 h 149"/>
                      <a:gd name="T44" fmla="*/ 210 w 931"/>
                      <a:gd name="T45" fmla="*/ 66 h 149"/>
                      <a:gd name="T46" fmla="*/ 242 w 931"/>
                      <a:gd name="T47" fmla="*/ 47 h 149"/>
                      <a:gd name="T48" fmla="*/ 260 w 931"/>
                      <a:gd name="T49" fmla="*/ 32 h 149"/>
                      <a:gd name="T50" fmla="*/ 279 w 931"/>
                      <a:gd name="T51" fmla="*/ 36 h 149"/>
                      <a:gd name="T52" fmla="*/ 289 w 931"/>
                      <a:gd name="T53" fmla="*/ 32 h 149"/>
                      <a:gd name="T54" fmla="*/ 274 w 931"/>
                      <a:gd name="T55" fmla="*/ 28 h 149"/>
                      <a:gd name="T56" fmla="*/ 301 w 931"/>
                      <a:gd name="T57" fmla="*/ 22 h 149"/>
                      <a:gd name="T58" fmla="*/ 345 w 931"/>
                      <a:gd name="T59" fmla="*/ 34 h 149"/>
                      <a:gd name="T60" fmla="*/ 369 w 931"/>
                      <a:gd name="T61" fmla="*/ 27 h 149"/>
                      <a:gd name="T62" fmla="*/ 371 w 931"/>
                      <a:gd name="T63" fmla="*/ 40 h 149"/>
                      <a:gd name="T64" fmla="*/ 361 w 931"/>
                      <a:gd name="T65" fmla="*/ 64 h 149"/>
                      <a:gd name="T66" fmla="*/ 388 w 931"/>
                      <a:gd name="T67" fmla="*/ 56 h 149"/>
                      <a:gd name="T68" fmla="*/ 396 w 931"/>
                      <a:gd name="T69" fmla="*/ 51 h 149"/>
                      <a:gd name="T70" fmla="*/ 411 w 931"/>
                      <a:gd name="T71" fmla="*/ 39 h 149"/>
                      <a:gd name="T72" fmla="*/ 504 w 931"/>
                      <a:gd name="T73" fmla="*/ 5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1 w 31"/>
                      <a:gd name="T1" fmla="*/ 9 h 30"/>
                      <a:gd name="T2" fmla="*/ 13 w 31"/>
                      <a:gd name="T3" fmla="*/ 0 h 30"/>
                      <a:gd name="T4" fmla="*/ 8 w 31"/>
                      <a:gd name="T5" fmla="*/ 8 h 30"/>
                      <a:gd name="T6" fmla="*/ 1 w 31"/>
                      <a:gd name="T7" fmla="*/ 9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3 w 44"/>
                      <a:gd name="T1" fmla="*/ 11 h 32"/>
                      <a:gd name="T2" fmla="*/ 10 w 44"/>
                      <a:gd name="T3" fmla="*/ 0 h 32"/>
                      <a:gd name="T4" fmla="*/ 16 w 44"/>
                      <a:gd name="T5" fmla="*/ 1 h 32"/>
                      <a:gd name="T6" fmla="*/ 3 w 44"/>
                      <a:gd name="T7" fmla="*/ 11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16 w 76"/>
                      <a:gd name="T1" fmla="*/ 6 h 18"/>
                      <a:gd name="T2" fmla="*/ 11 w 76"/>
                      <a:gd name="T3" fmla="*/ 1 h 18"/>
                      <a:gd name="T4" fmla="*/ 16 w 76"/>
                      <a:gd name="T5" fmla="*/ 6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7 h 44"/>
                      <a:gd name="T2" fmla="*/ 5 w 42"/>
                      <a:gd name="T3" fmla="*/ 3 h 44"/>
                      <a:gd name="T4" fmla="*/ 0 w 42"/>
                      <a:gd name="T5" fmla="*/ 7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3 w 31"/>
                      <a:gd name="T1" fmla="*/ 7 h 30"/>
                      <a:gd name="T2" fmla="*/ 14 w 31"/>
                      <a:gd name="T3" fmla="*/ 3 h 30"/>
                      <a:gd name="T4" fmla="*/ 3 w 31"/>
                      <a:gd name="T5" fmla="*/ 7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16" r:id="rId3"/>
    <p:sldLayoutId id="2147483917" r:id="rId4"/>
    <p:sldLayoutId id="2147483918" r:id="rId5"/>
    <p:sldLayoutId id="2147483926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Chapter 29</a:t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Interest Rate Derivatives: The Standard Market Models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24600"/>
            <a:ext cx="4953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</a:rPr>
              <a:t>Options, Futures, and Other Derivatives, 11th Edition, Copyright © John C. Hull 2021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DB11560-5F39-4BED-93A7-DD1B6C2843BC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0"/>
            <a:ext cx="7086600" cy="1066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Caplets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09650" y="2133600"/>
            <a:ext cx="7604125" cy="3751263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A cap is a portfolio of “caplets”</a:t>
            </a:r>
          </a:p>
          <a:p>
            <a:pPr eaLnBrk="1" hangingPunct="1"/>
            <a:r>
              <a:rPr lang="en-US" altLang="en-US" dirty="0" smtClean="0"/>
              <a:t>Each caplet is a call option on a future </a:t>
            </a:r>
            <a:r>
              <a:rPr lang="en-US" altLang="en-US" dirty="0" smtClean="0"/>
              <a:t>interest </a:t>
            </a:r>
            <a:r>
              <a:rPr lang="en-US" altLang="en-US" dirty="0" smtClean="0"/>
              <a:t>rate with the payoff occurring in arrears</a:t>
            </a:r>
          </a:p>
          <a:p>
            <a:pPr eaLnBrk="1" hangingPunct="1"/>
            <a:r>
              <a:rPr lang="en-US" altLang="en-US" dirty="0" smtClean="0"/>
              <a:t>When using Black’s model we assume  that the interest rate underlying each caplet is lognormal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</a:rPr>
              <a:t>Options, Futures, and Other Derivatives, 11th Edition, Copyright © John C. Hull 2021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262757-C2B7-4B44-907C-DDAB4B801B53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14400"/>
            <a:ext cx="7924800" cy="762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3600" dirty="0" smtClean="0"/>
              <a:t>Black’s Model for Caps  </a:t>
            </a:r>
            <a:r>
              <a:rPr lang="en-US" altLang="en-US" sz="2200" dirty="0" smtClean="0"/>
              <a:t>(equations 29.7 and 29.8)</a:t>
            </a:r>
            <a:endParaRPr lang="en-US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04925"/>
            <a:ext cx="7645400" cy="57785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The value  of a caplet, for period (</a:t>
            </a:r>
            <a:r>
              <a:rPr lang="en-US" altLang="en-US" sz="2400" i="1" dirty="0" err="1" smtClean="0">
                <a:latin typeface="Times New Roman" panose="02020603050405020304" pitchFamily="18" charset="0"/>
              </a:rPr>
              <a:t>t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en-US" sz="2400" i="1" dirty="0" smtClean="0"/>
              <a:t>, 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t</a:t>
            </a:r>
            <a:r>
              <a:rPr lang="en-US" altLang="en-US" sz="2400" i="1" baseline="-25000" dirty="0" smtClean="0">
                <a:latin typeface="Times New Roman" panose="02020603050405020304" pitchFamily="18" charset="0"/>
              </a:rPr>
              <a:t>k+</a:t>
            </a:r>
            <a:r>
              <a:rPr lang="en-US" altLang="en-US" sz="24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sz="2400" dirty="0" smtClean="0"/>
              <a:t>) is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The value of a </a:t>
            </a:r>
            <a:r>
              <a:rPr lang="en-US" altLang="en-US" sz="2400" dirty="0" err="1" smtClean="0"/>
              <a:t>floorlet</a:t>
            </a:r>
            <a:r>
              <a:rPr lang="en-US" altLang="en-US" sz="2400" dirty="0" smtClean="0"/>
              <a:t> is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/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</a:rPr>
              <a:t>Options, Futures, and Other Derivatives, 11th Edition, Copyright © John C. Hull 2021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1CA0D5-6CB1-40BE-A205-247A504C9A0A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pSp>
        <p:nvGrpSpPr>
          <p:cNvPr id="15366" name="Group 8"/>
          <p:cNvGrpSpPr>
            <a:grpSpLocks/>
          </p:cNvGrpSpPr>
          <p:nvPr/>
        </p:nvGrpSpPr>
        <p:grpSpPr bwMode="auto">
          <a:xfrm>
            <a:off x="1295400" y="4724400"/>
            <a:ext cx="7116763" cy="1358900"/>
            <a:chOff x="1219200" y="4373563"/>
            <a:chExt cx="7269163" cy="1511300"/>
          </a:xfrm>
        </p:grpSpPr>
        <p:sp>
          <p:nvSpPr>
            <p:cNvPr id="15369" name="Rectangle 4"/>
            <p:cNvSpPr>
              <a:spLocks noChangeArrowheads="1"/>
            </p:cNvSpPr>
            <p:nvPr/>
          </p:nvSpPr>
          <p:spPr bwMode="auto">
            <a:xfrm>
              <a:off x="1219200" y="4419600"/>
              <a:ext cx="4751388" cy="97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 eaLnBrk="0" hangingPunct="0">
                <a:spcBef>
                  <a:spcPct val="20000"/>
                </a:spcBef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5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Clr>
                  <a:schemeClr val="tx1"/>
                </a:buClr>
                <a:buSzPct val="150000"/>
                <a:buFontTx/>
                <a:buChar char="•"/>
              </a:pPr>
              <a:r>
                <a:rPr lang="en-US" altLang="en-US" sz="2400">
                  <a:latin typeface="Arial" panose="020B0604020202020204" pitchFamily="34" charset="0"/>
                </a:rPr>
                <a:t> </a:t>
              </a:r>
              <a:r>
                <a:rPr lang="en-US" altLang="en-US" sz="2400" i="1">
                  <a:latin typeface="Times New Roman" panose="02020603050405020304" pitchFamily="18" charset="0"/>
                </a:rPr>
                <a:t>F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k</a:t>
              </a:r>
              <a:r>
                <a:rPr lang="en-US" altLang="en-US" sz="2400">
                  <a:latin typeface="Arial" panose="020B0604020202020204" pitchFamily="34" charset="0"/>
                </a:rPr>
                <a:t>  :  forward interest rate </a:t>
              </a:r>
            </a:p>
            <a:p>
              <a:pPr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	         for  (</a:t>
              </a:r>
              <a:r>
                <a:rPr lang="en-US" altLang="en-US" sz="2400" i="1">
                  <a:latin typeface="Times New Roman" panose="02020603050405020304" pitchFamily="18" charset="0"/>
                </a:rPr>
                <a:t>t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k</a:t>
              </a:r>
              <a:r>
                <a:rPr lang="en-US" altLang="en-US" sz="2400" i="1">
                  <a:latin typeface="Arial" panose="020B0604020202020204" pitchFamily="34" charset="0"/>
                </a:rPr>
                <a:t>, </a:t>
              </a:r>
              <a:r>
                <a:rPr lang="en-US" altLang="en-US" sz="2400" i="1">
                  <a:latin typeface="Times New Roman" panose="02020603050405020304" pitchFamily="18" charset="0"/>
                </a:rPr>
                <a:t>t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k+</a:t>
              </a:r>
              <a:r>
                <a:rPr lang="en-US" altLang="en-US" sz="2400" baseline="-25000">
                  <a:latin typeface="Times New Roman" panose="02020603050405020304" pitchFamily="18" charset="0"/>
                </a:rPr>
                <a:t>1</a:t>
              </a:r>
              <a:r>
                <a:rPr lang="en-US" altLang="en-US" sz="2400">
                  <a:latin typeface="Arial" panose="020B0604020202020204" pitchFamily="34" charset="0"/>
                </a:rPr>
                <a:t>)</a:t>
              </a:r>
            </a:p>
            <a:p>
              <a:pPr>
                <a:buClr>
                  <a:schemeClr val="tx1"/>
                </a:buClr>
                <a:buSzPct val="150000"/>
                <a:buFontTx/>
                <a:buChar char="•"/>
              </a:pPr>
              <a:r>
                <a:rPr lang="en-US" altLang="en-US" sz="2400">
                  <a:latin typeface="Arial" panose="020B0604020202020204" pitchFamily="34" charset="0"/>
                </a:rPr>
                <a:t> </a:t>
              </a:r>
              <a:r>
                <a:rPr lang="en-US" altLang="en-US" sz="2400">
                  <a:latin typeface="Symbol" panose="05050102010706020507" pitchFamily="18" charset="2"/>
                </a:rPr>
                <a:t>s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k</a:t>
              </a:r>
              <a:r>
                <a:rPr lang="en-US" altLang="en-US" sz="2400" i="1" baseline="-25000">
                  <a:latin typeface="Arial" panose="020B0604020202020204" pitchFamily="34" charset="0"/>
                </a:rPr>
                <a:t>  </a:t>
              </a:r>
              <a:r>
                <a:rPr lang="en-US" altLang="en-US" sz="2400">
                  <a:latin typeface="Arial" panose="020B0604020202020204" pitchFamily="34" charset="0"/>
                </a:rPr>
                <a:t>:  forward rate volatility</a:t>
              </a:r>
            </a:p>
            <a:p>
              <a:pPr>
                <a:buClr>
                  <a:schemeClr val="tx1"/>
                </a:buClr>
                <a:buSzPct val="150000"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 </a:t>
              </a:r>
              <a:endParaRPr lang="en-US" altLang="en-US" sz="24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5370" name="Rectangle 5"/>
            <p:cNvSpPr>
              <a:spLocks noChangeArrowheads="1"/>
            </p:cNvSpPr>
            <p:nvPr/>
          </p:nvSpPr>
          <p:spPr bwMode="auto">
            <a:xfrm>
              <a:off x="5486400" y="4373563"/>
              <a:ext cx="3001963" cy="151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 eaLnBrk="0" hangingPunct="0">
                <a:spcBef>
                  <a:spcPct val="20000"/>
                </a:spcBef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5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Clr>
                  <a:schemeClr val="tx1"/>
                </a:buClr>
                <a:buSzPct val="150000"/>
                <a:buFontTx/>
                <a:buChar char="•"/>
              </a:pPr>
              <a:r>
                <a:rPr lang="en-US" altLang="en-US" sz="2800" i="1">
                  <a:latin typeface="Times New Roman" panose="02020603050405020304" pitchFamily="18" charset="0"/>
                </a:rPr>
                <a:t> </a:t>
              </a:r>
              <a:r>
                <a:rPr lang="en-US" altLang="en-US" sz="2400" i="1">
                  <a:latin typeface="Times New Roman" panose="02020603050405020304" pitchFamily="18" charset="0"/>
                </a:rPr>
                <a:t>L</a:t>
              </a:r>
              <a:r>
                <a:rPr lang="en-US" altLang="en-US" sz="2400" i="1">
                  <a:latin typeface="Arial" panose="020B0604020202020204" pitchFamily="34" charset="0"/>
                </a:rPr>
                <a:t>:  </a:t>
              </a:r>
              <a:r>
                <a:rPr lang="en-US" altLang="en-US" sz="2400">
                  <a:latin typeface="Arial" panose="020B0604020202020204" pitchFamily="34" charset="0"/>
                </a:rPr>
                <a:t>principal</a:t>
              </a:r>
            </a:p>
            <a:p>
              <a:pPr>
                <a:buClr>
                  <a:schemeClr val="tx1"/>
                </a:buClr>
                <a:buSzPct val="150000"/>
                <a:buFontTx/>
                <a:buChar char="•"/>
              </a:pPr>
              <a:r>
                <a:rPr lang="en-US" altLang="en-US" sz="2400">
                  <a:latin typeface="Arial" panose="020B0604020202020204" pitchFamily="34" charset="0"/>
                </a:rPr>
                <a:t> </a:t>
              </a:r>
              <a:r>
                <a:rPr lang="en-US" altLang="en-US" sz="2400" i="1">
                  <a:latin typeface="Times New Roman" panose="02020603050405020304" pitchFamily="18" charset="0"/>
                </a:rPr>
                <a:t>R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K</a:t>
              </a:r>
              <a:r>
                <a:rPr lang="en-US" altLang="en-US" sz="2400">
                  <a:latin typeface="Arial" panose="020B0604020202020204" pitchFamily="34" charset="0"/>
                </a:rPr>
                <a:t>  :  cap rate</a:t>
              </a:r>
            </a:p>
            <a:p>
              <a:pPr>
                <a:buClr>
                  <a:schemeClr val="tx1"/>
                </a:buClr>
                <a:buFontTx/>
                <a:buChar char="·"/>
              </a:pPr>
              <a:r>
                <a:rPr lang="en-US" altLang="en-US" sz="2400">
                  <a:latin typeface="Symbol" panose="05050102010706020507" pitchFamily="18" charset="2"/>
                </a:rPr>
                <a:t>d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k</a:t>
              </a:r>
              <a:r>
                <a:rPr lang="en-US" altLang="en-US" sz="2400" i="1">
                  <a:latin typeface="Times New Roman" panose="02020603050405020304" pitchFamily="18" charset="0"/>
                </a:rPr>
                <a:t>=t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k+1</a:t>
              </a:r>
              <a:r>
                <a:rPr lang="en-US" altLang="en-US" sz="2400" i="1">
                  <a:latin typeface="Times New Roman" panose="02020603050405020304" pitchFamily="18" charset="0"/>
                </a:rPr>
                <a:t>-t</a:t>
              </a:r>
              <a:r>
                <a:rPr lang="en-US" altLang="en-US" sz="2400" i="1" baseline="-25000">
                  <a:latin typeface="Times New Roman" panose="02020603050405020304" pitchFamily="18" charset="0"/>
                </a:rPr>
                <a:t>k</a:t>
              </a:r>
            </a:p>
          </p:txBody>
        </p:sp>
      </p:grpSp>
      <p:graphicFrame>
        <p:nvGraphicFramePr>
          <p:cNvPr id="15367" name="Object 6"/>
          <p:cNvGraphicFramePr>
            <a:graphicFrameLocks/>
          </p:cNvGraphicFramePr>
          <p:nvPr/>
        </p:nvGraphicFramePr>
        <p:xfrm>
          <a:off x="1676400" y="2209800"/>
          <a:ext cx="668655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6" imgW="3314700" imgH="711200" progId="Equation.3">
                  <p:embed/>
                </p:oleObj>
              </mc:Choice>
              <mc:Fallback>
                <p:oleObj name="Equation" r:id="rId6" imgW="3314700" imgH="7112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09800"/>
                        <a:ext cx="668655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10"/>
          <p:cNvGraphicFramePr>
            <a:graphicFrameLocks noChangeAspect="1"/>
          </p:cNvGraphicFramePr>
          <p:nvPr/>
        </p:nvGraphicFramePr>
        <p:xfrm>
          <a:off x="1600200" y="4191000"/>
          <a:ext cx="449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8" imgW="2247900" imgH="228600" progId="Equation.3">
                  <p:embed/>
                </p:oleObj>
              </mc:Choice>
              <mc:Fallback>
                <p:oleObj name="Equation" r:id="rId8" imgW="22479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495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When Applying Black’s Model</a:t>
            </a:r>
            <a:br>
              <a:rPr lang="en-US"/>
            </a:br>
            <a:r>
              <a:rPr lang="en-US"/>
              <a:t>To Caps We Must ...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362200"/>
            <a:ext cx="7412038" cy="37687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dirty="0" smtClean="0"/>
              <a:t>EITHER</a:t>
            </a:r>
          </a:p>
          <a:p>
            <a:pPr lvl="1" eaLnBrk="1" hangingPunct="1"/>
            <a:r>
              <a:rPr lang="en-US" altLang="en-US" dirty="0" smtClean="0"/>
              <a:t>Use spot volatilities</a:t>
            </a:r>
          </a:p>
          <a:p>
            <a:pPr lvl="1" eaLnBrk="1" hangingPunct="1"/>
            <a:r>
              <a:rPr lang="en-US" altLang="en-US" dirty="0" smtClean="0"/>
              <a:t>Volatility different for each caplet</a:t>
            </a:r>
          </a:p>
          <a:p>
            <a:pPr eaLnBrk="1" hangingPunct="1"/>
            <a:r>
              <a:rPr lang="en-US" altLang="en-US" sz="2400" dirty="0" smtClean="0"/>
              <a:t>OR</a:t>
            </a:r>
          </a:p>
          <a:p>
            <a:pPr lvl="1" eaLnBrk="1" hangingPunct="1"/>
            <a:r>
              <a:rPr lang="en-US" altLang="en-US" dirty="0" smtClean="0"/>
              <a:t>Use flat volatilities</a:t>
            </a:r>
          </a:p>
          <a:p>
            <a:pPr lvl="1" eaLnBrk="1" hangingPunct="1"/>
            <a:r>
              <a:rPr lang="en-US" altLang="en-US" dirty="0" smtClean="0"/>
              <a:t>Volatility same for each caplet within a particular cap but varies according to life of cap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</a:rPr>
              <a:t>Options, Futures, and Other Derivatives, 11th Edition, Copyright © John C. Hull 2021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68A14EB-44A4-457D-B36D-40797C935381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Theoretical Justification for Cap Model</a:t>
            </a:r>
          </a:p>
        </p:txBody>
      </p:sp>
      <p:graphicFrame>
        <p:nvGraphicFramePr>
          <p:cNvPr id="1843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7360"/>
              </p:ext>
            </p:extLst>
          </p:nvPr>
        </p:nvGraphicFramePr>
        <p:xfrm>
          <a:off x="334531" y="2590800"/>
          <a:ext cx="7007658" cy="261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4" imgW="3543120" imgH="1320480" progId="Equation.3">
                  <p:embed/>
                </p:oleObj>
              </mc:Choice>
              <mc:Fallback>
                <p:oleObj name="Equation" r:id="rId4" imgW="3543120" imgH="1320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531" y="2590800"/>
                        <a:ext cx="7007658" cy="261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</a:rPr>
              <a:t>Options, Futures, and Other Derivatives, 11th Edition, Copyright © John C. Hull 2021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0EB180-FFB0-421C-92CF-CAB3C14B3B3D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Negative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200" dirty="0" smtClean="0"/>
              <a:t>Can use a shifted lognormal model where </a:t>
            </a:r>
            <a:r>
              <a:rPr lang="en-CA" sz="2200" i="1" dirty="0" err="1" smtClean="0">
                <a:latin typeface="+mj-lt"/>
              </a:rPr>
              <a:t>F</a:t>
            </a:r>
            <a:r>
              <a:rPr lang="en-CA" sz="2200" i="1" baseline="-25000" dirty="0" err="1" smtClean="0">
                <a:latin typeface="+mj-lt"/>
              </a:rPr>
              <a:t>k</a:t>
            </a:r>
            <a:r>
              <a:rPr lang="en-CA" sz="2200" dirty="0" smtClean="0"/>
              <a:t> is replaced by </a:t>
            </a:r>
            <a:r>
              <a:rPr lang="en-CA" sz="2200" i="1" dirty="0" err="1" smtClean="0">
                <a:latin typeface="+mj-lt"/>
              </a:rPr>
              <a:t>F</a:t>
            </a:r>
            <a:r>
              <a:rPr lang="en-CA" sz="2200" i="1" baseline="-25000" dirty="0" err="1" smtClean="0">
                <a:latin typeface="+mj-lt"/>
              </a:rPr>
              <a:t>k</a:t>
            </a:r>
            <a:r>
              <a:rPr lang="en-CA" sz="2200" dirty="0" smtClean="0"/>
              <a:t> +</a:t>
            </a:r>
            <a:r>
              <a:rPr lang="en-CA" sz="2200" dirty="0" smtClean="0">
                <a:latin typeface="Symbol" panose="05050102010706020507" pitchFamily="18" charset="2"/>
              </a:rPr>
              <a:t>a</a:t>
            </a:r>
            <a:r>
              <a:rPr lang="en-CA" sz="2200" i="1" dirty="0" smtClean="0">
                <a:latin typeface="Symbol" panose="05050102010706020507" pitchFamily="18" charset="2"/>
              </a:rPr>
              <a:t> </a:t>
            </a:r>
            <a:r>
              <a:rPr lang="en-CA" sz="2200" dirty="0" smtClean="0"/>
              <a:t>and </a:t>
            </a:r>
            <a:r>
              <a:rPr lang="en-CA" sz="2200" i="1" dirty="0" smtClean="0">
                <a:latin typeface="+mj-lt"/>
              </a:rPr>
              <a:t>R</a:t>
            </a:r>
            <a:r>
              <a:rPr lang="en-CA" sz="2200" i="1" baseline="-25000" dirty="0">
                <a:latin typeface="+mj-lt"/>
              </a:rPr>
              <a:t>K</a:t>
            </a:r>
            <a:r>
              <a:rPr lang="en-CA" sz="2200" dirty="0" smtClean="0"/>
              <a:t> is replaced by </a:t>
            </a:r>
            <a:r>
              <a:rPr lang="en-CA" sz="2200" i="1" dirty="0" smtClean="0">
                <a:latin typeface="+mj-lt"/>
              </a:rPr>
              <a:t>R</a:t>
            </a:r>
            <a:r>
              <a:rPr lang="en-CA" sz="2200" i="1" baseline="-25000" dirty="0">
                <a:latin typeface="+mj-lt"/>
              </a:rPr>
              <a:t>K</a:t>
            </a:r>
            <a:r>
              <a:rPr lang="en-CA" sz="2200" dirty="0" smtClean="0"/>
              <a:t>+</a:t>
            </a:r>
            <a:r>
              <a:rPr lang="en-US" sz="2200" i="1" dirty="0" smtClean="0">
                <a:latin typeface="Symbol" panose="05050102010706020507" pitchFamily="18" charset="2"/>
              </a:rPr>
              <a:t>a </a:t>
            </a:r>
            <a:r>
              <a:rPr lang="en-US" sz="2200" dirty="0" smtClean="0"/>
              <a:t>in Black’s model</a:t>
            </a:r>
          </a:p>
          <a:p>
            <a:r>
              <a:rPr lang="en-CA" sz="2200" dirty="0" smtClean="0"/>
              <a:t>Alternatively, the forward rate can be assumed to follow an arithmetic (normal) process:</a:t>
            </a:r>
          </a:p>
          <a:p>
            <a:endParaRPr lang="en-CA" sz="2400" dirty="0"/>
          </a:p>
          <a:p>
            <a:pPr marL="0" indent="344488">
              <a:buNone/>
            </a:pPr>
            <a:r>
              <a:rPr lang="en-CA" sz="2200" dirty="0" smtClean="0"/>
              <a:t>This leads to the price of the caplet being</a:t>
            </a:r>
          </a:p>
          <a:p>
            <a:pPr marL="0" indent="0">
              <a:buNone/>
            </a:pPr>
            <a:endParaRPr lang="en-CA" sz="2400" dirty="0" smtClean="0"/>
          </a:p>
          <a:p>
            <a:pPr marL="0" indent="344488">
              <a:buNone/>
            </a:pPr>
            <a:r>
              <a:rPr lang="en-CA" sz="2200" dirty="0" smtClean="0"/>
              <a:t>and the price of a </a:t>
            </a:r>
            <a:r>
              <a:rPr lang="en-CA" sz="2200" dirty="0" err="1" smtClean="0"/>
              <a:t>floorlet</a:t>
            </a:r>
            <a:r>
              <a:rPr lang="en-CA" sz="2200" dirty="0" smtClean="0"/>
              <a:t> being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3498-A382-446E-B660-77D25A7E87A2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702242"/>
              </p:ext>
            </p:extLst>
          </p:nvPr>
        </p:nvGraphicFramePr>
        <p:xfrm>
          <a:off x="3048000" y="3712247"/>
          <a:ext cx="125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3" imgW="723600" imgH="241200" progId="Equation.3">
                  <p:embed/>
                </p:oleObj>
              </mc:Choice>
              <mc:Fallback>
                <p:oleObj name="Equation" r:id="rId3" imgW="7236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3712247"/>
                        <a:ext cx="12573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974553"/>
              </p:ext>
            </p:extLst>
          </p:nvPr>
        </p:nvGraphicFramePr>
        <p:xfrm>
          <a:off x="1066800" y="4554415"/>
          <a:ext cx="706596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Equation" r:id="rId5" imgW="5105160" imgH="266400" progId="Equation.3">
                  <p:embed/>
                </p:oleObj>
              </mc:Choice>
              <mc:Fallback>
                <p:oleObj name="Equation" r:id="rId5" imgW="510516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4554415"/>
                        <a:ext cx="7065963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694598"/>
              </p:ext>
            </p:extLst>
          </p:nvPr>
        </p:nvGraphicFramePr>
        <p:xfrm>
          <a:off x="2590800" y="5455444"/>
          <a:ext cx="376237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Equation" r:id="rId7" imgW="2717640" imgH="266400" progId="Equation.3">
                  <p:embed/>
                </p:oleObj>
              </mc:Choice>
              <mc:Fallback>
                <p:oleObj name="Equation" r:id="rId7" imgW="271764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0800" y="5455444"/>
                        <a:ext cx="3762375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121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Swaptions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209800"/>
            <a:ext cx="7715250" cy="4038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</a:t>
            </a:r>
            <a:r>
              <a:rPr lang="en-US" altLang="en-US" dirty="0" err="1" smtClean="0"/>
              <a:t>swaption</a:t>
            </a:r>
            <a:r>
              <a:rPr lang="en-US" altLang="en-US" dirty="0" smtClean="0"/>
              <a:t> or swap option gives the holder the right to enter into an interest rate swap in the future</a:t>
            </a:r>
          </a:p>
          <a:p>
            <a:pPr eaLnBrk="1" hangingPunct="1"/>
            <a:r>
              <a:rPr lang="en-US" altLang="en-US" dirty="0" smtClean="0"/>
              <a:t>Two kinds</a:t>
            </a:r>
          </a:p>
          <a:p>
            <a:pPr lvl="1" eaLnBrk="1" hangingPunct="1"/>
            <a:r>
              <a:rPr lang="en-US" altLang="en-US" dirty="0" smtClean="0"/>
              <a:t>The right to pay a specified fixed rate and receive </a:t>
            </a:r>
            <a:r>
              <a:rPr lang="en-US" altLang="en-US" dirty="0" smtClean="0"/>
              <a:t>floating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The right to receive a specified fixed rate and pay </a:t>
            </a:r>
            <a:r>
              <a:rPr lang="en-US" altLang="en-US" dirty="0" smtClean="0"/>
              <a:t>floating </a:t>
            </a:r>
            <a:endParaRPr lang="en-US" altLang="en-US" dirty="0" smtClean="0"/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</a:rPr>
              <a:t>Options, Futures, and Other Derivatives, 11th Edition, Copyright © John C. Hull 2021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1A3E83-D506-4536-B783-D7A03CDBA009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66800"/>
            <a:ext cx="7924800" cy="8382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Black’s Model for European </a:t>
            </a:r>
            <a:r>
              <a:rPr lang="en-US" dirty="0" err="1"/>
              <a:t>Swaptions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133600"/>
            <a:ext cx="7615238" cy="3962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smtClean="0"/>
              <a:t>When valuing  European swap options it is usual to assume  that the swap rate is lognormal</a:t>
            </a:r>
          </a:p>
          <a:p>
            <a:pPr eaLnBrk="1" hangingPunct="1"/>
            <a:r>
              <a:rPr lang="en-US" altLang="en-US" sz="2400" smtClean="0"/>
              <a:t>Consider a swaption which gives the right to pay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s</a:t>
            </a:r>
            <a:r>
              <a:rPr lang="en-US" altLang="en-US" sz="2400" i="1" baseline="-25000" smtClean="0">
                <a:latin typeface="Times New Roman" panose="02020603050405020304" pitchFamily="18" charset="0"/>
              </a:rPr>
              <a:t>K</a:t>
            </a:r>
            <a:r>
              <a:rPr lang="en-US" altLang="en-US" sz="2400" smtClean="0"/>
              <a:t>  on an </a:t>
            </a:r>
            <a:r>
              <a:rPr lang="en-US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smtClean="0"/>
              <a:t> -year swap starting at time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T.</a:t>
            </a:r>
            <a:r>
              <a:rPr lang="en-US" altLang="en-US" sz="2400" smtClean="0"/>
              <a:t> The payoff on each swap payment date is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	</a:t>
            </a:r>
            <a:r>
              <a:rPr lang="en-US" altLang="en-US" sz="2400" i="1" smtClean="0"/>
              <a:t>											</a:t>
            </a:r>
            <a:r>
              <a:rPr lang="en-US" altLang="en-US" sz="2400" smtClean="0"/>
              <a:t>		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    where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L</a:t>
            </a:r>
            <a:r>
              <a:rPr lang="en-US" altLang="en-US" sz="2400" smtClean="0"/>
              <a:t> is principal,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m</a:t>
            </a:r>
            <a:r>
              <a:rPr lang="en-US" altLang="en-US" sz="2400" smtClean="0"/>
              <a:t>  is  payment frequency and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s</a:t>
            </a:r>
            <a:r>
              <a:rPr lang="en-US" altLang="en-US" sz="2400" i="1" baseline="-25000" smtClean="0">
                <a:latin typeface="Times New Roman" panose="02020603050405020304" pitchFamily="18" charset="0"/>
              </a:rPr>
              <a:t>T</a:t>
            </a:r>
            <a:r>
              <a:rPr lang="en-US" altLang="en-US" sz="2400" smtClean="0"/>
              <a:t> is market swap rate at time </a:t>
            </a:r>
            <a:r>
              <a:rPr lang="en-US" altLang="en-US" sz="2400" i="1" smtClean="0">
                <a:latin typeface="Times New Roman" panose="02020603050405020304" pitchFamily="18" charset="0"/>
              </a:rPr>
              <a:t>T</a:t>
            </a:r>
            <a:endParaRPr lang="en-US" altLang="en-US" sz="2400" u="sng" smtClean="0">
              <a:latin typeface="Times New Roman" panose="02020603050405020304" pitchFamily="18" charset="0"/>
            </a:endParaRP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</a:rPr>
              <a:t>Options, Futures, and Other Derivatives, 11th Edition, Copyright © John C. Hull 2021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06A6E78-2B67-4C1A-A453-3CDB958F3569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20486" name="Object 0"/>
          <p:cNvGraphicFramePr>
            <a:graphicFrameLocks/>
          </p:cNvGraphicFramePr>
          <p:nvPr/>
        </p:nvGraphicFramePr>
        <p:xfrm>
          <a:off x="2771775" y="4114800"/>
          <a:ext cx="35226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6" imgW="1524000" imgH="393700" progId="Equation.3">
                  <p:embed/>
                </p:oleObj>
              </mc:Choice>
              <mc:Fallback>
                <p:oleObj name="Equation" r:id="rId6" imgW="1524000" imgH="39370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114800"/>
                        <a:ext cx="35226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143000"/>
            <a:ext cx="7543800" cy="381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sz="3600" dirty="0"/>
              <a:t>Black’s Model for European </a:t>
            </a:r>
            <a:r>
              <a:rPr lang="en-US" sz="3600" dirty="0" err="1"/>
              <a:t>Swaptions</a:t>
            </a:r>
            <a:r>
              <a:rPr lang="en-US" dirty="0"/>
              <a:t> </a:t>
            </a:r>
            <a:r>
              <a:rPr lang="en-US" sz="2200" dirty="0"/>
              <a:t>continued </a:t>
            </a:r>
            <a:r>
              <a:rPr lang="en-US" sz="2200" dirty="0" smtClean="0"/>
              <a:t>(equations 29.10 and 29.11)</a:t>
            </a:r>
            <a:endParaRPr lang="en-US" sz="2200" dirty="0"/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772400" cy="4181475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  <a:r>
              <a:rPr lang="en-US" sz="2200" dirty="0" smtClean="0">
                <a:latin typeface="Arial" charset="0"/>
                <a:cs typeface="Arial" charset="0"/>
              </a:rPr>
              <a:t>The value of the </a:t>
            </a:r>
            <a:r>
              <a:rPr lang="en-US" sz="2200" dirty="0" err="1" smtClean="0">
                <a:latin typeface="Arial" charset="0"/>
                <a:cs typeface="Arial" charset="0"/>
              </a:rPr>
              <a:t>swaption</a:t>
            </a:r>
            <a:r>
              <a:rPr lang="en-US" sz="2200" dirty="0" smtClean="0">
                <a:latin typeface="Arial" charset="0"/>
                <a:cs typeface="Arial" charset="0"/>
              </a:rPr>
              <a:t> where holder has right to pay </a:t>
            </a:r>
            <a:r>
              <a:rPr lang="en-US" sz="2200" i="1" dirty="0" err="1" smtClean="0">
                <a:latin typeface="+mj-lt"/>
                <a:cs typeface="Arial" charset="0"/>
              </a:rPr>
              <a:t>s</a:t>
            </a:r>
            <a:r>
              <a:rPr lang="en-US" sz="2200" i="1" baseline="-25000" dirty="0" err="1" smtClean="0">
                <a:latin typeface="+mj-lt"/>
                <a:cs typeface="Arial" charset="0"/>
              </a:rPr>
              <a:t>K</a:t>
            </a:r>
            <a:r>
              <a:rPr lang="en-US" sz="2200" i="1" dirty="0" smtClean="0">
                <a:latin typeface="+mj-lt"/>
                <a:cs typeface="Arial" charset="0"/>
              </a:rPr>
              <a:t> </a:t>
            </a:r>
            <a:r>
              <a:rPr lang="en-US" sz="2200" dirty="0" smtClean="0">
                <a:latin typeface="Arial" charset="0"/>
                <a:cs typeface="Arial" charset="0"/>
              </a:rPr>
              <a:t>is </a:t>
            </a:r>
            <a:r>
              <a:rPr lang="en-US" sz="2200" i="1" dirty="0" smtClean="0">
                <a:latin typeface="+mj-lt"/>
                <a:cs typeface="Arial" charset="0"/>
              </a:rPr>
              <a:t>LA</a:t>
            </a:r>
            <a:r>
              <a:rPr lang="en-US" sz="2200" dirty="0" smtClean="0">
                <a:latin typeface="+mj-lt"/>
                <a:cs typeface="Arial" charset="0"/>
              </a:rPr>
              <a:t>[</a:t>
            </a:r>
            <a:r>
              <a:rPr lang="en-US" sz="2200" i="1" dirty="0" err="1" smtClean="0">
                <a:latin typeface="+mj-lt"/>
                <a:cs typeface="Arial" charset="0"/>
              </a:rPr>
              <a:t>s</a:t>
            </a:r>
            <a:r>
              <a:rPr lang="en-US" sz="2200" i="1" baseline="-25000" dirty="0" err="1">
                <a:latin typeface="+mj-lt"/>
                <a:cs typeface="Arial" charset="0"/>
              </a:rPr>
              <a:t>F</a:t>
            </a:r>
            <a:r>
              <a:rPr lang="en-US" sz="2200" i="1" dirty="0" err="1" smtClean="0">
                <a:latin typeface="+mj-lt"/>
                <a:cs typeface="Arial" charset="0"/>
              </a:rPr>
              <a:t>N</a:t>
            </a:r>
            <a:r>
              <a:rPr lang="en-US" sz="2200" dirty="0" smtClean="0">
                <a:latin typeface="+mj-lt"/>
                <a:cs typeface="Arial" charset="0"/>
              </a:rPr>
              <a:t>(</a:t>
            </a:r>
            <a:r>
              <a:rPr lang="en-US" sz="2200" i="1" dirty="0" smtClean="0">
                <a:latin typeface="+mj-lt"/>
                <a:cs typeface="Arial" charset="0"/>
              </a:rPr>
              <a:t>d</a:t>
            </a:r>
            <a:r>
              <a:rPr lang="en-US" sz="2200" baseline="-25000" dirty="0" smtClean="0">
                <a:latin typeface="+mj-lt"/>
                <a:cs typeface="Arial" charset="0"/>
              </a:rPr>
              <a:t>1</a:t>
            </a:r>
            <a:r>
              <a:rPr lang="en-US" sz="2200" dirty="0" smtClean="0">
                <a:latin typeface="+mj-lt"/>
                <a:cs typeface="Arial" charset="0"/>
              </a:rPr>
              <a:t>)</a:t>
            </a:r>
            <a:r>
              <a:rPr lang="en-US" sz="2200" i="1" dirty="0" smtClean="0">
                <a:latin typeface="+mj-lt"/>
                <a:cs typeface="Arial" charset="0"/>
              </a:rPr>
              <a:t>−</a:t>
            </a:r>
            <a:r>
              <a:rPr lang="en-US" sz="2200" i="1" dirty="0" err="1" smtClean="0">
                <a:latin typeface="+mj-lt"/>
                <a:cs typeface="Arial" charset="0"/>
              </a:rPr>
              <a:t>s</a:t>
            </a:r>
            <a:r>
              <a:rPr lang="en-US" sz="2200" i="1" baseline="-25000" dirty="0" err="1" smtClean="0">
                <a:latin typeface="+mj-lt"/>
                <a:cs typeface="Arial" charset="0"/>
              </a:rPr>
              <a:t>K</a:t>
            </a:r>
            <a:r>
              <a:rPr lang="en-US" sz="2200" i="1" dirty="0" smtClean="0">
                <a:latin typeface="+mj-lt"/>
                <a:cs typeface="Arial" charset="0"/>
              </a:rPr>
              <a:t> N</a:t>
            </a:r>
            <a:r>
              <a:rPr lang="en-US" sz="2200" dirty="0" smtClean="0">
                <a:latin typeface="+mj-lt"/>
                <a:cs typeface="Arial" charset="0"/>
              </a:rPr>
              <a:t>(</a:t>
            </a:r>
            <a:r>
              <a:rPr lang="en-US" sz="2200" i="1" dirty="0" smtClean="0">
                <a:latin typeface="+mj-lt"/>
                <a:cs typeface="Arial" charset="0"/>
              </a:rPr>
              <a:t>d</a:t>
            </a:r>
            <a:r>
              <a:rPr lang="en-US" sz="2200" baseline="-25000" dirty="0" smtClean="0">
                <a:latin typeface="+mj-lt"/>
                <a:cs typeface="Arial" charset="0"/>
              </a:rPr>
              <a:t>2</a:t>
            </a:r>
            <a:r>
              <a:rPr lang="en-US" sz="2200" dirty="0" smtClean="0">
                <a:latin typeface="+mj-lt"/>
                <a:cs typeface="Arial" charset="0"/>
              </a:rPr>
              <a:t>)]</a:t>
            </a:r>
            <a:r>
              <a:rPr lang="en-US" sz="2400" dirty="0" smtClean="0">
                <a:latin typeface="Arial" charset="0"/>
                <a:cs typeface="Arial" charset="0"/>
              </a:rPr>
              <a:t>	</a:t>
            </a:r>
            <a:endParaRPr lang="en-US" sz="2200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200" dirty="0" smtClean="0">
                <a:latin typeface="Arial" charset="0"/>
                <a:cs typeface="Arial" charset="0"/>
              </a:rPr>
              <a:t>	The value of a </a:t>
            </a:r>
            <a:r>
              <a:rPr lang="en-US" sz="2200" dirty="0" err="1" smtClean="0">
                <a:latin typeface="Arial" charset="0"/>
                <a:cs typeface="Arial" charset="0"/>
              </a:rPr>
              <a:t>swaption</a:t>
            </a:r>
            <a:r>
              <a:rPr lang="en-US" sz="2200" dirty="0" smtClean="0">
                <a:latin typeface="Arial" charset="0"/>
                <a:cs typeface="Arial" charset="0"/>
              </a:rPr>
              <a:t> where the hold has the right to receive </a:t>
            </a:r>
            <a:r>
              <a:rPr lang="en-US" sz="2200" i="1" dirty="0" err="1" smtClean="0">
                <a:latin typeface="+mj-lt"/>
                <a:cs typeface="Arial" charset="0"/>
              </a:rPr>
              <a:t>s</a:t>
            </a:r>
            <a:r>
              <a:rPr lang="en-US" sz="2200" i="1" baseline="-25000" dirty="0" err="1" smtClean="0">
                <a:latin typeface="+mj-lt"/>
                <a:cs typeface="Arial" charset="0"/>
              </a:rPr>
              <a:t>K</a:t>
            </a:r>
            <a:r>
              <a:rPr lang="en-US" sz="2200" dirty="0" smtClean="0">
                <a:latin typeface="Arial" charset="0"/>
                <a:cs typeface="Arial" charset="0"/>
              </a:rPr>
              <a:t> is </a:t>
            </a:r>
            <a:r>
              <a:rPr lang="en-US" sz="2200" i="1" dirty="0" smtClean="0">
                <a:latin typeface="+mj-lt"/>
                <a:cs typeface="Arial" charset="0"/>
              </a:rPr>
              <a:t>LA</a:t>
            </a:r>
            <a:r>
              <a:rPr lang="en-US" sz="2200" dirty="0" smtClean="0">
                <a:latin typeface="+mj-lt"/>
                <a:cs typeface="Arial" charset="0"/>
              </a:rPr>
              <a:t>[</a:t>
            </a:r>
            <a:r>
              <a:rPr lang="en-US" sz="2200" i="1" dirty="0" err="1" smtClean="0">
                <a:latin typeface="+mj-lt"/>
                <a:cs typeface="Arial" charset="0"/>
              </a:rPr>
              <a:t>s</a:t>
            </a:r>
            <a:r>
              <a:rPr lang="en-US" sz="2200" i="1" baseline="-25000" dirty="0" err="1" smtClean="0">
                <a:latin typeface="+mj-lt"/>
                <a:cs typeface="Arial" charset="0"/>
              </a:rPr>
              <a:t>K</a:t>
            </a:r>
            <a:r>
              <a:rPr lang="en-US" sz="2200" i="1" dirty="0" err="1" smtClean="0">
                <a:latin typeface="+mj-lt"/>
                <a:cs typeface="Arial" charset="0"/>
              </a:rPr>
              <a:t>N</a:t>
            </a:r>
            <a:r>
              <a:rPr lang="en-US" sz="2200" dirty="0" smtClean="0">
                <a:latin typeface="+mj-lt"/>
                <a:cs typeface="Arial" charset="0"/>
              </a:rPr>
              <a:t>(</a:t>
            </a:r>
            <a:r>
              <a:rPr lang="en-US" sz="2200" i="1" dirty="0" smtClean="0">
                <a:latin typeface="+mj-lt"/>
                <a:cs typeface="Arial" charset="0"/>
              </a:rPr>
              <a:t>−d</a:t>
            </a:r>
            <a:r>
              <a:rPr lang="en-US" sz="2200" baseline="-25000" dirty="0" smtClean="0">
                <a:latin typeface="+mj-lt"/>
                <a:cs typeface="Arial" charset="0"/>
              </a:rPr>
              <a:t>2</a:t>
            </a:r>
            <a:r>
              <a:rPr lang="en-US" sz="2200" dirty="0" smtClean="0">
                <a:latin typeface="+mj-lt"/>
                <a:cs typeface="Arial" charset="0"/>
              </a:rPr>
              <a:t>)</a:t>
            </a:r>
            <a:r>
              <a:rPr lang="en-US" sz="2200" i="1" dirty="0" smtClean="0">
                <a:latin typeface="+mj-lt"/>
                <a:cs typeface="Arial" charset="0"/>
              </a:rPr>
              <a:t>−</a:t>
            </a:r>
            <a:r>
              <a:rPr lang="en-US" sz="2200" i="1" dirty="0" err="1" smtClean="0">
                <a:latin typeface="+mj-lt"/>
                <a:cs typeface="Arial" charset="0"/>
              </a:rPr>
              <a:t>s</a:t>
            </a:r>
            <a:r>
              <a:rPr lang="en-US" sz="2200" i="1" baseline="-25000" dirty="0" err="1">
                <a:latin typeface="+mj-lt"/>
                <a:cs typeface="Arial" charset="0"/>
              </a:rPr>
              <a:t>F</a:t>
            </a:r>
            <a:r>
              <a:rPr lang="en-US" sz="2200" i="1" dirty="0" smtClean="0">
                <a:latin typeface="+mj-lt"/>
                <a:cs typeface="Arial" charset="0"/>
              </a:rPr>
              <a:t> N</a:t>
            </a:r>
            <a:r>
              <a:rPr lang="en-US" sz="2200" dirty="0" smtClean="0">
                <a:latin typeface="+mj-lt"/>
                <a:cs typeface="Arial" charset="0"/>
              </a:rPr>
              <a:t>(</a:t>
            </a:r>
            <a:r>
              <a:rPr lang="en-US" sz="2200" i="1" dirty="0" smtClean="0">
                <a:cs typeface="Arial" charset="0"/>
              </a:rPr>
              <a:t>−</a:t>
            </a:r>
            <a:r>
              <a:rPr lang="en-US" sz="2200" i="1" dirty="0" smtClean="0">
                <a:latin typeface="+mj-lt"/>
                <a:cs typeface="Arial" charset="0"/>
              </a:rPr>
              <a:t>d</a:t>
            </a:r>
            <a:r>
              <a:rPr lang="en-US" sz="2200" baseline="-25000" dirty="0" smtClean="0">
                <a:latin typeface="+mj-lt"/>
                <a:cs typeface="Arial" charset="0"/>
              </a:rPr>
              <a:t>1</a:t>
            </a:r>
            <a:r>
              <a:rPr lang="en-US" sz="2200" dirty="0" smtClean="0">
                <a:latin typeface="+mj-lt"/>
                <a:cs typeface="Arial" charset="0"/>
              </a:rPr>
              <a:t>)]</a:t>
            </a:r>
            <a:r>
              <a:rPr lang="en-US" sz="2400" dirty="0" smtClean="0">
                <a:latin typeface="Arial" charset="0"/>
                <a:cs typeface="Arial" charset="0"/>
              </a:rPr>
              <a:t>																			</a:t>
            </a:r>
            <a:r>
              <a:rPr lang="en-US" sz="2400" i="1" dirty="0" smtClean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i="1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i="1" dirty="0" smtClean="0">
                <a:latin typeface="Arial" charset="0"/>
                <a:cs typeface="Arial" charset="0"/>
              </a:rPr>
              <a:t>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i="1" dirty="0" smtClean="0">
                <a:latin typeface="Arial" charset="0"/>
                <a:cs typeface="Arial" charset="0"/>
              </a:rPr>
              <a:t> 	</a:t>
            </a:r>
            <a:r>
              <a:rPr lang="en-US" sz="2400" i="1" dirty="0" err="1" smtClean="0">
                <a:latin typeface="Times New Roman" pitchFamily="18" charset="0"/>
                <a:cs typeface="Arial" charset="0"/>
              </a:rPr>
              <a:t>s</a:t>
            </a:r>
            <a:r>
              <a:rPr lang="en-US" sz="2400" i="1" baseline="-25000" dirty="0" err="1">
                <a:latin typeface="+mj-lt"/>
                <a:cs typeface="Arial" charset="0"/>
              </a:rPr>
              <a:t>F</a:t>
            </a:r>
            <a:r>
              <a:rPr lang="en-US" sz="2400" dirty="0" smtClean="0">
                <a:latin typeface="Arial" charset="0"/>
                <a:cs typeface="Arial" charset="0"/>
              </a:rPr>
              <a:t>  is the forward swap rate;  </a:t>
            </a:r>
            <a:r>
              <a:rPr lang="en-US" sz="2400" dirty="0" smtClean="0">
                <a:latin typeface="Symbol" pitchFamily="18" charset="2"/>
                <a:cs typeface="Arial" charset="0"/>
              </a:rPr>
              <a:t>s</a:t>
            </a:r>
            <a:r>
              <a:rPr lang="en-US" sz="2400" dirty="0" smtClean="0">
                <a:latin typeface="Arial" charset="0"/>
                <a:cs typeface="Arial" charset="0"/>
              </a:rPr>
              <a:t> is the forward swap rate volatility;  </a:t>
            </a:r>
            <a:r>
              <a:rPr lang="en-US" sz="24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 smtClean="0">
                <a:latin typeface="Times New Roman" pitchFamily="18" charset="0"/>
                <a:cs typeface="Arial" charset="0"/>
              </a:rPr>
              <a:t>i</a:t>
            </a:r>
            <a:r>
              <a:rPr lang="en-US" sz="2400" i="1" baseline="-250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cs typeface="Arial" charset="0"/>
              </a:rPr>
              <a:t>is the time  from today until the </a:t>
            </a:r>
            <a:r>
              <a:rPr lang="en-US" sz="2400" i="1" dirty="0" err="1" smtClean="0">
                <a:latin typeface="Times New Roman" pitchFamily="18" charset="0"/>
                <a:cs typeface="Arial" charset="0"/>
              </a:rPr>
              <a:t>i</a:t>
            </a:r>
            <a:r>
              <a:rPr lang="en-US" sz="2400" dirty="0" err="1" smtClean="0">
                <a:latin typeface="Arial" charset="0"/>
                <a:cs typeface="Arial" charset="0"/>
              </a:rPr>
              <a:t>th</a:t>
            </a:r>
            <a:r>
              <a:rPr lang="en-US" sz="2400" dirty="0" smtClean="0">
                <a:latin typeface="Arial" charset="0"/>
                <a:cs typeface="Arial" charset="0"/>
              </a:rPr>
              <a:t> swap payment.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</a:rPr>
              <a:t>Options, Futures, and Other Derivatives, 11th Edition, Copyright © John C. Hull 2021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520DF1F-6295-4507-9DAE-5CA823FAF7D3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21510" name="Object 1025"/>
          <p:cNvGraphicFramePr>
            <a:graphicFrameLocks/>
          </p:cNvGraphicFramePr>
          <p:nvPr/>
        </p:nvGraphicFramePr>
        <p:xfrm>
          <a:off x="2514600" y="4343400"/>
          <a:ext cx="2184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Equation" r:id="rId6" imgW="1066800" imgH="431800" progId="Equation.3">
                  <p:embed/>
                </p:oleObj>
              </mc:Choice>
              <mc:Fallback>
                <p:oleObj name="Equation" r:id="rId6" imgW="1066800" imgH="431800" progId="Equation.3">
                  <p:embed/>
                  <p:pic>
                    <p:nvPicPr>
                      <p:cNvPr id="0" name="Object 102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343400"/>
                        <a:ext cx="2184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10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656951"/>
              </p:ext>
            </p:extLst>
          </p:nvPr>
        </p:nvGraphicFramePr>
        <p:xfrm>
          <a:off x="1392238" y="3581400"/>
          <a:ext cx="52609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8" imgW="3124080" imgH="444240" progId="Equation.3">
                  <p:embed/>
                </p:oleObj>
              </mc:Choice>
              <mc:Fallback>
                <p:oleObj name="Equation" r:id="rId8" imgW="3124080" imgH="444240" progId="Equation.3">
                  <p:embed/>
                  <p:pic>
                    <p:nvPicPr>
                      <p:cNvPr id="0" name="Object 1026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3581400"/>
                        <a:ext cx="52609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42900" y="6477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Black’s Model and OIS Discounting</a:t>
            </a:r>
            <a:endParaRPr lang="en-CA" alt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CA" i="1" dirty="0" smtClean="0">
                <a:latin typeface="+mj-lt"/>
              </a:rPr>
              <a:t>A</a:t>
            </a:r>
            <a:r>
              <a:rPr lang="en-CA" dirty="0" smtClean="0"/>
              <a:t> is defined by the OIS zero curve</a:t>
            </a:r>
          </a:p>
          <a:p>
            <a:pPr eaLnBrk="1" hangingPunct="1">
              <a:defRPr/>
            </a:pPr>
            <a:r>
              <a:rPr lang="en-CA" i="1" dirty="0" err="1" smtClean="0">
                <a:latin typeface="+mj-lt"/>
              </a:rPr>
              <a:t>s</a:t>
            </a:r>
            <a:r>
              <a:rPr lang="en-CA" i="1" baseline="-25000" dirty="0" err="1" smtClean="0">
                <a:latin typeface="+mj-lt"/>
              </a:rPr>
              <a:t>F</a:t>
            </a:r>
            <a:r>
              <a:rPr lang="en-CA" dirty="0" smtClean="0"/>
              <a:t> is defined by </a:t>
            </a:r>
            <a:r>
              <a:rPr lang="en-CA" dirty="0" smtClean="0"/>
              <a:t>forward </a:t>
            </a:r>
            <a:r>
              <a:rPr lang="en-CA" dirty="0" smtClean="0"/>
              <a:t>rates</a:t>
            </a:r>
            <a:endParaRPr lang="en-CA" dirty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</a:rPr>
              <a:t>Options, Futures, and Other Derivatives, 11th Edition, Copyright © John C. Hull 2021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37B551C-DD4D-44EA-AB48-5E417A6358B9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3716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Theoretical </a:t>
            </a:r>
            <a:r>
              <a:rPr lang="en-US" dirty="0"/>
              <a:t>Justification for Swap Option Model</a:t>
            </a:r>
          </a:p>
        </p:txBody>
      </p:sp>
      <p:graphicFrame>
        <p:nvGraphicFramePr>
          <p:cNvPr id="23555" name="Object 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500888"/>
              </p:ext>
            </p:extLst>
          </p:nvPr>
        </p:nvGraphicFramePr>
        <p:xfrm>
          <a:off x="685800" y="2803524"/>
          <a:ext cx="7162800" cy="3260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4" imgW="3403440" imgH="1549080" progId="Equation.3">
                  <p:embed/>
                </p:oleObj>
              </mc:Choice>
              <mc:Fallback>
                <p:oleObj name="Equation" r:id="rId4" imgW="3403440" imgH="15490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03524"/>
                        <a:ext cx="7162800" cy="32607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</a:rPr>
              <a:t>Options, Futures, and Other Derivatives, 11th Edition, Copyright © John C. Hull 2021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8093D58-FECE-40DC-8C26-EB8E0F97E31C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67056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3500" dirty="0" smtClean="0"/>
              <a:t>The Complications in Valuing Interest Rate </a:t>
            </a:r>
            <a:r>
              <a:rPr lang="en-US" altLang="en-US" sz="3500" dirty="0" smtClean="0"/>
              <a:t>Derivatives</a:t>
            </a:r>
            <a:endParaRPr lang="en-US" altLang="en-US" sz="35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2133600"/>
            <a:ext cx="7180263" cy="39973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200" dirty="0" smtClean="0"/>
              <a:t>We need a whole term structure to define the level of interest rates at any time</a:t>
            </a:r>
          </a:p>
          <a:p>
            <a:pPr eaLnBrk="1" hangingPunct="1"/>
            <a:r>
              <a:rPr lang="en-US" altLang="en-US" sz="2200" dirty="0" smtClean="0"/>
              <a:t>The stochastic process for an interest rate is more complicated than that for a stock price</a:t>
            </a:r>
          </a:p>
          <a:p>
            <a:pPr eaLnBrk="1" hangingPunct="1"/>
            <a:r>
              <a:rPr lang="en-US" altLang="en-US" sz="2200" dirty="0" smtClean="0"/>
              <a:t>Volatilities of different  points on the term structure are different</a:t>
            </a:r>
          </a:p>
          <a:p>
            <a:pPr eaLnBrk="1" hangingPunct="1"/>
            <a:r>
              <a:rPr lang="en-US" altLang="en-US" sz="2200" dirty="0" smtClean="0"/>
              <a:t>Interest rates are used for discounting the payoff as well as for defining the payoff. </a:t>
            </a:r>
            <a:endParaRPr lang="en-US" altLang="en-US" sz="2400" dirty="0" smtClean="0"/>
          </a:p>
          <a:p>
            <a:pPr eaLnBrk="1" hangingPunct="1"/>
            <a:endParaRPr lang="en-US" altLang="en-US" sz="3600" dirty="0" smtClean="0"/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</a:rPr>
              <a:t>Options, Futures, and Other Derivatives, 11th Edition, Copyright © John C. Hull 2021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38FC67A-7688-498F-A5B4-E88450E7464A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14400"/>
            <a:ext cx="7239000" cy="1676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Relationship Between Swaptions and Bond Options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667000"/>
            <a:ext cx="8166100" cy="34766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An interest rate swap can be regarded as the exchange of a fixed-rate bond for a floating-rate bond</a:t>
            </a:r>
          </a:p>
          <a:p>
            <a:pPr eaLnBrk="1" hangingPunct="1"/>
            <a:r>
              <a:rPr lang="en-US" altLang="en-US" dirty="0" smtClean="0"/>
              <a:t>A </a:t>
            </a:r>
            <a:r>
              <a:rPr lang="en-US" altLang="en-US" dirty="0" err="1" smtClean="0"/>
              <a:t>swaption</a:t>
            </a:r>
            <a:r>
              <a:rPr lang="en-US" altLang="en-US" dirty="0" smtClean="0"/>
              <a:t> or swap option is therefore an option to exchange a fixed-rate bond for a floating-rate bond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</a:rPr>
              <a:t>Options, Futures, and Other Derivatives, 11th Edition, Copyright © John C. Hull 2021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14E8B8D-1848-47F4-ADAE-93CCD47A5693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7239000" cy="12192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Relationship Between </a:t>
            </a:r>
            <a:r>
              <a:rPr lang="en-US" dirty="0" err="1"/>
              <a:t>Swaptions</a:t>
            </a:r>
            <a:r>
              <a:rPr lang="en-US" dirty="0"/>
              <a:t> and Bond Options </a:t>
            </a:r>
            <a:r>
              <a:rPr lang="en-US" sz="2200" dirty="0"/>
              <a:t>(continued)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745413" cy="4424363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At the start of the swap the floating-rate bond is worth par so that the swaption can be viewed as an option to exchange a fixed-rate bond for par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An option on a swap where fixed is paid and floating is received is a put option on the bond with a strike price of par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When floating is paid and fixed is received, it is a call option on the bond with a strike price of par</a:t>
            </a: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</a:rPr>
              <a:t>Options, Futures, and Other Derivatives, 11th Edition, Copyright © John C. Hull 2021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99BA9E-86E3-4482-A64D-836067828320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Negative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Can use a shifted lognormal model where </a:t>
            </a:r>
            <a:r>
              <a:rPr lang="en-CA" i="1" dirty="0" err="1" smtClean="0">
                <a:latin typeface="+mj-lt"/>
              </a:rPr>
              <a:t>s</a:t>
            </a:r>
            <a:r>
              <a:rPr lang="en-CA" i="1" baseline="-25000" dirty="0" err="1" smtClean="0">
                <a:latin typeface="+mj-lt"/>
              </a:rPr>
              <a:t>F</a:t>
            </a:r>
            <a:r>
              <a:rPr lang="en-CA" dirty="0" smtClean="0"/>
              <a:t> </a:t>
            </a:r>
            <a:r>
              <a:rPr lang="en-CA" dirty="0"/>
              <a:t>is replaced by </a:t>
            </a:r>
            <a:r>
              <a:rPr lang="en-CA" i="1" dirty="0" err="1" smtClean="0">
                <a:latin typeface="+mj-lt"/>
              </a:rPr>
              <a:t>s</a:t>
            </a:r>
            <a:r>
              <a:rPr lang="en-CA" i="1" baseline="-25000" dirty="0" err="1" smtClean="0">
                <a:latin typeface="+mj-lt"/>
              </a:rPr>
              <a:t>F</a:t>
            </a:r>
            <a:r>
              <a:rPr lang="en-CA" dirty="0" smtClean="0">
                <a:latin typeface="+mj-lt"/>
              </a:rPr>
              <a:t> </a:t>
            </a:r>
            <a:r>
              <a:rPr lang="en-CA" dirty="0"/>
              <a:t>+</a:t>
            </a:r>
            <a:r>
              <a:rPr lang="en-CA" dirty="0">
                <a:latin typeface="Symbol" panose="05050102010706020507" pitchFamily="18" charset="2"/>
              </a:rPr>
              <a:t>a</a:t>
            </a:r>
            <a:r>
              <a:rPr lang="en-CA" i="1" dirty="0">
                <a:latin typeface="Symbol" panose="05050102010706020507" pitchFamily="18" charset="2"/>
              </a:rPr>
              <a:t> </a:t>
            </a:r>
            <a:r>
              <a:rPr lang="en-CA" dirty="0"/>
              <a:t>and </a:t>
            </a:r>
            <a:r>
              <a:rPr lang="en-CA" i="1" dirty="0" smtClean="0">
                <a:latin typeface="+mj-lt"/>
              </a:rPr>
              <a:t>R</a:t>
            </a:r>
            <a:r>
              <a:rPr lang="en-CA" i="1" baseline="-25000" dirty="0">
                <a:latin typeface="+mj-lt"/>
              </a:rPr>
              <a:t>K</a:t>
            </a:r>
            <a:r>
              <a:rPr lang="en-CA" dirty="0" smtClean="0">
                <a:latin typeface="+mj-lt"/>
              </a:rPr>
              <a:t> </a:t>
            </a:r>
            <a:r>
              <a:rPr lang="en-CA" dirty="0"/>
              <a:t>is replaced by </a:t>
            </a:r>
            <a:r>
              <a:rPr lang="en-CA" i="1" dirty="0" smtClean="0">
                <a:latin typeface="+mj-lt"/>
              </a:rPr>
              <a:t>R</a:t>
            </a:r>
            <a:r>
              <a:rPr lang="en-CA" i="1" baseline="-25000" dirty="0">
                <a:latin typeface="+mj-lt"/>
              </a:rPr>
              <a:t>K</a:t>
            </a:r>
            <a:r>
              <a:rPr lang="en-CA" dirty="0" smtClean="0"/>
              <a:t>+</a:t>
            </a:r>
            <a:r>
              <a:rPr lang="en-US" i="1" dirty="0">
                <a:latin typeface="Symbol" panose="05050102010706020507" pitchFamily="18" charset="2"/>
              </a:rPr>
              <a:t>a </a:t>
            </a:r>
            <a:r>
              <a:rPr lang="en-US" dirty="0"/>
              <a:t>in Black’s model</a:t>
            </a:r>
          </a:p>
          <a:p>
            <a:r>
              <a:rPr lang="en-CA" dirty="0"/>
              <a:t>Alternatively the forward </a:t>
            </a:r>
            <a:r>
              <a:rPr lang="en-CA" dirty="0" smtClean="0"/>
              <a:t>swap rate </a:t>
            </a:r>
            <a:r>
              <a:rPr lang="en-CA" dirty="0"/>
              <a:t>can be assumed to follow an arithmetic (normal) </a:t>
            </a:r>
            <a:r>
              <a:rPr lang="en-CA" dirty="0" smtClean="0"/>
              <a:t>process</a:t>
            </a:r>
            <a:endParaRPr lang="en-CA" dirty="0"/>
          </a:p>
          <a:p>
            <a:r>
              <a:rPr lang="en-CA" dirty="0" smtClean="0"/>
              <a:t>This leads to similar pricing formulas to those for caps</a:t>
            </a:r>
            <a:endParaRPr lang="en-CA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3498-A382-446E-B660-77D25A7E87A2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458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Deltas of Interest Rate Derivatives</a:t>
            </a:r>
            <a:r>
              <a:rPr lang="en-US" altLang="en-US" smtClean="0"/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smtClean="0"/>
              <a:t>Alternatives: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600" smtClean="0"/>
              <a:t>Calculate a DV01 (the impact of a 1bps parallel shift in the zero curve)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600" smtClean="0"/>
              <a:t>Calculate impact of small change in the quote for each instrument used to calculate the zero curve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600" smtClean="0"/>
              <a:t>Divide zero curve (or forward curve) into buckets and calculate the impact of a shift in each bucket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600" smtClean="0"/>
              <a:t>Carry out a principal components analysis for changes in the zero curve. Calculate delta with respect to each of the first two or three factors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altLang="en-US" sz="3600" smtClean="0"/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</a:rPr>
              <a:t>Options, Futures, and Other Derivatives, 11th Edition, Copyright © John C. Hull 2021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92CFADE-C09C-4A55-8EB9-42733C5EB937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Approaches to Pricing</a:t>
            </a:r>
            <a:br>
              <a:rPr lang="en-US"/>
            </a:br>
            <a:r>
              <a:rPr lang="en-US"/>
              <a:t>Interest Rate Options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514600"/>
            <a:ext cx="6343650" cy="36163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Use a variant  of Black’s model </a:t>
            </a:r>
          </a:p>
          <a:p>
            <a:pPr eaLnBrk="1" hangingPunct="1"/>
            <a:r>
              <a:rPr lang="en-US" altLang="en-US" smtClean="0"/>
              <a:t>Use a no-arbitrage (yield curve based) model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</a:rPr>
              <a:t>Options, Futures, and Other Derivatives, 11th Edition, Copyright © John C. Hull 2021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5C06C68-BA46-4360-94C2-7EF49FA14887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Black’s Model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133600"/>
            <a:ext cx="7232650" cy="39973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Similar to the model proposed by Fischer Black for valuing options on futures in 1976</a:t>
            </a:r>
          </a:p>
          <a:p>
            <a:pPr eaLnBrk="1" hangingPunct="1"/>
            <a:r>
              <a:rPr lang="en-US" altLang="en-US" smtClean="0"/>
              <a:t>Assumes that the value of an interest rate, a bond price, or some other variable at a particular time </a:t>
            </a:r>
            <a:r>
              <a:rPr lang="en-US" altLang="en-US" i="1" smtClean="0">
                <a:latin typeface="Times New Roman" panose="02020603050405020304" pitchFamily="18" charset="0"/>
              </a:rPr>
              <a:t>T</a:t>
            </a:r>
            <a:r>
              <a:rPr lang="en-US" altLang="en-US" smtClean="0"/>
              <a:t> in the future has a lognormal distribution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</a:rPr>
              <a:t>Options, Futures, and Other Derivatives, 11th Edition, Copyright © John C. Hull 2021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0FB4922-24CC-427E-A733-393D88DED077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761288" cy="8382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Black’s Model for European Bond </a:t>
            </a:r>
            <a:r>
              <a:rPr lang="en-US" dirty="0" smtClean="0"/>
              <a:t>Options </a:t>
            </a:r>
            <a:r>
              <a:rPr lang="en-US" sz="2700" dirty="0" smtClean="0"/>
              <a:t>(Equations 29.1 and </a:t>
            </a:r>
            <a:r>
              <a:rPr lang="en-US" sz="2700" dirty="0" smtClean="0"/>
              <a:t>29.2)</a:t>
            </a:r>
            <a:endParaRPr lang="en-US" sz="27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514600"/>
            <a:ext cx="8534400" cy="3352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Assume that the future bond price is lognormal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CA" altLang="en-US" dirty="0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Both the bond price and the strike price should be cash prices not quoted prices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</a:rPr>
              <a:t>Options, Futures, and Other Derivatives, 11th Edition, Copyright © John C. Hull 2021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1F4EB8E-515F-4309-A5AC-5CB31A7DE2C7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9222" name="Object 0"/>
          <p:cNvGraphicFramePr>
            <a:graphicFrameLocks/>
          </p:cNvGraphicFramePr>
          <p:nvPr/>
        </p:nvGraphicFramePr>
        <p:xfrm>
          <a:off x="2133600" y="3276600"/>
          <a:ext cx="5483225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6" imgW="2552700" imgH="927100" progId="Equation.3">
                  <p:embed/>
                </p:oleObj>
              </mc:Choice>
              <mc:Fallback>
                <p:oleObj name="Equation" r:id="rId6" imgW="2552700" imgH="92710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76600"/>
                        <a:ext cx="5483225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066800"/>
            <a:ext cx="6934200" cy="9144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Forward Bond and Forward Yield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362200"/>
            <a:ext cx="8491538" cy="3627438"/>
          </a:xfrm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Approximate duration relation between forward bond price, </a:t>
            </a:r>
            <a:r>
              <a:rPr lang="en-US" altLang="en-US" i="1" smtClean="0">
                <a:latin typeface="Times New Roman" panose="02020603050405020304" pitchFamily="18" charset="0"/>
              </a:rPr>
              <a:t>F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B</a:t>
            </a:r>
            <a:r>
              <a:rPr lang="en-US" altLang="en-US" smtClean="0"/>
              <a:t>, and forward bond yield, </a:t>
            </a:r>
            <a:r>
              <a:rPr lang="en-US" altLang="en-US" i="1" smtClean="0">
                <a:latin typeface="Times New Roman" panose="02020603050405020304" pitchFamily="18" charset="0"/>
              </a:rPr>
              <a:t>y</a:t>
            </a:r>
            <a:r>
              <a:rPr lang="en-US" altLang="en-US" i="1" baseline="-25000" smtClean="0">
                <a:latin typeface="Times New Roman" panose="02020603050405020304" pitchFamily="18" charset="0"/>
              </a:rPr>
              <a:t>F</a:t>
            </a:r>
            <a:r>
              <a:rPr lang="en-US" altLang="en-US" smtClean="0"/>
              <a:t>													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where </a:t>
            </a:r>
            <a:r>
              <a:rPr lang="en-US" altLang="en-US" i="1" smtClean="0">
                <a:latin typeface="Times New Roman" panose="02020603050405020304" pitchFamily="18" charset="0"/>
              </a:rPr>
              <a:t>D</a:t>
            </a:r>
            <a:r>
              <a:rPr lang="en-US" altLang="en-US" smtClean="0"/>
              <a:t> is the (modified) duration of the forward bond at option maturity	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</a:rPr>
              <a:t>Options, Futures, and Other Derivatives, 11th Edition, Copyright © John C. Hull 2021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945DDD-C8CB-4FFA-B53B-C055E1EAB58E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10246" name="Object 4"/>
          <p:cNvGraphicFramePr>
            <a:graphicFrameLocks/>
          </p:cNvGraphicFramePr>
          <p:nvPr/>
        </p:nvGraphicFramePr>
        <p:xfrm>
          <a:off x="1981200" y="3505200"/>
          <a:ext cx="6078538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6" imgW="2273300" imgH="431800" progId="Equation.3">
                  <p:embed/>
                </p:oleObj>
              </mc:Choice>
              <mc:Fallback>
                <p:oleObj name="Equation" r:id="rId6" imgW="2273300" imgH="4318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05200"/>
                        <a:ext cx="6078538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Yield </a:t>
            </a:r>
            <a:r>
              <a:rPr lang="en-US" altLang="en-US" dirty="0" err="1" smtClean="0"/>
              <a:t>Vols</a:t>
            </a:r>
            <a:r>
              <a:rPr lang="en-US" altLang="en-US" dirty="0" smtClean="0"/>
              <a:t> vs Price </a:t>
            </a:r>
            <a:r>
              <a:rPr lang="en-US" altLang="en-US" dirty="0" err="1" smtClean="0"/>
              <a:t>Vols</a:t>
            </a:r>
            <a:r>
              <a:rPr lang="en-US" altLang="en-US" sz="2200" dirty="0" smtClean="0"/>
              <a:t> (Equation </a:t>
            </a:r>
            <a:r>
              <a:rPr lang="en-US" altLang="en-US" sz="2200" dirty="0" smtClean="0"/>
              <a:t>29.4)</a:t>
            </a:r>
            <a:endParaRPr lang="en-US" altLang="en-US" sz="22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590800"/>
            <a:ext cx="7867650" cy="36576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This relationship implies the following approximation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	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	where </a:t>
            </a:r>
            <a:r>
              <a:rPr lang="en-US" altLang="en-US" sz="2400" dirty="0" err="1" smtClean="0">
                <a:latin typeface="Symbol" panose="05050102010706020507" pitchFamily="18" charset="2"/>
              </a:rPr>
              <a:t>s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</a:rPr>
              <a:t>y</a:t>
            </a:r>
            <a:r>
              <a:rPr lang="en-US" altLang="en-US" sz="2400" dirty="0" smtClean="0"/>
              <a:t> is the forward yield volatility, </a:t>
            </a:r>
            <a:r>
              <a:rPr lang="en-US" altLang="en-US" sz="2400" dirty="0" err="1" smtClean="0">
                <a:latin typeface="Symbol" panose="05050102010706020507" pitchFamily="18" charset="2"/>
              </a:rPr>
              <a:t>s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</a:rPr>
              <a:t>B</a:t>
            </a:r>
            <a:r>
              <a:rPr lang="en-US" altLang="en-US" sz="2400" baseline="-25000" dirty="0" smtClean="0"/>
              <a:t> </a:t>
            </a:r>
            <a:r>
              <a:rPr lang="en-US" altLang="en-US" sz="2400" dirty="0" smtClean="0"/>
              <a:t>is the forward price volatility, and  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y</a:t>
            </a:r>
            <a:r>
              <a:rPr lang="en-US" altLang="en-US" sz="2400" baseline="-25000" dirty="0" smtClean="0"/>
              <a:t>0</a:t>
            </a:r>
            <a:r>
              <a:rPr lang="en-US" altLang="en-US" sz="2400" dirty="0" smtClean="0"/>
              <a:t> is today’s forward yield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 Often </a:t>
            </a:r>
            <a:r>
              <a:rPr lang="en-US" altLang="en-US" sz="2400" dirty="0" err="1" smtClean="0">
                <a:latin typeface="Symbol" panose="05050102010706020507" pitchFamily="18" charset="2"/>
              </a:rPr>
              <a:t>s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</a:rPr>
              <a:t>y</a:t>
            </a:r>
            <a:r>
              <a:rPr lang="en-US" altLang="en-US" sz="2400" baseline="-25000" dirty="0" smtClean="0"/>
              <a:t> </a:t>
            </a:r>
            <a:r>
              <a:rPr lang="en-US" altLang="en-US" sz="2400" dirty="0" smtClean="0"/>
              <a:t>is quoted with the understanding that this relationship will be used to calculate </a:t>
            </a:r>
            <a:r>
              <a:rPr lang="en-US" altLang="en-US" sz="2400" dirty="0" err="1" smtClean="0">
                <a:latin typeface="Symbol" panose="05050102010706020507" pitchFamily="18" charset="2"/>
              </a:rPr>
              <a:t>s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</a:rPr>
              <a:t>B</a:t>
            </a:r>
            <a:endParaRPr lang="en-US" altLang="en-US" sz="2400" i="1" baseline="-25000" dirty="0" smtClean="0">
              <a:latin typeface="Times New Roman" panose="02020603050405020304" pitchFamily="18" charset="0"/>
            </a:endParaRP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</a:rPr>
              <a:t>Options, Futures, and Other Derivatives, 11th Edition, Copyright © John C. Hull 2021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28B86F-3B71-491F-A25C-74BCE8716096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11270" name="Object 0"/>
          <p:cNvGraphicFramePr>
            <a:graphicFrameLocks/>
          </p:cNvGraphicFramePr>
          <p:nvPr/>
        </p:nvGraphicFramePr>
        <p:xfrm>
          <a:off x="3429000" y="3124200"/>
          <a:ext cx="21336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6" imgW="761669" imgH="241195" progId="Equation.3">
                  <p:embed/>
                </p:oleObj>
              </mc:Choice>
              <mc:Fallback>
                <p:oleObj name="Equation" r:id="rId6" imgW="761669" imgH="241195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124200"/>
                        <a:ext cx="21336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Theoretical Justification for Bond Option Model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</a:t>
            </a:r>
            <a:endParaRPr lang="en-US" altLang="en-US" i="1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i="1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i="1" smtClean="0">
              <a:latin typeface="Times New Roman" panose="02020603050405020304" pitchFamily="18" charset="0"/>
            </a:endParaRP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</a:rPr>
              <a:t>Options, Futures, and Other Derivatives, 11th Edition, Copyright © John C. Hull 2021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60CCC5A-7D3A-461F-BDFA-90FC012BB347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1229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805064"/>
              </p:ext>
            </p:extLst>
          </p:nvPr>
        </p:nvGraphicFramePr>
        <p:xfrm>
          <a:off x="963613" y="2514600"/>
          <a:ext cx="8056562" cy="286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6" imgW="3593880" imgH="1320480" progId="Equation.3">
                  <p:embed/>
                </p:oleObj>
              </mc:Choice>
              <mc:Fallback>
                <p:oleObj name="Equation" r:id="rId6" imgW="3593880" imgH="13204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2514600"/>
                        <a:ext cx="8056562" cy="286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Caps and Floors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133600"/>
            <a:ext cx="817245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 cap is a portfolio of call options on </a:t>
            </a:r>
            <a:r>
              <a:rPr lang="en-US" altLang="en-US" sz="2400" dirty="0" smtClean="0"/>
              <a:t>interest rates. </a:t>
            </a:r>
            <a:r>
              <a:rPr lang="en-US" altLang="en-US" sz="2400" dirty="0" smtClean="0"/>
              <a:t>It has the effect of guaranteeing that the interest rate in each of a number of future periods will not rise above a certain level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Payoff at time 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t</a:t>
            </a:r>
            <a:r>
              <a:rPr lang="en-US" altLang="en-US" sz="2400" i="1" baseline="-25000" dirty="0" smtClean="0">
                <a:latin typeface="Times New Roman" panose="02020603050405020304" pitchFamily="18" charset="0"/>
              </a:rPr>
              <a:t>k</a:t>
            </a:r>
            <a:r>
              <a:rPr lang="en-US" altLang="en-US" sz="2400" baseline="-25000" dirty="0" smtClean="0"/>
              <a:t>+1</a:t>
            </a:r>
            <a:r>
              <a:rPr lang="en-US" altLang="en-US" sz="2400" dirty="0" smtClean="0"/>
              <a:t> is  </a:t>
            </a:r>
            <a:r>
              <a:rPr lang="en-US" altLang="en-US" sz="2400" i="1" dirty="0" err="1" smtClean="0">
                <a:latin typeface="Times New Roman" panose="02020603050405020304" pitchFamily="18" charset="0"/>
              </a:rPr>
              <a:t>L</a:t>
            </a:r>
            <a:r>
              <a:rPr lang="en-US" altLang="en-US" sz="2400" dirty="0" err="1" smtClean="0">
                <a:latin typeface="Symbol" panose="05050102010706020507" pitchFamily="18" charset="2"/>
              </a:rPr>
              <a:t>d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en-US" sz="2400" i="1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max</a:t>
            </a:r>
            <a:r>
              <a:rPr lang="en-US" altLang="en-US" sz="2400" dirty="0" smtClean="0"/>
              <a:t>(</a:t>
            </a:r>
            <a:r>
              <a:rPr lang="en-US" altLang="en-US" sz="2400" i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−R</a:t>
            </a:r>
            <a:r>
              <a:rPr lang="en-US" altLang="en-US" sz="2400" i="1" baseline="-25000" dirty="0" smtClean="0">
                <a:latin typeface="Times New Roman" panose="02020603050405020304" pitchFamily="18" charset="0"/>
              </a:rPr>
              <a:t>K</a:t>
            </a:r>
            <a:r>
              <a:rPr lang="en-US" altLang="en-US" sz="2400" dirty="0" smtClean="0"/>
              <a:t>, 0) where 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L</a:t>
            </a:r>
            <a:r>
              <a:rPr lang="en-US" altLang="en-US" sz="2400" dirty="0" smtClean="0"/>
              <a:t> is the principal, </a:t>
            </a:r>
            <a:r>
              <a:rPr lang="en-US" altLang="en-US" sz="2400" dirty="0" err="1" smtClean="0">
                <a:latin typeface="Symbol" panose="05050102010706020507" pitchFamily="18" charset="2"/>
              </a:rPr>
              <a:t>d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en-US" sz="2400" dirty="0" smtClean="0">
                <a:latin typeface="Symbol" panose="05050102010706020507" pitchFamily="18" charset="2"/>
              </a:rPr>
              <a:t> </a:t>
            </a:r>
            <a:r>
              <a:rPr lang="en-US" altLang="en-US" sz="2400" dirty="0" smtClean="0"/>
              <a:t>=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t</a:t>
            </a:r>
            <a:r>
              <a:rPr lang="en-US" altLang="en-US" sz="2400" i="1" baseline="-25000" dirty="0" smtClean="0">
                <a:latin typeface="Times New Roman" panose="02020603050405020304" pitchFamily="18" charset="0"/>
              </a:rPr>
              <a:t>k</a:t>
            </a:r>
            <a:r>
              <a:rPr lang="en-US" altLang="en-US" sz="2400" baseline="-25000" dirty="0" smtClean="0"/>
              <a:t>+1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 − </a:t>
            </a:r>
            <a:r>
              <a:rPr lang="en-US" altLang="en-US" sz="2400" i="1" dirty="0" err="1" smtClean="0">
                <a:latin typeface="Times New Roman" panose="02020603050405020304" pitchFamily="18" charset="0"/>
              </a:rPr>
              <a:t>t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en-US" sz="2400" baseline="-25000" dirty="0" smtClean="0"/>
              <a:t> 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sz="2400" i="1" baseline="-25000" dirty="0" smtClean="0">
                <a:latin typeface="Times New Roman" panose="02020603050405020304" pitchFamily="18" charset="0"/>
              </a:rPr>
              <a:t>K</a:t>
            </a:r>
            <a:r>
              <a:rPr lang="en-US" altLang="en-US" sz="2400" dirty="0" smtClean="0"/>
              <a:t> is the cap rate, and </a:t>
            </a:r>
            <a:r>
              <a:rPr lang="en-US" altLang="en-US" sz="2400" i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en-US" sz="2400" dirty="0" smtClean="0"/>
              <a:t> is the rate at time </a:t>
            </a:r>
            <a:r>
              <a:rPr lang="en-US" altLang="en-US" sz="2400" i="1" dirty="0" err="1" smtClean="0">
                <a:latin typeface="Times New Roman" panose="02020603050405020304" pitchFamily="18" charset="0"/>
              </a:rPr>
              <a:t>t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en-US" sz="2400" dirty="0" smtClean="0"/>
              <a:t> for the period between </a:t>
            </a:r>
            <a:r>
              <a:rPr lang="en-US" altLang="en-US" sz="2400" i="1" dirty="0" err="1" smtClean="0">
                <a:latin typeface="Times New Roman" panose="02020603050405020304" pitchFamily="18" charset="0"/>
              </a:rPr>
              <a:t>t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en-US" sz="2400" dirty="0" smtClean="0"/>
              <a:t> and 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t</a:t>
            </a:r>
            <a:r>
              <a:rPr lang="en-US" altLang="en-US" sz="2400" i="1" baseline="-25000" dirty="0" smtClean="0">
                <a:latin typeface="Times New Roman" panose="02020603050405020304" pitchFamily="18" charset="0"/>
              </a:rPr>
              <a:t>k</a:t>
            </a:r>
            <a:r>
              <a:rPr lang="en-US" altLang="en-US" sz="2400" baseline="-25000" dirty="0" smtClean="0"/>
              <a:t>+1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 floor is similarly a portfolio of put options on </a:t>
            </a:r>
            <a:r>
              <a:rPr lang="en-US" altLang="en-US" sz="2400" dirty="0" smtClean="0"/>
              <a:t>interest rates. </a:t>
            </a:r>
            <a:r>
              <a:rPr lang="en-US" altLang="en-US" sz="2400" dirty="0" smtClean="0"/>
              <a:t>Payoff at time 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t</a:t>
            </a:r>
            <a:r>
              <a:rPr lang="en-US" altLang="en-US" sz="2400" i="1" baseline="-25000" dirty="0" smtClean="0">
                <a:latin typeface="Times New Roman" panose="02020603050405020304" pitchFamily="18" charset="0"/>
              </a:rPr>
              <a:t>k</a:t>
            </a:r>
            <a:r>
              <a:rPr lang="en-US" altLang="en-US" sz="2400" baseline="-25000" dirty="0" smtClean="0"/>
              <a:t>+1</a:t>
            </a:r>
            <a:r>
              <a:rPr lang="en-US" altLang="en-US" sz="2400" dirty="0" smtClean="0"/>
              <a:t> is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400" dirty="0" smtClean="0"/>
              <a:t>		 </a:t>
            </a:r>
            <a:r>
              <a:rPr lang="en-US" altLang="en-US" sz="2400" i="1" dirty="0" err="1" smtClean="0">
                <a:latin typeface="Times New Roman" panose="02020603050405020304" pitchFamily="18" charset="0"/>
              </a:rPr>
              <a:t>L</a:t>
            </a:r>
            <a:r>
              <a:rPr lang="en-US" altLang="en-US" sz="2400" dirty="0" err="1" smtClean="0">
                <a:latin typeface="Symbol" panose="05050102010706020507" pitchFamily="18" charset="2"/>
              </a:rPr>
              <a:t>d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en-US" sz="2400" i="1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max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sz="2400" i="1" baseline="-25000" dirty="0" smtClean="0">
                <a:latin typeface="Times New Roman" panose="02020603050405020304" pitchFamily="18" charset="0"/>
              </a:rPr>
              <a:t>K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 − </a:t>
            </a:r>
            <a:r>
              <a:rPr lang="en-US" altLang="en-US" sz="2400" i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400" dirty="0" smtClean="0"/>
              <a:t>, 0)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panose="020B0604020202020204" pitchFamily="34" charset="0"/>
              </a:rPr>
              <a:t>Options, Futures, and Other Derivatives, 11th Edition, Copyright © John C. Hull 2021</a:t>
            </a:r>
            <a:endParaRPr lang="en-US" altLang="en-US" sz="1400" smtClean="0">
              <a:latin typeface="Arial" panose="020B0604020202020204" pitchFamily="34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52272A9-50B1-4B55-BF79-F9D538FA8CF8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Ch29HullOFOD8thEdition</Template>
  <TotalTime>350</TotalTime>
  <Words>1328</Words>
  <Application>Microsoft Office PowerPoint</Application>
  <PresentationFormat>On-screen Show (4:3)</PresentationFormat>
  <Paragraphs>174</Paragraphs>
  <Slides>23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Symbol</vt:lpstr>
      <vt:lpstr>Tahoma</vt:lpstr>
      <vt:lpstr>Times New Roman</vt:lpstr>
      <vt:lpstr>Wingdings</vt:lpstr>
      <vt:lpstr>Wingdings 2</vt:lpstr>
      <vt:lpstr>Global</vt:lpstr>
      <vt:lpstr>Equation</vt:lpstr>
      <vt:lpstr> Chapter 29 Interest Rate Derivatives: The Standard Market Models</vt:lpstr>
      <vt:lpstr>The Complications in Valuing Interest Rate Derivatives</vt:lpstr>
      <vt:lpstr>Approaches to Pricing Interest Rate Options</vt:lpstr>
      <vt:lpstr>Black’s Model</vt:lpstr>
      <vt:lpstr>Black’s Model for European Bond Options (Equations 29.1 and 29.2)</vt:lpstr>
      <vt:lpstr>Forward Bond and Forward Yield</vt:lpstr>
      <vt:lpstr>Yield Vols vs Price Vols (Equation 29.4)</vt:lpstr>
      <vt:lpstr>Theoretical Justification for Bond Option Model </vt:lpstr>
      <vt:lpstr>Caps and Floors</vt:lpstr>
      <vt:lpstr>Caplets</vt:lpstr>
      <vt:lpstr>Black’s Model for Caps  (equations 29.7 and 29.8)</vt:lpstr>
      <vt:lpstr>When Applying Black’s Model To Caps We Must ...</vt:lpstr>
      <vt:lpstr>Theoretical Justification for Cap Model</vt:lpstr>
      <vt:lpstr>Negative Rates</vt:lpstr>
      <vt:lpstr>Swaptions</vt:lpstr>
      <vt:lpstr>Black’s Model for European Swaptions</vt:lpstr>
      <vt:lpstr>Black’s Model for European Swaptions continued (equations 29.10 and 29.11)</vt:lpstr>
      <vt:lpstr>Black’s Model and OIS Discounting</vt:lpstr>
      <vt:lpstr>  Theoretical Justification for Swap Option Model</vt:lpstr>
      <vt:lpstr>Relationship Between Swaptions and Bond Options</vt:lpstr>
      <vt:lpstr>Relationship Between Swaptions and Bond Options (continued) </vt:lpstr>
      <vt:lpstr>Negative Rates</vt:lpstr>
      <vt:lpstr>Deltas of Interest Rate Derivatives </vt:lpstr>
    </vt:vector>
  </TitlesOfParts>
  <Company>Joseph L. Rotman School of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Interest Rate Derivatives: The Standard Market Models</dc:title>
  <dc:subject>Options, Futures, and Other Derivatives, 11e</dc:subject>
  <dc:creator>John C. Hull</dc:creator>
  <cp:keywords>Chapter 29</cp:keywords>
  <dc:description>Copyright 2021 by John C. Hull. All Rights Reserved. Published 2021</dc:description>
  <cp:lastModifiedBy>John Hull</cp:lastModifiedBy>
  <cp:revision>34</cp:revision>
  <dcterms:created xsi:type="dcterms:W3CDTF">2008-05-29T16:38:10Z</dcterms:created>
  <dcterms:modified xsi:type="dcterms:W3CDTF">2020-10-02T14:39:57Z</dcterms:modified>
</cp:coreProperties>
</file>