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73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DC6017-233D-423E-AE0A-DE43B7AA7566}" type="datetimeFigureOut">
              <a:rPr lang="en-US"/>
              <a:pPr>
                <a:defRPr/>
              </a:pPr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ADC240A-3D50-4718-83A2-7B49FAB49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40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F10765-74F2-4D59-942B-15C933C04C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8414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0761F6-624C-49C3-80A5-B543ED6AE7E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086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6449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E219E5-0005-4BE3-BF1F-AD0B25643B4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9171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89222B-093A-45C8-A2F9-692EC8D6A10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534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A6F78-CA0D-4A05-9039-824E84F4CD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89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A32981-3513-46CB-AE75-4C237B5FBAE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086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8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F6554-AF49-458A-8DA8-919FEE5FC4B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08954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7665C-76EC-4079-99C9-5C8B4BAF2AA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16091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03ECE3-CBAA-4913-850C-CEF7E6D3164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92500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DBE24-871D-477F-9C54-40DD700F1C3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57607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EC6822-72D7-4AD3-BD34-504C33926FA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0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4DDEED-58E8-42C2-B925-17DF1F77823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81610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65DDF1-6D6B-4DBE-B2B9-E50B5D9642B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960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20365B-3D1C-4802-B6C4-5B761E5D6F0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614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334997-3952-404A-A145-4261B3D6FBA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36267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68B544-2335-44A2-B15F-415F09226CF3}" type="datetime1">
              <a:rPr lang="en-US" smtClean="0"/>
              <a:t>10/2/2020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9739E-AD5D-41A0-A585-DF5A50974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1714F-BC83-4CA8-BBA2-5FC20D6A5ACA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04DA3-9382-4567-8D81-7ADC292FE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34AC-CE2F-413C-9C3A-DA29396B1C34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6D93C-EC23-4A3A-B714-0E409C2E0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0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1B0E0-69AB-4C39-915F-ACE0750F0090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ACB4F-1216-4BFF-81EB-22B0DFAE4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6395F-0141-438C-A091-BFDA8A5ED0F6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20783-78C4-4797-96B2-BD1C498E4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8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51EEF-54E9-45A8-A0B9-E6DF13EDA44A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F4BF5-9296-40F8-878F-46DFE19C6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9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16AF0-6133-496D-A047-F2CA28F988FA}" type="datetime1">
              <a:rPr lang="en-US" smtClean="0"/>
              <a:t>10/2/2020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F1854-2948-43EB-B7BF-23D8D5BA5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65B8E7-6B7D-4A38-B242-DE864C677FFE}" type="datetime1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73DD-8E4C-49A8-BAAC-E9BB034D4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1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05038-37BA-411B-9C18-734F6FE98418}" type="datetime1">
              <a:rPr lang="en-US" smtClean="0"/>
              <a:t>10/2/2020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9F107-7E6C-4660-A19A-14FBEF8C6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BDFF7-67CE-4A7B-841C-4A5C27C3DEC9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EC382-8E84-42F3-855E-AAB7F119E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B44B8-F2DB-4137-9380-CC611E5317F1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62375-C2D1-41DF-8179-1DC6B80D9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07708C21-19C2-408A-9BC8-609542866976}" type="datetime1">
              <a:rPr lang="en-US" smtClean="0"/>
              <a:t>10/2/2020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FB2DC0F-0CA4-4E88-B571-B1391D802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85" r:id="rId3"/>
    <p:sldLayoutId id="2147483886" r:id="rId4"/>
    <p:sldLayoutId id="2147483887" r:id="rId5"/>
    <p:sldLayoutId id="2147483895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30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Convexity, Timing, and Timing, and </a:t>
            </a:r>
            <a:r>
              <a:rPr lang="en-CA" dirty="0" err="1" smtClean="0">
                <a:solidFill>
                  <a:schemeClr val="tx2">
                    <a:satMod val="130000"/>
                  </a:schemeClr>
                </a:solidFill>
              </a:rPr>
              <a:t>Quanto</a:t>
            </a: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 Adjustments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953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E06EF3-7208-46A3-8A2D-6AB5BE4643C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 Swap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Diff swaps are a type of quanto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floating rate is observed in one currency and applied to a principal in another currency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A61E4C-FD5E-4F12-A4F1-D236FDCF4DC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Quanto</a:t>
            </a:r>
            <a:r>
              <a:rPr lang="en-US" altLang="en-US" dirty="0" smtClean="0"/>
              <a:t> Adjustment </a:t>
            </a:r>
            <a:r>
              <a:rPr lang="en-US" altLang="en-US" sz="2200" dirty="0" smtClean="0"/>
              <a:t>(equation 30.5)</a:t>
            </a:r>
            <a:endParaRPr lang="en-US" altLang="en-US" sz="22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expected value of a variable,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, in a world that is defined by numeraire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i="1" baseline="-25000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 smtClean="0">
                <a:latin typeface="Arial" charset="0"/>
                <a:cs typeface="Arial" charset="0"/>
              </a:rPr>
              <a:t>(0,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) is its expected value in a world that is defined </a:t>
            </a:r>
            <a:r>
              <a:rPr lang="en-US" altLang="en-US" smtClean="0">
                <a:latin typeface="Arial" charset="0"/>
                <a:cs typeface="Arial" charset="0"/>
              </a:rPr>
              <a:t>by numeraire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smtClean="0">
                <a:latin typeface="Arial" charset="0"/>
                <a:cs typeface="Arial" charset="0"/>
              </a:rPr>
              <a:t>(0,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) multiplied by 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exp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err="1" smtClean="0">
                <a:latin typeface="Symbol" pitchFamily="18" charset="2"/>
                <a:cs typeface="Arial" charset="0"/>
              </a:rPr>
              <a:t>r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VW</a:t>
            </a:r>
            <a:r>
              <a:rPr lang="en-US" altLang="en-US" i="1" dirty="0" err="1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dirty="0" err="1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W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 altLang="en-US" i="1" dirty="0" smtClean="0">
                <a:latin typeface="Times New Roman" pitchFamily="18" charset="0"/>
                <a:cs typeface="Arial" charset="0"/>
              </a:rPr>
              <a:t>W</a:t>
            </a:r>
            <a:r>
              <a:rPr lang="en-US" altLang="en-US" dirty="0" smtClean="0">
                <a:latin typeface="Arial" charset="0"/>
                <a:cs typeface="Arial" charset="0"/>
              </a:rPr>
              <a:t> is the forward exchange rate (units of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dirty="0" smtClean="0">
                <a:latin typeface="Arial" charset="0"/>
                <a:cs typeface="Arial" charset="0"/>
              </a:rPr>
              <a:t> per unit of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 smtClean="0">
                <a:latin typeface="Arial" charset="0"/>
                <a:cs typeface="Arial" charset="0"/>
              </a:rPr>
              <a:t>) and </a:t>
            </a:r>
            <a:r>
              <a:rPr lang="en-US" altLang="en-US" dirty="0" err="1" smtClean="0">
                <a:latin typeface="Symbol" pitchFamily="18" charset="2"/>
                <a:cs typeface="Arial" charset="0"/>
              </a:rPr>
              <a:t>r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VW</a:t>
            </a:r>
            <a:r>
              <a:rPr lang="en-US" altLang="en-US" dirty="0" smtClean="0">
                <a:latin typeface="Arial" charset="0"/>
                <a:cs typeface="Arial" charset="0"/>
              </a:rPr>
              <a:t> is the correlation between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W</a:t>
            </a:r>
            <a:r>
              <a:rPr lang="en-US" altLang="en-US" dirty="0" smtClean="0"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582493-9244-4875-B2CC-8418F71AEEA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</a:t>
            </a:r>
            <a:r>
              <a:rPr lang="en-US" altLang="en-US" dirty="0" smtClean="0"/>
              <a:t>30.3</a:t>
            </a:r>
            <a:endParaRPr lang="en-US" altLang="en-US" sz="22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Current value of Nikkei index is 15,000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This gives one-year forward as 15,150.75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Suppose the volatility of the Nikkei is 20%, the volatility of the dollar-yen exchange rate is 12% and the correlation between the two is 0.3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The one-year forward value of the Nikkei for a contract settled in dollars is          15,150.75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0.3 ×0.2×0.12×1</a:t>
            </a:r>
            <a:r>
              <a:rPr lang="en-US" altLang="en-US" dirty="0" smtClean="0">
                <a:latin typeface="Arial" charset="0"/>
                <a:cs typeface="Arial" charset="0"/>
              </a:rPr>
              <a:t> or 15,260.23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D8A9F2-29AC-4BD7-BCE3-E666A0DCC7C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Quantos </a:t>
            </a:r>
            <a:r>
              <a:rPr lang="en-CA" altLang="en-US" sz="2400" smtClean="0"/>
              <a:t>continued</a:t>
            </a:r>
            <a:endParaRPr lang="en-US" altLang="en-US" sz="240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When we move from the traditional risk neutral world in currency Y to the tradional risk neutral world in currency X, the growth rate of a variable 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mtClean="0">
                <a:latin typeface="Arial" charset="0"/>
                <a:cs typeface="Arial" charset="0"/>
              </a:rPr>
              <a:t> increases by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Symbol" pitchFamily="18" charset="2"/>
                <a:cs typeface="Arial" charset="0"/>
              </a:rPr>
              <a:t>			rs</a:t>
            </a:r>
            <a:r>
              <a:rPr lang="en-CA" altLang="en-US" i="1" baseline="-2500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CA" altLang="en-US" smtClean="0">
                <a:latin typeface="Symbol" pitchFamily="18" charset="2"/>
                <a:cs typeface="Arial" charset="0"/>
              </a:rPr>
              <a:t>s</a:t>
            </a:r>
            <a:r>
              <a:rPr lang="en-CA" altLang="en-US" i="1" baseline="-2500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CA" altLang="en-US" baseline="-25000" smtClean="0">
              <a:latin typeface="Arial" charset="0"/>
              <a:cs typeface="Times New Roman" pitchFamily="18" charset="0"/>
            </a:endParaRPr>
          </a:p>
          <a:p>
            <a:pPr marL="392113" lvl="1" indent="11113" eaLnBrk="1" hangingPunct="1">
              <a:buFont typeface="Verdana" pitchFamily="34" charset="0"/>
              <a:buNone/>
            </a:pPr>
            <a:r>
              <a:rPr lang="en-CA" altLang="en-US" sz="2800" smtClean="0">
                <a:latin typeface="Arial" charset="0"/>
                <a:cs typeface="Times New Roman" pitchFamily="18" charset="0"/>
              </a:rPr>
              <a:t>where </a:t>
            </a:r>
            <a:r>
              <a:rPr lang="en-CA" altLang="en-US" sz="2800" smtClean="0">
                <a:latin typeface="Symbol" pitchFamily="18" charset="2"/>
                <a:cs typeface="Arial" charset="0"/>
              </a:rPr>
              <a:t>s</a:t>
            </a:r>
            <a:r>
              <a:rPr lang="en-CA" altLang="en-US" sz="28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2800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800" i="1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800" smtClean="0">
                <a:latin typeface="Arial" charset="0"/>
                <a:cs typeface="Times New Roman" pitchFamily="18" charset="0"/>
              </a:rPr>
              <a:t>is the volatility of </a:t>
            </a:r>
            <a:r>
              <a:rPr lang="en-CA" altLang="en-US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sz="2800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800" smtClean="0">
                <a:latin typeface="Symbol" pitchFamily="18" charset="2"/>
                <a:cs typeface="Arial" charset="0"/>
              </a:rPr>
              <a:t>s</a:t>
            </a:r>
            <a:r>
              <a:rPr lang="en-CA" altLang="en-US" sz="2800" i="1" baseline="-250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CA" altLang="en-US" sz="2800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800" smtClean="0">
                <a:latin typeface="Arial" charset="0"/>
                <a:cs typeface="Times New Roman" pitchFamily="18" charset="0"/>
              </a:rPr>
              <a:t>is the volatility of the exchange rate (units of Y per unit of X) and</a:t>
            </a:r>
            <a:r>
              <a:rPr lang="en-CA" alt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800" smtClean="0">
                <a:latin typeface="Symbol" pitchFamily="18" charset="2"/>
                <a:cs typeface="Arial" charset="0"/>
              </a:rPr>
              <a:t>r</a:t>
            </a:r>
            <a:r>
              <a:rPr lang="en-CA" altLang="en-US" sz="2800" baseline="-25000" smtClean="0">
                <a:latin typeface="Arial" charset="0"/>
                <a:cs typeface="Times New Roman" pitchFamily="18" charset="0"/>
              </a:rPr>
              <a:t> </a:t>
            </a:r>
            <a:r>
              <a:rPr lang="en-CA" altLang="en-US" sz="2800" smtClean="0">
                <a:latin typeface="Arial" charset="0"/>
                <a:cs typeface="Times New Roman" pitchFamily="18" charset="0"/>
              </a:rPr>
              <a:t> is the correlation between the two</a:t>
            </a:r>
            <a:r>
              <a:rPr lang="en-CA" altLang="en-US" sz="2800" baseline="-25000" smtClean="0">
                <a:latin typeface="Arial" charset="0"/>
                <a:cs typeface="Times New Roman" pitchFamily="18" charset="0"/>
              </a:rPr>
              <a:t>    </a:t>
            </a:r>
            <a:endParaRPr lang="en-CA" altLang="en-US" sz="2800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lvl="4" eaLnBrk="1" hangingPunct="1">
              <a:buFont typeface="Wingdings 2" pitchFamily="18" charset="2"/>
              <a:buNone/>
            </a:pPr>
            <a:r>
              <a:rPr lang="en-CA" altLang="en-US" sz="2400" smtClean="0"/>
              <a:t>   </a:t>
            </a:r>
            <a:r>
              <a:rPr lang="en-CA" altLang="en-US" sz="2400" smtClean="0">
                <a:latin typeface="Symbol" pitchFamily="18" charset="2"/>
              </a:rPr>
              <a:t>rs</a:t>
            </a:r>
            <a:r>
              <a:rPr lang="en-CA" altLang="en-US" sz="2400" i="1" baseline="-2500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CA" altLang="en-US" sz="2400" smtClean="0">
                <a:latin typeface="Symbol" pitchFamily="18" charset="2"/>
              </a:rPr>
              <a:t>s</a:t>
            </a:r>
            <a:r>
              <a:rPr lang="en-CA" altLang="en-US" sz="2400" i="1" baseline="-2500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lvl="4" eaLnBrk="1" hangingPunct="1">
              <a:buFont typeface="Wingdings 2" pitchFamily="18" charset="2"/>
              <a:buNone/>
            </a:pPr>
            <a:endParaRPr lang="en-US" altLang="en-US" sz="2400" i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F653E7-5508-4C34-8CBB-34936648FF3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Siegel’s Paradox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93FAE3-D55D-47BA-B3D0-29F0F95F193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1295400" y="2057400"/>
          <a:ext cx="6599238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6" imgW="3416300" imgH="2070100" progId="Equation.3">
                  <p:embed/>
                </p:oleObj>
              </mc:Choice>
              <mc:Fallback>
                <p:oleObj name="Equation" r:id="rId6" imgW="3416300" imgH="207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6599238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2" y="930275"/>
            <a:ext cx="7983537" cy="1143000"/>
          </a:xfrm>
        </p:spPr>
        <p:txBody>
          <a:bodyPr lIns="92075" tIns="46038" rIns="92075" bIns="46038">
            <a:noAutofit/>
          </a:bodyPr>
          <a:lstStyle/>
          <a:p>
            <a:pPr eaLnBrk="1" hangingPunct="1">
              <a:defRPr/>
            </a:pPr>
            <a:r>
              <a:rPr lang="en-US" sz="3600" dirty="0"/>
              <a:t>When is a Convexity, Timing, or </a:t>
            </a:r>
            <a:r>
              <a:rPr lang="en-US" sz="3600" dirty="0" err="1"/>
              <a:t>Quanto</a:t>
            </a:r>
            <a:r>
              <a:rPr lang="en-US" sz="3600" dirty="0"/>
              <a:t> Adjustment </a:t>
            </a:r>
            <a:r>
              <a:rPr lang="en-US" sz="3600" dirty="0" smtClean="0"/>
              <a:t>Necessary: Summary</a:t>
            </a:r>
            <a:endParaRPr lang="en-US" sz="36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14600"/>
            <a:ext cx="8096250" cy="3733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 convexity or timing adjustment is necessary when interest rates are used in a nonstandard </a:t>
            </a:r>
            <a:r>
              <a:rPr lang="en-US" altLang="en-US" dirty="0" smtClean="0">
                <a:latin typeface="Arial" charset="0"/>
                <a:cs typeface="Arial" charset="0"/>
              </a:rPr>
              <a:t>or unnatural way </a:t>
            </a:r>
            <a:r>
              <a:rPr lang="en-US" altLang="en-US" dirty="0" smtClean="0">
                <a:latin typeface="Arial" charset="0"/>
                <a:cs typeface="Arial" charset="0"/>
              </a:rPr>
              <a:t>for the purposes of defining a payoff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No adjustment is necessary for a vanilla swap, a cap, or a swap option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E8F1E7-FBD0-4748-B200-B4FB3350125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858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Forward Yields and Forward Prices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590800"/>
            <a:ext cx="7562850" cy="3411538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We define the forward yield on a bond as the yield calculated from the forward bond price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There is a non-linear relation between bond yields and bond prices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It follows that when the forward bond price equals the expected future bond price, the forward yield does not  necessarily equal the expected future yield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68778E-35E7-4FD9-B8B5-2923DAFC47D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14400"/>
            <a:ext cx="7010400" cy="762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500" dirty="0"/>
              <a:t>Relationship Between Bond Yields and Prices </a:t>
            </a:r>
            <a:r>
              <a:rPr lang="en-US" sz="2200" dirty="0"/>
              <a:t>(Figure </a:t>
            </a:r>
            <a:r>
              <a:rPr lang="en-US" sz="2200" dirty="0" smtClean="0"/>
              <a:t>30.1)</a:t>
            </a:r>
            <a:endParaRPr lang="en-US" sz="35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68A706-BB54-435F-BE5A-686B9D5444A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7174" name="Group 22"/>
          <p:cNvGrpSpPr>
            <a:grpSpLocks/>
          </p:cNvGrpSpPr>
          <p:nvPr/>
        </p:nvGrpSpPr>
        <p:grpSpPr bwMode="auto">
          <a:xfrm>
            <a:off x="1447800" y="1981200"/>
            <a:ext cx="6202363" cy="4049713"/>
            <a:chOff x="912" y="1248"/>
            <a:chExt cx="3907" cy="2551"/>
          </a:xfrm>
        </p:grpSpPr>
        <p:grpSp>
          <p:nvGrpSpPr>
            <p:cNvPr id="7175" name="Group 13"/>
            <p:cNvGrpSpPr>
              <a:grpSpLocks/>
            </p:cNvGrpSpPr>
            <p:nvPr/>
          </p:nvGrpSpPr>
          <p:grpSpPr bwMode="auto">
            <a:xfrm>
              <a:off x="1518" y="1248"/>
              <a:ext cx="3158" cy="2164"/>
              <a:chOff x="1518" y="1248"/>
              <a:chExt cx="3158" cy="2164"/>
            </a:xfrm>
          </p:grpSpPr>
          <p:sp>
            <p:nvSpPr>
              <p:cNvPr id="7184" name="Line 4"/>
              <p:cNvSpPr>
                <a:spLocks noChangeShapeType="1"/>
              </p:cNvSpPr>
              <p:nvPr/>
            </p:nvSpPr>
            <p:spPr bwMode="auto">
              <a:xfrm>
                <a:off x="1518" y="1248"/>
                <a:ext cx="0" cy="2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5" name="Line 5"/>
              <p:cNvSpPr>
                <a:spLocks noChangeShapeType="1"/>
              </p:cNvSpPr>
              <p:nvPr/>
            </p:nvSpPr>
            <p:spPr bwMode="auto">
              <a:xfrm>
                <a:off x="1518" y="3408"/>
                <a:ext cx="31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6" name="Arc 6"/>
              <p:cNvSpPr>
                <a:spLocks/>
              </p:cNvSpPr>
              <p:nvPr/>
            </p:nvSpPr>
            <p:spPr bwMode="auto">
              <a:xfrm>
                <a:off x="1823" y="1344"/>
                <a:ext cx="2672" cy="19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592" y="21599"/>
                    </a:moveTo>
                    <a:cubicBezTo>
                      <a:pt x="9665" y="21595"/>
                      <a:pt x="0" y="11926"/>
                      <a:pt x="0" y="0"/>
                    </a:cubicBezTo>
                  </a:path>
                  <a:path w="21600" h="21600" stroke="0" extrusionOk="0">
                    <a:moveTo>
                      <a:pt x="21592" y="21599"/>
                    </a:moveTo>
                    <a:cubicBezTo>
                      <a:pt x="9665" y="21595"/>
                      <a:pt x="0" y="11926"/>
                      <a:pt x="0" y="0"/>
                    </a:cubicBezTo>
                    <a:lnTo>
                      <a:pt x="21600" y="0"/>
                    </a:lnTo>
                    <a:lnTo>
                      <a:pt x="21592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7" name="Line 7"/>
              <p:cNvSpPr>
                <a:spLocks noChangeShapeType="1"/>
              </p:cNvSpPr>
              <p:nvPr/>
            </p:nvSpPr>
            <p:spPr bwMode="auto">
              <a:xfrm>
                <a:off x="1518" y="2112"/>
                <a:ext cx="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" name="Line 8"/>
              <p:cNvSpPr>
                <a:spLocks noChangeShapeType="1"/>
              </p:cNvSpPr>
              <p:nvPr/>
            </p:nvSpPr>
            <p:spPr bwMode="auto">
              <a:xfrm>
                <a:off x="1518" y="2352"/>
                <a:ext cx="6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Line 9"/>
              <p:cNvSpPr>
                <a:spLocks noChangeShapeType="1"/>
              </p:cNvSpPr>
              <p:nvPr/>
            </p:nvSpPr>
            <p:spPr bwMode="auto">
              <a:xfrm>
                <a:off x="1518" y="2592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0" name="Line 10"/>
              <p:cNvSpPr>
                <a:spLocks noChangeShapeType="1"/>
              </p:cNvSpPr>
              <p:nvPr/>
            </p:nvSpPr>
            <p:spPr bwMode="auto">
              <a:xfrm>
                <a:off x="2030" y="2096"/>
                <a:ext cx="0" cy="13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1" name="Line 11"/>
              <p:cNvSpPr>
                <a:spLocks noChangeShapeType="1"/>
              </p:cNvSpPr>
              <p:nvPr/>
            </p:nvSpPr>
            <p:spPr bwMode="auto">
              <a:xfrm>
                <a:off x="2192" y="2336"/>
                <a:ext cx="0" cy="10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2" name="Line 12"/>
              <p:cNvSpPr>
                <a:spLocks noChangeShapeType="1"/>
              </p:cNvSpPr>
              <p:nvPr/>
            </p:nvSpPr>
            <p:spPr bwMode="auto">
              <a:xfrm>
                <a:off x="2424" y="2576"/>
                <a:ext cx="0" cy="8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76" name="Rectangle 14"/>
            <p:cNvSpPr>
              <a:spLocks noChangeArrowheads="1"/>
            </p:cNvSpPr>
            <p:nvPr/>
          </p:nvSpPr>
          <p:spPr bwMode="auto">
            <a:xfrm>
              <a:off x="912" y="1249"/>
              <a:ext cx="639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charset="0"/>
                </a:rPr>
                <a:t>Bond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charset="0"/>
                </a:rPr>
                <a:t>Price</a:t>
              </a:r>
            </a:p>
          </p:txBody>
        </p:sp>
        <p:sp>
          <p:nvSpPr>
            <p:cNvPr id="7177" name="Rectangle 15"/>
            <p:cNvSpPr>
              <a:spLocks noChangeArrowheads="1"/>
            </p:cNvSpPr>
            <p:nvPr/>
          </p:nvSpPr>
          <p:spPr bwMode="auto">
            <a:xfrm>
              <a:off x="4134" y="3434"/>
              <a:ext cx="6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Yield</a:t>
              </a:r>
            </a:p>
          </p:txBody>
        </p:sp>
        <p:sp>
          <p:nvSpPr>
            <p:cNvPr id="7178" name="Rectangle 16"/>
            <p:cNvSpPr>
              <a:spLocks noChangeArrowheads="1"/>
            </p:cNvSpPr>
            <p:nvPr/>
          </p:nvSpPr>
          <p:spPr bwMode="auto">
            <a:xfrm>
              <a:off x="1824" y="3464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Arial" charset="0"/>
                </a:rPr>
                <a:t>Y</a:t>
              </a:r>
              <a:r>
                <a:rPr lang="en-US" altLang="en-US" sz="2400" baseline="-25000">
                  <a:latin typeface="Arial" charset="0"/>
                </a:rPr>
                <a:t>3</a:t>
              </a:r>
            </a:p>
          </p:txBody>
        </p:sp>
        <p:sp>
          <p:nvSpPr>
            <p:cNvPr id="7179" name="Rectangle 17"/>
            <p:cNvSpPr>
              <a:spLocks noChangeArrowheads="1"/>
            </p:cNvSpPr>
            <p:nvPr/>
          </p:nvSpPr>
          <p:spPr bwMode="auto">
            <a:xfrm>
              <a:off x="1183" y="2451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Arial" charset="0"/>
                </a:rPr>
                <a:t>B</a:t>
              </a:r>
              <a:r>
                <a:rPr lang="en-US" altLang="en-US" sz="2400">
                  <a:latin typeface="Arial" charset="0"/>
                </a:rPr>
                <a:t> </a:t>
              </a:r>
              <a:r>
                <a:rPr lang="en-US" altLang="en-US" sz="2400" baseline="-25000">
                  <a:latin typeface="Arial" charset="0"/>
                </a:rPr>
                <a:t>1</a:t>
              </a:r>
            </a:p>
          </p:txBody>
        </p:sp>
        <p:sp>
          <p:nvSpPr>
            <p:cNvPr id="7180" name="Rectangle 18"/>
            <p:cNvSpPr>
              <a:spLocks noChangeArrowheads="1"/>
            </p:cNvSpPr>
            <p:nvPr/>
          </p:nvSpPr>
          <p:spPr bwMode="auto">
            <a:xfrm>
              <a:off x="2228" y="3464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Arial" charset="0"/>
                </a:rPr>
                <a:t>Y</a:t>
              </a:r>
              <a:r>
                <a:rPr lang="en-US" altLang="en-US" sz="2400" baseline="-25000">
                  <a:latin typeface="Arial" charset="0"/>
                </a:rPr>
                <a:t>1</a:t>
              </a:r>
            </a:p>
          </p:txBody>
        </p:sp>
        <p:sp>
          <p:nvSpPr>
            <p:cNvPr id="7181" name="Rectangle 19"/>
            <p:cNvSpPr>
              <a:spLocks noChangeArrowheads="1"/>
            </p:cNvSpPr>
            <p:nvPr/>
          </p:nvSpPr>
          <p:spPr bwMode="auto">
            <a:xfrm>
              <a:off x="1975" y="3464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Arial" charset="0"/>
                </a:rPr>
                <a:t>Y</a:t>
              </a:r>
              <a:r>
                <a:rPr lang="en-US" altLang="en-US" sz="2400" baseline="-25000">
                  <a:latin typeface="Arial" charset="0"/>
                </a:rPr>
                <a:t>2</a:t>
              </a:r>
            </a:p>
          </p:txBody>
        </p:sp>
        <p:sp>
          <p:nvSpPr>
            <p:cNvPr id="7182" name="Rectangle 20"/>
            <p:cNvSpPr>
              <a:spLocks noChangeArrowheads="1"/>
            </p:cNvSpPr>
            <p:nvPr/>
          </p:nvSpPr>
          <p:spPr bwMode="auto">
            <a:xfrm>
              <a:off x="1182" y="1971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Arial" charset="0"/>
                </a:rPr>
                <a:t>B</a:t>
              </a:r>
              <a:r>
                <a:rPr lang="en-US" altLang="en-US" sz="2400">
                  <a:latin typeface="Arial" charset="0"/>
                </a:rPr>
                <a:t> </a:t>
              </a:r>
              <a:r>
                <a:rPr lang="en-US" altLang="en-US" sz="2400" baseline="-25000">
                  <a:latin typeface="Arial" charset="0"/>
                </a:rPr>
                <a:t>3</a:t>
              </a:r>
            </a:p>
          </p:txBody>
        </p:sp>
        <p:sp>
          <p:nvSpPr>
            <p:cNvPr id="7183" name="Rectangle 21"/>
            <p:cNvSpPr>
              <a:spLocks noChangeArrowheads="1"/>
            </p:cNvSpPr>
            <p:nvPr/>
          </p:nvSpPr>
          <p:spPr bwMode="auto">
            <a:xfrm>
              <a:off x="1182" y="2211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Arial" charset="0"/>
                </a:rPr>
                <a:t>B</a:t>
              </a:r>
              <a:r>
                <a:rPr lang="en-US" altLang="en-US" sz="2400">
                  <a:latin typeface="Arial" charset="0"/>
                </a:rPr>
                <a:t> </a:t>
              </a:r>
              <a:r>
                <a:rPr lang="en-US" altLang="en-US" sz="2400" baseline="-25000">
                  <a:latin typeface="Arial" charset="0"/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6629400" cy="6858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500" dirty="0"/>
              <a:t>Convexity Adjustment for Bond Yields </a:t>
            </a:r>
            <a:r>
              <a:rPr lang="en-US" sz="2000" dirty="0" smtClean="0"/>
              <a:t>(</a:t>
            </a:r>
            <a:r>
              <a:rPr lang="en-US" sz="2000" dirty="0" smtClean="0"/>
              <a:t>equation</a:t>
            </a:r>
            <a:r>
              <a:rPr lang="en-US" sz="2000" dirty="0" smtClean="0"/>
              <a:t> 30.1)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285038" cy="42878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200" dirty="0" smtClean="0"/>
              <a:t>Suppose a derivative provides a payoff at time </a:t>
            </a:r>
            <a:r>
              <a:rPr lang="en-US" sz="2200" i="1" dirty="0" smtClean="0">
                <a:latin typeface="Times New Roman" pitchFamily="18" charset="0"/>
              </a:rPr>
              <a:t>T</a:t>
            </a:r>
            <a:r>
              <a:rPr lang="en-US" sz="2200" dirty="0" smtClean="0"/>
              <a:t> dependent on a bond yield, </a:t>
            </a:r>
            <a:r>
              <a:rPr lang="en-US" sz="2200" i="1" dirty="0" err="1" smtClean="0">
                <a:latin typeface="Times New Roman" pitchFamily="18" charset="0"/>
              </a:rPr>
              <a:t>y</a:t>
            </a:r>
            <a:r>
              <a:rPr lang="en-US" sz="2200" i="1" baseline="-25000" dirty="0" err="1" smtClean="0">
                <a:latin typeface="Times New Roman" pitchFamily="18" charset="0"/>
              </a:rPr>
              <a:t>T</a:t>
            </a:r>
            <a:r>
              <a:rPr lang="en-US" sz="2200" i="1" dirty="0" smtClean="0">
                <a:latin typeface="Times New Roman" pitchFamily="18" charset="0"/>
              </a:rPr>
              <a:t> </a:t>
            </a:r>
            <a:r>
              <a:rPr lang="en-US" sz="2200" dirty="0" smtClean="0"/>
              <a:t>observed at time </a:t>
            </a:r>
            <a:r>
              <a:rPr lang="en-US" sz="2200" i="1" dirty="0" smtClean="0">
                <a:latin typeface="Times New Roman" pitchFamily="18" charset="0"/>
              </a:rPr>
              <a:t>T.</a:t>
            </a:r>
            <a:r>
              <a:rPr lang="en-US" sz="2200" dirty="0" smtClean="0"/>
              <a:t>    Define:  </a:t>
            </a:r>
          </a:p>
          <a:p>
            <a:pPr eaLnBrk="1" hangingPunct="1">
              <a:defRPr/>
            </a:pPr>
            <a:r>
              <a:rPr lang="en-US" sz="2200" i="1" dirty="0" smtClean="0">
                <a:latin typeface="Times New Roman" pitchFamily="18" charset="0"/>
              </a:rPr>
              <a:t>G</a:t>
            </a:r>
            <a:r>
              <a:rPr lang="en-US" sz="2200" dirty="0" smtClean="0"/>
              <a:t>(</a:t>
            </a:r>
            <a:r>
              <a:rPr lang="en-US" sz="2200" i="1" dirty="0" err="1" smtClean="0">
                <a:latin typeface="Times New Roman" pitchFamily="18" charset="0"/>
              </a:rPr>
              <a:t>y</a:t>
            </a:r>
            <a:r>
              <a:rPr lang="en-US" sz="2200" i="1" baseline="-25000" dirty="0" err="1" smtClean="0">
                <a:latin typeface="Times New Roman" pitchFamily="18" charset="0"/>
              </a:rPr>
              <a:t>T</a:t>
            </a:r>
            <a:r>
              <a:rPr lang="en-US" sz="2200" dirty="0" smtClean="0"/>
              <a:t>)  :  price of the bond as a function of its yield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200" dirty="0" smtClean="0"/>
              <a:t>    </a:t>
            </a:r>
            <a:r>
              <a:rPr lang="en-US" sz="2200" i="1" dirty="0" err="1" smtClean="0">
                <a:latin typeface="Times New Roman" pitchFamily="18" charset="0"/>
              </a:rPr>
              <a:t>y</a:t>
            </a:r>
            <a:r>
              <a:rPr lang="en-US" sz="2200" i="1" baseline="-25000" dirty="0" err="1">
                <a:latin typeface="+mj-lt"/>
              </a:rPr>
              <a:t>F</a:t>
            </a:r>
            <a:r>
              <a:rPr lang="en-US" sz="2200" dirty="0" smtClean="0"/>
              <a:t>  :   forward bond yield at time zero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 err="1" smtClean="0">
                <a:latin typeface="Symbol" pitchFamily="18" charset="2"/>
              </a:rPr>
              <a:t>s</a:t>
            </a:r>
            <a:r>
              <a:rPr lang="en-US" sz="2200" i="1" baseline="-25000" dirty="0" err="1" smtClean="0">
                <a:latin typeface="Times New Roman" pitchFamily="18" charset="0"/>
              </a:rPr>
              <a:t>y</a:t>
            </a:r>
            <a:r>
              <a:rPr lang="en-US" sz="2200" dirty="0" smtClean="0"/>
              <a:t>  :   forward yield volatility</a:t>
            </a:r>
          </a:p>
          <a:p>
            <a:pPr eaLnBrk="1" hangingPunct="1">
              <a:defRPr/>
            </a:pPr>
            <a:r>
              <a:rPr lang="en-US" sz="2200" dirty="0" smtClean="0"/>
              <a:t>The expected bond price in a world defined by numeraire </a:t>
            </a:r>
            <a:r>
              <a:rPr lang="en-US" sz="2200" i="1" dirty="0" smtClean="0">
                <a:latin typeface="+mj-lt"/>
              </a:rPr>
              <a:t>P</a:t>
            </a:r>
            <a:r>
              <a:rPr lang="en-US" sz="2200" dirty="0" smtClean="0">
                <a:latin typeface="+mj-lt"/>
              </a:rPr>
              <a:t>(0,</a:t>
            </a:r>
            <a:r>
              <a:rPr lang="en-US" sz="2200" i="1" dirty="0" smtClean="0">
                <a:latin typeface="+mj-lt"/>
              </a:rPr>
              <a:t>T</a:t>
            </a:r>
            <a:r>
              <a:rPr lang="en-US" sz="2200" dirty="0" smtClean="0">
                <a:latin typeface="+mj-lt"/>
              </a:rPr>
              <a:t>)</a:t>
            </a:r>
            <a:r>
              <a:rPr lang="en-US" sz="2200" dirty="0" smtClean="0"/>
              <a:t> is the forward bond price</a:t>
            </a:r>
          </a:p>
          <a:p>
            <a:pPr eaLnBrk="1" hangingPunct="1">
              <a:defRPr/>
            </a:pPr>
            <a:r>
              <a:rPr lang="en-US" sz="2200" dirty="0" smtClean="0"/>
              <a:t>The expected bond yield in a world defined by numeraire </a:t>
            </a:r>
            <a:r>
              <a:rPr lang="en-US" sz="2200" i="1" dirty="0" smtClean="0">
                <a:latin typeface="+mj-lt"/>
              </a:rPr>
              <a:t>P</a:t>
            </a:r>
            <a:r>
              <a:rPr lang="en-US" sz="2200" dirty="0" smtClean="0">
                <a:latin typeface="+mj-lt"/>
              </a:rPr>
              <a:t>(0,</a:t>
            </a:r>
            <a:r>
              <a:rPr lang="en-US" sz="2200" i="1" dirty="0" smtClean="0">
                <a:latin typeface="+mj-lt"/>
              </a:rPr>
              <a:t>T</a:t>
            </a:r>
            <a:r>
              <a:rPr lang="en-US" sz="2200" dirty="0" smtClean="0">
                <a:latin typeface="+mj-lt"/>
              </a:rPr>
              <a:t>)</a:t>
            </a:r>
            <a:r>
              <a:rPr lang="en-US" sz="2200" dirty="0" smtClean="0"/>
              <a:t> is (approximately)</a:t>
            </a:r>
            <a:r>
              <a:rPr lang="en-US" sz="2400" dirty="0" smtClean="0"/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		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E35FAB-D094-4EE9-AD8B-DC2B8CBAD15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81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336148"/>
              </p:ext>
            </p:extLst>
          </p:nvPr>
        </p:nvGraphicFramePr>
        <p:xfrm>
          <a:off x="2222500" y="5475288"/>
          <a:ext cx="49291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6" imgW="2438280" imgH="431640" progId="Equation.3">
                  <p:embed/>
                </p:oleObj>
              </mc:Choice>
              <mc:Fallback>
                <p:oleObj name="Equation" r:id="rId6" imgW="24382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475288"/>
                        <a:ext cx="49291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Convexity Adjustment for Swap Rate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2400" dirty="0" smtClean="0"/>
              <a:t>The expected value of the swap rate for the period </a:t>
            </a:r>
            <a:r>
              <a:rPr lang="en-US" sz="2400" i="1" dirty="0" smtClean="0">
                <a:latin typeface="Times New Roman" pitchFamily="18" charset="0"/>
              </a:rPr>
              <a:t>T</a:t>
            </a:r>
            <a:r>
              <a:rPr lang="en-US" sz="2400" dirty="0" smtClean="0"/>
              <a:t> to </a:t>
            </a:r>
            <a:r>
              <a:rPr lang="en-US" sz="2400" i="1" dirty="0" err="1" smtClean="0">
                <a:latin typeface="Times New Roman" pitchFamily="18" charset="0"/>
              </a:rPr>
              <a:t>T</a:t>
            </a:r>
            <a:r>
              <a:rPr lang="en-US" sz="2400" dirty="0" err="1" smtClean="0"/>
              <a:t>+</a:t>
            </a:r>
            <a:r>
              <a:rPr lang="en-US" sz="2400" dirty="0" err="1" smtClean="0">
                <a:latin typeface="Symbol" pitchFamily="18" charset="2"/>
              </a:rPr>
              <a:t>t</a:t>
            </a:r>
            <a:r>
              <a:rPr lang="en-US" sz="2400" dirty="0" smtClean="0"/>
              <a:t> in a world defined by numeraire </a:t>
            </a:r>
            <a:r>
              <a:rPr lang="en-US" sz="2400" i="1" dirty="0" smtClean="0">
                <a:latin typeface="+mj-lt"/>
              </a:rPr>
              <a:t>P</a:t>
            </a:r>
            <a:r>
              <a:rPr lang="en-US" sz="2400" dirty="0" smtClean="0">
                <a:latin typeface="+mj-lt"/>
              </a:rPr>
              <a:t>(0,</a:t>
            </a:r>
            <a:r>
              <a:rPr lang="en-US" sz="2400" i="1" dirty="0" smtClean="0">
                <a:latin typeface="+mj-lt"/>
              </a:rPr>
              <a:t>T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dirty="0" smtClean="0"/>
              <a:t> is (approximately)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	where </a:t>
            </a:r>
            <a:r>
              <a:rPr lang="en-US" sz="2400" i="1" dirty="0" smtClean="0">
                <a:latin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</a:rPr>
              <a:t>)</a:t>
            </a:r>
            <a:r>
              <a:rPr lang="en-US" sz="2400" dirty="0" smtClean="0"/>
              <a:t>  defines the relationship between price and yield  for a bond lasting between </a:t>
            </a:r>
            <a:r>
              <a:rPr lang="en-US" sz="2400" i="1" dirty="0" smtClean="0">
                <a:latin typeface="Times New Roman" pitchFamily="18" charset="0"/>
              </a:rPr>
              <a:t>T</a:t>
            </a:r>
            <a:r>
              <a:rPr lang="en-US" sz="2400" dirty="0" smtClean="0"/>
              <a:t> and </a:t>
            </a:r>
            <a:r>
              <a:rPr lang="en-US" sz="2400" i="1" dirty="0" err="1" smtClean="0">
                <a:latin typeface="Times New Roman" pitchFamily="18" charset="0"/>
              </a:rPr>
              <a:t>T+</a:t>
            </a:r>
            <a:r>
              <a:rPr lang="en-US" sz="2400" dirty="0" err="1" smtClean="0">
                <a:latin typeface="Symbol" pitchFamily="18" charset="2"/>
              </a:rPr>
              <a:t>t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dirty="0" smtClean="0"/>
              <a:t>that pays a coupon equal to the forward swap rate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B436D1-2F88-4822-AB52-BB433DEE74F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4689"/>
              </p:ext>
            </p:extLst>
          </p:nvPr>
        </p:nvGraphicFramePr>
        <p:xfrm>
          <a:off x="1789113" y="3429000"/>
          <a:ext cx="4826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6" imgW="2387520" imgH="431640" progId="Equation.3">
                  <p:embed/>
                </p:oleObj>
              </mc:Choice>
              <mc:Fallback>
                <p:oleObj name="Equation" r:id="rId6" imgW="23875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3429000"/>
                        <a:ext cx="48260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4000" dirty="0" smtClean="0"/>
              <a:t>Example </a:t>
            </a:r>
            <a:r>
              <a:rPr lang="en-US" altLang="en-US" sz="4000" dirty="0" smtClean="0"/>
              <a:t>30.1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6553200" cy="37973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An instrument provides a payoff in 3 years = to the 3-year swap rate multiplied by $100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Payments are made annually on the swap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All swap rates are 6%; volatility is 22%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Risk-free zero curve is flat at </a:t>
            </a:r>
            <a:r>
              <a:rPr lang="en-US" altLang="en-US" sz="2400" dirty="0">
                <a:latin typeface="Arial" charset="0"/>
                <a:cs typeface="Arial" charset="0"/>
              </a:rPr>
              <a:t>5</a:t>
            </a:r>
            <a:r>
              <a:rPr lang="en-US" altLang="en-US" sz="2400" dirty="0" smtClean="0">
                <a:latin typeface="Arial" charset="0"/>
                <a:cs typeface="Arial" charset="0"/>
              </a:rPr>
              <a:t>%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(with annual compounding)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The convexity adjustment is 9.7 bps so that the value of the instrument is 6.097/1.05</a:t>
            </a:r>
            <a:r>
              <a:rPr lang="en-US" altLang="en-US" sz="2400" baseline="30000" dirty="0" smtClean="0">
                <a:latin typeface="Arial" charset="0"/>
                <a:cs typeface="Arial" charset="0"/>
              </a:rPr>
              <a:t>3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= 5.27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11B87B-64C7-47C0-A49C-3333395BA53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086600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Timing Adjustments </a:t>
            </a:r>
            <a:r>
              <a:rPr lang="en-US" sz="2200" dirty="0"/>
              <a:t>(Equation </a:t>
            </a:r>
            <a:r>
              <a:rPr lang="en-US" sz="2200" dirty="0" smtClean="0"/>
              <a:t>30.3)</a:t>
            </a:r>
            <a:endParaRPr lang="en-US" sz="2200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2400" dirty="0" smtClean="0"/>
              <a:t>The expected value of a variable, </a:t>
            </a:r>
            <a:r>
              <a:rPr lang="en-US" sz="2400" i="1" dirty="0" smtClean="0">
                <a:latin typeface="Times New Roman" pitchFamily="18" charset="0"/>
              </a:rPr>
              <a:t>V</a:t>
            </a:r>
            <a:r>
              <a:rPr lang="en-US" sz="2400" dirty="0" smtClean="0"/>
              <a:t>, in a world that is defined by numeraire </a:t>
            </a:r>
            <a:r>
              <a:rPr lang="en-US" sz="2400" i="1" dirty="0" smtClean="0">
                <a:latin typeface="Times New Roman" pitchFamily="18" charset="0"/>
              </a:rPr>
              <a:t>P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+mj-lt"/>
              </a:rPr>
              <a:t>0,</a:t>
            </a:r>
            <a:r>
              <a:rPr lang="en-US" sz="2400" i="1" dirty="0" smtClean="0">
                <a:latin typeface="Times New Roman" pitchFamily="18" charset="0"/>
              </a:rPr>
              <a:t>T</a:t>
            </a:r>
            <a:r>
              <a:rPr lang="en-US" sz="2400" dirty="0" smtClean="0"/>
              <a:t>*) is the expected value of the variable in a world defined by numeraire </a:t>
            </a:r>
            <a:r>
              <a:rPr lang="en-US" sz="2400" i="1" dirty="0" smtClean="0">
                <a:latin typeface="Times New Roman" pitchFamily="18" charset="0"/>
              </a:rPr>
              <a:t>P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+mj-lt"/>
              </a:rPr>
              <a:t>0,</a:t>
            </a:r>
            <a:r>
              <a:rPr lang="en-US" sz="2400" i="1" dirty="0" smtClean="0">
                <a:latin typeface="Times New Roman" pitchFamily="18" charset="0"/>
              </a:rPr>
              <a:t>T</a:t>
            </a:r>
            <a:r>
              <a:rPr lang="en-US" sz="2400" dirty="0" smtClean="0"/>
              <a:t>) multiplied by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	where </a:t>
            </a:r>
            <a:r>
              <a:rPr lang="en-US" sz="2400" i="1" dirty="0" smtClean="0">
                <a:latin typeface="Times New Roman" pitchFamily="18" charset="0"/>
              </a:rPr>
              <a:t>R</a:t>
            </a:r>
            <a:r>
              <a:rPr lang="en-US" sz="2400" i="1" baseline="-25000" dirty="0" smtClean="0">
                <a:latin typeface="Times New Roman" pitchFamily="18" charset="0"/>
              </a:rPr>
              <a:t>F</a:t>
            </a:r>
            <a:r>
              <a:rPr lang="en-US" sz="2400" dirty="0" smtClean="0"/>
              <a:t> is the forward interest rate between </a:t>
            </a:r>
            <a:r>
              <a:rPr lang="en-US" sz="2400" i="1" dirty="0" smtClean="0">
                <a:latin typeface="Times New Roman" pitchFamily="18" charset="0"/>
              </a:rPr>
              <a:t>T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 pitchFamily="18" charset="0"/>
              </a:rPr>
              <a:t>T*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expressed with a compounding frequency of </a:t>
            </a:r>
            <a:r>
              <a:rPr lang="en-US" sz="2400" i="1" dirty="0" smtClean="0">
                <a:latin typeface="Times New Roman" pitchFamily="18" charset="0"/>
              </a:rPr>
              <a:t>m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Symbol" pitchFamily="18" charset="2"/>
              </a:rPr>
              <a:t>s</a:t>
            </a:r>
            <a:r>
              <a:rPr lang="en-US" sz="2400" i="1" baseline="-25000" dirty="0" err="1" smtClean="0">
                <a:latin typeface="Times New Roman" pitchFamily="18" charset="0"/>
              </a:rPr>
              <a:t>R</a:t>
            </a:r>
            <a:r>
              <a:rPr lang="en-US" sz="2400" dirty="0" smtClean="0"/>
              <a:t> is the volatility of </a:t>
            </a:r>
            <a:r>
              <a:rPr lang="en-US" sz="2400" i="1" dirty="0" smtClean="0">
                <a:latin typeface="Times New Roman" pitchFamily="18" charset="0"/>
              </a:rPr>
              <a:t>R</a:t>
            </a:r>
            <a:r>
              <a:rPr lang="en-US" sz="2400" i="1" baseline="-25000" dirty="0" smtClean="0">
                <a:latin typeface="Times New Roman" pitchFamily="18" charset="0"/>
              </a:rPr>
              <a:t>F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Symbol" pitchFamily="18" charset="2"/>
              </a:rPr>
              <a:t>s</a:t>
            </a:r>
            <a:r>
              <a:rPr lang="en-US" sz="2400" i="1" baseline="-25000" dirty="0" err="1" smtClean="0">
                <a:latin typeface="Times New Roman" pitchFamily="18" charset="0"/>
              </a:rPr>
              <a:t>V</a:t>
            </a:r>
            <a:r>
              <a:rPr lang="en-US" sz="2400" dirty="0" smtClean="0"/>
              <a:t> is the volatility of </a:t>
            </a:r>
            <a:r>
              <a:rPr lang="en-US" sz="2400" i="1" dirty="0" smtClean="0">
                <a:latin typeface="Times New Roman" pitchFamily="18" charset="0"/>
              </a:rPr>
              <a:t>V, </a:t>
            </a:r>
            <a:r>
              <a:rPr lang="en-US" sz="2400" dirty="0" smtClean="0"/>
              <a:t>and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latin typeface="Symbol" pitchFamily="18" charset="2"/>
              </a:rPr>
              <a:t>r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dirty="0" smtClean="0"/>
              <a:t>is the correlation between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</a:rPr>
              <a:t>R</a:t>
            </a:r>
            <a:r>
              <a:rPr lang="en-US" sz="2400" i="1" baseline="-25000" dirty="0" smtClean="0">
                <a:latin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smtClean="0"/>
              <a:t>and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</a:rPr>
              <a:t>V </a:t>
            </a:r>
            <a:endParaRPr lang="en-US" sz="2400" i="1" dirty="0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331B1F-C11B-4BC6-9D8D-A112F29592E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22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60049"/>
              </p:ext>
            </p:extLst>
          </p:nvPr>
        </p:nvGraphicFramePr>
        <p:xfrm>
          <a:off x="2874963" y="3352800"/>
          <a:ext cx="316706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6" imgW="1841400" imgH="482400" progId="Equation.3">
                  <p:embed/>
                </p:oleObj>
              </mc:Choice>
              <mc:Fallback>
                <p:oleObj name="Equation" r:id="rId6" imgW="18414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3352800"/>
                        <a:ext cx="3167062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</a:t>
            </a:r>
            <a:r>
              <a:rPr lang="en-US" altLang="en-US" dirty="0" smtClean="0"/>
              <a:t>30.2</a:t>
            </a:r>
            <a:endParaRPr lang="en-US" altLang="en-US" sz="2200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 derivative provides a payoff 6 years equal to the value of a stock index in 5 years. The interest rate is 8% with annual compounding</a:t>
            </a:r>
          </a:p>
          <a:p>
            <a:pPr eaLnBrk="1" hangingPunct="1">
              <a:defRPr/>
            </a:pPr>
            <a:r>
              <a:rPr lang="en-US" sz="2400" dirty="0" smtClean="0"/>
              <a:t>1200 is the 5-year forward value of the stock index</a:t>
            </a:r>
          </a:p>
          <a:p>
            <a:pPr eaLnBrk="1" hangingPunct="1">
              <a:defRPr/>
            </a:pPr>
            <a:r>
              <a:rPr lang="en-US" sz="2400" dirty="0" smtClean="0"/>
              <a:t>This is the expected value in a world defined by numeraire </a:t>
            </a:r>
            <a:r>
              <a:rPr lang="en-US" sz="2400" i="1" dirty="0" smtClean="0">
                <a:latin typeface="+mj-lt"/>
              </a:rPr>
              <a:t>P</a:t>
            </a:r>
            <a:r>
              <a:rPr lang="en-US" sz="2400" dirty="0" smtClean="0">
                <a:latin typeface="+mj-lt"/>
              </a:rPr>
              <a:t>(0,5)</a:t>
            </a:r>
          </a:p>
          <a:p>
            <a:pPr eaLnBrk="1" hangingPunct="1">
              <a:defRPr/>
            </a:pPr>
            <a:r>
              <a:rPr lang="en-US" sz="2400" dirty="0" smtClean="0"/>
              <a:t>To get the value in a world defined by numeraire </a:t>
            </a:r>
            <a:r>
              <a:rPr lang="en-US" sz="2400" i="1" dirty="0" smtClean="0">
                <a:latin typeface="+mj-lt"/>
              </a:rPr>
              <a:t>P</a:t>
            </a:r>
            <a:r>
              <a:rPr lang="en-US" sz="2400" dirty="0" smtClean="0">
                <a:latin typeface="+mj-lt"/>
              </a:rPr>
              <a:t>(0,6) </a:t>
            </a:r>
            <a:r>
              <a:rPr lang="en-US" sz="2400" dirty="0" smtClean="0"/>
              <a:t>we multiply by 1.00535</a:t>
            </a:r>
          </a:p>
          <a:p>
            <a:pPr eaLnBrk="1" hangingPunct="1">
              <a:defRPr/>
            </a:pPr>
            <a:r>
              <a:rPr lang="en-US" sz="2400" dirty="0" smtClean="0"/>
              <a:t>The value of the derivative is 1200</a:t>
            </a:r>
            <a:r>
              <a:rPr lang="en-US" sz="2400" dirty="0" smtClean="0">
                <a:cs typeface="Arial" charset="0"/>
              </a:rPr>
              <a:t>×1.00535/(1.08</a:t>
            </a:r>
            <a:r>
              <a:rPr lang="en-US" sz="2400" baseline="30000" dirty="0" smtClean="0">
                <a:cs typeface="Arial" charset="0"/>
              </a:rPr>
              <a:t>6</a:t>
            </a:r>
            <a:r>
              <a:rPr lang="en-US" sz="2400" dirty="0" smtClean="0">
                <a:cs typeface="Arial" charset="0"/>
              </a:rPr>
              <a:t>) or 760.26</a:t>
            </a:r>
            <a:r>
              <a:rPr lang="en-US" sz="2400" dirty="0" smtClean="0"/>
              <a:t> 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F0690F-BAFB-4177-B969-510589172F4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err="1" smtClean="0"/>
              <a:t>Quantos</a:t>
            </a:r>
            <a:r>
              <a:rPr lang="en-US" altLang="en-US" dirty="0"/>
              <a:t> </a:t>
            </a:r>
            <a:r>
              <a:rPr lang="en-US" altLang="en-US" sz="2200" dirty="0" smtClean="0"/>
              <a:t>(Section 30.3)</a:t>
            </a:r>
            <a:endParaRPr lang="en-US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7777163" cy="338931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Quantos are derivatives where the payoff is defined using variables measured in one currency and paid in another currency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Example:  contract providing a payoff  of </a:t>
            </a:r>
          </a:p>
          <a:p>
            <a:pPr eaLnBrk="1" hangingPunct="1">
              <a:buFontTx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– K</a:t>
            </a:r>
            <a:r>
              <a:rPr lang="en-US" altLang="en-US" smtClean="0">
                <a:latin typeface="Arial" charset="0"/>
                <a:cs typeface="Arial" charset="0"/>
              </a:rPr>
              <a:t>  dollars ($) 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 is the Nikkei stock index (a yen number)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EB6EAC-B31F-4BD6-A8D3-5E1C4C037DA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Ch30HullOFOD8thEdition</Template>
  <TotalTime>114</TotalTime>
  <Words>838</Words>
  <Application>Microsoft Office PowerPoint</Application>
  <PresentationFormat>On-screen Show (4:3)</PresentationFormat>
  <Paragraphs>121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Symbol</vt:lpstr>
      <vt:lpstr>Tahoma</vt:lpstr>
      <vt:lpstr>Times New Roman</vt:lpstr>
      <vt:lpstr>Verdana</vt:lpstr>
      <vt:lpstr>Wingdings</vt:lpstr>
      <vt:lpstr>Wingdings 2</vt:lpstr>
      <vt:lpstr>Global</vt:lpstr>
      <vt:lpstr>Equation</vt:lpstr>
      <vt:lpstr> Chapter 30 Convexity, Timing, and Timing, and Quanto Adjustments </vt:lpstr>
      <vt:lpstr>Forward Yields and Forward Prices </vt:lpstr>
      <vt:lpstr>Relationship Between Bond Yields and Prices (Figure 30.1)</vt:lpstr>
      <vt:lpstr>Convexity Adjustment for Bond Yields (equation 30.1)</vt:lpstr>
      <vt:lpstr>Convexity Adjustment for Swap Rate</vt:lpstr>
      <vt:lpstr>Example 30.1</vt:lpstr>
      <vt:lpstr>Timing Adjustments (Equation 30.3)</vt:lpstr>
      <vt:lpstr>Example 30.2</vt:lpstr>
      <vt:lpstr>Quantos (Section 30.3)</vt:lpstr>
      <vt:lpstr>Diff Swap</vt:lpstr>
      <vt:lpstr>Quanto Adjustment (equation 30.5)</vt:lpstr>
      <vt:lpstr>Example 30.3</vt:lpstr>
      <vt:lpstr>Quantos continued</vt:lpstr>
      <vt:lpstr>Siegel’s Paradox</vt:lpstr>
      <vt:lpstr>When is a Convexity, Timing, or Quanto Adjustment Necessary: Summary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Quanto, Timing, and Convexity Adjustments</dc:title>
  <dc:subject>Options, Futures, and Other Derivatives, 11e</dc:subject>
  <dc:creator>John C. Hull</dc:creator>
  <cp:keywords>Chapter 30</cp:keywords>
  <dc:description>Copyright 2021 by John C. Hull. All Rights Reserved. Published 2021</dc:description>
  <cp:lastModifiedBy>John Hull</cp:lastModifiedBy>
  <cp:revision>26</cp:revision>
  <dcterms:created xsi:type="dcterms:W3CDTF">2008-05-29T16:38:10Z</dcterms:created>
  <dcterms:modified xsi:type="dcterms:W3CDTF">2020-10-02T14:55:07Z</dcterms:modified>
</cp:coreProperties>
</file>