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5"/>
  </p:notesMasterIdLst>
  <p:sldIdLst>
    <p:sldId id="256" r:id="rId2"/>
    <p:sldId id="259" r:id="rId3"/>
    <p:sldId id="290" r:id="rId4"/>
    <p:sldId id="260" r:id="rId5"/>
    <p:sldId id="261" r:id="rId6"/>
    <p:sldId id="262" r:id="rId7"/>
    <p:sldId id="284" r:id="rId8"/>
    <p:sldId id="287" r:id="rId9"/>
    <p:sldId id="285" r:id="rId10"/>
    <p:sldId id="286" r:id="rId11"/>
    <p:sldId id="288" r:id="rId12"/>
    <p:sldId id="289" r:id="rId13"/>
    <p:sldId id="29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73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6EF2BCB-A34E-4065-888A-1157B9AF6964}" type="datetimeFigureOut">
              <a:rPr lang="en-US"/>
              <a:pPr>
                <a:defRPr/>
              </a:pPr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739BEA-738D-4B83-98C9-9C7407F59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9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8C2BE-5548-4928-8BE7-C373C888CC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534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F93516-01E5-4DF5-9610-B9380609A9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28885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65D2EF-B9C3-4F23-B633-071FAA3374D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17128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49EC5F-B3DE-4EAB-B1F8-1CDD722797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25843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7B6079-A0D9-493E-AEC9-1B8C154240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811950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68B01A-E66B-4E6E-A40F-7D088D9AB98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8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FA5448-349A-47EE-BF56-3A8CE5D6DAD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4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B193CC-F60C-445D-99F7-1039A454826C}" type="datetime1">
              <a:rPr lang="en-US" smtClean="0"/>
              <a:t>10/2/2020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875F7-A50F-4306-914C-F57092EFC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6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611D9-0099-4482-98AE-F1F66472A716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CD2D2-14F2-4A44-B606-593B210DA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3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F65CF-4B53-4090-928D-8AEAC1E6DAC7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E078A-5B1B-4E1F-B6BC-16DE6F5CE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EB0131-789E-4F4E-BD1A-FEF713F3C908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4ABB3-9D34-40F4-AB68-F6E6151DE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3E30C-FB35-4A51-82E0-C3A7F07F855E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278F-DCE9-4F02-A671-6FECB43D5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4746-E18C-4337-A067-C8F175300A0F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7F73B-E115-44E5-AFFF-BE64B3BE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36C0-9086-41D6-BEE0-7FEB01D77A06}" type="datetime1">
              <a:rPr lang="en-US" smtClean="0"/>
              <a:t>10/2/2020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2F82D-C91B-4053-BFB5-03EBF6D8A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8D65D-E6AE-40C8-9AB9-8526BFCE81B5}" type="datetime1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5813D-2A4F-40A0-A614-C80077314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9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2E0C5-318D-41EC-92E1-9F3A4B8DB3D5}" type="datetime1">
              <a:rPr lang="en-US" smtClean="0"/>
              <a:t>10/2/2020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0FDBE-8121-476C-AD0F-DE4513F74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1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745BB-215C-4F39-A6A7-86A8A3A4E89D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EC863-2E78-4A65-AB9A-6021DD112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EE4B3-F6F8-4A39-9B3E-5F8098C3F4DA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A0FFF-0A50-4DE6-BC8B-D4F05445C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7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E08BD2EA-B144-40FD-BD65-41401A71DF8B}" type="datetime1">
              <a:rPr lang="en-US" smtClean="0"/>
              <a:t>10/2/2020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0A4C4BB-C6B0-4CEE-93C4-E3BE4AC42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17" r:id="rId3"/>
    <p:sldLayoutId id="2147483818" r:id="rId4"/>
    <p:sldLayoutId id="2147483819" r:id="rId5"/>
    <p:sldLayoutId id="2147483827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.png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057400"/>
            <a:ext cx="6934200" cy="2362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31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Equilibrium Models of the Short Rate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343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Options, Futures, and Other Derivatives,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11th Edition, Copyright © John 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271135-A74F-4A6C-8284-01510940EDF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Real vs. Risk-Neutral Processes: </a:t>
            </a:r>
            <a:r>
              <a:rPr lang="en-CA" sz="3200" dirty="0" err="1" smtClean="0"/>
              <a:t>Vasicek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risk-neutral world process is</a:t>
            </a:r>
          </a:p>
          <a:p>
            <a:pPr marL="0" indent="0">
              <a:buNone/>
            </a:pPr>
            <a:endParaRPr lang="en-CA" i="1" dirty="0">
              <a:latin typeface="+mj-lt"/>
            </a:endParaRPr>
          </a:p>
          <a:p>
            <a:r>
              <a:rPr lang="en-CA" dirty="0" smtClean="0"/>
              <a:t>If </a:t>
            </a:r>
            <a:r>
              <a:rPr lang="en-CA" dirty="0"/>
              <a:t>the market price of interest rate risk is </a:t>
            </a:r>
            <a:r>
              <a:rPr lang="en-CA" dirty="0">
                <a:latin typeface="Symbol" panose="05050102010706020507" pitchFamily="18" charset="2"/>
              </a:rPr>
              <a:t>l (</a:t>
            </a:r>
            <a:r>
              <a:rPr lang="en-CA" dirty="0"/>
              <a:t>negative</a:t>
            </a:r>
            <a:r>
              <a:rPr lang="en-CA" dirty="0" smtClean="0"/>
              <a:t>) the real world process is </a:t>
            </a:r>
          </a:p>
          <a:p>
            <a:endParaRPr lang="en-CA" dirty="0"/>
          </a:p>
          <a:p>
            <a:pPr marL="0" indent="344488">
              <a:buNone/>
            </a:pPr>
            <a:r>
              <a:rPr lang="en-CA" dirty="0" smtClean="0"/>
              <a:t>where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>
              <a:latin typeface="Symbol" panose="05050102010706020507" pitchFamily="18" charset="2"/>
            </a:endParaRPr>
          </a:p>
          <a:p>
            <a:pPr marL="0" indent="0" algn="ctr">
              <a:buNone/>
            </a:pPr>
            <a:endParaRPr lang="en-US" i="1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ABB3-9D34-40F4-AB68-F6E6151DEC7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628984"/>
              </p:ext>
            </p:extLst>
          </p:nvPr>
        </p:nvGraphicFramePr>
        <p:xfrm>
          <a:off x="2768599" y="2743200"/>
          <a:ext cx="2860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3" imgW="1346040" imgH="203040" progId="Equation.3">
                  <p:embed/>
                </p:oleObj>
              </mc:Choice>
              <mc:Fallback>
                <p:oleObj name="Equation" r:id="rId3" imgW="13460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8599" y="2743200"/>
                        <a:ext cx="286067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815211"/>
              </p:ext>
            </p:extLst>
          </p:nvPr>
        </p:nvGraphicFramePr>
        <p:xfrm>
          <a:off x="2828925" y="4316413"/>
          <a:ext cx="29956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5" imgW="1409400" imgH="228600" progId="Equation.3">
                  <p:embed/>
                </p:oleObj>
              </mc:Choice>
              <mc:Fallback>
                <p:oleObj name="Equation" r:id="rId5" imgW="1409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8925" y="4316413"/>
                        <a:ext cx="2995613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962561"/>
              </p:ext>
            </p:extLst>
          </p:nvPr>
        </p:nvGraphicFramePr>
        <p:xfrm>
          <a:off x="3200399" y="5173118"/>
          <a:ext cx="2057401" cy="4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7" imgW="888840" imgH="203040" progId="Equation.3">
                  <p:embed/>
                </p:oleObj>
              </mc:Choice>
              <mc:Fallback>
                <p:oleObj name="Equation" r:id="rId7" imgW="8888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399" y="5173118"/>
                        <a:ext cx="2057401" cy="47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03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Real vs. </a:t>
            </a:r>
            <a:r>
              <a:rPr lang="en-CA" sz="3600" dirty="0" smtClean="0"/>
              <a:t>Risk-Neutral Processes: CIR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risk-neutral world process is</a:t>
            </a:r>
          </a:p>
          <a:p>
            <a:pPr marL="0" indent="0">
              <a:buNone/>
            </a:pPr>
            <a:endParaRPr lang="en-CA" i="1" dirty="0"/>
          </a:p>
          <a:p>
            <a:r>
              <a:rPr lang="en-CA" dirty="0"/>
              <a:t>If the market price of interest rate risk is </a:t>
            </a:r>
            <a:r>
              <a:rPr lang="en-CA" dirty="0" smtClean="0">
                <a:latin typeface="Symbol" panose="05050102010706020507" pitchFamily="18" charset="2"/>
              </a:rPr>
              <a:t> </a:t>
            </a:r>
            <a:r>
              <a:rPr lang="en-CA" dirty="0">
                <a:latin typeface="Symbol" panose="05050102010706020507" pitchFamily="18" charset="2"/>
              </a:rPr>
              <a:t>(</a:t>
            </a:r>
            <a:r>
              <a:rPr lang="en-CA" dirty="0"/>
              <a:t>negative</a:t>
            </a:r>
            <a:r>
              <a:rPr lang="en-CA" dirty="0" smtClean="0"/>
              <a:t>), </a:t>
            </a:r>
            <a:r>
              <a:rPr lang="en-CA" dirty="0"/>
              <a:t>the real world process is </a:t>
            </a:r>
          </a:p>
          <a:p>
            <a:endParaRPr lang="en-CA" dirty="0"/>
          </a:p>
          <a:p>
            <a:pPr marL="0" indent="344488">
              <a:buNone/>
            </a:pPr>
            <a:r>
              <a:rPr lang="en-CA" dirty="0"/>
              <a:t>where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ABB3-9D34-40F4-AB68-F6E6151DEC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90480"/>
              </p:ext>
            </p:extLst>
          </p:nvPr>
        </p:nvGraphicFramePr>
        <p:xfrm>
          <a:off x="2579688" y="2703513"/>
          <a:ext cx="32385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3" imgW="1523880" imgH="241200" progId="Equation.3">
                  <p:embed/>
                </p:oleObj>
              </mc:Choice>
              <mc:Fallback>
                <p:oleObj name="Equation" r:id="rId3" imgW="15238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9688" y="2703513"/>
                        <a:ext cx="3238500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761186"/>
              </p:ext>
            </p:extLst>
          </p:nvPr>
        </p:nvGraphicFramePr>
        <p:xfrm>
          <a:off x="7467600" y="3216275"/>
          <a:ext cx="556372" cy="378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5" imgW="317160" imgH="215640" progId="Equation.3">
                  <p:embed/>
                </p:oleObj>
              </mc:Choice>
              <mc:Fallback>
                <p:oleObj name="Equation" r:id="rId5" imgW="3171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67600" y="3216275"/>
                        <a:ext cx="556372" cy="378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93023"/>
              </p:ext>
            </p:extLst>
          </p:nvPr>
        </p:nvGraphicFramePr>
        <p:xfrm>
          <a:off x="2698750" y="4114800"/>
          <a:ext cx="34813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7" imgW="1638000" imgH="241200" progId="Equation.3">
                  <p:embed/>
                </p:oleObj>
              </mc:Choice>
              <mc:Fallback>
                <p:oleObj name="Equation" r:id="rId7" imgW="16380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8750" y="4114800"/>
                        <a:ext cx="3481388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134769"/>
              </p:ext>
            </p:extLst>
          </p:nvPr>
        </p:nvGraphicFramePr>
        <p:xfrm>
          <a:off x="2781300" y="5108575"/>
          <a:ext cx="39592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9" imgW="1866600" imgH="393480" progId="Equation.3">
                  <p:embed/>
                </p:oleObj>
              </mc:Choice>
              <mc:Fallback>
                <p:oleObj name="Equation" r:id="rId9" imgW="18666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1300" y="5108575"/>
                        <a:ext cx="3959225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6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Estimating Parameters </a:t>
            </a:r>
            <a:r>
              <a:rPr lang="en-CA" sz="2400" dirty="0" smtClean="0"/>
              <a:t>(Section 31.4)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real world parameters can be estimated from historical movements in the three month rate</a:t>
            </a:r>
          </a:p>
          <a:p>
            <a:r>
              <a:rPr lang="en-CA" dirty="0" smtClean="0"/>
              <a:t>The market price of risk can then be estimated so that yields match the current term structure as closely as possible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ABB3-9D34-40F4-AB68-F6E6151DEC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Two-Factor Hull-White model </a:t>
            </a:r>
            <a:r>
              <a:rPr lang="en-US" sz="2400" dirty="0" smtClean="0"/>
              <a:t>(Section 31.5)</a:t>
            </a: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The bond price 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>P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(</a:t>
                </a:r>
                <a:r>
                  <a:rPr lang="en-US" b="0" i="1" dirty="0" err="1" smtClean="0">
                    <a:latin typeface="Cambria Math" panose="02040503050406030204" pitchFamily="18" charset="0"/>
                  </a:rPr>
                  <a:t>t</a:t>
                </a:r>
                <a:r>
                  <a:rPr lang="en-US" b="0" dirty="0" err="1" smtClean="0">
                    <a:latin typeface="Cambria Math" panose="02040503050406030204" pitchFamily="18" charset="0"/>
                  </a:rPr>
                  <a:t>,</a:t>
                </a:r>
                <a:r>
                  <a:rPr lang="en-US" b="0" i="1" dirty="0" err="1" smtClean="0">
                    <a:latin typeface="Cambria Math" panose="02040503050406030204" pitchFamily="18" charset="0"/>
                  </a:rPr>
                  <a:t>T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) is analytic and has the form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r="-4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ABB3-9D34-40F4-AB68-F6E6151DEC7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1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98525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Zero Curve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790700"/>
            <a:ext cx="6934200" cy="2166938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The process for the instantaneous short rate,</a:t>
            </a:r>
            <a:r>
              <a:rPr lang="en-US" altLang="en-US" sz="2400" i="1" dirty="0" smtClean="0">
                <a:latin typeface="Arial" charset="0"/>
                <a:cs typeface="Arial" charset="0"/>
              </a:rPr>
              <a:t>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400" i="1" dirty="0" smtClean="0">
                <a:latin typeface="Arial" charset="0"/>
                <a:cs typeface="Arial" charset="0"/>
              </a:rPr>
              <a:t>,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in the traditional risk-neutral world defines the process for the whole zero curve in this world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The price at time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of a zero-coupon bond maturing at time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sz="2400" dirty="0" smtClean="0">
                <a:latin typeface="Times New Roman" pitchFamily="18" charset="0"/>
                <a:cs typeface="Arial" charset="0"/>
              </a:rPr>
              <a:t>is</a:t>
            </a:r>
          </a:p>
          <a:p>
            <a:pPr eaLnBrk="1" hangingPunct="1">
              <a:lnSpc>
                <a:spcPct val="90000"/>
              </a:lnSpc>
            </a:pPr>
            <a:endParaRPr lang="en-US" altLang="en-US" i="1" dirty="0" smtClean="0">
              <a:latin typeface="Times New Roman" pitchFamily="18" charset="0"/>
              <a:cs typeface="Arial" charset="0"/>
            </a:endParaRPr>
          </a:p>
          <a:p>
            <a:pPr indent="158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Times New Roman" pitchFamily="18" charset="0"/>
                <a:cs typeface="Arial" charset="0"/>
              </a:rPr>
              <a:t>where     is the average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r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between times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and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and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the yield on the bond is</a:t>
            </a:r>
          </a:p>
          <a:p>
            <a:pPr indent="1588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FFDD76-2BBE-4559-9684-AB3AA49137B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717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468684"/>
              </p:ext>
            </p:extLst>
          </p:nvPr>
        </p:nvGraphicFramePr>
        <p:xfrm>
          <a:off x="2743200" y="3573105"/>
          <a:ext cx="4113213" cy="65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6" imgW="1803400" imgH="279400" progId="Equation.2">
                  <p:embed/>
                </p:oleObj>
              </mc:Choice>
              <mc:Fallback>
                <p:oleObj name="Equation" r:id="rId6" imgW="1803400" imgH="2794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73105"/>
                        <a:ext cx="4113213" cy="657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54335"/>
              </p:ext>
            </p:extLst>
          </p:nvPr>
        </p:nvGraphicFramePr>
        <p:xfrm>
          <a:off x="2842128" y="4090322"/>
          <a:ext cx="282072" cy="405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8" imgW="126835" imgH="152202" progId="Equation.3">
                  <p:embed/>
                </p:oleObj>
              </mc:Choice>
              <mc:Fallback>
                <p:oleObj name="Equation" r:id="rId8" imgW="126835" imgH="1522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128" y="4090322"/>
                        <a:ext cx="282072" cy="405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298752"/>
              </p:ext>
            </p:extLst>
          </p:nvPr>
        </p:nvGraphicFramePr>
        <p:xfrm>
          <a:off x="3581399" y="4953000"/>
          <a:ext cx="341978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10" imgW="1777680" imgH="393480" progId="Equation.3">
                  <p:embed/>
                </p:oleObj>
              </mc:Choice>
              <mc:Fallback>
                <p:oleObj name="Equation" r:id="rId10" imgW="1777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81399" y="4953000"/>
                        <a:ext cx="3419785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Term Structure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Term structure models attempt to describe the evolution of the whole term structure</a:t>
            </a:r>
          </a:p>
          <a:p>
            <a:r>
              <a:rPr lang="en-CA" dirty="0" smtClean="0"/>
              <a:t>An equilibrium model usually starts with assumptions about economic variables and derives a process for the short rate</a:t>
            </a:r>
          </a:p>
          <a:p>
            <a:r>
              <a:rPr lang="en-CA" dirty="0" smtClean="0"/>
              <a:t>A no-arbitrage model is designed to exactly match today’s term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ABB3-9D34-40F4-AB68-F6E6151DEC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8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Equilibrium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Models (Risk Neutral World)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7D0159-5A1B-499A-80DA-4A38D4C0CA0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8197" name="Object 3"/>
          <p:cNvGraphicFramePr>
            <a:graphicFrameLocks/>
          </p:cNvGraphicFramePr>
          <p:nvPr/>
        </p:nvGraphicFramePr>
        <p:xfrm>
          <a:off x="1447800" y="2362200"/>
          <a:ext cx="60198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6" imgW="4886855" imgH="3257904" progId="Equation.3">
                  <p:embed/>
                </p:oleObj>
              </mc:Choice>
              <mc:Fallback>
                <p:oleObj name="Equation" r:id="rId6" imgW="4886855" imgH="325790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6019800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162800" cy="9144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Mean Reversion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Figure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31.1)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85EF05-C625-4A8C-B39D-B1C8B10B54F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9221" name="Group 16"/>
          <p:cNvGrpSpPr>
            <a:grpSpLocks/>
          </p:cNvGrpSpPr>
          <p:nvPr/>
        </p:nvGrpSpPr>
        <p:grpSpPr bwMode="auto">
          <a:xfrm>
            <a:off x="1568450" y="1584325"/>
            <a:ext cx="6353175" cy="3978275"/>
            <a:chOff x="988" y="998"/>
            <a:chExt cx="4002" cy="2506"/>
          </a:xfrm>
        </p:grpSpPr>
        <p:sp>
          <p:nvSpPr>
            <p:cNvPr id="9222" name="Line 3"/>
            <p:cNvSpPr>
              <a:spLocks noChangeShapeType="1"/>
            </p:cNvSpPr>
            <p:nvPr/>
          </p:nvSpPr>
          <p:spPr bwMode="auto">
            <a:xfrm>
              <a:off x="1140" y="3504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Line 4"/>
            <p:cNvSpPr>
              <a:spLocks noChangeShapeType="1"/>
            </p:cNvSpPr>
            <p:nvPr/>
          </p:nvSpPr>
          <p:spPr bwMode="auto">
            <a:xfrm flipV="1">
              <a:off x="1140" y="1248"/>
              <a:ext cx="0" cy="2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Line 5"/>
            <p:cNvSpPr>
              <a:spLocks noChangeShapeType="1"/>
            </p:cNvSpPr>
            <p:nvPr/>
          </p:nvSpPr>
          <p:spPr bwMode="auto">
            <a:xfrm>
              <a:off x="1140" y="240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6"/>
            <p:cNvSpPr>
              <a:spLocks noChangeShapeType="1"/>
            </p:cNvSpPr>
            <p:nvPr/>
          </p:nvSpPr>
          <p:spPr bwMode="auto">
            <a:xfrm flipV="1">
              <a:off x="1476" y="283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7"/>
            <p:cNvSpPr>
              <a:spLocks noChangeShapeType="1"/>
            </p:cNvSpPr>
            <p:nvPr/>
          </p:nvSpPr>
          <p:spPr bwMode="auto">
            <a:xfrm>
              <a:off x="1476" y="158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27" name="Group 10"/>
            <p:cNvGrpSpPr>
              <a:grpSpLocks/>
            </p:cNvGrpSpPr>
            <p:nvPr/>
          </p:nvGrpSpPr>
          <p:grpSpPr bwMode="auto">
            <a:xfrm>
              <a:off x="988" y="998"/>
              <a:ext cx="756" cy="432"/>
              <a:chOff x="988" y="998"/>
              <a:chExt cx="756" cy="432"/>
            </a:xfrm>
          </p:grpSpPr>
          <p:sp>
            <p:nvSpPr>
              <p:cNvPr id="9233" name="Rectangle 8"/>
              <p:cNvSpPr>
                <a:spLocks noChangeArrowheads="1"/>
              </p:cNvSpPr>
              <p:nvPr/>
            </p:nvSpPr>
            <p:spPr bwMode="auto">
              <a:xfrm>
                <a:off x="988" y="998"/>
                <a:ext cx="7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Interest</a:t>
                </a:r>
              </a:p>
            </p:txBody>
          </p:sp>
          <p:sp>
            <p:nvSpPr>
              <p:cNvPr id="9234" name="Rectangle 9"/>
              <p:cNvSpPr>
                <a:spLocks noChangeArrowheads="1"/>
              </p:cNvSpPr>
              <p:nvPr/>
            </p:nvSpPr>
            <p:spPr bwMode="auto">
              <a:xfrm>
                <a:off x="1178" y="1142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rate</a:t>
                </a:r>
              </a:p>
            </p:txBody>
          </p:sp>
        </p:grpSp>
        <p:sp>
          <p:nvSpPr>
            <p:cNvPr id="9228" name="Rectangle 11"/>
            <p:cNvSpPr>
              <a:spLocks noChangeArrowheads="1"/>
            </p:cNvSpPr>
            <p:nvPr/>
          </p:nvSpPr>
          <p:spPr bwMode="auto">
            <a:xfrm>
              <a:off x="1658" y="1526"/>
              <a:ext cx="3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HIGH interest rate has negative trend</a:t>
              </a:r>
            </a:p>
          </p:txBody>
        </p: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1658" y="3014"/>
              <a:ext cx="31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LOW interest rate has positive trend</a:t>
              </a:r>
            </a:p>
          </p:txBody>
        </p:sp>
        <p:grpSp>
          <p:nvGrpSpPr>
            <p:cNvPr id="9230" name="Group 15"/>
            <p:cNvGrpSpPr>
              <a:grpSpLocks/>
            </p:cNvGrpSpPr>
            <p:nvPr/>
          </p:nvGrpSpPr>
          <p:grpSpPr bwMode="auto">
            <a:xfrm>
              <a:off x="4010" y="2150"/>
              <a:ext cx="980" cy="480"/>
              <a:chOff x="4010" y="2150"/>
              <a:chExt cx="980" cy="480"/>
            </a:xfrm>
          </p:grpSpPr>
          <p:sp>
            <p:nvSpPr>
              <p:cNvPr id="9231" name="Rectangle 13"/>
              <p:cNvSpPr>
                <a:spLocks noChangeArrowheads="1"/>
              </p:cNvSpPr>
              <p:nvPr/>
            </p:nvSpPr>
            <p:spPr bwMode="auto">
              <a:xfrm>
                <a:off x="4010" y="2150"/>
                <a:ext cx="9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Reversion</a:t>
                </a:r>
              </a:p>
            </p:txBody>
          </p:sp>
          <p:sp>
            <p:nvSpPr>
              <p:cNvPr id="9232" name="Rectangle 14"/>
              <p:cNvSpPr>
                <a:spLocks noChangeArrowheads="1"/>
              </p:cNvSpPr>
              <p:nvPr/>
            </p:nvSpPr>
            <p:spPr bwMode="auto">
              <a:xfrm>
                <a:off x="4154" y="2342"/>
                <a:ext cx="57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Arial" charset="0"/>
                  </a:rPr>
                  <a:t>Level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219200"/>
            <a:ext cx="7086600" cy="6858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tx2">
                    <a:satMod val="130000"/>
                  </a:schemeClr>
                </a:solidFill>
              </a:rPr>
              <a:t>Alternative  Term 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Structures in </a:t>
            </a:r>
            <a:r>
              <a:rPr lang="en-US" sz="4000" dirty="0" err="1">
                <a:solidFill>
                  <a:schemeClr val="tx2">
                    <a:satMod val="130000"/>
                  </a:schemeClr>
                </a:solidFill>
              </a:rPr>
              <a:t>Vasicek</a:t>
            </a:r>
            <a:r>
              <a:rPr lang="en-US" sz="4000" dirty="0">
                <a:solidFill>
                  <a:schemeClr val="tx2">
                    <a:satMod val="130000"/>
                  </a:schemeClr>
                </a:solidFill>
              </a:rPr>
              <a:t> &amp; CIR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Figure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31.2)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7772400" cy="39624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A7D0CA-110B-4FDB-BCB4-5CD21326C63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0246" name="Group 31"/>
          <p:cNvGrpSpPr>
            <a:grpSpLocks/>
          </p:cNvGrpSpPr>
          <p:nvPr/>
        </p:nvGrpSpPr>
        <p:grpSpPr bwMode="auto">
          <a:xfrm>
            <a:off x="1752600" y="2514600"/>
            <a:ext cx="5729691" cy="3368675"/>
            <a:chOff x="1092200" y="1897063"/>
            <a:chExt cx="6802438" cy="3986212"/>
          </a:xfrm>
        </p:grpSpPr>
        <p:grpSp>
          <p:nvGrpSpPr>
            <p:cNvPr id="10247" name="Group 20"/>
            <p:cNvGrpSpPr>
              <a:grpSpLocks/>
            </p:cNvGrpSpPr>
            <p:nvPr/>
          </p:nvGrpSpPr>
          <p:grpSpPr bwMode="auto">
            <a:xfrm>
              <a:off x="1092200" y="1897063"/>
              <a:ext cx="6802438" cy="1844675"/>
              <a:chOff x="688" y="1195"/>
              <a:chExt cx="4285" cy="1162"/>
            </a:xfrm>
          </p:grpSpPr>
          <p:grpSp>
            <p:nvGrpSpPr>
              <p:cNvPr id="10256" name="Group 11"/>
              <p:cNvGrpSpPr>
                <a:grpSpLocks/>
              </p:cNvGrpSpPr>
              <p:nvPr/>
            </p:nvGrpSpPr>
            <p:grpSpPr bwMode="auto">
              <a:xfrm>
                <a:off x="688" y="1195"/>
                <a:ext cx="1991" cy="1162"/>
                <a:chOff x="688" y="1195"/>
                <a:chExt cx="1991" cy="1162"/>
              </a:xfrm>
            </p:grpSpPr>
            <p:grpSp>
              <p:nvGrpSpPr>
                <p:cNvPr id="10265" name="Group 9"/>
                <p:cNvGrpSpPr>
                  <a:grpSpLocks/>
                </p:cNvGrpSpPr>
                <p:nvPr/>
              </p:nvGrpSpPr>
              <p:grpSpPr bwMode="auto">
                <a:xfrm>
                  <a:off x="688" y="1195"/>
                  <a:ext cx="1991" cy="1162"/>
                  <a:chOff x="688" y="1195"/>
                  <a:chExt cx="1991" cy="1162"/>
                </a:xfrm>
              </p:grpSpPr>
              <p:grpSp>
                <p:nvGrpSpPr>
                  <p:cNvPr id="10267" name="Group 6"/>
                  <p:cNvGrpSpPr>
                    <a:grpSpLocks/>
                  </p:cNvGrpSpPr>
                  <p:nvPr/>
                </p:nvGrpSpPr>
                <p:grpSpPr bwMode="auto">
                  <a:xfrm>
                    <a:off x="688" y="1253"/>
                    <a:ext cx="1776" cy="1104"/>
                    <a:chOff x="688" y="1253"/>
                    <a:chExt cx="1776" cy="1104"/>
                  </a:xfrm>
                </p:grpSpPr>
                <p:sp>
                  <p:nvSpPr>
                    <p:cNvPr id="10270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8" y="1253"/>
                      <a:ext cx="0" cy="11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stealth" w="med" len="lg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71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8" y="2357"/>
                      <a:ext cx="17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268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26" y="1195"/>
                    <a:ext cx="906" cy="2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 dirty="0">
                        <a:latin typeface="Arial" charset="0"/>
                      </a:rPr>
                      <a:t>Zero Rate</a:t>
                    </a:r>
                  </a:p>
                </p:txBody>
              </p:sp>
              <p:sp>
                <p:nvSpPr>
                  <p:cNvPr id="10269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26" y="2059"/>
                    <a:ext cx="753" cy="2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 dirty="0">
                        <a:latin typeface="Arial" charset="0"/>
                      </a:rPr>
                      <a:t>Maturity</a:t>
                    </a:r>
                  </a:p>
                </p:txBody>
              </p:sp>
            </p:grpSp>
            <p:sp>
              <p:nvSpPr>
                <p:cNvPr id="10266" name="Arc 10"/>
                <p:cNvSpPr>
                  <a:spLocks/>
                </p:cNvSpPr>
                <p:nvPr/>
              </p:nvSpPr>
              <p:spPr bwMode="auto">
                <a:xfrm>
                  <a:off x="689" y="1590"/>
                  <a:ext cx="1684" cy="384"/>
                </a:xfrm>
                <a:custGeom>
                  <a:avLst/>
                  <a:gdLst>
                    <a:gd name="T0" fmla="*/ 0 w 20856"/>
                    <a:gd name="T1" fmla="*/ 0 h 21600"/>
                    <a:gd name="T2" fmla="*/ 0 w 20856"/>
                    <a:gd name="T3" fmla="*/ 0 h 21600"/>
                    <a:gd name="T4" fmla="*/ 0 w 208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0856"/>
                    <a:gd name="T10" fmla="*/ 0 h 21600"/>
                    <a:gd name="T11" fmla="*/ 20856 w 208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856" h="21600" fill="none" extrusionOk="0">
                      <a:moveTo>
                        <a:pt x="0" y="15979"/>
                      </a:moveTo>
                      <a:cubicBezTo>
                        <a:pt x="2540" y="6555"/>
                        <a:pt x="11083" y="5"/>
                        <a:pt x="20844" y="0"/>
                      </a:cubicBezTo>
                    </a:path>
                    <a:path w="20856" h="21600" stroke="0" extrusionOk="0">
                      <a:moveTo>
                        <a:pt x="0" y="15979"/>
                      </a:moveTo>
                      <a:cubicBezTo>
                        <a:pt x="2540" y="6555"/>
                        <a:pt x="11083" y="5"/>
                        <a:pt x="20844" y="0"/>
                      </a:cubicBezTo>
                      <a:lnTo>
                        <a:pt x="20856" y="21600"/>
                      </a:lnTo>
                      <a:lnTo>
                        <a:pt x="0" y="15979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57" name="Group 19"/>
              <p:cNvGrpSpPr>
                <a:grpSpLocks/>
              </p:cNvGrpSpPr>
              <p:nvPr/>
            </p:nvGrpSpPr>
            <p:grpSpPr bwMode="auto">
              <a:xfrm>
                <a:off x="2982" y="1195"/>
                <a:ext cx="1991" cy="1162"/>
                <a:chOff x="2982" y="1195"/>
                <a:chExt cx="1991" cy="1162"/>
              </a:xfrm>
            </p:grpSpPr>
            <p:grpSp>
              <p:nvGrpSpPr>
                <p:cNvPr id="10258" name="Group 17"/>
                <p:cNvGrpSpPr>
                  <a:grpSpLocks/>
                </p:cNvGrpSpPr>
                <p:nvPr/>
              </p:nvGrpSpPr>
              <p:grpSpPr bwMode="auto">
                <a:xfrm>
                  <a:off x="2982" y="1195"/>
                  <a:ext cx="1991" cy="1162"/>
                  <a:chOff x="2982" y="1195"/>
                  <a:chExt cx="1991" cy="1162"/>
                </a:xfrm>
              </p:grpSpPr>
              <p:grpSp>
                <p:nvGrpSpPr>
                  <p:cNvPr id="10260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982" y="1253"/>
                    <a:ext cx="1776" cy="1104"/>
                    <a:chOff x="2982" y="1253"/>
                    <a:chExt cx="1776" cy="1104"/>
                  </a:xfrm>
                </p:grpSpPr>
                <p:sp>
                  <p:nvSpPr>
                    <p:cNvPr id="10263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2" y="1253"/>
                      <a:ext cx="0" cy="11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stealth" w="med" len="lg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64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2" y="2357"/>
                      <a:ext cx="177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26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020" y="1195"/>
                    <a:ext cx="906" cy="2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 dirty="0">
                        <a:latin typeface="Arial" charset="0"/>
                      </a:rPr>
                      <a:t>Zero Rate</a:t>
                    </a:r>
                  </a:p>
                </p:txBody>
              </p:sp>
              <p:sp>
                <p:nvSpPr>
                  <p:cNvPr id="10262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2059"/>
                    <a:ext cx="753" cy="2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Blip>
                        <a:blip r:embed="rId3"/>
                      </a:buBlip>
                      <a:defRPr sz="3200">
                        <a:solidFill>
                          <a:schemeClr val="tx1"/>
                        </a:solidFill>
                        <a:latin typeface="Tahoma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SzPct val="75000"/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Tahoma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ahoma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 dirty="0">
                        <a:latin typeface="Arial" charset="0"/>
                      </a:rPr>
                      <a:t>Maturity</a:t>
                    </a:r>
                  </a:p>
                </p:txBody>
              </p:sp>
            </p:grpSp>
            <p:sp>
              <p:nvSpPr>
                <p:cNvPr id="10259" name="Arc 18"/>
                <p:cNvSpPr>
                  <a:spLocks/>
                </p:cNvSpPr>
                <p:nvPr/>
              </p:nvSpPr>
              <p:spPr bwMode="auto">
                <a:xfrm>
                  <a:off x="2986" y="1445"/>
                  <a:ext cx="1766" cy="571"/>
                </a:xfrm>
                <a:custGeom>
                  <a:avLst/>
                  <a:gdLst>
                    <a:gd name="T0" fmla="*/ 0 w 21140"/>
                    <a:gd name="T1" fmla="*/ 0 h 21600"/>
                    <a:gd name="T2" fmla="*/ 0 w 21140"/>
                    <a:gd name="T3" fmla="*/ 0 h 21600"/>
                    <a:gd name="T4" fmla="*/ 0 w 211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140"/>
                    <a:gd name="T10" fmla="*/ 0 h 21600"/>
                    <a:gd name="T11" fmla="*/ 21140 w 211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140" h="21600" fill="none" extrusionOk="0">
                      <a:moveTo>
                        <a:pt x="21139" y="21596"/>
                      </a:moveTo>
                      <a:cubicBezTo>
                        <a:pt x="21016" y="21598"/>
                        <a:pt x="20892" y="21599"/>
                        <a:pt x="20768" y="21600"/>
                      </a:cubicBezTo>
                      <a:cubicBezTo>
                        <a:pt x="11125" y="21600"/>
                        <a:pt x="2650" y="15208"/>
                        <a:pt x="-1" y="5937"/>
                      </a:cubicBezTo>
                    </a:path>
                    <a:path w="21140" h="21600" stroke="0" extrusionOk="0">
                      <a:moveTo>
                        <a:pt x="21139" y="21596"/>
                      </a:moveTo>
                      <a:cubicBezTo>
                        <a:pt x="21016" y="21598"/>
                        <a:pt x="20892" y="21599"/>
                        <a:pt x="20768" y="21600"/>
                      </a:cubicBezTo>
                      <a:cubicBezTo>
                        <a:pt x="11125" y="21600"/>
                        <a:pt x="2650" y="15208"/>
                        <a:pt x="-1" y="5937"/>
                      </a:cubicBezTo>
                      <a:lnTo>
                        <a:pt x="20768" y="0"/>
                      </a:lnTo>
                      <a:lnTo>
                        <a:pt x="21139" y="21596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248" name="Group 26"/>
            <p:cNvGrpSpPr>
              <a:grpSpLocks/>
            </p:cNvGrpSpPr>
            <p:nvPr/>
          </p:nvGrpSpPr>
          <p:grpSpPr bwMode="auto">
            <a:xfrm>
              <a:off x="2898775" y="4038600"/>
              <a:ext cx="3160713" cy="1844675"/>
              <a:chOff x="1835" y="2539"/>
              <a:chExt cx="1991" cy="1162"/>
            </a:xfrm>
          </p:grpSpPr>
          <p:grpSp>
            <p:nvGrpSpPr>
              <p:cNvPr id="10251" name="Group 23"/>
              <p:cNvGrpSpPr>
                <a:grpSpLocks/>
              </p:cNvGrpSpPr>
              <p:nvPr/>
            </p:nvGrpSpPr>
            <p:grpSpPr bwMode="auto">
              <a:xfrm>
                <a:off x="1835" y="2597"/>
                <a:ext cx="1776" cy="1104"/>
                <a:chOff x="1835" y="2597"/>
                <a:chExt cx="1776" cy="1104"/>
              </a:xfrm>
            </p:grpSpPr>
            <p:sp>
              <p:nvSpPr>
                <p:cNvPr id="10254" name="Line 21"/>
                <p:cNvSpPr>
                  <a:spLocks noChangeShapeType="1"/>
                </p:cNvSpPr>
                <p:nvPr/>
              </p:nvSpPr>
              <p:spPr bwMode="auto">
                <a:xfrm>
                  <a:off x="1835" y="2597"/>
                  <a:ext cx="0" cy="11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stealth" w="med" len="lg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55" name="Line 22"/>
                <p:cNvSpPr>
                  <a:spLocks noChangeShapeType="1"/>
                </p:cNvSpPr>
                <p:nvPr/>
              </p:nvSpPr>
              <p:spPr bwMode="auto">
                <a:xfrm>
                  <a:off x="1835" y="3701"/>
                  <a:ext cx="17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252" name="Rectangle 24"/>
              <p:cNvSpPr>
                <a:spLocks noChangeArrowheads="1"/>
              </p:cNvSpPr>
              <p:nvPr/>
            </p:nvSpPr>
            <p:spPr bwMode="auto">
              <a:xfrm>
                <a:off x="1873" y="2539"/>
                <a:ext cx="90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latin typeface="Arial" charset="0"/>
                  </a:rPr>
                  <a:t>Zero Rate</a:t>
                </a:r>
              </a:p>
            </p:txBody>
          </p:sp>
          <p:sp>
            <p:nvSpPr>
              <p:cNvPr id="10253" name="Rectangle 25"/>
              <p:cNvSpPr>
                <a:spLocks noChangeArrowheads="1"/>
              </p:cNvSpPr>
              <p:nvPr/>
            </p:nvSpPr>
            <p:spPr bwMode="auto">
              <a:xfrm>
                <a:off x="3073" y="3403"/>
                <a:ext cx="753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latin typeface="Arial" charset="0"/>
                  </a:rPr>
                  <a:t>Maturity</a:t>
                </a:r>
              </a:p>
            </p:txBody>
          </p:sp>
        </p:grpSp>
        <p:sp>
          <p:nvSpPr>
            <p:cNvPr id="10249" name="Arc 27"/>
            <p:cNvSpPr>
              <a:spLocks/>
            </p:cNvSpPr>
            <p:nvPr/>
          </p:nvSpPr>
          <p:spPr bwMode="auto">
            <a:xfrm>
              <a:off x="2897188" y="4782464"/>
              <a:ext cx="925511" cy="257848"/>
            </a:xfrm>
            <a:custGeom>
              <a:avLst/>
              <a:gdLst>
                <a:gd name="T0" fmla="*/ 0 w 32829"/>
                <a:gd name="T1" fmla="*/ 2147483647 h 21600"/>
                <a:gd name="T2" fmla="*/ 2147483647 w 32829"/>
                <a:gd name="T3" fmla="*/ 2147483647 h 21600"/>
                <a:gd name="T4" fmla="*/ 2147483647 w 32829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32829"/>
                <a:gd name="T10" fmla="*/ 0 h 21600"/>
                <a:gd name="T11" fmla="*/ 32829 w 3282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829" h="21600" fill="none" extrusionOk="0">
                  <a:moveTo>
                    <a:pt x="0" y="16665"/>
                  </a:moveTo>
                  <a:cubicBezTo>
                    <a:pt x="2291" y="6902"/>
                    <a:pt x="11000" y="-1"/>
                    <a:pt x="21029" y="0"/>
                  </a:cubicBezTo>
                  <a:cubicBezTo>
                    <a:pt x="25219" y="0"/>
                    <a:pt x="29319" y="1218"/>
                    <a:pt x="32828" y="3508"/>
                  </a:cubicBezTo>
                </a:path>
                <a:path w="32829" h="21600" stroke="0" extrusionOk="0">
                  <a:moveTo>
                    <a:pt x="0" y="16665"/>
                  </a:moveTo>
                  <a:cubicBezTo>
                    <a:pt x="2291" y="6902"/>
                    <a:pt x="11000" y="-1"/>
                    <a:pt x="21029" y="0"/>
                  </a:cubicBezTo>
                  <a:cubicBezTo>
                    <a:pt x="25219" y="0"/>
                    <a:pt x="29319" y="1218"/>
                    <a:pt x="32828" y="3508"/>
                  </a:cubicBezTo>
                  <a:lnTo>
                    <a:pt x="21029" y="21600"/>
                  </a:lnTo>
                  <a:lnTo>
                    <a:pt x="0" y="16665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Arc 28"/>
            <p:cNvSpPr>
              <a:spLocks/>
            </p:cNvSpPr>
            <p:nvPr/>
          </p:nvSpPr>
          <p:spPr bwMode="auto">
            <a:xfrm rot="-9780000">
              <a:off x="3786638" y="4585179"/>
              <a:ext cx="1812236" cy="480229"/>
            </a:xfrm>
            <a:custGeom>
              <a:avLst/>
              <a:gdLst>
                <a:gd name="T0" fmla="*/ 0 w 20520"/>
                <a:gd name="T1" fmla="*/ 2147483647 h 21600"/>
                <a:gd name="T2" fmla="*/ 2147483647 w 20520"/>
                <a:gd name="T3" fmla="*/ 0 h 21600"/>
                <a:gd name="T4" fmla="*/ 2147483647 w 2052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0520"/>
                <a:gd name="T10" fmla="*/ 0 h 21600"/>
                <a:gd name="T11" fmla="*/ 20520 w 205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20" h="21600" fill="none" extrusionOk="0">
                  <a:moveTo>
                    <a:pt x="-1" y="14856"/>
                  </a:moveTo>
                  <a:cubicBezTo>
                    <a:pt x="2910" y="5998"/>
                    <a:pt x="11177" y="7"/>
                    <a:pt x="20502" y="0"/>
                  </a:cubicBezTo>
                </a:path>
                <a:path w="20520" h="21600" stroke="0" extrusionOk="0">
                  <a:moveTo>
                    <a:pt x="-1" y="14856"/>
                  </a:moveTo>
                  <a:cubicBezTo>
                    <a:pt x="2910" y="5998"/>
                    <a:pt x="11177" y="7"/>
                    <a:pt x="20502" y="0"/>
                  </a:cubicBezTo>
                  <a:lnTo>
                    <a:pt x="20520" y="21600"/>
                  </a:lnTo>
                  <a:lnTo>
                    <a:pt x="-1" y="14856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Vasicek and CIR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latin typeface="+mj-lt"/>
              </a:rPr>
              <a:t>P</a:t>
            </a:r>
            <a:r>
              <a:rPr lang="en-US" dirty="0" smtClean="0"/>
              <a:t>(</a:t>
            </a:r>
            <a:r>
              <a:rPr lang="en-US" i="1" dirty="0" err="1" smtClean="0">
                <a:latin typeface="+mj-lt"/>
              </a:rPr>
              <a:t>t</a:t>
            </a:r>
            <a:r>
              <a:rPr lang="en-US" dirty="0" err="1" smtClean="0"/>
              <a:t>,</a:t>
            </a:r>
            <a:r>
              <a:rPr lang="en-US" i="1" dirty="0" err="1" smtClean="0">
                <a:latin typeface="+mj-lt"/>
              </a:rPr>
              <a:t>T</a:t>
            </a:r>
            <a:r>
              <a:rPr lang="en-US" dirty="0" smtClean="0"/>
              <a:t>) </a:t>
            </a:r>
            <a:r>
              <a:rPr lang="en-US" dirty="0" smtClean="0">
                <a:latin typeface="+mj-lt"/>
              </a:rPr>
              <a:t>=</a:t>
            </a:r>
            <a:r>
              <a:rPr lang="en-US" dirty="0" smtClean="0"/>
              <a:t>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/>
              <a:t>(</a:t>
            </a:r>
            <a:r>
              <a:rPr lang="en-US" i="1" dirty="0" err="1" smtClean="0">
                <a:latin typeface="+mj-lt"/>
              </a:rPr>
              <a:t>t</a:t>
            </a:r>
            <a:r>
              <a:rPr lang="en-US" dirty="0" err="1" smtClean="0"/>
              <a:t>,</a:t>
            </a:r>
            <a:r>
              <a:rPr lang="en-US" i="1" dirty="0" err="1" smtClean="0">
                <a:latin typeface="+mj-lt"/>
              </a:rPr>
              <a:t>T</a:t>
            </a:r>
            <a:r>
              <a:rPr lang="en-US" dirty="0" smtClean="0"/>
              <a:t>)</a:t>
            </a:r>
            <a:r>
              <a:rPr lang="en-US" i="1" dirty="0" smtClean="0">
                <a:latin typeface="+mj-lt"/>
              </a:rPr>
              <a:t>e</a:t>
            </a:r>
            <a:r>
              <a:rPr lang="en-US" baseline="30000" dirty="0" smtClean="0"/>
              <a:t>−</a:t>
            </a:r>
            <a:r>
              <a:rPr lang="en-US" i="1" baseline="30000" dirty="0" smtClean="0">
                <a:latin typeface="+mj-lt"/>
              </a:rPr>
              <a:t>B</a:t>
            </a:r>
            <a:r>
              <a:rPr lang="en-US" baseline="30000" dirty="0" smtClean="0"/>
              <a:t>(</a:t>
            </a:r>
            <a:r>
              <a:rPr lang="en-US" i="1" baseline="30000" dirty="0" err="1" smtClean="0">
                <a:latin typeface="+mj-lt"/>
              </a:rPr>
              <a:t>t</a:t>
            </a:r>
            <a:r>
              <a:rPr lang="en-US" baseline="30000" dirty="0" err="1" smtClean="0"/>
              <a:t>,</a:t>
            </a:r>
            <a:r>
              <a:rPr lang="en-US" i="1" baseline="30000" dirty="0" err="1" smtClean="0">
                <a:latin typeface="+mj-lt"/>
              </a:rPr>
              <a:t>T</a:t>
            </a:r>
            <a:r>
              <a:rPr lang="en-US" baseline="30000" dirty="0" smtClean="0"/>
              <a:t>)</a:t>
            </a:r>
            <a:r>
              <a:rPr lang="en-US" i="1" baseline="30000" dirty="0" smtClean="0">
                <a:latin typeface="+mj-lt"/>
              </a:rPr>
              <a:t>r</a:t>
            </a:r>
            <a:endParaRPr lang="en-US" i="1" dirty="0" smtClean="0">
              <a:latin typeface="+mj-lt"/>
            </a:endParaRPr>
          </a:p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i="1" dirty="0" smtClean="0">
                <a:latin typeface="+mj-lt"/>
              </a:rPr>
              <a:t>A</a:t>
            </a:r>
            <a:r>
              <a:rPr lang="en-US" dirty="0" smtClean="0"/>
              <a:t> and </a:t>
            </a:r>
            <a:r>
              <a:rPr lang="en-US" i="1" dirty="0" smtClean="0">
                <a:latin typeface="+mj-lt"/>
              </a:rPr>
              <a:t>B</a:t>
            </a:r>
            <a:r>
              <a:rPr lang="en-US" dirty="0" smtClean="0"/>
              <a:t> functions are different for the two models:</a:t>
            </a:r>
          </a:p>
          <a:p>
            <a:pPr marL="0" indent="0" eaLnBrk="1" hangingPunct="1"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i="1" baseline="30000" dirty="0" smtClean="0">
              <a:latin typeface="+mj-lt"/>
            </a:endParaRPr>
          </a:p>
          <a:p>
            <a:pPr eaLnBrk="1" hangingPunct="1">
              <a:buFontTx/>
              <a:buNone/>
              <a:defRPr/>
            </a:pPr>
            <a:endParaRPr lang="en-US" i="1" baseline="30000" dirty="0" smtClean="0">
              <a:latin typeface="+mj-lt"/>
            </a:endParaRPr>
          </a:p>
          <a:p>
            <a:pPr eaLnBrk="1" hangingPunct="1">
              <a:buFontTx/>
              <a:buNone/>
              <a:defRPr/>
            </a:pPr>
            <a:endParaRPr lang="en-US" i="1" baseline="30000" dirty="0" smtClean="0">
              <a:latin typeface="+mj-lt"/>
            </a:endParaRPr>
          </a:p>
          <a:p>
            <a:pPr eaLnBrk="1" hangingPunct="1">
              <a:buFontTx/>
              <a:buNone/>
              <a:defRPr/>
            </a:pPr>
            <a:endParaRPr lang="en-US" i="1" baseline="30000" dirty="0" smtClean="0">
              <a:latin typeface="+mj-lt"/>
            </a:endParaRP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E1130A-CA31-4913-A25D-7FBB5B994F6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731433"/>
              </p:ext>
            </p:extLst>
          </p:nvPr>
        </p:nvGraphicFramePr>
        <p:xfrm>
          <a:off x="2514600" y="3260409"/>
          <a:ext cx="5410200" cy="271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6" imgW="3797280" imgH="1904760" progId="Equation.3">
                  <p:embed/>
                </p:oleObj>
              </mc:Choice>
              <mc:Fallback>
                <p:oleObj name="Equation" r:id="rId6" imgW="3797280" imgH="1904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4600" y="3260409"/>
                        <a:ext cx="5410200" cy="2714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Alternative Convexity and Duration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4800600" cy="164623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ABB3-9D34-40F4-AB68-F6E6151DEC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892823"/>
              </p:ext>
            </p:extLst>
          </p:nvPr>
        </p:nvGraphicFramePr>
        <p:xfrm>
          <a:off x="2057400" y="2362200"/>
          <a:ext cx="28194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3" imgW="1651000" imgH="838200" progId="Equation.3">
                  <p:embed/>
                </p:oleObj>
              </mc:Choice>
              <mc:Fallback>
                <p:oleObj name="Equation" r:id="rId3" imgW="1651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62200"/>
                        <a:ext cx="28194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41148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These can be used with a Taylor series expansion to determine the effect of a small change in </a:t>
            </a:r>
            <a:r>
              <a:rPr lang="en-CA" sz="2400" i="1" dirty="0" smtClean="0">
                <a:latin typeface="+mj-lt"/>
              </a:rPr>
              <a:t>r</a:t>
            </a:r>
            <a:r>
              <a:rPr lang="en-CA" sz="2400" dirty="0" smtClean="0"/>
              <a:t> on a bond portfolio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63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Bond Price Processes in a Risk Neutral World </a:t>
            </a:r>
            <a:r>
              <a:rPr lang="en-US" altLang="en-US" sz="2400" dirty="0" smtClean="0"/>
              <a:t>(equations 31.11 and 31.12)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smtClean="0">
                <a:latin typeface="Arial" charset="0"/>
                <a:cs typeface="Arial" charset="0"/>
              </a:rPr>
              <a:t>From </a:t>
            </a:r>
            <a:r>
              <a:rPr lang="en-US" altLang="en-US" sz="2400" dirty="0" err="1" smtClean="0">
                <a:latin typeface="Arial" charset="0"/>
                <a:cs typeface="Arial" charset="0"/>
              </a:rPr>
              <a:t>Itô’s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lemma, risk neutral processes are </a:t>
            </a:r>
          </a:p>
          <a:p>
            <a:pPr eaLnBrk="1" hangingPunct="1">
              <a:defRPr/>
            </a:pPr>
            <a:endParaRPr lang="en-CA" altLang="en-US" sz="24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CA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CA" altLang="en-US" sz="24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CA" altLang="en-US" sz="2400" dirty="0" smtClean="0">
                <a:latin typeface="Arial" charset="0"/>
                <a:cs typeface="Arial" charset="0"/>
              </a:rPr>
              <a:t>What is the </a:t>
            </a:r>
            <a:r>
              <a:rPr lang="en-CA" altLang="en-US" sz="2400" dirty="0" err="1" smtClean="0">
                <a:latin typeface="Arial" charset="0"/>
                <a:cs typeface="Arial" charset="0"/>
              </a:rPr>
              <a:t>Vasicek</a:t>
            </a:r>
            <a:r>
              <a:rPr lang="en-CA" altLang="en-US" sz="2400" dirty="0" smtClean="0">
                <a:latin typeface="Arial" charset="0"/>
                <a:cs typeface="Arial" charset="0"/>
              </a:rPr>
              <a:t> real-world process for </a:t>
            </a:r>
            <a:r>
              <a:rPr lang="en-CA" altLang="en-US" sz="2400" i="1" dirty="0" smtClean="0">
                <a:latin typeface="+mj-lt"/>
                <a:cs typeface="Arial" charset="0"/>
              </a:rPr>
              <a:t>P</a:t>
            </a:r>
            <a:r>
              <a:rPr lang="en-CA" altLang="en-US" sz="2400" dirty="0" smtClean="0">
                <a:latin typeface="+mj-lt"/>
                <a:cs typeface="Arial" charset="0"/>
              </a:rPr>
              <a:t>(</a:t>
            </a:r>
            <a:r>
              <a:rPr lang="en-CA" altLang="en-US" sz="2400" i="1" dirty="0" err="1" smtClean="0">
                <a:latin typeface="+mj-lt"/>
                <a:cs typeface="Arial" charset="0"/>
              </a:rPr>
              <a:t>t</a:t>
            </a:r>
            <a:r>
              <a:rPr lang="en-CA" altLang="en-US" sz="2400" dirty="0" err="1" smtClean="0">
                <a:latin typeface="+mj-lt"/>
                <a:cs typeface="Arial" charset="0"/>
              </a:rPr>
              <a:t>,</a:t>
            </a:r>
            <a:r>
              <a:rPr lang="en-CA" altLang="en-US" sz="2400" i="1" dirty="0" err="1" smtClean="0">
                <a:latin typeface="+mj-lt"/>
                <a:cs typeface="Arial" charset="0"/>
              </a:rPr>
              <a:t>T</a:t>
            </a:r>
            <a:r>
              <a:rPr lang="en-CA" altLang="en-US" sz="2400" dirty="0" smtClean="0">
                <a:latin typeface="+mj-lt"/>
                <a:cs typeface="Arial" charset="0"/>
              </a:rPr>
              <a:t>)</a:t>
            </a:r>
            <a:r>
              <a:rPr lang="en-CA" altLang="en-US" sz="2400" i="1" dirty="0" smtClean="0">
                <a:latin typeface="+mj-lt"/>
                <a:cs typeface="Arial" charset="0"/>
              </a:rPr>
              <a:t> </a:t>
            </a:r>
            <a:r>
              <a:rPr lang="en-CA" altLang="en-US" sz="2400" dirty="0" smtClean="0"/>
              <a:t>if the market price of risk is a constant, </a:t>
            </a:r>
            <a:r>
              <a:rPr lang="en-CA" altLang="en-US" sz="2400" dirty="0" smtClean="0">
                <a:latin typeface="Symbol" panose="05050102010706020507" pitchFamily="18" charset="2"/>
                <a:cs typeface="Arial" charset="0"/>
              </a:rPr>
              <a:t>l?</a:t>
            </a:r>
            <a:endParaRPr lang="en-US" altLang="en-US" dirty="0" smtClean="0">
              <a:latin typeface="Symbol" panose="05050102010706020507" pitchFamily="18" charset="2"/>
              <a:cs typeface="Arial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B609D8-3A84-4CB6-BCE7-4583FDA9409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22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325629"/>
              </p:ext>
            </p:extLst>
          </p:nvPr>
        </p:nvGraphicFramePr>
        <p:xfrm>
          <a:off x="909638" y="3048000"/>
          <a:ext cx="71358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6" imgW="3340080" imgH="482400" progId="Equation.3">
                  <p:embed/>
                </p:oleObj>
              </mc:Choice>
              <mc:Fallback>
                <p:oleObj name="Equation" r:id="rId6" imgW="334008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048000"/>
                        <a:ext cx="71358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Ch31HullOFOD8thEdition</Template>
  <TotalTime>258</TotalTime>
  <Words>623</Words>
  <Application>Microsoft Office PowerPoint</Application>
  <PresentationFormat>On-screen Show (4:3)</PresentationFormat>
  <Paragraphs>103</Paragraphs>
  <Slides>13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Tahoma</vt:lpstr>
      <vt:lpstr>Times New Roman</vt:lpstr>
      <vt:lpstr>Wingdings</vt:lpstr>
      <vt:lpstr>Global</vt:lpstr>
      <vt:lpstr>Equation</vt:lpstr>
      <vt:lpstr>Chapter 31 Equilibrium Models of the Short Rate</vt:lpstr>
      <vt:lpstr>The Zero Curve</vt:lpstr>
      <vt:lpstr>Term Structure Models</vt:lpstr>
      <vt:lpstr>Equilibrium Models (Risk Neutral World)</vt:lpstr>
      <vt:lpstr>Mean Reversion (Figure 31.1)</vt:lpstr>
      <vt:lpstr>Alternative  Term Structures in Vasicek &amp; CIR (Figure 31.2)</vt:lpstr>
      <vt:lpstr>Properties of Vasicek and CIR</vt:lpstr>
      <vt:lpstr>Alternative Convexity and Duration Measures</vt:lpstr>
      <vt:lpstr>Bond Price Processes in a Risk Neutral World (equations 31.11 and 31.12)</vt:lpstr>
      <vt:lpstr>Real vs. Risk-Neutral Processes: Vasicek</vt:lpstr>
      <vt:lpstr>Real vs. Risk-Neutral Processes: CIR</vt:lpstr>
      <vt:lpstr>Estimating Parameters (Section 31.4)</vt:lpstr>
      <vt:lpstr>The Two-Factor Hull-White model (Section 31.5)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 Models of the Short Rate</dc:title>
  <dc:subject>Options, Futures, and Other Derivatives, 11e</dc:subject>
  <dc:creator>John C. Hull</dc:creator>
  <cp:keywords>Chapter 31</cp:keywords>
  <dc:description>Copyright 2021 by John C. Hull. All Rights Reserved. Published 2021</dc:description>
  <cp:lastModifiedBy>John Hull</cp:lastModifiedBy>
  <cp:revision>33</cp:revision>
  <dcterms:created xsi:type="dcterms:W3CDTF">2008-05-30T08:49:59Z</dcterms:created>
  <dcterms:modified xsi:type="dcterms:W3CDTF">2020-10-02T15:21:26Z</dcterms:modified>
</cp:coreProperties>
</file>