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3"/>
  </p:notesMasterIdLst>
  <p:sldIdLst>
    <p:sldId id="256" r:id="rId2"/>
    <p:sldId id="258" r:id="rId3"/>
    <p:sldId id="264" r:id="rId4"/>
    <p:sldId id="265" r:id="rId5"/>
    <p:sldId id="28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EF2BCB-A34E-4065-888A-1157B9AF6964}" type="datetimeFigureOut">
              <a:rPr lang="en-US"/>
              <a:pPr>
                <a:defRPr/>
              </a:pPr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739BEA-738D-4B83-98C9-9C7407F59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9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E8C2BE-5548-4928-8BE7-C373C888CC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6573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435C18-0490-4F62-B10F-A101D6576D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470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1761E-0D35-42B6-ABC4-066A31C126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200705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7F08CE-D906-467E-B7B9-805293B051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3285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506F14-98E3-437A-871E-2848021E84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32422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CAB4C9-0CB1-4005-B85E-FC427C6BF3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640073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E06FE6-09BA-47D6-B3ED-1977B796FD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84266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74EF1A-BB6B-4998-8268-55BC0A34A7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260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4F1820-AC3F-4EDB-B064-8B471024B9A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05549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F522B2-0D83-449F-9147-909F33DF22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0377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483D99-8206-4D02-BD1E-C6B28363A8B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57699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1114B4-5F22-4090-A242-5AECBF04A4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72838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75C2E8-B6B7-4307-AD64-D832702443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139225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7A26B8-0B5C-4AFA-BAD5-404A5AA4DE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79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531B9-C9B4-4D1A-B8D5-BB3A2A64B7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67397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AB797-F2E9-4F5D-9626-78CCD8B474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743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E85EB-1737-4848-BF52-6EC2A58E5E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729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168101-472E-4845-8CB1-80E0B801CB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404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FA39F-1CC8-41BE-B895-F826ABC6C6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015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5F198C-4F31-4DAF-8D60-DE62ED8197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902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DAC33-88F2-4EA3-A586-B726D58F7C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030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A5FD1E-390E-4C06-9FFB-AD4099BAD4AB}" type="datetime1">
              <a:rPr lang="en-US" smtClean="0"/>
              <a:t>10/2/2020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75F7-A50F-4306-914C-F57092EFC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BE38D-1936-4562-B405-F069C066A69E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CD2D2-14F2-4A44-B606-593B210D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61905-CBE8-4F42-A841-33B238855C95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E078A-5B1B-4E1F-B6BC-16DE6F5CE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5AB35C-DAAF-4EE2-AF28-26FE33B2CD3F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4ABB3-9D34-40F4-AB68-F6E6151DE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5AFD3-B4D3-40F6-A89F-67682D76B455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278F-DCE9-4F02-A671-6FECB43D5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008DF-B619-4FCE-9C9E-02C405A564BB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7F73B-E115-44E5-AFFF-BE64B3BE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442F8-9B30-44AF-9079-1956B66B6BB6}" type="datetime1">
              <a:rPr lang="en-US" smtClean="0"/>
              <a:t>10/2/2020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F82D-C91B-4053-BFB5-03EBF6D8A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1D404E-3050-49E7-9F11-5D2E4A2D1AEB}" type="datetime1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5813D-2A4F-40A0-A614-C80077314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B2871-BFF0-42E0-8B88-9FCE47B54FB5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FDBE-8121-476C-AD0F-DE4513F74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8C5A1-B272-47EC-8165-365F7E2A5607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C863-2E78-4A65-AB9A-6021DD112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75E38-90B7-4A76-BDEC-FF7B01912EB4}" type="datetime1">
              <a:rPr lang="en-US" smtClean="0"/>
              <a:t>10/2/2020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0FFF-0A50-4DE6-BC8B-D4F05445C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CAEA6604-8F68-4DBF-8B6C-BA31AA69F13D}" type="datetime1">
              <a:rPr lang="en-US" smtClean="0"/>
              <a:t>10/2/2020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0A4C4BB-C6B0-4CEE-93C4-E3BE4AC42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17" r:id="rId3"/>
    <p:sldLayoutId id="2147483818" r:id="rId4"/>
    <p:sldLayoutId id="2147483819" r:id="rId5"/>
    <p:sldLayoutId id="2147483827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0574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32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No-Arbitrage Models of the Short Rate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343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271135-A74F-4A6C-8284-01510940ED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7772400" cy="8985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 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Coupon-Bearing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Bonds 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 a one-factor model a European option on a coupon-bearing bond can be expressed as a portfolio of options on zero-coupon bonds. 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We first calculate the critical interest rate at the option maturity for which the coupon-bearing bond price equals the strike price at maturity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strike price for each zero-coupon bond is set equal to its value when the interest rate equals this critical value</a:t>
            </a: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DF716F-373D-4404-887F-47E768DAF9B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Interest Rate Trees  vs Stock Price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2133600"/>
            <a:ext cx="6937375" cy="39973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variable  at each node in an interest rate tree is the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mtClean="0">
                <a:latin typeface="Arial" charset="0"/>
                <a:cs typeface="Arial" charset="0"/>
              </a:rPr>
              <a:t>t-period rate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Interest rate trees work similarly to stock price trees except  that the discount rate used varies from node to node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92CF0B-4092-4423-8919-C076F09DE9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543800" cy="533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Two-Step Tree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Example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32.4)</a:t>
            </a: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satMod val="130000"/>
                  </a:schemeClr>
                </a:solidFill>
              </a:rPr>
            </a:b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447800"/>
            <a:ext cx="5105400" cy="762000"/>
          </a:xfrm>
        </p:spPr>
        <p:txBody>
          <a:bodyPr lIns="92075" tIns="46038" rIns="92075" bIns="46038">
            <a:normAutofit fontScale="77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Payoff after 2 years is </a:t>
            </a:r>
            <a:r>
              <a:rPr lang="en-US" sz="2400" dirty="0" smtClean="0"/>
              <a:t>max[100(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/>
              <a:t>– 0.11), 0]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i="1" dirty="0" err="1"/>
              <a:t>p</a:t>
            </a:r>
            <a:r>
              <a:rPr lang="en-US" sz="2400" i="1" baseline="-25000" dirty="0" err="1"/>
              <a:t>u</a:t>
            </a:r>
            <a:r>
              <a:rPr lang="en-US" sz="2400" dirty="0"/>
              <a:t>=0.25; </a:t>
            </a:r>
            <a:r>
              <a:rPr lang="en-US" sz="2400" i="1" dirty="0"/>
              <a:t>p</a:t>
            </a:r>
            <a:r>
              <a:rPr lang="en-US" sz="2400" i="1" baseline="-25000" dirty="0"/>
              <a:t>m</a:t>
            </a:r>
            <a:r>
              <a:rPr lang="en-US" sz="2400" dirty="0"/>
              <a:t>=0.5; </a:t>
            </a:r>
            <a:r>
              <a:rPr lang="en-US" sz="2400" i="1" dirty="0"/>
              <a:t>p</a:t>
            </a:r>
            <a:r>
              <a:rPr lang="en-US" sz="2400" i="1" baseline="-25000" dirty="0"/>
              <a:t>d</a:t>
            </a:r>
            <a:r>
              <a:rPr lang="en-US" sz="2400" dirty="0"/>
              <a:t>=0.25; Time step=1yr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1C0AA8-083F-48B9-B9A3-2EFA5542C3D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3558" name="Group 20"/>
          <p:cNvGrpSpPr>
            <a:grpSpLocks/>
          </p:cNvGrpSpPr>
          <p:nvPr/>
        </p:nvGrpSpPr>
        <p:grpSpPr bwMode="auto">
          <a:xfrm>
            <a:off x="2819400" y="2286000"/>
            <a:ext cx="3962400" cy="2743200"/>
            <a:chOff x="1776" y="1440"/>
            <a:chExt cx="2496" cy="1728"/>
          </a:xfrm>
        </p:grpSpPr>
        <p:grpSp>
          <p:nvGrpSpPr>
            <p:cNvPr id="23569" name="Group 7"/>
            <p:cNvGrpSpPr>
              <a:grpSpLocks/>
            </p:cNvGrpSpPr>
            <p:nvPr/>
          </p:nvGrpSpPr>
          <p:grpSpPr bwMode="auto">
            <a:xfrm>
              <a:off x="1776" y="1872"/>
              <a:ext cx="1248" cy="864"/>
              <a:chOff x="1776" y="1872"/>
              <a:chExt cx="1248" cy="864"/>
            </a:xfrm>
          </p:grpSpPr>
          <p:sp>
            <p:nvSpPr>
              <p:cNvPr id="23582" name="Line 4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Line 5"/>
              <p:cNvSpPr>
                <a:spLocks noChangeShapeType="1"/>
              </p:cNvSpPr>
              <p:nvPr/>
            </p:nvSpPr>
            <p:spPr bwMode="auto">
              <a:xfrm flipV="1">
                <a:off x="1776" y="1872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Line 6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0" name="Group 11"/>
            <p:cNvGrpSpPr>
              <a:grpSpLocks/>
            </p:cNvGrpSpPr>
            <p:nvPr/>
          </p:nvGrpSpPr>
          <p:grpSpPr bwMode="auto">
            <a:xfrm>
              <a:off x="3024" y="1440"/>
              <a:ext cx="1248" cy="864"/>
              <a:chOff x="3024" y="1440"/>
              <a:chExt cx="1248" cy="864"/>
            </a:xfrm>
          </p:grpSpPr>
          <p:sp>
            <p:nvSpPr>
              <p:cNvPr id="23579" name="Line 8"/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Line 9"/>
              <p:cNvSpPr>
                <a:spLocks noChangeShapeType="1"/>
              </p:cNvSpPr>
              <p:nvPr/>
            </p:nvSpPr>
            <p:spPr bwMode="auto">
              <a:xfrm flipV="1">
                <a:off x="3024" y="1440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Line 10"/>
              <p:cNvSpPr>
                <a:spLocks noChangeShapeType="1"/>
              </p:cNvSpPr>
              <p:nvPr/>
            </p:nvSpPr>
            <p:spPr bwMode="auto">
              <a:xfrm>
                <a:off x="3024" y="1872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1" name="Group 15"/>
            <p:cNvGrpSpPr>
              <a:grpSpLocks/>
            </p:cNvGrpSpPr>
            <p:nvPr/>
          </p:nvGrpSpPr>
          <p:grpSpPr bwMode="auto">
            <a:xfrm>
              <a:off x="3024" y="1872"/>
              <a:ext cx="1248" cy="864"/>
              <a:chOff x="3024" y="1872"/>
              <a:chExt cx="1248" cy="864"/>
            </a:xfrm>
          </p:grpSpPr>
          <p:sp>
            <p:nvSpPr>
              <p:cNvPr id="23576" name="Line 12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Line 13"/>
              <p:cNvSpPr>
                <a:spLocks noChangeShapeType="1"/>
              </p:cNvSpPr>
              <p:nvPr/>
            </p:nvSpPr>
            <p:spPr bwMode="auto">
              <a:xfrm flipV="1">
                <a:off x="3024" y="1872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14"/>
              <p:cNvSpPr>
                <a:spLocks noChangeShapeType="1"/>
              </p:cNvSpPr>
              <p:nvPr/>
            </p:nvSpPr>
            <p:spPr bwMode="auto">
              <a:xfrm>
                <a:off x="3024" y="2304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19"/>
            <p:cNvGrpSpPr>
              <a:grpSpLocks/>
            </p:cNvGrpSpPr>
            <p:nvPr/>
          </p:nvGrpSpPr>
          <p:grpSpPr bwMode="auto">
            <a:xfrm>
              <a:off x="3024" y="2304"/>
              <a:ext cx="1248" cy="864"/>
              <a:chOff x="3024" y="2304"/>
              <a:chExt cx="1248" cy="864"/>
            </a:xfrm>
          </p:grpSpPr>
          <p:sp>
            <p:nvSpPr>
              <p:cNvPr id="23573" name="Line 16"/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17"/>
              <p:cNvSpPr>
                <a:spLocks noChangeShapeType="1"/>
              </p:cNvSpPr>
              <p:nvPr/>
            </p:nvSpPr>
            <p:spPr bwMode="auto">
              <a:xfrm flipV="1">
                <a:off x="3024" y="2304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18"/>
              <p:cNvSpPr>
                <a:spLocks noChangeShapeType="1"/>
              </p:cNvSpPr>
              <p:nvPr/>
            </p:nvSpPr>
            <p:spPr bwMode="auto">
              <a:xfrm>
                <a:off x="3024" y="2736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59" name="Rectangle 21"/>
          <p:cNvSpPr>
            <a:spLocks noChangeArrowheads="1"/>
          </p:cNvSpPr>
          <p:nvPr/>
        </p:nvSpPr>
        <p:spPr bwMode="auto">
          <a:xfrm>
            <a:off x="1981200" y="3429000"/>
            <a:ext cx="838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0.35**</a:t>
            </a:r>
          </a:p>
        </p:txBody>
      </p:sp>
      <p:sp>
        <p:nvSpPr>
          <p:cNvPr id="23560" name="Rectangle 22"/>
          <p:cNvSpPr>
            <a:spLocks noChangeArrowheads="1"/>
          </p:cNvSpPr>
          <p:nvPr/>
        </p:nvSpPr>
        <p:spPr bwMode="auto">
          <a:xfrm>
            <a:off x="4343400" y="2408238"/>
            <a:ext cx="762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12% 1.11*</a:t>
            </a:r>
          </a:p>
        </p:txBody>
      </p:sp>
      <p:sp>
        <p:nvSpPr>
          <p:cNvPr id="23561" name="Rectangle 23"/>
          <p:cNvSpPr>
            <a:spLocks noChangeArrowheads="1"/>
          </p:cNvSpPr>
          <p:nvPr/>
        </p:nvSpPr>
        <p:spPr bwMode="auto">
          <a:xfrm>
            <a:off x="4343400" y="33528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10% 0.23</a:t>
            </a:r>
          </a:p>
        </p:txBody>
      </p:sp>
      <p:sp>
        <p:nvSpPr>
          <p:cNvPr id="23562" name="Rectangle 24"/>
          <p:cNvSpPr>
            <a:spLocks noChangeArrowheads="1"/>
          </p:cNvSpPr>
          <p:nvPr/>
        </p:nvSpPr>
        <p:spPr bwMode="auto">
          <a:xfrm>
            <a:off x="4343400" y="4191000"/>
            <a:ext cx="68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8% 0.00</a:t>
            </a:r>
          </a:p>
        </p:txBody>
      </p:sp>
      <p:sp>
        <p:nvSpPr>
          <p:cNvPr id="23563" name="Rectangle 25"/>
          <p:cNvSpPr>
            <a:spLocks noChangeArrowheads="1"/>
          </p:cNvSpPr>
          <p:nvPr/>
        </p:nvSpPr>
        <p:spPr bwMode="auto">
          <a:xfrm>
            <a:off x="6770688" y="1981200"/>
            <a:ext cx="6207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14%   3</a:t>
            </a:r>
          </a:p>
        </p:txBody>
      </p:sp>
      <p:sp>
        <p:nvSpPr>
          <p:cNvPr id="23564" name="Rectangle 26"/>
          <p:cNvSpPr>
            <a:spLocks noChangeArrowheads="1"/>
          </p:cNvSpPr>
          <p:nvPr/>
        </p:nvSpPr>
        <p:spPr bwMode="auto">
          <a:xfrm>
            <a:off x="6770688" y="2743200"/>
            <a:ext cx="6207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12% 1</a:t>
            </a:r>
          </a:p>
        </p:txBody>
      </p:sp>
      <p:sp>
        <p:nvSpPr>
          <p:cNvPr id="23565" name="Rectangle 27"/>
          <p:cNvSpPr>
            <a:spLocks noChangeArrowheads="1"/>
          </p:cNvSpPr>
          <p:nvPr/>
        </p:nvSpPr>
        <p:spPr bwMode="auto">
          <a:xfrm>
            <a:off x="6770688" y="3352800"/>
            <a:ext cx="6207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10% 0</a:t>
            </a:r>
          </a:p>
        </p:txBody>
      </p:sp>
      <p:sp>
        <p:nvSpPr>
          <p:cNvPr id="23566" name="Rectangle 28"/>
          <p:cNvSpPr>
            <a:spLocks noChangeArrowheads="1"/>
          </p:cNvSpPr>
          <p:nvPr/>
        </p:nvSpPr>
        <p:spPr bwMode="auto">
          <a:xfrm>
            <a:off x="6770688" y="4038600"/>
            <a:ext cx="544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8% 0</a:t>
            </a:r>
          </a:p>
        </p:txBody>
      </p:sp>
      <p:sp>
        <p:nvSpPr>
          <p:cNvPr id="23567" name="Rectangle 29"/>
          <p:cNvSpPr>
            <a:spLocks noChangeArrowheads="1"/>
          </p:cNvSpPr>
          <p:nvPr/>
        </p:nvSpPr>
        <p:spPr bwMode="auto">
          <a:xfrm>
            <a:off x="6770688" y="4884738"/>
            <a:ext cx="4683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6%  0</a:t>
            </a:r>
          </a:p>
        </p:txBody>
      </p:sp>
      <p:sp>
        <p:nvSpPr>
          <p:cNvPr id="23568" name="Rectangle 32"/>
          <p:cNvSpPr>
            <a:spLocks noChangeArrowheads="1"/>
          </p:cNvSpPr>
          <p:nvPr/>
        </p:nvSpPr>
        <p:spPr bwMode="auto">
          <a:xfrm>
            <a:off x="1371600" y="5105400"/>
            <a:ext cx="57912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  </a:t>
            </a:r>
            <a:r>
              <a:rPr lang="en-US" altLang="en-US" sz="2000">
                <a:latin typeface="Arial" charset="0"/>
              </a:rPr>
              <a:t>*:  (0.25×3 + 0.50×1 + 0.25×0)e</a:t>
            </a:r>
            <a:r>
              <a:rPr lang="en-US" altLang="en-US" sz="2000" baseline="30000">
                <a:latin typeface="Arial" charset="0"/>
              </a:rPr>
              <a:t>–0.12×1</a:t>
            </a:r>
            <a:endParaRPr lang="en-US" altLang="en-US" sz="20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   **:   (0.25×1.11 + 0.50×0.23 +0.25×0)e</a:t>
            </a:r>
            <a:r>
              <a:rPr lang="en-US" altLang="en-US" sz="2000" baseline="30000">
                <a:latin typeface="Arial" charset="0"/>
              </a:rPr>
              <a:t>–0.10×1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143000"/>
            <a:ext cx="7772400" cy="93027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Alternative Branching Processes in a Trinomial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Tree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32.5)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A244A1-A52B-4F85-BBB3-BA4000F0BD3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1143000" y="3200400"/>
            <a:ext cx="6858000" cy="2176463"/>
            <a:chOff x="720" y="1632"/>
            <a:chExt cx="4320" cy="1348"/>
          </a:xfrm>
        </p:grpSpPr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>
              <a:off x="720" y="1670"/>
              <a:ext cx="1248" cy="864"/>
              <a:chOff x="720" y="1670"/>
              <a:chExt cx="1248" cy="864"/>
            </a:xfrm>
          </p:grpSpPr>
          <p:sp>
            <p:nvSpPr>
              <p:cNvPr id="24594" name="Line 3"/>
              <p:cNvSpPr>
                <a:spLocks noChangeShapeType="1"/>
              </p:cNvSpPr>
              <p:nvPr/>
            </p:nvSpPr>
            <p:spPr bwMode="auto">
              <a:xfrm>
                <a:off x="720" y="2102"/>
                <a:ext cx="12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Line 4"/>
              <p:cNvSpPr>
                <a:spLocks noChangeShapeType="1"/>
              </p:cNvSpPr>
              <p:nvPr/>
            </p:nvSpPr>
            <p:spPr bwMode="auto">
              <a:xfrm flipV="1">
                <a:off x="720" y="1670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Line 5"/>
              <p:cNvSpPr>
                <a:spLocks noChangeShapeType="1"/>
              </p:cNvSpPr>
              <p:nvPr/>
            </p:nvSpPr>
            <p:spPr bwMode="auto">
              <a:xfrm>
                <a:off x="720" y="2102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3" name="Group 10"/>
            <p:cNvGrpSpPr>
              <a:grpSpLocks/>
            </p:cNvGrpSpPr>
            <p:nvPr/>
          </p:nvGrpSpPr>
          <p:grpSpPr bwMode="auto">
            <a:xfrm>
              <a:off x="2208" y="1632"/>
              <a:ext cx="1248" cy="864"/>
              <a:chOff x="2208" y="1632"/>
              <a:chExt cx="1248" cy="864"/>
            </a:xfrm>
          </p:grpSpPr>
          <p:sp>
            <p:nvSpPr>
              <p:cNvPr id="24591" name="Line 7"/>
              <p:cNvSpPr>
                <a:spLocks noChangeShapeType="1"/>
              </p:cNvSpPr>
              <p:nvPr/>
            </p:nvSpPr>
            <p:spPr bwMode="auto">
              <a:xfrm>
                <a:off x="2208" y="2486"/>
                <a:ext cx="12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Line 8"/>
              <p:cNvSpPr>
                <a:spLocks noChangeShapeType="1"/>
              </p:cNvSpPr>
              <p:nvPr/>
            </p:nvSpPr>
            <p:spPr bwMode="auto">
              <a:xfrm flipV="1">
                <a:off x="2208" y="2054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9"/>
              <p:cNvSpPr>
                <a:spLocks noChangeShapeType="1"/>
              </p:cNvSpPr>
              <p:nvPr/>
            </p:nvSpPr>
            <p:spPr bwMode="auto">
              <a:xfrm flipV="1">
                <a:off x="2208" y="1632"/>
                <a:ext cx="1200" cy="86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84" name="Group 14"/>
            <p:cNvGrpSpPr>
              <a:grpSpLocks/>
            </p:cNvGrpSpPr>
            <p:nvPr/>
          </p:nvGrpSpPr>
          <p:grpSpPr bwMode="auto">
            <a:xfrm>
              <a:off x="3792" y="1670"/>
              <a:ext cx="1248" cy="874"/>
              <a:chOff x="3792" y="1670"/>
              <a:chExt cx="1248" cy="874"/>
            </a:xfrm>
          </p:grpSpPr>
          <p:sp>
            <p:nvSpPr>
              <p:cNvPr id="24588" name="Line 11"/>
              <p:cNvSpPr>
                <a:spLocks noChangeShapeType="1"/>
              </p:cNvSpPr>
              <p:nvPr/>
            </p:nvSpPr>
            <p:spPr bwMode="auto">
              <a:xfrm>
                <a:off x="3792" y="1670"/>
                <a:ext cx="12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Line 12"/>
              <p:cNvSpPr>
                <a:spLocks noChangeShapeType="1"/>
              </p:cNvSpPr>
              <p:nvPr/>
            </p:nvSpPr>
            <p:spPr bwMode="auto">
              <a:xfrm>
                <a:off x="3792" y="1670"/>
                <a:ext cx="1248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0" name="Line 13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1200" cy="86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5" name="Rectangle 15"/>
            <p:cNvSpPr>
              <a:spLocks noChangeArrowheads="1"/>
            </p:cNvSpPr>
            <p:nvPr/>
          </p:nvSpPr>
          <p:spPr bwMode="auto">
            <a:xfrm>
              <a:off x="1173" y="2621"/>
              <a:ext cx="42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(a)</a:t>
              </a:r>
            </a:p>
          </p:txBody>
        </p:sp>
        <p:sp>
          <p:nvSpPr>
            <p:cNvPr id="24586" name="Rectangle 16"/>
            <p:cNvSpPr>
              <a:spLocks noChangeArrowheads="1"/>
            </p:cNvSpPr>
            <p:nvPr/>
          </p:nvSpPr>
          <p:spPr bwMode="auto">
            <a:xfrm>
              <a:off x="2658" y="2621"/>
              <a:ext cx="42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(b)</a:t>
              </a:r>
            </a:p>
          </p:txBody>
        </p:sp>
        <p:sp>
          <p:nvSpPr>
            <p:cNvPr id="24587" name="Rectangle 17"/>
            <p:cNvSpPr>
              <a:spLocks noChangeArrowheads="1"/>
            </p:cNvSpPr>
            <p:nvPr/>
          </p:nvSpPr>
          <p:spPr bwMode="auto">
            <a:xfrm>
              <a:off x="4247" y="2621"/>
              <a:ext cx="41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charset="0"/>
                </a:rPr>
                <a:t>(c)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6629400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Procedure for Building Tree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315200" cy="3886200"/>
          </a:xfrm>
        </p:spPr>
        <p:txBody>
          <a:bodyPr lIns="92075" tIns="46038" rIns="92075" bIns="46038">
            <a:normAutofit fontScale="925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 dirty="0">
                <a:latin typeface="Times New Roman" pitchFamily="18" charset="0"/>
              </a:rPr>
              <a:t>	</a:t>
            </a:r>
            <a:r>
              <a:rPr lang="en-US" i="1" dirty="0" err="1">
                <a:latin typeface="Times New Roman" pitchFamily="18" charset="0"/>
              </a:rPr>
              <a:t>dr</a:t>
            </a:r>
            <a:r>
              <a:rPr lang="en-US" dirty="0"/>
              <a:t>  = [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 ) – </a:t>
            </a:r>
            <a:r>
              <a:rPr lang="en-US" i="1" dirty="0" err="1">
                <a:latin typeface="Times New Roman" pitchFamily="18" charset="0"/>
              </a:rPr>
              <a:t>ar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]</a:t>
            </a:r>
            <a:r>
              <a:rPr lang="en-US" i="1" dirty="0" err="1">
                <a:latin typeface="Times New Roman" pitchFamily="18" charset="0"/>
              </a:rPr>
              <a:t>dt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 +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i="1" dirty="0" err="1">
                <a:latin typeface="Times New Roman" pitchFamily="18" charset="0"/>
              </a:rPr>
              <a:t>dz</a:t>
            </a:r>
            <a:r>
              <a:rPr lang="en-US" dirty="0"/>
              <a:t>    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1.	Assume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) = 0 and </a:t>
            </a:r>
            <a:r>
              <a:rPr lang="en-US" i="1" dirty="0"/>
              <a:t>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i="1" dirty="0"/>
              <a:t> </a:t>
            </a:r>
            <a:r>
              <a:rPr lang="en-US" dirty="0"/>
              <a:t>(0) = 0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2.	Draw a trinomial tree for </a:t>
            </a:r>
            <a:r>
              <a:rPr lang="en-US" i="1" dirty="0">
                <a:latin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/>
              <a:t> to match the mean and standard deviation of the process for </a:t>
            </a:r>
            <a:r>
              <a:rPr lang="en-US" i="1" dirty="0">
                <a:latin typeface="Times New Roman" pitchFamily="18" charset="0"/>
              </a:rPr>
              <a:t>r</a:t>
            </a:r>
            <a:endParaRPr lang="en-US" i="1" dirty="0"/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3.	Determine </a:t>
            </a:r>
            <a:r>
              <a:rPr lang="en-US" dirty="0">
                <a:latin typeface="Symbol" pitchFamily="18" charset="2"/>
              </a:rPr>
              <a:t>q</a:t>
            </a:r>
            <a:r>
              <a:rPr lang="en-US" dirty="0"/>
              <a:t>(</a:t>
            </a:r>
            <a:r>
              <a:rPr lang="en-US" i="1" dirty="0">
                <a:latin typeface="Times New Roman" pitchFamily="18" charset="0"/>
              </a:rPr>
              <a:t>t</a:t>
            </a:r>
            <a:r>
              <a:rPr lang="en-US" dirty="0"/>
              <a:t> ) one step at a time so that the tree matches the initial term structure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FED921-A494-43BF-AD56-6FD502B023B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Example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6616700" cy="39211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   s</a:t>
            </a:r>
            <a:r>
              <a:rPr lang="en-US" altLang="en-US" smtClean="0">
                <a:latin typeface="Arial" charset="0"/>
                <a:cs typeface="Arial" charset="0"/>
              </a:rPr>
              <a:t> = 0.01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   a</a:t>
            </a:r>
            <a:r>
              <a:rPr lang="en-US" altLang="en-US" smtClean="0">
                <a:latin typeface="Arial" charset="0"/>
                <a:cs typeface="Arial" charset="0"/>
              </a:rPr>
              <a:t>  = 0.1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Symbol" pitchFamily="18" charset="2"/>
                <a:cs typeface="Arial" charset="0"/>
              </a:rPr>
              <a:t>   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= 1 year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i="1" baseline="3000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i="1" baseline="30000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ADF6D55-019C-42EF-B8E4-8CF9E5452F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2438400"/>
          <a:ext cx="30480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Maturity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Zero Rate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3.430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3.824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4.183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4.512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4.812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5.086</a:t>
                      </a:r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z="3600" dirty="0" smtClean="0">
                <a:solidFill>
                  <a:schemeClr val="tx2">
                    <a:satMod val="130000"/>
                  </a:schemeClr>
                </a:solidFill>
              </a:rPr>
              <a:t>Building the First Tree for the </a:t>
            </a:r>
            <a:r>
              <a:rPr lang="en-CA" sz="3600" i="0" dirty="0" err="1" smtClean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D</a:t>
            </a:r>
            <a:r>
              <a:rPr lang="en-CA" sz="3600" dirty="0" err="1" smtClean="0">
                <a:solidFill>
                  <a:schemeClr val="tx2">
                    <a:satMod val="130000"/>
                  </a:schemeClr>
                </a:solidFill>
              </a:rPr>
              <a:t>t</a:t>
            </a:r>
            <a:r>
              <a:rPr lang="en-CA" sz="3600" dirty="0" smtClean="0">
                <a:solidFill>
                  <a:schemeClr val="tx2">
                    <a:satMod val="130000"/>
                  </a:schemeClr>
                </a:solidFill>
              </a:rPr>
              <a:t> rate R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676400"/>
            <a:ext cx="749935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i="1" dirty="0" smtClean="0">
              <a:solidFill>
                <a:schemeClr val="tx2">
                  <a:satMod val="13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Set vertical spacing: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Change branching when </a:t>
            </a:r>
            <a:r>
              <a:rPr lang="en-US" i="1" dirty="0" err="1" smtClean="0">
                <a:latin typeface="Times New Roman" pitchFamily="18" charset="0"/>
              </a:rPr>
              <a:t>j</a:t>
            </a:r>
            <a:r>
              <a:rPr lang="en-US" baseline="-25000" dirty="0" err="1" smtClean="0">
                <a:latin typeface="Times New Roman" pitchFamily="18" charset="0"/>
              </a:rPr>
              <a:t>max</a:t>
            </a:r>
            <a:r>
              <a:rPr lang="en-US" dirty="0" smtClean="0"/>
              <a:t> nodes from middle where </a:t>
            </a:r>
            <a:r>
              <a:rPr lang="en-US" i="1" dirty="0" err="1" smtClean="0">
                <a:latin typeface="Times New Roman" pitchFamily="18" charset="0"/>
              </a:rPr>
              <a:t>j</a:t>
            </a:r>
            <a:r>
              <a:rPr lang="en-US" baseline="-25000" dirty="0" err="1" smtClean="0">
                <a:latin typeface="Times New Roman" pitchFamily="18" charset="0"/>
              </a:rPr>
              <a:t>max</a:t>
            </a:r>
            <a:r>
              <a:rPr lang="en-US" dirty="0" smtClean="0"/>
              <a:t> is smallest integer greater than 0.184/(</a:t>
            </a:r>
            <a:r>
              <a:rPr lang="en-US" i="1" dirty="0" err="1" smtClean="0">
                <a:latin typeface="Times New Roman" pitchFamily="18" charset="0"/>
              </a:rPr>
              <a:t>a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Times New Roman" pitchFamily="18" charset="0"/>
              </a:rPr>
              <a:t>t</a:t>
            </a:r>
            <a:r>
              <a:rPr lang="en-US" dirty="0" smtClean="0"/>
              <a:t>)</a:t>
            </a:r>
          </a:p>
          <a:p>
            <a:pPr eaLnBrk="1" hangingPunct="1">
              <a:defRPr/>
            </a:pPr>
            <a:r>
              <a:rPr lang="en-US" dirty="0" smtClean="0"/>
              <a:t>Choose probabilities on branches so that mean change in </a:t>
            </a:r>
            <a:r>
              <a:rPr lang="en-US" i="1" dirty="0" smtClean="0">
                <a:latin typeface="Times New Roman" pitchFamily="18" charset="0"/>
              </a:rPr>
              <a:t>R</a:t>
            </a:r>
            <a:r>
              <a:rPr lang="en-US" dirty="0" smtClean="0"/>
              <a:t> is -</a:t>
            </a:r>
            <a:r>
              <a:rPr lang="en-US" i="1" dirty="0" err="1" smtClean="0">
                <a:latin typeface="Times New Roman" pitchFamily="18" charset="0"/>
              </a:rPr>
              <a:t>aR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Times New Roman" pitchFamily="18" charset="0"/>
              </a:rPr>
              <a:t>t</a:t>
            </a:r>
            <a:r>
              <a:rPr lang="en-US" dirty="0" smtClean="0"/>
              <a:t> and S.D. of change is 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260693-CE3D-468F-81D4-F19EB0BC5B0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3810000" y="2743200"/>
          <a:ext cx="17605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17605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3581400" y="54102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8" imgW="406224" imgH="228501" progId="Equation.3">
                  <p:embed/>
                </p:oleObj>
              </mc:Choice>
              <mc:Fallback>
                <p:oleObj name="Equation" r:id="rId8" imgW="40622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2667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First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Tree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32.6)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092E05-0A1D-47C2-9023-022B5F8F23C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28677" name="Group 48"/>
          <p:cNvGrpSpPr>
            <a:grpSpLocks/>
          </p:cNvGrpSpPr>
          <p:nvPr/>
        </p:nvGrpSpPr>
        <p:grpSpPr bwMode="auto">
          <a:xfrm>
            <a:off x="2895600" y="1066800"/>
            <a:ext cx="4572000" cy="2438400"/>
            <a:chOff x="710" y="273"/>
            <a:chExt cx="3994" cy="1935"/>
          </a:xfrm>
        </p:grpSpPr>
        <p:grpSp>
          <p:nvGrpSpPr>
            <p:cNvPr id="28739" name="Group 37"/>
            <p:cNvGrpSpPr>
              <a:grpSpLocks/>
            </p:cNvGrpSpPr>
            <p:nvPr/>
          </p:nvGrpSpPr>
          <p:grpSpPr bwMode="auto">
            <a:xfrm>
              <a:off x="960" y="480"/>
              <a:ext cx="3744" cy="1728"/>
              <a:chOff x="960" y="480"/>
              <a:chExt cx="3744" cy="1728"/>
            </a:xfrm>
          </p:grpSpPr>
          <p:grpSp>
            <p:nvGrpSpPr>
              <p:cNvPr id="28750" name="Group 6"/>
              <p:cNvGrpSpPr>
                <a:grpSpLocks/>
              </p:cNvGrpSpPr>
              <p:nvPr/>
            </p:nvGrpSpPr>
            <p:grpSpPr bwMode="auto">
              <a:xfrm>
                <a:off x="960" y="912"/>
                <a:ext cx="1248" cy="864"/>
                <a:chOff x="960" y="912"/>
                <a:chExt cx="1248" cy="864"/>
              </a:xfrm>
            </p:grpSpPr>
            <p:sp>
              <p:nvSpPr>
                <p:cNvPr id="28781" name="Line 3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82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960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83" name="Line 5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1" name="Group 10"/>
              <p:cNvGrpSpPr>
                <a:grpSpLocks/>
              </p:cNvGrpSpPr>
              <p:nvPr/>
            </p:nvGrpSpPr>
            <p:grpSpPr bwMode="auto">
              <a:xfrm>
                <a:off x="2208" y="480"/>
                <a:ext cx="1248" cy="864"/>
                <a:chOff x="2208" y="480"/>
                <a:chExt cx="1248" cy="864"/>
              </a:xfrm>
            </p:grpSpPr>
            <p:sp>
              <p:nvSpPr>
                <p:cNvPr id="28778" name="Line 7"/>
                <p:cNvSpPr>
                  <a:spLocks noChangeShapeType="1"/>
                </p:cNvSpPr>
                <p:nvPr/>
              </p:nvSpPr>
              <p:spPr bwMode="auto">
                <a:xfrm>
                  <a:off x="2208" y="912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208" y="480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80" name="Line 9"/>
                <p:cNvSpPr>
                  <a:spLocks noChangeShapeType="1"/>
                </p:cNvSpPr>
                <p:nvPr/>
              </p:nvSpPr>
              <p:spPr bwMode="auto">
                <a:xfrm>
                  <a:off x="2208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2" name="Group 14"/>
              <p:cNvGrpSpPr>
                <a:grpSpLocks/>
              </p:cNvGrpSpPr>
              <p:nvPr/>
            </p:nvGrpSpPr>
            <p:grpSpPr bwMode="auto">
              <a:xfrm>
                <a:off x="2208" y="912"/>
                <a:ext cx="1248" cy="864"/>
                <a:chOff x="2208" y="912"/>
                <a:chExt cx="1248" cy="864"/>
              </a:xfrm>
            </p:grpSpPr>
            <p:sp>
              <p:nvSpPr>
                <p:cNvPr id="28775" name="Line 11"/>
                <p:cNvSpPr>
                  <a:spLocks noChangeShapeType="1"/>
                </p:cNvSpPr>
                <p:nvPr/>
              </p:nvSpPr>
              <p:spPr bwMode="auto">
                <a:xfrm>
                  <a:off x="2208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208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7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3" name="Group 18"/>
              <p:cNvGrpSpPr>
                <a:grpSpLocks/>
              </p:cNvGrpSpPr>
              <p:nvPr/>
            </p:nvGrpSpPr>
            <p:grpSpPr bwMode="auto">
              <a:xfrm>
                <a:off x="2208" y="1344"/>
                <a:ext cx="1248" cy="864"/>
                <a:chOff x="2208" y="1344"/>
                <a:chExt cx="1248" cy="864"/>
              </a:xfrm>
            </p:grpSpPr>
            <p:sp>
              <p:nvSpPr>
                <p:cNvPr id="28772" name="Line 15"/>
                <p:cNvSpPr>
                  <a:spLocks noChangeShapeType="1"/>
                </p:cNvSpPr>
                <p:nvPr/>
              </p:nvSpPr>
              <p:spPr bwMode="auto">
                <a:xfrm>
                  <a:off x="2208" y="177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208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4" name="Line 17"/>
                <p:cNvSpPr>
                  <a:spLocks noChangeShapeType="1"/>
                </p:cNvSpPr>
                <p:nvPr/>
              </p:nvSpPr>
              <p:spPr bwMode="auto">
                <a:xfrm>
                  <a:off x="2208" y="1776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4" name="Group 22"/>
              <p:cNvGrpSpPr>
                <a:grpSpLocks/>
              </p:cNvGrpSpPr>
              <p:nvPr/>
            </p:nvGrpSpPr>
            <p:grpSpPr bwMode="auto">
              <a:xfrm>
                <a:off x="3456" y="480"/>
                <a:ext cx="1248" cy="864"/>
                <a:chOff x="3456" y="480"/>
                <a:chExt cx="1248" cy="864"/>
              </a:xfrm>
            </p:grpSpPr>
            <p:sp>
              <p:nvSpPr>
                <p:cNvPr id="28769" name="Line 19"/>
                <p:cNvSpPr>
                  <a:spLocks noChangeShapeType="1"/>
                </p:cNvSpPr>
                <p:nvPr/>
              </p:nvSpPr>
              <p:spPr bwMode="auto">
                <a:xfrm>
                  <a:off x="3456" y="912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456" y="480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1" name="Line 21"/>
                <p:cNvSpPr>
                  <a:spLocks noChangeShapeType="1"/>
                </p:cNvSpPr>
                <p:nvPr/>
              </p:nvSpPr>
              <p:spPr bwMode="auto">
                <a:xfrm>
                  <a:off x="3456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5" name="Group 26"/>
              <p:cNvGrpSpPr>
                <a:grpSpLocks/>
              </p:cNvGrpSpPr>
              <p:nvPr/>
            </p:nvGrpSpPr>
            <p:grpSpPr bwMode="auto">
              <a:xfrm>
                <a:off x="3456" y="912"/>
                <a:ext cx="1248" cy="864"/>
                <a:chOff x="3456" y="912"/>
                <a:chExt cx="1248" cy="864"/>
              </a:xfrm>
            </p:grpSpPr>
            <p:sp>
              <p:nvSpPr>
                <p:cNvPr id="28766" name="Line 23"/>
                <p:cNvSpPr>
                  <a:spLocks noChangeShapeType="1"/>
                </p:cNvSpPr>
                <p:nvPr/>
              </p:nvSpPr>
              <p:spPr bwMode="auto">
                <a:xfrm>
                  <a:off x="3456" y="1344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456" y="912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8" name="Line 25"/>
                <p:cNvSpPr>
                  <a:spLocks noChangeShapeType="1"/>
                </p:cNvSpPr>
                <p:nvPr/>
              </p:nvSpPr>
              <p:spPr bwMode="auto">
                <a:xfrm>
                  <a:off x="3456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56" name="Group 30"/>
              <p:cNvGrpSpPr>
                <a:grpSpLocks/>
              </p:cNvGrpSpPr>
              <p:nvPr/>
            </p:nvGrpSpPr>
            <p:grpSpPr bwMode="auto">
              <a:xfrm>
                <a:off x="3456" y="1344"/>
                <a:ext cx="1248" cy="864"/>
                <a:chOff x="3456" y="1344"/>
                <a:chExt cx="1248" cy="864"/>
              </a:xfrm>
            </p:grpSpPr>
            <p:sp>
              <p:nvSpPr>
                <p:cNvPr id="28763" name="Line 27"/>
                <p:cNvSpPr>
                  <a:spLocks noChangeShapeType="1"/>
                </p:cNvSpPr>
                <p:nvPr/>
              </p:nvSpPr>
              <p:spPr bwMode="auto">
                <a:xfrm>
                  <a:off x="3456" y="1776"/>
                  <a:ext cx="12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456" y="1344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65" name="Line 29"/>
                <p:cNvSpPr>
                  <a:spLocks noChangeShapeType="1"/>
                </p:cNvSpPr>
                <p:nvPr/>
              </p:nvSpPr>
              <p:spPr bwMode="auto">
                <a:xfrm>
                  <a:off x="3456" y="1776"/>
                  <a:ext cx="1248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57" name="Line 31"/>
              <p:cNvSpPr>
                <a:spLocks noChangeShapeType="1"/>
              </p:cNvSpPr>
              <p:nvPr/>
            </p:nvSpPr>
            <p:spPr bwMode="auto">
              <a:xfrm>
                <a:off x="3456" y="48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8" name="Line 32"/>
              <p:cNvSpPr>
                <a:spLocks noChangeShapeType="1"/>
              </p:cNvSpPr>
              <p:nvPr/>
            </p:nvSpPr>
            <p:spPr bwMode="auto">
              <a:xfrm>
                <a:off x="3456" y="480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9" name="Line 33"/>
              <p:cNvSpPr>
                <a:spLocks noChangeShapeType="1"/>
              </p:cNvSpPr>
              <p:nvPr/>
            </p:nvSpPr>
            <p:spPr bwMode="auto">
              <a:xfrm>
                <a:off x="3456" y="480"/>
                <a:ext cx="1248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34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1" name="Line 35"/>
              <p:cNvSpPr>
                <a:spLocks noChangeShapeType="1"/>
              </p:cNvSpPr>
              <p:nvPr/>
            </p:nvSpPr>
            <p:spPr bwMode="auto">
              <a:xfrm flipV="1">
                <a:off x="3456" y="1776"/>
                <a:ext cx="1248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2" name="Line 36"/>
              <p:cNvSpPr>
                <a:spLocks noChangeShapeType="1"/>
              </p:cNvSpPr>
              <p:nvPr/>
            </p:nvSpPr>
            <p:spPr bwMode="auto">
              <a:xfrm flipV="1">
                <a:off x="3456" y="1344"/>
                <a:ext cx="1248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0" name="Rectangle 38"/>
            <p:cNvSpPr>
              <a:spLocks noChangeArrowheads="1"/>
            </p:cNvSpPr>
            <p:nvPr/>
          </p:nvSpPr>
          <p:spPr bwMode="auto">
            <a:xfrm>
              <a:off x="710" y="1233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28741" name="Group 42"/>
            <p:cNvGrpSpPr>
              <a:grpSpLocks/>
            </p:cNvGrpSpPr>
            <p:nvPr/>
          </p:nvGrpSpPr>
          <p:grpSpPr bwMode="auto">
            <a:xfrm>
              <a:off x="2054" y="705"/>
              <a:ext cx="226" cy="1047"/>
              <a:chOff x="2054" y="705"/>
              <a:chExt cx="226" cy="1047"/>
            </a:xfrm>
          </p:grpSpPr>
          <p:sp>
            <p:nvSpPr>
              <p:cNvPr id="28747" name="Rectangle 39"/>
              <p:cNvSpPr>
                <a:spLocks noChangeArrowheads="1"/>
              </p:cNvSpPr>
              <p:nvPr/>
            </p:nvSpPr>
            <p:spPr bwMode="auto">
              <a:xfrm>
                <a:off x="2059" y="705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8748" name="Rectangle 40"/>
              <p:cNvSpPr>
                <a:spLocks noChangeArrowheads="1"/>
              </p:cNvSpPr>
              <p:nvPr/>
            </p:nvSpPr>
            <p:spPr bwMode="auto">
              <a:xfrm>
                <a:off x="2068" y="1137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8749" name="Rectangle 41"/>
              <p:cNvSpPr>
                <a:spLocks noChangeArrowheads="1"/>
              </p:cNvSpPr>
              <p:nvPr/>
            </p:nvSpPr>
            <p:spPr bwMode="auto">
              <a:xfrm>
                <a:off x="2054" y="1521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28742" name="Rectangle 43"/>
            <p:cNvSpPr>
              <a:spLocks noChangeArrowheads="1"/>
            </p:cNvSpPr>
            <p:nvPr/>
          </p:nvSpPr>
          <p:spPr bwMode="auto">
            <a:xfrm>
              <a:off x="3290" y="27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8743" name="Rectangle 44"/>
            <p:cNvSpPr>
              <a:spLocks noChangeArrowheads="1"/>
            </p:cNvSpPr>
            <p:nvPr/>
          </p:nvSpPr>
          <p:spPr bwMode="auto">
            <a:xfrm>
              <a:off x="3295" y="7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8744" name="Rectangle 45"/>
            <p:cNvSpPr>
              <a:spLocks noChangeArrowheads="1"/>
            </p:cNvSpPr>
            <p:nvPr/>
          </p:nvSpPr>
          <p:spPr bwMode="auto">
            <a:xfrm>
              <a:off x="3286" y="10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8745" name="Rectangle 46"/>
            <p:cNvSpPr>
              <a:spLocks noChangeArrowheads="1"/>
            </p:cNvSpPr>
            <p:nvPr/>
          </p:nvSpPr>
          <p:spPr bwMode="auto">
            <a:xfrm>
              <a:off x="3278" y="152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746" name="Rectangle 47"/>
            <p:cNvSpPr>
              <a:spLocks noChangeArrowheads="1"/>
            </p:cNvSpPr>
            <p:nvPr/>
          </p:nvSpPr>
          <p:spPr bwMode="auto">
            <a:xfrm>
              <a:off x="3328" y="195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28678" name="Group 111"/>
          <p:cNvGrpSpPr>
            <a:grpSpLocks/>
          </p:cNvGrpSpPr>
          <p:nvPr/>
        </p:nvGrpSpPr>
        <p:grpSpPr bwMode="auto">
          <a:xfrm>
            <a:off x="1143000" y="3948113"/>
            <a:ext cx="7250113" cy="1995487"/>
            <a:chOff x="758825" y="3948113"/>
            <a:chExt cx="7634288" cy="1995487"/>
          </a:xfrm>
        </p:grpSpPr>
        <p:sp>
          <p:nvSpPr>
            <p:cNvPr id="28679" name="Line 49"/>
            <p:cNvSpPr>
              <a:spLocks noChangeShapeType="1"/>
            </p:cNvSpPr>
            <p:nvPr/>
          </p:nvSpPr>
          <p:spPr bwMode="auto">
            <a:xfrm>
              <a:off x="758825" y="3948113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50"/>
            <p:cNvSpPr>
              <a:spLocks noChangeArrowheads="1"/>
            </p:cNvSpPr>
            <p:nvPr/>
          </p:nvSpPr>
          <p:spPr bwMode="auto">
            <a:xfrm>
              <a:off x="758825" y="3948113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681" name="Line 51"/>
            <p:cNvSpPr>
              <a:spLocks noChangeShapeType="1"/>
            </p:cNvSpPr>
            <p:nvPr/>
          </p:nvSpPr>
          <p:spPr bwMode="auto">
            <a:xfrm>
              <a:off x="758825" y="4508500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52"/>
            <p:cNvSpPr>
              <a:spLocks noChangeArrowheads="1"/>
            </p:cNvSpPr>
            <p:nvPr/>
          </p:nvSpPr>
          <p:spPr bwMode="auto">
            <a:xfrm>
              <a:off x="758825" y="4508500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683" name="Line 53"/>
            <p:cNvSpPr>
              <a:spLocks noChangeShapeType="1"/>
            </p:cNvSpPr>
            <p:nvPr/>
          </p:nvSpPr>
          <p:spPr bwMode="auto">
            <a:xfrm>
              <a:off x="758825" y="5940425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54"/>
            <p:cNvSpPr>
              <a:spLocks noChangeArrowheads="1"/>
            </p:cNvSpPr>
            <p:nvPr/>
          </p:nvSpPr>
          <p:spPr bwMode="auto">
            <a:xfrm>
              <a:off x="758825" y="5940425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685" name="Rectangle 55"/>
            <p:cNvSpPr>
              <a:spLocks noChangeArrowheads="1"/>
            </p:cNvSpPr>
            <p:nvPr/>
          </p:nvSpPr>
          <p:spPr bwMode="auto">
            <a:xfrm>
              <a:off x="949325" y="4078288"/>
              <a:ext cx="646484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Node</a:t>
              </a:r>
            </a:p>
          </p:txBody>
        </p:sp>
        <p:sp>
          <p:nvSpPr>
            <p:cNvPr id="28686" name="Rectangle 56"/>
            <p:cNvSpPr>
              <a:spLocks noChangeArrowheads="1"/>
            </p:cNvSpPr>
            <p:nvPr/>
          </p:nvSpPr>
          <p:spPr bwMode="auto">
            <a:xfrm>
              <a:off x="1752600" y="4078288"/>
              <a:ext cx="381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28687" name="Group 108"/>
            <p:cNvGrpSpPr>
              <a:grpSpLocks/>
            </p:cNvGrpSpPr>
            <p:nvPr/>
          </p:nvGrpSpPr>
          <p:grpSpPr bwMode="auto">
            <a:xfrm>
              <a:off x="2514600" y="4078288"/>
              <a:ext cx="5272088" cy="336550"/>
              <a:chOff x="1455" y="2569"/>
              <a:chExt cx="3450" cy="212"/>
            </a:xfrm>
          </p:grpSpPr>
          <p:sp>
            <p:nvSpPr>
              <p:cNvPr id="28731" name="Rectangle 57"/>
              <p:cNvSpPr>
                <a:spLocks noChangeArrowheads="1"/>
              </p:cNvSpPr>
              <p:nvPr/>
            </p:nvSpPr>
            <p:spPr bwMode="auto">
              <a:xfrm>
                <a:off x="1455" y="2569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8732" name="Rectangle 58"/>
              <p:cNvSpPr>
                <a:spLocks noChangeArrowheads="1"/>
              </p:cNvSpPr>
              <p:nvPr/>
            </p:nvSpPr>
            <p:spPr bwMode="auto">
              <a:xfrm>
                <a:off x="1906" y="2569"/>
                <a:ext cx="20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8733" name="Rectangle 59"/>
              <p:cNvSpPr>
                <a:spLocks noChangeArrowheads="1"/>
              </p:cNvSpPr>
              <p:nvPr/>
            </p:nvSpPr>
            <p:spPr bwMode="auto">
              <a:xfrm>
                <a:off x="2374" y="256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8734" name="Rectangle 60"/>
              <p:cNvSpPr>
                <a:spLocks noChangeArrowheads="1"/>
              </p:cNvSpPr>
              <p:nvPr/>
            </p:nvSpPr>
            <p:spPr bwMode="auto">
              <a:xfrm>
                <a:off x="2854" y="2569"/>
                <a:ext cx="2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8735" name="Rectangle 61"/>
              <p:cNvSpPr>
                <a:spLocks noChangeArrowheads="1"/>
              </p:cNvSpPr>
              <p:nvPr/>
            </p:nvSpPr>
            <p:spPr bwMode="auto">
              <a:xfrm>
                <a:off x="3304" y="2569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8736" name="Rectangle 62"/>
              <p:cNvSpPr>
                <a:spLocks noChangeArrowheads="1"/>
              </p:cNvSpPr>
              <p:nvPr/>
            </p:nvSpPr>
            <p:spPr bwMode="auto">
              <a:xfrm>
                <a:off x="3749" y="2569"/>
                <a:ext cx="2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8737" name="Rectangle 63"/>
              <p:cNvSpPr>
                <a:spLocks noChangeArrowheads="1"/>
              </p:cNvSpPr>
              <p:nvPr/>
            </p:nvSpPr>
            <p:spPr bwMode="auto">
              <a:xfrm>
                <a:off x="4221" y="2569"/>
                <a:ext cx="21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28738" name="Rectangle 64"/>
              <p:cNvSpPr>
                <a:spLocks noChangeArrowheads="1"/>
              </p:cNvSpPr>
              <p:nvPr/>
            </p:nvSpPr>
            <p:spPr bwMode="auto">
              <a:xfrm>
                <a:off x="4740" y="2569"/>
                <a:ext cx="16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28688" name="Rectangle 65"/>
            <p:cNvSpPr>
              <a:spLocks noChangeArrowheads="1"/>
            </p:cNvSpPr>
            <p:nvPr/>
          </p:nvSpPr>
          <p:spPr bwMode="auto">
            <a:xfrm>
              <a:off x="1096963" y="4613275"/>
              <a:ext cx="2921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8689" name="Rectangle 66"/>
            <p:cNvSpPr>
              <a:spLocks noChangeArrowheads="1"/>
            </p:cNvSpPr>
            <p:nvPr/>
          </p:nvSpPr>
          <p:spPr bwMode="auto">
            <a:xfrm>
              <a:off x="15160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0.000%</a:t>
              </a:r>
            </a:p>
          </p:txBody>
        </p:sp>
        <p:sp>
          <p:nvSpPr>
            <p:cNvPr id="28690" name="Rectangle 67"/>
            <p:cNvSpPr>
              <a:spLocks noChangeArrowheads="1"/>
            </p:cNvSpPr>
            <p:nvPr/>
          </p:nvSpPr>
          <p:spPr bwMode="auto">
            <a:xfrm>
              <a:off x="2230438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1.732%</a:t>
              </a:r>
            </a:p>
          </p:txBody>
        </p:sp>
        <p:sp>
          <p:nvSpPr>
            <p:cNvPr id="28691" name="Rectangle 68"/>
            <p:cNvSpPr>
              <a:spLocks noChangeArrowheads="1"/>
            </p:cNvSpPr>
            <p:nvPr/>
          </p:nvSpPr>
          <p:spPr bwMode="auto">
            <a:xfrm>
              <a:off x="2943225" y="4614863"/>
              <a:ext cx="785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0.000%</a:t>
              </a:r>
            </a:p>
          </p:txBody>
        </p:sp>
        <p:sp>
          <p:nvSpPr>
            <p:cNvPr id="28692" name="Rectangle 69"/>
            <p:cNvSpPr>
              <a:spLocks noChangeArrowheads="1"/>
            </p:cNvSpPr>
            <p:nvPr/>
          </p:nvSpPr>
          <p:spPr bwMode="auto">
            <a:xfrm>
              <a:off x="3659188" y="4614863"/>
              <a:ext cx="844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-1.732%</a:t>
              </a:r>
            </a:p>
          </p:txBody>
        </p:sp>
        <p:sp>
          <p:nvSpPr>
            <p:cNvPr id="28693" name="Rectangle 70"/>
            <p:cNvSpPr>
              <a:spLocks noChangeArrowheads="1"/>
            </p:cNvSpPr>
            <p:nvPr/>
          </p:nvSpPr>
          <p:spPr bwMode="auto">
            <a:xfrm>
              <a:off x="4445000" y="4614863"/>
              <a:ext cx="785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3.464%</a:t>
              </a:r>
            </a:p>
          </p:txBody>
        </p:sp>
        <p:sp>
          <p:nvSpPr>
            <p:cNvPr id="28694" name="Rectangle 71"/>
            <p:cNvSpPr>
              <a:spLocks noChangeArrowheads="1"/>
            </p:cNvSpPr>
            <p:nvPr/>
          </p:nvSpPr>
          <p:spPr bwMode="auto">
            <a:xfrm>
              <a:off x="5159375" y="4614863"/>
              <a:ext cx="7858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1.732%</a:t>
              </a:r>
            </a:p>
          </p:txBody>
        </p:sp>
        <p:sp>
          <p:nvSpPr>
            <p:cNvPr id="28695" name="Rectangle 72"/>
            <p:cNvSpPr>
              <a:spLocks noChangeArrowheads="1"/>
            </p:cNvSpPr>
            <p:nvPr/>
          </p:nvSpPr>
          <p:spPr bwMode="auto">
            <a:xfrm>
              <a:off x="58721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0.000%</a:t>
              </a:r>
            </a:p>
          </p:txBody>
        </p:sp>
        <p:sp>
          <p:nvSpPr>
            <p:cNvPr id="28696" name="Rectangle 73"/>
            <p:cNvSpPr>
              <a:spLocks noChangeArrowheads="1"/>
            </p:cNvSpPr>
            <p:nvPr/>
          </p:nvSpPr>
          <p:spPr bwMode="auto">
            <a:xfrm>
              <a:off x="6588125" y="4614863"/>
              <a:ext cx="844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-1.732%</a:t>
              </a:r>
            </a:p>
          </p:txBody>
        </p:sp>
        <p:sp>
          <p:nvSpPr>
            <p:cNvPr id="28697" name="Rectangle 74"/>
            <p:cNvSpPr>
              <a:spLocks noChangeArrowheads="1"/>
            </p:cNvSpPr>
            <p:nvPr/>
          </p:nvSpPr>
          <p:spPr bwMode="auto">
            <a:xfrm>
              <a:off x="7377113" y="4614863"/>
              <a:ext cx="8445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-3.464%</a:t>
              </a:r>
            </a:p>
          </p:txBody>
        </p:sp>
        <p:sp>
          <p:nvSpPr>
            <p:cNvPr id="28698" name="Rectangle 75"/>
            <p:cNvSpPr>
              <a:spLocks noChangeArrowheads="1"/>
            </p:cNvSpPr>
            <p:nvPr/>
          </p:nvSpPr>
          <p:spPr bwMode="auto">
            <a:xfrm>
              <a:off x="1020763" y="491172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8699" name="Rectangle 76"/>
            <p:cNvSpPr>
              <a:spLocks noChangeArrowheads="1"/>
            </p:cNvSpPr>
            <p:nvPr/>
          </p:nvSpPr>
          <p:spPr bwMode="auto">
            <a:xfrm>
              <a:off x="1184275" y="49450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8700" name="Rectangle 77"/>
            <p:cNvSpPr>
              <a:spLocks noChangeArrowheads="1"/>
            </p:cNvSpPr>
            <p:nvPr/>
          </p:nvSpPr>
          <p:spPr bwMode="auto">
            <a:xfrm>
              <a:off x="154781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01" name="Rectangle 78"/>
            <p:cNvSpPr>
              <a:spLocks noChangeArrowheads="1"/>
            </p:cNvSpPr>
            <p:nvPr/>
          </p:nvSpPr>
          <p:spPr bwMode="auto">
            <a:xfrm>
              <a:off x="226060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02" name="Rectangle 79"/>
            <p:cNvSpPr>
              <a:spLocks noChangeArrowheads="1"/>
            </p:cNvSpPr>
            <p:nvPr/>
          </p:nvSpPr>
          <p:spPr bwMode="auto">
            <a:xfrm>
              <a:off x="297338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03" name="Rectangle 80"/>
            <p:cNvSpPr>
              <a:spLocks noChangeArrowheads="1"/>
            </p:cNvSpPr>
            <p:nvPr/>
          </p:nvSpPr>
          <p:spPr bwMode="auto">
            <a:xfrm>
              <a:off x="372586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04" name="Rectangle 81"/>
            <p:cNvSpPr>
              <a:spLocks noChangeArrowheads="1"/>
            </p:cNvSpPr>
            <p:nvPr/>
          </p:nvSpPr>
          <p:spPr bwMode="auto">
            <a:xfrm>
              <a:off x="447675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  <p:sp>
          <p:nvSpPr>
            <p:cNvPr id="28705" name="Rectangle 82"/>
            <p:cNvSpPr>
              <a:spLocks noChangeArrowheads="1"/>
            </p:cNvSpPr>
            <p:nvPr/>
          </p:nvSpPr>
          <p:spPr bwMode="auto">
            <a:xfrm>
              <a:off x="518953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06" name="Rectangle 83"/>
            <p:cNvSpPr>
              <a:spLocks noChangeArrowheads="1"/>
            </p:cNvSpPr>
            <p:nvPr/>
          </p:nvSpPr>
          <p:spPr bwMode="auto">
            <a:xfrm>
              <a:off x="590232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07" name="Rectangle 84"/>
            <p:cNvSpPr>
              <a:spLocks noChangeArrowheads="1"/>
            </p:cNvSpPr>
            <p:nvPr/>
          </p:nvSpPr>
          <p:spPr bwMode="auto">
            <a:xfrm>
              <a:off x="665480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08" name="Rectangle 85"/>
            <p:cNvSpPr>
              <a:spLocks noChangeArrowheads="1"/>
            </p:cNvSpPr>
            <p:nvPr/>
          </p:nvSpPr>
          <p:spPr bwMode="auto">
            <a:xfrm>
              <a:off x="744537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28709" name="Rectangle 86"/>
            <p:cNvSpPr>
              <a:spLocks noChangeArrowheads="1"/>
            </p:cNvSpPr>
            <p:nvPr/>
          </p:nvSpPr>
          <p:spPr bwMode="auto">
            <a:xfrm>
              <a:off x="1001713" y="521017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8710" name="Rectangle 87"/>
            <p:cNvSpPr>
              <a:spLocks noChangeArrowheads="1"/>
            </p:cNvSpPr>
            <p:nvPr/>
          </p:nvSpPr>
          <p:spPr bwMode="auto">
            <a:xfrm>
              <a:off x="1166813" y="5243513"/>
              <a:ext cx="3127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8711" name="Rectangle 88"/>
            <p:cNvSpPr>
              <a:spLocks noChangeArrowheads="1"/>
            </p:cNvSpPr>
            <p:nvPr/>
          </p:nvSpPr>
          <p:spPr bwMode="auto">
            <a:xfrm>
              <a:off x="154781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28712" name="Rectangle 89"/>
            <p:cNvSpPr>
              <a:spLocks noChangeArrowheads="1"/>
            </p:cNvSpPr>
            <p:nvPr/>
          </p:nvSpPr>
          <p:spPr bwMode="auto">
            <a:xfrm>
              <a:off x="226060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3" name="Rectangle 90"/>
            <p:cNvSpPr>
              <a:spLocks noChangeArrowheads="1"/>
            </p:cNvSpPr>
            <p:nvPr/>
          </p:nvSpPr>
          <p:spPr bwMode="auto">
            <a:xfrm>
              <a:off x="297338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28714" name="Rectangle 91"/>
            <p:cNvSpPr>
              <a:spLocks noChangeArrowheads="1"/>
            </p:cNvSpPr>
            <p:nvPr/>
          </p:nvSpPr>
          <p:spPr bwMode="auto">
            <a:xfrm>
              <a:off x="372586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5" name="Rectangle 92"/>
            <p:cNvSpPr>
              <a:spLocks noChangeArrowheads="1"/>
            </p:cNvSpPr>
            <p:nvPr/>
          </p:nvSpPr>
          <p:spPr bwMode="auto">
            <a:xfrm>
              <a:off x="447675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28716" name="Rectangle 93"/>
            <p:cNvSpPr>
              <a:spLocks noChangeArrowheads="1"/>
            </p:cNvSpPr>
            <p:nvPr/>
          </p:nvSpPr>
          <p:spPr bwMode="auto">
            <a:xfrm>
              <a:off x="518953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7" name="Rectangle 94"/>
            <p:cNvSpPr>
              <a:spLocks noChangeArrowheads="1"/>
            </p:cNvSpPr>
            <p:nvPr/>
          </p:nvSpPr>
          <p:spPr bwMode="auto">
            <a:xfrm>
              <a:off x="590232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28718" name="Rectangle 95"/>
            <p:cNvSpPr>
              <a:spLocks noChangeArrowheads="1"/>
            </p:cNvSpPr>
            <p:nvPr/>
          </p:nvSpPr>
          <p:spPr bwMode="auto">
            <a:xfrm>
              <a:off x="665480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28719" name="Rectangle 96"/>
            <p:cNvSpPr>
              <a:spLocks noChangeArrowheads="1"/>
            </p:cNvSpPr>
            <p:nvPr/>
          </p:nvSpPr>
          <p:spPr bwMode="auto">
            <a:xfrm>
              <a:off x="744537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28720" name="Rectangle 97"/>
            <p:cNvSpPr>
              <a:spLocks noChangeArrowheads="1"/>
            </p:cNvSpPr>
            <p:nvPr/>
          </p:nvSpPr>
          <p:spPr bwMode="auto">
            <a:xfrm>
              <a:off x="1020763" y="550862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Arial" charset="0"/>
                </a:rPr>
                <a:t>p</a:t>
              </a:r>
            </a:p>
          </p:txBody>
        </p:sp>
        <p:sp>
          <p:nvSpPr>
            <p:cNvPr id="28721" name="Rectangle 98"/>
            <p:cNvSpPr>
              <a:spLocks noChangeArrowheads="1"/>
            </p:cNvSpPr>
            <p:nvPr/>
          </p:nvSpPr>
          <p:spPr bwMode="auto">
            <a:xfrm>
              <a:off x="1184275" y="554196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8722" name="Rectangle 99"/>
            <p:cNvSpPr>
              <a:spLocks noChangeArrowheads="1"/>
            </p:cNvSpPr>
            <p:nvPr/>
          </p:nvSpPr>
          <p:spPr bwMode="auto">
            <a:xfrm>
              <a:off x="154781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23" name="Rectangle 100"/>
            <p:cNvSpPr>
              <a:spLocks noChangeArrowheads="1"/>
            </p:cNvSpPr>
            <p:nvPr/>
          </p:nvSpPr>
          <p:spPr bwMode="auto">
            <a:xfrm>
              <a:off x="226060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24" name="Rectangle 101"/>
            <p:cNvSpPr>
              <a:spLocks noChangeArrowheads="1"/>
            </p:cNvSpPr>
            <p:nvPr/>
          </p:nvSpPr>
          <p:spPr bwMode="auto">
            <a:xfrm>
              <a:off x="297338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25" name="Rectangle 102"/>
            <p:cNvSpPr>
              <a:spLocks noChangeArrowheads="1"/>
            </p:cNvSpPr>
            <p:nvPr/>
          </p:nvSpPr>
          <p:spPr bwMode="auto">
            <a:xfrm>
              <a:off x="372586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26" name="Rectangle 103"/>
            <p:cNvSpPr>
              <a:spLocks noChangeArrowheads="1"/>
            </p:cNvSpPr>
            <p:nvPr/>
          </p:nvSpPr>
          <p:spPr bwMode="auto">
            <a:xfrm>
              <a:off x="447675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28727" name="Rectangle 104"/>
            <p:cNvSpPr>
              <a:spLocks noChangeArrowheads="1"/>
            </p:cNvSpPr>
            <p:nvPr/>
          </p:nvSpPr>
          <p:spPr bwMode="auto">
            <a:xfrm>
              <a:off x="518953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28728" name="Rectangle 105"/>
            <p:cNvSpPr>
              <a:spLocks noChangeArrowheads="1"/>
            </p:cNvSpPr>
            <p:nvPr/>
          </p:nvSpPr>
          <p:spPr bwMode="auto">
            <a:xfrm>
              <a:off x="590232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28729" name="Rectangle 106"/>
            <p:cNvSpPr>
              <a:spLocks noChangeArrowheads="1"/>
            </p:cNvSpPr>
            <p:nvPr/>
          </p:nvSpPr>
          <p:spPr bwMode="auto">
            <a:xfrm>
              <a:off x="665480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28730" name="Rectangle 107"/>
            <p:cNvSpPr>
              <a:spLocks noChangeArrowheads="1"/>
            </p:cNvSpPr>
            <p:nvPr/>
          </p:nvSpPr>
          <p:spPr bwMode="auto">
            <a:xfrm>
              <a:off x="744537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Shifting Nodes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Work forward through tree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Remember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ij</a:t>
            </a:r>
            <a:r>
              <a:rPr lang="en-US" altLang="en-US" smtClean="0">
                <a:latin typeface="Arial" charset="0"/>
                <a:cs typeface="Arial" charset="0"/>
              </a:rPr>
              <a:t> the value of a derivative providing a $1 payoff at node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j</a:t>
            </a:r>
            <a:r>
              <a:rPr lang="en-US" altLang="en-US" smtClean="0">
                <a:latin typeface="Arial" charset="0"/>
                <a:cs typeface="Arial" charset="0"/>
              </a:rPr>
              <a:t>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Arial" charset="0"/>
                <a:cs typeface="Arial" charset="0"/>
              </a:rPr>
              <a:t>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Shift nodes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by </a:t>
            </a:r>
            <a:r>
              <a:rPr lang="en-US" altLang="en-US" smtClean="0">
                <a:latin typeface="Symbol" pitchFamily="18" charset="2"/>
                <a:cs typeface="Arial" charset="0"/>
              </a:rPr>
              <a:t>a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so that the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+1)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bond is correctly priced</a:t>
            </a:r>
            <a:endParaRPr lang="en-US" altLang="en-US" i="1" smtClean="0">
              <a:latin typeface="Arial" charset="0"/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E69EE5-2354-4594-B87D-CA643BB440D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28194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Final Tree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31.7)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A296ED-1126-4B99-B648-364C7EEF6CD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30725" name="Group 44"/>
          <p:cNvGrpSpPr>
            <a:grpSpLocks/>
          </p:cNvGrpSpPr>
          <p:nvPr/>
        </p:nvGrpSpPr>
        <p:grpSpPr bwMode="auto">
          <a:xfrm>
            <a:off x="2209800" y="1143000"/>
            <a:ext cx="5486400" cy="2324100"/>
            <a:chOff x="710" y="321"/>
            <a:chExt cx="4138" cy="1863"/>
          </a:xfrm>
        </p:grpSpPr>
        <p:grpSp>
          <p:nvGrpSpPr>
            <p:cNvPr id="30784" name="Group 34"/>
            <p:cNvGrpSpPr>
              <a:grpSpLocks/>
            </p:cNvGrpSpPr>
            <p:nvPr/>
          </p:nvGrpSpPr>
          <p:grpSpPr bwMode="auto">
            <a:xfrm>
              <a:off x="960" y="336"/>
              <a:ext cx="3888" cy="1836"/>
              <a:chOff x="960" y="336"/>
              <a:chExt cx="3888" cy="1836"/>
            </a:xfrm>
          </p:grpSpPr>
          <p:grpSp>
            <p:nvGrpSpPr>
              <p:cNvPr id="30794" name="Group 6"/>
              <p:cNvGrpSpPr>
                <a:grpSpLocks/>
              </p:cNvGrpSpPr>
              <p:nvPr/>
            </p:nvGrpSpPr>
            <p:grpSpPr bwMode="auto">
              <a:xfrm>
                <a:off x="960" y="1152"/>
                <a:ext cx="1296" cy="816"/>
                <a:chOff x="960" y="1152"/>
                <a:chExt cx="1296" cy="816"/>
              </a:xfrm>
            </p:grpSpPr>
            <p:sp>
              <p:nvSpPr>
                <p:cNvPr id="30822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960" y="1584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3" name="Line 4"/>
                <p:cNvSpPr>
                  <a:spLocks noChangeShapeType="1"/>
                </p:cNvSpPr>
                <p:nvPr/>
              </p:nvSpPr>
              <p:spPr bwMode="auto">
                <a:xfrm>
                  <a:off x="960" y="1776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960" y="1152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95" name="Group 10"/>
              <p:cNvGrpSpPr>
                <a:grpSpLocks/>
              </p:cNvGrpSpPr>
              <p:nvPr/>
            </p:nvGrpSpPr>
            <p:grpSpPr bwMode="auto">
              <a:xfrm>
                <a:off x="2256" y="1344"/>
                <a:ext cx="1296" cy="816"/>
                <a:chOff x="2256" y="1344"/>
                <a:chExt cx="1296" cy="816"/>
              </a:xfrm>
            </p:grpSpPr>
            <p:sp>
              <p:nvSpPr>
                <p:cNvPr id="3081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0" name="Line 8"/>
                <p:cNvSpPr>
                  <a:spLocks noChangeShapeType="1"/>
                </p:cNvSpPr>
                <p:nvPr/>
              </p:nvSpPr>
              <p:spPr bwMode="auto">
                <a:xfrm>
                  <a:off x="2256" y="1968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56" y="1344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96" name="Line 11"/>
              <p:cNvSpPr>
                <a:spLocks noChangeShapeType="1"/>
              </p:cNvSpPr>
              <p:nvPr/>
            </p:nvSpPr>
            <p:spPr bwMode="auto">
              <a:xfrm flipV="1">
                <a:off x="2256" y="1356"/>
                <a:ext cx="1260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7" name="Line 12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12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8" name="Line 13"/>
              <p:cNvSpPr>
                <a:spLocks noChangeShapeType="1"/>
              </p:cNvSpPr>
              <p:nvPr/>
            </p:nvSpPr>
            <p:spPr bwMode="auto">
              <a:xfrm flipV="1">
                <a:off x="2256" y="960"/>
                <a:ext cx="1296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799" name="Group 17"/>
              <p:cNvGrpSpPr>
                <a:grpSpLocks/>
              </p:cNvGrpSpPr>
              <p:nvPr/>
            </p:nvGrpSpPr>
            <p:grpSpPr bwMode="auto">
              <a:xfrm>
                <a:off x="2256" y="528"/>
                <a:ext cx="1296" cy="816"/>
                <a:chOff x="2256" y="528"/>
                <a:chExt cx="1296" cy="816"/>
              </a:xfrm>
            </p:grpSpPr>
            <p:sp>
              <p:nvSpPr>
                <p:cNvPr id="308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256" y="960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7" name="Line 15"/>
                <p:cNvSpPr>
                  <a:spLocks noChangeShapeType="1"/>
                </p:cNvSpPr>
                <p:nvPr/>
              </p:nvSpPr>
              <p:spPr bwMode="auto">
                <a:xfrm>
                  <a:off x="2256" y="1152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256" y="528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800" name="Group 21"/>
              <p:cNvGrpSpPr>
                <a:grpSpLocks/>
              </p:cNvGrpSpPr>
              <p:nvPr/>
            </p:nvGrpSpPr>
            <p:grpSpPr bwMode="auto">
              <a:xfrm>
                <a:off x="3552" y="720"/>
                <a:ext cx="1296" cy="816"/>
                <a:chOff x="3552" y="720"/>
                <a:chExt cx="1296" cy="816"/>
              </a:xfrm>
            </p:grpSpPr>
            <p:sp>
              <p:nvSpPr>
                <p:cNvPr id="3081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552" y="1152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4" name="Line 19"/>
                <p:cNvSpPr>
                  <a:spLocks noChangeShapeType="1"/>
                </p:cNvSpPr>
                <p:nvPr/>
              </p:nvSpPr>
              <p:spPr bwMode="auto">
                <a:xfrm>
                  <a:off x="3552" y="1344"/>
                  <a:ext cx="129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552" y="720"/>
                  <a:ext cx="1296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801" name="Line 22"/>
              <p:cNvSpPr>
                <a:spLocks noChangeShapeType="1"/>
              </p:cNvSpPr>
              <p:nvPr/>
            </p:nvSpPr>
            <p:spPr bwMode="auto">
              <a:xfrm flipV="1">
                <a:off x="3504" y="1548"/>
                <a:ext cx="1308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2" name="Line 23"/>
              <p:cNvSpPr>
                <a:spLocks noChangeShapeType="1"/>
              </p:cNvSpPr>
              <p:nvPr/>
            </p:nvSpPr>
            <p:spPr bwMode="auto">
              <a:xfrm>
                <a:off x="3504" y="1776"/>
                <a:ext cx="12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3" name="Line 24"/>
              <p:cNvSpPr>
                <a:spLocks noChangeShapeType="1"/>
              </p:cNvSpPr>
              <p:nvPr/>
            </p:nvSpPr>
            <p:spPr bwMode="auto">
              <a:xfrm flipV="1">
                <a:off x="3504" y="1164"/>
                <a:ext cx="1296" cy="6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4" name="Line 25"/>
              <p:cNvSpPr>
                <a:spLocks noChangeShapeType="1"/>
              </p:cNvSpPr>
              <p:nvPr/>
            </p:nvSpPr>
            <p:spPr bwMode="auto">
              <a:xfrm flipV="1">
                <a:off x="3552" y="732"/>
                <a:ext cx="1284" cy="2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5" name="Line 26"/>
              <p:cNvSpPr>
                <a:spLocks noChangeShapeType="1"/>
              </p:cNvSpPr>
              <p:nvPr/>
            </p:nvSpPr>
            <p:spPr bwMode="auto">
              <a:xfrm>
                <a:off x="3552" y="960"/>
                <a:ext cx="12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6" name="Line 27"/>
              <p:cNvSpPr>
                <a:spLocks noChangeShapeType="1"/>
              </p:cNvSpPr>
              <p:nvPr/>
            </p:nvSpPr>
            <p:spPr bwMode="auto">
              <a:xfrm flipV="1">
                <a:off x="3552" y="336"/>
                <a:ext cx="1296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7" name="Line 28"/>
              <p:cNvSpPr>
                <a:spLocks noChangeShapeType="1"/>
              </p:cNvSpPr>
              <p:nvPr/>
            </p:nvSpPr>
            <p:spPr bwMode="auto">
              <a:xfrm flipV="1">
                <a:off x="3552" y="336"/>
                <a:ext cx="128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8" name="Line 29"/>
              <p:cNvSpPr>
                <a:spLocks noChangeShapeType="1"/>
              </p:cNvSpPr>
              <p:nvPr/>
            </p:nvSpPr>
            <p:spPr bwMode="auto">
              <a:xfrm>
                <a:off x="3552" y="528"/>
                <a:ext cx="127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9" name="Line 30"/>
              <p:cNvSpPr>
                <a:spLocks noChangeShapeType="1"/>
              </p:cNvSpPr>
              <p:nvPr/>
            </p:nvSpPr>
            <p:spPr bwMode="auto">
              <a:xfrm>
                <a:off x="3564" y="528"/>
                <a:ext cx="1272" cy="6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0" name="Line 31"/>
              <p:cNvSpPr>
                <a:spLocks noChangeShapeType="1"/>
              </p:cNvSpPr>
              <p:nvPr/>
            </p:nvSpPr>
            <p:spPr bwMode="auto">
              <a:xfrm flipV="1">
                <a:off x="3552" y="1980"/>
                <a:ext cx="12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1" name="Line 32"/>
              <p:cNvSpPr>
                <a:spLocks noChangeShapeType="1"/>
              </p:cNvSpPr>
              <p:nvPr/>
            </p:nvSpPr>
            <p:spPr bwMode="auto">
              <a:xfrm flipV="1">
                <a:off x="3552" y="1548"/>
                <a:ext cx="1284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2" name="Line 33"/>
              <p:cNvSpPr>
                <a:spLocks noChangeShapeType="1"/>
              </p:cNvSpPr>
              <p:nvPr/>
            </p:nvSpPr>
            <p:spPr bwMode="auto">
              <a:xfrm flipV="1">
                <a:off x="3588" y="1164"/>
                <a:ext cx="1236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85" name="Rectangle 35"/>
            <p:cNvSpPr>
              <a:spLocks noChangeArrowheads="1"/>
            </p:cNvSpPr>
            <p:nvPr/>
          </p:nvSpPr>
          <p:spPr bwMode="auto">
            <a:xfrm>
              <a:off x="710" y="166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86" name="Rectangle 36"/>
            <p:cNvSpPr>
              <a:spLocks noChangeArrowheads="1"/>
            </p:cNvSpPr>
            <p:nvPr/>
          </p:nvSpPr>
          <p:spPr bwMode="auto">
            <a:xfrm>
              <a:off x="2011" y="94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87" name="Rectangle 37"/>
            <p:cNvSpPr>
              <a:spLocks noChangeArrowheads="1"/>
            </p:cNvSpPr>
            <p:nvPr/>
          </p:nvSpPr>
          <p:spPr bwMode="auto">
            <a:xfrm>
              <a:off x="2020" y="137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88" name="Rectangle 38"/>
            <p:cNvSpPr>
              <a:spLocks noChangeArrowheads="1"/>
            </p:cNvSpPr>
            <p:nvPr/>
          </p:nvSpPr>
          <p:spPr bwMode="auto">
            <a:xfrm>
              <a:off x="2006" y="176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89" name="Rectangle 39"/>
            <p:cNvSpPr>
              <a:spLocks noChangeArrowheads="1"/>
            </p:cNvSpPr>
            <p:nvPr/>
          </p:nvSpPr>
          <p:spPr bwMode="auto">
            <a:xfrm>
              <a:off x="3338" y="32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90" name="Rectangle 40"/>
            <p:cNvSpPr>
              <a:spLocks noChangeArrowheads="1"/>
            </p:cNvSpPr>
            <p:nvPr/>
          </p:nvSpPr>
          <p:spPr bwMode="auto">
            <a:xfrm>
              <a:off x="3343" y="7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91" name="Rectangle 41"/>
            <p:cNvSpPr>
              <a:spLocks noChangeArrowheads="1"/>
            </p:cNvSpPr>
            <p:nvPr/>
          </p:nvSpPr>
          <p:spPr bwMode="auto">
            <a:xfrm>
              <a:off x="3334" y="113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792" name="Rectangle 42"/>
            <p:cNvSpPr>
              <a:spLocks noChangeArrowheads="1"/>
            </p:cNvSpPr>
            <p:nvPr/>
          </p:nvSpPr>
          <p:spPr bwMode="auto">
            <a:xfrm>
              <a:off x="3326" y="156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0793" name="Rectangle 43"/>
            <p:cNvSpPr>
              <a:spLocks noChangeArrowheads="1"/>
            </p:cNvSpPr>
            <p:nvPr/>
          </p:nvSpPr>
          <p:spPr bwMode="auto">
            <a:xfrm>
              <a:off x="3376" y="1953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30726" name="Rectangle 45"/>
          <p:cNvSpPr>
            <a:spLocks noChangeArrowheads="1"/>
          </p:cNvSpPr>
          <p:nvPr/>
        </p:nvSpPr>
        <p:spPr bwMode="auto">
          <a:xfrm>
            <a:off x="758825" y="3948113"/>
            <a:ext cx="762476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30727" name="Group 104"/>
          <p:cNvGrpSpPr>
            <a:grpSpLocks/>
          </p:cNvGrpSpPr>
          <p:nvPr/>
        </p:nvGrpSpPr>
        <p:grpSpPr bwMode="auto">
          <a:xfrm>
            <a:off x="990600" y="4078288"/>
            <a:ext cx="7924800" cy="1865312"/>
            <a:chOff x="758825" y="4078288"/>
            <a:chExt cx="7634288" cy="1865312"/>
          </a:xfrm>
        </p:grpSpPr>
        <p:sp>
          <p:nvSpPr>
            <p:cNvPr id="30728" name="Line 46"/>
            <p:cNvSpPr>
              <a:spLocks noChangeShapeType="1"/>
            </p:cNvSpPr>
            <p:nvPr/>
          </p:nvSpPr>
          <p:spPr bwMode="auto">
            <a:xfrm>
              <a:off x="758825" y="4508500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47"/>
            <p:cNvSpPr>
              <a:spLocks noChangeArrowheads="1"/>
            </p:cNvSpPr>
            <p:nvPr/>
          </p:nvSpPr>
          <p:spPr bwMode="auto">
            <a:xfrm>
              <a:off x="758825" y="4508500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0730" name="Line 48"/>
            <p:cNvSpPr>
              <a:spLocks noChangeShapeType="1"/>
            </p:cNvSpPr>
            <p:nvPr/>
          </p:nvSpPr>
          <p:spPr bwMode="auto">
            <a:xfrm>
              <a:off x="758825" y="5940425"/>
              <a:ext cx="7634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Rectangle 49"/>
            <p:cNvSpPr>
              <a:spLocks noChangeArrowheads="1"/>
            </p:cNvSpPr>
            <p:nvPr/>
          </p:nvSpPr>
          <p:spPr bwMode="auto">
            <a:xfrm>
              <a:off x="758825" y="5940425"/>
              <a:ext cx="7624763" cy="31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0732" name="Rectangle 50"/>
            <p:cNvSpPr>
              <a:spLocks noChangeArrowheads="1"/>
            </p:cNvSpPr>
            <p:nvPr/>
          </p:nvSpPr>
          <p:spPr bwMode="auto">
            <a:xfrm>
              <a:off x="949325" y="4078288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Node</a:t>
              </a:r>
            </a:p>
          </p:txBody>
        </p:sp>
        <p:sp>
          <p:nvSpPr>
            <p:cNvPr id="30733" name="Rectangle 51"/>
            <p:cNvSpPr>
              <a:spLocks noChangeArrowheads="1"/>
            </p:cNvSpPr>
            <p:nvPr/>
          </p:nvSpPr>
          <p:spPr bwMode="auto">
            <a:xfrm>
              <a:off x="1657351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34" name="Rectangle 52"/>
            <p:cNvSpPr>
              <a:spLocks noChangeArrowheads="1"/>
            </p:cNvSpPr>
            <p:nvPr/>
          </p:nvSpPr>
          <p:spPr bwMode="auto">
            <a:xfrm>
              <a:off x="2363788" y="4078288"/>
              <a:ext cx="3190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0735" name="Rectangle 53"/>
            <p:cNvSpPr>
              <a:spLocks noChangeArrowheads="1"/>
            </p:cNvSpPr>
            <p:nvPr/>
          </p:nvSpPr>
          <p:spPr bwMode="auto">
            <a:xfrm>
              <a:off x="3092450" y="4078288"/>
              <a:ext cx="3190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736" name="Rectangle 54"/>
            <p:cNvSpPr>
              <a:spLocks noChangeArrowheads="1"/>
            </p:cNvSpPr>
            <p:nvPr/>
          </p:nvSpPr>
          <p:spPr bwMode="auto">
            <a:xfrm>
              <a:off x="3821113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37" name="Rectangle 55"/>
            <p:cNvSpPr>
              <a:spLocks noChangeArrowheads="1"/>
            </p:cNvSpPr>
            <p:nvPr/>
          </p:nvSpPr>
          <p:spPr bwMode="auto">
            <a:xfrm>
              <a:off x="4579938" y="4078288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38" name="Rectangle 56"/>
            <p:cNvSpPr>
              <a:spLocks noChangeArrowheads="1"/>
            </p:cNvSpPr>
            <p:nvPr/>
          </p:nvSpPr>
          <p:spPr bwMode="auto">
            <a:xfrm>
              <a:off x="5302250" y="4078288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39" name="Rectangle 57"/>
            <p:cNvSpPr>
              <a:spLocks noChangeArrowheads="1"/>
            </p:cNvSpPr>
            <p:nvPr/>
          </p:nvSpPr>
          <p:spPr bwMode="auto">
            <a:xfrm>
              <a:off x="6000750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0740" name="Rectangle 58"/>
            <p:cNvSpPr>
              <a:spLocks noChangeArrowheads="1"/>
            </p:cNvSpPr>
            <p:nvPr/>
          </p:nvSpPr>
          <p:spPr bwMode="auto">
            <a:xfrm>
              <a:off x="6737350" y="4078288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0741" name="Rectangle 59"/>
            <p:cNvSpPr>
              <a:spLocks noChangeArrowheads="1"/>
            </p:cNvSpPr>
            <p:nvPr/>
          </p:nvSpPr>
          <p:spPr bwMode="auto">
            <a:xfrm>
              <a:off x="7605713" y="4078288"/>
              <a:ext cx="2524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742" name="Rectangle 60"/>
            <p:cNvSpPr>
              <a:spLocks noChangeArrowheads="1"/>
            </p:cNvSpPr>
            <p:nvPr/>
          </p:nvSpPr>
          <p:spPr bwMode="auto">
            <a:xfrm>
              <a:off x="1096963" y="4613275"/>
              <a:ext cx="3079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743" name="Rectangle 62"/>
            <p:cNvSpPr>
              <a:spLocks noChangeArrowheads="1"/>
            </p:cNvSpPr>
            <p:nvPr/>
          </p:nvSpPr>
          <p:spPr bwMode="auto">
            <a:xfrm>
              <a:off x="1524000" y="4614863"/>
              <a:ext cx="22685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3.824%  6.937%</a:t>
              </a:r>
            </a:p>
          </p:txBody>
        </p:sp>
        <p:sp>
          <p:nvSpPr>
            <p:cNvPr id="30744" name="Rectangle 63"/>
            <p:cNvSpPr>
              <a:spLocks noChangeArrowheads="1"/>
            </p:cNvSpPr>
            <p:nvPr/>
          </p:nvSpPr>
          <p:spPr bwMode="auto">
            <a:xfrm>
              <a:off x="2943225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5.205%</a:t>
              </a:r>
            </a:p>
          </p:txBody>
        </p:sp>
        <p:sp>
          <p:nvSpPr>
            <p:cNvPr id="30745" name="Rectangle 64"/>
            <p:cNvSpPr>
              <a:spLocks noChangeArrowheads="1"/>
            </p:cNvSpPr>
            <p:nvPr/>
          </p:nvSpPr>
          <p:spPr bwMode="auto">
            <a:xfrm>
              <a:off x="3692525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3.473%</a:t>
              </a:r>
            </a:p>
          </p:txBody>
        </p:sp>
        <p:sp>
          <p:nvSpPr>
            <p:cNvPr id="30746" name="Rectangle 65"/>
            <p:cNvSpPr>
              <a:spLocks noChangeArrowheads="1"/>
            </p:cNvSpPr>
            <p:nvPr/>
          </p:nvSpPr>
          <p:spPr bwMode="auto">
            <a:xfrm>
              <a:off x="4445000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9.716%</a:t>
              </a:r>
            </a:p>
          </p:txBody>
        </p:sp>
        <p:sp>
          <p:nvSpPr>
            <p:cNvPr id="30747" name="Rectangle 66"/>
            <p:cNvSpPr>
              <a:spLocks noChangeArrowheads="1"/>
            </p:cNvSpPr>
            <p:nvPr/>
          </p:nvSpPr>
          <p:spPr bwMode="auto">
            <a:xfrm>
              <a:off x="5159375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7.984%</a:t>
              </a:r>
            </a:p>
          </p:txBody>
        </p:sp>
        <p:sp>
          <p:nvSpPr>
            <p:cNvPr id="30748" name="Rectangle 67"/>
            <p:cNvSpPr>
              <a:spLocks noChangeArrowheads="1"/>
            </p:cNvSpPr>
            <p:nvPr/>
          </p:nvSpPr>
          <p:spPr bwMode="auto">
            <a:xfrm>
              <a:off x="58721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6.252%</a:t>
              </a:r>
            </a:p>
          </p:txBody>
        </p:sp>
        <p:sp>
          <p:nvSpPr>
            <p:cNvPr id="30749" name="Rectangle 68"/>
            <p:cNvSpPr>
              <a:spLocks noChangeArrowheads="1"/>
            </p:cNvSpPr>
            <p:nvPr/>
          </p:nvSpPr>
          <p:spPr bwMode="auto">
            <a:xfrm>
              <a:off x="6621463" y="4614863"/>
              <a:ext cx="7858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4.520%</a:t>
              </a:r>
            </a:p>
          </p:txBody>
        </p:sp>
        <p:sp>
          <p:nvSpPr>
            <p:cNvPr id="30750" name="Rectangle 69"/>
            <p:cNvSpPr>
              <a:spLocks noChangeArrowheads="1"/>
            </p:cNvSpPr>
            <p:nvPr/>
          </p:nvSpPr>
          <p:spPr bwMode="auto">
            <a:xfrm>
              <a:off x="7410450" y="4614863"/>
              <a:ext cx="78581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2.788%</a:t>
              </a:r>
            </a:p>
          </p:txBody>
        </p:sp>
        <p:sp>
          <p:nvSpPr>
            <p:cNvPr id="30751" name="Rectangle 70"/>
            <p:cNvSpPr>
              <a:spLocks noChangeArrowheads="1"/>
            </p:cNvSpPr>
            <p:nvPr/>
          </p:nvSpPr>
          <p:spPr bwMode="auto">
            <a:xfrm>
              <a:off x="1020763" y="4911725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0752" name="Rectangle 71"/>
            <p:cNvSpPr>
              <a:spLocks noChangeArrowheads="1"/>
            </p:cNvSpPr>
            <p:nvPr/>
          </p:nvSpPr>
          <p:spPr bwMode="auto">
            <a:xfrm>
              <a:off x="1184275" y="4945063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30753" name="Rectangle 72"/>
            <p:cNvSpPr>
              <a:spLocks noChangeArrowheads="1"/>
            </p:cNvSpPr>
            <p:nvPr/>
          </p:nvSpPr>
          <p:spPr bwMode="auto">
            <a:xfrm>
              <a:off x="154781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54" name="Rectangle 73"/>
            <p:cNvSpPr>
              <a:spLocks noChangeArrowheads="1"/>
            </p:cNvSpPr>
            <p:nvPr/>
          </p:nvSpPr>
          <p:spPr bwMode="auto">
            <a:xfrm>
              <a:off x="226060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55" name="Rectangle 74"/>
            <p:cNvSpPr>
              <a:spLocks noChangeArrowheads="1"/>
            </p:cNvSpPr>
            <p:nvPr/>
          </p:nvSpPr>
          <p:spPr bwMode="auto">
            <a:xfrm>
              <a:off x="297338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56" name="Rectangle 75"/>
            <p:cNvSpPr>
              <a:spLocks noChangeArrowheads="1"/>
            </p:cNvSpPr>
            <p:nvPr/>
          </p:nvSpPr>
          <p:spPr bwMode="auto">
            <a:xfrm>
              <a:off x="3725863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57" name="Rectangle 76"/>
            <p:cNvSpPr>
              <a:spLocks noChangeArrowheads="1"/>
            </p:cNvSpPr>
            <p:nvPr/>
          </p:nvSpPr>
          <p:spPr bwMode="auto">
            <a:xfrm>
              <a:off x="4476750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  <p:sp>
          <p:nvSpPr>
            <p:cNvPr id="30758" name="Rectangle 77"/>
            <p:cNvSpPr>
              <a:spLocks noChangeArrowheads="1"/>
            </p:cNvSpPr>
            <p:nvPr/>
          </p:nvSpPr>
          <p:spPr bwMode="auto">
            <a:xfrm>
              <a:off x="5189538" y="49133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59" name="Rectangle 78"/>
            <p:cNvSpPr>
              <a:spLocks noChangeArrowheads="1"/>
            </p:cNvSpPr>
            <p:nvPr/>
          </p:nvSpPr>
          <p:spPr bwMode="auto">
            <a:xfrm>
              <a:off x="590232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60" name="Rectangle 79"/>
            <p:cNvSpPr>
              <a:spLocks noChangeArrowheads="1"/>
            </p:cNvSpPr>
            <p:nvPr/>
          </p:nvSpPr>
          <p:spPr bwMode="auto">
            <a:xfrm>
              <a:off x="6654801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61" name="Rectangle 80"/>
            <p:cNvSpPr>
              <a:spLocks noChangeArrowheads="1"/>
            </p:cNvSpPr>
            <p:nvPr/>
          </p:nvSpPr>
          <p:spPr bwMode="auto">
            <a:xfrm>
              <a:off x="7445375" y="49133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30762" name="Rectangle 81"/>
            <p:cNvSpPr>
              <a:spLocks noChangeArrowheads="1"/>
            </p:cNvSpPr>
            <p:nvPr/>
          </p:nvSpPr>
          <p:spPr bwMode="auto">
            <a:xfrm>
              <a:off x="1001713" y="5210175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0763" name="Rectangle 82"/>
            <p:cNvSpPr>
              <a:spLocks noChangeArrowheads="1"/>
            </p:cNvSpPr>
            <p:nvPr/>
          </p:nvSpPr>
          <p:spPr bwMode="auto">
            <a:xfrm>
              <a:off x="1166813" y="5243513"/>
              <a:ext cx="330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0764" name="Rectangle 83"/>
            <p:cNvSpPr>
              <a:spLocks noChangeArrowheads="1"/>
            </p:cNvSpPr>
            <p:nvPr/>
          </p:nvSpPr>
          <p:spPr bwMode="auto">
            <a:xfrm>
              <a:off x="154781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30765" name="Rectangle 84"/>
            <p:cNvSpPr>
              <a:spLocks noChangeArrowheads="1"/>
            </p:cNvSpPr>
            <p:nvPr/>
          </p:nvSpPr>
          <p:spPr bwMode="auto">
            <a:xfrm>
              <a:off x="226060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66" name="Rectangle 85"/>
            <p:cNvSpPr>
              <a:spLocks noChangeArrowheads="1"/>
            </p:cNvSpPr>
            <p:nvPr/>
          </p:nvSpPr>
          <p:spPr bwMode="auto">
            <a:xfrm>
              <a:off x="297338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30767" name="Rectangle 86"/>
            <p:cNvSpPr>
              <a:spLocks noChangeArrowheads="1"/>
            </p:cNvSpPr>
            <p:nvPr/>
          </p:nvSpPr>
          <p:spPr bwMode="auto">
            <a:xfrm>
              <a:off x="3725863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68" name="Rectangle 87"/>
            <p:cNvSpPr>
              <a:spLocks noChangeArrowheads="1"/>
            </p:cNvSpPr>
            <p:nvPr/>
          </p:nvSpPr>
          <p:spPr bwMode="auto">
            <a:xfrm>
              <a:off x="4476750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30769" name="Rectangle 88"/>
            <p:cNvSpPr>
              <a:spLocks noChangeArrowheads="1"/>
            </p:cNvSpPr>
            <p:nvPr/>
          </p:nvSpPr>
          <p:spPr bwMode="auto">
            <a:xfrm>
              <a:off x="5189538" y="521176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70" name="Rectangle 89"/>
            <p:cNvSpPr>
              <a:spLocks noChangeArrowheads="1"/>
            </p:cNvSpPr>
            <p:nvPr/>
          </p:nvSpPr>
          <p:spPr bwMode="auto">
            <a:xfrm>
              <a:off x="590232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0.6666</a:t>
              </a:r>
            </a:p>
          </p:txBody>
        </p:sp>
        <p:sp>
          <p:nvSpPr>
            <p:cNvPr id="30771" name="Rectangle 90"/>
            <p:cNvSpPr>
              <a:spLocks noChangeArrowheads="1"/>
            </p:cNvSpPr>
            <p:nvPr/>
          </p:nvSpPr>
          <p:spPr bwMode="auto">
            <a:xfrm>
              <a:off x="6654801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0.6566</a:t>
              </a:r>
            </a:p>
          </p:txBody>
        </p:sp>
        <p:sp>
          <p:nvSpPr>
            <p:cNvPr id="30772" name="Rectangle 91"/>
            <p:cNvSpPr>
              <a:spLocks noChangeArrowheads="1"/>
            </p:cNvSpPr>
            <p:nvPr/>
          </p:nvSpPr>
          <p:spPr bwMode="auto">
            <a:xfrm>
              <a:off x="7445375" y="521176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0.0266</a:t>
              </a:r>
            </a:p>
          </p:txBody>
        </p:sp>
        <p:sp>
          <p:nvSpPr>
            <p:cNvPr id="30773" name="Rectangle 92"/>
            <p:cNvSpPr>
              <a:spLocks noChangeArrowheads="1"/>
            </p:cNvSpPr>
            <p:nvPr/>
          </p:nvSpPr>
          <p:spPr bwMode="auto">
            <a:xfrm>
              <a:off x="1020763" y="5508625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0774" name="Rectangle 93"/>
            <p:cNvSpPr>
              <a:spLocks noChangeArrowheads="1"/>
            </p:cNvSpPr>
            <p:nvPr/>
          </p:nvSpPr>
          <p:spPr bwMode="auto">
            <a:xfrm>
              <a:off x="1184275" y="5541963"/>
              <a:ext cx="28574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75" name="Rectangle 94"/>
            <p:cNvSpPr>
              <a:spLocks noChangeArrowheads="1"/>
            </p:cNvSpPr>
            <p:nvPr/>
          </p:nvSpPr>
          <p:spPr bwMode="auto">
            <a:xfrm>
              <a:off x="154781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76" name="Rectangle 95"/>
            <p:cNvSpPr>
              <a:spLocks noChangeArrowheads="1"/>
            </p:cNvSpPr>
            <p:nvPr/>
          </p:nvSpPr>
          <p:spPr bwMode="auto">
            <a:xfrm>
              <a:off x="226060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77" name="Rectangle 96"/>
            <p:cNvSpPr>
              <a:spLocks noChangeArrowheads="1"/>
            </p:cNvSpPr>
            <p:nvPr/>
          </p:nvSpPr>
          <p:spPr bwMode="auto">
            <a:xfrm>
              <a:off x="297338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78" name="Rectangle 97"/>
            <p:cNvSpPr>
              <a:spLocks noChangeArrowheads="1"/>
            </p:cNvSpPr>
            <p:nvPr/>
          </p:nvSpPr>
          <p:spPr bwMode="auto">
            <a:xfrm>
              <a:off x="3725863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79" name="Rectangle 98"/>
            <p:cNvSpPr>
              <a:spLocks noChangeArrowheads="1"/>
            </p:cNvSpPr>
            <p:nvPr/>
          </p:nvSpPr>
          <p:spPr bwMode="auto">
            <a:xfrm>
              <a:off x="4476750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0.0867</a:t>
              </a:r>
            </a:p>
          </p:txBody>
        </p:sp>
        <p:sp>
          <p:nvSpPr>
            <p:cNvPr id="30780" name="Rectangle 99"/>
            <p:cNvSpPr>
              <a:spLocks noChangeArrowheads="1"/>
            </p:cNvSpPr>
            <p:nvPr/>
          </p:nvSpPr>
          <p:spPr bwMode="auto">
            <a:xfrm>
              <a:off x="5189538" y="5510213"/>
              <a:ext cx="7254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0.2217</a:t>
              </a:r>
            </a:p>
          </p:txBody>
        </p:sp>
        <p:sp>
          <p:nvSpPr>
            <p:cNvPr id="30781" name="Rectangle 100"/>
            <p:cNvSpPr>
              <a:spLocks noChangeArrowheads="1"/>
            </p:cNvSpPr>
            <p:nvPr/>
          </p:nvSpPr>
          <p:spPr bwMode="auto">
            <a:xfrm>
              <a:off x="590232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0.1667</a:t>
              </a:r>
            </a:p>
          </p:txBody>
        </p:sp>
        <p:sp>
          <p:nvSpPr>
            <p:cNvPr id="30782" name="Rectangle 101"/>
            <p:cNvSpPr>
              <a:spLocks noChangeArrowheads="1"/>
            </p:cNvSpPr>
            <p:nvPr/>
          </p:nvSpPr>
          <p:spPr bwMode="auto">
            <a:xfrm>
              <a:off x="6654801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0.1217</a:t>
              </a:r>
            </a:p>
          </p:txBody>
        </p:sp>
        <p:sp>
          <p:nvSpPr>
            <p:cNvPr id="30783" name="Rectangle 102"/>
            <p:cNvSpPr>
              <a:spLocks noChangeArrowheads="1"/>
            </p:cNvSpPr>
            <p:nvPr/>
          </p:nvSpPr>
          <p:spPr bwMode="auto">
            <a:xfrm>
              <a:off x="7445375" y="5510213"/>
              <a:ext cx="7254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0.8867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No-arbitrage Term Structure Models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362200"/>
            <a:ext cx="7315200" cy="34004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no-arbitrage model is a model designed to fit today’s term structure of interest rates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07E9E0-F7D6-4023-8F23-E5B9C1E550A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Extensions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696200" cy="45720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The tree building procedure can be extended to cover more general models of the form: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Arial" charset="0"/>
                <a:cs typeface="Arial" charset="0"/>
              </a:rPr>
              <a:t>		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</a:t>
            </a:r>
            <a:r>
              <a:rPr lang="en-US" altLang="en-US" dirty="0" err="1" smtClean="0">
                <a:latin typeface="Times New Roman" pitchFamily="18" charset="0"/>
                <a:cs typeface="Arial" charset="0"/>
              </a:rPr>
              <a:t>ƒ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)</a:t>
            </a:r>
            <a:r>
              <a:rPr lang="en-US" altLang="en-US" dirty="0" smtClean="0">
                <a:latin typeface="Arial" charset="0"/>
                <a:cs typeface="Arial" charset="0"/>
              </a:rPr>
              <a:t> = [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) –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ƒ(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)]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dirty="0" smtClean="0">
                <a:latin typeface="Arial" charset="0"/>
                <a:cs typeface="Arial" charset="0"/>
              </a:rPr>
              <a:t>  + </a:t>
            </a:r>
            <a:r>
              <a:rPr lang="en-US" altLang="en-US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dz</a:t>
            </a:r>
            <a:endParaRPr lang="en-US" altLang="en-US" i="1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i="1" dirty="0" smtClean="0">
                <a:latin typeface="Arial" charset="0"/>
                <a:cs typeface="Arial" charset="0"/>
              </a:rPr>
              <a:t>	</a:t>
            </a:r>
            <a:r>
              <a:rPr lang="en-US" altLang="en-US" dirty="0" smtClean="0">
                <a:latin typeface="Arial" charset="0"/>
                <a:cs typeface="Arial" charset="0"/>
              </a:rPr>
              <a:t>We set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x=f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and proceed similarly to before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</a:t>
            </a:r>
            <a:r>
              <a:rPr lang="en-US" altLang="en-US" i="1" dirty="0" smtClean="0">
                <a:latin typeface="+mj-lt"/>
                <a:cs typeface="Arial" charset="0"/>
              </a:rPr>
              <a:t>x</a:t>
            </a:r>
            <a:r>
              <a:rPr lang="en-US" altLang="en-US" dirty="0" smtClean="0">
                <a:latin typeface="Arial" charset="0"/>
                <a:cs typeface="Arial" charset="0"/>
              </a:rPr>
              <a:t>=</a:t>
            </a:r>
            <a:r>
              <a:rPr lang="en-US" altLang="en-US" dirty="0" smtClean="0">
                <a:latin typeface="+mj-lt"/>
                <a:cs typeface="Arial" charset="0"/>
              </a:rPr>
              <a:t>ln(</a:t>
            </a:r>
            <a:r>
              <a:rPr lang="en-US" altLang="en-US" i="1" dirty="0" smtClean="0">
                <a:latin typeface="+mj-lt"/>
                <a:cs typeface="Arial" charset="0"/>
              </a:rPr>
              <a:t>r</a:t>
            </a:r>
            <a:r>
              <a:rPr lang="en-US" altLang="en-US" dirty="0" smtClean="0">
                <a:latin typeface="+mj-lt"/>
                <a:cs typeface="Arial" charset="0"/>
              </a:rPr>
              <a:t>)</a:t>
            </a:r>
            <a:r>
              <a:rPr lang="en-US" altLang="en-US" dirty="0" smtClean="0">
                <a:latin typeface="Arial" charset="0"/>
                <a:cs typeface="Arial" charset="0"/>
              </a:rPr>
              <a:t> gives the Black-</a:t>
            </a:r>
            <a:r>
              <a:rPr lang="en-US" altLang="en-US" dirty="0" err="1" smtClean="0">
                <a:latin typeface="Arial" charset="0"/>
                <a:cs typeface="Arial" charset="0"/>
              </a:rPr>
              <a:t>Karasinski</a:t>
            </a:r>
            <a:r>
              <a:rPr lang="en-US" altLang="en-US" smtClean="0">
                <a:latin typeface="Arial" charset="0"/>
                <a:cs typeface="Arial" charset="0"/>
              </a:rPr>
              <a:t> model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i="1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73CB41-E2E2-4B2D-B059-AE286FED504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6629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Calibration to </a:t>
            </a: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</a:rPr>
              <a:t>Determine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a and 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Symbol" pitchFamily="18" charset="2"/>
              </a:rPr>
              <a:t>s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586288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The volatility parameters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(perhaps functions of time) are chosen so that the model fits the prices of actively traded instruments such as caps and European swap options as closely as possible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We minimize a function of the form</a:t>
            </a:r>
          </a:p>
          <a:p>
            <a:pPr eaLnBrk="1" hangingPunct="1"/>
            <a:endParaRPr lang="en-US" altLang="en-US" sz="2400" dirty="0" smtClean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where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i="1" baseline="-25000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is the market price of the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th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calibrating instrument,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V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model price of the </a:t>
            </a:r>
            <a:r>
              <a:rPr lang="en-US" altLang="en-US" sz="2400" i="1" dirty="0" err="1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dirty="0" err="1" smtClean="0">
                <a:latin typeface="Arial" charset="0"/>
                <a:cs typeface="Arial" charset="0"/>
              </a:rPr>
              <a:t>th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calibrating instrument 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a function that penalizes big changes or curvature in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a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dirty="0" smtClean="0">
                <a:latin typeface="Symbol" pitchFamily="18" charset="2"/>
                <a:cs typeface="Arial" charset="0"/>
              </a:rPr>
              <a:t>s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556DC2-3EA6-45B9-A0FE-DCA55FD4187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3048000" y="3505200"/>
          <a:ext cx="1981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6" imgW="1040948" imgH="431613" progId="Equation.3">
                  <p:embed/>
                </p:oleObj>
              </mc:Choice>
              <mc:Fallback>
                <p:oleObj name="Equation" r:id="rId6" imgW="104094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05200"/>
                        <a:ext cx="1981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143000"/>
            <a:ext cx="70104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Developing No-Arbitrage 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 for 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425575" y="2743200"/>
            <a:ext cx="6292850" cy="19050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A model for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can be made to fit the initial term structure by including a function of time in the drift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8ACF9C-3A27-4C5C-9D55-FAE1AC9DBA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Ho-Lee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133600"/>
            <a:ext cx="7112000" cy="36036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dr</a:t>
            </a:r>
            <a:r>
              <a:rPr lang="en-US" altLang="en-US" smtClean="0">
                <a:latin typeface="Arial" charset="0"/>
                <a:cs typeface="Arial" charset="0"/>
              </a:rPr>
              <a:t>  = 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en-US" smtClean="0">
                <a:latin typeface="Arial" charset="0"/>
                <a:cs typeface="Arial" charset="0"/>
              </a:rPr>
              <a:t>  +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smtClean="0">
                <a:latin typeface="Times New Roman" pitchFamily="18" charset="0"/>
                <a:cs typeface="Times New Roman" pitchFamily="18" charset="0"/>
              </a:rPr>
              <a:t>dz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Many analytic results for bond prices and option prices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Interest rates normally distributed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One volatility parameter,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All forward rates have the same standard deviation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262CA6-E132-4D9C-AD00-7826027AE81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Diagrammatic Representation of Ho-Lee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32.1)</a:t>
            </a: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E58087-0510-4038-A86C-1B28FBA0DB6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1752600" y="1828800"/>
            <a:ext cx="6019800" cy="4191000"/>
            <a:chOff x="1466850" y="1524000"/>
            <a:chExt cx="6991350" cy="4646613"/>
          </a:xfrm>
        </p:grpSpPr>
        <p:sp>
          <p:nvSpPr>
            <p:cNvPr id="16390" name="Rectangle 3"/>
            <p:cNvSpPr>
              <a:spLocks noChangeArrowheads="1"/>
            </p:cNvSpPr>
            <p:nvPr/>
          </p:nvSpPr>
          <p:spPr bwMode="auto">
            <a:xfrm>
              <a:off x="1603375" y="1925638"/>
              <a:ext cx="1387475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Times New Roman" pitchFamily="18" charset="0"/>
                </a:rPr>
                <a:t>Short Rate</a:t>
              </a:r>
            </a:p>
          </p:txBody>
        </p:sp>
        <p:sp>
          <p:nvSpPr>
            <p:cNvPr id="16391" name="Line 4"/>
            <p:cNvSpPr>
              <a:spLocks noChangeShapeType="1"/>
            </p:cNvSpPr>
            <p:nvPr/>
          </p:nvSpPr>
          <p:spPr bwMode="auto">
            <a:xfrm>
              <a:off x="1466850" y="2100263"/>
              <a:ext cx="0" cy="407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1466850" y="6094413"/>
              <a:ext cx="640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Arc 6"/>
            <p:cNvSpPr>
              <a:spLocks/>
            </p:cNvSpPr>
            <p:nvPr/>
          </p:nvSpPr>
          <p:spPr bwMode="auto">
            <a:xfrm>
              <a:off x="1468438" y="2611438"/>
              <a:ext cx="6096000" cy="3192462"/>
            </a:xfrm>
            <a:custGeom>
              <a:avLst/>
              <a:gdLst>
                <a:gd name="T0" fmla="*/ 2147483647 w 21600"/>
                <a:gd name="T1" fmla="*/ 2147483647 h 21905"/>
                <a:gd name="T2" fmla="*/ 2147483647 w 21600"/>
                <a:gd name="T3" fmla="*/ 0 h 21905"/>
                <a:gd name="T4" fmla="*/ 2147483647 w 21600"/>
                <a:gd name="T5" fmla="*/ 2147483647 h 219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05"/>
                <a:gd name="T11" fmla="*/ 21600 w 21600"/>
                <a:gd name="T12" fmla="*/ 21905 h 219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05" fill="none" extrusionOk="0">
                  <a:moveTo>
                    <a:pt x="2" y="21904"/>
                  </a:moveTo>
                  <a:cubicBezTo>
                    <a:pt x="0" y="21803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</a:path>
                <a:path w="21600" h="21905" stroke="0" extrusionOk="0">
                  <a:moveTo>
                    <a:pt x="2" y="21904"/>
                  </a:moveTo>
                  <a:cubicBezTo>
                    <a:pt x="0" y="21803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  <a:lnTo>
                    <a:pt x="21600" y="21600"/>
                  </a:lnTo>
                  <a:lnTo>
                    <a:pt x="2" y="21904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7"/>
            <p:cNvSpPr>
              <a:spLocks noChangeShapeType="1"/>
            </p:cNvSpPr>
            <p:nvPr/>
          </p:nvSpPr>
          <p:spPr bwMode="auto">
            <a:xfrm flipV="1">
              <a:off x="2000250" y="4792663"/>
              <a:ext cx="381000" cy="384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8"/>
            <p:cNvSpPr>
              <a:spLocks noChangeShapeType="1"/>
            </p:cNvSpPr>
            <p:nvPr/>
          </p:nvSpPr>
          <p:spPr bwMode="auto">
            <a:xfrm flipV="1">
              <a:off x="2000250" y="3351213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9"/>
            <p:cNvSpPr>
              <a:spLocks noChangeShapeType="1"/>
            </p:cNvSpPr>
            <p:nvPr/>
          </p:nvSpPr>
          <p:spPr bwMode="auto">
            <a:xfrm flipV="1">
              <a:off x="4895850" y="1957388"/>
              <a:ext cx="7620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V="1">
              <a:off x="4895850" y="3282950"/>
              <a:ext cx="6858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4514850" y="3170238"/>
              <a:ext cx="609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4498975" y="1871663"/>
              <a:ext cx="3429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1619250" y="3446463"/>
              <a:ext cx="3127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1679575" y="4937125"/>
              <a:ext cx="3429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7165975" y="5561013"/>
              <a:ext cx="12922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latin typeface="Arial" charset="0"/>
                </a:rPr>
                <a:t>Time</a:t>
              </a:r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>
              <a:off x="6496050" y="2741613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Arc 18"/>
            <p:cNvSpPr>
              <a:spLocks/>
            </p:cNvSpPr>
            <p:nvPr/>
          </p:nvSpPr>
          <p:spPr bwMode="auto">
            <a:xfrm>
              <a:off x="2592388" y="2808288"/>
              <a:ext cx="365125" cy="185737"/>
            </a:xfrm>
            <a:custGeom>
              <a:avLst/>
              <a:gdLst>
                <a:gd name="T0" fmla="*/ 2147483647 w 21600"/>
                <a:gd name="T1" fmla="*/ 2147483647 h 20842"/>
                <a:gd name="T2" fmla="*/ 0 w 21600"/>
                <a:gd name="T3" fmla="*/ 0 h 20842"/>
                <a:gd name="T4" fmla="*/ 2147483647 w 21600"/>
                <a:gd name="T5" fmla="*/ 0 h 208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42"/>
                <a:gd name="T11" fmla="*/ 21600 w 21600"/>
                <a:gd name="T12" fmla="*/ 20842 h 208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42" fill="none" extrusionOk="0">
                  <a:moveTo>
                    <a:pt x="15928" y="20842"/>
                  </a:moveTo>
                  <a:cubicBezTo>
                    <a:pt x="6525" y="18283"/>
                    <a:pt x="0" y="9745"/>
                    <a:pt x="0" y="0"/>
                  </a:cubicBezTo>
                </a:path>
                <a:path w="21600" h="20842" stroke="0" extrusionOk="0">
                  <a:moveTo>
                    <a:pt x="15928" y="20842"/>
                  </a:moveTo>
                  <a:cubicBezTo>
                    <a:pt x="6525" y="18283"/>
                    <a:pt x="0" y="9745"/>
                    <a:pt x="0" y="0"/>
                  </a:cubicBezTo>
                  <a:lnTo>
                    <a:pt x="21600" y="0"/>
                  </a:lnTo>
                  <a:lnTo>
                    <a:pt x="15928" y="2084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Arc 19"/>
            <p:cNvSpPr>
              <a:spLocks/>
            </p:cNvSpPr>
            <p:nvPr/>
          </p:nvSpPr>
          <p:spPr bwMode="auto">
            <a:xfrm>
              <a:off x="2813050" y="2981325"/>
              <a:ext cx="223838" cy="207963"/>
            </a:xfrm>
            <a:custGeom>
              <a:avLst/>
              <a:gdLst>
                <a:gd name="T0" fmla="*/ 0 w 21752"/>
                <a:gd name="T1" fmla="*/ 735963775 h 21600"/>
                <a:gd name="T2" fmla="*/ 2147483647 w 21752"/>
                <a:gd name="T3" fmla="*/ 2147483647 h 21600"/>
                <a:gd name="T4" fmla="*/ 2147483647 w 21752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52"/>
                <a:gd name="T10" fmla="*/ 0 h 21600"/>
                <a:gd name="T11" fmla="*/ 21752 w 217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2" h="21600" fill="none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17" y="0"/>
                    <a:pt x="21661" y="9569"/>
                    <a:pt x="21752" y="21433"/>
                  </a:cubicBezTo>
                </a:path>
                <a:path w="21752" h="21600" stroke="0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17" y="0"/>
                    <a:pt x="21661" y="9569"/>
                    <a:pt x="21752" y="21433"/>
                  </a:cubicBezTo>
                  <a:lnTo>
                    <a:pt x="153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Arc 20"/>
            <p:cNvSpPr>
              <a:spLocks/>
            </p:cNvSpPr>
            <p:nvPr/>
          </p:nvSpPr>
          <p:spPr bwMode="auto">
            <a:xfrm>
              <a:off x="2654300" y="3140075"/>
              <a:ext cx="384175" cy="258763"/>
            </a:xfrm>
            <a:custGeom>
              <a:avLst/>
              <a:gdLst>
                <a:gd name="T0" fmla="*/ 2147483647 w 21600"/>
                <a:gd name="T1" fmla="*/ 0 h 20715"/>
                <a:gd name="T2" fmla="*/ 2147483647 w 21600"/>
                <a:gd name="T3" fmla="*/ 2147483647 h 20715"/>
                <a:gd name="T4" fmla="*/ 0 w 21600"/>
                <a:gd name="T5" fmla="*/ 0 h 2071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15"/>
                <a:gd name="T11" fmla="*/ 21600 w 21600"/>
                <a:gd name="T12" fmla="*/ 20715 h 207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15" fill="none" extrusionOk="0">
                  <a:moveTo>
                    <a:pt x="21600" y="0"/>
                  </a:moveTo>
                  <a:cubicBezTo>
                    <a:pt x="21600" y="9571"/>
                    <a:pt x="15300" y="18002"/>
                    <a:pt x="6120" y="20714"/>
                  </a:cubicBezTo>
                </a:path>
                <a:path w="21600" h="20715" stroke="0" extrusionOk="0">
                  <a:moveTo>
                    <a:pt x="21600" y="0"/>
                  </a:moveTo>
                  <a:cubicBezTo>
                    <a:pt x="21600" y="9571"/>
                    <a:pt x="15300" y="18002"/>
                    <a:pt x="6120" y="20714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Arc 21"/>
            <p:cNvSpPr>
              <a:spLocks/>
            </p:cNvSpPr>
            <p:nvPr/>
          </p:nvSpPr>
          <p:spPr bwMode="auto">
            <a:xfrm>
              <a:off x="2576513" y="3376613"/>
              <a:ext cx="223837" cy="192087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29"/>
                    <a:pt x="9577" y="84"/>
                    <a:pt x="21445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29"/>
                    <a:pt x="9577" y="84"/>
                    <a:pt x="21445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Arc 22"/>
            <p:cNvSpPr>
              <a:spLocks/>
            </p:cNvSpPr>
            <p:nvPr/>
          </p:nvSpPr>
          <p:spPr bwMode="auto">
            <a:xfrm>
              <a:off x="5688013" y="1524000"/>
              <a:ext cx="301625" cy="193675"/>
            </a:xfrm>
            <a:custGeom>
              <a:avLst/>
              <a:gdLst>
                <a:gd name="T0" fmla="*/ 2147483647 w 21600"/>
                <a:gd name="T1" fmla="*/ 2147483647 h 20832"/>
                <a:gd name="T2" fmla="*/ 0 w 21600"/>
                <a:gd name="T3" fmla="*/ 0 h 20832"/>
                <a:gd name="T4" fmla="*/ 2147483647 w 21600"/>
                <a:gd name="T5" fmla="*/ 0 h 2083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2"/>
                <a:gd name="T11" fmla="*/ 21600 w 21600"/>
                <a:gd name="T12" fmla="*/ 20832 h 20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2" fill="none" extrusionOk="0">
                  <a:moveTo>
                    <a:pt x="15892" y="20832"/>
                  </a:moveTo>
                  <a:cubicBezTo>
                    <a:pt x="6507" y="18261"/>
                    <a:pt x="0" y="9731"/>
                    <a:pt x="0" y="0"/>
                  </a:cubicBezTo>
                </a:path>
                <a:path w="21600" h="20832" stroke="0" extrusionOk="0">
                  <a:moveTo>
                    <a:pt x="15892" y="20832"/>
                  </a:moveTo>
                  <a:cubicBezTo>
                    <a:pt x="6507" y="18261"/>
                    <a:pt x="0" y="9731"/>
                    <a:pt x="0" y="0"/>
                  </a:cubicBezTo>
                  <a:lnTo>
                    <a:pt x="21600" y="0"/>
                  </a:lnTo>
                  <a:lnTo>
                    <a:pt x="15892" y="2083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Arc 23"/>
            <p:cNvSpPr>
              <a:spLocks/>
            </p:cNvSpPr>
            <p:nvPr/>
          </p:nvSpPr>
          <p:spPr bwMode="auto">
            <a:xfrm>
              <a:off x="5845175" y="1700213"/>
              <a:ext cx="211138" cy="214312"/>
            </a:xfrm>
            <a:custGeom>
              <a:avLst/>
              <a:gdLst>
                <a:gd name="T0" fmla="*/ 0 w 21762"/>
                <a:gd name="T1" fmla="*/ 936823603 h 21600"/>
                <a:gd name="T2" fmla="*/ 2147483647 w 21762"/>
                <a:gd name="T3" fmla="*/ 2147483647 h 21600"/>
                <a:gd name="T4" fmla="*/ 2147483647 w 21762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62"/>
                <a:gd name="T10" fmla="*/ 0 h 21600"/>
                <a:gd name="T11" fmla="*/ 21762 w 217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2" h="21600" fill="none" extrusionOk="0">
                  <a:moveTo>
                    <a:pt x="-1" y="0"/>
                  </a:moveTo>
                  <a:cubicBezTo>
                    <a:pt x="54" y="0"/>
                    <a:pt x="108" y="-1"/>
                    <a:pt x="163" y="0"/>
                  </a:cubicBezTo>
                  <a:cubicBezTo>
                    <a:pt x="12029" y="0"/>
                    <a:pt x="21673" y="9572"/>
                    <a:pt x="21762" y="21438"/>
                  </a:cubicBezTo>
                </a:path>
                <a:path w="21762" h="21600" stroke="0" extrusionOk="0">
                  <a:moveTo>
                    <a:pt x="-1" y="0"/>
                  </a:moveTo>
                  <a:cubicBezTo>
                    <a:pt x="54" y="0"/>
                    <a:pt x="108" y="-1"/>
                    <a:pt x="163" y="0"/>
                  </a:cubicBezTo>
                  <a:cubicBezTo>
                    <a:pt x="12029" y="0"/>
                    <a:pt x="21673" y="9572"/>
                    <a:pt x="21762" y="21438"/>
                  </a:cubicBezTo>
                  <a:lnTo>
                    <a:pt x="163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Arc 24"/>
            <p:cNvSpPr>
              <a:spLocks/>
            </p:cNvSpPr>
            <p:nvPr/>
          </p:nvSpPr>
          <p:spPr bwMode="auto">
            <a:xfrm>
              <a:off x="5737225" y="1855788"/>
              <a:ext cx="317500" cy="244475"/>
            </a:xfrm>
            <a:custGeom>
              <a:avLst/>
              <a:gdLst>
                <a:gd name="T0" fmla="*/ 2147483647 w 21600"/>
                <a:gd name="T1" fmla="*/ 0 h 20829"/>
                <a:gd name="T2" fmla="*/ 2147483647 w 21600"/>
                <a:gd name="T3" fmla="*/ 2147483647 h 20829"/>
                <a:gd name="T4" fmla="*/ 0 w 21600"/>
                <a:gd name="T5" fmla="*/ 2147483647 h 2082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29"/>
                <a:gd name="T11" fmla="*/ 21600 w 21600"/>
                <a:gd name="T12" fmla="*/ 20829 h 208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29" fill="none" extrusionOk="0">
                  <a:moveTo>
                    <a:pt x="21599" y="0"/>
                  </a:moveTo>
                  <a:cubicBezTo>
                    <a:pt x="21599" y="45"/>
                    <a:pt x="21600" y="90"/>
                    <a:pt x="21600" y="135"/>
                  </a:cubicBezTo>
                  <a:cubicBezTo>
                    <a:pt x="21600" y="9680"/>
                    <a:pt x="15334" y="18094"/>
                    <a:pt x="6189" y="20829"/>
                  </a:cubicBezTo>
                </a:path>
                <a:path w="21600" h="20829" stroke="0" extrusionOk="0">
                  <a:moveTo>
                    <a:pt x="21599" y="0"/>
                  </a:moveTo>
                  <a:cubicBezTo>
                    <a:pt x="21599" y="45"/>
                    <a:pt x="21600" y="90"/>
                    <a:pt x="21600" y="135"/>
                  </a:cubicBezTo>
                  <a:cubicBezTo>
                    <a:pt x="21600" y="9680"/>
                    <a:pt x="15334" y="18094"/>
                    <a:pt x="6189" y="20829"/>
                  </a:cubicBezTo>
                  <a:lnTo>
                    <a:pt x="0" y="135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rc 25"/>
            <p:cNvSpPr>
              <a:spLocks/>
            </p:cNvSpPr>
            <p:nvPr/>
          </p:nvSpPr>
          <p:spPr bwMode="auto">
            <a:xfrm>
              <a:off x="5672138" y="2092325"/>
              <a:ext cx="184150" cy="201613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26"/>
            <p:cNvSpPr>
              <a:spLocks/>
            </p:cNvSpPr>
            <p:nvPr/>
          </p:nvSpPr>
          <p:spPr bwMode="auto">
            <a:xfrm>
              <a:off x="2578100" y="4437063"/>
              <a:ext cx="358775" cy="176212"/>
            </a:xfrm>
            <a:custGeom>
              <a:avLst/>
              <a:gdLst>
                <a:gd name="T0" fmla="*/ 2147483647 w 21600"/>
                <a:gd name="T1" fmla="*/ 2147483647 h 20851"/>
                <a:gd name="T2" fmla="*/ 0 w 21600"/>
                <a:gd name="T3" fmla="*/ 0 h 20851"/>
                <a:gd name="T4" fmla="*/ 2147483647 w 21600"/>
                <a:gd name="T5" fmla="*/ 0 h 208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51"/>
                <a:gd name="T11" fmla="*/ 21600 w 21600"/>
                <a:gd name="T12" fmla="*/ 20851 h 208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51" fill="none" extrusionOk="0">
                  <a:moveTo>
                    <a:pt x="15960" y="20850"/>
                  </a:moveTo>
                  <a:cubicBezTo>
                    <a:pt x="6541" y="18303"/>
                    <a:pt x="0" y="9757"/>
                    <a:pt x="0" y="0"/>
                  </a:cubicBezTo>
                </a:path>
                <a:path w="21600" h="20851" stroke="0" extrusionOk="0">
                  <a:moveTo>
                    <a:pt x="15960" y="20850"/>
                  </a:moveTo>
                  <a:cubicBezTo>
                    <a:pt x="6541" y="18303"/>
                    <a:pt x="0" y="9757"/>
                    <a:pt x="0" y="0"/>
                  </a:cubicBezTo>
                  <a:lnTo>
                    <a:pt x="21600" y="0"/>
                  </a:lnTo>
                  <a:lnTo>
                    <a:pt x="15960" y="2085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Arc 27"/>
            <p:cNvSpPr>
              <a:spLocks/>
            </p:cNvSpPr>
            <p:nvPr/>
          </p:nvSpPr>
          <p:spPr bwMode="auto">
            <a:xfrm>
              <a:off x="2794000" y="4589463"/>
              <a:ext cx="220663" cy="200025"/>
            </a:xfrm>
            <a:custGeom>
              <a:avLst/>
              <a:gdLst>
                <a:gd name="T0" fmla="*/ 0 w 21757"/>
                <a:gd name="T1" fmla="*/ 484943221 h 21600"/>
                <a:gd name="T2" fmla="*/ 2147483647 w 21757"/>
                <a:gd name="T3" fmla="*/ 2147483647 h 21600"/>
                <a:gd name="T4" fmla="*/ 2147483647 w 21757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57"/>
                <a:gd name="T10" fmla="*/ 0 h 21600"/>
                <a:gd name="T11" fmla="*/ 21757 w 2175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7" h="21600" fill="none" extrusionOk="0">
                  <a:moveTo>
                    <a:pt x="-1" y="0"/>
                  </a:moveTo>
                  <a:cubicBezTo>
                    <a:pt x="52" y="0"/>
                    <a:pt x="104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</a:path>
                <a:path w="21757" h="21600" stroke="0" extrusionOk="0">
                  <a:moveTo>
                    <a:pt x="-1" y="0"/>
                  </a:moveTo>
                  <a:cubicBezTo>
                    <a:pt x="52" y="0"/>
                    <a:pt x="104" y="-1"/>
                    <a:pt x="157" y="0"/>
                  </a:cubicBezTo>
                  <a:cubicBezTo>
                    <a:pt x="12086" y="0"/>
                    <a:pt x="21757" y="9670"/>
                    <a:pt x="21757" y="21600"/>
                  </a:cubicBezTo>
                  <a:lnTo>
                    <a:pt x="157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Arc 28"/>
            <p:cNvSpPr>
              <a:spLocks/>
            </p:cNvSpPr>
            <p:nvPr/>
          </p:nvSpPr>
          <p:spPr bwMode="auto">
            <a:xfrm>
              <a:off x="2636838" y="4737100"/>
              <a:ext cx="377825" cy="219075"/>
            </a:xfrm>
            <a:custGeom>
              <a:avLst/>
              <a:gdLst>
                <a:gd name="T0" fmla="*/ 2147483647 w 21600"/>
                <a:gd name="T1" fmla="*/ 0 h 20832"/>
                <a:gd name="T2" fmla="*/ 2147483647 w 21600"/>
                <a:gd name="T3" fmla="*/ 2147483647 h 20832"/>
                <a:gd name="T4" fmla="*/ 0 w 21600"/>
                <a:gd name="T5" fmla="*/ 2147483647 h 2083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2"/>
                <a:gd name="T11" fmla="*/ 21600 w 21600"/>
                <a:gd name="T12" fmla="*/ 20832 h 208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2" fill="none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9678"/>
                    <a:pt x="15357" y="18081"/>
                    <a:pt x="6234" y="20831"/>
                  </a:cubicBezTo>
                </a:path>
                <a:path w="21600" h="20832" stroke="0" extrusionOk="0">
                  <a:moveTo>
                    <a:pt x="21599" y="-1"/>
                  </a:moveTo>
                  <a:cubicBezTo>
                    <a:pt x="21599" y="50"/>
                    <a:pt x="21600" y="100"/>
                    <a:pt x="21600" y="151"/>
                  </a:cubicBezTo>
                  <a:cubicBezTo>
                    <a:pt x="21600" y="9678"/>
                    <a:pt x="15357" y="18081"/>
                    <a:pt x="6234" y="20831"/>
                  </a:cubicBezTo>
                  <a:lnTo>
                    <a:pt x="0" y="151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Arc 29"/>
            <p:cNvSpPr>
              <a:spLocks/>
            </p:cNvSpPr>
            <p:nvPr/>
          </p:nvSpPr>
          <p:spPr bwMode="auto">
            <a:xfrm>
              <a:off x="2559050" y="4951413"/>
              <a:ext cx="219075" cy="182562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30"/>
                    <a:pt x="9575" y="85"/>
                    <a:pt x="21442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30"/>
                    <a:pt x="9575" y="85"/>
                    <a:pt x="21442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rc 30"/>
            <p:cNvSpPr>
              <a:spLocks/>
            </p:cNvSpPr>
            <p:nvPr/>
          </p:nvSpPr>
          <p:spPr bwMode="auto">
            <a:xfrm>
              <a:off x="5653088" y="2989263"/>
              <a:ext cx="330200" cy="166687"/>
            </a:xfrm>
            <a:custGeom>
              <a:avLst/>
              <a:gdLst>
                <a:gd name="T0" fmla="*/ 2147483647 w 21600"/>
                <a:gd name="T1" fmla="*/ 2147483647 h 20830"/>
                <a:gd name="T2" fmla="*/ 0 w 21600"/>
                <a:gd name="T3" fmla="*/ 0 h 20830"/>
                <a:gd name="T4" fmla="*/ 2147483647 w 21600"/>
                <a:gd name="T5" fmla="*/ 0 h 208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0"/>
                <a:gd name="T11" fmla="*/ 21600 w 21600"/>
                <a:gd name="T12" fmla="*/ 20830 h 208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0" fill="none" extrusionOk="0">
                  <a:moveTo>
                    <a:pt x="15882" y="20829"/>
                  </a:moveTo>
                  <a:cubicBezTo>
                    <a:pt x="6501" y="18254"/>
                    <a:pt x="0" y="9727"/>
                    <a:pt x="0" y="0"/>
                  </a:cubicBezTo>
                </a:path>
                <a:path w="21600" h="20830" stroke="0" extrusionOk="0">
                  <a:moveTo>
                    <a:pt x="15882" y="20829"/>
                  </a:moveTo>
                  <a:cubicBezTo>
                    <a:pt x="6501" y="18254"/>
                    <a:pt x="0" y="9727"/>
                    <a:pt x="0" y="0"/>
                  </a:cubicBezTo>
                  <a:lnTo>
                    <a:pt x="21600" y="0"/>
                  </a:lnTo>
                  <a:lnTo>
                    <a:pt x="15882" y="2082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rc 31"/>
            <p:cNvSpPr>
              <a:spLocks/>
            </p:cNvSpPr>
            <p:nvPr/>
          </p:nvSpPr>
          <p:spPr bwMode="auto">
            <a:xfrm>
              <a:off x="5853113" y="3141663"/>
              <a:ext cx="203200" cy="182562"/>
            </a:xfrm>
            <a:custGeom>
              <a:avLst/>
              <a:gdLst>
                <a:gd name="T0" fmla="*/ 0 w 21768"/>
                <a:gd name="T1" fmla="*/ 209611214 h 21600"/>
                <a:gd name="T2" fmla="*/ 2147483647 w 21768"/>
                <a:gd name="T3" fmla="*/ 2147483647 h 21600"/>
                <a:gd name="T4" fmla="*/ 2147483647 w 2176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68"/>
                <a:gd name="T10" fmla="*/ 0 h 21600"/>
                <a:gd name="T11" fmla="*/ 21768 w 2176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8" h="21600" fill="none" extrusionOk="0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24" y="0"/>
                    <a:pt x="21664" y="9555"/>
                    <a:pt x="21768" y="21410"/>
                  </a:cubicBezTo>
                </a:path>
                <a:path w="21768" h="21600" stroke="0" extrusionOk="0">
                  <a:moveTo>
                    <a:pt x="-1" y="0"/>
                  </a:moveTo>
                  <a:cubicBezTo>
                    <a:pt x="56" y="0"/>
                    <a:pt x="112" y="-1"/>
                    <a:pt x="169" y="0"/>
                  </a:cubicBezTo>
                  <a:cubicBezTo>
                    <a:pt x="12024" y="0"/>
                    <a:pt x="21664" y="9555"/>
                    <a:pt x="21768" y="21410"/>
                  </a:cubicBezTo>
                  <a:lnTo>
                    <a:pt x="169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Arc 32"/>
            <p:cNvSpPr>
              <a:spLocks/>
            </p:cNvSpPr>
            <p:nvPr/>
          </p:nvSpPr>
          <p:spPr bwMode="auto">
            <a:xfrm>
              <a:off x="5707063" y="3273425"/>
              <a:ext cx="347662" cy="209550"/>
            </a:xfrm>
            <a:custGeom>
              <a:avLst/>
              <a:gdLst>
                <a:gd name="T0" fmla="*/ 2147483647 w 21600"/>
                <a:gd name="T1" fmla="*/ 0 h 20863"/>
                <a:gd name="T2" fmla="*/ 2147483647 w 21600"/>
                <a:gd name="T3" fmla="*/ 2147483647 h 20863"/>
                <a:gd name="T4" fmla="*/ 0 w 21600"/>
                <a:gd name="T5" fmla="*/ 2147483647 h 2086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63"/>
                <a:gd name="T11" fmla="*/ 21600 w 21600"/>
                <a:gd name="T12" fmla="*/ 20863 h 208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63" fill="none" extrusionOk="0">
                  <a:moveTo>
                    <a:pt x="21599" y="-1"/>
                  </a:moveTo>
                  <a:cubicBezTo>
                    <a:pt x="21599" y="52"/>
                    <a:pt x="21600" y="105"/>
                    <a:pt x="21600" y="158"/>
                  </a:cubicBezTo>
                  <a:cubicBezTo>
                    <a:pt x="21600" y="9716"/>
                    <a:pt x="15317" y="18138"/>
                    <a:pt x="6154" y="20862"/>
                  </a:cubicBezTo>
                </a:path>
                <a:path w="21600" h="20863" stroke="0" extrusionOk="0">
                  <a:moveTo>
                    <a:pt x="21599" y="-1"/>
                  </a:moveTo>
                  <a:cubicBezTo>
                    <a:pt x="21599" y="52"/>
                    <a:pt x="21600" y="105"/>
                    <a:pt x="21600" y="158"/>
                  </a:cubicBezTo>
                  <a:cubicBezTo>
                    <a:pt x="21600" y="9716"/>
                    <a:pt x="15317" y="18138"/>
                    <a:pt x="6154" y="20862"/>
                  </a:cubicBezTo>
                  <a:lnTo>
                    <a:pt x="0" y="158"/>
                  </a:lnTo>
                  <a:lnTo>
                    <a:pt x="21599" y="-1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Arc 33"/>
            <p:cNvSpPr>
              <a:spLocks/>
            </p:cNvSpPr>
            <p:nvPr/>
          </p:nvSpPr>
          <p:spPr bwMode="auto">
            <a:xfrm>
              <a:off x="5635625" y="3476625"/>
              <a:ext cx="201613" cy="173038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35"/>
                    <a:pt x="9567" y="93"/>
                    <a:pt x="21429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35"/>
                    <a:pt x="9567" y="93"/>
                    <a:pt x="21429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Hull-White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Model</a:t>
            </a:r>
          </a:p>
        </p:txBody>
      </p:sp>
      <p:sp>
        <p:nvSpPr>
          <p:cNvPr id="17411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smtClean="0">
                <a:latin typeface="Times New Roman" pitchFamily="18" charset="0"/>
                <a:cs typeface="Arial" charset="0"/>
              </a:rPr>
              <a:t>             dr</a:t>
            </a:r>
            <a:r>
              <a:rPr lang="en-US" altLang="en-US" smtClean="0">
                <a:latin typeface="Arial" charset="0"/>
                <a:cs typeface="Arial" charset="0"/>
              </a:rPr>
              <a:t>  = [</a:t>
            </a:r>
            <a:r>
              <a:rPr lang="en-US" altLang="en-US" smtClean="0">
                <a:latin typeface="Symbol" pitchFamily="18" charset="2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) –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ar</a:t>
            </a:r>
            <a:r>
              <a:rPr lang="en-US" altLang="en-US" smtClean="0">
                <a:latin typeface="Arial" charset="0"/>
                <a:cs typeface="Arial" charset="0"/>
              </a:rPr>
              <a:t> ]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dt</a:t>
            </a:r>
            <a:r>
              <a:rPr lang="en-US" altLang="en-US" smtClean="0">
                <a:latin typeface="Arial" charset="0"/>
                <a:cs typeface="Arial" charset="0"/>
              </a:rPr>
              <a:t>  +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dz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Many analytic results for bond prices and option prices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Two volatility parameters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, a</a:t>
            </a:r>
            <a:r>
              <a:rPr lang="en-US" altLang="en-US" smtClean="0">
                <a:latin typeface="Arial" charset="0"/>
                <a:cs typeface="Arial" charset="0"/>
              </a:rPr>
              <a:t> and </a:t>
            </a:r>
            <a:r>
              <a:rPr lang="en-US" altLang="en-US" smtClean="0">
                <a:latin typeface="Symbol" pitchFamily="18" charset="2"/>
                <a:cs typeface="Arial" charset="0"/>
              </a:rPr>
              <a:t>s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Interest rates normally distributed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Arial" charset="0"/>
                <a:cs typeface="Arial" charset="0"/>
              </a:rPr>
              <a:t>Standard deviation of a forward rate is a declining function of its maturity       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4588B8-96DF-4198-AF1F-61BB6DECB1C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60960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>
                <a:solidFill>
                  <a:schemeClr val="tx2">
                    <a:satMod val="130000"/>
                  </a:schemeClr>
                </a:solidFill>
              </a:rPr>
              <a:t>Diagrammatic Representation of Hull and White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(Figure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32.2)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0225"/>
            <a:ext cx="8229600" cy="43307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5E7270-2185-4351-8C0F-B180C3E524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8438" name="Group 37"/>
          <p:cNvGrpSpPr>
            <a:grpSpLocks/>
          </p:cNvGrpSpPr>
          <p:nvPr/>
        </p:nvGrpSpPr>
        <p:grpSpPr bwMode="auto">
          <a:xfrm>
            <a:off x="1981200" y="2057400"/>
            <a:ext cx="5715000" cy="3962400"/>
            <a:chOff x="1447800" y="1447800"/>
            <a:chExt cx="7294563" cy="4876800"/>
          </a:xfrm>
        </p:grpSpPr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1584325" y="1927225"/>
              <a:ext cx="1387474" cy="87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Short Rate</a:t>
              </a:r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1447800" y="2082800"/>
              <a:ext cx="0" cy="424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1447800" y="6245225"/>
              <a:ext cx="640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rc 7"/>
            <p:cNvSpPr>
              <a:spLocks/>
            </p:cNvSpPr>
            <p:nvPr/>
          </p:nvSpPr>
          <p:spPr bwMode="auto">
            <a:xfrm>
              <a:off x="1468438" y="2449513"/>
              <a:ext cx="6096000" cy="3325812"/>
            </a:xfrm>
            <a:custGeom>
              <a:avLst/>
              <a:gdLst>
                <a:gd name="T0" fmla="*/ 2147483647 w 21600"/>
                <a:gd name="T1" fmla="*/ 2147483647 h 21903"/>
                <a:gd name="T2" fmla="*/ 2147483647 w 21600"/>
                <a:gd name="T3" fmla="*/ 0 h 21903"/>
                <a:gd name="T4" fmla="*/ 2147483647 w 21600"/>
                <a:gd name="T5" fmla="*/ 2147483647 h 219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903"/>
                <a:gd name="T11" fmla="*/ 21600 w 21600"/>
                <a:gd name="T12" fmla="*/ 21903 h 219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903" fill="none" extrusionOk="0">
                  <a:moveTo>
                    <a:pt x="2" y="21902"/>
                  </a:moveTo>
                  <a:cubicBezTo>
                    <a:pt x="0" y="21802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</a:path>
                <a:path w="21600" h="21903" stroke="0" extrusionOk="0">
                  <a:moveTo>
                    <a:pt x="2" y="21902"/>
                  </a:moveTo>
                  <a:cubicBezTo>
                    <a:pt x="0" y="21802"/>
                    <a:pt x="0" y="21701"/>
                    <a:pt x="0" y="21600"/>
                  </a:cubicBezTo>
                  <a:cubicBezTo>
                    <a:pt x="-1" y="9672"/>
                    <a:pt x="9666" y="3"/>
                    <a:pt x="21594" y="0"/>
                  </a:cubicBezTo>
                  <a:lnTo>
                    <a:pt x="21600" y="21600"/>
                  </a:lnTo>
                  <a:lnTo>
                    <a:pt x="2" y="21902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8"/>
            <p:cNvSpPr>
              <a:spLocks noChangeShapeType="1"/>
            </p:cNvSpPr>
            <p:nvPr/>
          </p:nvSpPr>
          <p:spPr bwMode="auto">
            <a:xfrm flipV="1">
              <a:off x="2057400" y="4887913"/>
              <a:ext cx="304800" cy="598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9"/>
            <p:cNvSpPr>
              <a:spLocks noChangeShapeType="1"/>
            </p:cNvSpPr>
            <p:nvPr/>
          </p:nvSpPr>
          <p:spPr bwMode="auto">
            <a:xfrm>
              <a:off x="1905000" y="3306763"/>
              <a:ext cx="45720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4800600" y="1719263"/>
              <a:ext cx="838200" cy="214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 flipV="1">
              <a:off x="4953000" y="3316288"/>
              <a:ext cx="609600" cy="466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2"/>
            <p:cNvSpPr>
              <a:spLocks noChangeArrowheads="1"/>
            </p:cNvSpPr>
            <p:nvPr/>
          </p:nvSpPr>
          <p:spPr bwMode="auto">
            <a:xfrm>
              <a:off x="4495800" y="3595688"/>
              <a:ext cx="6096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8" name="Rectangle 13"/>
            <p:cNvSpPr>
              <a:spLocks noChangeArrowheads="1"/>
            </p:cNvSpPr>
            <p:nvPr/>
          </p:nvSpPr>
          <p:spPr bwMode="auto">
            <a:xfrm>
              <a:off x="4327525" y="1447800"/>
              <a:ext cx="3429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9" name="Rectangle 14"/>
            <p:cNvSpPr>
              <a:spLocks noChangeArrowheads="1"/>
            </p:cNvSpPr>
            <p:nvPr/>
          </p:nvSpPr>
          <p:spPr bwMode="auto">
            <a:xfrm>
              <a:off x="1600200" y="3008313"/>
              <a:ext cx="3127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50" name="Rectangle 15"/>
            <p:cNvSpPr>
              <a:spLocks noChangeArrowheads="1"/>
            </p:cNvSpPr>
            <p:nvPr/>
          </p:nvSpPr>
          <p:spPr bwMode="auto">
            <a:xfrm>
              <a:off x="1660525" y="5199063"/>
              <a:ext cx="3429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51" name="Rectangle 16"/>
            <p:cNvSpPr>
              <a:spLocks noChangeArrowheads="1"/>
            </p:cNvSpPr>
            <p:nvPr/>
          </p:nvSpPr>
          <p:spPr bwMode="auto">
            <a:xfrm>
              <a:off x="7146925" y="5689601"/>
              <a:ext cx="1235075" cy="493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Time</a:t>
              </a:r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6477000" y="2751138"/>
              <a:ext cx="38100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8"/>
            <p:cNvSpPr>
              <a:spLocks noChangeArrowheads="1"/>
            </p:cNvSpPr>
            <p:nvPr/>
          </p:nvSpPr>
          <p:spPr bwMode="auto">
            <a:xfrm>
              <a:off x="6613525" y="3062289"/>
              <a:ext cx="2128838" cy="872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Forward Rate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Curve</a:t>
              </a:r>
            </a:p>
          </p:txBody>
        </p:sp>
        <p:sp>
          <p:nvSpPr>
            <p:cNvPr id="18454" name="Arc 19"/>
            <p:cNvSpPr>
              <a:spLocks/>
            </p:cNvSpPr>
            <p:nvPr/>
          </p:nvSpPr>
          <p:spPr bwMode="auto">
            <a:xfrm>
              <a:off x="5816600" y="1541463"/>
              <a:ext cx="301625" cy="212725"/>
            </a:xfrm>
            <a:custGeom>
              <a:avLst/>
              <a:gdLst>
                <a:gd name="T0" fmla="*/ 2147483647 w 21600"/>
                <a:gd name="T1" fmla="*/ 2147483647 h 20838"/>
                <a:gd name="T2" fmla="*/ 0 w 21600"/>
                <a:gd name="T3" fmla="*/ 0 h 20838"/>
                <a:gd name="T4" fmla="*/ 2147483647 w 21600"/>
                <a:gd name="T5" fmla="*/ 0 h 2083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38"/>
                <a:gd name="T11" fmla="*/ 21600 w 21600"/>
                <a:gd name="T12" fmla="*/ 20838 h 208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38" fill="none" extrusionOk="0">
                  <a:moveTo>
                    <a:pt x="15912" y="20837"/>
                  </a:moveTo>
                  <a:cubicBezTo>
                    <a:pt x="6517" y="18273"/>
                    <a:pt x="0" y="9738"/>
                    <a:pt x="0" y="0"/>
                  </a:cubicBezTo>
                </a:path>
                <a:path w="21600" h="20838" stroke="0" extrusionOk="0">
                  <a:moveTo>
                    <a:pt x="15912" y="20837"/>
                  </a:moveTo>
                  <a:cubicBezTo>
                    <a:pt x="6517" y="18273"/>
                    <a:pt x="0" y="9738"/>
                    <a:pt x="0" y="0"/>
                  </a:cubicBezTo>
                  <a:lnTo>
                    <a:pt x="21600" y="0"/>
                  </a:lnTo>
                  <a:lnTo>
                    <a:pt x="15912" y="2083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rc 20"/>
            <p:cNvSpPr>
              <a:spLocks/>
            </p:cNvSpPr>
            <p:nvPr/>
          </p:nvSpPr>
          <p:spPr bwMode="auto">
            <a:xfrm>
              <a:off x="5959475" y="1724025"/>
              <a:ext cx="225425" cy="246063"/>
            </a:xfrm>
            <a:custGeom>
              <a:avLst/>
              <a:gdLst>
                <a:gd name="T0" fmla="*/ 0 w 21753"/>
                <a:gd name="T1" fmla="*/ 2147483647 h 21600"/>
                <a:gd name="T2" fmla="*/ 2147483647 w 21753"/>
                <a:gd name="T3" fmla="*/ 2147483647 h 21600"/>
                <a:gd name="T4" fmla="*/ 2147483647 w 21753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53"/>
                <a:gd name="T10" fmla="*/ 0 h 21600"/>
                <a:gd name="T11" fmla="*/ 21753 w 217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53" h="21600" fill="none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27" y="0"/>
                    <a:pt x="21675" y="9585"/>
                    <a:pt x="21752" y="21460"/>
                  </a:cubicBezTo>
                </a:path>
                <a:path w="21753" h="21600" stroke="0" extrusionOk="0">
                  <a:moveTo>
                    <a:pt x="-1" y="0"/>
                  </a:moveTo>
                  <a:cubicBezTo>
                    <a:pt x="50" y="0"/>
                    <a:pt x="101" y="-1"/>
                    <a:pt x="153" y="0"/>
                  </a:cubicBezTo>
                  <a:cubicBezTo>
                    <a:pt x="12027" y="0"/>
                    <a:pt x="21675" y="9585"/>
                    <a:pt x="21752" y="21460"/>
                  </a:cubicBezTo>
                  <a:lnTo>
                    <a:pt x="153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rc 21"/>
            <p:cNvSpPr>
              <a:spLocks/>
            </p:cNvSpPr>
            <p:nvPr/>
          </p:nvSpPr>
          <p:spPr bwMode="auto">
            <a:xfrm>
              <a:off x="5865813" y="1903413"/>
              <a:ext cx="317500" cy="274637"/>
            </a:xfrm>
            <a:custGeom>
              <a:avLst/>
              <a:gdLst>
                <a:gd name="T0" fmla="*/ 2147483647 w 21600"/>
                <a:gd name="T1" fmla="*/ 0 h 20699"/>
                <a:gd name="T2" fmla="*/ 2147483647 w 21600"/>
                <a:gd name="T3" fmla="*/ 2147483647 h 20699"/>
                <a:gd name="T4" fmla="*/ 0 w 21600"/>
                <a:gd name="T5" fmla="*/ 0 h 20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99"/>
                <a:gd name="T11" fmla="*/ 21600 w 21600"/>
                <a:gd name="T12" fmla="*/ 20699 h 20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99" fill="none" extrusionOk="0">
                  <a:moveTo>
                    <a:pt x="21600" y="0"/>
                  </a:moveTo>
                  <a:cubicBezTo>
                    <a:pt x="21600" y="9552"/>
                    <a:pt x="15325" y="17969"/>
                    <a:pt x="6172" y="20699"/>
                  </a:cubicBezTo>
                </a:path>
                <a:path w="21600" h="20699" stroke="0" extrusionOk="0">
                  <a:moveTo>
                    <a:pt x="21600" y="0"/>
                  </a:moveTo>
                  <a:cubicBezTo>
                    <a:pt x="21600" y="9552"/>
                    <a:pt x="15325" y="17969"/>
                    <a:pt x="6172" y="206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Arc 22"/>
            <p:cNvSpPr>
              <a:spLocks/>
            </p:cNvSpPr>
            <p:nvPr/>
          </p:nvSpPr>
          <p:spPr bwMode="auto">
            <a:xfrm>
              <a:off x="5800725" y="2165350"/>
              <a:ext cx="184150" cy="220663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2"/>
                    <a:pt x="9557" y="101"/>
                    <a:pt x="2141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rc 23"/>
            <p:cNvSpPr>
              <a:spLocks/>
            </p:cNvSpPr>
            <p:nvPr/>
          </p:nvSpPr>
          <p:spPr bwMode="auto">
            <a:xfrm>
              <a:off x="2335213" y="2970213"/>
              <a:ext cx="273050" cy="222250"/>
            </a:xfrm>
            <a:custGeom>
              <a:avLst/>
              <a:gdLst>
                <a:gd name="T0" fmla="*/ 2147483647 w 21600"/>
                <a:gd name="T1" fmla="*/ 2147483647 h 20848"/>
                <a:gd name="T2" fmla="*/ 0 w 21600"/>
                <a:gd name="T3" fmla="*/ 0 h 20848"/>
                <a:gd name="T4" fmla="*/ 2147483647 w 21600"/>
                <a:gd name="T5" fmla="*/ 0 h 208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48"/>
                <a:gd name="T11" fmla="*/ 21600 w 21600"/>
                <a:gd name="T12" fmla="*/ 20848 h 208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48" fill="none" extrusionOk="0">
                  <a:moveTo>
                    <a:pt x="15950" y="20848"/>
                  </a:moveTo>
                  <a:cubicBezTo>
                    <a:pt x="6536" y="18297"/>
                    <a:pt x="0" y="9753"/>
                    <a:pt x="0" y="0"/>
                  </a:cubicBezTo>
                </a:path>
                <a:path w="21600" h="20848" stroke="0" extrusionOk="0">
                  <a:moveTo>
                    <a:pt x="15950" y="20848"/>
                  </a:moveTo>
                  <a:cubicBezTo>
                    <a:pt x="6536" y="18297"/>
                    <a:pt x="0" y="9753"/>
                    <a:pt x="0" y="0"/>
                  </a:cubicBezTo>
                  <a:lnTo>
                    <a:pt x="21600" y="0"/>
                  </a:lnTo>
                  <a:lnTo>
                    <a:pt x="15950" y="20848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rc 24"/>
            <p:cNvSpPr>
              <a:spLocks/>
            </p:cNvSpPr>
            <p:nvPr/>
          </p:nvSpPr>
          <p:spPr bwMode="auto">
            <a:xfrm>
              <a:off x="2476500" y="3171825"/>
              <a:ext cx="192088" cy="244475"/>
            </a:xfrm>
            <a:custGeom>
              <a:avLst/>
              <a:gdLst>
                <a:gd name="T0" fmla="*/ 0 w 21779"/>
                <a:gd name="T1" fmla="*/ 2147483647 h 21600"/>
                <a:gd name="T2" fmla="*/ 2147483647 w 21779"/>
                <a:gd name="T3" fmla="*/ 2147483647 h 21600"/>
                <a:gd name="T4" fmla="*/ 2147483647 w 21779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79"/>
                <a:gd name="T10" fmla="*/ 0 h 21600"/>
                <a:gd name="T11" fmla="*/ 21779 w 217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9" h="21600" fill="none" extrusionOk="0">
                  <a:moveTo>
                    <a:pt x="-1" y="0"/>
                  </a:moveTo>
                  <a:cubicBezTo>
                    <a:pt x="59" y="0"/>
                    <a:pt x="119" y="-1"/>
                    <a:pt x="179" y="0"/>
                  </a:cubicBezTo>
                  <a:cubicBezTo>
                    <a:pt x="12053" y="0"/>
                    <a:pt x="21701" y="9584"/>
                    <a:pt x="21778" y="21459"/>
                  </a:cubicBezTo>
                </a:path>
                <a:path w="21779" h="21600" stroke="0" extrusionOk="0">
                  <a:moveTo>
                    <a:pt x="-1" y="0"/>
                  </a:moveTo>
                  <a:cubicBezTo>
                    <a:pt x="59" y="0"/>
                    <a:pt x="119" y="-1"/>
                    <a:pt x="179" y="0"/>
                  </a:cubicBezTo>
                  <a:cubicBezTo>
                    <a:pt x="12053" y="0"/>
                    <a:pt x="21701" y="9584"/>
                    <a:pt x="21778" y="21459"/>
                  </a:cubicBezTo>
                  <a:lnTo>
                    <a:pt x="179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rc 25"/>
            <p:cNvSpPr>
              <a:spLocks/>
            </p:cNvSpPr>
            <p:nvPr/>
          </p:nvSpPr>
          <p:spPr bwMode="auto">
            <a:xfrm>
              <a:off x="2379663" y="3349625"/>
              <a:ext cx="287337" cy="277813"/>
            </a:xfrm>
            <a:custGeom>
              <a:avLst/>
              <a:gdLst>
                <a:gd name="T0" fmla="*/ 2147483647 w 21600"/>
                <a:gd name="T1" fmla="*/ 0 h 20719"/>
                <a:gd name="T2" fmla="*/ 2147483647 w 21600"/>
                <a:gd name="T3" fmla="*/ 2147483647 h 20719"/>
                <a:gd name="T4" fmla="*/ 0 w 21600"/>
                <a:gd name="T5" fmla="*/ 0 h 207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19"/>
                <a:gd name="T11" fmla="*/ 21600 w 21600"/>
                <a:gd name="T12" fmla="*/ 20719 h 207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19" fill="none" extrusionOk="0">
                  <a:moveTo>
                    <a:pt x="21600" y="0"/>
                  </a:moveTo>
                  <a:cubicBezTo>
                    <a:pt x="21600" y="9577"/>
                    <a:pt x="15292" y="18011"/>
                    <a:pt x="6105" y="20718"/>
                  </a:cubicBezTo>
                </a:path>
                <a:path w="21600" h="20719" stroke="0" extrusionOk="0">
                  <a:moveTo>
                    <a:pt x="21600" y="0"/>
                  </a:moveTo>
                  <a:cubicBezTo>
                    <a:pt x="21600" y="9577"/>
                    <a:pt x="15292" y="18011"/>
                    <a:pt x="6105" y="20718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rc 26"/>
            <p:cNvSpPr>
              <a:spLocks/>
            </p:cNvSpPr>
            <p:nvPr/>
          </p:nvSpPr>
          <p:spPr bwMode="auto">
            <a:xfrm>
              <a:off x="2320925" y="3621088"/>
              <a:ext cx="166688" cy="230187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rc 27"/>
            <p:cNvSpPr>
              <a:spLocks/>
            </p:cNvSpPr>
            <p:nvPr/>
          </p:nvSpPr>
          <p:spPr bwMode="auto">
            <a:xfrm>
              <a:off x="5815013" y="2916238"/>
              <a:ext cx="273050" cy="217487"/>
            </a:xfrm>
            <a:custGeom>
              <a:avLst/>
              <a:gdLst>
                <a:gd name="T0" fmla="*/ 2147483647 w 21600"/>
                <a:gd name="T1" fmla="*/ 2147483647 h 20847"/>
                <a:gd name="T2" fmla="*/ 0 w 21600"/>
                <a:gd name="T3" fmla="*/ 0 h 20847"/>
                <a:gd name="T4" fmla="*/ 2147483647 w 21600"/>
                <a:gd name="T5" fmla="*/ 0 h 208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47"/>
                <a:gd name="T11" fmla="*/ 21600 w 21600"/>
                <a:gd name="T12" fmla="*/ 20847 h 208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47" fill="none" extrusionOk="0">
                  <a:moveTo>
                    <a:pt x="15946" y="20847"/>
                  </a:moveTo>
                  <a:cubicBezTo>
                    <a:pt x="6534" y="18294"/>
                    <a:pt x="0" y="9752"/>
                    <a:pt x="0" y="0"/>
                  </a:cubicBezTo>
                </a:path>
                <a:path w="21600" h="20847" stroke="0" extrusionOk="0">
                  <a:moveTo>
                    <a:pt x="15946" y="20847"/>
                  </a:moveTo>
                  <a:cubicBezTo>
                    <a:pt x="6534" y="18294"/>
                    <a:pt x="0" y="9752"/>
                    <a:pt x="0" y="0"/>
                  </a:cubicBezTo>
                  <a:lnTo>
                    <a:pt x="21600" y="0"/>
                  </a:lnTo>
                  <a:lnTo>
                    <a:pt x="15946" y="2084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rc 28"/>
            <p:cNvSpPr>
              <a:spLocks/>
            </p:cNvSpPr>
            <p:nvPr/>
          </p:nvSpPr>
          <p:spPr bwMode="auto">
            <a:xfrm>
              <a:off x="5935663" y="3103563"/>
              <a:ext cx="212725" cy="249237"/>
            </a:xfrm>
            <a:custGeom>
              <a:avLst/>
              <a:gdLst>
                <a:gd name="T0" fmla="*/ 0 w 21762"/>
                <a:gd name="T1" fmla="*/ 2147483647 h 21600"/>
                <a:gd name="T2" fmla="*/ 2147483647 w 21762"/>
                <a:gd name="T3" fmla="*/ 2147483647 h 21600"/>
                <a:gd name="T4" fmla="*/ 2147483647 w 21762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62"/>
                <a:gd name="T10" fmla="*/ 0 h 21600"/>
                <a:gd name="T11" fmla="*/ 21762 w 217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62" h="21600" fill="none" extrusionOk="0">
                  <a:moveTo>
                    <a:pt x="-1" y="0"/>
                  </a:moveTo>
                  <a:cubicBezTo>
                    <a:pt x="53" y="0"/>
                    <a:pt x="107" y="-1"/>
                    <a:pt x="162" y="0"/>
                  </a:cubicBezTo>
                  <a:cubicBezTo>
                    <a:pt x="12091" y="0"/>
                    <a:pt x="21762" y="9670"/>
                    <a:pt x="21762" y="21600"/>
                  </a:cubicBezTo>
                </a:path>
                <a:path w="21762" h="21600" stroke="0" extrusionOk="0">
                  <a:moveTo>
                    <a:pt x="-1" y="0"/>
                  </a:moveTo>
                  <a:cubicBezTo>
                    <a:pt x="53" y="0"/>
                    <a:pt x="107" y="-1"/>
                    <a:pt x="162" y="0"/>
                  </a:cubicBezTo>
                  <a:cubicBezTo>
                    <a:pt x="12091" y="0"/>
                    <a:pt x="21762" y="9670"/>
                    <a:pt x="21762" y="21600"/>
                  </a:cubicBezTo>
                  <a:lnTo>
                    <a:pt x="162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rc 29"/>
            <p:cNvSpPr>
              <a:spLocks/>
            </p:cNvSpPr>
            <p:nvPr/>
          </p:nvSpPr>
          <p:spPr bwMode="auto">
            <a:xfrm>
              <a:off x="5859463" y="3286125"/>
              <a:ext cx="287337" cy="287338"/>
            </a:xfrm>
            <a:custGeom>
              <a:avLst/>
              <a:gdLst>
                <a:gd name="T0" fmla="*/ 2147483647 w 21600"/>
                <a:gd name="T1" fmla="*/ 0 h 20722"/>
                <a:gd name="T2" fmla="*/ 2147483647 w 21600"/>
                <a:gd name="T3" fmla="*/ 2147483647 h 20722"/>
                <a:gd name="T4" fmla="*/ 0 w 21600"/>
                <a:gd name="T5" fmla="*/ 0 h 207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22"/>
                <a:gd name="T11" fmla="*/ 21600 w 21600"/>
                <a:gd name="T12" fmla="*/ 20722 h 20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22" fill="none" extrusionOk="0">
                  <a:moveTo>
                    <a:pt x="21600" y="0"/>
                  </a:moveTo>
                  <a:cubicBezTo>
                    <a:pt x="21600" y="9581"/>
                    <a:pt x="15288" y="18017"/>
                    <a:pt x="6096" y="20721"/>
                  </a:cubicBezTo>
                </a:path>
                <a:path w="21600" h="20722" stroke="0" extrusionOk="0">
                  <a:moveTo>
                    <a:pt x="21600" y="0"/>
                  </a:moveTo>
                  <a:cubicBezTo>
                    <a:pt x="21600" y="9581"/>
                    <a:pt x="15288" y="18017"/>
                    <a:pt x="6096" y="20721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rc 30"/>
            <p:cNvSpPr>
              <a:spLocks/>
            </p:cNvSpPr>
            <p:nvPr/>
          </p:nvSpPr>
          <p:spPr bwMode="auto">
            <a:xfrm>
              <a:off x="5800725" y="3552825"/>
              <a:ext cx="166688" cy="225425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50"/>
                    <a:pt x="9545" y="112"/>
                    <a:pt x="2139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rc 31"/>
            <p:cNvSpPr>
              <a:spLocks/>
            </p:cNvSpPr>
            <p:nvPr/>
          </p:nvSpPr>
          <p:spPr bwMode="auto">
            <a:xfrm>
              <a:off x="2520950" y="4510088"/>
              <a:ext cx="287338" cy="227012"/>
            </a:xfrm>
            <a:custGeom>
              <a:avLst/>
              <a:gdLst>
                <a:gd name="T0" fmla="*/ 2147483647 w 21600"/>
                <a:gd name="T1" fmla="*/ 2147483647 h 20819"/>
                <a:gd name="T2" fmla="*/ 0 w 21600"/>
                <a:gd name="T3" fmla="*/ 0 h 20819"/>
                <a:gd name="T4" fmla="*/ 2147483647 w 21600"/>
                <a:gd name="T5" fmla="*/ 0 h 208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19"/>
                <a:gd name="T11" fmla="*/ 21600 w 21600"/>
                <a:gd name="T12" fmla="*/ 20819 h 208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19" fill="none" extrusionOk="0">
                  <a:moveTo>
                    <a:pt x="15845" y="20819"/>
                  </a:moveTo>
                  <a:cubicBezTo>
                    <a:pt x="6483" y="18231"/>
                    <a:pt x="0" y="9713"/>
                    <a:pt x="0" y="0"/>
                  </a:cubicBezTo>
                </a:path>
                <a:path w="21600" h="20819" stroke="0" extrusionOk="0">
                  <a:moveTo>
                    <a:pt x="15845" y="20819"/>
                  </a:moveTo>
                  <a:cubicBezTo>
                    <a:pt x="6483" y="18231"/>
                    <a:pt x="0" y="9713"/>
                    <a:pt x="0" y="0"/>
                  </a:cubicBezTo>
                  <a:lnTo>
                    <a:pt x="21600" y="0"/>
                  </a:lnTo>
                  <a:lnTo>
                    <a:pt x="15845" y="2081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rc 32"/>
            <p:cNvSpPr>
              <a:spLocks/>
            </p:cNvSpPr>
            <p:nvPr/>
          </p:nvSpPr>
          <p:spPr bwMode="auto">
            <a:xfrm>
              <a:off x="2674938" y="4710113"/>
              <a:ext cx="195262" cy="254000"/>
            </a:xfrm>
            <a:custGeom>
              <a:avLst/>
              <a:gdLst>
                <a:gd name="T0" fmla="*/ 0 w 21777"/>
                <a:gd name="T1" fmla="*/ 2147483647 h 21600"/>
                <a:gd name="T2" fmla="*/ 2147483647 w 21777"/>
                <a:gd name="T3" fmla="*/ 2147483647 h 21600"/>
                <a:gd name="T4" fmla="*/ 2147483647 w 21777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777"/>
                <a:gd name="T10" fmla="*/ 0 h 21600"/>
                <a:gd name="T11" fmla="*/ 21777 w 217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7" h="21600" fill="none" extrusionOk="0">
                  <a:moveTo>
                    <a:pt x="-1" y="0"/>
                  </a:moveTo>
                  <a:cubicBezTo>
                    <a:pt x="58" y="0"/>
                    <a:pt x="117" y="-1"/>
                    <a:pt x="177" y="0"/>
                  </a:cubicBezTo>
                  <a:cubicBezTo>
                    <a:pt x="12106" y="0"/>
                    <a:pt x="21777" y="9670"/>
                    <a:pt x="21777" y="21600"/>
                  </a:cubicBezTo>
                </a:path>
                <a:path w="21777" h="21600" stroke="0" extrusionOk="0">
                  <a:moveTo>
                    <a:pt x="-1" y="0"/>
                  </a:moveTo>
                  <a:cubicBezTo>
                    <a:pt x="58" y="0"/>
                    <a:pt x="117" y="-1"/>
                    <a:pt x="177" y="0"/>
                  </a:cubicBezTo>
                  <a:cubicBezTo>
                    <a:pt x="12106" y="0"/>
                    <a:pt x="21777" y="9670"/>
                    <a:pt x="21777" y="21600"/>
                  </a:cubicBezTo>
                  <a:lnTo>
                    <a:pt x="177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rc 33"/>
            <p:cNvSpPr>
              <a:spLocks/>
            </p:cNvSpPr>
            <p:nvPr/>
          </p:nvSpPr>
          <p:spPr bwMode="auto">
            <a:xfrm>
              <a:off x="2566988" y="4895850"/>
              <a:ext cx="301625" cy="284163"/>
            </a:xfrm>
            <a:custGeom>
              <a:avLst/>
              <a:gdLst>
                <a:gd name="T0" fmla="*/ 2147483647 w 21600"/>
                <a:gd name="T1" fmla="*/ 0 h 20817"/>
                <a:gd name="T2" fmla="*/ 2147483647 w 21600"/>
                <a:gd name="T3" fmla="*/ 2147483647 h 20817"/>
                <a:gd name="T4" fmla="*/ 0 w 21600"/>
                <a:gd name="T5" fmla="*/ 2147483647 h 2081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817"/>
                <a:gd name="T11" fmla="*/ 21600 w 21600"/>
                <a:gd name="T12" fmla="*/ 20817 h 208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817" fill="none" extrusionOk="0">
                  <a:moveTo>
                    <a:pt x="21599" y="0"/>
                  </a:moveTo>
                  <a:cubicBezTo>
                    <a:pt x="21599" y="38"/>
                    <a:pt x="21600" y="77"/>
                    <a:pt x="21600" y="116"/>
                  </a:cubicBezTo>
                  <a:cubicBezTo>
                    <a:pt x="21600" y="9670"/>
                    <a:pt x="15322" y="18089"/>
                    <a:pt x="6166" y="20817"/>
                  </a:cubicBezTo>
                </a:path>
                <a:path w="21600" h="20817" stroke="0" extrusionOk="0">
                  <a:moveTo>
                    <a:pt x="21599" y="0"/>
                  </a:moveTo>
                  <a:cubicBezTo>
                    <a:pt x="21599" y="38"/>
                    <a:pt x="21600" y="77"/>
                    <a:pt x="21600" y="116"/>
                  </a:cubicBezTo>
                  <a:cubicBezTo>
                    <a:pt x="21600" y="9670"/>
                    <a:pt x="15322" y="18089"/>
                    <a:pt x="6166" y="20817"/>
                  </a:cubicBezTo>
                  <a:lnTo>
                    <a:pt x="0" y="116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Arc 34"/>
            <p:cNvSpPr>
              <a:spLocks/>
            </p:cNvSpPr>
            <p:nvPr/>
          </p:nvSpPr>
          <p:spPr bwMode="auto">
            <a:xfrm>
              <a:off x="2505075" y="5159375"/>
              <a:ext cx="174625" cy="234950"/>
            </a:xfrm>
            <a:custGeom>
              <a:avLst/>
              <a:gdLst>
                <a:gd name="T0" fmla="*/ 0 w 21600"/>
                <a:gd name="T1" fmla="*/ 2147483647 h 21599"/>
                <a:gd name="T2" fmla="*/ 2147483647 w 21600"/>
                <a:gd name="T3" fmla="*/ 0 h 21599"/>
                <a:gd name="T4" fmla="*/ 2147483647 w 21600"/>
                <a:gd name="T5" fmla="*/ 2147483647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46"/>
                    <a:pt x="9551" y="107"/>
                    <a:pt x="21403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46"/>
                    <a:pt x="9551" y="107"/>
                    <a:pt x="21403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Black-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Karasinski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Model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32.9)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Rectangle 8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772400" cy="3900488"/>
          </a:xfrm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Future value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mtClean="0">
                <a:latin typeface="Arial" charset="0"/>
                <a:cs typeface="Arial" charset="0"/>
              </a:rPr>
              <a:t> is lognormal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Very little analytic tractability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857221-DBD5-4EA6-B762-6F0A54A252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600200" y="2438400"/>
          <a:ext cx="56149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6" imgW="2273300" imgH="215900" progId="Equation.3">
                  <p:embed/>
                </p:oleObj>
              </mc:Choice>
              <mc:Fallback>
                <p:oleObj name="Equation" r:id="rId6" imgW="2273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56149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Options on Zero-Coupon Bonds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32.10)</a:t>
            </a:r>
            <a:endParaRPr lang="en-US" sz="22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>
                <a:latin typeface="Arial" charset="0"/>
                <a:cs typeface="Arial" charset="0"/>
              </a:rPr>
              <a:t>In </a:t>
            </a:r>
            <a:r>
              <a:rPr lang="en-US" altLang="en-US" sz="2000" dirty="0" err="1" smtClean="0">
                <a:latin typeface="Arial" charset="0"/>
                <a:cs typeface="Arial" charset="0"/>
              </a:rPr>
              <a:t>Vasicek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and Hull-White model, price of call maturing at 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on a zero-coupon bond lasting to 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	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LP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)−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KP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 smtClean="0">
                <a:latin typeface="Arial" charset="0"/>
                <a:cs typeface="Arial" charset="0"/>
              </a:rPr>
              <a:t>−</a:t>
            </a:r>
            <a:r>
              <a:rPr lang="en-US" altLang="en-US" sz="2000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000" i="1" baseline="-25000" dirty="0" err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altLang="en-US" sz="2000" dirty="0" smtClean="0">
                <a:latin typeface="Arial" charset="0"/>
                <a:cs typeface="Arial" charset="0"/>
              </a:rPr>
              <a:t>Price of put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		KP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(−</a:t>
            </a:r>
            <a:r>
              <a:rPr lang="en-US" altLang="en-US" sz="2000" i="1" dirty="0" err="1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 err="1" smtClean="0">
                <a:latin typeface="Arial" charset="0"/>
                <a:cs typeface="Arial" charset="0"/>
              </a:rPr>
              <a:t>+</a:t>
            </a:r>
            <a:r>
              <a:rPr lang="en-US" altLang="en-US" sz="2000" dirty="0" err="1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000" i="1" baseline="-25000" dirty="0" err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)−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LP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(0,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 smtClean="0">
                <a:latin typeface="Arial" charset="0"/>
                <a:cs typeface="Arial" charset="0"/>
              </a:rPr>
              <a:t>(</a:t>
            </a:r>
            <a:r>
              <a:rPr lang="en-US" altLang="en-US" sz="2000" i="1" dirty="0" smtClean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 smtClean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 smtClean="0">
                <a:latin typeface="Arial" charset="0"/>
                <a:cs typeface="Arial" charset="0"/>
              </a:rPr>
              <a:t>	where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ACD222-F82A-4376-A278-8E0B387C5DD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1905000" y="3810000"/>
          <a:ext cx="61722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6" imgW="3517900" imgH="977900" progId="Equation.3">
                  <p:embed/>
                </p:oleObj>
              </mc:Choice>
              <mc:Fallback>
                <p:oleObj name="Equation" r:id="rId6" imgW="35179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61722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Ch31HullOFOD8thEdition</Template>
  <TotalTime>132</TotalTime>
  <Words>1092</Words>
  <Application>Microsoft Office PowerPoint</Application>
  <PresentationFormat>On-screen Show (4:3)</PresentationFormat>
  <Paragraphs>308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Chapter 32 No-Arbitrage Models of the Short Rate</vt:lpstr>
      <vt:lpstr>No-arbitrage Term Structure Models</vt:lpstr>
      <vt:lpstr>Developing No-Arbitrage  Model for r</vt:lpstr>
      <vt:lpstr> Ho-Lee Model</vt:lpstr>
      <vt:lpstr> Diagrammatic Representation of Ho-Lee (Figure 32.1) </vt:lpstr>
      <vt:lpstr>Hull-White Model</vt:lpstr>
      <vt:lpstr>Diagrammatic Representation of Hull and White (Figure 32.2)</vt:lpstr>
      <vt:lpstr>Black-Karasinski Model (equation 32.9)</vt:lpstr>
      <vt:lpstr>Options on Zero-Coupon Bonds (equation 32.10)</vt:lpstr>
      <vt:lpstr>Options on Coupon-Bearing Bonds </vt:lpstr>
      <vt:lpstr>Interest Rate Trees  vs Stock Price Trees</vt:lpstr>
      <vt:lpstr>Two-Step Tree Example (Figure 32.4) </vt:lpstr>
      <vt:lpstr>Alternative Branching Processes in a Trinomial Tree (Figure 32.5)</vt:lpstr>
      <vt:lpstr>Procedure for Building Tree</vt:lpstr>
      <vt:lpstr>Example</vt:lpstr>
      <vt:lpstr>Building the First Tree for the Dt rate R</vt:lpstr>
      <vt:lpstr>The First Tree (Figure 32.6)</vt:lpstr>
      <vt:lpstr>Shifting Nodes</vt:lpstr>
      <vt:lpstr>The Final Tree (Figure 31.7)</vt:lpstr>
      <vt:lpstr>Extensions</vt:lpstr>
      <vt:lpstr>Calibration to Determine a and 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No-Arbitrage Models of the Short Rate</dc:title>
  <dc:subject>Options, Futures, and Other Derivatives, 11e</dc:subject>
  <dc:creator>John C. Hull</dc:creator>
  <cp:keywords>Chapter 32</cp:keywords>
  <dc:description>Copyright 2021 by John C. Hull. All Rights Reserved. Published 2021</dc:description>
  <cp:lastModifiedBy>John Hull</cp:lastModifiedBy>
  <cp:revision>26</cp:revision>
  <dcterms:created xsi:type="dcterms:W3CDTF">2008-05-30T08:49:59Z</dcterms:created>
  <dcterms:modified xsi:type="dcterms:W3CDTF">2020-10-02T15:46:30Z</dcterms:modified>
</cp:coreProperties>
</file>