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32A0C93-1B1E-4735-B76B-CEC99D8D59AB}" type="datetimeFigureOut">
              <a:rPr lang="en-US"/>
              <a:pPr>
                <a:defRPr/>
              </a:pPr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E52C6A4-D116-4106-AE42-0FA5DC72F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26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E73229-A3C2-499C-98CB-F65659E724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DE31D7-8B35-4ECD-93A0-7B3F584004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9A6AE8-8907-47FE-B8BB-00150225E52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844199-EDF7-4C1C-8C11-8F141DE88B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74B869-0D72-45D2-A620-90D26AF487D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09B79D-8837-403C-AFBB-2ED6167F973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383AEB-C777-458D-AE4B-6576A4FEE66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F534B4-6023-4BD4-8489-3DAA6ADDC00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B01888-CB0E-4AB3-8379-F128F69CF1F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ED042-7D6A-4B46-9C45-2B03ED87452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F2A0D9-358B-4877-8FD8-F90696D9A0B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B3D116-369A-4D8F-89B8-4045D98A617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2B9839-1623-42F0-AD47-0AD4E70BB13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4D756B-2F92-49FE-BC9A-2C5A9E5EADC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8306CB-3D79-41BC-98E0-71DDFBA6741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192CD1-BE0E-449E-BC51-425F1ABE697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480497-45E5-45F8-8820-BADAD83A19A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FD13EC-E611-406A-AD71-7308E07AA35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261BC8-328B-4836-B582-314587FDE84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814E6-1F84-479C-AEC0-86598019625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FBEB45-3FE8-4AC2-AE36-537C7344FC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FE12B4-0912-4EBD-B20D-47D6BCC2094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FB19C-BA47-44C7-948D-F7CD4A310E14}" type="datetime1">
              <a:rPr lang="en-US" smtClean="0"/>
              <a:t>10/3/2020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F64B3-5856-4978-AF3F-9D33CD0CEE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0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D4507-7A0C-4CAB-A6F6-675DC0B6000A}" type="datetime1">
              <a:rPr lang="en-US" smtClean="0"/>
              <a:t>10/3/2020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5B9BB-57F2-469B-981D-04695D37C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9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E89D-7C1D-4D17-85F5-E1D304E8708D}" type="datetime1">
              <a:rPr lang="en-US" smtClean="0"/>
              <a:t>10/3/2020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4455C-A66C-4EDE-9CDD-EAA9BF4C15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7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350CD3-7557-4A45-9B47-9F6C1E3B653F}" type="datetime1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98D6A-D0E6-437A-95DA-246E6CD4F1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6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8862C-4060-4458-AE78-8924D3DF8409}" type="datetime1">
              <a:rPr lang="en-US" smtClean="0"/>
              <a:t>10/3/2020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C86B0-D789-4144-881A-7EAAB399D5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2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91740-0E24-4202-9772-43F5B4DB8A89}" type="datetime1">
              <a:rPr lang="en-US" smtClean="0"/>
              <a:t>10/3/2020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1E946-1434-452D-8F48-97C56AE21D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9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20A96-4D6E-48E0-8FB1-717F69053BD2}" type="datetime1">
              <a:rPr lang="en-US" smtClean="0"/>
              <a:t>10/3/2020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86042-2F63-4D5F-86F7-E6EF2FF05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7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B73DD1-E8F3-4563-A36E-A6FDE7D56EC5}" type="datetime1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ECC0D-4ADF-4604-9785-19B5AC812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9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FEF41-0633-4830-ADE2-FEAC0C532062}" type="datetime1">
              <a:rPr lang="en-US" smtClean="0"/>
              <a:t>10/3/2020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A5A25-4FD1-4D9F-AA0B-E4107D18E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9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131DD-AE32-443C-9EDD-288539713CDD}" type="datetime1">
              <a:rPr lang="en-US" smtClean="0"/>
              <a:t>10/3/2020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0FD35-F366-49A6-A32E-9099BAF03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3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2F351-3734-4CF5-BF39-05B85B2CE91C}" type="datetime1">
              <a:rPr lang="en-US" smtClean="0"/>
              <a:t>10/3/2020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56247-E015-43FA-9B36-5ADCB9AE0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2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D903119A-82F5-4539-8247-9FF1D2C058A3}" type="datetime1">
              <a:rPr lang="en-US" smtClean="0"/>
              <a:t>10/3/2020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F5B5A97-1A9C-4903-BF3D-1F900002D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17" r:id="rId3"/>
    <p:sldLayoutId id="2147483818" r:id="rId4"/>
    <p:sldLayoutId id="2147483819" r:id="rId5"/>
    <p:sldLayoutId id="2147483827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Chapter 33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Modeling Forward Rates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572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FB76C4F-5CE1-4011-A922-3B0E6208EEB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22238"/>
            <a:ext cx="7086600" cy="1036637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In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Theory the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’s can be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Determined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from Cap Prices</a:t>
            </a:r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5A7CD65-3A92-4A3B-867F-19B959ADC1F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434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9316337"/>
              </p:ext>
            </p:extLst>
          </p:nvPr>
        </p:nvGraphicFramePr>
        <p:xfrm>
          <a:off x="1508125" y="2568575"/>
          <a:ext cx="6432550" cy="326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6" imgW="3073320" imgH="1536480" progId="Equation.DSMT4">
                  <p:embed/>
                </p:oleObj>
              </mc:Choice>
              <mc:Fallback>
                <p:oleObj name="Equation" r:id="rId6" imgW="3073320" imgH="153648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2568575"/>
                        <a:ext cx="6432550" cy="326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Example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33.1 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2362200"/>
            <a:ext cx="7499350" cy="38862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If Black volatilities for the first three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caplets are 24%, 22%, and 20%, then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Symbol" pitchFamily="18" charset="2"/>
                <a:cs typeface="Arial" charset="0"/>
              </a:rPr>
              <a:t>L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0</a:t>
            </a:r>
            <a:r>
              <a:rPr lang="en-US" altLang="en-US" dirty="0" smtClean="0">
                <a:latin typeface="Arial" charset="0"/>
                <a:cs typeface="Arial" charset="0"/>
              </a:rPr>
              <a:t>=24.00%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Symbol" pitchFamily="18" charset="2"/>
                <a:cs typeface="Arial" charset="0"/>
              </a:rPr>
              <a:t>L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=19.80%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Symbol" pitchFamily="18" charset="2"/>
                <a:cs typeface="Arial" charset="0"/>
              </a:rPr>
              <a:t>L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2</a:t>
            </a:r>
            <a:r>
              <a:rPr lang="en-US" altLang="en-US" dirty="0" smtClean="0">
                <a:latin typeface="Arial" charset="0"/>
                <a:cs typeface="Arial" charset="0"/>
              </a:rPr>
              <a:t>=15.23%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en-US" baseline="-25000" dirty="0" smtClean="0">
              <a:latin typeface="Arial" charset="0"/>
              <a:cs typeface="Arial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altLang="en-US" baseline="-25000" dirty="0" smtClean="0">
              <a:latin typeface="Arial" charset="0"/>
              <a:cs typeface="Arial" charset="0"/>
            </a:endParaRP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3AA7CF2-ADB0-4FCA-B149-8E5E3964C1F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Example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33.2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E62109B-C591-4876-9327-EA6D22D4D0C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6389" name="Object 3"/>
          <p:cNvGraphicFramePr>
            <a:graphicFrameLocks/>
          </p:cNvGraphicFramePr>
          <p:nvPr/>
        </p:nvGraphicFramePr>
        <p:xfrm>
          <a:off x="1524000" y="1978025"/>
          <a:ext cx="6037263" cy="413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Document" r:id="rId6" imgW="6044184" imgH="4133088" progId="Word.Document.8">
                  <p:embed/>
                </p:oleObj>
              </mc:Choice>
              <mc:Fallback>
                <p:oleObj name="Document" r:id="rId6" imgW="6044184" imgH="4133088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78025"/>
                        <a:ext cx="6037263" cy="413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4"/>
          <p:cNvGraphicFramePr>
            <a:graphicFrameLocks/>
          </p:cNvGraphicFramePr>
          <p:nvPr/>
        </p:nvGraphicFramePr>
        <p:xfrm>
          <a:off x="1597025" y="3883025"/>
          <a:ext cx="5946775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Document" r:id="rId8" imgW="6178296" imgH="4105656" progId="Word.Document.8">
                  <p:embed/>
                </p:oleObj>
              </mc:Choice>
              <mc:Fallback>
                <p:oleObj name="Document" r:id="rId8" imgW="6178296" imgH="4105656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3883025"/>
                        <a:ext cx="5946775" cy="410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0"/>
            <a:ext cx="7485063" cy="930275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Process for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F</a:t>
            </a:r>
            <a:r>
              <a:rPr lang="en-US" baseline="-25000" dirty="0" err="1">
                <a:solidFill>
                  <a:schemeClr val="tx2">
                    <a:satMod val="130000"/>
                  </a:schemeClr>
                </a:solidFill>
              </a:rPr>
              <a:t>k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in a One-Factor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BGM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Market Model</a:t>
            </a: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EBF045C-B78A-477D-8CBE-8055B235E4D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7413" name="Object 1024"/>
          <p:cNvGraphicFramePr>
            <a:graphicFrameLocks/>
          </p:cNvGraphicFramePr>
          <p:nvPr/>
        </p:nvGraphicFramePr>
        <p:xfrm>
          <a:off x="1295400" y="2743200"/>
          <a:ext cx="6626225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6" imgW="2667000" imgH="914400" progId="Equation.2">
                  <p:embed/>
                </p:oleObj>
              </mc:Choice>
              <mc:Fallback>
                <p:oleObj name="Equation" r:id="rId6" imgW="2667000" imgH="914400" progId="Equation.2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6626225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Rolling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Risk-Neutrality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(Equation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33.12)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It is often convenient to choose a world defined by a numeraire that is always the bond maturing at the next reset date. In this case, we can discount from 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baseline="-25000" dirty="0" smtClean="0">
                <a:latin typeface="Times New Roman" pitchFamily="18" charset="0"/>
                <a:cs typeface="Arial" charset="0"/>
              </a:rPr>
              <a:t>i+1 </a:t>
            </a:r>
            <a:r>
              <a:rPr lang="en-US" altLang="en-US" dirty="0" smtClean="0">
                <a:latin typeface="Arial" charset="0"/>
                <a:cs typeface="Arial" charset="0"/>
              </a:rPr>
              <a:t> to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dirty="0" smtClean="0">
                <a:latin typeface="Arial" charset="0"/>
                <a:cs typeface="Arial" charset="0"/>
              </a:rPr>
              <a:t>  at the </a:t>
            </a:r>
            <a:r>
              <a:rPr lang="en-US" altLang="en-US" dirty="0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i="1" baseline="-25000" dirty="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rate observed at time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. </a:t>
            </a:r>
            <a:r>
              <a:rPr lang="en-US" altLang="en-US" dirty="0" smtClean="0">
                <a:latin typeface="Arial" charset="0"/>
                <a:cs typeface="Arial" charset="0"/>
              </a:rPr>
              <a:t>The process for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  </a:t>
            </a:r>
            <a:r>
              <a:rPr lang="en-US" altLang="en-US" dirty="0" smtClean="0">
                <a:latin typeface="Arial" charset="0"/>
                <a:cs typeface="Arial" charset="0"/>
              </a:rPr>
              <a:t>is</a:t>
            </a:r>
            <a:endParaRPr lang="en-US" altLang="en-US" i="1" baseline="-25000" dirty="0" smtClean="0">
              <a:latin typeface="Times New Roman" pitchFamily="18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i="1" baseline="-25000" dirty="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A18E50-0307-4AD5-8A27-C5692B90374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8438" name="Object 4"/>
          <p:cNvGraphicFramePr>
            <a:graphicFrameLocks/>
          </p:cNvGraphicFramePr>
          <p:nvPr/>
        </p:nvGraphicFramePr>
        <p:xfrm>
          <a:off x="1447800" y="4648200"/>
          <a:ext cx="57467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6" imgW="2667000" imgH="457200" progId="Equation.2">
                  <p:embed/>
                </p:oleObj>
              </mc:Choice>
              <mc:Fallback>
                <p:oleObj name="Equation" r:id="rId6" imgW="2667000" imgH="457200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648200"/>
                        <a:ext cx="57467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BGM and HJM models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127250"/>
            <a:ext cx="7620000" cy="4003675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 the limit as the time between resets tends to zero, the BGM model with rolling risk neutrality becomes the HJM model in the traditional risk-neutral world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D95F2E-70AD-4EA9-9137-6E8AC190E10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1279525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Monte Carlo Implementation of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BGM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Model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Equation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33.14)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AE230B0-B012-46A8-B466-606F89BB18F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0485" name="Object 3"/>
          <p:cNvGraphicFramePr>
            <a:graphicFrameLocks/>
          </p:cNvGraphicFramePr>
          <p:nvPr/>
        </p:nvGraphicFramePr>
        <p:xfrm>
          <a:off x="533400" y="2895600"/>
          <a:ext cx="81534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6" imgW="4127500" imgH="1219200" progId="Equation.2">
                  <p:embed/>
                </p:oleObj>
              </mc:Choice>
              <mc:Fallback>
                <p:oleObj name="Equation" r:id="rId6" imgW="4127500" imgH="1219200" progId="Equation.2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81534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Multifactor Versions of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BGM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499350" cy="4343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BGM can be extended so that there are several components to the volatility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A factor analysis can be used to determine how the volatility of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 smtClean="0">
                <a:latin typeface="Arial" charset="0"/>
                <a:cs typeface="Arial" charset="0"/>
              </a:rPr>
              <a:t> is split into components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0007D6E-AAAF-490B-AEAC-A9B53F49B16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Ratchet Caps, Sticky Caps, and Flexi Caps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514600"/>
            <a:ext cx="8172450" cy="37338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plain vanilla cap depends only on one forward rate. Its price is not dependent on the number of factors.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Ratchet caps, sticky caps, and flexi caps depend on the joint distribution of two or more forward rates. Their prices tend to increase with the number of factors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C054ED-2806-4FE9-9BCA-B99BC4CB294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Valuing European Options in the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BGM Model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362200"/>
            <a:ext cx="7467600" cy="3768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There is an analytic approximation that can be used to value European swap options in the BGM model.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9DC13FD-330A-432D-B28A-55322B6BEFD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90600"/>
            <a:ext cx="7772400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HJM Model: Notation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009D36E-A715-4872-8466-CC78BEA59F5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6149" name="Content Placeholder 6"/>
          <p:cNvSpPr>
            <a:spLocks noGrp="1"/>
          </p:cNvSpPr>
          <p:nvPr>
            <p:ph idx="4294967295"/>
          </p:nvPr>
        </p:nvSpPr>
        <p:spPr>
          <a:xfrm>
            <a:off x="1219200" y="1524000"/>
            <a:ext cx="7924800" cy="48006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2133600"/>
          <a:ext cx="69342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2400" dirty="0" err="1" smtClean="0"/>
                        <a:t>,</a:t>
                      </a:r>
                      <a:r>
                        <a:rPr lang="en-US" sz="24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2400" dirty="0" smtClean="0"/>
                        <a:t> ): 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price at time </a:t>
                      </a:r>
                      <a:r>
                        <a:rPr lang="en-US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2400" dirty="0" smtClean="0"/>
                        <a:t> of a discount bond with principal of $1 maturing at </a:t>
                      </a:r>
                      <a:r>
                        <a:rPr lang="en-US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sz="24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i="0" dirty="0" smtClean="0">
                          <a:latin typeface="Symbol" pitchFamily="18" charset="2"/>
                          <a:cs typeface="Times New Roman" pitchFamily="18" charset="0"/>
                        </a:rPr>
                        <a:t>W</a:t>
                      </a:r>
                      <a:r>
                        <a:rPr lang="en-US" sz="24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2400" dirty="0" smtClean="0"/>
                        <a:t> :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vector  of past and present values of interest rates and bond prices at time </a:t>
                      </a:r>
                      <a:r>
                        <a:rPr lang="en-US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2400" dirty="0" smtClean="0"/>
                        <a:t> that are relevant for determining bond price volatilities  at that time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v(</a:t>
                      </a:r>
                      <a:r>
                        <a:rPr lang="en-US" sz="24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t,T,</a:t>
                      </a:r>
                      <a:r>
                        <a:rPr lang="en-US" sz="2400" i="0" dirty="0" err="1" smtClean="0">
                          <a:latin typeface="Symbol" pitchFamily="18" charset="2"/>
                          <a:cs typeface="Times New Roman" pitchFamily="18" charset="0"/>
                        </a:rPr>
                        <a:t>W</a:t>
                      </a:r>
                      <a:r>
                        <a:rPr lang="en-US" sz="24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2400" dirty="0" smtClean="0"/>
                        <a:t> ): 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volatility of </a:t>
                      </a:r>
                      <a:r>
                        <a:rPr lang="en-US" sz="2400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2400" dirty="0" err="1" smtClean="0"/>
                        <a:t>,</a:t>
                      </a:r>
                      <a:r>
                        <a:rPr lang="en-US" sz="24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Calibrating the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BGM Model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Arial" charset="0"/>
                <a:cs typeface="Arial" charset="0"/>
              </a:rPr>
              <a:t>In theory BGM can be exactly calibrated to cap prices as described earlier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Arial" charset="0"/>
                <a:cs typeface="Arial" charset="0"/>
              </a:rPr>
              <a:t>In practice we proceed as for short rate models to minimize a function of the form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>
                <a:latin typeface="Arial" charset="0"/>
                <a:cs typeface="Arial" charset="0"/>
              </a:rPr>
              <a:t>	where </a:t>
            </a:r>
            <a:r>
              <a:rPr lang="en-US" altLang="en-US" sz="2400" i="1" dirty="0" err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sz="2400" i="1" baseline="-25000" dirty="0" err="1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is the market price of the </a:t>
            </a:r>
            <a:r>
              <a:rPr lang="en-US" altLang="en-US" sz="2400" i="1" dirty="0" err="1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dirty="0" err="1" smtClean="0">
                <a:latin typeface="Arial" charset="0"/>
                <a:cs typeface="Arial" charset="0"/>
              </a:rPr>
              <a:t>th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calibrating instrument,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sz="2400" i="1" baseline="-25000" dirty="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is the model price of the </a:t>
            </a:r>
            <a:r>
              <a:rPr lang="en-US" altLang="en-US" sz="2400" i="1" dirty="0" err="1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dirty="0" err="1" smtClean="0">
                <a:latin typeface="Arial" charset="0"/>
                <a:cs typeface="Arial" charset="0"/>
              </a:rPr>
              <a:t>th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calibrating instrument and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is a function that penalizes big changes or curvature in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a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and </a:t>
            </a:r>
            <a:r>
              <a:rPr lang="en-US" altLang="en-US" sz="2400" dirty="0" smtClean="0">
                <a:latin typeface="Symbol" pitchFamily="18" charset="2"/>
                <a:cs typeface="Arial" charset="0"/>
              </a:rPr>
              <a:t>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414048D-6A6E-4D7C-829D-CDD2442F199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4582" name="Object 4"/>
          <p:cNvGraphicFramePr>
            <a:graphicFrameLocks noChangeAspect="1"/>
          </p:cNvGraphicFramePr>
          <p:nvPr/>
        </p:nvGraphicFramePr>
        <p:xfrm>
          <a:off x="3276600" y="3429000"/>
          <a:ext cx="2362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6" imgW="1040948" imgH="431613" progId="Equation.3">
                  <p:embed/>
                </p:oleObj>
              </mc:Choice>
              <mc:Fallback>
                <p:oleObj name="Equation" r:id="rId6" imgW="1040948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429000"/>
                        <a:ext cx="2362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Types of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Agency Mortgage-Backed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Securities (MBSs)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731963" y="2590800"/>
            <a:ext cx="5681662" cy="35401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Pass-Through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Collateralized Mortgage Obligation (CMO)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Interest Only (IO)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Principal Only (PO)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1B51B8A-68AD-4681-89CA-F6CC7419902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Option-Adjusted Spread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(OAS)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160463" y="2209800"/>
            <a:ext cx="6953250" cy="39211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To calculate the OAS for an interest rate derivative we value it assuming  that the initial yield curve is the Treasury curve + a spread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We use an iterative  procedure to calculate the spread  that makes the derivative’s model price = market  price.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This spread is the OAS.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F2801D5-CF17-465F-BEDD-15ED5B4FF2D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Notation continued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BB4CB9-B21C-4A97-B3CA-9D99E30B16A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00200" y="1905000"/>
          <a:ext cx="6858000" cy="2926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872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Times New Roman" pitchFamily="18" charset="0"/>
                        </a:rPr>
                        <a:t>ƒ(</a:t>
                      </a:r>
                      <a:r>
                        <a:rPr lang="en-US" sz="2400" i="1" dirty="0" smtClean="0">
                          <a:latin typeface="Times New Roman" pitchFamily="18" charset="0"/>
                        </a:rPr>
                        <a:t>t</a:t>
                      </a:r>
                      <a:r>
                        <a:rPr lang="en-US" sz="2400" dirty="0" smtClean="0">
                          <a:latin typeface="Times New Roman" pitchFamily="18" charset="0"/>
                        </a:rPr>
                        <a:t>,</a:t>
                      </a:r>
                      <a:r>
                        <a:rPr lang="en-US" sz="2400" i="1" dirty="0" smtClean="0">
                          <a:latin typeface="Times New Roman" pitchFamily="18" charset="0"/>
                        </a:rPr>
                        <a:t>T</a:t>
                      </a:r>
                      <a:r>
                        <a:rPr lang="en-US" sz="2400" baseline="-25000" dirty="0" smtClean="0">
                          <a:latin typeface="Times New Roman" pitchFamily="18" charset="0"/>
                        </a:rPr>
                        <a:t>1</a:t>
                      </a:r>
                      <a:r>
                        <a:rPr lang="en-US" sz="2400" dirty="0" smtClean="0">
                          <a:latin typeface="Times New Roman" pitchFamily="18" charset="0"/>
                        </a:rPr>
                        <a:t>,</a:t>
                      </a:r>
                      <a:r>
                        <a:rPr lang="en-US" sz="2400" i="1" dirty="0" smtClean="0">
                          <a:latin typeface="Times New Roman" pitchFamily="18" charset="0"/>
                        </a:rPr>
                        <a:t>T</a:t>
                      </a:r>
                      <a:r>
                        <a:rPr lang="en-US" sz="2400" baseline="-25000" dirty="0" smtClean="0">
                          <a:latin typeface="Times New Roman" pitchFamily="18" charset="0"/>
                        </a:rPr>
                        <a:t>2</a:t>
                      </a:r>
                      <a:r>
                        <a:rPr lang="en-US" sz="2400" dirty="0" smtClean="0">
                          <a:latin typeface="Times New Roman" pitchFamily="18" charset="0"/>
                        </a:rPr>
                        <a:t>)</a:t>
                      </a:r>
                      <a:r>
                        <a:rPr lang="en-US" sz="2400" dirty="0" smtClean="0"/>
                        <a:t>: </a:t>
                      </a:r>
                      <a:endParaRPr lang="en-US" sz="2400" dirty="0"/>
                    </a:p>
                  </a:txBody>
                  <a:tcPr marT="45711" marB="457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forward rate as seen at </a:t>
                      </a:r>
                      <a:r>
                        <a:rPr lang="en-US" sz="2400" i="1" dirty="0" smtClean="0">
                          <a:latin typeface="Times New Roman" pitchFamily="18" charset="0"/>
                        </a:rPr>
                        <a:t>t</a:t>
                      </a:r>
                      <a:r>
                        <a:rPr lang="en-US" sz="2400" dirty="0" smtClean="0"/>
                        <a:t> for the period between </a:t>
                      </a:r>
                      <a:r>
                        <a:rPr lang="en-US" sz="2400" i="1" dirty="0" smtClean="0">
                          <a:latin typeface="Times New Roman" pitchFamily="18" charset="0"/>
                        </a:rPr>
                        <a:t>T</a:t>
                      </a:r>
                      <a:r>
                        <a:rPr lang="en-US" sz="2400" baseline="-25000" dirty="0" smtClean="0">
                          <a:latin typeface="Times New Roman" pitchFamily="18" charset="0"/>
                        </a:rPr>
                        <a:t>1</a:t>
                      </a:r>
                      <a:r>
                        <a:rPr lang="en-US" sz="2400" dirty="0" smtClean="0"/>
                        <a:t> and  </a:t>
                      </a:r>
                      <a:r>
                        <a:rPr lang="en-US" sz="2400" i="1" dirty="0" smtClean="0">
                          <a:latin typeface="Times New Roman" pitchFamily="18" charset="0"/>
                        </a:rPr>
                        <a:t>T</a:t>
                      </a:r>
                      <a:r>
                        <a:rPr lang="en-US" sz="2400" baseline="-25000" dirty="0" smtClean="0">
                          <a:latin typeface="Times New Roman" pitchFamily="18" charset="0"/>
                        </a:rPr>
                        <a:t>2</a:t>
                      </a:r>
                      <a:endParaRPr lang="en-US" sz="2400" dirty="0"/>
                    </a:p>
                  </a:txBody>
                  <a:tcPr marT="45711" marB="457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72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 smtClean="0">
                          <a:latin typeface="Times New Roman" pitchFamily="18" charset="0"/>
                        </a:rPr>
                        <a:t>F</a:t>
                      </a:r>
                      <a:r>
                        <a:rPr lang="en-US" sz="2400" dirty="0" smtClean="0">
                          <a:latin typeface="Times New Roman" pitchFamily="18" charset="0"/>
                        </a:rPr>
                        <a:t>(</a:t>
                      </a:r>
                      <a:r>
                        <a:rPr lang="en-US" sz="2400" i="1" dirty="0" err="1" smtClean="0">
                          <a:latin typeface="Times New Roman" pitchFamily="18" charset="0"/>
                        </a:rPr>
                        <a:t>t</a:t>
                      </a:r>
                      <a:r>
                        <a:rPr lang="en-US" sz="2400" dirty="0" err="1" smtClean="0">
                          <a:latin typeface="Times New Roman" pitchFamily="18" charset="0"/>
                        </a:rPr>
                        <a:t>,</a:t>
                      </a:r>
                      <a:r>
                        <a:rPr lang="en-US" sz="2400" i="1" dirty="0" err="1" smtClean="0">
                          <a:latin typeface="Times New Roman" pitchFamily="18" charset="0"/>
                        </a:rPr>
                        <a:t>T</a:t>
                      </a:r>
                      <a:r>
                        <a:rPr lang="en-US" sz="2400" dirty="0" smtClean="0">
                          <a:latin typeface="Times New Roman" pitchFamily="18" charset="0"/>
                        </a:rPr>
                        <a:t>)</a:t>
                      </a:r>
                      <a:r>
                        <a:rPr lang="en-US" sz="2400" dirty="0" smtClean="0"/>
                        <a:t>: </a:t>
                      </a:r>
                      <a:endParaRPr lang="en-US" sz="2400" dirty="0"/>
                    </a:p>
                  </a:txBody>
                  <a:tcPr marT="45711" marB="457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instantaneous forward rate as seen at </a:t>
                      </a:r>
                      <a:r>
                        <a:rPr lang="en-US" sz="2400" i="1" dirty="0" smtClean="0">
                          <a:latin typeface="Times New Roman" pitchFamily="18" charset="0"/>
                        </a:rPr>
                        <a:t>t </a:t>
                      </a:r>
                      <a:r>
                        <a:rPr lang="en-US" sz="2400" dirty="0" smtClean="0"/>
                        <a:t>for a contract maturing at </a:t>
                      </a:r>
                      <a:r>
                        <a:rPr lang="en-US" sz="2400" i="1" dirty="0" smtClean="0">
                          <a:latin typeface="Times New Roman" pitchFamily="18" charset="0"/>
                        </a:rPr>
                        <a:t>T</a:t>
                      </a:r>
                      <a:endParaRPr lang="en-US" sz="2400" dirty="0"/>
                    </a:p>
                  </a:txBody>
                  <a:tcPr marT="45711" marB="457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47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 smtClean="0">
                          <a:latin typeface="Times New Roman" pitchFamily="18" charset="0"/>
                        </a:rPr>
                        <a:t>r</a:t>
                      </a:r>
                      <a:r>
                        <a:rPr lang="en-US" sz="2400" dirty="0" smtClean="0">
                          <a:latin typeface="Times New Roman" pitchFamily="18" charset="0"/>
                        </a:rPr>
                        <a:t>(</a:t>
                      </a:r>
                      <a:r>
                        <a:rPr lang="en-US" sz="2400" i="1" dirty="0" smtClean="0">
                          <a:latin typeface="Times New Roman" pitchFamily="18" charset="0"/>
                        </a:rPr>
                        <a:t>t</a:t>
                      </a:r>
                      <a:r>
                        <a:rPr lang="en-US" sz="2400" dirty="0" smtClean="0">
                          <a:latin typeface="Times New Roman" pitchFamily="18" charset="0"/>
                        </a:rPr>
                        <a:t>)</a:t>
                      </a:r>
                      <a:r>
                        <a:rPr lang="en-US" sz="2400" dirty="0" smtClean="0"/>
                        <a:t>: </a:t>
                      </a:r>
                      <a:endParaRPr lang="en-US" sz="2400" dirty="0"/>
                    </a:p>
                  </a:txBody>
                  <a:tcPr marT="45711" marB="457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short-term risk-free interest rate at </a:t>
                      </a:r>
                      <a:r>
                        <a:rPr lang="en-US" sz="2400" i="1" dirty="0" smtClean="0">
                          <a:latin typeface="Times New Roman" pitchFamily="18" charset="0"/>
                        </a:rPr>
                        <a:t>t</a:t>
                      </a:r>
                      <a:endParaRPr lang="en-US" sz="2400" dirty="0"/>
                    </a:p>
                  </a:txBody>
                  <a:tcPr marT="45711" marB="457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872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 err="1" smtClean="0">
                          <a:latin typeface="Times New Roman" pitchFamily="18" charset="0"/>
                        </a:rPr>
                        <a:t>dz</a:t>
                      </a:r>
                      <a:r>
                        <a:rPr lang="en-US" sz="2400" dirty="0" smtClean="0">
                          <a:latin typeface="Times New Roman" pitchFamily="18" charset="0"/>
                        </a:rPr>
                        <a:t>(</a:t>
                      </a:r>
                      <a:r>
                        <a:rPr lang="en-US" sz="2400" i="1" dirty="0" smtClean="0">
                          <a:latin typeface="Times New Roman" pitchFamily="18" charset="0"/>
                        </a:rPr>
                        <a:t>t</a:t>
                      </a:r>
                      <a:r>
                        <a:rPr lang="en-US" sz="2400" dirty="0" smtClean="0">
                          <a:latin typeface="Times New Roman" pitchFamily="18" charset="0"/>
                        </a:rPr>
                        <a:t>)</a:t>
                      </a:r>
                      <a:r>
                        <a:rPr lang="en-US" sz="2400" dirty="0" smtClean="0"/>
                        <a:t>: </a:t>
                      </a:r>
                      <a:endParaRPr lang="en-US" sz="2400" dirty="0"/>
                    </a:p>
                  </a:txBody>
                  <a:tcPr marT="45711" marB="457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Wiener process driving term structure movements</a:t>
                      </a:r>
                      <a:endParaRPr lang="en-US" sz="2400" dirty="0"/>
                    </a:p>
                  </a:txBody>
                  <a:tcPr marT="45711" marB="457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Modeling  Bond Prices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(Equation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33.1)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577F60-2924-4341-938B-BE443CD45F2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819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893488"/>
              </p:ext>
            </p:extLst>
          </p:nvPr>
        </p:nvGraphicFramePr>
        <p:xfrm>
          <a:off x="1319886" y="1524000"/>
          <a:ext cx="7175500" cy="459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6" imgW="3530600" imgH="2260600" progId="Equation.3">
                  <p:embed/>
                </p:oleObj>
              </mc:Choice>
              <mc:Fallback>
                <p:oleObj name="Equation" r:id="rId6" imgW="3530600" imgH="2260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886" y="1524000"/>
                        <a:ext cx="7175500" cy="459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process for F(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t,T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)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Equation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33.4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and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33.5)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8549473-1740-40C3-9AD6-2FCADF51260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9221" name="Object 3"/>
          <p:cNvGraphicFramePr>
            <a:graphicFrameLocks noChangeAspect="1"/>
          </p:cNvGraphicFramePr>
          <p:nvPr/>
        </p:nvGraphicFramePr>
        <p:xfrm>
          <a:off x="1371600" y="2209800"/>
          <a:ext cx="6499225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6" imgW="3187700" imgH="1676400" progId="Equation.3">
                  <p:embed/>
                </p:oleObj>
              </mc:Choice>
              <mc:Fallback>
                <p:oleObj name="Equation" r:id="rId6" imgW="3187700" imgH="167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09800"/>
                        <a:ext cx="6499225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239000" cy="1058863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Tree Evolution of Term Structure is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Non-Recombining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7620000" cy="47244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3BF0E43-5BF4-495A-9A93-F8FC8FA4E7C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1143000" y="5334000"/>
            <a:ext cx="4267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Tree for the short rate </a:t>
            </a:r>
            <a:r>
              <a:rPr lang="en-US" altLang="en-US" sz="2000" i="1">
                <a:latin typeface="Times New Roman" pitchFamily="18" charset="0"/>
              </a:rPr>
              <a:t>r</a:t>
            </a:r>
            <a:r>
              <a:rPr lang="en-US" altLang="en-US" sz="2000">
                <a:latin typeface="Arial" charset="0"/>
              </a:rPr>
              <a:t> is non-Markov</a:t>
            </a:r>
          </a:p>
        </p:txBody>
      </p:sp>
      <p:grpSp>
        <p:nvGrpSpPr>
          <p:cNvPr id="10247" name="Group 49"/>
          <p:cNvGrpSpPr>
            <a:grpSpLocks/>
          </p:cNvGrpSpPr>
          <p:nvPr/>
        </p:nvGrpSpPr>
        <p:grpSpPr bwMode="auto">
          <a:xfrm>
            <a:off x="2362200" y="2438400"/>
            <a:ext cx="4811713" cy="2819400"/>
            <a:chOff x="888" y="720"/>
            <a:chExt cx="3842" cy="2784"/>
          </a:xfrm>
        </p:grpSpPr>
        <p:grpSp>
          <p:nvGrpSpPr>
            <p:cNvPr id="10248" name="Group 9"/>
            <p:cNvGrpSpPr>
              <a:grpSpLocks/>
            </p:cNvGrpSpPr>
            <p:nvPr/>
          </p:nvGrpSpPr>
          <p:grpSpPr bwMode="auto">
            <a:xfrm>
              <a:off x="888" y="1824"/>
              <a:ext cx="960" cy="624"/>
              <a:chOff x="888" y="1824"/>
              <a:chExt cx="960" cy="624"/>
            </a:xfrm>
          </p:grpSpPr>
          <p:grpSp>
            <p:nvGrpSpPr>
              <p:cNvPr id="10288" name="Group 7"/>
              <p:cNvGrpSpPr>
                <a:grpSpLocks/>
              </p:cNvGrpSpPr>
              <p:nvPr/>
            </p:nvGrpSpPr>
            <p:grpSpPr bwMode="auto">
              <a:xfrm>
                <a:off x="888" y="1824"/>
                <a:ext cx="960" cy="624"/>
                <a:chOff x="888" y="1824"/>
                <a:chExt cx="960" cy="624"/>
              </a:xfrm>
            </p:grpSpPr>
            <p:sp>
              <p:nvSpPr>
                <p:cNvPr id="10290" name="Line 5"/>
                <p:cNvSpPr>
                  <a:spLocks noChangeShapeType="1"/>
                </p:cNvSpPr>
                <p:nvPr/>
              </p:nvSpPr>
              <p:spPr bwMode="auto">
                <a:xfrm>
                  <a:off x="888" y="1824"/>
                  <a:ext cx="0" cy="6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91" name="Line 6"/>
                <p:cNvSpPr>
                  <a:spLocks noChangeShapeType="1"/>
                </p:cNvSpPr>
                <p:nvPr/>
              </p:nvSpPr>
              <p:spPr bwMode="auto">
                <a:xfrm>
                  <a:off x="888" y="2448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289" name="Line 8"/>
              <p:cNvSpPr>
                <a:spLocks noChangeShapeType="1"/>
              </p:cNvSpPr>
              <p:nvPr/>
            </p:nvSpPr>
            <p:spPr bwMode="auto">
              <a:xfrm flipV="1">
                <a:off x="888" y="2016"/>
                <a:ext cx="96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249" name="Group 14"/>
            <p:cNvGrpSpPr>
              <a:grpSpLocks/>
            </p:cNvGrpSpPr>
            <p:nvPr/>
          </p:nvGrpSpPr>
          <p:grpSpPr bwMode="auto">
            <a:xfrm>
              <a:off x="2328" y="1104"/>
              <a:ext cx="961" cy="624"/>
              <a:chOff x="2328" y="1104"/>
              <a:chExt cx="961" cy="624"/>
            </a:xfrm>
          </p:grpSpPr>
          <p:grpSp>
            <p:nvGrpSpPr>
              <p:cNvPr id="10284" name="Group 12"/>
              <p:cNvGrpSpPr>
                <a:grpSpLocks/>
              </p:cNvGrpSpPr>
              <p:nvPr/>
            </p:nvGrpSpPr>
            <p:grpSpPr bwMode="auto">
              <a:xfrm>
                <a:off x="2328" y="1104"/>
                <a:ext cx="960" cy="624"/>
                <a:chOff x="2328" y="1104"/>
                <a:chExt cx="960" cy="624"/>
              </a:xfrm>
            </p:grpSpPr>
            <p:sp>
              <p:nvSpPr>
                <p:cNvPr id="10286" name="Line 10"/>
                <p:cNvSpPr>
                  <a:spLocks noChangeShapeType="1"/>
                </p:cNvSpPr>
                <p:nvPr/>
              </p:nvSpPr>
              <p:spPr bwMode="auto">
                <a:xfrm>
                  <a:off x="2328" y="1104"/>
                  <a:ext cx="0" cy="6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7" name="Line 11"/>
                <p:cNvSpPr>
                  <a:spLocks noChangeShapeType="1"/>
                </p:cNvSpPr>
                <p:nvPr/>
              </p:nvSpPr>
              <p:spPr bwMode="auto">
                <a:xfrm>
                  <a:off x="2328" y="1728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285" name="Freeform 13"/>
              <p:cNvSpPr>
                <a:spLocks/>
              </p:cNvSpPr>
              <p:nvPr/>
            </p:nvSpPr>
            <p:spPr bwMode="auto">
              <a:xfrm>
                <a:off x="2328" y="1329"/>
                <a:ext cx="961" cy="64"/>
              </a:xfrm>
              <a:custGeom>
                <a:avLst/>
                <a:gdLst>
                  <a:gd name="T0" fmla="*/ 0 w 961"/>
                  <a:gd name="T1" fmla="*/ 63 h 64"/>
                  <a:gd name="T2" fmla="*/ 141 w 961"/>
                  <a:gd name="T3" fmla="*/ 9 h 64"/>
                  <a:gd name="T4" fmla="*/ 198 w 961"/>
                  <a:gd name="T5" fmla="*/ 0 h 64"/>
                  <a:gd name="T6" fmla="*/ 246 w 961"/>
                  <a:gd name="T7" fmla="*/ 0 h 64"/>
                  <a:gd name="T8" fmla="*/ 825 w 961"/>
                  <a:gd name="T9" fmla="*/ 27 h 64"/>
                  <a:gd name="T10" fmla="*/ 885 w 961"/>
                  <a:gd name="T11" fmla="*/ 24 h 64"/>
                  <a:gd name="T12" fmla="*/ 939 w 961"/>
                  <a:gd name="T13" fmla="*/ 18 h 64"/>
                  <a:gd name="T14" fmla="*/ 960 w 961"/>
                  <a:gd name="T15" fmla="*/ 12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1"/>
                  <a:gd name="T25" fmla="*/ 0 h 64"/>
                  <a:gd name="T26" fmla="*/ 961 w 961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1" h="64">
                    <a:moveTo>
                      <a:pt x="0" y="63"/>
                    </a:moveTo>
                    <a:lnTo>
                      <a:pt x="141" y="9"/>
                    </a:lnTo>
                    <a:lnTo>
                      <a:pt x="198" y="0"/>
                    </a:lnTo>
                    <a:lnTo>
                      <a:pt x="246" y="0"/>
                    </a:lnTo>
                    <a:lnTo>
                      <a:pt x="825" y="27"/>
                    </a:lnTo>
                    <a:lnTo>
                      <a:pt x="885" y="24"/>
                    </a:lnTo>
                    <a:lnTo>
                      <a:pt x="939" y="18"/>
                    </a:lnTo>
                    <a:lnTo>
                      <a:pt x="960" y="12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50" name="Group 19"/>
            <p:cNvGrpSpPr>
              <a:grpSpLocks/>
            </p:cNvGrpSpPr>
            <p:nvPr/>
          </p:nvGrpSpPr>
          <p:grpSpPr bwMode="auto">
            <a:xfrm>
              <a:off x="3768" y="720"/>
              <a:ext cx="960" cy="624"/>
              <a:chOff x="3768" y="720"/>
              <a:chExt cx="960" cy="624"/>
            </a:xfrm>
          </p:grpSpPr>
          <p:grpSp>
            <p:nvGrpSpPr>
              <p:cNvPr id="10280" name="Group 17"/>
              <p:cNvGrpSpPr>
                <a:grpSpLocks/>
              </p:cNvGrpSpPr>
              <p:nvPr/>
            </p:nvGrpSpPr>
            <p:grpSpPr bwMode="auto">
              <a:xfrm>
                <a:off x="3768" y="720"/>
                <a:ext cx="960" cy="624"/>
                <a:chOff x="3768" y="720"/>
                <a:chExt cx="960" cy="624"/>
              </a:xfrm>
            </p:grpSpPr>
            <p:sp>
              <p:nvSpPr>
                <p:cNvPr id="10282" name="Line 15"/>
                <p:cNvSpPr>
                  <a:spLocks noChangeShapeType="1"/>
                </p:cNvSpPr>
                <p:nvPr/>
              </p:nvSpPr>
              <p:spPr bwMode="auto">
                <a:xfrm>
                  <a:off x="3768" y="720"/>
                  <a:ext cx="0" cy="6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3" name="Line 16"/>
                <p:cNvSpPr>
                  <a:spLocks noChangeShapeType="1"/>
                </p:cNvSpPr>
                <p:nvPr/>
              </p:nvSpPr>
              <p:spPr bwMode="auto">
                <a:xfrm>
                  <a:off x="3768" y="1344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281" name="Freeform 18"/>
              <p:cNvSpPr>
                <a:spLocks/>
              </p:cNvSpPr>
              <p:nvPr/>
            </p:nvSpPr>
            <p:spPr bwMode="auto">
              <a:xfrm>
                <a:off x="3768" y="798"/>
                <a:ext cx="952" cy="280"/>
              </a:xfrm>
              <a:custGeom>
                <a:avLst/>
                <a:gdLst>
                  <a:gd name="T0" fmla="*/ 0 w 952"/>
                  <a:gd name="T1" fmla="*/ 231 h 280"/>
                  <a:gd name="T2" fmla="*/ 126 w 952"/>
                  <a:gd name="T3" fmla="*/ 78 h 280"/>
                  <a:gd name="T4" fmla="*/ 183 w 952"/>
                  <a:gd name="T5" fmla="*/ 30 h 280"/>
                  <a:gd name="T6" fmla="*/ 249 w 952"/>
                  <a:gd name="T7" fmla="*/ 3 h 280"/>
                  <a:gd name="T8" fmla="*/ 294 w 952"/>
                  <a:gd name="T9" fmla="*/ 0 h 280"/>
                  <a:gd name="T10" fmla="*/ 333 w 952"/>
                  <a:gd name="T11" fmla="*/ 12 h 280"/>
                  <a:gd name="T12" fmla="*/ 363 w 952"/>
                  <a:gd name="T13" fmla="*/ 27 h 280"/>
                  <a:gd name="T14" fmla="*/ 405 w 952"/>
                  <a:gd name="T15" fmla="*/ 60 h 280"/>
                  <a:gd name="T16" fmla="*/ 579 w 952"/>
                  <a:gd name="T17" fmla="*/ 204 h 280"/>
                  <a:gd name="T18" fmla="*/ 642 w 952"/>
                  <a:gd name="T19" fmla="*/ 237 h 280"/>
                  <a:gd name="T20" fmla="*/ 711 w 952"/>
                  <a:gd name="T21" fmla="*/ 267 h 280"/>
                  <a:gd name="T22" fmla="*/ 750 w 952"/>
                  <a:gd name="T23" fmla="*/ 273 h 280"/>
                  <a:gd name="T24" fmla="*/ 909 w 952"/>
                  <a:gd name="T25" fmla="*/ 279 h 280"/>
                  <a:gd name="T26" fmla="*/ 951 w 952"/>
                  <a:gd name="T27" fmla="*/ 276 h 28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52"/>
                  <a:gd name="T43" fmla="*/ 0 h 280"/>
                  <a:gd name="T44" fmla="*/ 952 w 952"/>
                  <a:gd name="T45" fmla="*/ 280 h 28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52" h="280">
                    <a:moveTo>
                      <a:pt x="0" y="231"/>
                    </a:moveTo>
                    <a:lnTo>
                      <a:pt x="126" y="78"/>
                    </a:lnTo>
                    <a:lnTo>
                      <a:pt x="183" y="30"/>
                    </a:lnTo>
                    <a:lnTo>
                      <a:pt x="249" y="3"/>
                    </a:lnTo>
                    <a:lnTo>
                      <a:pt x="294" y="0"/>
                    </a:lnTo>
                    <a:lnTo>
                      <a:pt x="333" y="12"/>
                    </a:lnTo>
                    <a:lnTo>
                      <a:pt x="363" y="27"/>
                    </a:lnTo>
                    <a:lnTo>
                      <a:pt x="405" y="60"/>
                    </a:lnTo>
                    <a:lnTo>
                      <a:pt x="579" y="204"/>
                    </a:lnTo>
                    <a:lnTo>
                      <a:pt x="642" y="237"/>
                    </a:lnTo>
                    <a:lnTo>
                      <a:pt x="711" y="267"/>
                    </a:lnTo>
                    <a:lnTo>
                      <a:pt x="750" y="273"/>
                    </a:lnTo>
                    <a:lnTo>
                      <a:pt x="909" y="279"/>
                    </a:lnTo>
                    <a:lnTo>
                      <a:pt x="951" y="276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51" name="Group 24"/>
            <p:cNvGrpSpPr>
              <a:grpSpLocks/>
            </p:cNvGrpSpPr>
            <p:nvPr/>
          </p:nvGrpSpPr>
          <p:grpSpPr bwMode="auto">
            <a:xfrm>
              <a:off x="3768" y="1440"/>
              <a:ext cx="960" cy="624"/>
              <a:chOff x="3768" y="1440"/>
              <a:chExt cx="960" cy="624"/>
            </a:xfrm>
          </p:grpSpPr>
          <p:grpSp>
            <p:nvGrpSpPr>
              <p:cNvPr id="10276" name="Group 22"/>
              <p:cNvGrpSpPr>
                <a:grpSpLocks/>
              </p:cNvGrpSpPr>
              <p:nvPr/>
            </p:nvGrpSpPr>
            <p:grpSpPr bwMode="auto">
              <a:xfrm>
                <a:off x="3768" y="1440"/>
                <a:ext cx="960" cy="624"/>
                <a:chOff x="3768" y="1440"/>
                <a:chExt cx="960" cy="624"/>
              </a:xfrm>
            </p:grpSpPr>
            <p:sp>
              <p:nvSpPr>
                <p:cNvPr id="10278" name="Line 20"/>
                <p:cNvSpPr>
                  <a:spLocks noChangeShapeType="1"/>
                </p:cNvSpPr>
                <p:nvPr/>
              </p:nvSpPr>
              <p:spPr bwMode="auto">
                <a:xfrm>
                  <a:off x="3768" y="1440"/>
                  <a:ext cx="0" cy="6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79" name="Line 21"/>
                <p:cNvSpPr>
                  <a:spLocks noChangeShapeType="1"/>
                </p:cNvSpPr>
                <p:nvPr/>
              </p:nvSpPr>
              <p:spPr bwMode="auto">
                <a:xfrm>
                  <a:off x="3768" y="2064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277" name="Freeform 23"/>
              <p:cNvSpPr>
                <a:spLocks/>
              </p:cNvSpPr>
              <p:nvPr/>
            </p:nvSpPr>
            <p:spPr bwMode="auto">
              <a:xfrm>
                <a:off x="3768" y="1755"/>
                <a:ext cx="928" cy="58"/>
              </a:xfrm>
              <a:custGeom>
                <a:avLst/>
                <a:gdLst>
                  <a:gd name="T0" fmla="*/ 0 w 928"/>
                  <a:gd name="T1" fmla="*/ 57 h 58"/>
                  <a:gd name="T2" fmla="*/ 27 w 928"/>
                  <a:gd name="T3" fmla="*/ 57 h 58"/>
                  <a:gd name="T4" fmla="*/ 45 w 928"/>
                  <a:gd name="T5" fmla="*/ 51 h 58"/>
                  <a:gd name="T6" fmla="*/ 78 w 928"/>
                  <a:gd name="T7" fmla="*/ 30 h 58"/>
                  <a:gd name="T8" fmla="*/ 132 w 928"/>
                  <a:gd name="T9" fmla="*/ 21 h 58"/>
                  <a:gd name="T10" fmla="*/ 168 w 928"/>
                  <a:gd name="T11" fmla="*/ 21 h 58"/>
                  <a:gd name="T12" fmla="*/ 780 w 928"/>
                  <a:gd name="T13" fmla="*/ 21 h 58"/>
                  <a:gd name="T14" fmla="*/ 840 w 928"/>
                  <a:gd name="T15" fmla="*/ 18 h 58"/>
                  <a:gd name="T16" fmla="*/ 885 w 928"/>
                  <a:gd name="T17" fmla="*/ 12 h 58"/>
                  <a:gd name="T18" fmla="*/ 921 w 928"/>
                  <a:gd name="T19" fmla="*/ 6 h 58"/>
                  <a:gd name="T20" fmla="*/ 927 w 928"/>
                  <a:gd name="T21" fmla="*/ 0 h 5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28"/>
                  <a:gd name="T34" fmla="*/ 0 h 58"/>
                  <a:gd name="T35" fmla="*/ 928 w 928"/>
                  <a:gd name="T36" fmla="*/ 58 h 5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28" h="58">
                    <a:moveTo>
                      <a:pt x="0" y="57"/>
                    </a:moveTo>
                    <a:lnTo>
                      <a:pt x="27" y="57"/>
                    </a:lnTo>
                    <a:lnTo>
                      <a:pt x="45" y="51"/>
                    </a:lnTo>
                    <a:lnTo>
                      <a:pt x="78" y="30"/>
                    </a:lnTo>
                    <a:lnTo>
                      <a:pt x="132" y="21"/>
                    </a:lnTo>
                    <a:lnTo>
                      <a:pt x="168" y="21"/>
                    </a:lnTo>
                    <a:lnTo>
                      <a:pt x="780" y="21"/>
                    </a:lnTo>
                    <a:lnTo>
                      <a:pt x="840" y="18"/>
                    </a:lnTo>
                    <a:lnTo>
                      <a:pt x="885" y="12"/>
                    </a:lnTo>
                    <a:lnTo>
                      <a:pt x="921" y="6"/>
                    </a:lnTo>
                    <a:lnTo>
                      <a:pt x="927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52" name="Group 29"/>
            <p:cNvGrpSpPr>
              <a:grpSpLocks/>
            </p:cNvGrpSpPr>
            <p:nvPr/>
          </p:nvGrpSpPr>
          <p:grpSpPr bwMode="auto">
            <a:xfrm>
              <a:off x="3768" y="2160"/>
              <a:ext cx="960" cy="624"/>
              <a:chOff x="3768" y="2160"/>
              <a:chExt cx="960" cy="624"/>
            </a:xfrm>
          </p:grpSpPr>
          <p:grpSp>
            <p:nvGrpSpPr>
              <p:cNvPr id="10272" name="Group 27"/>
              <p:cNvGrpSpPr>
                <a:grpSpLocks/>
              </p:cNvGrpSpPr>
              <p:nvPr/>
            </p:nvGrpSpPr>
            <p:grpSpPr bwMode="auto">
              <a:xfrm>
                <a:off x="3768" y="2160"/>
                <a:ext cx="960" cy="624"/>
                <a:chOff x="3768" y="2160"/>
                <a:chExt cx="960" cy="624"/>
              </a:xfrm>
            </p:grpSpPr>
            <p:sp>
              <p:nvSpPr>
                <p:cNvPr id="10274" name="Line 25"/>
                <p:cNvSpPr>
                  <a:spLocks noChangeShapeType="1"/>
                </p:cNvSpPr>
                <p:nvPr/>
              </p:nvSpPr>
              <p:spPr bwMode="auto">
                <a:xfrm>
                  <a:off x="3768" y="2160"/>
                  <a:ext cx="0" cy="6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75" name="Line 26"/>
                <p:cNvSpPr>
                  <a:spLocks noChangeShapeType="1"/>
                </p:cNvSpPr>
                <p:nvPr/>
              </p:nvSpPr>
              <p:spPr bwMode="auto">
                <a:xfrm>
                  <a:off x="3768" y="2784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273" name="Freeform 28"/>
              <p:cNvSpPr>
                <a:spLocks/>
              </p:cNvSpPr>
              <p:nvPr/>
            </p:nvSpPr>
            <p:spPr bwMode="auto">
              <a:xfrm>
                <a:off x="3768" y="2508"/>
                <a:ext cx="958" cy="67"/>
              </a:xfrm>
              <a:custGeom>
                <a:avLst/>
                <a:gdLst>
                  <a:gd name="T0" fmla="*/ 0 w 958"/>
                  <a:gd name="T1" fmla="*/ 66 h 67"/>
                  <a:gd name="T2" fmla="*/ 213 w 958"/>
                  <a:gd name="T3" fmla="*/ 66 h 67"/>
                  <a:gd name="T4" fmla="*/ 419 w 958"/>
                  <a:gd name="T5" fmla="*/ 55 h 67"/>
                  <a:gd name="T6" fmla="*/ 632 w 958"/>
                  <a:gd name="T7" fmla="*/ 44 h 67"/>
                  <a:gd name="T8" fmla="*/ 821 w 958"/>
                  <a:gd name="T9" fmla="*/ 26 h 67"/>
                  <a:gd name="T10" fmla="*/ 957 w 958"/>
                  <a:gd name="T11" fmla="*/ 0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58"/>
                  <a:gd name="T19" fmla="*/ 0 h 67"/>
                  <a:gd name="T20" fmla="*/ 958 w 958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58" h="67">
                    <a:moveTo>
                      <a:pt x="0" y="66"/>
                    </a:moveTo>
                    <a:lnTo>
                      <a:pt x="213" y="66"/>
                    </a:lnTo>
                    <a:lnTo>
                      <a:pt x="419" y="55"/>
                    </a:lnTo>
                    <a:lnTo>
                      <a:pt x="632" y="44"/>
                    </a:lnTo>
                    <a:lnTo>
                      <a:pt x="821" y="26"/>
                    </a:lnTo>
                    <a:lnTo>
                      <a:pt x="957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53" name="Group 34"/>
            <p:cNvGrpSpPr>
              <a:grpSpLocks/>
            </p:cNvGrpSpPr>
            <p:nvPr/>
          </p:nvGrpSpPr>
          <p:grpSpPr bwMode="auto">
            <a:xfrm>
              <a:off x="2328" y="2544"/>
              <a:ext cx="960" cy="624"/>
              <a:chOff x="2328" y="2544"/>
              <a:chExt cx="960" cy="624"/>
            </a:xfrm>
          </p:grpSpPr>
          <p:grpSp>
            <p:nvGrpSpPr>
              <p:cNvPr id="10268" name="Group 32"/>
              <p:cNvGrpSpPr>
                <a:grpSpLocks/>
              </p:cNvGrpSpPr>
              <p:nvPr/>
            </p:nvGrpSpPr>
            <p:grpSpPr bwMode="auto">
              <a:xfrm>
                <a:off x="2328" y="2544"/>
                <a:ext cx="960" cy="624"/>
                <a:chOff x="2328" y="2544"/>
                <a:chExt cx="960" cy="624"/>
              </a:xfrm>
            </p:grpSpPr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auto">
                <a:xfrm>
                  <a:off x="2328" y="2544"/>
                  <a:ext cx="0" cy="6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auto">
                <a:xfrm>
                  <a:off x="2328" y="3168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269" name="Freeform 33"/>
              <p:cNvSpPr>
                <a:spLocks/>
              </p:cNvSpPr>
              <p:nvPr/>
            </p:nvSpPr>
            <p:spPr bwMode="auto">
              <a:xfrm>
                <a:off x="2328" y="2853"/>
                <a:ext cx="958" cy="208"/>
              </a:xfrm>
              <a:custGeom>
                <a:avLst/>
                <a:gdLst>
                  <a:gd name="T0" fmla="*/ 0 w 958"/>
                  <a:gd name="T1" fmla="*/ 108 h 208"/>
                  <a:gd name="T2" fmla="*/ 51 w 958"/>
                  <a:gd name="T3" fmla="*/ 159 h 208"/>
                  <a:gd name="T4" fmla="*/ 90 w 958"/>
                  <a:gd name="T5" fmla="*/ 192 h 208"/>
                  <a:gd name="T6" fmla="*/ 111 w 958"/>
                  <a:gd name="T7" fmla="*/ 201 h 208"/>
                  <a:gd name="T8" fmla="*/ 132 w 958"/>
                  <a:gd name="T9" fmla="*/ 207 h 208"/>
                  <a:gd name="T10" fmla="*/ 165 w 958"/>
                  <a:gd name="T11" fmla="*/ 204 h 208"/>
                  <a:gd name="T12" fmla="*/ 186 w 958"/>
                  <a:gd name="T13" fmla="*/ 195 h 208"/>
                  <a:gd name="T14" fmla="*/ 483 w 958"/>
                  <a:gd name="T15" fmla="*/ 93 h 208"/>
                  <a:gd name="T16" fmla="*/ 633 w 958"/>
                  <a:gd name="T17" fmla="*/ 51 h 208"/>
                  <a:gd name="T18" fmla="*/ 795 w 958"/>
                  <a:gd name="T19" fmla="*/ 18 h 208"/>
                  <a:gd name="T20" fmla="*/ 945 w 958"/>
                  <a:gd name="T21" fmla="*/ 0 h 208"/>
                  <a:gd name="T22" fmla="*/ 957 w 958"/>
                  <a:gd name="T23" fmla="*/ 0 h 2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58"/>
                  <a:gd name="T37" fmla="*/ 0 h 208"/>
                  <a:gd name="T38" fmla="*/ 958 w 958"/>
                  <a:gd name="T39" fmla="*/ 208 h 20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58" h="208">
                    <a:moveTo>
                      <a:pt x="0" y="108"/>
                    </a:moveTo>
                    <a:lnTo>
                      <a:pt x="51" y="159"/>
                    </a:lnTo>
                    <a:lnTo>
                      <a:pt x="90" y="192"/>
                    </a:lnTo>
                    <a:lnTo>
                      <a:pt x="111" y="201"/>
                    </a:lnTo>
                    <a:lnTo>
                      <a:pt x="132" y="207"/>
                    </a:lnTo>
                    <a:lnTo>
                      <a:pt x="165" y="204"/>
                    </a:lnTo>
                    <a:lnTo>
                      <a:pt x="186" y="195"/>
                    </a:lnTo>
                    <a:lnTo>
                      <a:pt x="483" y="93"/>
                    </a:lnTo>
                    <a:lnTo>
                      <a:pt x="633" y="51"/>
                    </a:lnTo>
                    <a:lnTo>
                      <a:pt x="795" y="18"/>
                    </a:lnTo>
                    <a:lnTo>
                      <a:pt x="945" y="0"/>
                    </a:lnTo>
                    <a:lnTo>
                      <a:pt x="957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54" name="Group 39"/>
            <p:cNvGrpSpPr>
              <a:grpSpLocks/>
            </p:cNvGrpSpPr>
            <p:nvPr/>
          </p:nvGrpSpPr>
          <p:grpSpPr bwMode="auto">
            <a:xfrm>
              <a:off x="3766" y="2880"/>
              <a:ext cx="964" cy="624"/>
              <a:chOff x="3766" y="2880"/>
              <a:chExt cx="964" cy="624"/>
            </a:xfrm>
          </p:grpSpPr>
          <p:grpSp>
            <p:nvGrpSpPr>
              <p:cNvPr id="10264" name="Group 37"/>
              <p:cNvGrpSpPr>
                <a:grpSpLocks/>
              </p:cNvGrpSpPr>
              <p:nvPr/>
            </p:nvGrpSpPr>
            <p:grpSpPr bwMode="auto">
              <a:xfrm>
                <a:off x="3768" y="2880"/>
                <a:ext cx="960" cy="624"/>
                <a:chOff x="3768" y="2880"/>
                <a:chExt cx="960" cy="624"/>
              </a:xfrm>
            </p:grpSpPr>
            <p:sp>
              <p:nvSpPr>
                <p:cNvPr id="10266" name="Line 35"/>
                <p:cNvSpPr>
                  <a:spLocks noChangeShapeType="1"/>
                </p:cNvSpPr>
                <p:nvPr/>
              </p:nvSpPr>
              <p:spPr bwMode="auto">
                <a:xfrm>
                  <a:off x="3768" y="2880"/>
                  <a:ext cx="0" cy="6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7" name="Line 36"/>
                <p:cNvSpPr>
                  <a:spLocks noChangeShapeType="1"/>
                </p:cNvSpPr>
                <p:nvPr/>
              </p:nvSpPr>
              <p:spPr bwMode="auto">
                <a:xfrm>
                  <a:off x="3768" y="3504"/>
                  <a:ext cx="9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265" name="Freeform 38"/>
              <p:cNvSpPr>
                <a:spLocks/>
              </p:cNvSpPr>
              <p:nvPr/>
            </p:nvSpPr>
            <p:spPr bwMode="auto">
              <a:xfrm>
                <a:off x="3766" y="3192"/>
                <a:ext cx="964" cy="184"/>
              </a:xfrm>
              <a:custGeom>
                <a:avLst/>
                <a:gdLst>
                  <a:gd name="T0" fmla="*/ 0 w 964"/>
                  <a:gd name="T1" fmla="*/ 59 h 184"/>
                  <a:gd name="T2" fmla="*/ 47 w 964"/>
                  <a:gd name="T3" fmla="*/ 121 h 184"/>
                  <a:gd name="T4" fmla="*/ 83 w 964"/>
                  <a:gd name="T5" fmla="*/ 163 h 184"/>
                  <a:gd name="T6" fmla="*/ 103 w 964"/>
                  <a:gd name="T7" fmla="*/ 174 h 184"/>
                  <a:gd name="T8" fmla="*/ 124 w 964"/>
                  <a:gd name="T9" fmla="*/ 183 h 184"/>
                  <a:gd name="T10" fmla="*/ 157 w 964"/>
                  <a:gd name="T11" fmla="*/ 182 h 184"/>
                  <a:gd name="T12" fmla="*/ 179 w 964"/>
                  <a:gd name="T13" fmla="*/ 173 h 184"/>
                  <a:gd name="T14" fmla="*/ 483 w 964"/>
                  <a:gd name="T15" fmla="*/ 75 h 184"/>
                  <a:gd name="T16" fmla="*/ 636 w 964"/>
                  <a:gd name="T17" fmla="*/ 37 h 184"/>
                  <a:gd name="T18" fmla="*/ 800 w 964"/>
                  <a:gd name="T19" fmla="*/ 10 h 184"/>
                  <a:gd name="T20" fmla="*/ 951 w 964"/>
                  <a:gd name="T21" fmla="*/ 0 h 184"/>
                  <a:gd name="T22" fmla="*/ 963 w 964"/>
                  <a:gd name="T23" fmla="*/ 0 h 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64"/>
                  <a:gd name="T37" fmla="*/ 0 h 184"/>
                  <a:gd name="T38" fmla="*/ 964 w 964"/>
                  <a:gd name="T39" fmla="*/ 184 h 18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64" h="184">
                    <a:moveTo>
                      <a:pt x="0" y="59"/>
                    </a:moveTo>
                    <a:lnTo>
                      <a:pt x="47" y="121"/>
                    </a:lnTo>
                    <a:lnTo>
                      <a:pt x="83" y="163"/>
                    </a:lnTo>
                    <a:lnTo>
                      <a:pt x="103" y="174"/>
                    </a:lnTo>
                    <a:lnTo>
                      <a:pt x="124" y="183"/>
                    </a:lnTo>
                    <a:lnTo>
                      <a:pt x="157" y="182"/>
                    </a:lnTo>
                    <a:lnTo>
                      <a:pt x="179" y="173"/>
                    </a:lnTo>
                    <a:lnTo>
                      <a:pt x="483" y="75"/>
                    </a:lnTo>
                    <a:lnTo>
                      <a:pt x="636" y="37"/>
                    </a:lnTo>
                    <a:lnTo>
                      <a:pt x="800" y="10"/>
                    </a:lnTo>
                    <a:lnTo>
                      <a:pt x="951" y="0"/>
                    </a:lnTo>
                    <a:lnTo>
                      <a:pt x="963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55" name="Group 42"/>
            <p:cNvGrpSpPr>
              <a:grpSpLocks/>
            </p:cNvGrpSpPr>
            <p:nvPr/>
          </p:nvGrpSpPr>
          <p:grpSpPr bwMode="auto">
            <a:xfrm>
              <a:off x="3360" y="1056"/>
              <a:ext cx="336" cy="672"/>
              <a:chOff x="3360" y="1056"/>
              <a:chExt cx="336" cy="672"/>
            </a:xfrm>
          </p:grpSpPr>
          <p:sp>
            <p:nvSpPr>
              <p:cNvPr id="10262" name="Line 40"/>
              <p:cNvSpPr>
                <a:spLocks noChangeShapeType="1"/>
              </p:cNvSpPr>
              <p:nvPr/>
            </p:nvSpPr>
            <p:spPr bwMode="auto">
              <a:xfrm flipV="1">
                <a:off x="3360" y="1056"/>
                <a:ext cx="336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3" name="Line 41"/>
              <p:cNvSpPr>
                <a:spLocks noChangeShapeType="1"/>
              </p:cNvSpPr>
              <p:nvPr/>
            </p:nvSpPr>
            <p:spPr bwMode="auto">
              <a:xfrm>
                <a:off x="3360" y="1392"/>
                <a:ext cx="336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256" name="Group 45"/>
            <p:cNvGrpSpPr>
              <a:grpSpLocks/>
            </p:cNvGrpSpPr>
            <p:nvPr/>
          </p:nvGrpSpPr>
          <p:grpSpPr bwMode="auto">
            <a:xfrm>
              <a:off x="1920" y="1728"/>
              <a:ext cx="336" cy="672"/>
              <a:chOff x="1920" y="1728"/>
              <a:chExt cx="336" cy="672"/>
            </a:xfrm>
          </p:grpSpPr>
          <p:sp>
            <p:nvSpPr>
              <p:cNvPr id="10260" name="Line 43"/>
              <p:cNvSpPr>
                <a:spLocks noChangeShapeType="1"/>
              </p:cNvSpPr>
              <p:nvPr/>
            </p:nvSpPr>
            <p:spPr bwMode="auto">
              <a:xfrm flipV="1">
                <a:off x="1920" y="1728"/>
                <a:ext cx="336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1" name="Line 44"/>
              <p:cNvSpPr>
                <a:spLocks noChangeShapeType="1"/>
              </p:cNvSpPr>
              <p:nvPr/>
            </p:nvSpPr>
            <p:spPr bwMode="auto">
              <a:xfrm>
                <a:off x="1920" y="2064"/>
                <a:ext cx="336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257" name="Group 48"/>
            <p:cNvGrpSpPr>
              <a:grpSpLocks/>
            </p:cNvGrpSpPr>
            <p:nvPr/>
          </p:nvGrpSpPr>
          <p:grpSpPr bwMode="auto">
            <a:xfrm>
              <a:off x="3360" y="2544"/>
              <a:ext cx="336" cy="672"/>
              <a:chOff x="3360" y="2544"/>
              <a:chExt cx="336" cy="672"/>
            </a:xfrm>
          </p:grpSpPr>
          <p:sp>
            <p:nvSpPr>
              <p:cNvPr id="10258" name="Line 46"/>
              <p:cNvSpPr>
                <a:spLocks noChangeShapeType="1"/>
              </p:cNvSpPr>
              <p:nvPr/>
            </p:nvSpPr>
            <p:spPr bwMode="auto">
              <a:xfrm flipV="1">
                <a:off x="3360" y="2544"/>
                <a:ext cx="336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9" name="Line 47"/>
              <p:cNvSpPr>
                <a:spLocks noChangeShapeType="1"/>
              </p:cNvSpPr>
              <p:nvPr/>
            </p:nvSpPr>
            <p:spPr bwMode="auto">
              <a:xfrm>
                <a:off x="3360" y="2880"/>
                <a:ext cx="336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BGM Model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63738"/>
            <a:ext cx="7772400" cy="4167187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 The BGM model is a model constructed in terms of the forward rates applicable to  periods such as 3 months or 6 months (not instantaneous forward rates)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forward rate volatilities for the periods considered can be determined from cap prices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BA1795-8080-4BD6-A04C-8436D28E5EF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Notation</a:t>
            </a:r>
          </a:p>
        </p:txBody>
      </p:sp>
      <p:sp>
        <p:nvSpPr>
          <p:cNvPr id="1229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0DB870-7F16-4F76-8B57-8C513B3B98D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2293" name="Object 1024"/>
          <p:cNvGraphicFramePr>
            <a:graphicFrameLocks noChangeAspect="1"/>
          </p:cNvGraphicFramePr>
          <p:nvPr/>
        </p:nvGraphicFramePr>
        <p:xfrm>
          <a:off x="685800" y="2209800"/>
          <a:ext cx="7589838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6" imgW="2908300" imgH="914400" progId="Equation.3">
                  <p:embed/>
                </p:oleObj>
              </mc:Choice>
              <mc:Fallback>
                <p:oleObj name="Equation" r:id="rId6" imgW="2908300" imgH="9144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7589838" cy="240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Volatility Structure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331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88E30FD-2DFA-455C-9BD1-33E070ADFF5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331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0018884"/>
              </p:ext>
            </p:extLst>
          </p:nvPr>
        </p:nvGraphicFramePr>
        <p:xfrm>
          <a:off x="1906588" y="2501900"/>
          <a:ext cx="5924550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6" imgW="2514600" imgH="1002960" progId="Equation.DSMT4">
                  <p:embed/>
                </p:oleObj>
              </mc:Choice>
              <mc:Fallback>
                <p:oleObj name="Equation" r:id="rId6" imgW="2514600" imgH="100296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2501900"/>
                        <a:ext cx="5924550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Ch32HullOFOD8thEdition</Template>
  <TotalTime>196</TotalTime>
  <Words>864</Words>
  <Application>Microsoft Office PowerPoint</Application>
  <PresentationFormat>On-screen Show (4:3)</PresentationFormat>
  <Paragraphs>131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Symbol</vt:lpstr>
      <vt:lpstr>Tahoma</vt:lpstr>
      <vt:lpstr>Times New Roman</vt:lpstr>
      <vt:lpstr>Wingdings</vt:lpstr>
      <vt:lpstr>Wingdings 2</vt:lpstr>
      <vt:lpstr>Global</vt:lpstr>
      <vt:lpstr>Equation</vt:lpstr>
      <vt:lpstr>Document</vt:lpstr>
      <vt:lpstr> Chapter 33 Modeling Forward Rates</vt:lpstr>
      <vt:lpstr>HJM Model: Notation </vt:lpstr>
      <vt:lpstr>Notation continued </vt:lpstr>
      <vt:lpstr>Modeling  Bond Prices (Equation 33.1)</vt:lpstr>
      <vt:lpstr>The process for F(t,T) Equation 33.4 and 33.5)</vt:lpstr>
      <vt:lpstr>Tree Evolution of Term Structure is Non-Recombining</vt:lpstr>
      <vt:lpstr>The BGM Model</vt:lpstr>
      <vt:lpstr>Notation</vt:lpstr>
      <vt:lpstr>Volatility Structure</vt:lpstr>
      <vt:lpstr>   In Theory the L’s can be Determined from Cap Prices</vt:lpstr>
      <vt:lpstr>Example 33.1 </vt:lpstr>
      <vt:lpstr>Example 33.2</vt:lpstr>
      <vt:lpstr>The Process for Fk in a One-Factor BGM Market Model</vt:lpstr>
      <vt:lpstr>Rolling Risk-Neutrality (Equation 33.12)</vt:lpstr>
      <vt:lpstr>The BGM and HJM models</vt:lpstr>
      <vt:lpstr>Monte Carlo Implementation of BGM Model (Equation 33.14)</vt:lpstr>
      <vt:lpstr>Multifactor Versions of BGM</vt:lpstr>
      <vt:lpstr>Ratchet Caps, Sticky Caps, and Flexi Caps</vt:lpstr>
      <vt:lpstr>Valuing European Options in the BGM Model</vt:lpstr>
      <vt:lpstr>Calibrating the BGM Model</vt:lpstr>
      <vt:lpstr>Types of Agency Mortgage-Backed Securities (MBSs)</vt:lpstr>
      <vt:lpstr>Option-Adjusted Spread (OAS)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Forward Rates</dc:title>
  <dc:subject>Options, Futures, and Other Derivatives, 11e</dc:subject>
  <dc:creator>John C. Hull</dc:creator>
  <cp:keywords>Chapter 33</cp:keywords>
  <dc:description>Copyright 2021 by John C. Hull. All Rights Reserved. Published 2021</dc:description>
  <cp:lastModifiedBy>John Hull</cp:lastModifiedBy>
  <cp:revision>29</cp:revision>
  <dcterms:created xsi:type="dcterms:W3CDTF">2008-05-30T08:49:59Z</dcterms:created>
  <dcterms:modified xsi:type="dcterms:W3CDTF">2020-10-03T18:37:44Z</dcterms:modified>
</cp:coreProperties>
</file>