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E889FE-1BFF-40A0-9692-53FBB121F961}" type="datetimeFigureOut">
              <a:rPr lang="en-US"/>
              <a:pPr>
                <a:defRPr/>
              </a:pPr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9F2085-D9ED-45EB-9CB2-528A56D7E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E8BD8E-49F8-4E02-8020-13D4E58607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357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37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654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985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304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1707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825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076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F96FF2-FF04-4565-91B1-741FFA6F8398}" type="datetime1">
              <a:rPr lang="en-US" smtClean="0"/>
              <a:t>10/3/2020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0DDF1-8E9B-4454-95AB-C598F89F1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B4D1-B820-4FE9-AA46-CADF3768F207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C1C2A-D375-4604-A1D5-EB81BDD80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086A9-59D4-4BB9-A5CC-C9C7CE6F3DF2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946FF-79BD-4305-9A13-4AB98ED91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F0B002-FA90-4418-A762-84153E015D27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F61DA-AE1C-4A8B-A7B2-97C70E73D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2370C-C519-4FDE-96AE-B13A91B6E81E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C95A7-283C-4C22-9E3C-66CD4EEA5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CF8D2-1300-4426-A76D-42283619792C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2297-78FA-45BA-92AB-E21A8538A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9480E-D6F1-41D9-82E1-196FD223C3D1}" type="datetime1">
              <a:rPr lang="en-US" smtClean="0"/>
              <a:t>10/3/2020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0BE3F-14E6-4928-919C-D76A6AEE0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BDFC8C-0DB7-4C68-8D56-34E3C40B2D57}" type="datetime1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36E10-62FC-48E8-B77E-D5925A4A2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2723-3318-458E-AE6F-D6E4BC64ADE5}" type="datetime1">
              <a:rPr lang="en-US" smtClean="0"/>
              <a:t>10/3/2020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35F7B-EF4E-4082-9E87-080EB9170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9A116-E758-4090-925A-FF258AA406EF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AC211-6BC6-4185-8BC2-0B48ED85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C4D8C-5357-435C-B516-124F950E39ED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C5638-BA5A-40EB-9C45-434D862FA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75F6267F-2535-4083-977A-B44CE2576EF9}" type="datetime1">
              <a:rPr lang="en-US" smtClean="0"/>
              <a:t>10/3/2020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DA0D4C-5CC6-4A8B-BA51-2356A7489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34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Swaps Revisited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5029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DD0DDE-3292-4503-A011-6FB6A7313CC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Valuation of Swaps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133600"/>
            <a:ext cx="7499350" cy="4114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standard approach is to assume that forward rates will be realized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This works for plain vanilla interest rate and plain vanilla currency swaps, but does not necessarily work for non-standard swaps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36F866-17E0-4940-B59F-0C0784BF247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Variations on Vanilla Interest Rate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Swaps </a:t>
            </a: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(Section 34.1; Business Snapshot 34.1)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06096" y="2511718"/>
            <a:ext cx="749935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Principal different on two sides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Payment frequency different on two sides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Can be floating-for-floating instead of floating-for-fixed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It is still correct to assume that forward rates are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realized</a:t>
            </a: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9149CB-13CA-4559-82F2-9EE3D09F1C0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Compounding Swaps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(Section 34.3; Business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Snapshot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34.2)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438400"/>
            <a:ext cx="7086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Interest is compounded instead of being paid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Example: the fixed side is 6% compounded forward at 6.3% while the floating side is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SOFR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plus 20 bps compounded forward at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SOFR</a:t>
            </a: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This type of compounding swap can be valued (approximately) using the “assume forward rates are realized” rule.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Approximation is exact if spread over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floating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for compounding is zero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C80DCD-6A0E-4EA4-B673-25FC406570F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Currency Swaps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 theory, a swap where </a:t>
            </a:r>
            <a:r>
              <a:rPr lang="en-US" altLang="en-US" dirty="0" smtClean="0">
                <a:latin typeface="Arial" charset="0"/>
                <a:cs typeface="Arial" charset="0"/>
              </a:rPr>
              <a:t>floating </a:t>
            </a:r>
            <a:r>
              <a:rPr lang="en-US" altLang="en-US" dirty="0" smtClean="0">
                <a:latin typeface="Arial" charset="0"/>
                <a:cs typeface="Arial" charset="0"/>
              </a:rPr>
              <a:t>in one currency is exchanged for </a:t>
            </a:r>
            <a:r>
              <a:rPr lang="en-US" altLang="en-US" dirty="0" smtClean="0">
                <a:latin typeface="Arial" charset="0"/>
                <a:cs typeface="Arial" charset="0"/>
              </a:rPr>
              <a:t>floating </a:t>
            </a:r>
            <a:r>
              <a:rPr lang="en-US" altLang="en-US" dirty="0" smtClean="0">
                <a:latin typeface="Arial" charset="0"/>
                <a:cs typeface="Arial" charset="0"/>
              </a:rPr>
              <a:t>in another currency is worth zero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 practice it is sometimes the case that </a:t>
            </a:r>
            <a:r>
              <a:rPr lang="en-US" altLang="en-US" dirty="0" smtClean="0">
                <a:latin typeface="Arial" charset="0"/>
                <a:cs typeface="Arial" charset="0"/>
              </a:rPr>
              <a:t>floating </a:t>
            </a:r>
            <a:r>
              <a:rPr lang="en-US" altLang="en-US" dirty="0" smtClean="0">
                <a:latin typeface="Arial" charset="0"/>
                <a:cs typeface="Arial" charset="0"/>
              </a:rPr>
              <a:t>in currency A is exchanged for </a:t>
            </a:r>
            <a:r>
              <a:rPr lang="en-US" altLang="en-US" dirty="0" smtClean="0">
                <a:latin typeface="Arial" charset="0"/>
                <a:cs typeface="Arial" charset="0"/>
              </a:rPr>
              <a:t>floating </a:t>
            </a:r>
            <a:r>
              <a:rPr lang="en-US" altLang="en-US" dirty="0" smtClean="0">
                <a:latin typeface="Arial" charset="0"/>
                <a:cs typeface="Arial" charset="0"/>
              </a:rPr>
              <a:t>plus a spread in currency </a:t>
            </a:r>
            <a:r>
              <a:rPr lang="en-US" altLang="en-US" dirty="0" smtClean="0">
                <a:latin typeface="Arial" charset="0"/>
                <a:cs typeface="Arial" charset="0"/>
              </a:rPr>
              <a:t>B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6280BA-C8BD-4ECB-BB42-D7E0F836A8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Equity Swaps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(Section 34.4; Business Snapshot 34.3)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543800" cy="4038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Total return on an equity index is exchanged periodically for a fixed or floating return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When the return on an equity index is exchanged for </a:t>
            </a:r>
            <a:r>
              <a:rPr lang="en-US" altLang="en-US" dirty="0" smtClean="0">
                <a:latin typeface="Arial" charset="0"/>
                <a:cs typeface="Arial" charset="0"/>
              </a:rPr>
              <a:t>floating </a:t>
            </a:r>
            <a:r>
              <a:rPr lang="en-US" altLang="en-US" dirty="0" smtClean="0">
                <a:latin typeface="Arial" charset="0"/>
                <a:cs typeface="Arial" charset="0"/>
              </a:rPr>
              <a:t>the value of the swap is always zero immediately after a </a:t>
            </a:r>
            <a:r>
              <a:rPr lang="en-US" altLang="en-US" dirty="0" smtClean="0">
                <a:latin typeface="Arial" charset="0"/>
                <a:cs typeface="Arial" charset="0"/>
              </a:rPr>
              <a:t>payment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3766DF-2D47-46A0-BBCC-9B64B104FDC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Swaps with Embedded Options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(Section 34.5)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286000"/>
            <a:ext cx="749935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Accrual swaps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Cancelable swaps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Cancelable compounding swaps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0125C1-83B7-4522-83C6-045C9F4057E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Other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Swaps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362200"/>
            <a:ext cx="7499350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Indexed principal swap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Commodity swap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Bizarre </a:t>
            </a:r>
            <a:r>
              <a:rPr lang="en-US" altLang="en-US" dirty="0" smtClean="0">
                <a:latin typeface="Arial" charset="0"/>
                <a:cs typeface="Arial" charset="0"/>
              </a:rPr>
              <a:t>deals (for example, the P&amp;G 5/30 swap in Business Snapshot 34.4)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A14AD3-3BF0-44AF-903C-8E31FEA1DD2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Ch33HullOFOD8thEdition</Template>
  <TotalTime>117</TotalTime>
  <Words>438</Words>
  <Application>Microsoft Office PowerPoint</Application>
  <PresentationFormat>On-screen Show (4:3)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Global</vt:lpstr>
      <vt:lpstr>Chapter 34 Swaps Revisited</vt:lpstr>
      <vt:lpstr>Valuation of Swaps</vt:lpstr>
      <vt:lpstr>Variations on Vanilla Interest Rate Swaps (Section 34.1; Business Snapshot 34.1)</vt:lpstr>
      <vt:lpstr>Compounding Swaps (Section 34.3; Business Snapshot 34.2)</vt:lpstr>
      <vt:lpstr>Currency Swaps</vt:lpstr>
      <vt:lpstr>Equity Swaps (Section 34.4; Business Snapshot 34.3)</vt:lpstr>
      <vt:lpstr>Swaps with Embedded Options (Section 34.5)</vt:lpstr>
      <vt:lpstr>Other Swaps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Swaps Revisited</dc:title>
  <dc:subject>Options, Futures, and Other Derivatives, 11e</dc:subject>
  <dc:creator>John C. Hull</dc:creator>
  <cp:keywords>Chapter 34</cp:keywords>
  <dc:description>Copyright 2021 by John C. Hull. All Rights Reserved. Published 2021</dc:description>
  <cp:lastModifiedBy>John Hull</cp:lastModifiedBy>
  <cp:revision>23</cp:revision>
  <dcterms:created xsi:type="dcterms:W3CDTF">2008-05-30T08:49:59Z</dcterms:created>
  <dcterms:modified xsi:type="dcterms:W3CDTF">2020-10-03T18:51:37Z</dcterms:modified>
</cp:coreProperties>
</file>