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25"/>
  </p:notesMasterIdLst>
  <p:sldIdLst>
    <p:sldId id="256" r:id="rId2"/>
    <p:sldId id="270" r:id="rId3"/>
    <p:sldId id="271" r:id="rId4"/>
    <p:sldId id="262" r:id="rId5"/>
    <p:sldId id="272" r:id="rId6"/>
    <p:sldId id="263" r:id="rId7"/>
    <p:sldId id="273" r:id="rId8"/>
    <p:sldId id="264" r:id="rId9"/>
    <p:sldId id="265" r:id="rId10"/>
    <p:sldId id="266" r:id="rId11"/>
    <p:sldId id="274" r:id="rId12"/>
    <p:sldId id="276" r:id="rId13"/>
    <p:sldId id="277" r:id="rId14"/>
    <p:sldId id="280" r:id="rId15"/>
    <p:sldId id="278" r:id="rId16"/>
    <p:sldId id="279" r:id="rId17"/>
    <p:sldId id="281" r:id="rId18"/>
    <p:sldId id="282" r:id="rId19"/>
    <p:sldId id="260" r:id="rId20"/>
    <p:sldId id="261" r:id="rId21"/>
    <p:sldId id="267" r:id="rId22"/>
    <p:sldId id="269" r:id="rId23"/>
    <p:sldId id="25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ADA922-9AE3-432A-A166-09A4CED6B437}" type="datetimeFigureOut">
              <a:rPr lang="en-US"/>
              <a:pPr>
                <a:defRPr/>
              </a:pPr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13A1BE-E412-415D-9466-44924B11F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AD6AB1-195E-42AD-BE1A-940446C520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2F84D-FF9B-4A26-A78B-C458EC257E5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D824-3F74-4EB0-9CE3-B0C598C74A5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C1299-9288-4D57-A63E-621948FEE9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F423B-0598-4F0A-91F0-8D49C36E39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8C4B3-2532-42C1-A68C-0AF4AE110E4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26357-E540-4BC8-9E31-EC6CB7C7DE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A0DE33-696A-4B33-B844-CC44ABD48E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4D1FFF-B37D-4926-B5B4-517E527D65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BB80DF-6C00-43BC-AEC8-D7EF7CE7BB3C}" type="datetime1">
              <a:rPr lang="en-US" smtClean="0"/>
              <a:t>10/3/2020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7BBB-6EBD-4CCD-AFFE-70DDFE2B4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F7B1C-2718-4EAB-A5B9-F5313AE1917E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CB164-AF3F-4219-AF3F-D8EEE63CC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77640-6AD8-4246-A8A6-09F12D5248D0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44478-71F2-41EB-97DE-83C71D66E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3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EF2A29-64F8-4651-A88E-DE891A01701A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6CC0D-7AEF-456D-BD1B-6D85CE72B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2994-FF27-480D-ADD3-E91BBF152C0D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57401-EF0D-4F2F-8D31-D1E78EAFD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4A032-7ED2-46E4-B04A-A98DCA426571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5064F-5E61-4F17-9D95-4B9252945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6B3A-8199-4A27-BC05-AE4E617A5D12}" type="datetime1">
              <a:rPr lang="en-US" smtClean="0"/>
              <a:t>10/3/2020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97611-4655-439A-8AD9-82E592421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3476F0-A444-4FA9-9CA8-C945EAB1BA77}" type="datetime1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98627-237A-404E-83E9-633EBFD5B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40386-804B-4F2F-B28A-2BF6A1556A71}" type="datetime1">
              <a:rPr lang="en-US" smtClean="0"/>
              <a:t>10/3/2020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FB6CF-697D-439F-9E6C-DF2942546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1B58E-FF7D-40E0-9757-3FEE15C22F48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2E6AB-30DA-4676-A2BE-524030711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C7900-D7A0-451C-AA5D-E724B13DEEDE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BCCF1-D3A8-42A8-BDBD-ACEFB0A86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44965638-8FD7-47E3-B7FD-FA1A419E1ADA}" type="datetime1">
              <a:rPr lang="en-US" smtClean="0"/>
              <a:t>10/3/2020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33F09CF-58B2-4D75-B565-CCC9D66C7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02" r:id="rId3"/>
    <p:sldLayoutId id="2147483903" r:id="rId4"/>
    <p:sldLayoutId id="2147483904" r:id="rId5"/>
    <p:sldLayoutId id="2147483912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35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Energy and Commodity Derivatives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41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E4ECF1-5060-49BF-99AC-F10D484CD36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Electricity Derivatives </a:t>
            </a:r>
            <a:r>
              <a:rPr lang="en-US" altLang="en-US" sz="2600" smtClean="0"/>
              <a:t>continued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 typical contract allows one side to receive a specified number of megawatt hours for a specified price at a specified location during a particular month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Types of contracts: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5x8,  5x16, 7x24, daily or monthly exercise,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swing options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64518D-7591-4DE6-BBBC-A87D5A9FADA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Commodity Prices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286000"/>
            <a:ext cx="7499350" cy="3962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Futures prices can be used to define the process followed by a commodity price in a risk-neutral world.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We can build in mean reversion and use a process for constructing trinomial trees that is analogous to that used for interest rates in Chapter 32 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220D75-B72F-4429-ADC0-411B722C878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Process for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Commodity Price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057400"/>
            <a:ext cx="7499350" cy="3657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 simple mean reverting process is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) = [</a:t>
            </a:r>
            <a:r>
              <a:rPr 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dirty="0" smtClean="0">
                <a:latin typeface="Arial" charset="0"/>
                <a:cs typeface="Arial" charset="0"/>
              </a:rPr>
              <a:t>) −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a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)]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dt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+ </a:t>
            </a:r>
            <a:r>
              <a:rPr lang="en-US" dirty="0" smtClean="0">
                <a:latin typeface="Symbol" pitchFamily="18" charset="2"/>
                <a:cs typeface="Arial" charset="0"/>
              </a:rPr>
              <a:t>s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dz</a:t>
            </a:r>
            <a:endParaRPr lang="en-US" i="1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i="1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Can also be written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Assume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/>
              <a:t> = 0.1, </a:t>
            </a:r>
            <a:r>
              <a:rPr lang="en-US" dirty="0" smtClean="0">
                <a:latin typeface="Symbol" pitchFamily="18" charset="2"/>
              </a:rPr>
              <a:t>s </a:t>
            </a:r>
            <a:r>
              <a:rPr lang="en-US" dirty="0" smtClean="0"/>
              <a:t>= 0.2, and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i="1" dirty="0" err="1" smtClean="0">
                <a:latin typeface="+mj-lt"/>
              </a:rPr>
              <a:t>t</a:t>
            </a:r>
            <a:r>
              <a:rPr lang="en-US" i="1" dirty="0" smtClean="0">
                <a:latin typeface="+mj-lt"/>
              </a:rPr>
              <a:t> </a:t>
            </a:r>
            <a:r>
              <a:rPr lang="en-US" dirty="0" smtClean="0"/>
              <a:t>= 1 year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29FBCA-2ADC-4050-84EC-A26DD5EDA0B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90" name="Object 2"/>
          <p:cNvGraphicFramePr>
            <a:graphicFrameLocks noChangeAspect="1"/>
          </p:cNvGraphicFramePr>
          <p:nvPr/>
        </p:nvGraphicFramePr>
        <p:xfrm>
          <a:off x="1828800" y="4191000"/>
          <a:ext cx="3317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6" imgW="1714500" imgH="393700" progId="Equation.3">
                  <p:embed/>
                </p:oleObj>
              </mc:Choice>
              <mc:Fallback>
                <p:oleObj name="Equation" r:id="rId6" imgW="17145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33178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80" y="696698"/>
            <a:ext cx="8212137" cy="898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Tree 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for </a:t>
            </a:r>
            <a:r>
              <a:rPr lang="en-US" dirty="0" smtClean="0"/>
              <a:t>ln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 Assuming </a:t>
            </a:r>
            <a:r>
              <a:rPr lang="en-US" sz="3500" dirty="0">
                <a:solidFill>
                  <a:schemeClr val="tx2">
                    <a:satMod val="130000"/>
                  </a:schemeClr>
                </a:solidFill>
                <a:latin typeface="Symbol" pitchFamily="18" charset="2"/>
              </a:rPr>
              <a:t>q(</a:t>
            </a: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t)=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0 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</a:rPr>
              <a:t>(Figure 35.1)</a:t>
            </a: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E4BC03-28FC-4351-A578-46322C00BDC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1219200" y="1676400"/>
          <a:ext cx="65532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Worksheet" r:id="rId6" imgW="5496154" imgH="2514905" progId="Excel.Sheet.8">
                  <p:embed/>
                </p:oleObj>
              </mc:Choice>
              <mc:Fallback>
                <p:oleObj name="Worksheet" r:id="rId6" imgW="5496154" imgH="251490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6553200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311" name="Group 87"/>
          <p:cNvGraphicFramePr>
            <a:graphicFrameLocks noGrp="1"/>
          </p:cNvGraphicFramePr>
          <p:nvPr/>
        </p:nvGraphicFramePr>
        <p:xfrm>
          <a:off x="1295400" y="4876800"/>
          <a:ext cx="7391398" cy="1136658"/>
        </p:xfrm>
        <a:graphic>
          <a:graphicData uri="http://schemas.openxmlformats.org/drawingml/2006/table">
            <a:tbl>
              <a:tblPr/>
              <a:tblGrid>
                <a:gridCol w="9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8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8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Determining </a:t>
            </a:r>
            <a:r>
              <a:rPr lang="en-US" altLang="en-US" smtClean="0">
                <a:latin typeface="Symbol" pitchFamily="18" charset="2"/>
              </a:rPr>
              <a:t>q</a:t>
            </a:r>
            <a:r>
              <a:rPr lang="en-US" altLang="en-US" smtClean="0"/>
              <a:t>(t)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nodes on the tree are moved so that the expected commodity price equals the futures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Assume that the one-year, two-year and three-years futures price for the commodity are $22, $23, and $24, respectively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2FE624-6D92-485D-9AE4-65053F9DAD1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Final 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Tree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(Figure 35.2)</a:t>
            </a:r>
            <a:endParaRPr lang="en-US" sz="2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D141F8-4225-43E9-9214-06C3D965BB3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685800" y="1752600"/>
          <a:ext cx="6562725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Worksheet" r:id="rId6" imgW="5496154" imgH="2514905" progId="Excel.Sheet.8">
                  <p:embed/>
                </p:oleObj>
              </mc:Choice>
              <mc:Fallback>
                <p:oleObj name="Worksheet" r:id="rId6" imgW="5496154" imgH="2514905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6562725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Group 6"/>
          <p:cNvGraphicFramePr>
            <a:graphicFrameLocks noGrp="1"/>
          </p:cNvGraphicFramePr>
          <p:nvPr/>
        </p:nvGraphicFramePr>
        <p:xfrm>
          <a:off x="1371600" y="4876800"/>
          <a:ext cx="7315200" cy="1136658"/>
        </p:xfrm>
        <a:graphic>
          <a:graphicData uri="http://schemas.openxmlformats.org/drawingml/2006/table">
            <a:tbl>
              <a:tblPr/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Interpolation and Seasonality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simple approach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Use a 12 month moving average of spot prices to determine a percentage seasonality factor for each month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De-seasonalize the futures prices that are known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Interpolate to determine other de-seasonalized futures prices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Re-seasonalize all futures prices and construct tree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7EC858-E771-4719-825A-0C3C586E6AF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Some commodity prices such as gas and electricity exhibit jumps</a:t>
            </a:r>
          </a:p>
          <a:p>
            <a:pPr eaLnBrk="1" hangingPunct="1">
              <a:defRPr/>
            </a:pPr>
            <a:r>
              <a:rPr lang="en-US" sz="2400" dirty="0" smtClean="0"/>
              <a:t>A process that can be assumed is then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	where </a:t>
            </a:r>
            <a:r>
              <a:rPr lang="en-US" sz="2400" i="1" dirty="0" err="1" smtClean="0">
                <a:latin typeface="+mj-lt"/>
              </a:rPr>
              <a:t>dp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dirty="0" smtClean="0"/>
              <a:t>is a Poisson process generating jumps</a:t>
            </a:r>
          </a:p>
          <a:p>
            <a:pPr eaLnBrk="1" hangingPunct="1">
              <a:defRPr/>
            </a:pPr>
            <a:r>
              <a:rPr lang="en-US" sz="2400" dirty="0" smtClean="0"/>
              <a:t>If Poisson process is known we can use tree to model process without jumps and  thereby determine </a:t>
            </a:r>
            <a:r>
              <a:rPr lang="en-US" sz="2400" dirty="0" smtClean="0">
                <a:latin typeface="Symbol" pitchFamily="18" charset="2"/>
              </a:rPr>
              <a:t>q</a:t>
            </a:r>
            <a:r>
              <a:rPr lang="en-US" sz="2400" dirty="0" smtClean="0"/>
              <a:t>(t)</a:t>
            </a:r>
          </a:p>
          <a:p>
            <a:pPr eaLnBrk="1" hangingPunct="1">
              <a:defRPr/>
            </a:pPr>
            <a:r>
              <a:rPr lang="en-US" sz="2400" dirty="0" smtClean="0"/>
              <a:t>Can be implemented with Monte Carlo simulation</a:t>
            </a:r>
            <a:endParaRPr lang="en-US" sz="2400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BEF8FE-83D6-43BA-84CE-5EED6A8A02C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1510" name="Object 2"/>
          <p:cNvGraphicFramePr>
            <a:graphicFrameLocks noChangeAspect="1"/>
          </p:cNvGraphicFramePr>
          <p:nvPr/>
        </p:nvGraphicFramePr>
        <p:xfrm>
          <a:off x="1676400" y="2895600"/>
          <a:ext cx="4495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6" imgW="2120900" imgH="203200" progId="Equation.3">
                  <p:embed/>
                </p:oleObj>
              </mc:Choice>
              <mc:Fallback>
                <p:oleObj name="Equation" r:id="rId6" imgW="21209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4495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Models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Convenience yield follows a mean reverting process (Gibson and Schwartz)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Volatility stochastic (Eydeland and Geman)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Reversion level stochastic (Geman)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5BEA3F-11E6-43B6-BC0F-7DDDCE446D5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Weather </a:t>
            </a:r>
            <a:r>
              <a:rPr lang="en-US" altLang="en-US" dirty="0" smtClean="0"/>
              <a:t>Derivatives</a:t>
            </a:r>
            <a:r>
              <a:rPr lang="en-US" altLang="en-US" dirty="0"/>
              <a:t> </a:t>
            </a:r>
            <a:r>
              <a:rPr lang="en-US" altLang="en-US" sz="2200" dirty="0" smtClean="0"/>
              <a:t>(Section 35.5))</a:t>
            </a:r>
            <a:endParaRPr lang="en-US" altLang="en-US" sz="22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86000"/>
            <a:ext cx="7715250" cy="3962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Heating degree days (HDD): For each day this is max(0, 65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mtClean="0">
                <a:latin typeface="Arial" charset="0"/>
                <a:cs typeface="Arial" charset="0"/>
              </a:rPr>
              <a:t>) 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mtClean="0">
                <a:latin typeface="Arial" charset="0"/>
                <a:cs typeface="Arial" charset="0"/>
              </a:rPr>
              <a:t> is the average of the highest and lowest temperature in ºF.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Cooling Degree Days (CDD): For each day this is max(0,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smtClean="0">
                <a:latin typeface="Arial" charset="0"/>
                <a:cs typeface="Arial" charset="0"/>
              </a:rPr>
              <a:t>– 65)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Contracts specify the weather station to be used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BA78B5-84EB-43AC-B125-D5305EBAC26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Agricultural Commodities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>
                <a:latin typeface="Arial" charset="0"/>
                <a:cs typeface="Arial" charset="0"/>
              </a:rPr>
              <a:t>Corn, wheat, soybeans, cocoa, coffee, sugar, cotton, frozen orange juice, cattle, hogs, pork bellies, etc</a:t>
            </a:r>
          </a:p>
          <a:p>
            <a:pPr eaLnBrk="1" hangingPunct="1"/>
            <a:r>
              <a:rPr lang="en-US" altLang="en-US" sz="2600" smtClean="0">
                <a:latin typeface="Arial" charset="0"/>
                <a:cs typeface="Arial" charset="0"/>
              </a:rPr>
              <a:t>Supply-demand measured by stocks-to-use ratio</a:t>
            </a:r>
          </a:p>
          <a:p>
            <a:pPr eaLnBrk="1" hangingPunct="1"/>
            <a:r>
              <a:rPr lang="en-US" altLang="en-US" sz="2600" smtClean="0">
                <a:latin typeface="Arial" charset="0"/>
                <a:cs typeface="Arial" charset="0"/>
              </a:rPr>
              <a:t>Seasonality and mean reversion in prices (farmers have a choice about what they produce)</a:t>
            </a:r>
          </a:p>
          <a:p>
            <a:pPr eaLnBrk="1" hangingPunct="1"/>
            <a:r>
              <a:rPr lang="en-US" altLang="en-US" sz="2600" smtClean="0">
                <a:latin typeface="Arial" charset="0"/>
                <a:cs typeface="Arial" charset="0"/>
              </a:rPr>
              <a:t>Weather important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9667AC-C592-4A14-8717-C29425BDCC3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Weather Derivatives: Products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 typical product is a forward contract or an option on the cumulative CDD or HDD during a month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Weather derivatives are often used by energy companies to hedge the volume of energy required for heating or cooling during a particular month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How would you value an option on August CDD at a particular weather station?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FCF5AD-438D-4D6D-A36B-87D0B173F2D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How an Energy Producer Hedges </a:t>
            </a:r>
            <a:r>
              <a:rPr lang="en-US" dirty="0" smtClean="0"/>
              <a:t>Risks </a:t>
            </a:r>
            <a:r>
              <a:rPr lang="en-US" sz="2700" dirty="0" smtClean="0"/>
              <a:t>(Section 35.8)</a:t>
            </a:r>
            <a:endParaRPr lang="en-US" sz="27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286000"/>
            <a:ext cx="7499350" cy="3962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Estimate a relationship of the form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Y=a+bP+cT+</a:t>
            </a:r>
            <a:r>
              <a:rPr lang="en-US" altLang="en-US" smtClean="0">
                <a:latin typeface="Symbol" pitchFamily="18" charset="2"/>
                <a:cs typeface="Arial" charset="0"/>
              </a:rPr>
              <a:t>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smtClean="0">
                <a:latin typeface="Arial" charset="0"/>
                <a:cs typeface="Arial" charset="0"/>
              </a:rPr>
              <a:t> is the monthly profit,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mtClean="0">
                <a:latin typeface="Arial" charset="0"/>
                <a:cs typeface="Arial" charset="0"/>
              </a:rPr>
              <a:t> is the average energy prices,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is temperature, and </a:t>
            </a:r>
            <a:r>
              <a:rPr lang="en-US" altLang="en-US" smtClean="0">
                <a:latin typeface="Symbol" pitchFamily="18" charset="2"/>
                <a:cs typeface="Arial" charset="0"/>
              </a:rPr>
              <a:t>e </a:t>
            </a:r>
            <a:r>
              <a:rPr lang="en-US" altLang="en-US" smtClean="0">
                <a:latin typeface="Arial" charset="0"/>
                <a:cs typeface="Arial" charset="0"/>
              </a:rPr>
              <a:t>is an error term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Take a position of –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b</a:t>
            </a:r>
            <a:r>
              <a:rPr lang="en-US" altLang="en-US" smtClean="0">
                <a:latin typeface="Arial" charset="0"/>
                <a:cs typeface="Arial" charset="0"/>
              </a:rPr>
              <a:t> in energy forwards and –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mtClean="0">
                <a:latin typeface="Arial" charset="0"/>
                <a:cs typeface="Arial" charset="0"/>
              </a:rPr>
              <a:t> in weather forwards.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A137AB-D3B5-4C42-AE60-57ED5EF21C1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Insurance Derivatives </a:t>
            </a:r>
            <a:r>
              <a:rPr lang="en-US" altLang="en-US" sz="2200" dirty="0" smtClean="0"/>
              <a:t>(Section 35.6)</a:t>
            </a:r>
            <a:endParaRPr lang="en-US" altLang="en-US" sz="22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CAT bonds are an alternative to traditional reinsurance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is a bond issued by a subsidiary of an insurance company that pays a higher-than-normal interest rate.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If claims of a certain type are in a certain range, the interest and possibly the principal on the bond are used to meet claims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51C6CA-ECB7-4ACA-8C7D-16554828EBE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Pricing </a:t>
            </a:r>
            <a:r>
              <a:rPr lang="en-US" altLang="en-US" dirty="0" smtClean="0"/>
              <a:t>Issues </a:t>
            </a:r>
            <a:r>
              <a:rPr lang="en-US" altLang="en-US" sz="2400" dirty="0" smtClean="0"/>
              <a:t>(Section 35.7)</a:t>
            </a:r>
            <a:endParaRPr lang="en-US" altLang="en-US" sz="2400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86000"/>
            <a:ext cx="8096250" cy="3962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To a good approximation many underlying variables in insurance, weather, and energy derivatives contracts can be assumed to have zero systematic risk. 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This means that we can calculate expected payoff in the real world and discount at the risk-free rate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A1A765-CB63-4782-AEF8-47C98CC6821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Gold, silver, platinum, palladium, copper, tin, lead, zinc, nickel, aluminium, etc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No seasonality; weather unimportant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Investment vs consumption metals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Some mean reversion (It can become uneconomic to extract a metal)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Recycling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66F172-05E7-48C5-B6BD-8CF8B64B9AA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Energy Commodities</a:t>
            </a:r>
            <a:endParaRPr lang="en-US" altLang="en-US" sz="2200" smtClean="0"/>
          </a:p>
        </p:txBody>
      </p:sp>
      <p:sp>
        <p:nvSpPr>
          <p:cNvPr id="819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Main energy sources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Oil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Gas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Electricity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All have mean reverting prices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Gas and electricity exhibit jumps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1E2ACF-4741-4118-8CF0-A3441DD6FAA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Crude Oil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Largest commodity market in the world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Many grades. For example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Brent crude oil (sourced from North Sea)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West Texas Intermediate (WTI) crude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Refined products, for example: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Gasoline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Heating oil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Kerosene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CC6CDB-288E-45B6-98B5-64C1730422B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Oil </a:t>
            </a:r>
            <a:r>
              <a:rPr lang="en-US" altLang="en-US" dirty="0" smtClean="0"/>
              <a:t>Derivatives</a:t>
            </a:r>
            <a:endParaRPr lang="en-US" altLang="en-US" sz="2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Virtually all derivatives available on stocks and stock indices are also available in the OTC market with oil as the underlying asset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Futures and futures options traded on the New York Mercantile Exchange (NYMEX) and the International Petroleum Exchange (IPE) are also popular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758DFF-55D7-40EC-99C3-6C3DDF47480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Natural Gas and Electricity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Deregulated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Elimination of government monopolies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Producer and supplier not necessarily the same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F2DAF6-6ECF-45AF-9348-19EB6FFBAA3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Natural Gas </a:t>
            </a:r>
            <a:r>
              <a:rPr lang="en-US" altLang="en-US" dirty="0" smtClean="0"/>
              <a:t>Derivatives</a:t>
            </a:r>
            <a:endParaRPr lang="en-US" altLang="en-US" sz="22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typical OTC contract is for the delivery of a specified amount of natural gas at a roughly uniform rate to specified location during a month.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NYMEX and IPE trade contracts that require delivery of 10,000 million British thermal units of natural gas to a specified location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A6BE24-E434-4FB5-BF82-F4A83C33A4E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Electricity </a:t>
            </a:r>
            <a:r>
              <a:rPr lang="en-US" altLang="en-US" dirty="0" smtClean="0"/>
              <a:t>Derivatives</a:t>
            </a:r>
            <a:endParaRPr lang="en-US" altLang="en-US" sz="2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Electricity is an unusual commodity in that it cannot be stored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U.S is divided into about 140 control areas and a market for electricity is created by trading between control areas.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480E15-EC0D-4845-8BFD-5FEA69BB6C1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Ch34HullOFOD8thEdition</Template>
  <TotalTime>138</TotalTime>
  <Words>1372</Words>
  <Application>Microsoft Office PowerPoint</Application>
  <PresentationFormat>On-screen Show (4:3)</PresentationFormat>
  <Paragraphs>238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Symbol</vt:lpstr>
      <vt:lpstr>Tahoma</vt:lpstr>
      <vt:lpstr>Times New Roman</vt:lpstr>
      <vt:lpstr>Wingdings</vt:lpstr>
      <vt:lpstr>Global</vt:lpstr>
      <vt:lpstr>Equation</vt:lpstr>
      <vt:lpstr>Worksheet</vt:lpstr>
      <vt:lpstr> Chapter 35 Energy and Commodity Derivatives</vt:lpstr>
      <vt:lpstr>Agricultural Commodities</vt:lpstr>
      <vt:lpstr>Metals</vt:lpstr>
      <vt:lpstr>Energy Commodities</vt:lpstr>
      <vt:lpstr>Crude Oil</vt:lpstr>
      <vt:lpstr>Oil Derivatives</vt:lpstr>
      <vt:lpstr>Natural Gas and Electricity</vt:lpstr>
      <vt:lpstr>Natural Gas Derivatives</vt:lpstr>
      <vt:lpstr>Electricity Derivatives</vt:lpstr>
      <vt:lpstr>Electricity Derivatives continued</vt:lpstr>
      <vt:lpstr>Commodity Prices</vt:lpstr>
      <vt:lpstr>The Process for the Commodity Price</vt:lpstr>
      <vt:lpstr>Tree for ln(S) Assuming q(t)=0 (Figure 35.1)</vt:lpstr>
      <vt:lpstr>Determining q(t)</vt:lpstr>
      <vt:lpstr>Final Tree (Figure 35.2)</vt:lpstr>
      <vt:lpstr>Interpolation and Seasonality</vt:lpstr>
      <vt:lpstr>Jumps</vt:lpstr>
      <vt:lpstr>Other Models</vt:lpstr>
      <vt:lpstr>Weather Derivatives (Section 35.5))</vt:lpstr>
      <vt:lpstr>Weather Derivatives: Products</vt:lpstr>
      <vt:lpstr>How an Energy Producer Hedges Risks (Section 35.8)</vt:lpstr>
      <vt:lpstr>Insurance Derivatives (Section 35.6)</vt:lpstr>
      <vt:lpstr>Pricing Issues (Section 35.7)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and Commodity Derivatives</dc:title>
  <dc:subject>Options, Futures, and Other Derivatives, 11e</dc:subject>
  <dc:creator>John C. Hull</dc:creator>
  <cp:keywords>Chapter 35</cp:keywords>
  <dc:description>Copyright 2021 by John C. Hull. All Rights Reserved. Published 2021</dc:description>
  <cp:lastModifiedBy>John Hull</cp:lastModifiedBy>
  <cp:revision>29</cp:revision>
  <dcterms:created xsi:type="dcterms:W3CDTF">2008-05-29T16:38:10Z</dcterms:created>
  <dcterms:modified xsi:type="dcterms:W3CDTF">2020-10-03T19:02:50Z</dcterms:modified>
</cp:coreProperties>
</file>