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3" r:id="rId6"/>
    <p:sldId id="264" r:id="rId7"/>
    <p:sldId id="262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5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85AEC0E-8924-4500-B4D5-16F7EAF076A3}" type="datetimeFigureOut">
              <a:rPr lang="en-US"/>
              <a:pPr>
                <a:defRPr/>
              </a:pPr>
              <a:t>10/3/2020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138E848-3024-4E13-94F7-88C0346C01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67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FD01AE-3065-4D65-95E7-943D150E6D9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3FEB1E-88FF-4E5D-A7DA-78D1B160007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ABC8E7-8804-4880-BD46-03F984EBE4A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A881FF-2260-40F1-BD09-CF61AA589AA8}" type="datetime1">
              <a:rPr lang="en-US" smtClean="0"/>
              <a:t>10/3/2020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324600"/>
            <a:ext cx="5791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29B8E-EA22-4280-81F1-B51045C0F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6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8A28C-09A1-4F2F-897F-D02A2DCA4500}" type="datetime1">
              <a:rPr lang="en-US" smtClean="0"/>
              <a:t>10/3/2020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687FC-6802-40CE-8BF3-1BDDC1492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0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4367C-F54C-4C57-9E9C-BBF5830DB2E6}" type="datetime1">
              <a:rPr lang="en-US" smtClean="0"/>
              <a:t>10/3/2020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288BB-1F13-4A45-A16A-DE582C20CB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7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408037-EF0E-4407-B8EA-5B2E908FB9F1}" type="datetime1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EC1A9-80A2-41AA-9CE0-FF76748E9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4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7A425-D18D-4A88-89CB-E55D455C41E1}" type="datetime1">
              <a:rPr lang="en-US" smtClean="0"/>
              <a:t>10/3/2020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8D0B3-3D2C-4235-A12A-958597AC3B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4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B7C9E-62B7-4250-9AE1-DE07D8FEB66A}" type="datetime1">
              <a:rPr lang="en-US" smtClean="0"/>
              <a:t>10/3/2020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9DA31-4F34-4AD7-BA58-ACD218CB52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74E22-1CD8-4E99-B37F-4889021A8468}" type="datetime1">
              <a:rPr lang="en-US" smtClean="0"/>
              <a:t>10/3/2020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D7A60-0017-4D1B-849C-2F57AB9E3C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9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7D8598-FAE2-4D8D-BA59-55AF585FF011}" type="datetime1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77DBC-F383-4EB9-A169-D0C9249142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8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71737-178A-4521-8B90-A239D232EC75}" type="datetime1">
              <a:rPr lang="en-US" smtClean="0"/>
              <a:t>10/3/2020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862EB-EA8A-4A5D-BC19-B4FE254F09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9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5C746-12A4-45FA-9AA7-CC11697D2733}" type="datetime1">
              <a:rPr lang="en-US" smtClean="0"/>
              <a:t>10/3/2020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9C74D-5A60-4709-BE55-DBF90F732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6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C6449-A33D-4915-BF9F-989FBEEE0134}" type="datetime1">
              <a:rPr lang="en-US" smtClean="0"/>
              <a:t>10/3/2020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E9BAA-DCC1-4179-9961-A939346427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7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F66EE345-CD49-4A49-ABB9-5C2665A675FC}" type="datetime1">
              <a:rPr lang="en-US" smtClean="0"/>
              <a:t>10/3/2020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3246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1FAC34-5B4C-42BE-82F7-CAE304FE5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03" r:id="rId3"/>
    <p:sldLayoutId id="2147483804" r:id="rId4"/>
    <p:sldLayoutId id="2147483805" r:id="rId5"/>
    <p:sldLayoutId id="2147483813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981200"/>
            <a:ext cx="6934200" cy="2362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Chapter 37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Derivatives Mishaps and What We Can Learn From Them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6324600"/>
            <a:ext cx="441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F7EA49E-DB9E-4E86-BA0A-302EB54DFC9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7772400" cy="8223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Big Losses by Financial Institutions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idx="1"/>
          </p:nvPr>
        </p:nvSpPr>
        <p:spPr>
          <a:xfrm>
            <a:off x="1435100" y="1752600"/>
            <a:ext cx="7499350" cy="4495800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Allied Irish Bank ($700 million)</a:t>
            </a:r>
          </a:p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Amaranth ($6 billion)</a:t>
            </a:r>
          </a:p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Barings ($1 billion)</a:t>
            </a:r>
          </a:p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Enron Counterparties (Several over $1 billion)</a:t>
            </a:r>
          </a:p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Kidder Peabody ($350 million)</a:t>
            </a:r>
          </a:p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LTCM ($4 billion)</a:t>
            </a:r>
          </a:p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Midland Bank ($500 million)</a:t>
            </a:r>
          </a:p>
          <a:p>
            <a:pPr eaLnBrk="1" hangingPunct="1"/>
            <a:r>
              <a:rPr lang="en-US" altLang="en-US" sz="2400" dirty="0" err="1" smtClean="0">
                <a:latin typeface="Arial" charset="0"/>
                <a:cs typeface="Arial" charset="0"/>
              </a:rPr>
              <a:t>Société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</a:t>
            </a:r>
            <a:r>
              <a:rPr lang="en-US" altLang="en-US" sz="2400" dirty="0" err="1" smtClean="0">
                <a:latin typeface="Arial" charset="0"/>
                <a:cs typeface="Arial" charset="0"/>
              </a:rPr>
              <a:t>Générale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($7 billion)</a:t>
            </a:r>
          </a:p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Subprime Mortgages (many billions)</a:t>
            </a:r>
          </a:p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UBS ($2.3 billion)</a:t>
            </a:r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FC482A4-D346-4071-AA7E-030C194F327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Big Losses by Non-Financial Corporations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209800"/>
            <a:ext cx="7696200" cy="38862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Allied Lyons ($150 million)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Gibsons Greetings ($20 million)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Hammersmith and Fulham ($600 million)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Metallgesellschaft ($1.8 billion)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Orange County ($2 billion)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Procter and Gamble ($90 million)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Shell ($1 billion)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Sumitomo ($2 billion)</a:t>
            </a: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D2DF471-1DE8-461F-BEC7-CCEC7A910C3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Lessons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for All Users of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Derivatives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209800"/>
            <a:ext cx="7499350" cy="35814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Risk must be quantified and risk limits defined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Exceeding risk limits not acceptable even when profits result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Do not assume that a trader with a good track record will always be right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Be diversified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Scenario analysis and stress testing is important</a:t>
            </a: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2F7956-AE9B-4B7C-B330-594B105ABC9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Lessons for Financial Institutions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4129088"/>
          </a:xfrm>
        </p:spPr>
        <p:txBody>
          <a:bodyPr/>
          <a:lstStyle/>
          <a:p>
            <a:pPr eaLnBrk="1" hangingPunct="1"/>
            <a:r>
              <a:rPr lang="en-US" altLang="en-US" sz="2200" smtClean="0">
                <a:latin typeface="Arial" charset="0"/>
                <a:cs typeface="Arial" charset="0"/>
              </a:rPr>
              <a:t>Do not give too much independence to star traders</a:t>
            </a:r>
          </a:p>
          <a:p>
            <a:pPr eaLnBrk="1" hangingPunct="1"/>
            <a:r>
              <a:rPr lang="en-US" altLang="en-US" sz="2200" smtClean="0">
                <a:latin typeface="Arial" charset="0"/>
                <a:cs typeface="Arial" charset="0"/>
              </a:rPr>
              <a:t>Separate the front middle and back office</a:t>
            </a:r>
          </a:p>
          <a:p>
            <a:pPr eaLnBrk="1" hangingPunct="1"/>
            <a:r>
              <a:rPr lang="en-US" altLang="en-US" sz="2200" smtClean="0">
                <a:latin typeface="Arial" charset="0"/>
                <a:cs typeface="Arial" charset="0"/>
              </a:rPr>
              <a:t>Models can be wrong</a:t>
            </a:r>
          </a:p>
          <a:p>
            <a:pPr eaLnBrk="1" hangingPunct="1"/>
            <a:r>
              <a:rPr lang="en-US" altLang="en-US" sz="2200" smtClean="0">
                <a:latin typeface="Arial" charset="0"/>
                <a:cs typeface="Arial" charset="0"/>
              </a:rPr>
              <a:t>Be conservative in recognizing inception profits</a:t>
            </a:r>
          </a:p>
          <a:p>
            <a:pPr eaLnBrk="1" hangingPunct="1"/>
            <a:r>
              <a:rPr lang="en-US" altLang="en-US" sz="2200" smtClean="0">
                <a:latin typeface="Arial" charset="0"/>
                <a:cs typeface="Arial" charset="0"/>
              </a:rPr>
              <a:t>Do not sell clients inappropriate products</a:t>
            </a:r>
          </a:p>
          <a:p>
            <a:pPr eaLnBrk="1" hangingPunct="1"/>
            <a:r>
              <a:rPr lang="en-US" altLang="en-US" sz="2200" smtClean="0">
                <a:latin typeface="Arial" charset="0"/>
                <a:cs typeface="Arial" charset="0"/>
              </a:rPr>
              <a:t>Beware of easy profits</a:t>
            </a:r>
          </a:p>
          <a:p>
            <a:pPr eaLnBrk="1" hangingPunct="1"/>
            <a:r>
              <a:rPr lang="en-US" altLang="en-US" sz="2200" smtClean="0">
                <a:latin typeface="Arial" charset="0"/>
                <a:cs typeface="Arial" charset="0"/>
              </a:rPr>
              <a:t>Liquidity risk is important</a:t>
            </a:r>
          </a:p>
          <a:p>
            <a:pPr eaLnBrk="1" hangingPunct="1"/>
            <a:r>
              <a:rPr lang="en-US" altLang="en-US" sz="2200" smtClean="0">
                <a:latin typeface="Arial" charset="0"/>
                <a:cs typeface="Arial" charset="0"/>
              </a:rPr>
              <a:t>There are dangers when many are following the same strategy</a:t>
            </a: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8CFA81-4D4E-445C-AC9C-F8623DE5E07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Lessons for Financial Institutions </a:t>
            </a:r>
            <a:r>
              <a:rPr lang="en-US" sz="2000" dirty="0" smtClean="0">
                <a:solidFill>
                  <a:schemeClr val="tx2">
                    <a:satMod val="130000"/>
                  </a:schemeClr>
                </a:solidFill>
              </a:rPr>
              <a:t>continued</a:t>
            </a:r>
            <a:endParaRPr lang="en-US" sz="2000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Beware of potential liquidity problems when long-term funding requirements are financed with short-term liabilities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Market transparency is important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Manage incentives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Never ignore risk management, even when times are good</a:t>
            </a: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60D3481-155F-451E-94A8-699385BA791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Lessons for Non-Financial Corporations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362200"/>
            <a:ext cx="7543800" cy="3768725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It is important to fully understand the products you trade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Beware of hedgers becoming speculators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It can be dangerous to make the Treasurer’s department a profit center</a:t>
            </a: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652CB5F-A751-462D-B0DD-1B09FD9C510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Ch01HullOFOD8thEdition</Template>
  <TotalTime>150</TotalTime>
  <Words>416</Words>
  <Application>Microsoft Office PowerPoint</Application>
  <PresentationFormat>On-screen Show (4:3)</PresentationFormat>
  <Paragraphs>64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Tahoma</vt:lpstr>
      <vt:lpstr>Times New Roman</vt:lpstr>
      <vt:lpstr>Global</vt:lpstr>
      <vt:lpstr>Chapter 37 Derivatives Mishaps and What We Can Learn From Them</vt:lpstr>
      <vt:lpstr>Big Losses by Financial Institutions</vt:lpstr>
      <vt:lpstr>Big Losses by Non-Financial Corporations</vt:lpstr>
      <vt:lpstr> Lessons for All Users of Derivatives </vt:lpstr>
      <vt:lpstr>Lessons for Financial Institutions</vt:lpstr>
      <vt:lpstr>Lessons for Financial Institutions continued</vt:lpstr>
      <vt:lpstr>Lessons for Non-Financial Corporations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Derivatives Mishaps and What We Can Learn From Them</dc:title>
  <dc:subject>Options, Futures, and Other Derivatives, 11e</dc:subject>
  <dc:creator>John C. Hull</dc:creator>
  <cp:keywords>Chapter 37</cp:keywords>
  <dc:description>Copyright 2021 by John C. Hull. All Rights Reserved. Published 2021</dc:description>
  <cp:lastModifiedBy>John Hull</cp:lastModifiedBy>
  <cp:revision>24</cp:revision>
  <dcterms:created xsi:type="dcterms:W3CDTF">2008-05-30T08:49:59Z</dcterms:created>
  <dcterms:modified xsi:type="dcterms:W3CDTF">2020-10-03T19:13:43Z</dcterms:modified>
</cp:coreProperties>
</file>