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79" r:id="rId6"/>
    <p:sldId id="280" r:id="rId7"/>
    <p:sldId id="281" r:id="rId8"/>
    <p:sldId id="282" r:id="rId9"/>
    <p:sldId id="283" r:id="rId10"/>
    <p:sldId id="284"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hyperlink" Target="https://reactjs.org/" TargetMode="External"/><Relationship Id="rId3" Type="http://schemas.openxmlformats.org/officeDocument/2006/relationships/hyperlink" Target="https://memories-app-dm.netlify.app/" TargetMode="External"/><Relationship Id="rId7" Type="http://schemas.openxmlformats.org/officeDocument/2006/relationships/hyperlink" Target="https://www.w3schools.com/" TargetMode="External"/><Relationship Id="rId2" Type="http://schemas.openxmlformats.org/officeDocument/2006/relationships/hyperlink" Target="https://github.com/DishenMakwana/Memories-App" TargetMode="External"/><Relationship Id="rId1" Type="http://schemas.openxmlformats.org/officeDocument/2006/relationships/slideLayout" Target="../slideLayouts/slideLayout13.xml"/><Relationship Id="rId6" Type="http://schemas.openxmlformats.org/officeDocument/2006/relationships/hyperlink" Target="https://expressjs.com/" TargetMode="External"/><Relationship Id="rId5" Type="http://schemas.openxmlformats.org/officeDocument/2006/relationships/hyperlink" Target="https://nodejs.org/en/" TargetMode="External"/><Relationship Id="rId10" Type="http://schemas.openxmlformats.org/officeDocument/2006/relationships/hyperlink" Target="https://developer.mozilla.org/en-US/" TargetMode="External"/><Relationship Id="rId4" Type="http://schemas.openxmlformats.org/officeDocument/2006/relationships/hyperlink" Target="https://memories-app-dm.herokuapp.com/" TargetMode="External"/><Relationship Id="rId9" Type="http://schemas.openxmlformats.org/officeDocument/2006/relationships/hyperlink" Target="https://socket.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Memories App -</a:t>
            </a:r>
            <a:br>
              <a:rPr lang="en-US" sz="4000" dirty="0"/>
            </a:br>
            <a:r>
              <a:rPr lang="en-US" sz="4000" dirty="0"/>
              <a:t>using MERN stack</a:t>
            </a:r>
            <a:br>
              <a:rPr lang="en-US" sz="4000" dirty="0"/>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62500" lnSpcReduction="20000"/>
          </a:bodyPr>
          <a:lstStyle/>
          <a:p>
            <a:pPr algn="l"/>
            <a:r>
              <a:rPr lang="en-US" dirty="0"/>
              <a:t>DISHEN MAKWANA</a:t>
            </a:r>
          </a:p>
          <a:p>
            <a:pPr algn="l"/>
            <a:r>
              <a:rPr lang="en-US" sz="2300" dirty="0"/>
              <a:t>180470107035</a:t>
            </a:r>
          </a:p>
          <a:p>
            <a:pPr algn="l"/>
            <a:r>
              <a:rPr lang="en-US" sz="2300" dirty="0"/>
              <a:t>G</a:t>
            </a:r>
            <a:r>
              <a:rPr lang="en-US" dirty="0"/>
              <a:t>2</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D3CA-784F-4193-8B58-5041F107F13A}"/>
              </a:ext>
            </a:extLst>
          </p:cNvPr>
          <p:cNvSpPr>
            <a:spLocks noGrp="1"/>
          </p:cNvSpPr>
          <p:nvPr>
            <p:ph type="title"/>
          </p:nvPr>
        </p:nvSpPr>
        <p:spPr/>
        <p:txBody>
          <a:bodyPr/>
          <a:lstStyle/>
          <a:p>
            <a:r>
              <a:rPr lang="en-IN" dirty="0"/>
              <a:t>API Request threw Postman app</a:t>
            </a:r>
          </a:p>
        </p:txBody>
      </p:sp>
      <p:sp>
        <p:nvSpPr>
          <p:cNvPr id="4" name="Text Placeholder 3">
            <a:extLst>
              <a:ext uri="{FF2B5EF4-FFF2-40B4-BE49-F238E27FC236}">
                <a16:creationId xmlns:a16="http://schemas.microsoft.com/office/drawing/2014/main" id="{5B571E50-65EB-4421-BCB9-C3BEEFD83924}"/>
              </a:ext>
            </a:extLst>
          </p:cNvPr>
          <p:cNvSpPr>
            <a:spLocks noGrp="1"/>
          </p:cNvSpPr>
          <p:nvPr>
            <p:ph type="body" sz="half" idx="2"/>
          </p:nvPr>
        </p:nvSpPr>
        <p:spPr/>
        <p:txBody>
          <a:bodyPr/>
          <a:lstStyle/>
          <a:p>
            <a:r>
              <a:rPr lang="en-GB" sz="1800" dirty="0">
                <a:effectLst/>
                <a:latin typeface="Times New Roman" panose="02020603050405020304" pitchFamily="18" charset="0"/>
                <a:ea typeface="Times New Roman" panose="02020603050405020304" pitchFamily="18" charset="0"/>
              </a:rPr>
              <a:t>After doing so we need to create routes of all schema to our database.</a:t>
            </a:r>
            <a:endParaRPr lang="en-IN" dirty="0"/>
          </a:p>
        </p:txBody>
      </p:sp>
      <p:pic>
        <p:nvPicPr>
          <p:cNvPr id="5" name="Picture Placeholder 4" descr="A screenshot of a computer&#10;&#10;Description automatically generated">
            <a:extLst>
              <a:ext uri="{FF2B5EF4-FFF2-40B4-BE49-F238E27FC236}">
                <a16:creationId xmlns:a16="http://schemas.microsoft.com/office/drawing/2014/main" id="{8B67DB74-0173-4EE4-9E16-6E4B8AD79D16}"/>
              </a:ext>
            </a:extLst>
          </p:cNvPr>
          <p:cNvPicPr>
            <a:picLocks noGrp="1"/>
          </p:cNvPicPr>
          <p:nvPr>
            <p:ph type="pic" idx="1"/>
          </p:nvPr>
        </p:nvPicPr>
        <p:blipFill>
          <a:blip r:embed="rId2">
            <a:extLst>
              <a:ext uri="{28A0092B-C50C-407E-A947-70E740481C1C}">
                <a14:useLocalDpi xmlns:a14="http://schemas.microsoft.com/office/drawing/2010/main" val="0"/>
              </a:ext>
            </a:extLst>
          </a:blip>
          <a:srcRect l="71" r="71"/>
          <a:stretch>
            <a:fillRect/>
          </a:stretch>
        </p:blipFill>
        <p:spPr bwMode="auto">
          <a:xfrm>
            <a:off x="1173163" y="695325"/>
            <a:ext cx="9845675" cy="3525838"/>
          </a:xfrm>
          <a:prstGeom prst="rect">
            <a:avLst/>
          </a:prstGeom>
          <a:noFill/>
          <a:ln>
            <a:noFill/>
          </a:ln>
        </p:spPr>
      </p:pic>
    </p:spTree>
    <p:extLst>
      <p:ext uri="{BB962C8B-B14F-4D97-AF65-F5344CB8AC3E}">
        <p14:creationId xmlns:p14="http://schemas.microsoft.com/office/powerpoint/2010/main" val="61838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3CE5B-1AD8-4D4C-8FB2-B698619CB281}"/>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Building the frontend User interface using ReactJS</a:t>
            </a:r>
          </a:p>
        </p:txBody>
      </p:sp>
      <p:sp>
        <p:nvSpPr>
          <p:cNvPr id="4" name="Text Placeholder 3">
            <a:extLst>
              <a:ext uri="{FF2B5EF4-FFF2-40B4-BE49-F238E27FC236}">
                <a16:creationId xmlns:a16="http://schemas.microsoft.com/office/drawing/2014/main" id="{3D030828-A0F4-4A5C-A7CF-A783869BCBC3}"/>
              </a:ext>
            </a:extLst>
          </p:cNvPr>
          <p:cNvSpPr>
            <a:spLocks noGrp="1"/>
          </p:cNvSpPr>
          <p:nvPr>
            <p:ph type="body" sz="half" idx="2"/>
          </p:nvPr>
        </p:nvSpPr>
        <p:spPr>
          <a:xfrm>
            <a:off x="913795" y="2354729"/>
            <a:ext cx="5978072" cy="3340119"/>
          </a:xfrm>
        </p:spPr>
        <p:txBody>
          <a:bodyPr vert="horz" lIns="91440" tIns="45720" rIns="91440" bIns="45720" rtlCol="0" anchor="t">
            <a:normAutofit/>
          </a:bodyPr>
          <a:lstStyle/>
          <a:p>
            <a:pPr marL="285750" indent="-285750" algn="l">
              <a:buFont typeface="Arial" panose="020B0604020202020204" pitchFamily="34" charset="0"/>
              <a:buChar char="•"/>
            </a:pPr>
            <a:r>
              <a:rPr lang="en-US" dirty="0"/>
              <a:t>In order to use React in production, you need NPM and Node.js installed. Now we need to create our app using:- npx create-react-app chat-react.</a:t>
            </a:r>
          </a:p>
          <a:p>
            <a:pPr marL="285750" indent="-285750" algn="l">
              <a:buFont typeface="Arial" panose="020B0604020202020204" pitchFamily="34" charset="0"/>
              <a:buChar char="•"/>
            </a:pPr>
            <a:r>
              <a:rPr lang="en-US" dirty="0"/>
              <a:t>Our folder chat-react will be created and will look like this:</a:t>
            </a:r>
          </a:p>
          <a:p>
            <a:pPr marL="285750" indent="-285750" algn="l">
              <a:buFont typeface="Arial" panose="020B0604020202020204" pitchFamily="34" charset="0"/>
              <a:buChar char="•"/>
            </a:pPr>
            <a:r>
              <a:rPr lang="en-US" dirty="0"/>
              <a:t>We will start developing the application by creating components of our Memories-App, so we can reuse them in any part of our application.</a:t>
            </a:r>
          </a:p>
          <a:p>
            <a:pPr algn="l"/>
            <a:endParaRPr lang="en-US" dirty="0"/>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Content Placeholder 4">
            <a:extLst>
              <a:ext uri="{FF2B5EF4-FFF2-40B4-BE49-F238E27FC236}">
                <a16:creationId xmlns:a16="http://schemas.microsoft.com/office/drawing/2014/main" id="{376A5B22-C99C-4A03-8654-0852C6126C86}"/>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8717295" y="609600"/>
            <a:ext cx="1990314" cy="5103372"/>
          </a:xfrm>
          <a:prstGeom prst="rect">
            <a:avLst/>
          </a:prstGeom>
          <a:noFill/>
        </p:spPr>
      </p:pic>
    </p:spTree>
    <p:extLst>
      <p:ext uri="{BB962C8B-B14F-4D97-AF65-F5344CB8AC3E}">
        <p14:creationId xmlns:p14="http://schemas.microsoft.com/office/powerpoint/2010/main" val="392243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4891D-8FE3-43A9-AAF9-EDD728AB615C}"/>
              </a:ext>
            </a:extLst>
          </p:cNvPr>
          <p:cNvSpPr>
            <a:spLocks noGrp="1"/>
          </p:cNvSpPr>
          <p:nvPr>
            <p:ph type="title"/>
          </p:nvPr>
        </p:nvSpPr>
        <p:spPr>
          <a:xfrm>
            <a:off x="632570" y="1598257"/>
            <a:ext cx="3946393" cy="1850651"/>
          </a:xfrm>
        </p:spPr>
        <p:txBody>
          <a:bodyPr vert="horz" lIns="91440" tIns="45720" rIns="91440" bIns="45720" rtlCol="0" anchor="ctr">
            <a:normAutofit/>
          </a:bodyPr>
          <a:lstStyle/>
          <a:p>
            <a:r>
              <a:rPr lang="en-US" sz="3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Header</a:t>
            </a:r>
          </a:p>
        </p:txBody>
      </p:sp>
      <p:pic>
        <p:nvPicPr>
          <p:cNvPr id="6" name="Picture 5">
            <a:extLst>
              <a:ext uri="{FF2B5EF4-FFF2-40B4-BE49-F238E27FC236}">
                <a16:creationId xmlns:a16="http://schemas.microsoft.com/office/drawing/2014/main" id="{C3AB9299-6503-4561-8D81-FC4C2FBB98B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2570" y="334738"/>
            <a:ext cx="10926860" cy="928781"/>
          </a:xfrm>
          <a:prstGeom prst="rect">
            <a:avLst/>
          </a:prstGeom>
          <a:noFill/>
        </p:spPr>
      </p:pic>
      <p:sp>
        <p:nvSpPr>
          <p:cNvPr id="4" name="Text Placeholder 3">
            <a:extLst>
              <a:ext uri="{FF2B5EF4-FFF2-40B4-BE49-F238E27FC236}">
                <a16:creationId xmlns:a16="http://schemas.microsoft.com/office/drawing/2014/main" id="{DC7A951B-7F1D-4C0A-A3E3-1C8C1154FE56}"/>
              </a:ext>
            </a:extLst>
          </p:cNvPr>
          <p:cNvSpPr>
            <a:spLocks noGrp="1"/>
          </p:cNvSpPr>
          <p:nvPr>
            <p:ph type="body" sz="half" idx="2"/>
          </p:nvPr>
        </p:nvSpPr>
        <p:spPr>
          <a:xfrm>
            <a:off x="5128870" y="1598256"/>
            <a:ext cx="6430560" cy="4925006"/>
          </a:xfrm>
        </p:spPr>
        <p:txBody>
          <a:bodyPr vert="horz" lIns="91440" tIns="45720" rIns="91440" bIns="45720" rtlCol="0" anchor="ctr">
            <a:normAutofit/>
          </a:bodyPr>
          <a:lstStyle/>
          <a:p>
            <a:pPr algn="l"/>
            <a:r>
              <a:rPr lang="en-US" b="1" dirty="0"/>
              <a:t>Feed</a:t>
            </a:r>
            <a:r>
              <a:rPr lang="en-US" dirty="0"/>
              <a:t>: This will be the main component which is the parent of two components, that are share and post. </a:t>
            </a:r>
          </a:p>
          <a:p>
            <a:pPr algn="l"/>
            <a:r>
              <a:rPr lang="en-US" dirty="0"/>
              <a:t>This will fetch all the timeline posts from the database with the help of apis.</a:t>
            </a:r>
          </a:p>
          <a:p>
            <a:pPr algn="l"/>
            <a:endParaRPr lang="en-US" b="1" dirty="0"/>
          </a:p>
          <a:p>
            <a:pPr algn="l"/>
            <a:r>
              <a:rPr lang="en-US" b="1" dirty="0"/>
              <a:t>Post</a:t>
            </a:r>
            <a:r>
              <a:rPr lang="en-US" dirty="0"/>
              <a:t>: This component will be under the feed component where the user can see his own posts which he has posted and his friend’s posts. </a:t>
            </a:r>
          </a:p>
          <a:p>
            <a:pPr algn="l"/>
            <a:r>
              <a:rPr lang="en-US" dirty="0"/>
              <a:t>This component will fetch data from the post api and display it to the user. This will allow user’s followers to like the post or to dislike the post.</a:t>
            </a:r>
          </a:p>
          <a:p>
            <a:pPr algn="l"/>
            <a:endParaRPr lang="en-US" dirty="0"/>
          </a:p>
          <a:p>
            <a:pPr algn="l"/>
            <a:r>
              <a:rPr lang="en-US" b="1" dirty="0"/>
              <a:t>Share</a:t>
            </a:r>
            <a:r>
              <a:rPr lang="en-US" dirty="0"/>
              <a:t>: This component will allow users to share the post along with post description and post image.</a:t>
            </a:r>
          </a:p>
          <a:p>
            <a:pPr algn="l"/>
            <a:endParaRPr lang="en-US" dirty="0"/>
          </a:p>
        </p:txBody>
      </p:sp>
    </p:spTree>
    <p:extLst>
      <p:ext uri="{BB962C8B-B14F-4D97-AF65-F5344CB8AC3E}">
        <p14:creationId xmlns:p14="http://schemas.microsoft.com/office/powerpoint/2010/main" val="273131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Content Placeholder 3" descr="Graphical user interface, application&#10;&#10;Description automatically generated">
            <a:extLst>
              <a:ext uri="{FF2B5EF4-FFF2-40B4-BE49-F238E27FC236}">
                <a16:creationId xmlns:a16="http://schemas.microsoft.com/office/drawing/2014/main" id="{B2338E58-2A7B-4842-89AA-8ED1D49708A6}"/>
              </a:ext>
            </a:extLst>
          </p:cNvPr>
          <p:cNvPicPr>
            <a:picLocks/>
          </p:cNvPicPr>
          <p:nvPr/>
        </p:nvPicPr>
        <p:blipFill rotWithShape="1">
          <a:blip r:embed="rId3" cstate="print">
            <a:extLst>
              <a:ext uri="{28A0092B-C50C-407E-A947-70E740481C1C}">
                <a14:useLocalDpi xmlns:a14="http://schemas.microsoft.com/office/drawing/2010/main" val="0"/>
              </a:ext>
            </a:extLst>
          </a:blip>
          <a:srcRect l="707" r="16626"/>
          <a:stretch/>
        </p:blipFill>
        <p:spPr bwMode="auto">
          <a:xfrm>
            <a:off x="20" y="10"/>
            <a:ext cx="12191980" cy="6857990"/>
          </a:xfrm>
          <a:prstGeom prst="rect">
            <a:avLst/>
          </a:prstGeom>
          <a:noFill/>
        </p:spPr>
      </p:pic>
    </p:spTree>
    <p:extLst>
      <p:ext uri="{BB962C8B-B14F-4D97-AF65-F5344CB8AC3E}">
        <p14:creationId xmlns:p14="http://schemas.microsoft.com/office/powerpoint/2010/main" val="48543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0444F-0F27-4F1E-93CB-28E6E60883A0}"/>
              </a:ext>
            </a:extLst>
          </p:cNvPr>
          <p:cNvSpPr>
            <a:spLocks noGrp="1"/>
          </p:cNvSpPr>
          <p:nvPr>
            <p:ph type="title"/>
          </p:nvPr>
        </p:nvSpPr>
        <p:spPr>
          <a:xfrm>
            <a:off x="1375983" y="4947311"/>
            <a:ext cx="9440034" cy="1088336"/>
          </a:xfrm>
        </p:spPr>
        <p:txBody>
          <a:bodyPr vert="horz" lIns="91440" tIns="45720" rIns="91440" bIns="45720" rtlCol="0" anchor="b">
            <a:normAutofit/>
          </a:bodyPr>
          <a:lstStyle/>
          <a:p>
            <a:r>
              <a:rPr lang="en-US" sz="4800" dirty="0"/>
              <a:t>Login Page</a:t>
            </a:r>
          </a:p>
        </p:txBody>
      </p:sp>
      <p:pic>
        <p:nvPicPr>
          <p:cNvPr id="4" name="Content Placeholder 3">
            <a:extLst>
              <a:ext uri="{FF2B5EF4-FFF2-40B4-BE49-F238E27FC236}">
                <a16:creationId xmlns:a16="http://schemas.microsoft.com/office/drawing/2014/main" id="{80AC6B28-9D29-48B4-90CF-385868ADD3D2}"/>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267" t="13238" b="12766"/>
          <a:stretch/>
        </p:blipFill>
        <p:spPr bwMode="auto">
          <a:xfrm>
            <a:off x="2223462" y="643462"/>
            <a:ext cx="7751863" cy="415467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774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5CC1B-D352-45BC-8141-75DC2162F924}"/>
              </a:ext>
            </a:extLst>
          </p:cNvPr>
          <p:cNvSpPr>
            <a:spLocks noGrp="1"/>
          </p:cNvSpPr>
          <p:nvPr>
            <p:ph type="title"/>
          </p:nvPr>
        </p:nvSpPr>
        <p:spPr>
          <a:xfrm>
            <a:off x="1375983" y="5012356"/>
            <a:ext cx="9440034" cy="1088336"/>
          </a:xfrm>
        </p:spPr>
        <p:txBody>
          <a:bodyPr vert="horz" lIns="91440" tIns="45720" rIns="91440" bIns="45720" rtlCol="0" anchor="b">
            <a:normAutofit/>
          </a:bodyPr>
          <a:lstStyle/>
          <a:p>
            <a:r>
              <a:rPr lang="en-US" sz="4800" dirty="0"/>
              <a:t>Registration Page</a:t>
            </a:r>
          </a:p>
        </p:txBody>
      </p:sp>
      <p:pic>
        <p:nvPicPr>
          <p:cNvPr id="4" name="Content Placeholder 3">
            <a:extLst>
              <a:ext uri="{FF2B5EF4-FFF2-40B4-BE49-F238E27FC236}">
                <a16:creationId xmlns:a16="http://schemas.microsoft.com/office/drawing/2014/main" id="{93E656BE-4F2E-4AC8-A309-34207405E32F}"/>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623933" y="643463"/>
            <a:ext cx="6950921" cy="4105518"/>
          </a:xfrm>
          <a:prstGeom prst="rect">
            <a:avLst/>
          </a:prstGeom>
          <a:noFill/>
        </p:spPr>
      </p:pic>
    </p:spTree>
    <p:extLst>
      <p:ext uri="{BB962C8B-B14F-4D97-AF65-F5344CB8AC3E}">
        <p14:creationId xmlns:p14="http://schemas.microsoft.com/office/powerpoint/2010/main" val="40998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77A05-ECE6-4408-8B39-DFAA605113FA}"/>
              </a:ext>
            </a:extLst>
          </p:cNvPr>
          <p:cNvSpPr>
            <a:spLocks noGrp="1"/>
          </p:cNvSpPr>
          <p:nvPr>
            <p:ph type="title"/>
          </p:nvPr>
        </p:nvSpPr>
        <p:spPr>
          <a:xfrm>
            <a:off x="1375982" y="340847"/>
            <a:ext cx="9440034" cy="703556"/>
          </a:xfrm>
        </p:spPr>
        <p:txBody>
          <a:bodyPr vert="horz" lIns="91440" tIns="45720" rIns="91440" bIns="45720" rtlCol="0" anchor="b">
            <a:normAutofit fontScale="90000"/>
          </a:bodyPr>
          <a:lstStyle/>
          <a:p>
            <a:r>
              <a:rPr lang="en-US" sz="4800" dirty="0"/>
              <a:t>Flow Chart</a:t>
            </a:r>
          </a:p>
        </p:txBody>
      </p:sp>
      <p:pic>
        <p:nvPicPr>
          <p:cNvPr id="4" name="Content Placeholder 3" descr="Chart, box and whisker chart&#10;&#10;Description automatically generated">
            <a:extLst>
              <a:ext uri="{FF2B5EF4-FFF2-40B4-BE49-F238E27FC236}">
                <a16:creationId xmlns:a16="http://schemas.microsoft.com/office/drawing/2014/main" id="{3A4937FD-6871-4B31-8007-8355475A31E0}"/>
              </a:ext>
            </a:extLst>
          </p:cNvPr>
          <p:cNvPicPr>
            <a:picLocks noGrp="1"/>
          </p:cNvPicPr>
          <p:nvPr>
            <p:ph idx="1"/>
          </p:nvPr>
        </p:nvPicPr>
        <p:blipFill>
          <a:blip r:embed="rId3"/>
          <a:stretch>
            <a:fillRect/>
          </a:stretch>
        </p:blipFill>
        <p:spPr>
          <a:xfrm>
            <a:off x="1375983" y="1385250"/>
            <a:ext cx="9440034" cy="4887731"/>
          </a:xfrm>
          <a:prstGeom prst="rect">
            <a:avLst/>
          </a:prstGeom>
        </p:spPr>
      </p:pic>
    </p:spTree>
    <p:extLst>
      <p:ext uri="{BB962C8B-B14F-4D97-AF65-F5344CB8AC3E}">
        <p14:creationId xmlns:p14="http://schemas.microsoft.com/office/powerpoint/2010/main" val="365431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E299-D6D0-4438-8782-00A19FA2FDFC}"/>
              </a:ext>
            </a:extLst>
          </p:cNvPr>
          <p:cNvSpPr>
            <a:spLocks noGrp="1"/>
          </p:cNvSpPr>
          <p:nvPr>
            <p:ph type="title"/>
          </p:nvPr>
        </p:nvSpPr>
        <p:spPr>
          <a:xfrm>
            <a:off x="1021370" y="594131"/>
            <a:ext cx="10355326" cy="543472"/>
          </a:xfrm>
        </p:spPr>
        <p:txBody>
          <a:bodyPr/>
          <a:lstStyle/>
          <a:p>
            <a:r>
              <a:rPr lang="en-US" dirty="0"/>
              <a:t>Building the real-time update with socket.io</a:t>
            </a:r>
            <a:endParaRPr lang="en-IN" dirty="0"/>
          </a:p>
        </p:txBody>
      </p:sp>
      <p:sp>
        <p:nvSpPr>
          <p:cNvPr id="4" name="Text Placeholder 3">
            <a:extLst>
              <a:ext uri="{FF2B5EF4-FFF2-40B4-BE49-F238E27FC236}">
                <a16:creationId xmlns:a16="http://schemas.microsoft.com/office/drawing/2014/main" id="{C0677EB6-75BF-40D1-BAF3-B4A7ADC6D6BF}"/>
              </a:ext>
            </a:extLst>
          </p:cNvPr>
          <p:cNvSpPr>
            <a:spLocks noGrp="1"/>
          </p:cNvSpPr>
          <p:nvPr>
            <p:ph type="body" sz="half" idx="2"/>
          </p:nvPr>
        </p:nvSpPr>
        <p:spPr>
          <a:xfrm>
            <a:off x="1021370" y="1237902"/>
            <a:ext cx="10353762" cy="3809227"/>
          </a:xfrm>
        </p:spPr>
        <p:txBody>
          <a:bodyPr>
            <a:normAutofit/>
          </a:bodyPr>
          <a:lstStyle/>
          <a:p>
            <a:pPr marL="285750" indent="-285750" algn="l">
              <a:buFont typeface="Wingdings" panose="05000000000000000000" pitchFamily="2" charset="2"/>
              <a:buChar char="Ø"/>
            </a:pPr>
            <a:r>
              <a:rPr lang="en-US" dirty="0"/>
              <a:t>Socket.IO enables real-time, bidirectional and event-based communication. It works on every platform, browser or device, focusing equally on reliability and speed.</a:t>
            </a:r>
          </a:p>
          <a:p>
            <a:pPr marL="285750" indent="-285750" algn="l">
              <a:buFont typeface="Wingdings" panose="05000000000000000000" pitchFamily="2" charset="2"/>
              <a:buChar char="Ø"/>
            </a:pPr>
            <a:r>
              <a:rPr lang="en-US" dirty="0"/>
              <a:t>The client will try to establish a WebSocket connection if possible and will fall back on HTTP long polling if not.</a:t>
            </a:r>
          </a:p>
          <a:p>
            <a:pPr marL="285750" indent="-285750" algn="l">
              <a:buFont typeface="Wingdings" panose="05000000000000000000" pitchFamily="2" charset="2"/>
              <a:buChar char="Ø"/>
            </a:pPr>
            <a:r>
              <a:rPr lang="en-US" dirty="0"/>
              <a:t>WebSocket is a communication protocol which provides a full-duplex and low-latency channel between the server and the browser. More information can be found here.</a:t>
            </a:r>
          </a:p>
          <a:p>
            <a:pPr marL="285750" indent="-285750" algn="l">
              <a:buFont typeface="Wingdings" panose="05000000000000000000" pitchFamily="2" charset="2"/>
              <a:buChar char="Ø"/>
            </a:pPr>
            <a:r>
              <a:rPr lang="en-US" dirty="0"/>
              <a:t>So, in the best-case scenario, provided that:</a:t>
            </a:r>
          </a:p>
          <a:p>
            <a:pPr algn="l"/>
            <a:r>
              <a:rPr lang="en-US" dirty="0"/>
              <a:t>	 •  the browser supports WebSocket (97% of all browsers in 2020)</a:t>
            </a:r>
          </a:p>
          <a:p>
            <a:pPr algn="l"/>
            <a:r>
              <a:rPr lang="en-US" dirty="0"/>
              <a:t>	•  there is no element (proxy, firewall, …) preventing WebSocket connections between the client and the server you can consider the Socket.IO client as a “slight” wrapper around the WebSocket API.</a:t>
            </a:r>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a:p>
            <a:pPr algn="l"/>
            <a:endParaRPr lang="en-US" dirty="0"/>
          </a:p>
          <a:p>
            <a:pPr algn="l"/>
            <a:endParaRPr lang="en-IN" dirty="0"/>
          </a:p>
        </p:txBody>
      </p:sp>
      <p:pic>
        <p:nvPicPr>
          <p:cNvPr id="7" name="Picture 6" descr="Shape&#10;&#10;Description automatically generated with medium confidence">
            <a:extLst>
              <a:ext uri="{FF2B5EF4-FFF2-40B4-BE49-F238E27FC236}">
                <a16:creationId xmlns:a16="http://schemas.microsoft.com/office/drawing/2014/main" id="{3AE2E681-71B4-41C0-BB45-E7A1F6F442D1}"/>
              </a:ext>
            </a:extLst>
          </p:cNvPr>
          <p:cNvPicPr/>
          <p:nvPr/>
        </p:nvPicPr>
        <p:blipFill>
          <a:blip r:embed="rId2"/>
          <a:stretch>
            <a:fillRect/>
          </a:stretch>
        </p:blipFill>
        <p:spPr>
          <a:xfrm>
            <a:off x="2677505" y="4572915"/>
            <a:ext cx="6836989" cy="1690954"/>
          </a:xfrm>
          <a:prstGeom prst="rect">
            <a:avLst/>
          </a:prstGeom>
        </p:spPr>
      </p:pic>
    </p:spTree>
    <p:extLst>
      <p:ext uri="{BB962C8B-B14F-4D97-AF65-F5344CB8AC3E}">
        <p14:creationId xmlns:p14="http://schemas.microsoft.com/office/powerpoint/2010/main" val="338741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5860-4CDE-4E5D-A573-F9542452E114}"/>
              </a:ext>
            </a:extLst>
          </p:cNvPr>
          <p:cNvSpPr>
            <a:spLocks noGrp="1"/>
          </p:cNvSpPr>
          <p:nvPr>
            <p:ph type="title"/>
          </p:nvPr>
        </p:nvSpPr>
        <p:spPr>
          <a:xfrm>
            <a:off x="912220" y="477256"/>
            <a:ext cx="10353763" cy="589544"/>
          </a:xfrm>
        </p:spPr>
        <p:txBody>
          <a:bodyPr/>
          <a:lstStyle/>
          <a:p>
            <a:pPr algn="l"/>
            <a:r>
              <a:rPr lang="en-IN" dirty="0"/>
              <a:t>References &amp; Project links</a:t>
            </a:r>
          </a:p>
        </p:txBody>
      </p:sp>
      <p:sp>
        <p:nvSpPr>
          <p:cNvPr id="3" name="Text Placeholder 2">
            <a:extLst>
              <a:ext uri="{FF2B5EF4-FFF2-40B4-BE49-F238E27FC236}">
                <a16:creationId xmlns:a16="http://schemas.microsoft.com/office/drawing/2014/main" id="{94419D0E-8E94-4F6A-AE05-6BD1EFD1A033}"/>
              </a:ext>
            </a:extLst>
          </p:cNvPr>
          <p:cNvSpPr>
            <a:spLocks noGrp="1"/>
          </p:cNvSpPr>
          <p:nvPr>
            <p:ph type="body" sz="half" idx="2"/>
          </p:nvPr>
        </p:nvSpPr>
        <p:spPr>
          <a:xfrm>
            <a:off x="912220" y="1208109"/>
            <a:ext cx="10352199" cy="4923750"/>
          </a:xfrm>
        </p:spPr>
        <p:txBody>
          <a:bodyPr>
            <a:normAutofit/>
          </a:bodyPr>
          <a:lstStyle/>
          <a:p>
            <a:pPr marL="285750" indent="-285750" algn="l">
              <a:buFont typeface="Wingdings" panose="05000000000000000000" pitchFamily="2" charset="2"/>
              <a:buChar char="q"/>
            </a:pPr>
            <a:r>
              <a:rPr lang="en-IN" b="1" dirty="0"/>
              <a:t>GitHub - </a:t>
            </a:r>
            <a:r>
              <a:rPr lang="en-IN" b="1" dirty="0">
                <a:hlinkClick r:id="rId2"/>
              </a:rPr>
              <a:t>https://github.com/DishenMakwana/Memories-App</a:t>
            </a:r>
            <a:endParaRPr lang="en-IN" b="1" dirty="0"/>
          </a:p>
          <a:p>
            <a:pPr marL="285750" indent="-285750" algn="l">
              <a:buFont typeface="Wingdings" panose="05000000000000000000" pitchFamily="2" charset="2"/>
              <a:buChar char="q"/>
            </a:pPr>
            <a:r>
              <a:rPr lang="en-IN" b="1" dirty="0"/>
              <a:t>Live - </a:t>
            </a:r>
            <a:r>
              <a:rPr lang="en-IN" b="1" dirty="0">
                <a:hlinkClick r:id="rId3"/>
              </a:rPr>
              <a:t>https://memories-app-dm.netlify.app/</a:t>
            </a:r>
            <a:r>
              <a:rPr lang="en-IN" b="1" dirty="0"/>
              <a:t> &amp; </a:t>
            </a:r>
            <a:r>
              <a:rPr lang="en-IN" b="1" dirty="0">
                <a:hlinkClick r:id="rId4"/>
              </a:rPr>
              <a:t>https://memories-app-dm.herokuapp.com/</a:t>
            </a:r>
            <a:endParaRPr lang="en-IN" b="1" dirty="0"/>
          </a:p>
          <a:p>
            <a:pPr marL="285750" indent="-285750" algn="l">
              <a:buFont typeface="Wingdings" panose="05000000000000000000" pitchFamily="2" charset="2"/>
              <a:buChar char="q"/>
            </a:pPr>
            <a:r>
              <a:rPr lang="en-IN" dirty="0">
                <a:hlinkClick r:id="rId5"/>
              </a:rPr>
              <a:t>https://nodejs.org/en/</a:t>
            </a:r>
            <a:endParaRPr lang="en-IN" dirty="0"/>
          </a:p>
          <a:p>
            <a:pPr marL="285750" indent="-285750" algn="l">
              <a:buFont typeface="Wingdings" panose="05000000000000000000" pitchFamily="2" charset="2"/>
              <a:buChar char="q"/>
            </a:pPr>
            <a:r>
              <a:rPr lang="en-IN" dirty="0">
                <a:hlinkClick r:id="rId6"/>
              </a:rPr>
              <a:t>https://expressjs.com/</a:t>
            </a:r>
            <a:endParaRPr lang="en-IN" dirty="0"/>
          </a:p>
          <a:p>
            <a:pPr marL="285750" indent="-285750" algn="l">
              <a:buFont typeface="Wingdings" panose="05000000000000000000" pitchFamily="2" charset="2"/>
              <a:buChar char="q"/>
            </a:pPr>
            <a:r>
              <a:rPr lang="en-IN" dirty="0">
                <a:hlinkClick r:id="rId7"/>
              </a:rPr>
              <a:t>https://www.w3schools.com/</a:t>
            </a:r>
            <a:endParaRPr lang="en-IN" dirty="0"/>
          </a:p>
          <a:p>
            <a:pPr marL="285750" indent="-285750" algn="l">
              <a:buFont typeface="Wingdings" panose="05000000000000000000" pitchFamily="2" charset="2"/>
              <a:buChar char="q"/>
            </a:pPr>
            <a:r>
              <a:rPr lang="en-IN" dirty="0">
                <a:hlinkClick r:id="rId8"/>
              </a:rPr>
              <a:t>https://reactjs.org/</a:t>
            </a:r>
            <a:endParaRPr lang="en-IN" dirty="0"/>
          </a:p>
          <a:p>
            <a:pPr marL="285750" indent="-285750" algn="l">
              <a:buFont typeface="Wingdings" panose="05000000000000000000" pitchFamily="2" charset="2"/>
              <a:buChar char="q"/>
            </a:pPr>
            <a:r>
              <a:rPr lang="en-IN" dirty="0">
                <a:hlinkClick r:id="rId9"/>
              </a:rPr>
              <a:t>https://socket.io/</a:t>
            </a:r>
            <a:endParaRPr lang="en-IN" dirty="0"/>
          </a:p>
          <a:p>
            <a:pPr marL="285750" indent="-285750" algn="l">
              <a:buFont typeface="Wingdings" panose="05000000000000000000" pitchFamily="2" charset="2"/>
              <a:buChar char="q"/>
            </a:pPr>
            <a:r>
              <a:rPr lang="en-IN" dirty="0">
                <a:hlinkClick r:id="rId10"/>
              </a:rPr>
              <a:t>https://developer.mozilla.org/en-US/</a:t>
            </a:r>
            <a:endParaRPr lang="en-IN" dirty="0"/>
          </a:p>
        </p:txBody>
      </p:sp>
    </p:spTree>
    <p:extLst>
      <p:ext uri="{BB962C8B-B14F-4D97-AF65-F5344CB8AC3E}">
        <p14:creationId xmlns:p14="http://schemas.microsoft.com/office/powerpoint/2010/main" val="130256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4B94-348E-4A8F-9589-92425FCB1897}"/>
              </a:ext>
            </a:extLst>
          </p:cNvPr>
          <p:cNvSpPr>
            <a:spLocks noGrp="1"/>
          </p:cNvSpPr>
          <p:nvPr>
            <p:ph type="ctrTitle"/>
          </p:nvPr>
        </p:nvSpPr>
        <p:spPr/>
        <p:txBody>
          <a:bodyPr/>
          <a:lstStyle/>
          <a:p>
            <a:r>
              <a:rPr lang="en-IN" dirty="0"/>
              <a:t>Thanks</a:t>
            </a:r>
          </a:p>
        </p:txBody>
      </p:sp>
      <p:sp>
        <p:nvSpPr>
          <p:cNvPr id="3" name="Subtitle 2">
            <a:extLst>
              <a:ext uri="{FF2B5EF4-FFF2-40B4-BE49-F238E27FC236}">
                <a16:creationId xmlns:a16="http://schemas.microsoft.com/office/drawing/2014/main" id="{9C84DB97-4480-4300-A1E9-404F29AAAFD6}"/>
              </a:ext>
            </a:extLst>
          </p:cNvPr>
          <p:cNvSpPr>
            <a:spLocks noGrp="1"/>
          </p:cNvSpPr>
          <p:nvPr>
            <p:ph type="subTitle" idx="1"/>
          </p:nvPr>
        </p:nvSpPr>
        <p:spPr>
          <a:xfrm>
            <a:off x="1370693" y="3764524"/>
            <a:ext cx="9440034" cy="1049867"/>
          </a:xfrm>
        </p:spPr>
        <p:txBody>
          <a:bodyPr/>
          <a:lstStyle/>
          <a:p>
            <a:r>
              <a:rPr lang="en-IN" b="1" dirty="0"/>
              <a:t>DISHEN MAKWANA</a:t>
            </a:r>
          </a:p>
          <a:p>
            <a:r>
              <a:rPr lang="en-IN" b="1" dirty="0"/>
              <a:t>180470107035</a:t>
            </a:r>
          </a:p>
        </p:txBody>
      </p:sp>
    </p:spTree>
    <p:extLst>
      <p:ext uri="{BB962C8B-B14F-4D97-AF65-F5344CB8AC3E}">
        <p14:creationId xmlns:p14="http://schemas.microsoft.com/office/powerpoint/2010/main" val="165785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r>
              <a:rPr lang="en-US" sz="4000" dirty="0"/>
              <a:t>Topics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1800" dirty="0">
                <a:latin typeface="Times New Roman" panose="02020603050405020304" pitchFamily="18" charset="0"/>
                <a:cs typeface="Times New Roman" panose="02020603050405020304" pitchFamily="18" charset="0"/>
              </a:rPr>
              <a:t>Project Objective, Context etc.</a:t>
            </a:r>
          </a:p>
          <a:p>
            <a:r>
              <a:rPr lang="en-US" sz="1800" dirty="0">
                <a:latin typeface="Times New Roman" panose="02020603050405020304" pitchFamily="18" charset="0"/>
                <a:cs typeface="Times New Roman" panose="02020603050405020304" pitchFamily="18" charset="0"/>
              </a:rPr>
              <a:t>Application</a:t>
            </a:r>
          </a:p>
          <a:p>
            <a:r>
              <a:rPr lang="en-US" sz="1800" dirty="0">
                <a:latin typeface="Times New Roman" panose="02020603050405020304" pitchFamily="18" charset="0"/>
                <a:cs typeface="Times New Roman" panose="02020603050405020304" pitchFamily="18" charset="0"/>
              </a:rPr>
              <a:t>Building the API’s using Express</a:t>
            </a:r>
          </a:p>
          <a:p>
            <a:r>
              <a:rPr lang="en-IN" sz="1800" dirty="0">
                <a:latin typeface="Times New Roman" panose="02020603050405020304" pitchFamily="18" charset="0"/>
                <a:cs typeface="Times New Roman" panose="02020603050405020304" pitchFamily="18" charset="0"/>
              </a:rPr>
              <a:t>Data-Base Models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Building the frontend User interface using ReactJS</a:t>
            </a:r>
          </a:p>
          <a:p>
            <a:r>
              <a:rPr lang="en-IN" sz="1800" dirty="0">
                <a:latin typeface="Times New Roman" panose="02020603050405020304" pitchFamily="18" charset="0"/>
                <a:cs typeface="Times New Roman" panose="02020603050405020304" pitchFamily="18" charset="0"/>
              </a:rPr>
              <a:t>Flow Diagram</a:t>
            </a:r>
          </a:p>
          <a:p>
            <a:r>
              <a:rPr lang="en-US" sz="1800" dirty="0">
                <a:latin typeface="Times New Roman" panose="02020603050405020304" pitchFamily="18" charset="0"/>
                <a:cs typeface="Times New Roman" panose="02020603050405020304" pitchFamily="18" charset="0"/>
              </a:rPr>
              <a:t>Building the real-time update with socket.io</a:t>
            </a:r>
          </a:p>
          <a:p>
            <a:r>
              <a:rPr lang="en-IN" sz="1800" dirty="0">
                <a:latin typeface="Times New Roman" panose="02020603050405020304" pitchFamily="18" charset="0"/>
                <a:cs typeface="Times New Roman" panose="02020603050405020304" pitchFamily="18" charset="0"/>
              </a:rPr>
              <a:t>References </a:t>
            </a:r>
            <a:r>
              <a:rPr lang="en-IN" sz="1800">
                <a:latin typeface="Times New Roman" panose="02020603050405020304" pitchFamily="18" charset="0"/>
                <a:cs typeface="Times New Roman" panose="02020603050405020304" pitchFamily="18" charset="0"/>
              </a:rPr>
              <a:t>&amp; Project links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8CA8-DF82-4184-978B-47D62B9347C0}"/>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996BB354-0FDF-432F-ADDE-B5A932A5AD4A}"/>
              </a:ext>
            </a:extLst>
          </p:cNvPr>
          <p:cNvSpPr>
            <a:spLocks noGrp="1"/>
          </p:cNvSpPr>
          <p:nvPr>
            <p:ph idx="1"/>
          </p:nvPr>
        </p:nvSpPr>
        <p:spPr/>
        <p:txBody>
          <a:bodyPr/>
          <a:lstStyle/>
          <a:p>
            <a:r>
              <a:rPr lang="en-US" dirty="0"/>
              <a:t>The objective of this project is to create a social media platform (i.e., Memories-App) in which people can create account, can add friends, can add new friends, can remove friends, can upload post as images or text with descriptions(captions), can view post of their friends, can like post of their friends, can maintain their profile,</a:t>
            </a:r>
          </a:p>
          <a:p>
            <a:r>
              <a:rPr lang="en-US" dirty="0"/>
              <a:t>You can also see their friend's profile on their profile page, also see their friend's profile on their profile page</a:t>
            </a:r>
            <a:endParaRPr lang="en-IN" dirty="0"/>
          </a:p>
        </p:txBody>
      </p:sp>
    </p:spTree>
    <p:extLst>
      <p:ext uri="{BB962C8B-B14F-4D97-AF65-F5344CB8AC3E}">
        <p14:creationId xmlns:p14="http://schemas.microsoft.com/office/powerpoint/2010/main" val="318952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3A2E-C92D-44AE-99D6-2D3A61A9E2BA}"/>
              </a:ext>
            </a:extLst>
          </p:cNvPr>
          <p:cNvSpPr>
            <a:spLocks noGrp="1"/>
          </p:cNvSpPr>
          <p:nvPr>
            <p:ph type="title"/>
          </p:nvPr>
        </p:nvSpPr>
        <p:spPr/>
        <p:txBody>
          <a:bodyPr/>
          <a:lstStyle/>
          <a:p>
            <a:r>
              <a:rPr lang="en-IN" dirty="0"/>
              <a:t>Project Context</a:t>
            </a:r>
          </a:p>
        </p:txBody>
      </p:sp>
      <p:sp>
        <p:nvSpPr>
          <p:cNvPr id="3" name="Content Placeholder 2">
            <a:extLst>
              <a:ext uri="{FF2B5EF4-FFF2-40B4-BE49-F238E27FC236}">
                <a16:creationId xmlns:a16="http://schemas.microsoft.com/office/drawing/2014/main" id="{E1E19A72-3512-491B-985B-187F52BB69FA}"/>
              </a:ext>
            </a:extLst>
          </p:cNvPr>
          <p:cNvSpPr>
            <a:spLocks noGrp="1"/>
          </p:cNvSpPr>
          <p:nvPr>
            <p:ph idx="1"/>
          </p:nvPr>
        </p:nvSpPr>
        <p:spPr/>
        <p:txBody>
          <a:bodyPr/>
          <a:lstStyle/>
          <a:p>
            <a:r>
              <a:rPr lang="en-US" dirty="0"/>
              <a:t>Memories-App is a real world simple social media application just like Instagram, Facebook, </a:t>
            </a:r>
            <a:r>
              <a:rPr lang="en-US" dirty="0" err="1"/>
              <a:t>etc</a:t>
            </a:r>
            <a:r>
              <a:rPr lang="en-US" dirty="0"/>
              <a:t>, but with less features. </a:t>
            </a:r>
          </a:p>
          <a:p>
            <a:r>
              <a:rPr lang="en-US" dirty="0"/>
              <a:t>This project is best for those who want to dive deeper into full stack using Nodejs, Express, React and MongoDB after learning HTML, CSS and JS. </a:t>
            </a:r>
          </a:p>
          <a:p>
            <a:r>
              <a:rPr lang="en-US" dirty="0"/>
              <a:t>Building a full stack application single-handedly is a tough task but learning and building such applications will help you master your skills. </a:t>
            </a:r>
          </a:p>
          <a:p>
            <a:r>
              <a:rPr lang="en-US" dirty="0"/>
              <a:t>Building this project will be a challenging task where you will get to learn and explore all about the MVC pattern, NoSQL Database (MongoDB) and much more.</a:t>
            </a:r>
            <a:endParaRPr lang="en-IN" dirty="0"/>
          </a:p>
        </p:txBody>
      </p:sp>
    </p:spTree>
    <p:extLst>
      <p:ext uri="{BB962C8B-B14F-4D97-AF65-F5344CB8AC3E}">
        <p14:creationId xmlns:p14="http://schemas.microsoft.com/office/powerpoint/2010/main" val="234600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B071-5E23-4F2D-922F-EEDCB8E98204}"/>
              </a:ext>
            </a:extLst>
          </p:cNvPr>
          <p:cNvSpPr>
            <a:spLocks noGrp="1"/>
          </p:cNvSpPr>
          <p:nvPr>
            <p:ph type="title"/>
          </p:nvPr>
        </p:nvSpPr>
        <p:spPr/>
        <p:txBody>
          <a:bodyPr/>
          <a:lstStyle/>
          <a:p>
            <a:r>
              <a:rPr lang="en-IN" dirty="0"/>
              <a:t>Project Stages</a:t>
            </a:r>
          </a:p>
        </p:txBody>
      </p:sp>
      <p:sp>
        <p:nvSpPr>
          <p:cNvPr id="3" name="Content Placeholder 2">
            <a:extLst>
              <a:ext uri="{FF2B5EF4-FFF2-40B4-BE49-F238E27FC236}">
                <a16:creationId xmlns:a16="http://schemas.microsoft.com/office/drawing/2014/main" id="{10BDC77F-5557-4E69-9034-3A2AA6A6DADE}"/>
              </a:ext>
            </a:extLst>
          </p:cNvPr>
          <p:cNvSpPr>
            <a:spLocks noGrp="1"/>
          </p:cNvSpPr>
          <p:nvPr>
            <p:ph idx="1"/>
          </p:nvPr>
        </p:nvSpPr>
        <p:spPr/>
        <p:txBody>
          <a:bodyPr>
            <a:normAutofit fontScale="92500" lnSpcReduction="10000"/>
          </a:bodyPr>
          <a:lstStyle/>
          <a:p>
            <a:r>
              <a:rPr lang="en-US" dirty="0"/>
              <a:t>We can divide the project based on the stack used: </a:t>
            </a:r>
          </a:p>
          <a:p>
            <a:r>
              <a:rPr lang="en-US" dirty="0"/>
              <a:t>ExpressJS: Framework for creating api’s that will connect Memories-App and Mongodb. </a:t>
            </a:r>
          </a:p>
          <a:p>
            <a:r>
              <a:rPr lang="en-US" dirty="0"/>
              <a:t>MongoDB: Using NoSQL Database.  </a:t>
            </a:r>
          </a:p>
          <a:p>
            <a:r>
              <a:rPr lang="en-US" dirty="0"/>
              <a:t>NodeJs: Back-end JavaScript runtime environment, that is my application’s server.</a:t>
            </a:r>
          </a:p>
          <a:p>
            <a:r>
              <a:rPr lang="en-US" dirty="0"/>
              <a:t>Socket.IO: Building real-time update post in web </a:t>
            </a:r>
          </a:p>
          <a:p>
            <a:r>
              <a:rPr lang="en-US" dirty="0"/>
              <a:t>React: A JavaScript library for building User Interface. (Front-end) </a:t>
            </a:r>
          </a:p>
          <a:p>
            <a:r>
              <a:rPr lang="en-US" dirty="0"/>
              <a:t>Postman: A great tool for testing restful api’s. </a:t>
            </a:r>
          </a:p>
          <a:p>
            <a:r>
              <a:rPr lang="en-US" dirty="0"/>
              <a:t>MongoDB Atlas: To deploy, operate and scale MongoDB in the Cloud.</a:t>
            </a:r>
            <a:endParaRPr lang="en-IN" dirty="0"/>
          </a:p>
        </p:txBody>
      </p:sp>
    </p:spTree>
    <p:extLst>
      <p:ext uri="{BB962C8B-B14F-4D97-AF65-F5344CB8AC3E}">
        <p14:creationId xmlns:p14="http://schemas.microsoft.com/office/powerpoint/2010/main" val="279793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B2D9-AFDC-4AE2-9AA2-3F609084BA5A}"/>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B9553637-8AB7-4394-B69D-E25A3078A342}"/>
              </a:ext>
            </a:extLst>
          </p:cNvPr>
          <p:cNvSpPr>
            <a:spLocks noGrp="1"/>
          </p:cNvSpPr>
          <p:nvPr>
            <p:ph idx="1"/>
          </p:nvPr>
        </p:nvSpPr>
        <p:spPr/>
        <p:txBody>
          <a:bodyPr/>
          <a:lstStyle/>
          <a:p>
            <a:r>
              <a:rPr lang="en-US" dirty="0"/>
              <a:t>You can use this among your friends or family and use it as a real world small scale social media application.</a:t>
            </a:r>
            <a:endParaRPr lang="en-IN" dirty="0"/>
          </a:p>
        </p:txBody>
      </p:sp>
    </p:spTree>
    <p:extLst>
      <p:ext uri="{BB962C8B-B14F-4D97-AF65-F5344CB8AC3E}">
        <p14:creationId xmlns:p14="http://schemas.microsoft.com/office/powerpoint/2010/main" val="149543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3245-02F2-431F-9F38-69D9BFA55F98}"/>
              </a:ext>
            </a:extLst>
          </p:cNvPr>
          <p:cNvSpPr>
            <a:spLocks noGrp="1"/>
          </p:cNvSpPr>
          <p:nvPr>
            <p:ph type="title"/>
          </p:nvPr>
        </p:nvSpPr>
        <p:spPr/>
        <p:txBody>
          <a:bodyPr/>
          <a:lstStyle/>
          <a:p>
            <a:r>
              <a:rPr lang="en-US" dirty="0"/>
              <a:t>Building the API’s using Express</a:t>
            </a:r>
            <a:endParaRPr lang="en-IN" dirty="0"/>
          </a:p>
        </p:txBody>
      </p:sp>
      <p:sp>
        <p:nvSpPr>
          <p:cNvPr id="3" name="Content Placeholder 2">
            <a:extLst>
              <a:ext uri="{FF2B5EF4-FFF2-40B4-BE49-F238E27FC236}">
                <a16:creationId xmlns:a16="http://schemas.microsoft.com/office/drawing/2014/main" id="{F343BC62-C04A-4842-98FB-61A035D974EE}"/>
              </a:ext>
            </a:extLst>
          </p:cNvPr>
          <p:cNvSpPr>
            <a:spLocks noGrp="1"/>
          </p:cNvSpPr>
          <p:nvPr>
            <p:ph idx="1"/>
          </p:nvPr>
        </p:nvSpPr>
        <p:spPr/>
        <p:txBody>
          <a:bodyPr>
            <a:normAutofit fontScale="62500" lnSpcReduction="20000"/>
          </a:bodyPr>
          <a:lstStyle/>
          <a:p>
            <a:r>
              <a:rPr lang="en-US" dirty="0"/>
              <a:t>So, the first phase of the project is to build the API’s using the Express, NodeJs, MongoDB, and Postman.</a:t>
            </a:r>
          </a:p>
          <a:p>
            <a:r>
              <a:rPr lang="en-US" dirty="0"/>
              <a:t>Requirements:</a:t>
            </a:r>
          </a:p>
          <a:p>
            <a:r>
              <a:rPr lang="en-US" dirty="0"/>
              <a:t>Start building a server using express. Express.js, which is a lightweight framework for creating web servers, makes it easier to organize your application’s functionality with middleware's and routes. </a:t>
            </a:r>
          </a:p>
          <a:p>
            <a:r>
              <a:rPr lang="en-US" dirty="0"/>
              <a:t>Install Mongoose: Mongoose provides a straight-forward, schema-based solution to model your application data. </a:t>
            </a:r>
          </a:p>
          <a:p>
            <a:r>
              <a:rPr lang="en-US" dirty="0"/>
              <a:t>Install Nodemon: Nodemon is a tool that helps develop node.js based applications by automatically restarting the node application when file changes in the directory are detected. </a:t>
            </a:r>
          </a:p>
          <a:p>
            <a:r>
              <a:rPr lang="en-US" dirty="0"/>
              <a:t>Helmet: Helmet helps you secure your Express.js apps by setting various HTTP headers. </a:t>
            </a:r>
          </a:p>
          <a:p>
            <a:r>
              <a:rPr lang="en-US" dirty="0"/>
              <a:t>Morgan: HTTP request logger middleware for node.js. </a:t>
            </a:r>
          </a:p>
          <a:p>
            <a:r>
              <a:rPr lang="en-US" dirty="0"/>
              <a:t>Multer: Middleware for handling `multipart/form-data`.</a:t>
            </a:r>
          </a:p>
          <a:p>
            <a:r>
              <a:rPr lang="en-US" dirty="0"/>
              <a:t>After installing all the packages, our project folder must consist of index.js files along with package.json, package-lock.json and node modules.</a:t>
            </a:r>
            <a:endParaRPr lang="en-IN" dirty="0"/>
          </a:p>
        </p:txBody>
      </p:sp>
    </p:spTree>
    <p:extLst>
      <p:ext uri="{BB962C8B-B14F-4D97-AF65-F5344CB8AC3E}">
        <p14:creationId xmlns:p14="http://schemas.microsoft.com/office/powerpoint/2010/main" val="180584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5943DC-8087-434A-8E43-5A5A299199D7}"/>
              </a:ext>
            </a:extLst>
          </p:cNvPr>
          <p:cNvSpPr>
            <a:spLocks noGrp="1"/>
          </p:cNvSpPr>
          <p:nvPr>
            <p:ph type="body" sz="half" idx="2"/>
          </p:nvPr>
        </p:nvSpPr>
        <p:spPr>
          <a:xfrm>
            <a:off x="952268" y="1507940"/>
            <a:ext cx="3706889" cy="3016250"/>
          </a:xfrm>
        </p:spPr>
        <p:txBody>
          <a:bodyPr/>
          <a:lstStyle/>
          <a:p>
            <a:r>
              <a:rPr lang="en-GB" sz="18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On Exploring package.json file you will find all your packages installed in dependencies as shown below.</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Now we need to create all the models that will connect our application to our database which is MongoDB Atlas cloud.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7F05E74D-EB8B-4ED4-86E5-F51E4C0C3D0D}"/>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8775" r="16511" b="8038"/>
          <a:stretch/>
        </p:blipFill>
        <p:spPr bwMode="auto">
          <a:xfrm>
            <a:off x="4884506" y="609600"/>
            <a:ext cx="6355226" cy="50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808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7C2E-CD9C-473B-B00A-D906A14B3CDB}"/>
              </a:ext>
            </a:extLst>
          </p:cNvPr>
          <p:cNvSpPr>
            <a:spLocks noGrp="1"/>
          </p:cNvSpPr>
          <p:nvPr>
            <p:ph type="title"/>
          </p:nvPr>
        </p:nvSpPr>
        <p:spPr/>
        <p:txBody>
          <a:bodyPr/>
          <a:lstStyle/>
          <a:p>
            <a:r>
              <a:rPr lang="en-IN" dirty="0"/>
              <a:t>DataBase Models </a:t>
            </a:r>
          </a:p>
        </p:txBody>
      </p:sp>
      <p:sp>
        <p:nvSpPr>
          <p:cNvPr id="3" name="Text Placeholder 2">
            <a:extLst>
              <a:ext uri="{FF2B5EF4-FFF2-40B4-BE49-F238E27FC236}">
                <a16:creationId xmlns:a16="http://schemas.microsoft.com/office/drawing/2014/main" id="{6FBF974A-6D63-42BE-B9DD-2EE5F4FACA86}"/>
              </a:ext>
            </a:extLst>
          </p:cNvPr>
          <p:cNvSpPr>
            <a:spLocks noGrp="1"/>
          </p:cNvSpPr>
          <p:nvPr>
            <p:ph type="body" idx="1"/>
          </p:nvPr>
        </p:nvSpPr>
        <p:spPr/>
        <p:txBody>
          <a:bodyPr/>
          <a:lstStyle/>
          <a:p>
            <a:r>
              <a:rPr lang="en-IN" dirty="0"/>
              <a:t>Users.js</a:t>
            </a:r>
          </a:p>
        </p:txBody>
      </p:sp>
      <p:sp>
        <p:nvSpPr>
          <p:cNvPr id="5" name="Text Placeholder 4">
            <a:extLst>
              <a:ext uri="{FF2B5EF4-FFF2-40B4-BE49-F238E27FC236}">
                <a16:creationId xmlns:a16="http://schemas.microsoft.com/office/drawing/2014/main" id="{49918848-D5ED-4A20-A49E-2080A47B7E1E}"/>
              </a:ext>
            </a:extLst>
          </p:cNvPr>
          <p:cNvSpPr>
            <a:spLocks noGrp="1"/>
          </p:cNvSpPr>
          <p:nvPr>
            <p:ph type="body" sz="quarter" idx="3"/>
          </p:nvPr>
        </p:nvSpPr>
        <p:spPr/>
        <p:txBody>
          <a:bodyPr/>
          <a:lstStyle/>
          <a:p>
            <a:r>
              <a:rPr lang="en-IN" dirty="0"/>
              <a:t>postMessage.js</a:t>
            </a:r>
          </a:p>
        </p:txBody>
      </p:sp>
      <p:pic>
        <p:nvPicPr>
          <p:cNvPr id="7" name="Content Placeholder 6">
            <a:extLst>
              <a:ext uri="{FF2B5EF4-FFF2-40B4-BE49-F238E27FC236}">
                <a16:creationId xmlns:a16="http://schemas.microsoft.com/office/drawing/2014/main" id="{02EB9486-9726-47D4-832D-42B7B03F906B}"/>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18775" r="49933" b="36170"/>
          <a:stretch/>
        </p:blipFill>
        <p:spPr bwMode="auto">
          <a:xfrm>
            <a:off x="2102059" y="2701925"/>
            <a:ext cx="2652295" cy="3043238"/>
          </a:xfrm>
          <a:prstGeom prst="rect">
            <a:avLst/>
          </a:prstGeom>
          <a:noFill/>
          <a:ln>
            <a:noFill/>
          </a:ln>
          <a:extLst>
            <a:ext uri="{53640926-AAD7-44D8-BBD7-CCE9431645EC}">
              <a14:shadowObscured xmlns:a14="http://schemas.microsoft.com/office/drawing/2010/main"/>
            </a:ext>
          </a:extLst>
        </p:spPr>
      </p:pic>
      <p:pic>
        <p:nvPicPr>
          <p:cNvPr id="8" name="Content Placeholder 7" descr="A screenshot of a computer&#10;&#10;Description automatically generated">
            <a:extLst>
              <a:ext uri="{FF2B5EF4-FFF2-40B4-BE49-F238E27FC236}">
                <a16:creationId xmlns:a16="http://schemas.microsoft.com/office/drawing/2014/main" id="{A21413F1-EF35-4B20-A249-2BE2B7C24CAB}"/>
              </a:ext>
            </a:extLst>
          </p:cNvPr>
          <p:cNvPicPr>
            <a:picLocks noGrp="1"/>
          </p:cNvPicPr>
          <p:nvPr>
            <p:ph sz="quarter" idx="4"/>
          </p:nvPr>
        </p:nvPicPr>
        <p:blipFill rotWithShape="1">
          <a:blip r:embed="rId3">
            <a:extLst>
              <a:ext uri="{28A0092B-C50C-407E-A947-70E740481C1C}">
                <a14:useLocalDpi xmlns:a14="http://schemas.microsoft.com/office/drawing/2010/main" val="0"/>
              </a:ext>
            </a:extLst>
          </a:blip>
          <a:srcRect l="19041" r="45672" b="34042"/>
          <a:stretch/>
        </p:blipFill>
        <p:spPr bwMode="auto">
          <a:xfrm>
            <a:off x="7305474" y="2701925"/>
            <a:ext cx="2894414" cy="30432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9741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{1E03B493-FD69-4378-BC53-0E6C72D215B8}tf55705232_win32</Template>
  <TotalTime>58</TotalTime>
  <Words>1039</Words>
  <Application>Microsoft Office PowerPoint</Application>
  <PresentationFormat>Widescreen</PresentationFormat>
  <Paragraphs>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Goudy Old Style</vt:lpstr>
      <vt:lpstr>Times New Roman</vt:lpstr>
      <vt:lpstr>Wingdings</vt:lpstr>
      <vt:lpstr>Wingdings 2</vt:lpstr>
      <vt:lpstr>SlateVTI</vt:lpstr>
      <vt:lpstr>Memories App - using MERN stack </vt:lpstr>
      <vt:lpstr>Topics</vt:lpstr>
      <vt:lpstr>Objective </vt:lpstr>
      <vt:lpstr>Project Context</vt:lpstr>
      <vt:lpstr>Project Stages</vt:lpstr>
      <vt:lpstr>Application</vt:lpstr>
      <vt:lpstr>Building the API’s using Express</vt:lpstr>
      <vt:lpstr>PowerPoint Presentation</vt:lpstr>
      <vt:lpstr>DataBase Models </vt:lpstr>
      <vt:lpstr>API Request threw Postman app</vt:lpstr>
      <vt:lpstr>Building the frontend User interface using ReactJS</vt:lpstr>
      <vt:lpstr>Header</vt:lpstr>
      <vt:lpstr>PowerPoint Presentation</vt:lpstr>
      <vt:lpstr>Login Page</vt:lpstr>
      <vt:lpstr>Registration Page</vt:lpstr>
      <vt:lpstr>Flow Chart</vt:lpstr>
      <vt:lpstr>Building the real-time update with socket.io</vt:lpstr>
      <vt:lpstr>References &amp; Project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Memories App using MERN stack </dc:title>
  <dc:creator>180470107035 DishenMakwana</dc:creator>
  <cp:lastModifiedBy>180470107035 DishenMakwana</cp:lastModifiedBy>
  <cp:revision>7</cp:revision>
  <dcterms:created xsi:type="dcterms:W3CDTF">2021-08-13T04:47:43Z</dcterms:created>
  <dcterms:modified xsi:type="dcterms:W3CDTF">2021-08-13T05:57:11Z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