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68" r:id="rId6"/>
    <p:sldId id="277" r:id="rId7"/>
    <p:sldId id="278" r:id="rId8"/>
    <p:sldId id="279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92" y="72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US" alt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Incoming Calls on Helpdesk</a:t>
            </a:r>
            <a:endParaRPr lang="en-US" alt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72" y="2300888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</a:t>
            </a:r>
            <a:r>
              <a:rPr lang="en-GB" sz="1800" dirty="0">
                <a:sym typeface="+mn-ea"/>
              </a:rPr>
              <a:t>COM23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469" y="2710577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600" u="none" strike="noStrike" cap="none" dirty="0"/>
                        <a:t>  20211C</a:t>
                      </a:r>
                      <a:r>
                        <a:rPr lang="en-GB" altLang="en-IN" sz="1600" u="none" strike="noStrike" cap="none" dirty="0"/>
                        <a:t>OM</a:t>
                      </a:r>
                      <a:r>
                        <a:rPr lang="en-IN" sz="1600" u="none" strike="noStrike" cap="none" dirty="0"/>
                        <a:t>00</a:t>
                      </a:r>
                      <a:r>
                        <a:rPr lang="en-GB" altLang="en-IN" sz="1600" u="none" strike="noStrike" cap="none" dirty="0"/>
                        <a:t>06</a:t>
                      </a:r>
                      <a:endParaRPr lang="en-GB" altLang="en-IN" sz="16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IN" sz="1600" u="none" strike="noStrike" cap="none" dirty="0"/>
                        <a:t> DISHIK L SETTY</a:t>
                      </a:r>
                      <a:endParaRPr lang="en-GB" altLang="en-IN" sz="1600" u="none" strike="noStrike" cap="none" baseline="0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/>
                        <a:t>  20211C</a:t>
                      </a:r>
                      <a:r>
                        <a:rPr lang="en-GB" altLang="en-IN" sz="1600" u="none" strike="noStrike" cap="none" dirty="0"/>
                        <a:t>OM</a:t>
                      </a:r>
                      <a:r>
                        <a:rPr lang="en-IN" sz="1600" u="none" strike="noStrike" cap="none" dirty="0"/>
                        <a:t>0</a:t>
                      </a:r>
                      <a:r>
                        <a:rPr lang="en-GB" altLang="en-IN" sz="1600" u="none" strike="noStrike" cap="none" dirty="0"/>
                        <a:t>075</a:t>
                      </a:r>
                      <a:endParaRPr lang="en-GB" altLang="en-IN" sz="16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IN" sz="1600" u="none" strike="noStrike" cap="none" dirty="0"/>
                        <a:t>DEEPIKA C S</a:t>
                      </a:r>
                      <a:endParaRPr lang="en-GB" altLang="en-IN" sz="16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/>
                        <a:t>20211CEI0055</a:t>
                      </a:r>
                      <a:endParaRPr lang="en-GB" altLang="en-IN" sz="16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altLang="en-IN" sz="1600" u="none" strike="noStrike" cap="none" dirty="0"/>
                        <a:t>PRAKASH SINGH</a:t>
                      </a:r>
                      <a:endParaRPr lang="en-GB" altLang="en-IN" sz="16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  20211COM0029</a:t>
                      </a:r>
                      <a:endParaRPr lang="en-GB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PAAVANA GOWDA</a:t>
                      </a:r>
                      <a:endParaRPr lang="en-GB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>
                <a:sym typeface="+mn-ea"/>
              </a:rPr>
              <a:t>PIP4004 University Project-II</a:t>
            </a:r>
            <a:endParaRPr lang="en-GB" dirty="0"/>
          </a:p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>
                <a:sym typeface="+mn-ea"/>
              </a:rPr>
              <a:t>Review-</a:t>
            </a:r>
            <a:r>
              <a:rPr lang="en-US" altLang="en-GB" dirty="0">
                <a:sym typeface="+mn-ea"/>
              </a:rPr>
              <a:t>2</a:t>
            </a:r>
            <a:endParaRPr lang="en-GB" dirty="0"/>
          </a:p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endParaRPr lang="en-GB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4612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Under the Supervision of,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 smtClean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                           Ms. IMPA B H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Assistant 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6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Presidency University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9174" y="4688755"/>
            <a:ext cx="1112248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Computer Engineering  </a:t>
            </a:r>
            <a:endParaRPr lang="en-US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opal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K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rishna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S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hyam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Sudha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P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alt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Rahman</a:t>
            </a:r>
            <a:endParaRPr lang="en-US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517823"/>
            <a:ext cx="10708643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Type: </a:t>
            </a:r>
            <a:r>
              <a:rPr lang="en-US" alt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Machine Learning and Deep Learning</a:t>
            </a:r>
            <a:endParaRPr lang="en-US" altLang="en-GB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Type:</a:t>
            </a:r>
            <a:r>
              <a:rPr lang="en-IN" alt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NLP-based sentiment classification (Sentiment BERT, mBERT, LSTM)</a:t>
            </a:r>
            <a:endParaRPr lang="en-US" altLang="en-GB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Architecture:</a:t>
            </a:r>
            <a:r>
              <a:rPr lang="en-US" alt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Transformer-based models and LSTMs with an ensemble learning approach</a:t>
            </a:r>
            <a:endParaRPr lang="en-US" altLang="en-GB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Activation Function:</a:t>
            </a:r>
            <a:r>
              <a:rPr lang="en-IN" alt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 explicitly mentioned, but typically ReLU (for deep learning) or Softmax (for classification)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488969"/>
            <a:ext cx="10842580" cy="511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Loss Function: </a:t>
            </a:r>
            <a:r>
              <a:rPr lang="en-US" alt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Likely Cross-Entropy Loss (for multi-class sentiment classification)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Optimizer: </a:t>
            </a:r>
            <a:r>
              <a:rPr lang="en-US" alt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 explicitly mentioned, but commonly used optimizers include Adam or SGD</a:t>
            </a:r>
            <a:endParaRPr lang="en-US" altLang="en-GB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Normalization: </a:t>
            </a:r>
            <a:r>
              <a:rPr lang="en-US" alt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 explicitly stated, but often used to improve training stability</a:t>
            </a:r>
            <a:endParaRPr lang="en-US" altLang="en-GB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Dropout (rate = 0.5): </a:t>
            </a: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Dropout is typically applied in deep learning models to prevent overfitting, though not explicitly mentioned in the document.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5729"/>
            <a:ext cx="10668000" cy="4952997"/>
          </a:xfrm>
        </p:spPr>
        <p:txBody>
          <a:bodyPr>
            <a:normAutofit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librosa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torch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transformers import pipeline, Wav2Vec2Processor, Wav2Vec2ForCTC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langdetect import detect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US" b="1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librosa: Library for handling audio processing.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numpy: Used for numerical computations.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torch: PyTorch library for deep learning model operations.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transformers: Provides pre-trained NLP models from Hugging Face.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Wav2Vec2Processor &amp; Wav2Vec2ForCTC: Used for speech-to-text conversion.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97097"/>
            <a:ext cx="10920548" cy="52382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sklearn.feature_extraction.text import TfidfVectorizer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sklearn.svm import SVC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tensorflow.keras.models import Sequential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tensorflow.keras.layers import LSTM, Dense, Embedding, Dropout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TfidfVectorizer: Converts text into numerical features for ML models.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SVC: Support Vector Classifier for sentiment classification.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Sequential: Keras model for deep learning.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LSTM, Dense, Embedding, Dropout: Layers for the deep learning model.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79158"/>
            <a:ext cx="10668000" cy="49529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</a:t>
            </a:r>
            <a:endParaRPr lang="en-IN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tensorflow.keras.preprocessing.text import Tokenizer</a:t>
            </a:r>
            <a:endParaRPr lang="en-US" altLang="en-GB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from tensorflow.keras.preprocessing.sequence import pad_sequences</a:t>
            </a:r>
            <a:endParaRPr lang="en-US" altLang="en-GB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en-GB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IN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Explanation</a:t>
            </a:r>
            <a:endParaRPr lang="en-IN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Tokenizer: Converts words into numerical sequences.</a:t>
            </a:r>
            <a:endParaRPr lang="en-US" altLang="en-GB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pad_sequences: Ensures all text sequences have the same length by padding.</a:t>
            </a:r>
            <a:endParaRPr lang="en-US" altLang="en-GB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52481"/>
            <a:ext cx="10668000" cy="49529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 Pre-trained ASR Model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= Wav2Vec2Processor.from_pretrained("facebook/wav2vec2-large-960h")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Wav2Vec2ForCTC.from_pretrained("facebook/wav2vec2-large-960h")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 pre-trained speech recognition model (Wav2Vec2) to convert speech into text.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78606"/>
            <a:ext cx="10668000" cy="495299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alt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Code</a:t>
            </a:r>
            <a:endParaRPr lang="en-IN" alt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# Speech-to-Text Function</a:t>
            </a: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 convert_speech_to_text(audio_path):</a:t>
            </a: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speech, rate = librosa.load(audio_path, sr=16000)</a:t>
            </a: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input_values = processor(speech, return_tensors="pt", sampling_rate=16000).input_values</a:t>
            </a: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with torch.no_grad():</a:t>
            </a: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logits = model(input_values).logits</a:t>
            </a: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en-GB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IN" alt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Explanation</a:t>
            </a:r>
            <a:endParaRPr lang="en-IN" alt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librosa.load: Loads the audio file at a 16kHz sample rate.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processor: Converts audio into input for the Wav2Vec2 model.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torch.no_grad(): Ensures model inference without storing gradients.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logits: Predicted speech-to-text output.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85" y="1143001"/>
            <a:ext cx="10668000" cy="4952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3479</Words>
  <Application>WPS Slides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Times New Roman</vt:lpstr>
      <vt:lpstr>Cambria</vt:lpstr>
      <vt:lpstr>Verdana</vt:lpstr>
      <vt:lpstr>Wingdings</vt:lpstr>
      <vt:lpstr>Bookman Old Style</vt:lpstr>
      <vt:lpstr>Microsoft YaHei</vt:lpstr>
      <vt:lpstr>Arial Unicode MS</vt:lpstr>
      <vt:lpstr>Calibri</vt:lpstr>
      <vt:lpstr>Arial</vt:lpstr>
      <vt:lpstr>Bioinformatics</vt:lpstr>
      <vt:lpstr>Sentiment Analysis of Incoming Calls on Helpdesk</vt:lpstr>
      <vt:lpstr>Algorithm</vt:lpstr>
      <vt:lpstr>Algorithm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DEEPU</cp:lastModifiedBy>
  <cp:revision>46</cp:revision>
  <dcterms:created xsi:type="dcterms:W3CDTF">2023-03-16T03:26:00Z</dcterms:created>
  <dcterms:modified xsi:type="dcterms:W3CDTF">2025-05-12T18:00:54Z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D19F81725E184879BF94081B90D79E3F_12</vt:lpwstr>
  </property>
  <property fmtid="{D5CDD505-2E9C-101B-9397-08002B2CF9AE}" pid="3" name="KSOProductBuildVer">
    <vt:lpwstr>1033-12.2.0.20782</vt:lpwstr>
  </property>
</Properties>
</file>