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79" r:id="rId7"/>
    <p:sldId id="280" r:id="rId8"/>
    <p:sldId id="281" r:id="rId9"/>
    <p:sldId id="259" r:id="rId10"/>
    <p:sldId id="260" r:id="rId11"/>
    <p:sldId id="261" r:id="rId12"/>
    <p:sldId id="282" r:id="rId13"/>
    <p:sldId id="275" r:id="rId14"/>
    <p:sldId id="277" r:id="rId15"/>
    <p:sldId id="283" r:id="rId16"/>
    <p:sldId id="262" r:id="rId17"/>
    <p:sldId id="263" r:id="rId18"/>
    <p:sldId id="264" r:id="rId19"/>
    <p:sldId id="265" r:id="rId20"/>
    <p:sldId id="274"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2">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16563"/>
            <a:ext cx="10363200" cy="962898"/>
          </a:xfrm>
          <a:prstGeom prst="rect">
            <a:avLst/>
          </a:prstGeom>
          <a:noFill/>
          <a:ln>
            <a:noFill/>
          </a:ln>
        </p:spPr>
        <p:txBody>
          <a:bodyPr spcFirstLastPara="1" wrap="square" lIns="91425" tIns="45700" rIns="91425" bIns="45700" anchor="ctr" anchorCtr="0">
            <a:noAutofit/>
          </a:bodyPr>
          <a:lstStyle/>
          <a:p>
            <a:pPr lvl="0" algn="ctr">
              <a:spcBef>
                <a:spcPts val="0"/>
              </a:spcBef>
              <a:buClr>
                <a:srgbClr val="17365D"/>
              </a:buClr>
              <a:buSzPts val="2800"/>
            </a:pPr>
            <a:r>
              <a:rPr lang="en-US" altLang="en-GB" sz="3200" dirty="0">
                <a:solidFill>
                  <a:schemeClr val="tx1"/>
                </a:solidFill>
                <a:latin typeface="Cambria" panose="02040503050406030204" pitchFamily="18" charset="0"/>
                <a:ea typeface="Cambria" panose="02040503050406030204" pitchFamily="18" charset="0"/>
              </a:rPr>
              <a:t>Sentiment Analysis of Incoming Calls on Helpdesk</a:t>
            </a:r>
            <a:endParaRPr lang="en-US" altLang="en-GB" sz="32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547465" y="2109635"/>
            <a:ext cx="3970500" cy="43835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dirty="0" smtClean="0">
                <a:latin typeface="Cambria" panose="02040503050406030204" pitchFamily="18" charset="0"/>
                <a:ea typeface="Cambria" panose="02040503050406030204" pitchFamily="18" charset="0"/>
              </a:rPr>
              <a:t>: </a:t>
            </a:r>
            <a:r>
              <a:rPr lang="en-GB" dirty="0">
                <a:sym typeface="+mn-ea"/>
              </a:rPr>
              <a:t>COM23</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429096" y="2513340"/>
          <a:ext cx="5418675" cy="2368370"/>
        </p:xfrm>
        <a:graphic>
          <a:graphicData uri="http://schemas.openxmlformats.org/drawingml/2006/table">
            <a:tbl>
              <a:tblPr firstRow="1" bandRow="1">
                <a:noFill/>
              </a:tblPr>
              <a:tblGrid>
                <a:gridCol w="2085000"/>
                <a:gridCol w="3333675"/>
              </a:tblGrid>
              <a:tr h="323442">
                <a:tc>
                  <a:txBody>
                    <a:bodyPr/>
                    <a:lstStyle/>
                    <a:p>
                      <a:pPr marL="0" marR="0" lvl="1" indent="0" algn="ctr" rtl="0">
                        <a:spcBef>
                          <a:spcPts val="0"/>
                        </a:spcBef>
                        <a:spcAft>
                          <a:spcPts val="0"/>
                        </a:spcAft>
                        <a:buNone/>
                      </a:pPr>
                      <a:r>
                        <a:rPr lang="en-GB" sz="1800" b="1" u="none" strike="noStrike" cap="none" dirty="0" smtClean="0">
                          <a:solidFill>
                            <a:srgbClr val="17365D"/>
                          </a:solidFill>
                        </a:rPr>
                        <a:t> 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smtClean="0">
                          <a:solidFill>
                            <a:srgbClr val="17365D"/>
                          </a:solidFill>
                        </a:rPr>
                        <a:t>   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400520">
                <a:tc>
                  <a:txBody>
                    <a:bodyPr/>
                    <a:lstStyle/>
                    <a:p>
                      <a:pPr marL="0" marR="0" lvl="0" indent="0" algn="ctr" rtl="0">
                        <a:spcBef>
                          <a:spcPts val="0"/>
                        </a:spcBef>
                        <a:spcAft>
                          <a:spcPts val="0"/>
                        </a:spcAft>
                        <a:buFont typeface="+mj-lt"/>
                        <a:buNone/>
                      </a:pPr>
                      <a:r>
                        <a:rPr lang="en-IN" sz="1600" u="none" strike="noStrike" cap="none" dirty="0"/>
                        <a:t>  20211C</a:t>
                      </a:r>
                      <a:r>
                        <a:rPr lang="en-GB" altLang="en-IN" sz="1600" u="none" strike="noStrike" cap="none" dirty="0"/>
                        <a:t>OM</a:t>
                      </a:r>
                      <a:r>
                        <a:rPr lang="en-IN" sz="1600" u="none" strike="noStrike" cap="none" dirty="0"/>
                        <a:t>00</a:t>
                      </a:r>
                      <a:r>
                        <a:rPr lang="en-GB" altLang="en-IN" sz="1600" u="none" strike="noStrike" cap="none" dirty="0"/>
                        <a:t>06</a:t>
                      </a:r>
                      <a:endParaRPr lang="en-GB" altLang="en-IN"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altLang="en-IN" sz="1600" u="none" strike="noStrike" cap="none" dirty="0"/>
                        <a:t> DISHIK L SETTY</a:t>
                      </a:r>
                      <a:endParaRPr lang="en-GB" altLang="en-IN" sz="1600" u="none" strike="noStrike" cap="none" baseline="0"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400520">
                <a:tc>
                  <a:txBody>
                    <a:bodyPr/>
                    <a:lstStyle/>
                    <a:p>
                      <a:pPr marL="0" marR="0" lvl="0" indent="0" algn="ctr" rtl="0">
                        <a:spcBef>
                          <a:spcPts val="0"/>
                        </a:spcBef>
                        <a:spcAft>
                          <a:spcPts val="0"/>
                        </a:spcAft>
                        <a:buNone/>
                      </a:pPr>
                      <a:r>
                        <a:rPr lang="en-IN" sz="1600" u="none" strike="noStrike" cap="none" dirty="0"/>
                        <a:t>  20211C</a:t>
                      </a:r>
                      <a:r>
                        <a:rPr lang="en-GB" altLang="en-IN" sz="1600" u="none" strike="noStrike" cap="none" dirty="0"/>
                        <a:t>OM</a:t>
                      </a:r>
                      <a:r>
                        <a:rPr lang="en-IN" sz="1600" u="none" strike="noStrike" cap="none" dirty="0"/>
                        <a:t>0</a:t>
                      </a:r>
                      <a:r>
                        <a:rPr lang="en-GB" altLang="en-IN" sz="1600" u="none" strike="noStrike" cap="none" dirty="0"/>
                        <a:t>075</a:t>
                      </a:r>
                      <a:endParaRPr lang="en-GB" altLang="en-IN"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altLang="en-IN" sz="1600" u="none" strike="noStrike" cap="none" dirty="0"/>
                        <a:t>DEEPIKA C S</a:t>
                      </a:r>
                      <a:endParaRPr lang="en-GB" altLang="en-IN"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400520">
                <a:tc>
                  <a:txBody>
                    <a:bodyPr/>
                    <a:lstStyle/>
                    <a:p>
                      <a:pPr marL="0" marR="0" lvl="0" indent="0" algn="ctr" rtl="0">
                        <a:spcBef>
                          <a:spcPts val="0"/>
                        </a:spcBef>
                        <a:spcAft>
                          <a:spcPts val="0"/>
                        </a:spcAft>
                        <a:buNone/>
                      </a:pPr>
                      <a:r>
                        <a:rPr lang="en-IN" sz="1600" u="none" strike="noStrike" cap="none" dirty="0"/>
                        <a:t>20211CEI0055</a:t>
                      </a:r>
                      <a:endParaRPr lang="en-GB" altLang="en-IN"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altLang="en-IN" sz="1600" u="none" strike="noStrike" cap="none" dirty="0"/>
                        <a:t>PRAKASH SINGH</a:t>
                      </a:r>
                      <a:endParaRPr lang="en-GB" altLang="en-IN"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400520">
                <a:tc>
                  <a:txBody>
                    <a:bodyPr/>
                    <a:lstStyle/>
                    <a:p>
                      <a:pPr algn="ctr"/>
                      <a:r>
                        <a:rPr lang="en-GB" sz="1600" dirty="0"/>
                        <a:t>  20211COM0029</a:t>
                      </a:r>
                      <a:endParaRPr lang="en-GB" sz="1600" dirty="0"/>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ctr"/>
                      <a:r>
                        <a:rPr lang="en-GB" sz="1600" dirty="0"/>
                        <a:t>PAAVANA GOWDA</a:t>
                      </a:r>
                      <a:endParaRPr lang="en-GB" sz="1600" dirty="0"/>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4005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fontScale="90000"/>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US" sz="1780" dirty="0">
                <a:solidFill>
                  <a:srgbClr val="17365D"/>
                </a:solidFill>
                <a:latin typeface="Cambria" panose="02040503050406030204" pitchFamily="18" charset="0"/>
                <a:ea typeface="Cambria" panose="02040503050406030204" pitchFamily="18" charset="0"/>
                <a:sym typeface="Verdana" panose="020B0604030504040204"/>
              </a:rPr>
              <a:t>                           Ms. IMPA B H</a:t>
            </a:r>
            <a:endParaRPr lang="en-US" sz="178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US" sz="178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Assistant Professor</a:t>
            </a:r>
            <a:endParaRPr lang="en-US" sz="178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US" sz="178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School of Computer Science and Engineering</a:t>
            </a:r>
            <a:endParaRPr lang="en-US" sz="178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US" sz="178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Presidency University</a:t>
            </a:r>
            <a:endParaRPr lang="en-US" sz="178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178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Autofit/>
          </a:bodyPr>
          <a:lstStyle/>
          <a:p>
            <a:pPr lvl="0">
              <a:spcBef>
                <a:spcPts val="0"/>
              </a:spcBef>
              <a:buClr>
                <a:srgbClr val="17365D"/>
              </a:buClr>
              <a:buSzPct val="100000"/>
            </a:pPr>
            <a:r>
              <a:rPr lang="en-GB" sz="1600" dirty="0">
                <a:solidFill>
                  <a:schemeClr val="tx2">
                    <a:lumMod val="75000"/>
                  </a:schemeClr>
                </a:solidFill>
                <a:latin typeface="Arial Black" panose="020B0A04020102020204" charset="0"/>
                <a:cs typeface="Arial Black" panose="020B0A04020102020204" charset="0"/>
                <a:sym typeface="+mn-ea"/>
              </a:rPr>
              <a:t>PIP4004 University Project-II</a:t>
            </a:r>
            <a:endParaRPr lang="en-GB" sz="1600" dirty="0">
              <a:solidFill>
                <a:schemeClr val="tx2">
                  <a:lumMod val="75000"/>
                </a:schemeClr>
              </a:solidFill>
              <a:latin typeface="Arial Black" panose="020B0A04020102020204" charset="0"/>
              <a:cs typeface="Arial Black" panose="020B0A04020102020204" charset="0"/>
            </a:endParaRPr>
          </a:p>
          <a:p>
            <a:pPr lvl="0">
              <a:spcBef>
                <a:spcPts val="0"/>
              </a:spcBef>
              <a:buClr>
                <a:srgbClr val="17365D"/>
              </a:buClr>
              <a:buSzPct val="100000"/>
            </a:pPr>
            <a:r>
              <a:rPr lang="en-US" altLang="en-GB" sz="1600" dirty="0">
                <a:solidFill>
                  <a:schemeClr val="tx2">
                    <a:lumMod val="75000"/>
                  </a:schemeClr>
                </a:solidFill>
                <a:latin typeface="Arial Black" panose="020B0A04020102020204" charset="0"/>
                <a:cs typeface="Arial Black" panose="020B0A04020102020204" charset="0"/>
                <a:sym typeface="+mn-ea"/>
              </a:rPr>
              <a:t>                </a:t>
            </a:r>
            <a:r>
              <a:rPr lang="en-GB" sz="1600" dirty="0">
                <a:solidFill>
                  <a:schemeClr val="tx2">
                    <a:lumMod val="75000"/>
                  </a:schemeClr>
                </a:solidFill>
                <a:latin typeface="Arial Black" panose="020B0A04020102020204" charset="0"/>
                <a:cs typeface="Arial Black" panose="020B0A04020102020204" charset="0"/>
                <a:sym typeface="+mn-ea"/>
              </a:rPr>
              <a:t>Review-</a:t>
            </a:r>
            <a:r>
              <a:rPr lang="en-US" altLang="en-GB" sz="1600" dirty="0">
                <a:solidFill>
                  <a:schemeClr val="tx2">
                    <a:lumMod val="75000"/>
                  </a:schemeClr>
                </a:solidFill>
                <a:latin typeface="Arial Black" panose="020B0A04020102020204" charset="0"/>
                <a:cs typeface="Arial Black" panose="020B0A04020102020204" charset="0"/>
                <a:sym typeface="+mn-ea"/>
              </a:rPr>
              <a:t>4</a:t>
            </a:r>
            <a:endParaRPr lang="en-GB" sz="1600" dirty="0">
              <a:solidFill>
                <a:schemeClr val="tx2">
                  <a:lumMod val="75000"/>
                </a:schemeClr>
              </a:solidFill>
              <a:latin typeface="Arial Black" panose="020B0A04020102020204" charset="0"/>
              <a:cs typeface="Arial Black" panose="020B0A04020102020204" charset="0"/>
            </a:endParaRPr>
          </a:p>
          <a:p>
            <a:pPr marL="0" marR="0" lvl="0" indent="0" algn="ctr" rtl="0">
              <a:spcBef>
                <a:spcPts val="0"/>
              </a:spcBef>
              <a:spcAft>
                <a:spcPts val="0"/>
              </a:spcAft>
              <a:buClr>
                <a:srgbClr val="17365D"/>
              </a:buClr>
              <a:buSzPct val="100000"/>
              <a:buFont typeface="Arial" panose="020B0604020202020204"/>
              <a:buNone/>
            </a:pPr>
            <a:endParaRPr lang="en-GB" sz="1600" b="1" i="0" u="none" strike="noStrike" cap="none" dirty="0">
              <a:solidFill>
                <a:schemeClr val="tx2">
                  <a:lumMod val="75000"/>
                </a:schemeClr>
              </a:solidFill>
              <a:latin typeface="Arial Black" panose="020B0A04020102020204" charset="0"/>
              <a:ea typeface="Cambria" panose="02040503050406030204" pitchFamily="18" charset="0"/>
              <a:cs typeface="Arial Black" panose="020B0A04020102020204" charset="0"/>
              <a:sym typeface="Verdana" panose="020B0604030504040204"/>
            </a:endParaRPr>
          </a:p>
        </p:txBody>
      </p:sp>
      <p:sp>
        <p:nvSpPr>
          <p:cNvPr id="8" name="Google Shape;91;p13"/>
          <p:cNvSpPr txBox="1"/>
          <p:nvPr/>
        </p:nvSpPr>
        <p:spPr>
          <a:xfrm>
            <a:off x="547465" y="4700789"/>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endParaRPr lang="en-US"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b="1" dirty="0">
                <a:latin typeface="Cambria" panose="02040503050406030204" pitchFamily="18" charset="0"/>
                <a:ea typeface="Cambria" panose="02040503050406030204" pitchFamily="18" charset="0"/>
                <a:cs typeface="Verdana" panose="020B0604030504040204"/>
                <a:sym typeface="Verdana" panose="020B0604030504040204"/>
              </a:rPr>
              <a:t>Computer Engineering  </a:t>
            </a:r>
            <a:endParaRPr lang="en-US"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a:t>
            </a:r>
            <a:r>
              <a:rPr lang="en-US" b="1" dirty="0" err="1">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HoD</a:t>
            </a:r>
            <a:r>
              <a:rPr lang="en-US"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 </a:t>
            </a:r>
            <a:r>
              <a:rPr lang="en-US" b="1" dirty="0" err="1">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Dr</a:t>
            </a:r>
            <a:r>
              <a:rPr lang="en-US" altLang="en-US" b="1" dirty="0" err="1">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a:t>
            </a:r>
            <a:r>
              <a:rPr lang="en-US" b="1" dirty="0" err="1">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G</a:t>
            </a:r>
            <a:r>
              <a:rPr lang="en-US" altLang="en-US" b="1" dirty="0" err="1">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opal</a:t>
            </a:r>
            <a:r>
              <a:rPr lang="en-US"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 K</a:t>
            </a:r>
            <a:r>
              <a:rPr lang="en-US" altLang="en-US"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rishna</a:t>
            </a:r>
            <a:r>
              <a:rPr lang="en-US"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 S</a:t>
            </a:r>
            <a:r>
              <a:rPr lang="en-US" altLang="en-US"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hyam</a:t>
            </a:r>
            <a:endParaRPr lang="en-US"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b="1" dirty="0" err="1">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Dr</a:t>
            </a:r>
            <a:r>
              <a:rPr lang="en-US" altLang="en-US" b="1" dirty="0" err="1">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a:t>
            </a:r>
            <a:r>
              <a:rPr lang="en-US" b="1" dirty="0" err="1">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Sudha</a:t>
            </a:r>
            <a:r>
              <a:rPr lang="en-US"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 P</a:t>
            </a:r>
            <a:endParaRPr lang="en-US"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altLang="en-US"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   </a:t>
            </a:r>
            <a:r>
              <a:rPr lang="en-US" b="1" dirty="0">
                <a:latin typeface="Cambria" panose="02040503050406030204" pitchFamily="18" charset="0"/>
                <a:ea typeface="Cambria" panose="02040503050406030204" pitchFamily="18" charset="0"/>
                <a:cs typeface="Verdana" panose="020B0604030504040204"/>
                <a:sym typeface="Verdana" panose="020B0604030504040204"/>
              </a:rPr>
              <a:t>Mr. Md </a:t>
            </a:r>
            <a:r>
              <a:rPr lang="en-US" b="1" dirty="0" err="1">
                <a:latin typeface="Cambria" panose="02040503050406030204" pitchFamily="18" charset="0"/>
                <a:ea typeface="Cambria" panose="02040503050406030204" pitchFamily="18" charset="0"/>
                <a:cs typeface="Verdana" panose="020B0604030504040204"/>
                <a:sym typeface="Verdana" panose="020B0604030504040204"/>
              </a:rPr>
              <a:t>Ziaur</a:t>
            </a:r>
            <a:r>
              <a:rPr lang="en-US" b="1" dirty="0">
                <a:latin typeface="Cambria" panose="02040503050406030204" pitchFamily="18" charset="0"/>
                <a:ea typeface="Cambria" panose="02040503050406030204" pitchFamily="18" charset="0"/>
                <a:cs typeface="Verdana" panose="020B0604030504040204"/>
                <a:sym typeface="Verdana" panose="020B0604030504040204"/>
              </a:rPr>
              <a:t> Rahman</a:t>
            </a:r>
            <a:endParaRPr lang="en-US"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a:buClr>
                <a:srgbClr val="17365D"/>
              </a:buClr>
              <a:buSzPct val="100000"/>
            </a:pPr>
            <a:endParaRPr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System design and Implementation</a:t>
            </a:r>
            <a:endParaRPr lang="en-GB" dirty="0">
              <a:latin typeface="Cambria" panose="02040503050406030204" pitchFamily="18" charset="0"/>
              <a:ea typeface="Cambria" panose="02040503050406030204" pitchFamily="18" charset="0"/>
            </a:endParaRPr>
          </a:p>
        </p:txBody>
      </p:sp>
      <p:sp>
        <p:nvSpPr>
          <p:cNvPr id="10" name="Rectangle 4"/>
          <p:cNvSpPr>
            <a:spLocks noGrp="1" noChangeArrowheads="1"/>
          </p:cNvSpPr>
          <p:nvPr>
            <p:ph idx="1"/>
          </p:nvPr>
        </p:nvSpPr>
        <p:spPr bwMode="auto">
          <a:xfrm>
            <a:off x="812800" y="1122045"/>
            <a:ext cx="10668000" cy="5144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algn="just">
              <a:buFont typeface="Wingdings" panose="05000000000000000000" pitchFamily="2" charset="2"/>
              <a:buChar char="Ø"/>
            </a:pPr>
            <a:r>
              <a:rPr lang="en-US" altLang="en-GB" sz="2700" dirty="0">
                <a:latin typeface="Cambria" panose="02040503050406030204" pitchFamily="18" charset="0"/>
                <a:ea typeface="Cambria" panose="02040503050406030204" pitchFamily="18" charset="0"/>
              </a:rPr>
              <a:t>Speech-to-Text Conversion Module – Uses ASR models (Wav2Vec2, DeepSpeech) to transcribe customer calls while handling noise reduction and speaker diarization.</a:t>
            </a:r>
            <a:endParaRPr lang="en-US" altLang="en-GB" sz="2700" dirty="0">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en-US" altLang="en-GB" sz="2700" dirty="0">
                <a:latin typeface="Cambria" panose="02040503050406030204" pitchFamily="18" charset="0"/>
                <a:ea typeface="Cambria" panose="02040503050406030204" pitchFamily="18" charset="0"/>
              </a:rPr>
              <a:t>Text Preprocessing &amp; Language Identification – Cleans and processes text by removing stopwords, tokenizing, and detecting language, ensuring better sentiment classification.</a:t>
            </a:r>
            <a:endParaRPr lang="en-US" altLang="en-GB" sz="2700" dirty="0">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en-US" altLang="en-GB" sz="2700" dirty="0">
                <a:latin typeface="Cambria" panose="02040503050406030204" pitchFamily="18" charset="0"/>
                <a:ea typeface="Cambria" panose="02040503050406030204" pitchFamily="18" charset="0"/>
              </a:rPr>
              <a:t>Sentiment Classification Model – Implements ML (SVM, Random Forest) and DL (LSTM, BERT) models to classify sentiments as Positive, Neutral, or Negative.</a:t>
            </a:r>
            <a:endParaRPr lang="en-US" altLang="en-GB" sz="2700" dirty="0">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en-US" altLang="en-GB" sz="2700" dirty="0">
                <a:latin typeface="Cambria" panose="02040503050406030204" pitchFamily="18" charset="0"/>
                <a:ea typeface="Cambria" panose="02040503050406030204" pitchFamily="18" charset="0"/>
              </a:rPr>
              <a:t>Dashboard &amp; Alert System – Displays sentiment trends, agent performance, and customer satisfaction insights while triggering real-time alerts for negative interactions.</a:t>
            </a:r>
            <a:endParaRPr lang="en-US" altLang="en-GB" sz="2700" dirty="0">
              <a:latin typeface="Cambria" panose="02040503050406030204" pitchFamily="18" charset="0"/>
              <a:ea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Architecture</a:t>
            </a:r>
            <a:endParaRPr lang="en-IN" dirty="0">
              <a:latin typeface="Cambria" panose="02040503050406030204" pitchFamily="18" charset="0"/>
              <a:ea typeface="Cambria" panose="02040503050406030204" pitchFamily="18" charset="0"/>
            </a:endParaRPr>
          </a:p>
        </p:txBody>
      </p:sp>
      <p:sp>
        <p:nvSpPr>
          <p:cNvPr id="5" name="Rectangle 2"/>
          <p:cNvSpPr>
            <a:spLocks noGrp="1" noChangeArrowheads="1"/>
          </p:cNvSpPr>
          <p:nvPr>
            <p:ph idx="1"/>
          </p:nvPr>
        </p:nvSpPr>
        <p:spPr bwMode="auto">
          <a:xfrm>
            <a:off x="812800" y="1484630"/>
            <a:ext cx="10782935" cy="485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R="0" lvl="0" algn="l" defTabSz="914400" rtl="0" eaLnBrk="0" fontAlgn="base" latinLnBrk="0" hangingPunct="0">
              <a:lnSpc>
                <a:spcPct val="100000"/>
              </a:lnSpc>
              <a:spcBef>
                <a:spcPct val="0"/>
              </a:spcBef>
              <a:spcAft>
                <a:spcPct val="0"/>
              </a:spcAft>
              <a:buClrTx/>
              <a:buSzTx/>
              <a:buFont typeface="Wingdings" panose="05000000000000000000" charset="0"/>
              <a:buChar char="Ø"/>
            </a:pPr>
            <a:r>
              <a:rPr kumimoji="0" lang="en-US" altLang="en-GB" sz="2600" b="0"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Speech Processing Layer – Converts customer speech into text using Automatic Speech Recognition (ASR) models like Wav2Vec2, DeepSpeech, with noise reduction and speaker identification.</a:t>
            </a:r>
            <a:endParaRPr kumimoji="0" lang="en-US" altLang="en-GB" sz="2600" b="0"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charset="0"/>
              <a:buChar char="Ø"/>
            </a:pPr>
            <a:endParaRPr kumimoji="0" lang="en-US" altLang="en-GB" sz="2600" b="0"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charset="0"/>
              <a:buChar char="Ø"/>
            </a:pPr>
            <a:r>
              <a:rPr kumimoji="0" lang="en-US" altLang="en-GB" sz="2600" b="0"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Text Processing &amp; Feature Extraction Layer – Performs language detection, text normalization, tokenization, and feature extraction (TF-IDF, Word2Vec, BERT embeddings).</a:t>
            </a:r>
            <a:endParaRPr kumimoji="0" lang="en-US" altLang="en-GB" sz="2600" b="0"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charset="0"/>
              <a:buChar char="Ø"/>
            </a:pPr>
            <a:endParaRPr kumimoji="0" lang="en-US" altLang="en-GB" sz="2600" b="0"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charset="0"/>
              <a:buChar char="Ø"/>
            </a:pPr>
            <a:r>
              <a:rPr kumimoji="0" lang="en-US" altLang="en-GB" sz="2600" b="0"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Sentiment Analysis Layer – Uses Machine Learning (SVM, Random Forest) and Deep Learning (LSTM, BERT) models to classify sentiment as Positive, Neutral, or Negative.</a:t>
            </a:r>
            <a:endParaRPr kumimoji="0" lang="en-US" altLang="en-GB" sz="2600" b="0"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charset="0"/>
              <a:buChar char="Ø"/>
            </a:pPr>
            <a:endParaRPr kumimoji="0" lang="en-US" altLang="en-GB" sz="2600" b="0"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Hardware/software components</a:t>
            </a:r>
            <a:endParaRPr lang="en-IN" dirty="0">
              <a:latin typeface="Cambria" panose="02040503050406030204" pitchFamily="18" charset="0"/>
              <a:ea typeface="Cambria" panose="02040503050406030204" pitchFamily="18" charset="0"/>
            </a:endParaRPr>
          </a:p>
        </p:txBody>
      </p:sp>
      <p:sp>
        <p:nvSpPr>
          <p:cNvPr id="5" name="Rectangle 2"/>
          <p:cNvSpPr>
            <a:spLocks noGrp="1" noChangeArrowheads="1"/>
          </p:cNvSpPr>
          <p:nvPr>
            <p:ph idx="1"/>
          </p:nvPr>
        </p:nvSpPr>
        <p:spPr bwMode="auto">
          <a:xfrm>
            <a:off x="812800" y="1109980"/>
            <a:ext cx="10520680" cy="5161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lang="en-US" altLang="en-GB" sz="2600" dirty="0" smtClean="0">
                <a:latin typeface="Times New Roman" panose="02020603050405020304" pitchFamily="18" charset="0"/>
                <a:ea typeface="Cambria" panose="02040503050406030204" pitchFamily="18" charset="0"/>
                <a:cs typeface="Times New Roman" panose="02020603050405020304" pitchFamily="18" charset="0"/>
              </a:rPr>
              <a:t>Processor – Intel i5/i7 or AMD Ryzen (for efficient ML/DL model execution).</a:t>
            </a:r>
            <a:endParaRPr lang="en-US" altLang="en-GB" sz="2600" dirty="0" smtClean="0">
              <a:latin typeface="Times New Roman" panose="02020603050405020304" pitchFamily="18" charset="0"/>
              <a:ea typeface="Cambria" panose="020405030504060302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lang="en-US" altLang="en-GB" sz="2600" dirty="0" smtClean="0">
                <a:latin typeface="Times New Roman" panose="02020603050405020304" pitchFamily="18" charset="0"/>
                <a:ea typeface="Cambria" panose="02040503050406030204" pitchFamily="18" charset="0"/>
                <a:cs typeface="Times New Roman" panose="02020603050405020304" pitchFamily="18" charset="0"/>
              </a:rPr>
              <a:t>RAM – Minimum 8GB (16GB recommended) for handling large datasets.</a:t>
            </a:r>
            <a:endParaRPr lang="en-US" altLang="en-GB" sz="2600" dirty="0" smtClean="0">
              <a:latin typeface="Times New Roman" panose="02020603050405020304" pitchFamily="18" charset="0"/>
              <a:ea typeface="Cambria" panose="020405030504060302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lang="en-US" altLang="en-GB" sz="2600" dirty="0" smtClean="0">
                <a:latin typeface="Times New Roman" panose="02020603050405020304" pitchFamily="18" charset="0"/>
                <a:ea typeface="Cambria" panose="02040503050406030204" pitchFamily="18" charset="0"/>
                <a:cs typeface="Times New Roman" panose="02020603050405020304" pitchFamily="18" charset="0"/>
              </a:rPr>
              <a:t>GPU (Optional) – NVIDIA GPU (e.g., RTX 3060) for faster deep learning model training.</a:t>
            </a:r>
            <a:endParaRPr lang="en-US" altLang="en-GB" sz="2600" dirty="0" smtClean="0">
              <a:latin typeface="Times New Roman" panose="02020603050405020304" pitchFamily="18" charset="0"/>
              <a:ea typeface="Cambria" panose="020405030504060302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lang="en-US" altLang="en-GB" sz="2600" dirty="0" smtClean="0">
                <a:latin typeface="Times New Roman" panose="02020603050405020304" pitchFamily="18" charset="0"/>
                <a:ea typeface="Cambria" panose="02040503050406030204" pitchFamily="18" charset="0"/>
                <a:cs typeface="Times New Roman" panose="02020603050405020304" pitchFamily="18" charset="0"/>
              </a:rPr>
              <a:t>Storage – Minimum 256GB SSD (512GB+ recommended) for storing datasets and model weights.</a:t>
            </a:r>
            <a:endParaRPr lang="en-US" altLang="en-GB" sz="2600" dirty="0" smtClean="0">
              <a:latin typeface="Times New Roman" panose="02020603050405020304" pitchFamily="18" charset="0"/>
              <a:ea typeface="Cambria" panose="020405030504060302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lang="en-US" altLang="en-GB" sz="2600" dirty="0" smtClean="0">
                <a:latin typeface="Times New Roman" panose="02020603050405020304" pitchFamily="18" charset="0"/>
                <a:ea typeface="Cambria" panose="02040503050406030204" pitchFamily="18" charset="0"/>
                <a:cs typeface="Times New Roman" panose="02020603050405020304" pitchFamily="18" charset="0"/>
              </a:rPr>
              <a:t>Microphone &amp; Audio Interface – For capturing real-world customer calls (if required for dataset collection).</a:t>
            </a:r>
            <a:endParaRPr lang="en-US" altLang="en-GB" sz="2600" dirty="0" smtClean="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Hardware/software components</a:t>
            </a:r>
            <a:endParaRPr lang="en-IN" dirty="0">
              <a:latin typeface="Cambria" panose="02040503050406030204" pitchFamily="18" charset="0"/>
              <a:ea typeface="Cambria" panose="02040503050406030204" pitchFamily="18" charset="0"/>
            </a:endParaRPr>
          </a:p>
        </p:txBody>
      </p:sp>
      <p:sp>
        <p:nvSpPr>
          <p:cNvPr id="5" name="Rectangle 2"/>
          <p:cNvSpPr>
            <a:spLocks noGrp="1" noChangeArrowheads="1"/>
          </p:cNvSpPr>
          <p:nvPr>
            <p:ph idx="1"/>
          </p:nvPr>
        </p:nvSpPr>
        <p:spPr bwMode="auto">
          <a:xfrm>
            <a:off x="886496" y="1420929"/>
            <a:ext cx="10520608" cy="4139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just">
              <a:buFont typeface="Wingdings" panose="05000000000000000000" pitchFamily="2" charset="2"/>
              <a:buChar char="Ø"/>
            </a:pPr>
            <a:r>
              <a:rPr lang="en-US" altLang="en-GB" sz="2800" dirty="0">
                <a:latin typeface="Times New Roman" panose="02020603050405020304" pitchFamily="18" charset="0"/>
                <a:ea typeface="Cambria" panose="02040503050406030204" pitchFamily="18" charset="0"/>
                <a:cs typeface="Times New Roman" panose="02020603050405020304" pitchFamily="18" charset="0"/>
              </a:rPr>
              <a:t>Programming Language – Python 3.8+ (for ML/DL implementation).</a:t>
            </a:r>
            <a:endParaRPr lang="en-US" altLang="en-GB" sz="28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Ø"/>
            </a:pPr>
            <a:r>
              <a:rPr lang="en-US" altLang="en-GB" sz="2800" dirty="0">
                <a:latin typeface="Times New Roman" panose="02020603050405020304" pitchFamily="18" charset="0"/>
                <a:ea typeface="Cambria" panose="02040503050406030204" pitchFamily="18" charset="0"/>
                <a:cs typeface="Times New Roman" panose="02020603050405020304" pitchFamily="18" charset="0"/>
              </a:rPr>
              <a:t>Libraries &amp; Frameworks:</a:t>
            </a:r>
            <a:endParaRPr lang="en-US" altLang="en-GB" sz="28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Ø"/>
            </a:pPr>
            <a:r>
              <a:rPr lang="en-US" altLang="en-GB" sz="2800" dirty="0">
                <a:latin typeface="Times New Roman" panose="02020603050405020304" pitchFamily="18" charset="0"/>
                <a:ea typeface="Cambria" panose="02040503050406030204" pitchFamily="18" charset="0"/>
                <a:cs typeface="Times New Roman" panose="02020603050405020304" pitchFamily="18" charset="0"/>
              </a:rPr>
              <a:t>Speech Recognition – Wav2Vec2, DeepSpeech.</a:t>
            </a:r>
            <a:endParaRPr lang="en-US" altLang="en-GB" sz="28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Ø"/>
            </a:pPr>
            <a:r>
              <a:rPr lang="en-US" altLang="en-GB" sz="2800" dirty="0">
                <a:latin typeface="Times New Roman" panose="02020603050405020304" pitchFamily="18" charset="0"/>
                <a:ea typeface="Cambria" panose="02040503050406030204" pitchFamily="18" charset="0"/>
                <a:cs typeface="Times New Roman" panose="02020603050405020304" pitchFamily="18" charset="0"/>
              </a:rPr>
              <a:t>NLP &amp; Sentiment Analysis – NLTK, BERT, TensorFlow, Scikit-learn.</a:t>
            </a:r>
            <a:endParaRPr lang="en-US" altLang="en-GB" sz="28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Ø"/>
            </a:pPr>
            <a:r>
              <a:rPr lang="en-US" altLang="en-GB" sz="2800" dirty="0">
                <a:latin typeface="Times New Roman" panose="02020603050405020304" pitchFamily="18" charset="0"/>
                <a:ea typeface="Cambria" panose="02040503050406030204" pitchFamily="18" charset="0"/>
                <a:cs typeface="Times New Roman" panose="02020603050405020304" pitchFamily="18" charset="0"/>
              </a:rPr>
              <a:t>Data Processing – Pandas, NumPy, TF-IDF.</a:t>
            </a:r>
            <a:endParaRPr lang="en-US" altLang="en-GB" sz="28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Ø"/>
            </a:pPr>
            <a:r>
              <a:rPr lang="en-US" altLang="en-GB" sz="2800" dirty="0">
                <a:latin typeface="Times New Roman" panose="02020603050405020304" pitchFamily="18" charset="0"/>
                <a:ea typeface="Cambria" panose="02040503050406030204" pitchFamily="18" charset="0"/>
                <a:cs typeface="Times New Roman" panose="02020603050405020304" pitchFamily="18" charset="0"/>
              </a:rPr>
              <a:t>Dashboard &amp; Visualization – Flask, Power BI/Tableau.</a:t>
            </a:r>
            <a:endParaRPr lang="en-US" altLang="en-GB" sz="28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Ø"/>
            </a:pPr>
            <a:r>
              <a:rPr lang="en-US" altLang="en-GB" sz="2800" dirty="0">
                <a:latin typeface="Times New Roman" panose="02020603050405020304" pitchFamily="18" charset="0"/>
                <a:ea typeface="Cambria" panose="02040503050406030204" pitchFamily="18" charset="0"/>
                <a:cs typeface="Times New Roman" panose="02020603050405020304" pitchFamily="18" charset="0"/>
              </a:rPr>
              <a:t>Database – MySQL / MongoDB (for storing processed data).</a:t>
            </a:r>
            <a:endParaRPr lang="en-US" altLang="en-GB" sz="2800"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Ø"/>
            </a:pPr>
            <a:r>
              <a:rPr lang="en-US" altLang="en-GB" sz="2800" dirty="0">
                <a:latin typeface="Times New Roman" panose="02020603050405020304" pitchFamily="18" charset="0"/>
                <a:ea typeface="Cambria" panose="02040503050406030204" pitchFamily="18" charset="0"/>
                <a:cs typeface="Times New Roman" panose="02020603050405020304" pitchFamily="18" charset="0"/>
              </a:rPr>
              <a:t>Operating System – Windows/Linux/MacOS.</a:t>
            </a:r>
            <a:endParaRPr lang="en-US" altLang="en-GB" sz="2800"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Timeline of Project</a:t>
            </a:r>
            <a:endParaRPr lang="en-GB" dirty="0">
              <a:latin typeface="Cambria" panose="02040503050406030204" pitchFamily="18" charset="0"/>
              <a:ea typeface="Cambria" panose="02040503050406030204" pitchFamily="18" charset="0"/>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079314" y="1143000"/>
            <a:ext cx="8134971" cy="49530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Expected Outcomes</a:t>
            </a:r>
            <a:endParaRPr lang="en-GB" dirty="0">
              <a:latin typeface="Cambria" panose="02040503050406030204" pitchFamily="18" charset="0"/>
              <a:ea typeface="Cambria" panose="02040503050406030204" pitchFamily="18" charset="0"/>
            </a:endParaRPr>
          </a:p>
        </p:txBody>
      </p:sp>
      <p:sp>
        <p:nvSpPr>
          <p:cNvPr id="4" name="Rectangle 1"/>
          <p:cNvSpPr>
            <a:spLocks noGrp="1" noChangeArrowheads="1"/>
          </p:cNvSpPr>
          <p:nvPr>
            <p:ph idx="1"/>
          </p:nvPr>
        </p:nvSpPr>
        <p:spPr bwMode="auto">
          <a:xfrm>
            <a:off x="812800" y="951865"/>
            <a:ext cx="10668000" cy="5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algn="just" eaLnBrk="0" fontAlgn="base" hangingPunct="0">
              <a:spcBef>
                <a:spcPct val="0"/>
              </a:spcBef>
              <a:spcAft>
                <a:spcPct val="0"/>
              </a:spcAft>
            </a:pPr>
            <a:r>
              <a:rPr kumimoji="0" lang="en-US" altLang="en-GB" b="0"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Automated Sentiment Detection – Accurately classifies customer emotions as Positive, Neutral, or Negative using ML and DL models.</a:t>
            </a:r>
            <a:endParaRPr kumimoji="0" lang="en-US" altLang="en-GB" b="0"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p>
            <a:pPr algn="just" eaLnBrk="0" fontAlgn="base" hangingPunct="0">
              <a:spcBef>
                <a:spcPct val="0"/>
              </a:spcBef>
              <a:spcAft>
                <a:spcPct val="0"/>
              </a:spcAft>
            </a:pPr>
            <a:endParaRPr kumimoji="0" lang="en-US" altLang="en-GB" b="0"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p>
            <a:pPr algn="just" eaLnBrk="0" fontAlgn="base" hangingPunct="0">
              <a:spcBef>
                <a:spcPct val="0"/>
              </a:spcBef>
              <a:spcAft>
                <a:spcPct val="0"/>
              </a:spcAft>
            </a:pPr>
            <a:r>
              <a:rPr kumimoji="0" lang="en-US" altLang="en-GB" b="0"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Real-Time Sentiment Monitoring – Provides instant feedback on customer interactions with alerts for negative sentiment.</a:t>
            </a:r>
            <a:endParaRPr kumimoji="0" lang="en-US" altLang="en-GB" b="0"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p>
            <a:pPr algn="just" eaLnBrk="0" fontAlgn="base" hangingPunct="0">
              <a:spcBef>
                <a:spcPct val="0"/>
              </a:spcBef>
              <a:spcAft>
                <a:spcPct val="0"/>
              </a:spcAft>
            </a:pPr>
            <a:endParaRPr kumimoji="0" lang="en-US" altLang="en-GB" b="0"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p>
            <a:pPr algn="just" eaLnBrk="0" fontAlgn="base" hangingPunct="0">
              <a:spcBef>
                <a:spcPct val="0"/>
              </a:spcBef>
              <a:spcAft>
                <a:spcPct val="0"/>
              </a:spcAft>
            </a:pPr>
            <a:r>
              <a:rPr kumimoji="0" lang="en-US" altLang="en-GB" b="0"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Improved Customer Service Insights – Helps businesses track sentiment trends, agent performance, and customer satisfaction using a dashboard.</a:t>
            </a:r>
            <a:endParaRPr kumimoji="0" lang="en-US" altLang="en-GB" b="0"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p>
            <a:pPr algn="just" eaLnBrk="0" fontAlgn="base" hangingPunct="0">
              <a:spcBef>
                <a:spcPct val="0"/>
              </a:spcBef>
              <a:spcAft>
                <a:spcPct val="0"/>
              </a:spcAft>
            </a:pPr>
            <a:endParaRPr kumimoji="0" lang="en-US" altLang="en-GB" b="0"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p>
            <a:pPr algn="just" eaLnBrk="0" fontAlgn="base" hangingPunct="0">
              <a:spcBef>
                <a:spcPct val="0"/>
              </a:spcBef>
              <a:spcAft>
                <a:spcPct val="0"/>
              </a:spcAft>
            </a:pPr>
            <a:r>
              <a:rPr kumimoji="0" lang="en-US" altLang="en-GB" b="0"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Enhanced Decision-Making – Enables data-driven strategies to improve service quality, reduce complaints, and increase customer retention.</a:t>
            </a:r>
            <a:endParaRPr kumimoji="0" lang="en-US" altLang="en-GB" b="0"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Conclusion</a:t>
            </a:r>
            <a:endParaRPr lang="en-GB"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12800" y="1027091"/>
            <a:ext cx="10668000" cy="5347951"/>
          </a:xfrm>
        </p:spPr>
        <p:txBody>
          <a:bodyPr>
            <a:normAutofit fontScale="90000" lnSpcReduction="20000"/>
          </a:bodyPr>
          <a:lstStyle/>
          <a:p>
            <a:pPr marL="0" indent="0" algn="just">
              <a:lnSpc>
                <a:spcPct val="150000"/>
              </a:lnSpc>
              <a:buNone/>
            </a:pPr>
            <a:r>
              <a:rPr lang="en-US" altLang="en-GB" dirty="0">
                <a:latin typeface="Times New Roman" panose="02020603050405020304" pitchFamily="18" charset="0"/>
                <a:ea typeface="Cambria" panose="02040503050406030204" pitchFamily="18" charset="0"/>
                <a:cs typeface="Times New Roman" panose="02020603050405020304" pitchFamily="18" charset="0"/>
              </a:rPr>
              <a:t>The Sentiment Analysis of Incoming Calls on Helpdesk project successfully integrates speech-to-text conversion, natural language processing (NLP), and machine learning (ML)/deep learning (DL) models to analyze customer sentiments in real-time. By leveraging ASR models (Wav2Vec2, DeepSpeech) and sentiment classification models (SVM, LSTM, BERT), the system accurately detects customer emotions across multiple Indian languages. The implementation of a real-time monitoring dashboard and alert system enhances customer support efficiency by enabling businesses to take proactive measures in handling negative interactions.</a:t>
            </a:r>
            <a:endParaRPr lang="en-US" altLang="en-GB"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lnSpc>
                <a:spcPct val="150000"/>
              </a:lnSpc>
              <a:buNone/>
            </a:pPr>
            <a:endParaRPr lang="en-US" altLang="en-GB"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lnSpc>
                <a:spcPct val="150000"/>
              </a:lnSpc>
              <a:buNone/>
            </a:pPr>
            <a:r>
              <a:rPr lang="en-US" altLang="en-GB" dirty="0">
                <a:latin typeface="Times New Roman" panose="02020603050405020304" pitchFamily="18" charset="0"/>
                <a:ea typeface="Cambria" panose="02040503050406030204" pitchFamily="18" charset="0"/>
                <a:cs typeface="Times New Roman" panose="02020603050405020304" pitchFamily="18" charset="0"/>
              </a:rPr>
              <a:t>This project significantly improves customer engagement, service quality, and decision-making through sentiment-driven insights.</a:t>
            </a:r>
            <a:endParaRPr lang="en-US" altLang="en-GB"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References</a:t>
            </a:r>
            <a:endParaRPr lang="en-GB" dirty="0">
              <a:latin typeface="Cambria" panose="02040503050406030204" pitchFamily="18" charset="0"/>
              <a:ea typeface="Cambria" panose="02040503050406030204" pitchFamily="18" charset="0"/>
            </a:endParaRPr>
          </a:p>
        </p:txBody>
      </p:sp>
      <p:sp>
        <p:nvSpPr>
          <p:cNvPr id="4" name="Rectangle 2"/>
          <p:cNvSpPr>
            <a:spLocks noGrp="1" noChangeArrowheads="1"/>
          </p:cNvSpPr>
          <p:nvPr>
            <p:ph idx="1"/>
          </p:nvPr>
        </p:nvSpPr>
        <p:spPr bwMode="auto">
          <a:xfrm>
            <a:off x="812800" y="1249296"/>
            <a:ext cx="10784656" cy="452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just" eaLnBrk="0" fontAlgn="base" hangingPunct="0">
              <a:lnSpc>
                <a:spcPct val="150000"/>
              </a:lnSpc>
              <a:spcBef>
                <a:spcPct val="0"/>
              </a:spcBef>
              <a:spcAft>
                <a:spcPct val="0"/>
              </a:spcAft>
            </a:pPr>
            <a:r>
              <a:rPr kumimoji="0" lang="en-US" altLang="en-GB" b="0"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B. Liu, Sentiment Analysis and Opinion Mining, Morgan &amp; Claypool Publishers, 2012.</a:t>
            </a:r>
            <a:endParaRPr kumimoji="0" lang="en-US" altLang="en-GB" b="0"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p>
            <a:pPr algn="just" eaLnBrk="0" fontAlgn="base" hangingPunct="0">
              <a:lnSpc>
                <a:spcPct val="150000"/>
              </a:lnSpc>
              <a:spcBef>
                <a:spcPct val="0"/>
              </a:spcBef>
              <a:spcAft>
                <a:spcPct val="0"/>
              </a:spcAft>
            </a:pPr>
            <a:r>
              <a:rPr kumimoji="0" lang="en-US" altLang="en-GB" b="0"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R. Feldman, "Techniques and Applications for Sentiment Analysis," Communications of the ACM, vol. 56, no. 4, pp. 82-89, 2013.</a:t>
            </a:r>
            <a:endParaRPr kumimoji="0" lang="en-US" altLang="en-GB" b="0"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p>
            <a:pPr algn="just" eaLnBrk="0" fontAlgn="base" hangingPunct="0">
              <a:lnSpc>
                <a:spcPct val="150000"/>
              </a:lnSpc>
              <a:spcBef>
                <a:spcPct val="0"/>
              </a:spcBef>
              <a:spcAft>
                <a:spcPct val="0"/>
              </a:spcAft>
            </a:pPr>
            <a:r>
              <a:rPr kumimoji="0" lang="en-US" altLang="en-GB" b="0"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Kumar et al., "Speech-to-Text Accuracy in Multilingual Environments," International Journal of Speech Technology, vol. 25, pp. 99-110, 2022.</a:t>
            </a:r>
            <a:endParaRPr kumimoji="0" lang="en-US" altLang="en-GB" b="0"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p>
            <a:pPr algn="just" eaLnBrk="0" fontAlgn="base" hangingPunct="0">
              <a:lnSpc>
                <a:spcPct val="150000"/>
              </a:lnSpc>
              <a:spcBef>
                <a:spcPct val="0"/>
              </a:spcBef>
              <a:spcAft>
                <a:spcPct val="0"/>
              </a:spcAft>
            </a:pPr>
            <a:r>
              <a:rPr kumimoji="0" lang="en-US" altLang="en-GB" b="0"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Sharma et al., "Multilingual Sentiment Analysis Using Deep Learning," IEEE Transactions on Affective Computing, vol. 10, no. 2, pp. 125-138, 2021.</a:t>
            </a:r>
            <a:endParaRPr kumimoji="0" lang="en-US" altLang="en-GB" b="0"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Cambria" panose="02040503050406030204" pitchFamily="18" charset="0"/>
                <a:ea typeface="Cambria" panose="02040503050406030204" pitchFamily="18" charset="0"/>
              </a:rPr>
              <a:t>Publication Details</a:t>
            </a:r>
            <a:endParaRPr lang="en-IN" dirty="0">
              <a:latin typeface="Cambria" panose="02040503050406030204" pitchFamily="18" charset="0"/>
              <a:ea typeface="Cambria" panose="02040503050406030204" pitchFamily="18" charset="0"/>
            </a:endParaRPr>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smtClean="0">
                <a:latin typeface="Cambria" panose="02040503050406030204" pitchFamily="18" charset="0"/>
                <a:ea typeface="Cambria" panose="02040503050406030204" pitchFamily="18" charset="0"/>
              </a:rPr>
              <a:t>                      Thank </a:t>
            </a:r>
            <a:r>
              <a:rPr lang="en-GB" sz="6000" dirty="0">
                <a:latin typeface="Cambria" panose="02040503050406030204" pitchFamily="18" charset="0"/>
                <a:ea typeface="Cambria" panose="02040503050406030204" pitchFamily="18" charset="0"/>
              </a:rPr>
              <a:t>You</a:t>
            </a:r>
            <a:endParaRPr lang="en-GB" sz="6000" dirty="0">
              <a:latin typeface="Cambria" panose="02040503050406030204" pitchFamily="18" charset="0"/>
              <a:ea typeface="Cambria" panose="02040503050406030204" pitchFamily="18" charset="0"/>
            </a:endParaRPr>
          </a:p>
        </p:txBody>
      </p:sp>
      <p:pic>
        <p:nvPicPr>
          <p:cNvPr id="5" name="Picture 6" descr="http://cdn.worldofflowers.eu/media/productphotos/1146.jpg"/>
          <p:cNvPicPr>
            <a:picLocks noChangeAspect="1" noChangeArrowheads="1"/>
          </p:cNvPicPr>
          <p:nvPr/>
        </p:nvPicPr>
        <p:blipFill>
          <a:blip r:embed="rId1">
            <a:extLst>
              <a:ext uri="{28A0092B-C50C-407E-A947-70E740481C1C}">
                <a14:useLocalDpi xmlns:a14="http://schemas.microsoft.com/office/drawing/2010/main" val="0"/>
              </a:ext>
            </a:extLst>
          </a:blip>
          <a:srcRect t="5981" b="8089"/>
          <a:stretch>
            <a:fillRect/>
          </a:stretch>
        </p:blipFill>
        <p:spPr bwMode="auto">
          <a:xfrm>
            <a:off x="1364506" y="1437328"/>
            <a:ext cx="421204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mbria" panose="02040503050406030204" pitchFamily="18" charset="0"/>
                <a:ea typeface="Cambria" panose="02040503050406030204" pitchFamily="18" charset="0"/>
              </a:rPr>
              <a:t>Introduction of our Project</a:t>
            </a:r>
            <a:endParaRPr lang="en-GB"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12800" y="975576"/>
            <a:ext cx="10668000" cy="5347951"/>
          </a:xfrm>
        </p:spPr>
        <p:txBody>
          <a:bodyPr>
            <a:noAutofit/>
          </a:bodyPr>
          <a:lstStyle/>
          <a:p>
            <a:pPr marL="0" indent="0" algn="just">
              <a:buNone/>
            </a:pPr>
            <a:r>
              <a:rPr lang="en-US" altLang="en-US" dirty="0">
                <a:latin typeface="Times New Roman" panose="02020603050405020304" pitchFamily="18" charset="0"/>
                <a:ea typeface="Cambria" panose="02040503050406030204" pitchFamily="18" charset="0"/>
                <a:cs typeface="Times New Roman" panose="02020603050405020304" pitchFamily="18" charset="0"/>
              </a:rPr>
              <a:t>In the age of AI-driven communication, this Flask-based backend offers a powerful audio processing solution tailored for modern industry needs. Supporting formats like WAV, MP3, FLAC, and M4A, it performs advanced tasks such as audio denoising using DeepFilterNet, multilingual transcription with Faster-Whisper, and intelligent text interpretation through sentiment and sarcasm analysis. </a:t>
            </a:r>
            <a:endParaRPr lang="en-US" altLang="en-US"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endParaRPr lang="en-US" altLang="en-US" dirty="0">
              <a:latin typeface="Times New Roman" panose="02020603050405020304" pitchFamily="18" charset="0"/>
              <a:ea typeface="Cambria" panose="02040503050406030204" pitchFamily="18" charset="0"/>
              <a:cs typeface="Times New Roman" panose="02020603050405020304" pitchFamily="18" charset="0"/>
            </a:endParaRPr>
          </a:p>
          <a:p>
            <a:pPr marL="0" indent="0" algn="just">
              <a:buNone/>
            </a:pPr>
            <a:r>
              <a:rPr lang="en-US" altLang="en-US" dirty="0">
                <a:latin typeface="Times New Roman" panose="02020603050405020304" pitchFamily="18" charset="0"/>
                <a:ea typeface="Cambria" panose="02040503050406030204" pitchFamily="18" charset="0"/>
                <a:cs typeface="Times New Roman" panose="02020603050405020304" pitchFamily="18" charset="0"/>
              </a:rPr>
              <a:t>Designed for efficiency and scalability, it leverages MongoDB with GridFS for data storage and supports CORS for seamless integration. With robust logging and error handling, this platform goes beyond transcription to deliver deep insights into audio content, making it ideal for media, customer service, and content moderation applications.</a:t>
            </a:r>
            <a:endParaRPr lang="en-US" altLang="en-US"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Literature Review</a:t>
            </a:r>
            <a:endParaRPr lang="en-GB"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normAutofit fontScale="80000"/>
          </a:bodyPr>
          <a:lstStyle/>
          <a:p>
            <a:pPr marL="0" indent="0" algn="ctr">
              <a:lnSpc>
                <a:spcPct val="160000"/>
              </a:lnSpc>
              <a:buNone/>
            </a:pPr>
            <a:r>
              <a:rPr lang="en-IN" altLang="en-US" sz="3300" dirty="0" smtClean="0">
                <a:latin typeface="Times New Roman" panose="02020603050405020304" pitchFamily="18" charset="0"/>
                <a:cs typeface="Times New Roman" panose="02020603050405020304" pitchFamily="18" charset="0"/>
                <a:sym typeface="+mn-ea"/>
              </a:rPr>
              <a:t>“</a:t>
            </a:r>
            <a:r>
              <a:rPr lang="en-US" altLang="en-GB" sz="3500" b="1" dirty="0" smtClean="0">
                <a:solidFill>
                  <a:schemeClr val="tx2">
                    <a:lumMod val="75000"/>
                  </a:schemeClr>
                </a:solidFill>
                <a:latin typeface="Times New Roman" panose="02020603050405020304" pitchFamily="18" charset="0"/>
                <a:cs typeface="Times New Roman" panose="02020603050405020304" pitchFamily="18" charset="0"/>
                <a:sym typeface="+mn-ea"/>
              </a:rPr>
              <a:t>Sentiment Analysis in Customer Service Calls Using</a:t>
            </a:r>
            <a:r>
              <a:rPr lang="en-US" altLang="en-GB" sz="3500" b="1" dirty="0" smtClean="0">
                <a:latin typeface="Times New Roman" panose="02020603050405020304" pitchFamily="18" charset="0"/>
                <a:cs typeface="Times New Roman" panose="02020603050405020304" pitchFamily="18" charset="0"/>
                <a:sym typeface="+mn-ea"/>
              </a:rPr>
              <a:t> </a:t>
            </a:r>
            <a:r>
              <a:rPr lang="en-US" altLang="en-GB" sz="3500" b="1" dirty="0" smtClean="0">
                <a:solidFill>
                  <a:schemeClr val="tx2">
                    <a:lumMod val="75000"/>
                  </a:schemeClr>
                </a:solidFill>
                <a:latin typeface="Times New Roman" panose="02020603050405020304" pitchFamily="18" charset="0"/>
                <a:cs typeface="Times New Roman" panose="02020603050405020304" pitchFamily="18" charset="0"/>
                <a:sym typeface="+mn-ea"/>
              </a:rPr>
              <a:t>D</a:t>
            </a:r>
            <a:r>
              <a:rPr lang="en-US" altLang="en-US" sz="3430" dirty="0" smtClean="0">
                <a:solidFill>
                  <a:schemeClr val="tx2">
                    <a:lumMod val="75000"/>
                  </a:schemeClr>
                </a:solidFill>
                <a:latin typeface="Times New Roman" panose="02020603050405020304" pitchFamily="18" charset="0"/>
                <a:cs typeface="Times New Roman" panose="02020603050405020304" pitchFamily="18" charset="0"/>
                <a:sym typeface="+mn-ea"/>
              </a:rPr>
              <a:t>eep Learning, NLP, and Cloud-ready database management.</a:t>
            </a:r>
            <a:r>
              <a:rPr lang="en-IN" altLang="en-US" sz="3430" dirty="0" smtClean="0">
                <a:solidFill>
                  <a:schemeClr val="tx2">
                    <a:lumMod val="75000"/>
                  </a:schemeClr>
                </a:solidFill>
                <a:latin typeface="Times New Roman" panose="02020603050405020304" pitchFamily="18" charset="0"/>
                <a:cs typeface="Times New Roman" panose="02020603050405020304" pitchFamily="18" charset="0"/>
                <a:sym typeface="+mn-ea"/>
              </a:rPr>
              <a:t>”</a:t>
            </a:r>
            <a:endParaRPr lang="en-US" sz="3430" b="1" u="sng" dirty="0" smtClean="0">
              <a:solidFill>
                <a:schemeClr val="tx2">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a:p>
            <a:pPr>
              <a:lnSpc>
                <a:spcPct val="160000"/>
              </a:lnSpc>
              <a:buFont typeface="Wingdings" panose="05000000000000000000" pitchFamily="2" charset="2"/>
              <a:buChar char="Ø"/>
            </a:pPr>
            <a:r>
              <a:rPr lang="en-IN" sz="2600" b="1" dirty="0" smtClean="0">
                <a:latin typeface="Cambria" panose="02040503050406030204" pitchFamily="18" charset="0"/>
                <a:ea typeface="Cambria" panose="02040503050406030204" pitchFamily="18" charset="0"/>
              </a:rPr>
              <a:t>Author </a:t>
            </a:r>
            <a:r>
              <a:rPr lang="en-IN" sz="2600" b="1" dirty="0">
                <a:latin typeface="Cambria" panose="02040503050406030204" pitchFamily="18" charset="0"/>
                <a:ea typeface="Cambria" panose="02040503050406030204" pitchFamily="18" charset="0"/>
              </a:rPr>
              <a:t>:</a:t>
            </a:r>
            <a:r>
              <a:rPr lang="en-US" altLang="en-IN" sz="2600" b="1" dirty="0">
                <a:latin typeface="Cambria" panose="02040503050406030204" pitchFamily="18" charset="0"/>
                <a:ea typeface="Cambria" panose="02040503050406030204" pitchFamily="18" charset="0"/>
              </a:rPr>
              <a:t> </a:t>
            </a:r>
            <a:r>
              <a:rPr lang="en-US" altLang="en-US" sz="2600" dirty="0" smtClean="0">
                <a:latin typeface="Times New Roman" panose="02020603050405020304" pitchFamily="18" charset="0"/>
                <a:cs typeface="Times New Roman" panose="02020603050405020304" pitchFamily="18" charset="0"/>
                <a:sym typeface="+mn-ea"/>
              </a:rPr>
              <a:t>Karakus &amp; Aydin (2017), Ezzat et al. (2018), Fu et al. (2020), Sehgal et al. (2021), Jia &amp; SungChu (2022)</a:t>
            </a:r>
            <a:endParaRPr lang="en-US" altLang="en-US" sz="2600" dirty="0" smtClean="0">
              <a:latin typeface="Times New Roman" panose="02020603050405020304" pitchFamily="18" charset="0"/>
              <a:cs typeface="Times New Roman" panose="02020603050405020304" pitchFamily="18" charset="0"/>
              <a:sym typeface="+mn-ea"/>
            </a:endParaRPr>
          </a:p>
          <a:p>
            <a:pPr>
              <a:lnSpc>
                <a:spcPct val="160000"/>
              </a:lnSpc>
              <a:buFont typeface="Wingdings" panose="05000000000000000000" pitchFamily="2" charset="2"/>
              <a:buChar char="Ø"/>
            </a:pPr>
            <a:r>
              <a:rPr lang="en-AU" b="1" dirty="0" smtClean="0">
                <a:effectLst/>
                <a:latin typeface="Times New Roman" panose="02020603050405020304" pitchFamily="18" charset="0"/>
                <a:cs typeface="Times New Roman" panose="02020603050405020304" pitchFamily="18" charset="0"/>
                <a:sym typeface="+mn-ea"/>
              </a:rPr>
              <a:t>Description</a:t>
            </a:r>
            <a:r>
              <a:rPr lang="en-IN" altLang="en-AU" dirty="0" smtClean="0">
                <a:effectLst/>
                <a:latin typeface="Times New Roman" panose="02020603050405020304" pitchFamily="18" charset="0"/>
                <a:cs typeface="Times New Roman" panose="02020603050405020304" pitchFamily="18" charset="0"/>
                <a:sym typeface="+mn-ea"/>
              </a:rPr>
              <a:t> :</a:t>
            </a:r>
            <a:r>
              <a:rPr lang="en-IN" altLang="en-AU" b="1" dirty="0" smtClean="0">
                <a:effectLst/>
                <a:latin typeface="Times New Roman" panose="02020603050405020304" pitchFamily="18" charset="0"/>
                <a:cs typeface="Times New Roman" panose="02020603050405020304" pitchFamily="18" charset="0"/>
                <a:sym typeface="+mn-ea"/>
              </a:rPr>
              <a:t> </a:t>
            </a:r>
            <a:r>
              <a:rPr lang="en-US" altLang="en-US" dirty="0">
                <a:latin typeface="Cambria" panose="02040503050406030204" pitchFamily="18" charset="0"/>
                <a:ea typeface="Cambria" panose="02040503050406030204" pitchFamily="18" charset="0"/>
              </a:rPr>
              <a:t>These studies present diverse AI-driven approaches to sentiment analysis in call centers, ranging from Big Data text evaluations and audio transcription to multimodal deep learning. Techniques include Hadoop-based processing, transformer models, ASR integration, and semi-supervised learning. Key limitations include ASR inaccuracies, binary sentiment constraints, and difficulties in tracking dynamic, real-world emotional expressions.</a:t>
            </a:r>
            <a:endParaRPr lang="en-US" altLang="en-US" dirty="0">
              <a:latin typeface="Cambria" panose="02040503050406030204" pitchFamily="18" charset="0"/>
              <a:ea typeface="Cambria" panose="02040503050406030204" pitchFamily="18" charset="0"/>
            </a:endParaRPr>
          </a:p>
          <a:p>
            <a:pPr marL="0" indent="0" algn="just">
              <a:lnSpc>
                <a:spcPct val="160000"/>
              </a:lnSpc>
              <a:buNone/>
            </a:pPr>
            <a:endParaRPr lang="en-US" b="1" dirty="0">
              <a:latin typeface="Cambria" panose="02040503050406030204" pitchFamily="18" charset="0"/>
              <a:ea typeface="Cambria" panose="02040503050406030204" pitchFamily="18" charset="0"/>
            </a:endParaRPr>
          </a:p>
          <a:p>
            <a:pPr algn="just">
              <a:lnSpc>
                <a:spcPct val="160000"/>
              </a:lnSpc>
              <a:buFont typeface="Wingdings" panose="05000000000000000000" pitchFamily="2" charset="2"/>
              <a:buChar char="Ø"/>
            </a:pPr>
            <a:endParaRPr lang="en-IN" b="1" dirty="0">
              <a:latin typeface="Cambria" panose="02040503050406030204" pitchFamily="18" charset="0"/>
              <a:ea typeface="Cambria" panose="02040503050406030204" pitchFamily="18" charset="0"/>
            </a:endParaRPr>
          </a:p>
          <a:p>
            <a:pPr algn="just">
              <a:lnSpc>
                <a:spcPct val="160000"/>
              </a:lnSpc>
            </a:pPr>
            <a:endParaRPr lang="en-GB"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Literature Review</a:t>
            </a:r>
            <a:endParaRPr lang="en-GB"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12800" y="949818"/>
            <a:ext cx="10668000" cy="5167647"/>
          </a:xfrm>
        </p:spPr>
        <p:txBody>
          <a:bodyPr>
            <a:normAutofit/>
          </a:bodyPr>
          <a:lstStyle/>
          <a:p>
            <a:pPr marL="0" indent="0" algn="ctr">
              <a:lnSpc>
                <a:spcPct val="170000"/>
              </a:lnSpc>
              <a:buNone/>
            </a:pPr>
            <a:r>
              <a:rPr lang="en-IN" altLang="en-US" sz="3300" dirty="0" smtClean="0">
                <a:latin typeface="Times New Roman" panose="02020603050405020304" pitchFamily="18" charset="0"/>
                <a:cs typeface="Times New Roman" panose="02020603050405020304" pitchFamily="18" charset="0"/>
                <a:sym typeface="+mn-ea"/>
              </a:rPr>
              <a:t>“</a:t>
            </a:r>
            <a:r>
              <a:rPr lang="en-US" altLang="en-GB" sz="3300" b="1" dirty="0" smtClean="0">
                <a:latin typeface="Times New Roman" panose="02020603050405020304" pitchFamily="18" charset="0"/>
                <a:cs typeface="Times New Roman" panose="02020603050405020304" pitchFamily="18" charset="0"/>
                <a:sym typeface="+mn-ea"/>
              </a:rPr>
              <a:t>Multilingual Sentiment Analysis Using Deep Learning</a:t>
            </a:r>
            <a:r>
              <a:rPr lang="en-IN" altLang="en-US" sz="3300" dirty="0" smtClean="0">
                <a:latin typeface="Times New Roman" panose="02020603050405020304" pitchFamily="18" charset="0"/>
                <a:cs typeface="Times New Roman" panose="02020603050405020304" pitchFamily="18" charset="0"/>
                <a:sym typeface="+mn-ea"/>
              </a:rPr>
              <a:t>”</a:t>
            </a:r>
            <a:endParaRPr lang="en-US" sz="3300" b="1" u="sng" dirty="0" smtClean="0">
              <a:latin typeface="Cambria" panose="02040503050406030204" pitchFamily="18" charset="0"/>
              <a:ea typeface="Cambria" panose="02040503050406030204" pitchFamily="18" charset="0"/>
            </a:endParaRPr>
          </a:p>
          <a:p>
            <a:pPr>
              <a:lnSpc>
                <a:spcPct val="170000"/>
              </a:lnSpc>
              <a:buFont typeface="Wingdings" panose="05000000000000000000" pitchFamily="2" charset="2"/>
              <a:buChar char="Ø"/>
            </a:pPr>
            <a:r>
              <a:rPr lang="en-IN" sz="2800" b="1" dirty="0" smtClean="0">
                <a:latin typeface="Cambria" panose="02040503050406030204" pitchFamily="18" charset="0"/>
                <a:ea typeface="Cambria" panose="02040503050406030204" pitchFamily="18" charset="0"/>
              </a:rPr>
              <a:t>Author </a:t>
            </a:r>
            <a:r>
              <a:rPr lang="en-IN" sz="2800" b="1" dirty="0">
                <a:latin typeface="Cambria" panose="02040503050406030204" pitchFamily="18" charset="0"/>
                <a:ea typeface="Cambria" panose="02040503050406030204" pitchFamily="18" charset="0"/>
              </a:rPr>
              <a:t>: </a:t>
            </a:r>
            <a:r>
              <a:rPr lang="en-US" altLang="en-GB" sz="2800" dirty="0" smtClean="0">
                <a:latin typeface="Cambria" panose="02040503050406030204" pitchFamily="18" charset="0"/>
                <a:ea typeface="Cambria" panose="02040503050406030204" pitchFamily="18" charset="0"/>
              </a:rPr>
              <a:t> Sharma et al. (2021)</a:t>
            </a:r>
            <a:endParaRPr lang="en-US" altLang="en-GB" sz="2800" dirty="0" smtClean="0">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en-AU" sz="2800" b="1" dirty="0" smtClean="0">
                <a:effectLst/>
                <a:latin typeface="Times New Roman" panose="02020603050405020304" pitchFamily="18" charset="0"/>
                <a:cs typeface="Times New Roman" panose="02020603050405020304" pitchFamily="18" charset="0"/>
                <a:sym typeface="+mn-ea"/>
              </a:rPr>
              <a:t>Description</a:t>
            </a:r>
            <a:r>
              <a:rPr lang="en-IN" altLang="en-AU" sz="2800" b="1" dirty="0" smtClean="0">
                <a:effectLst/>
                <a:latin typeface="Times New Roman" panose="02020603050405020304" pitchFamily="18" charset="0"/>
                <a:cs typeface="Times New Roman" panose="02020603050405020304" pitchFamily="18" charset="0"/>
                <a:sym typeface="+mn-ea"/>
              </a:rPr>
              <a:t>:</a:t>
            </a:r>
            <a:r>
              <a:rPr lang="en-US" altLang="en-GB" sz="2800" dirty="0">
                <a:latin typeface="Times New Roman" panose="02020603050405020304" pitchFamily="18" charset="0"/>
                <a:cs typeface="Times New Roman" panose="02020603050405020304" pitchFamily="18" charset="0"/>
              </a:rPr>
              <a:t>This research focuses on sentiment classification across multiple Indian languages using deep learning models like BERT and LSTM. The study demonstrates that transformer-based models outperform traditional machine learning models in multilingual sentiment detection. The authors also highlight the challenges of code-mixing and suggest fine-tuning language-specific embeddings to improve accuracy.</a:t>
            </a:r>
            <a:endParaRPr lang="en-US" altLang="en-GB"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800" dirty="0" smtClean="0">
              <a:latin typeface="Cambria" panose="02040503050406030204" pitchFamily="18" charset="0"/>
              <a:ea typeface="Cambria" panose="02040503050406030204" pitchFamily="18" charset="0"/>
            </a:endParaRPr>
          </a:p>
          <a:p>
            <a:pPr>
              <a:lnSpc>
                <a:spcPct val="160000"/>
              </a:lnSpc>
              <a:buFont typeface="Wingdings" panose="05000000000000000000" pitchFamily="2" charset="2"/>
              <a:buChar char="Ø"/>
            </a:pPr>
            <a:endParaRPr lang="en-IN" b="1" dirty="0">
              <a:latin typeface="Cambria" panose="02040503050406030204" pitchFamily="18" charset="0"/>
              <a:ea typeface="Cambria" panose="02040503050406030204" pitchFamily="18" charset="0"/>
            </a:endParaRPr>
          </a:p>
          <a:p>
            <a:pPr>
              <a:lnSpc>
                <a:spcPct val="160000"/>
              </a:lnSpc>
            </a:pPr>
            <a:endParaRPr lang="en-GB"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Literature Review</a:t>
            </a:r>
            <a:endParaRPr lang="en-GB"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12800" y="1014213"/>
            <a:ext cx="10668000" cy="5412345"/>
          </a:xfrm>
        </p:spPr>
        <p:txBody>
          <a:bodyPr>
            <a:normAutofit fontScale="25000" lnSpcReduction="20000"/>
          </a:bodyPr>
          <a:lstStyle/>
          <a:p>
            <a:pPr marL="0" indent="0" algn="ctr">
              <a:lnSpc>
                <a:spcPct val="170000"/>
              </a:lnSpc>
              <a:buNone/>
            </a:pPr>
            <a:r>
              <a:rPr lang="en-IN" altLang="en-US" sz="11200" dirty="0" smtClean="0">
                <a:latin typeface="Times New Roman" panose="02020603050405020304" pitchFamily="18" charset="0"/>
                <a:cs typeface="Times New Roman" panose="02020603050405020304" pitchFamily="18" charset="0"/>
                <a:sym typeface="+mn-ea"/>
              </a:rPr>
              <a:t>“</a:t>
            </a:r>
            <a:r>
              <a:rPr lang="en-US" altLang="en-GB" sz="11200" b="1" dirty="0" smtClean="0">
                <a:latin typeface="Times New Roman" panose="02020603050405020304" pitchFamily="18" charset="0"/>
                <a:cs typeface="Times New Roman" panose="02020603050405020304" pitchFamily="18" charset="0"/>
                <a:sym typeface="+mn-ea"/>
              </a:rPr>
              <a:t>Speech-to-Text Accuracy in Multilingual Environments</a:t>
            </a:r>
            <a:r>
              <a:rPr lang="en-IN" altLang="en-US" sz="11200" dirty="0" smtClean="0">
                <a:latin typeface="Times New Roman" panose="02020603050405020304" pitchFamily="18" charset="0"/>
                <a:cs typeface="Times New Roman" panose="02020603050405020304" pitchFamily="18" charset="0"/>
                <a:sym typeface="+mn-ea"/>
              </a:rPr>
              <a:t>”</a:t>
            </a:r>
            <a:endParaRPr lang="en-US" sz="11200" b="1" u="sng" dirty="0" smtClean="0">
              <a:latin typeface="Cambria" panose="02040503050406030204" pitchFamily="18" charset="0"/>
              <a:ea typeface="Cambria" panose="02040503050406030204" pitchFamily="18" charset="0"/>
            </a:endParaRPr>
          </a:p>
          <a:p>
            <a:pPr>
              <a:lnSpc>
                <a:spcPct val="170000"/>
              </a:lnSpc>
              <a:buFont typeface="Wingdings" panose="05000000000000000000" pitchFamily="2" charset="2"/>
              <a:buChar char="Ø"/>
            </a:pPr>
            <a:r>
              <a:rPr lang="en-IN" sz="11200" b="1" dirty="0" smtClean="0">
                <a:latin typeface="Cambria" panose="02040503050406030204" pitchFamily="18" charset="0"/>
                <a:ea typeface="Cambria" panose="02040503050406030204" pitchFamily="18" charset="0"/>
              </a:rPr>
              <a:t>Author </a:t>
            </a:r>
            <a:r>
              <a:rPr lang="en-IN" sz="11200" b="1" dirty="0">
                <a:latin typeface="Cambria" panose="02040503050406030204" pitchFamily="18" charset="0"/>
                <a:ea typeface="Cambria" panose="02040503050406030204" pitchFamily="18" charset="0"/>
              </a:rPr>
              <a:t>:</a:t>
            </a:r>
            <a:r>
              <a:rPr lang="en-US" altLang="en-GB" sz="11200" dirty="0" smtClean="0">
                <a:latin typeface="Times New Roman" panose="02020603050405020304" pitchFamily="18" charset="0"/>
                <a:cs typeface="Times New Roman" panose="02020603050405020304" pitchFamily="18" charset="0"/>
                <a:sym typeface="+mn-ea"/>
              </a:rPr>
              <a:t>Kumar et al. (2020)</a:t>
            </a:r>
            <a:endParaRPr lang="en-US" altLang="en-GB" sz="11200" dirty="0" smtClean="0">
              <a:latin typeface="Times New Roman" panose="02020603050405020304" pitchFamily="18" charset="0"/>
              <a:cs typeface="Times New Roman" panose="02020603050405020304" pitchFamily="18" charset="0"/>
              <a:sym typeface="+mn-ea"/>
            </a:endParaRPr>
          </a:p>
          <a:p>
            <a:pPr>
              <a:lnSpc>
                <a:spcPct val="170000"/>
              </a:lnSpc>
              <a:buFont typeface="Wingdings" panose="05000000000000000000" pitchFamily="2" charset="2"/>
              <a:buChar char="Ø"/>
            </a:pPr>
            <a:r>
              <a:rPr lang="en-AU" sz="11200" b="1" dirty="0" smtClean="0">
                <a:effectLst/>
                <a:latin typeface="Times New Roman" panose="02020603050405020304" pitchFamily="18" charset="0"/>
                <a:cs typeface="Times New Roman" panose="02020603050405020304" pitchFamily="18" charset="0"/>
                <a:sym typeface="+mn-ea"/>
              </a:rPr>
              <a:t>Description</a:t>
            </a:r>
            <a:r>
              <a:rPr lang="en-IN" altLang="en-AU" sz="11200" b="1" dirty="0" smtClean="0">
                <a:effectLst/>
                <a:latin typeface="Times New Roman" panose="02020603050405020304" pitchFamily="18" charset="0"/>
                <a:cs typeface="Times New Roman" panose="02020603050405020304" pitchFamily="18" charset="0"/>
                <a:sym typeface="+mn-ea"/>
              </a:rPr>
              <a:t>:</a:t>
            </a:r>
            <a:r>
              <a:rPr lang="en-IN" altLang="en-AU" sz="11200" dirty="0" smtClean="0">
                <a:effectLst/>
                <a:latin typeface="Times New Roman" panose="02020603050405020304" pitchFamily="18" charset="0"/>
                <a:cs typeface="Times New Roman" panose="02020603050405020304" pitchFamily="18" charset="0"/>
                <a:sym typeface="+mn-ea"/>
              </a:rPr>
              <a:t> </a:t>
            </a:r>
            <a:r>
              <a:rPr lang="en-US" altLang="en-GB" sz="11200" dirty="0">
                <a:latin typeface="Times New Roman" panose="02020603050405020304" pitchFamily="18" charset="0"/>
                <a:cs typeface="Times New Roman" panose="02020603050405020304" pitchFamily="18" charset="0"/>
              </a:rPr>
              <a:t>This study evaluates the efficiency of different speech recognition models, including Google Speech-to-Text API, DeepSpeech, and Wav2Vec2, in transcribing Indian languages. The authors conclude that deep learning-based ASR models provide better transcription accuracy for accented and mixed-language speech, which is essential for sentiment analysis in call centers.</a:t>
            </a:r>
            <a:endParaRPr lang="en-US" altLang="en-GB" sz="11200" dirty="0">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Ø"/>
            </a:pPr>
            <a:endParaRPr lang="en-US" sz="2500" dirty="0">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70000"/>
              </a:lnSpc>
              <a:buFont typeface="Wingdings" panose="05000000000000000000" pitchFamily="2" charset="2"/>
              <a:buChar char="Ø"/>
            </a:pPr>
            <a:endParaRPr lang="en-US" sz="2500" dirty="0">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60000"/>
              </a:lnSpc>
              <a:buFont typeface="Wingdings" panose="05000000000000000000" pitchFamily="2" charset="2"/>
              <a:buChar char="Ø"/>
            </a:pPr>
            <a:endParaRPr lang="en-IN" sz="2500" b="1" dirty="0">
              <a:latin typeface="Cambria" panose="02040503050406030204" pitchFamily="18" charset="0"/>
              <a:ea typeface="Cambria" panose="02040503050406030204" pitchFamily="18" charset="0"/>
            </a:endParaRPr>
          </a:p>
          <a:p>
            <a:pPr>
              <a:lnSpc>
                <a:spcPct val="160000"/>
              </a:lnSpc>
            </a:pPr>
            <a:endParaRPr lang="en-GB" sz="2500" dirty="0">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Research Gaps Identified</a:t>
            </a:r>
            <a:endParaRPr lang="en-GB" dirty="0">
              <a:latin typeface="Cambria" panose="02040503050406030204" pitchFamily="18" charset="0"/>
              <a:ea typeface="Cambria" panose="02040503050406030204" pitchFamily="18" charset="0"/>
            </a:endParaRPr>
          </a:p>
        </p:txBody>
      </p:sp>
      <p:sp>
        <p:nvSpPr>
          <p:cNvPr id="5" name="Rectangle 2"/>
          <p:cNvSpPr>
            <a:spLocks noGrp="1" noChangeArrowheads="1"/>
          </p:cNvSpPr>
          <p:nvPr>
            <p:ph idx="1"/>
          </p:nvPr>
        </p:nvSpPr>
        <p:spPr bwMode="auto">
          <a:xfrm>
            <a:off x="812800" y="942975"/>
            <a:ext cx="10668000" cy="5163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algn="just" eaLnBrk="0" fontAlgn="base" hangingPunct="0">
              <a:lnSpc>
                <a:spcPct val="150000"/>
              </a:lnSpc>
              <a:spcBef>
                <a:spcPct val="0"/>
              </a:spcBef>
              <a:spcAft>
                <a:spcPct val="0"/>
              </a:spcAft>
            </a:pPr>
            <a:r>
              <a:rPr kumimoji="0" lang="en-US" altLang="en-US"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Lack of Robustness to Noisy and Incomplete Data — Xue-Yong Fu, Cheng Chen, Md Tahmid Rahman Laskar, Shayna Gardiner, Pooja Hiranandani, and Shashi Bhushan TN</a:t>
            </a:r>
            <a:endParaRPr kumimoji="0" lang="en-US" altLang="en-US"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p>
            <a:pPr algn="just" eaLnBrk="0" fontAlgn="base" hangingPunct="0">
              <a:lnSpc>
                <a:spcPct val="150000"/>
              </a:lnSpc>
              <a:spcBef>
                <a:spcPct val="0"/>
              </a:spcBef>
              <a:spcAft>
                <a:spcPct val="0"/>
              </a:spcAft>
            </a:pPr>
            <a:r>
              <a:rPr kumimoji="0" lang="en-US" altLang="en-US"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Challenges in Emotion Detection from Text — Souraya Ezzat, Neamat El Gayar, Moustafa M. Ghanem</a:t>
            </a:r>
            <a:endParaRPr kumimoji="0" lang="en-US" altLang="en-US"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p>
            <a:pPr algn="just" eaLnBrk="0" fontAlgn="base" hangingPunct="0">
              <a:lnSpc>
                <a:spcPct val="150000"/>
              </a:lnSpc>
              <a:spcBef>
                <a:spcPct val="0"/>
              </a:spcBef>
              <a:spcAft>
                <a:spcPct val="0"/>
              </a:spcAft>
            </a:pPr>
            <a:r>
              <a:rPr kumimoji="0" lang="en-US" altLang="en-US"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Limited Coverage and Random Sampling — Betül Karakus and Galip Aydin</a:t>
            </a:r>
            <a:endParaRPr kumimoji="0" lang="en-US" altLang="en-US"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p>
            <a:pPr algn="just" eaLnBrk="0" fontAlgn="base" hangingPunct="0">
              <a:lnSpc>
                <a:spcPct val="150000"/>
              </a:lnSpc>
              <a:spcBef>
                <a:spcPct val="0"/>
              </a:spcBef>
              <a:spcAft>
                <a:spcPct val="0"/>
              </a:spcAft>
            </a:pPr>
            <a:r>
              <a:rPr kumimoji="0" lang="en-US" altLang="en-US"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Dependence on Limited Emotion Categories — Rohit Raj Sehgal, Shubham Agarwal, and Gaurav Raj </a:t>
            </a:r>
            <a:endParaRPr kumimoji="0" lang="en-US" altLang="en-US"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p>
            <a:pPr algn="just" eaLnBrk="0" fontAlgn="base" hangingPunct="0">
              <a:lnSpc>
                <a:spcPct val="150000"/>
              </a:lnSpc>
              <a:spcBef>
                <a:spcPct val="0"/>
              </a:spcBef>
              <a:spcAft>
                <a:spcPct val="0"/>
              </a:spcAft>
            </a:pPr>
            <a:r>
              <a:rPr kumimoji="0" lang="en-US" altLang="en-US"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Lack of Fine-Grained Temporal Sentiment Tracking — Yanan Jia and Sony SungChu </a:t>
            </a:r>
            <a:endParaRPr kumimoji="0" lang="en-US" altLang="en-US"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mbria" panose="02040503050406030204" pitchFamily="18" charset="0"/>
                <a:ea typeface="Cambria" panose="02040503050406030204" pitchFamily="18" charset="0"/>
              </a:rPr>
              <a:t>Proposed Methodology</a:t>
            </a:r>
            <a:endParaRPr lang="en-GB" dirty="0">
              <a:latin typeface="Cambria" panose="02040503050406030204" pitchFamily="18" charset="0"/>
              <a:ea typeface="Cambria" panose="02040503050406030204" pitchFamily="18" charset="0"/>
            </a:endParaRPr>
          </a:p>
        </p:txBody>
      </p:sp>
      <p:sp>
        <p:nvSpPr>
          <p:cNvPr id="5" name="Rectangle 2"/>
          <p:cNvSpPr>
            <a:spLocks noGrp="1" noChangeArrowheads="1"/>
          </p:cNvSpPr>
          <p:nvPr>
            <p:ph idx="1"/>
          </p:nvPr>
        </p:nvSpPr>
        <p:spPr bwMode="auto">
          <a:xfrm>
            <a:off x="812800" y="1143000"/>
            <a:ext cx="10668000" cy="4693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indent="0">
              <a:buNone/>
            </a:pPr>
            <a:r>
              <a:rPr lang="en-US" altLang="en-US" dirty="0">
                <a:latin typeface="Cambria" panose="02040503050406030204" pitchFamily="18" charset="0"/>
                <a:ea typeface="Cambria" panose="02040503050406030204" pitchFamily="18" charset="0"/>
              </a:rPr>
              <a:t>The proposed system presents a robust backend for intelligent audio analysis through a modular Flask-based RESTful API. It supports multiple audio formats and begins by denoising inputs using DeepFilterNet to enhance clarity. Transcription is performed via Faster-Whisper, enabling multilingual recognition. The transcribed text is then analyzed for sentiment and sarcasm using pre-trained and fine-tuned NLP models.</a:t>
            </a:r>
            <a:endParaRPr lang="en-US" altLang="en-US" dirty="0">
              <a:latin typeface="Cambria" panose="02040503050406030204" pitchFamily="18" charset="0"/>
              <a:ea typeface="Cambria" panose="02040503050406030204" pitchFamily="18" charset="0"/>
            </a:endParaRPr>
          </a:p>
          <a:p>
            <a:pPr marL="0" indent="0">
              <a:buNone/>
            </a:pPr>
            <a:r>
              <a:rPr lang="en-US" altLang="en-US" dirty="0">
                <a:latin typeface="Cambria" panose="02040503050406030204" pitchFamily="18" charset="0"/>
                <a:ea typeface="Cambria" panose="02040503050406030204" pitchFamily="18" charset="0"/>
              </a:rPr>
              <a:t> Results, along with original and processed data, are stored in MongoDB using GridFS for scalable file management. The system returns a structured JSON response and includes comprehensive logging and error handling. This architecture ensures accurate, scalable, and insightful audio content processing across diverse applications.</a:t>
            </a:r>
            <a:endParaRPr lang="en-US" altLang="en-US" dirty="0">
              <a:latin typeface="Cambria" panose="02040503050406030204" pitchFamily="18" charset="0"/>
              <a:ea typeface="Cambria"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558" y="236001"/>
            <a:ext cx="10668000" cy="487362"/>
          </a:xfrm>
        </p:spPr>
        <p:txBody>
          <a:bodyPr/>
          <a:lstStyle/>
          <a:p>
            <a:r>
              <a:rPr lang="en-GB" dirty="0">
                <a:latin typeface="Cambria" panose="02040503050406030204" pitchFamily="18" charset="0"/>
                <a:ea typeface="Cambria" panose="02040503050406030204" pitchFamily="18" charset="0"/>
              </a:rPr>
              <a:t>Objectives</a:t>
            </a:r>
            <a:endParaRPr lang="en-GB" dirty="0">
              <a:latin typeface="Cambria" panose="02040503050406030204" pitchFamily="18" charset="0"/>
              <a:ea typeface="Cambria" panose="02040503050406030204" pitchFamily="18" charset="0"/>
            </a:endParaRPr>
          </a:p>
        </p:txBody>
      </p:sp>
      <p:sp>
        <p:nvSpPr>
          <p:cNvPr id="3" name="Rectangle 1"/>
          <p:cNvSpPr>
            <a:spLocks noGrp="1" noChangeArrowheads="1"/>
          </p:cNvSpPr>
          <p:nvPr>
            <p:ph idx="1"/>
          </p:nvPr>
        </p:nvSpPr>
        <p:spPr bwMode="auto">
          <a:xfrm>
            <a:off x="838558" y="1317912"/>
            <a:ext cx="10796945" cy="4448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just">
              <a:buFont typeface="Wingdings" panose="05000000000000000000" pitchFamily="2" charset="2"/>
              <a:buChar char="Ø"/>
            </a:pPr>
            <a:r>
              <a:rPr lang="en-US" altLang="en-GB" dirty="0">
                <a:latin typeface="Times New Roman" panose="02020603050405020304" pitchFamily="18" charset="0"/>
                <a:ea typeface="Cambria" panose="02040503050406030204" pitchFamily="18" charset="0"/>
                <a:cs typeface="Times New Roman" panose="02020603050405020304" pitchFamily="18" charset="0"/>
              </a:rPr>
              <a:t>Develop an Automated Sentiment Analysis System – Implement speech-to-text conversion and NLP-based sentiment classification to analyze customer emotions in multilingual helpdesk calls.</a:t>
            </a:r>
            <a:endParaRPr lang="en-US" altLang="en-GB"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Ø"/>
            </a:pPr>
            <a:endParaRPr lang="en-US" altLang="en-GB"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Ø"/>
            </a:pPr>
            <a:r>
              <a:rPr lang="en-US" altLang="en-GB" dirty="0">
                <a:latin typeface="Times New Roman" panose="02020603050405020304" pitchFamily="18" charset="0"/>
                <a:ea typeface="Cambria" panose="02040503050406030204" pitchFamily="18" charset="0"/>
                <a:cs typeface="Times New Roman" panose="02020603050405020304" pitchFamily="18" charset="0"/>
              </a:rPr>
              <a:t>Enhance Real-Time Customer Interaction Monitoring – Provide live sentiment detection with an alert system for identifying negative interactions, allowing businesses to take proactive customer support actions.</a:t>
            </a:r>
            <a:endParaRPr lang="en-US" altLang="en-GB"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Ø"/>
            </a:pPr>
            <a:endParaRPr lang="en-US" altLang="en-GB"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Wingdings" panose="05000000000000000000" pitchFamily="2" charset="2"/>
              <a:buChar char="Ø"/>
            </a:pPr>
            <a:r>
              <a:rPr lang="en-US" altLang="en-GB" dirty="0">
                <a:latin typeface="Times New Roman" panose="02020603050405020304" pitchFamily="18" charset="0"/>
                <a:ea typeface="Cambria" panose="02040503050406030204" pitchFamily="18" charset="0"/>
                <a:cs typeface="Times New Roman" panose="02020603050405020304" pitchFamily="18" charset="0"/>
              </a:rPr>
              <a:t>Improve Decision-Making through Sentiment Analytics – Integrate a dashboard visualization system to track sentiment trends, agent performance, and customer satisfaction, enabling data-driven improvements in customer service operations.</a:t>
            </a:r>
            <a:endParaRPr lang="en-US" altLang="en-GB"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Methodology/Modules</a:t>
            </a:r>
            <a:endParaRPr lang="en-GB" dirty="0">
              <a:latin typeface="Cambria" panose="02040503050406030204" pitchFamily="18" charset="0"/>
              <a:ea typeface="Cambria" panose="02040503050406030204" pitchFamily="18" charset="0"/>
            </a:endParaRPr>
          </a:p>
        </p:txBody>
      </p:sp>
      <p:sp>
        <p:nvSpPr>
          <p:cNvPr id="3" name="Rectangle 1"/>
          <p:cNvSpPr>
            <a:spLocks noGrp="1" noChangeArrowheads="1"/>
          </p:cNvSpPr>
          <p:nvPr>
            <p:ph idx="1"/>
          </p:nvPr>
        </p:nvSpPr>
        <p:spPr bwMode="auto">
          <a:xfrm>
            <a:off x="812800" y="1449062"/>
            <a:ext cx="10668000" cy="3969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algn="just" eaLnBrk="0" fontAlgn="base" hangingPunct="0">
              <a:spcBef>
                <a:spcPct val="0"/>
              </a:spcBef>
              <a:spcAft>
                <a:spcPct val="0"/>
              </a:spcAft>
              <a:buFont typeface="Wingdings" panose="05000000000000000000" pitchFamily="2" charset="2"/>
              <a:buChar char="Ø"/>
            </a:pPr>
            <a:r>
              <a:rPr lang="en-US" altLang="en-GB" sz="2800" dirty="0">
                <a:latin typeface="Times New Roman" panose="02020603050405020304" pitchFamily="18" charset="0"/>
                <a:ea typeface="Cambria" panose="02040503050406030204" pitchFamily="18" charset="0"/>
                <a:cs typeface="Times New Roman" panose="02020603050405020304" pitchFamily="18" charset="0"/>
              </a:rPr>
              <a:t>Speech-to-Text Conversion – Converts multilingual customer calls into text using ASR models (Wav2Vec2, DeepSpeech).</a:t>
            </a:r>
            <a:endParaRPr lang="en-US" altLang="en-GB" sz="2800" dirty="0">
              <a:latin typeface="Times New Roman" panose="02020603050405020304" pitchFamily="18" charset="0"/>
              <a:ea typeface="Cambria" panose="02040503050406030204" pitchFamily="18" charset="0"/>
              <a:cs typeface="Times New Roman" panose="02020603050405020304" pitchFamily="18" charset="0"/>
            </a:endParaRPr>
          </a:p>
          <a:p>
            <a:pPr lvl="0" algn="just" eaLnBrk="0" fontAlgn="base" hangingPunct="0">
              <a:spcBef>
                <a:spcPct val="0"/>
              </a:spcBef>
              <a:spcAft>
                <a:spcPct val="0"/>
              </a:spcAft>
              <a:buFont typeface="Wingdings" panose="05000000000000000000" pitchFamily="2" charset="2"/>
              <a:buChar char="Ø"/>
            </a:pPr>
            <a:r>
              <a:rPr lang="en-US" altLang="en-GB" sz="2800" dirty="0">
                <a:latin typeface="Times New Roman" panose="02020603050405020304" pitchFamily="18" charset="0"/>
                <a:ea typeface="Cambria" panose="02040503050406030204" pitchFamily="18" charset="0"/>
                <a:cs typeface="Times New Roman" panose="02020603050405020304" pitchFamily="18" charset="0"/>
              </a:rPr>
              <a:t>Text Preprocessing &amp; Feature Extraction – Cleans text, detects language, and extracts sentiment-related features (TF-IDF, BERT embeddings).</a:t>
            </a:r>
            <a:endParaRPr lang="en-US" altLang="en-GB" sz="2800" dirty="0">
              <a:latin typeface="Times New Roman" panose="02020603050405020304" pitchFamily="18" charset="0"/>
              <a:ea typeface="Cambria" panose="02040503050406030204" pitchFamily="18" charset="0"/>
              <a:cs typeface="Times New Roman" panose="02020603050405020304" pitchFamily="18" charset="0"/>
            </a:endParaRPr>
          </a:p>
          <a:p>
            <a:pPr lvl="0" algn="just" eaLnBrk="0" fontAlgn="base" hangingPunct="0">
              <a:spcBef>
                <a:spcPct val="0"/>
              </a:spcBef>
              <a:spcAft>
                <a:spcPct val="0"/>
              </a:spcAft>
              <a:buFont typeface="Wingdings" panose="05000000000000000000" pitchFamily="2" charset="2"/>
              <a:buChar char="Ø"/>
            </a:pPr>
            <a:r>
              <a:rPr lang="en-US" altLang="en-GB" sz="2800" dirty="0">
                <a:latin typeface="Times New Roman" panose="02020603050405020304" pitchFamily="18" charset="0"/>
                <a:ea typeface="Cambria" panose="02040503050406030204" pitchFamily="18" charset="0"/>
                <a:cs typeface="Times New Roman" panose="02020603050405020304" pitchFamily="18" charset="0"/>
              </a:rPr>
              <a:t>Sentiment Classification – Uses ML (SVM, Random Forest) and DL (LSTM, BERT) to classify sentiment as Positive, Neutral, or Negative.</a:t>
            </a:r>
            <a:endParaRPr lang="en-US" altLang="en-GB" sz="2800" dirty="0">
              <a:latin typeface="Times New Roman" panose="02020603050405020304" pitchFamily="18" charset="0"/>
              <a:ea typeface="Cambria" panose="02040503050406030204" pitchFamily="18" charset="0"/>
              <a:cs typeface="Times New Roman" panose="02020603050405020304" pitchFamily="18" charset="0"/>
            </a:endParaRPr>
          </a:p>
          <a:p>
            <a:pPr lvl="0" algn="just" eaLnBrk="0" fontAlgn="base" hangingPunct="0">
              <a:spcBef>
                <a:spcPct val="0"/>
              </a:spcBef>
              <a:spcAft>
                <a:spcPct val="0"/>
              </a:spcAft>
              <a:buFont typeface="Wingdings" panose="05000000000000000000" pitchFamily="2" charset="2"/>
              <a:buChar char="Ø"/>
            </a:pPr>
            <a:r>
              <a:rPr lang="en-US" altLang="en-GB" sz="2800" dirty="0">
                <a:latin typeface="Times New Roman" panose="02020603050405020304" pitchFamily="18" charset="0"/>
                <a:ea typeface="Cambria" panose="02040503050406030204" pitchFamily="18" charset="0"/>
                <a:cs typeface="Times New Roman" panose="02020603050405020304" pitchFamily="18" charset="0"/>
              </a:rPr>
              <a:t>Real-Time Sentiment Analysis &amp; Dashboard – Provides live sentiment tracking, alerts for negative interactions, and dashboard visualization.</a:t>
            </a:r>
            <a:endParaRPr lang="en-US" altLang="en-GB" sz="2800"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0</TotalTime>
  <Words>9514</Words>
  <Application>WPS Slides</Application>
  <PresentationFormat>Widescreen</PresentationFormat>
  <Paragraphs>170</Paragraphs>
  <Slides>19</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19</vt:i4>
      </vt:variant>
    </vt:vector>
  </HeadingPairs>
  <TitlesOfParts>
    <vt:vector size="34" baseType="lpstr">
      <vt:lpstr>Arial</vt:lpstr>
      <vt:lpstr>SimSun</vt:lpstr>
      <vt:lpstr>Wingdings</vt:lpstr>
      <vt:lpstr>Verdana</vt:lpstr>
      <vt:lpstr>Cambria</vt:lpstr>
      <vt:lpstr>Arial</vt:lpstr>
      <vt:lpstr>Verdana</vt:lpstr>
      <vt:lpstr>Arial Black</vt:lpstr>
      <vt:lpstr>Times New Roman</vt:lpstr>
      <vt:lpstr>Wingdings</vt:lpstr>
      <vt:lpstr>Bookman Old Style</vt:lpstr>
      <vt:lpstr>Microsoft YaHei</vt:lpstr>
      <vt:lpstr>Arial Unicode MS</vt:lpstr>
      <vt:lpstr>Calibri</vt:lpstr>
      <vt:lpstr>Bioinformatics</vt:lpstr>
      <vt:lpstr>Sentiment Analysis of Incoming Calls on Helpdesk</vt:lpstr>
      <vt:lpstr>Introduction of our Project</vt:lpstr>
      <vt:lpstr>Literature Review</vt:lpstr>
      <vt:lpstr>Literature Review</vt:lpstr>
      <vt:lpstr>Literature Review</vt:lpstr>
      <vt:lpstr>Research Gaps Identified</vt:lpstr>
      <vt:lpstr>Proposed Methodology</vt:lpstr>
      <vt:lpstr>Objectives</vt:lpstr>
      <vt:lpstr>Methodology/Modules</vt:lpstr>
      <vt:lpstr>System design and Implementation</vt:lpstr>
      <vt:lpstr>Architecture</vt:lpstr>
      <vt:lpstr>Hardware/software components</vt:lpstr>
      <vt:lpstr>Hardware/software components</vt:lpstr>
      <vt:lpstr>Timeline of Project</vt:lpstr>
      <vt:lpstr>Expected Outcomes</vt:lpstr>
      <vt:lpstr>Conclusion</vt:lpstr>
      <vt:lpstr>References</vt:lpstr>
      <vt:lpstr>Publication Details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DEEPIKA.C.S C.S</cp:lastModifiedBy>
  <cp:revision>50</cp:revision>
  <dcterms:created xsi:type="dcterms:W3CDTF">2023-03-16T03:26:00Z</dcterms:created>
  <dcterms:modified xsi:type="dcterms:W3CDTF">2025-05-13T14:32:08Z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8762463D1B2744AEB95CC77C369EAFB2_12</vt:lpwstr>
  </property>
  <property fmtid="{D5CDD505-2E9C-101B-9397-08002B2CF9AE}" pid="3" name="KSOProductBuildVer">
    <vt:lpwstr>1033-12.2.0.20782</vt:lpwstr>
  </property>
</Properties>
</file>