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comments/comment1.xml" ContentType="application/vnd.openxmlformats-officedocument.presentationml.comment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69" r:id="rId6"/>
    <p:sldId id="268" r:id="rId7"/>
    <p:sldId id="273" r:id="rId8"/>
    <p:sldId id="272" r:id="rId9"/>
    <p:sldId id="271" r:id="rId10"/>
    <p:sldId id="270" r:id="rId11"/>
    <p:sldId id="265" r:id="rId12"/>
    <p:sldId id="274" r:id="rId13"/>
    <p:sldId id="266"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324775668" name="DEEPIKA.C.S C.S" initials="D"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commentAuthors" Target="commentAuthors.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324775668" dt="2025-05-08T23:03:10.124" idx="1">
    <p:pos x="10" y="10"/>
    <p:text/>
  </p:cm>
</p:cmLst>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cxnId="{8CB593F6-6C5D-4606-B959-3E27F9872EC1}" type="parTrans">
      <dgm:prSet/>
      <dgm:spPr/>
      <dgm:t>
        <a:bodyPr/>
        <a:lstStyle/>
        <a:p>
          <a:endParaRPr lang="en-US"/>
        </a:p>
      </dgm:t>
    </dgm:pt>
    <dgm:pt modelId="{19B27CEC-4BAD-44A7-A9A7-B7A8B23ADCFD}" cxnId="{8CB593F6-6C5D-4606-B959-3E27F9872EC1}" type="sibTrans">
      <dgm:prSet/>
      <dgm:spPr/>
      <dgm:t>
        <a:bodyPr/>
        <a:lstStyle/>
        <a:p>
          <a:endParaRPr lang="en-US"/>
        </a:p>
      </dgm:t>
    </dgm:pt>
    <dgm:pt modelId="{D471E45F-B026-44AA-9616-57E786AE80AF}">
      <dgm:prSet phldrT="[Text]"/>
      <dgm:spPr/>
      <dgm:t>
        <a:bodyPr/>
        <a:lstStyle/>
        <a:p>
          <a:r>
            <a:rPr lang="en-US" dirty="0">
              <a:latin typeface="Times New Roman" panose="02020603050405020304" pitchFamily="18" charset="0"/>
              <a:cs typeface="Times New Roman" panose="02020603050405020304" pitchFamily="18" charset="0"/>
            </a:rPr>
            <a:t>Research and gathering essential requirements for this project</a:t>
          </a:r>
        </a:p>
      </dgm:t>
    </dgm:pt>
    <dgm:pt modelId="{326A986D-69A4-4AC0-AD9B-462FFC9C3F18}" cxnId="{AEE28BEF-3F73-41A5-9307-D42A450FCA17}" type="parTrans">
      <dgm:prSet/>
      <dgm:spPr/>
      <dgm:t>
        <a:bodyPr/>
        <a:lstStyle/>
        <a:p>
          <a:endParaRPr lang="en-US"/>
        </a:p>
      </dgm:t>
    </dgm:pt>
    <dgm:pt modelId="{304E70AD-39C7-4C28-BF7B-6EE91BAE97B7}" cxnId="{AEE28BEF-3F73-41A5-9307-D42A450FCA17}" type="sibTrans">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cxnId="{6C7D4BBB-EED6-4011-9FBC-87F683D5B245}" type="parTrans">
      <dgm:prSet/>
      <dgm:spPr/>
      <dgm:t>
        <a:bodyPr/>
        <a:lstStyle/>
        <a:p>
          <a:endParaRPr lang="en-US"/>
        </a:p>
      </dgm:t>
    </dgm:pt>
    <dgm:pt modelId="{B81593E2-4CAC-4783-8D2D-E9DDD236A942}" cxnId="{6C7D4BBB-EED6-4011-9FBC-87F683D5B245}" type="sibTrans">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cxnId="{27611794-B6EF-4593-A560-02BF7692DC5A}" type="parTrans">
      <dgm:prSet/>
      <dgm:spPr/>
      <dgm:t>
        <a:bodyPr/>
        <a:lstStyle/>
        <a:p>
          <a:endParaRPr lang="en-US"/>
        </a:p>
      </dgm:t>
    </dgm:pt>
    <dgm:pt modelId="{AD0D1882-5210-4A49-9875-4AAC43595580}" cxnId="{27611794-B6EF-4593-A560-02BF7692DC5A}" type="sibTrans">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cxnId="{D1BA1DD0-A52A-47BF-962D-9810C87E1576}" type="parTrans">
      <dgm:prSet/>
      <dgm:spPr/>
      <dgm:t>
        <a:bodyPr/>
        <a:lstStyle/>
        <a:p>
          <a:endParaRPr lang="en-US"/>
        </a:p>
      </dgm:t>
    </dgm:pt>
    <dgm:pt modelId="{2868AD8D-4E38-46CE-A972-709857BF40AC}" cxnId="{D1BA1DD0-A52A-47BF-962D-9810C87E1576}" type="sibTrans">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cxnId="{AA17007A-110D-43AE-B6F2-DF2DF885F2E2}" type="parTrans">
      <dgm:prSet/>
      <dgm:spPr/>
      <dgm:t>
        <a:bodyPr/>
        <a:lstStyle/>
        <a:p>
          <a:endParaRPr lang="en-US"/>
        </a:p>
      </dgm:t>
    </dgm:pt>
    <dgm:pt modelId="{98BDB650-3386-4D3D-8E80-609010499291}" cxnId="{AA17007A-110D-43AE-B6F2-DF2DF885F2E2}" type="sibTrans">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cxnId="{DA8CD5E8-B2EE-41E4-8EC6-CFB41D688F68}" type="parTrans">
      <dgm:prSet/>
      <dgm:spPr/>
      <dgm:t>
        <a:bodyPr/>
        <a:lstStyle/>
        <a:p>
          <a:endParaRPr lang="en-US"/>
        </a:p>
      </dgm:t>
    </dgm:pt>
    <dgm:pt modelId="{5E9E6A6F-635A-4791-A107-01E95B62EA08}" cxnId="{DA8CD5E8-B2EE-41E4-8EC6-CFB41D688F68}" type="sibTrans">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28073" cy="4058195"/>
        <a:chOff x="0" y="0"/>
        <a:chExt cx="5528073" cy="4058195"/>
      </a:xfrm>
    </dsp:grpSpPr>
    <dsp:sp modelId="{FC0F1314-3294-4A8C-8DCE-EB53E236164C}">
      <dsp:nvSpPr>
        <dsp:cNvPr id="3" name="Rectangular Callout 2"/>
        <dsp:cNvSpPr/>
      </dsp:nvSpPr>
      <dsp:spPr bwMode="white">
        <a:xfrm>
          <a:off x="6639818" y="767810"/>
          <a:ext cx="1382018" cy="3290385"/>
        </a:xfrm>
        <a:prstGeom prst="wedgeRectCallout">
          <a:avLst>
            <a:gd name="adj1" fmla="val 0"/>
            <a:gd name="adj2" fmla="val 0"/>
          </a:avLst>
        </a:prstGeom>
      </dsp:spPr>
      <dsp:style>
        <a:lnRef idx="2">
          <a:schemeClr val="lt1"/>
        </a:lnRef>
        <a:fillRef idx="1">
          <a:schemeClr val="accent1">
            <a:tint val="50000"/>
            <a:hueOff val="0"/>
            <a:satOff val="0"/>
            <a:lumOff val="0"/>
            <a:alpha val="100000"/>
          </a:schemeClr>
        </a:fillRef>
        <a:effectRef idx="0">
          <a:scrgbClr r="0" g="0" b="0"/>
        </a:effectRef>
        <a:fontRef idx="minor"/>
      </dsp:style>
      <dsp:txBody>
        <a:bodyPr lIns="50800" tIns="50800" rIns="50800" bIns="50800" anchor="t"/>
        <a:lstStyle>
          <a:lvl1pPr algn="r">
            <a:defRPr sz="1600"/>
          </a:lvl1pPr>
          <a:lvl2pPr marL="114300" indent="-114300" algn="r">
            <a:defRPr sz="1200"/>
          </a:lvl2pPr>
          <a:lvl3pPr marL="228600" indent="-114300" algn="r">
            <a:defRPr sz="1200"/>
          </a:lvl3pPr>
          <a:lvl4pPr marL="342900" indent="-114300" algn="r">
            <a:defRPr sz="1200"/>
          </a:lvl4pPr>
          <a:lvl5pPr marL="457200" indent="-114300" algn="r">
            <a:defRPr sz="1200"/>
          </a:lvl5pPr>
          <a:lvl6pPr marL="571500" indent="-114300" algn="r">
            <a:defRPr sz="1200"/>
          </a:lvl6pPr>
          <a:lvl7pPr marL="685800" indent="-114300" algn="r">
            <a:defRPr sz="1200"/>
          </a:lvl7pPr>
          <a:lvl8pPr marL="800100" indent="-114300" algn="r">
            <a:defRPr sz="1200"/>
          </a:lvl8pPr>
          <a:lvl9pPr marL="914400" indent="-114300" algn="r">
            <a:defRPr sz="1200"/>
          </a:lvl9pPr>
        </a:lstStyle>
        <a:p>
          <a:endParaRPr>
            <a:solidFill>
              <a:schemeClr val="tx1"/>
            </a:solidFill>
          </a:endParaRPr>
        </a:p>
      </dsp:txBody>
      <dsp:txXfrm>
        <a:off x="6639818" y="767810"/>
        <a:ext cx="1382018" cy="3290385"/>
      </dsp:txXfrm>
    </dsp:sp>
    <dsp:sp modelId="{2AAD338D-3122-4454-9A67-16BE024D44E3}">
      <dsp:nvSpPr>
        <dsp:cNvPr id="4" name="Rectangles 3"/>
        <dsp:cNvSpPr/>
      </dsp:nvSpPr>
      <dsp:spPr bwMode="white">
        <a:xfrm>
          <a:off x="6639818" y="0"/>
          <a:ext cx="1382018" cy="767810"/>
        </a:xfrm>
        <a:prstGeom prst="rect">
          <a:avLst/>
        </a:prstGeom>
      </dsp:spPr>
      <dsp:style>
        <a:lnRef idx="2">
          <a:schemeClr val="lt1"/>
        </a:lnRef>
        <a:fillRef idx="1">
          <a:schemeClr val="accent2"/>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5" name="Rectangular Callout 4"/>
        <dsp:cNvSpPr/>
      </dsp:nvSpPr>
      <dsp:spPr bwMode="white">
        <a:xfrm>
          <a:off x="5257800" y="767810"/>
          <a:ext cx="1382018" cy="3071242"/>
        </a:xfrm>
        <a:prstGeom prst="wedgeRectCallout">
          <a:avLst>
            <a:gd name="adj1" fmla="val 62500"/>
            <a:gd name="adj2" fmla="val 20830"/>
          </a:avLst>
        </a:prstGeom>
      </dsp:spPr>
      <dsp:style>
        <a:lnRef idx="2">
          <a:schemeClr val="lt1"/>
        </a:lnRef>
        <a:fillRef idx="1">
          <a:schemeClr val="accent1">
            <a:tint val="50000"/>
            <a:hueOff val="-4359999"/>
            <a:satOff val="-260"/>
            <a:lumOff val="3791"/>
            <a:alpha val="100000"/>
          </a:schemeClr>
        </a:fillRef>
        <a:effectRef idx="0">
          <a:scrgbClr r="0" g="0" b="0"/>
        </a:effectRef>
        <a:fontRef idx="minor"/>
      </dsp:style>
      <dsp:txBody>
        <a:bodyPr lIns="50800" tIns="50800" rIns="50800" bIns="50800" anchor="t"/>
        <a:lstStyle>
          <a:lvl1pPr algn="r">
            <a:defRPr sz="1600"/>
          </a:lvl1pPr>
          <a:lvl2pPr marL="114300" indent="-114300" algn="r">
            <a:defRPr sz="1200"/>
          </a:lvl2pPr>
          <a:lvl3pPr marL="228600" indent="-114300" algn="r">
            <a:defRPr sz="1200"/>
          </a:lvl3pPr>
          <a:lvl4pPr marL="342900" indent="-114300" algn="r">
            <a:defRPr sz="1200"/>
          </a:lvl4pPr>
          <a:lvl5pPr marL="457200" indent="-114300" algn="r">
            <a:defRPr sz="1200"/>
          </a:lvl5pPr>
          <a:lvl6pPr marL="571500" indent="-114300" algn="r">
            <a:defRPr sz="1200"/>
          </a:lvl6pPr>
          <a:lvl7pPr marL="685800" indent="-114300" algn="r">
            <a:defRPr sz="1200"/>
          </a:lvl7pPr>
          <a:lvl8pPr marL="800100" indent="-114300" algn="r">
            <a:defRPr sz="1200"/>
          </a:lvl8pPr>
          <a:lvl9pPr marL="914400" indent="-114300" algn="r">
            <a:defRPr sz="1200"/>
          </a:lvl9pPr>
        </a:lstStyle>
        <a:p>
          <a:pPr lvl="0">
            <a:lnSpc>
              <a:spcPct val="100000"/>
            </a:lnSpc>
            <a:spcBef>
              <a:spcPct val="0"/>
            </a:spcBef>
            <a:spcAft>
              <a:spcPct val="35000"/>
            </a:spcAft>
          </a:pPr>
          <a:endParaRPr lang="en-US" dirty="0">
            <a:solidFill>
              <a:schemeClr val="tx1"/>
            </a:solidFill>
            <a:latin typeface="Times New Roman" panose="02020603050405020304" pitchFamily="18" charset="0"/>
            <a:cs typeface="Times New Roman" panose="02020603050405020304" pitchFamily="18" charset="0"/>
          </a:endParaRPr>
        </a:p>
      </dsp:txBody>
      <dsp:txXfrm>
        <a:off x="5257800" y="767810"/>
        <a:ext cx="1382018" cy="3071242"/>
      </dsp:txXfrm>
    </dsp:sp>
    <dsp:sp modelId="{4C66D42D-7E6D-4563-AFDC-369C30B73F70}">
      <dsp:nvSpPr>
        <dsp:cNvPr id="6" name="Rectangles 5"/>
        <dsp:cNvSpPr/>
      </dsp:nvSpPr>
      <dsp:spPr bwMode="white">
        <a:xfrm>
          <a:off x="5257800" y="111600"/>
          <a:ext cx="1382018" cy="658239"/>
        </a:xfrm>
        <a:prstGeom prst="rect">
          <a:avLst/>
        </a:prstGeom>
      </dsp:spPr>
      <dsp:style>
        <a:lnRef idx="2">
          <a:schemeClr val="lt1"/>
        </a:lnRef>
        <a:fillRef idx="1">
          <a:schemeClr val="accent3"/>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7" name="Rectangular Callout 6"/>
        <dsp:cNvSpPr/>
      </dsp:nvSpPr>
      <dsp:spPr bwMode="white">
        <a:xfrm>
          <a:off x="3875782" y="767810"/>
          <a:ext cx="1382018" cy="2851694"/>
        </a:xfrm>
        <a:prstGeom prst="wedgeRectCallout">
          <a:avLst>
            <a:gd name="adj1" fmla="val 62500"/>
            <a:gd name="adj2" fmla="val 20830"/>
          </a:avLst>
        </a:prstGeom>
      </dsp:spPr>
      <dsp:style>
        <a:lnRef idx="2">
          <a:schemeClr val="lt1"/>
        </a:lnRef>
        <a:fillRef idx="1">
          <a:schemeClr val="accent1">
            <a:tint val="50000"/>
            <a:hueOff val="-8719999"/>
            <a:satOff val="-522"/>
            <a:lumOff val="7582"/>
            <a:alpha val="100000"/>
          </a:schemeClr>
        </a:fillRef>
        <a:effectRef idx="0">
          <a:scrgbClr r="0" g="0" b="0"/>
        </a:effectRef>
        <a:fontRef idx="minor"/>
      </dsp:style>
      <dsp:txXfrm>
        <a:off x="3875782" y="767810"/>
        <a:ext cx="1382018" cy="2851694"/>
      </dsp:txXfrm>
    </dsp:sp>
    <dsp:sp modelId="{00BB3360-A9BB-4051-A4B1-1216F82F642C}">
      <dsp:nvSpPr>
        <dsp:cNvPr id="9" name="Rectangles 8"/>
        <dsp:cNvSpPr/>
      </dsp:nvSpPr>
      <dsp:spPr bwMode="white">
        <a:xfrm>
          <a:off x="3875782" y="219548"/>
          <a:ext cx="1382018" cy="548262"/>
        </a:xfrm>
        <a:prstGeom prst="rect">
          <a:avLst/>
        </a:prstGeom>
      </dsp:spPr>
      <dsp:style>
        <a:lnRef idx="2">
          <a:schemeClr val="lt1"/>
        </a:lnRef>
        <a:fillRef idx="1">
          <a:schemeClr val="accent4"/>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Review 1</a:t>
          </a:r>
        </a:p>
      </dsp:txBody>
      <dsp:txXfrm>
        <a:off x="3875782" y="219548"/>
        <a:ext cx="1382018" cy="548262"/>
      </dsp:txXfrm>
    </dsp:sp>
    <dsp:sp modelId="{A134CDD1-D85F-44EF-8BEE-9F99A855C1E6}">
      <dsp:nvSpPr>
        <dsp:cNvPr id="10" name="Rectangular Callout 9"/>
        <dsp:cNvSpPr/>
      </dsp:nvSpPr>
      <dsp:spPr bwMode="white">
        <a:xfrm>
          <a:off x="2493763" y="767810"/>
          <a:ext cx="1382018" cy="2632145"/>
        </a:xfrm>
        <a:prstGeom prst="wedgeRectCallout">
          <a:avLst>
            <a:gd name="adj1" fmla="val 62500"/>
            <a:gd name="adj2" fmla="val 20830"/>
          </a:avLst>
        </a:prstGeom>
      </dsp:spPr>
      <dsp:style>
        <a:lnRef idx="2">
          <a:schemeClr val="lt1"/>
        </a:lnRef>
        <a:fillRef idx="1">
          <a:schemeClr val="accent1">
            <a:tint val="50000"/>
            <a:hueOff val="-13080000"/>
            <a:satOff val="-783"/>
            <a:lumOff val="11373"/>
            <a:alpha val="100000"/>
          </a:schemeClr>
        </a:fillRef>
        <a:effectRef idx="0">
          <a:scrgbClr r="0" g="0" b="0"/>
        </a:effectRef>
        <a:fontRef idx="minor"/>
      </dsp:style>
      <dsp:txBody>
        <a:bodyPr lIns="50800" tIns="50800" rIns="50800" bIns="50800" anchor="t"/>
        <a:lstStyle>
          <a:lvl1pPr algn="r">
            <a:defRPr sz="1600"/>
          </a:lvl1pPr>
          <a:lvl2pPr marL="114300" indent="-114300" algn="r">
            <a:defRPr sz="1200"/>
          </a:lvl2pPr>
          <a:lvl3pPr marL="228600" indent="-114300" algn="r">
            <a:defRPr sz="1200"/>
          </a:lvl3pPr>
          <a:lvl4pPr marL="342900" indent="-114300" algn="r">
            <a:defRPr sz="1200"/>
          </a:lvl4pPr>
          <a:lvl5pPr marL="457200" indent="-114300" algn="r">
            <a:defRPr sz="1200"/>
          </a:lvl5pPr>
          <a:lvl6pPr marL="571500" indent="-114300" algn="r">
            <a:defRPr sz="1200"/>
          </a:lvl6pPr>
          <a:lvl7pPr marL="685800" indent="-114300" algn="r">
            <a:defRPr sz="1200"/>
          </a:lvl7pPr>
          <a:lvl8pPr marL="800100" indent="-114300" algn="r">
            <a:defRPr sz="1200"/>
          </a:lvl8pPr>
          <a:lvl9pPr marL="914400" indent="-114300" algn="r">
            <a:defRPr sz="1200"/>
          </a:lvl9pPr>
        </a:lstStyle>
        <a:p>
          <a:pPr lvl="0">
            <a:lnSpc>
              <a:spcPct val="100000"/>
            </a:lnSpc>
            <a:spcBef>
              <a:spcPct val="0"/>
            </a:spcBef>
            <a:spcAft>
              <a:spcPct val="35000"/>
            </a:spcAft>
          </a:pPr>
          <a:r>
            <a:rPr lang="en-US" dirty="0">
              <a:solidFill>
                <a:schemeClr val="tx1"/>
              </a:solidFill>
              <a:latin typeface="Times New Roman" panose="02020603050405020304" pitchFamily="18" charset="0"/>
              <a:cs typeface="Times New Roman" panose="02020603050405020304" pitchFamily="18" charset="0"/>
            </a:rPr>
            <a:t>Research and gathering essential requirements for this project</a:t>
          </a:r>
          <a:endParaRPr>
            <a:solidFill>
              <a:schemeClr val="tx1"/>
            </a:solidFill>
          </a:endParaRPr>
        </a:p>
      </dsp:txBody>
      <dsp:txXfrm>
        <a:off x="2493763" y="767810"/>
        <a:ext cx="1382018" cy="2632145"/>
      </dsp:txXfrm>
    </dsp:sp>
    <dsp:sp modelId="{65257024-FAC0-4522-B139-1CC85B547BE8}">
      <dsp:nvSpPr>
        <dsp:cNvPr id="11" name="Rectangles 10"/>
        <dsp:cNvSpPr/>
      </dsp:nvSpPr>
      <dsp:spPr bwMode="white">
        <a:xfrm>
          <a:off x="2493763" y="329120"/>
          <a:ext cx="1382018" cy="438691"/>
        </a:xfrm>
        <a:prstGeom prst="rect">
          <a:avLst/>
        </a:prstGeom>
      </dsp:spPr>
      <dsp:style>
        <a:lnRef idx="2">
          <a:schemeClr val="lt1"/>
        </a:lnRef>
        <a:fillRef idx="1">
          <a:schemeClr val="accent5"/>
        </a:fillRef>
        <a:effectRef idx="0">
          <a:scrgbClr r="0" g="0" b="0"/>
        </a:effectRef>
        <a:fontRef idx="minor">
          <a:schemeClr val="lt1"/>
        </a:fontRef>
      </dsp:style>
      <dsp:txBody>
        <a:bodyPr lIns="63500" tIns="63500" rIns="63500" bIns="635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a:latin typeface="Times New Roman" panose="02020603050405020304" pitchFamily="18" charset="0"/>
              <a:cs typeface="Times New Roman" panose="02020603050405020304" pitchFamily="18" charset="0"/>
            </a:rPr>
            <a:t>Review 0</a:t>
          </a:r>
        </a:p>
      </dsp:txBody>
      <dsp:txXfrm>
        <a:off x="2493763" y="329120"/>
        <a:ext cx="1382018" cy="438691"/>
      </dsp:txXfrm>
    </dsp:sp>
    <dsp:sp modelId="{6BCCFBA6-7A43-4631-AD7F-AFB10E1E6CD7}">
      <dsp:nvSpPr>
        <dsp:cNvPr id="8" name="Rectangles 7"/>
        <dsp:cNvSpPr/>
      </dsp:nvSpPr>
      <dsp:spPr bwMode="white">
        <a:xfrm>
          <a:off x="4051022" y="767810"/>
          <a:ext cx="1206778" cy="2851694"/>
        </a:xfrm>
        <a:prstGeom prst="rect">
          <a:avLst/>
        </a:prstGeom>
        <a:noFill/>
        <a:ln>
          <a:noFill/>
        </a:ln>
      </dsp:spPr>
      <dsp:style>
        <a:lnRef idx="0">
          <a:schemeClr val="dk1">
            <a:alpha val="0"/>
          </a:schemeClr>
        </a:lnRef>
        <a:fillRef idx="0">
          <a:schemeClr val="lt1">
            <a:alpha val="0"/>
          </a:schemeClr>
        </a:fillRef>
        <a:effectRef idx="0">
          <a:scrgbClr r="0" g="0" b="0"/>
        </a:effectRef>
        <a:fontRef idx="minor"/>
      </dsp:style>
      <dsp:txBody>
        <a:bodyPr lIns="50800" tIns="50800" rIns="50800" bIns="50800" anchor="t"/>
        <a:lstStyle>
          <a:lvl1pPr algn="r">
            <a:defRPr sz="1600"/>
          </a:lvl1pPr>
          <a:lvl2pPr marL="114300" indent="-114300" algn="r">
            <a:defRPr sz="1200"/>
          </a:lvl2pPr>
          <a:lvl3pPr marL="228600" indent="-114300" algn="r">
            <a:defRPr sz="1200"/>
          </a:lvl3pPr>
          <a:lvl4pPr marL="342900" indent="-114300" algn="r">
            <a:defRPr sz="1200"/>
          </a:lvl4pPr>
          <a:lvl5pPr marL="457200" indent="-114300" algn="r">
            <a:defRPr sz="1200"/>
          </a:lvl5pPr>
          <a:lvl6pPr marL="571500" indent="-114300" algn="r">
            <a:defRPr sz="1200"/>
          </a:lvl6pPr>
          <a:lvl7pPr marL="685800" indent="-114300" algn="r">
            <a:defRPr sz="1200"/>
          </a:lvl7pPr>
          <a:lvl8pPr marL="800100" indent="-114300" algn="r">
            <a:defRPr sz="1200"/>
          </a:lvl8pPr>
          <a:lvl9pPr marL="914400" indent="-114300" algn="r">
            <a:defRPr sz="1200"/>
          </a:lvl9pPr>
        </a:lstStyle>
        <a:p>
          <a:endParaRPr>
            <a:solidFill>
              <a:schemeClr val="tx1"/>
            </a:solidFill>
          </a:endParaRPr>
        </a:p>
      </dsp:txBody>
      <dsp:txXfrm>
        <a:off x="4051022" y="767810"/>
        <a:ext cx="1206778" cy="2851694"/>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des des des" ptType="node node node node"/>
        <dgm:presOf axis="des des des des" ptType="node node node 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2pPr>
            <a:lvl3pPr marR="0" lvl="2"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3pPr>
            <a:lvl4pPr marR="0" lvl="3"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4pPr>
            <a:lvl5pPr marR="0" lvl="4"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5pPr>
            <a:lvl6pPr marR="0" lvl="5"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R="0" lvl="6"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R="0" lvl="7"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R="0" lvl="8" algn="l" rtl="0">
              <a:spcBef>
                <a:spcPts val="0"/>
              </a:spcBef>
              <a:spcAft>
                <a:spcPts val="0"/>
              </a:spcAft>
              <a:buSzPts val="1400"/>
              <a:buNone/>
              <a:defRPr sz="18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hyperlink" Target="https://doi.org/10.1109/ACCESS.2020.3014411" TargetMode="External"/><Relationship Id="rId2" Type="http://schemas.openxmlformats.org/officeDocument/2006/relationships/hyperlink" Target="https://doi.org/10.18653/v1/N19-1423" TargetMode="External"/><Relationship Id="rId1" Type="http://schemas.openxmlformats.org/officeDocument/2006/relationships/hyperlink" Target="https://doi.org/10.1016/j.procs.2018.05.076"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hyperlink" Target="https://ojs.aaai.org/index.php/ICWSM/article/view/14550" TargetMode="External"/><Relationship Id="rId3" Type="http://schemas.openxmlformats.org/officeDocument/2006/relationships/hyperlink" Target="https://doi.org/10.1111/j.1467-8640.2012.00460.x" TargetMode="External"/><Relationship Id="rId2" Type="http://schemas.openxmlformats.org/officeDocument/2006/relationships/hyperlink" Target="https://www.isca-speech.org/archive/interspeech_2011" TargetMode="External"/><Relationship Id="rId1" Type="http://schemas.openxmlformats.org/officeDocument/2006/relationships/hyperlink" Target="https://doi.org/10.1007/978-3-319-55394-8"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21643" y="1728159"/>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COM</a:t>
            </a:r>
            <a:r>
              <a:rPr lang="en-US" altLang="en-GB" dirty="0">
                <a:latin typeface="Cambria" panose="02040503050406030204" pitchFamily="18" charset="0"/>
                <a:ea typeface="Cambria" panose="02040503050406030204" pitchFamily="18" charset="0"/>
              </a:rPr>
              <a:t> </a:t>
            </a:r>
            <a:r>
              <a:rPr lang="en-GB" dirty="0">
                <a:latin typeface="Cambria" panose="02040503050406030204" pitchFamily="18" charset="0"/>
                <a:ea typeface="Cambria" panose="02040503050406030204" pitchFamily="18" charset="0"/>
              </a:rPr>
              <a:t>23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nvGraphicFramePr>
        <p:xfrm>
          <a:off x="530760" y="2382922"/>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r>
                        <a:rPr lang="en-IN" sz="1800" u="none" strike="noStrike" cap="none" dirty="0"/>
                        <a:t>20211CEI0055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PRAKASH SINGH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IN" sz="1800" u="none" strike="noStrike" cap="none" dirty="0"/>
                        <a:t>20211COM0075</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DEEPIKA CS</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IN" sz="1800" u="none" strike="noStrike" cap="none" dirty="0"/>
                        <a:t>20211COM0006</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DISHIK L SETTY</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r>
                        <a:rPr lang="en-IN" sz="1800" u="none" strike="noStrike" cap="none" dirty="0"/>
                        <a:t>20211COM0029</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r>
                        <a:rPr lang="en-IN" sz="1800" u="none" strike="noStrike" cap="none" dirty="0"/>
                        <a:t>PAAVANA GOWDA</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0" name="Google Shape;90;p13"/>
          <p:cNvSpPr txBox="1"/>
          <p:nvPr/>
        </p:nvSpPr>
        <p:spPr>
          <a:xfrm>
            <a:off x="6411369" y="2280459"/>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err="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Ms.Impa</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B.tech</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GOPAL KRISHNA SHYAM</a:t>
            </a:r>
            <a:endPar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SUDHA P</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 name="Title 1"/>
          <p:cNvSpPr txBox="1"/>
          <p:nvPr/>
        </p:nvSpPr>
        <p:spPr>
          <a:xfrm>
            <a:off x="838200" y="487518"/>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panose="020B0604030504040204"/>
              <a:buNone/>
              <a:defRPr sz="2800" b="1" i="0" u="none" strike="noStrike" cap="none">
                <a:solidFill>
                  <a:srgbClr val="17365D"/>
                </a:solidFill>
                <a:latin typeface="Verdana" panose="020B0604030504040204"/>
                <a:ea typeface="Verdana" panose="020B0604030504040204"/>
                <a:cs typeface="Verdana" panose="020B0604030504040204"/>
                <a:sym typeface="Verdana" panose="020B060403050404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UNIVERSITY PROJECT</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br>
            <a:r>
              <a:rPr lang="en-US" sz="32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rPr>
              <a:t>Sentiment Analysis of Incoming Calls on Helpdesk</a:t>
            </a:r>
            <a:endParaRPr lang="en-US" sz="3200" dirty="0">
              <a:solidFill>
                <a:srgbClr val="0070C0"/>
              </a:solidFill>
              <a:latin typeface="Times New Roman" panose="02020603050405020304" pitchFamily="18" charset="0"/>
              <a:ea typeface="Tahoma" panose="020B0604030504040204" pitchFamily="34" charset="0"/>
              <a:cs typeface="Times New Roman" panose="02020603050405020304" pitchFamily="18" charset="0"/>
            </a:endParaRPr>
          </a:p>
          <a:p>
            <a:pPr algn="ctr"/>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Cambria" panose="02040503050406030204" pitchFamily="18" charset="0"/>
                <a:ea typeface="Cambria" panose="02040503050406030204" pitchFamily="18" charset="0"/>
              </a:rPr>
              <a:t>References </a:t>
            </a:r>
            <a:endParaRPr lang="en-IN" dirty="0"/>
          </a:p>
        </p:txBody>
      </p:sp>
      <p:sp>
        <p:nvSpPr>
          <p:cNvPr id="3" name="Text Placeholder 2"/>
          <p:cNvSpPr>
            <a:spLocks noGrp="1"/>
          </p:cNvSpPr>
          <p:nvPr>
            <p:ph type="body" idx="1"/>
          </p:nvPr>
        </p:nvSpPr>
        <p:spPr/>
        <p:txBody>
          <a:bodyPr>
            <a:normAutofit/>
          </a:bodyPr>
          <a:lstStyle/>
          <a:p>
            <a:pPr>
              <a:buFont typeface="Wingdings" panose="05000000000000000000" pitchFamily="2" charset="2"/>
              <a:buChar char="Ø"/>
            </a:pPr>
            <a:r>
              <a:rPr lang="en-IN" sz="1400" b="1" dirty="0"/>
              <a:t>Singh, V. K., </a:t>
            </a:r>
            <a:r>
              <a:rPr lang="en-IN" sz="1400" b="1" dirty="0" err="1"/>
              <a:t>Piryani</a:t>
            </a:r>
            <a:r>
              <a:rPr lang="en-IN" sz="1400" b="1" dirty="0"/>
              <a:t>, R., Uddin, A., &amp; </a:t>
            </a:r>
            <a:r>
              <a:rPr lang="en-IN" sz="1400" b="1" dirty="0" err="1"/>
              <a:t>Waila</a:t>
            </a:r>
            <a:r>
              <a:rPr lang="en-IN" sz="1400" b="1" dirty="0"/>
              <a:t>, P.</a:t>
            </a:r>
            <a:r>
              <a:rPr lang="en-IN" sz="1400" dirty="0"/>
              <a:t> (2018). </a:t>
            </a:r>
            <a:r>
              <a:rPr lang="en-IN" sz="1400" i="1" dirty="0"/>
              <a:t>Sentiment analysis of call center conversations</a:t>
            </a:r>
            <a:r>
              <a:rPr lang="en-IN" sz="1400" dirty="0"/>
              <a:t>. </a:t>
            </a:r>
            <a:r>
              <a:rPr lang="en-IN" sz="1400" i="1" dirty="0"/>
              <a:t>Procedia Computer Science</a:t>
            </a:r>
            <a:r>
              <a:rPr lang="en-IN" sz="1400" dirty="0"/>
              <a:t>, 132, 709-716.</a:t>
            </a:r>
            <a:endParaRPr lang="en-IN" sz="1400" dirty="0"/>
          </a:p>
          <a:p>
            <a:pPr marL="742950" lvl="1" indent="-285750">
              <a:buFont typeface="Wingdings" panose="05000000000000000000" pitchFamily="2" charset="2"/>
              <a:buChar char="Ø"/>
            </a:pPr>
            <a:r>
              <a:rPr lang="en-IN" sz="1400" b="1" dirty="0"/>
              <a:t>Focus</a:t>
            </a:r>
            <a:r>
              <a:rPr lang="en-IN" sz="1400" dirty="0"/>
              <a:t>: Case study on sentiment classification in call center dialogues using machine learning.</a:t>
            </a:r>
            <a:endParaRPr lang="en-IN" sz="1400" dirty="0"/>
          </a:p>
          <a:p>
            <a:pPr marL="742950" lvl="1" indent="-285750">
              <a:buFont typeface="Wingdings" panose="05000000000000000000" pitchFamily="2" charset="2"/>
              <a:buChar char="Ø"/>
            </a:pPr>
            <a:r>
              <a:rPr lang="en-IN" sz="1400" b="1" dirty="0"/>
              <a:t>DOI</a:t>
            </a:r>
            <a:r>
              <a:rPr lang="en-IN" sz="1400" dirty="0"/>
              <a:t>: </a:t>
            </a:r>
            <a:r>
              <a:rPr lang="en-IN" sz="1400" dirty="0">
                <a:hlinkClick r:id="rId1"/>
              </a:rPr>
              <a:t>10.1016/j.procs.2018.05.076</a:t>
            </a:r>
            <a:endParaRPr lang="en-IN" sz="1400" dirty="0"/>
          </a:p>
          <a:p>
            <a:pPr>
              <a:buFont typeface="Wingdings" panose="05000000000000000000" pitchFamily="2" charset="2"/>
              <a:buChar char="Ø"/>
            </a:pPr>
            <a:r>
              <a:rPr lang="en-IN" sz="1400" b="1" dirty="0"/>
              <a:t>Devlin, J., Chang, M. W., Lee, K., &amp; Toutanova, K.</a:t>
            </a:r>
            <a:r>
              <a:rPr lang="en-IN" sz="1400" dirty="0"/>
              <a:t> (2019). </a:t>
            </a:r>
            <a:r>
              <a:rPr lang="en-IN" sz="1400" i="1" dirty="0"/>
              <a:t>BERT: Pre-training of deep bidirectional transformers for language understanding</a:t>
            </a:r>
            <a:r>
              <a:rPr lang="en-IN" sz="1400" dirty="0"/>
              <a:t>. In </a:t>
            </a:r>
            <a:r>
              <a:rPr lang="en-IN" sz="1400" i="1" dirty="0"/>
              <a:t>Proceedings of NAACL-HLT</a:t>
            </a:r>
            <a:r>
              <a:rPr lang="en-IN" sz="1400" dirty="0"/>
              <a:t> (pp. 4171-4186). ACL.</a:t>
            </a:r>
            <a:endParaRPr lang="en-IN" sz="1400" dirty="0"/>
          </a:p>
          <a:p>
            <a:pPr marL="742950" lvl="1" indent="-285750">
              <a:buFont typeface="Wingdings" panose="05000000000000000000" pitchFamily="2" charset="2"/>
              <a:buChar char="Ø"/>
            </a:pPr>
            <a:r>
              <a:rPr lang="en-IN" sz="1400" b="1" dirty="0"/>
              <a:t>Focus</a:t>
            </a:r>
            <a:r>
              <a:rPr lang="en-IN" sz="1400" dirty="0"/>
              <a:t>: Transformer-based models for contextual sentiment analysis (applicable to call transcripts).</a:t>
            </a:r>
            <a:endParaRPr lang="en-IN" sz="1400" dirty="0"/>
          </a:p>
          <a:p>
            <a:pPr marL="742950" lvl="1" indent="-285750">
              <a:buFont typeface="Wingdings" panose="05000000000000000000" pitchFamily="2" charset="2"/>
              <a:buChar char="Ø"/>
            </a:pPr>
            <a:r>
              <a:rPr lang="en-IN" sz="1400" b="1" dirty="0"/>
              <a:t>DOI</a:t>
            </a:r>
            <a:r>
              <a:rPr lang="en-IN" sz="1400" dirty="0"/>
              <a:t>: </a:t>
            </a:r>
            <a:r>
              <a:rPr lang="en-IN" sz="1400" dirty="0">
                <a:hlinkClick r:id="rId2"/>
              </a:rPr>
              <a:t>10.18653/v1/N19-1423</a:t>
            </a:r>
            <a:endParaRPr lang="en-IN" sz="1400" dirty="0"/>
          </a:p>
          <a:p>
            <a:pPr>
              <a:buFont typeface="Wingdings" panose="05000000000000000000" pitchFamily="2" charset="2"/>
              <a:buChar char="Ø"/>
            </a:pPr>
            <a:r>
              <a:rPr lang="en-IN" sz="1400" b="1" dirty="0"/>
              <a:t>Lee, J., Kim, D., &amp; Lee, H.</a:t>
            </a:r>
            <a:r>
              <a:rPr lang="en-IN" sz="1400" dirty="0"/>
              <a:t> (2020). </a:t>
            </a:r>
            <a:r>
              <a:rPr lang="en-IN" sz="1400" i="1" dirty="0"/>
              <a:t>Real-time emotion detection in customer service calls using deep learning</a:t>
            </a:r>
            <a:r>
              <a:rPr lang="en-IN" sz="1400" dirty="0"/>
              <a:t>. </a:t>
            </a:r>
            <a:r>
              <a:rPr lang="en-IN" sz="1400" i="1" dirty="0"/>
              <a:t>IEEE Access</a:t>
            </a:r>
            <a:r>
              <a:rPr lang="en-IN" sz="1400" dirty="0"/>
              <a:t>, 8, 145598-145607.</a:t>
            </a:r>
            <a:endParaRPr lang="en-IN" sz="1400" dirty="0"/>
          </a:p>
          <a:p>
            <a:pPr marL="742950" lvl="1" indent="-285750">
              <a:buFont typeface="Wingdings" panose="05000000000000000000" pitchFamily="2" charset="2"/>
              <a:buChar char="Ø"/>
            </a:pPr>
            <a:r>
              <a:rPr lang="en-IN" sz="1400" b="1" dirty="0"/>
              <a:t>Focus</a:t>
            </a:r>
            <a:r>
              <a:rPr lang="en-IN" sz="1400" dirty="0"/>
              <a:t>: Deep learning approaches to detect emotions in real-time call center interactions.</a:t>
            </a:r>
            <a:endParaRPr lang="en-IN" sz="1400" dirty="0"/>
          </a:p>
          <a:p>
            <a:pPr marL="742950" lvl="1" indent="-285750">
              <a:buFont typeface="Wingdings" panose="05000000000000000000" pitchFamily="2" charset="2"/>
              <a:buChar char="Ø"/>
            </a:pPr>
            <a:r>
              <a:rPr lang="en-IN" sz="1400" b="1" dirty="0"/>
              <a:t>DOI</a:t>
            </a:r>
            <a:r>
              <a:rPr lang="en-IN" sz="1400" dirty="0"/>
              <a:t>: </a:t>
            </a:r>
            <a:r>
              <a:rPr lang="en-IN" sz="1400" dirty="0">
                <a:hlinkClick r:id="rId3"/>
              </a:rPr>
              <a:t>10.1109/ACCESS.2020.3014411</a:t>
            </a:r>
            <a:endParaRPr lang="en-IN"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endParaRPr lang="en-US"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Problem Statement Number: </a:t>
            </a:r>
            <a:r>
              <a:rPr lang="en-IN" sz="2400" b="0" dirty="0"/>
              <a:t>PSCS_73</a:t>
            </a:r>
            <a:endParaRPr sz="2400" b="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Autofit/>
          </a:bodyPr>
          <a:lstStyle/>
          <a:p>
            <a:pPr marL="342900" lvl="0" indent="-190500" algn="just">
              <a:spcBef>
                <a:spcPts val="0"/>
              </a:spcBef>
              <a:buNone/>
            </a:pPr>
            <a:r>
              <a:rPr lang="en-US" sz="1400" b="1" dirty="0">
                <a:latin typeface="Cambria" panose="02040503050406030204" pitchFamily="18" charset="0"/>
                <a:ea typeface="Cambria" panose="02040503050406030204" pitchFamily="18" charset="0"/>
              </a:rPr>
              <a:t>Organization:</a:t>
            </a:r>
            <a:r>
              <a:rPr lang="en-US" sz="1400" dirty="0">
                <a:latin typeface="Cambria" panose="02040503050406030204" pitchFamily="18" charset="0"/>
                <a:ea typeface="Cambria" panose="02040503050406030204" pitchFamily="18" charset="0"/>
              </a:rPr>
              <a:t> </a:t>
            </a:r>
            <a:r>
              <a:rPr lang="en-US" sz="1400" dirty="0"/>
              <a:t>Ministry of Commerce and Industries</a:t>
            </a:r>
            <a:endParaRPr lang="en-US" sz="14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1400" b="1" dirty="0">
                <a:latin typeface="Cambria" panose="02040503050406030204" pitchFamily="18" charset="0"/>
                <a:ea typeface="Cambria" panose="02040503050406030204" pitchFamily="18" charset="0"/>
              </a:rPr>
              <a:t>Category (Hardware / Software / Both) :</a:t>
            </a:r>
            <a:r>
              <a:rPr lang="en-IN" sz="1400" dirty="0"/>
              <a:t>Software</a:t>
            </a:r>
            <a:endParaRPr lang="en-US" sz="14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1400" b="1" dirty="0">
                <a:latin typeface="Cambria" panose="02040503050406030204" pitchFamily="18" charset="0"/>
                <a:ea typeface="Cambria" panose="02040503050406030204" pitchFamily="18" charset="0"/>
              </a:rPr>
              <a:t>Problem Description: </a:t>
            </a:r>
            <a:r>
              <a:rPr lang="en-US" altLang="en-US" sz="1400" dirty="0">
                <a:latin typeface="Cambria" panose="02040503050406030204" pitchFamily="18" charset="0"/>
                <a:ea typeface="Cambria" panose="02040503050406030204" pitchFamily="18" charset="0"/>
              </a:rPr>
              <a:t>The problem at hand involves developing a sentiment analysis solution specifically tailored for analyzing the sentiment of incoming calls in helpdesks, call centers, and</a:t>
            </a:r>
            <a:endParaRPr lang="en-US" altLang="en-US" sz="14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altLang="en-US" sz="1400" dirty="0">
                <a:latin typeface="Cambria" panose="02040503050406030204" pitchFamily="18" charset="0"/>
                <a:ea typeface="Cambria" panose="02040503050406030204" pitchFamily="18" charset="0"/>
              </a:rPr>
              <a:t>customer services. With the ever-increasing volume of customer interactions in these domains, it is crucial for businesses to gain insights into the sentiments expressed by their customersduring phone conversations. Sentiment analysis refers to the processof automatically determining the sentiment or emotional tone conveyed by a text orspeech. In the context of incoming calls, sentiment analysis can provide valuable information about customer satisfaction, identify potential issues, and highlight areas  for improvement in customer service delivery.This project aims to build a sentiment analysis system for incoming voice calls inhelpdesks, call centers, and customer service environments. It detects whether the</a:t>
            </a:r>
            <a:endParaRPr lang="en-US" altLang="en-US" sz="14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altLang="en-US" sz="1400" dirty="0">
                <a:latin typeface="Cambria" panose="02040503050406030204" pitchFamily="18" charset="0"/>
                <a:ea typeface="Cambria" panose="02040503050406030204" pitchFamily="18" charset="0"/>
              </a:rPr>
              <a:t>Sentiment Analysis of Incoming calls on helpdesk customer sentiment is positive, negative, or neutral by analyzing recorded calls.</a:t>
            </a:r>
            <a:endParaRPr lang="en-US" altLang="en-US" sz="14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1400" b="1" dirty="0">
                <a:latin typeface="Cambria" panose="02040503050406030204" pitchFamily="18" charset="0"/>
                <a:ea typeface="Cambria" panose="02040503050406030204" pitchFamily="18" charset="0"/>
              </a:rPr>
              <a:t>Difficulty Level: </a:t>
            </a:r>
            <a:r>
              <a:rPr lang="en-US" sz="1400" dirty="0">
                <a:latin typeface="Cambria" panose="02040503050406030204" pitchFamily="18" charset="0"/>
                <a:ea typeface="Cambria" panose="02040503050406030204" pitchFamily="18" charset="0"/>
              </a:rPr>
              <a:t>Complex</a:t>
            </a:r>
            <a:endParaRPr lang="en-US" sz="1400"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r>
              <a:rPr lang="en-US" altLang="en-US" dirty="0">
                <a:latin typeface="Cambria" panose="02040503050406030204" pitchFamily="18" charset="0"/>
                <a:ea typeface="Cambria" panose="02040503050406030204" pitchFamily="18" charset="0"/>
              </a:rPr>
              <a:t>https://github.com/Sentimentanalysis23/Com_23-final-project</a:t>
            </a:r>
            <a:endParaRPr lang="en-US" alt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a:t>
            </a: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2" name="Table 1"/>
          <p:cNvGraphicFramePr>
            <a:graphicFrameLocks noGrp="1"/>
          </p:cNvGraphicFramePr>
          <p:nvPr/>
        </p:nvGraphicFramePr>
        <p:xfrm>
          <a:off x="940620" y="1685493"/>
          <a:ext cx="10668000" cy="3761578"/>
        </p:xfrm>
        <a:graphic>
          <a:graphicData uri="http://schemas.openxmlformats.org/drawingml/2006/table">
            <a:tbl>
              <a:tblPr/>
              <a:tblGrid>
                <a:gridCol w="5241290"/>
                <a:gridCol w="5426710"/>
              </a:tblGrid>
              <a:tr h="400168">
                <a:tc>
                  <a:txBody>
                    <a:bodyPr/>
                    <a:lstStyle/>
                    <a:p>
                      <a:r>
                        <a:rPr lang="en-IN" b="1" dirty="0"/>
                        <a:t>category</a:t>
                      </a:r>
                      <a:endParaRPr lang="en-IN" dirty="0"/>
                    </a:p>
                  </a:txBody>
                  <a:tcPr anchor="ctr">
                    <a:lnL>
                      <a:noFill/>
                    </a:lnL>
                    <a:lnR>
                      <a:noFill/>
                    </a:lnR>
                    <a:lnT>
                      <a:noFill/>
                    </a:lnT>
                    <a:lnB>
                      <a:noFill/>
                    </a:lnB>
                    <a:noFill/>
                  </a:tcPr>
                </a:tc>
                <a:tc>
                  <a:txBody>
                    <a:bodyPr/>
                    <a:lstStyle/>
                    <a:p>
                      <a:r>
                        <a:rPr lang="en-IN" b="1"/>
                        <a:t>Components</a:t>
                      </a:r>
                      <a:endParaRPr lang="en-IN"/>
                    </a:p>
                  </a:txBody>
                  <a:tcPr anchor="ctr">
                    <a:lnL>
                      <a:noFill/>
                    </a:lnL>
                    <a:lnR>
                      <a:noFill/>
                    </a:lnR>
                    <a:lnT>
                      <a:noFill/>
                    </a:lnT>
                    <a:lnB>
                      <a:noFill/>
                    </a:lnB>
                    <a:noFill/>
                  </a:tcPr>
                </a:tc>
              </a:tr>
              <a:tr h="680285">
                <a:tc>
                  <a:txBody>
                    <a:bodyPr/>
                    <a:lstStyle/>
                    <a:p>
                      <a:r>
                        <a:rPr lang="en-US" altLang="en-US" b="1" dirty="0"/>
                        <a:t>Programming Language</a:t>
                      </a:r>
                      <a:endParaRPr lang="en-US" altLang="en-US" b="1" dirty="0"/>
                    </a:p>
                  </a:txBody>
                  <a:tcPr anchor="ctr">
                    <a:lnL>
                      <a:noFill/>
                    </a:lnL>
                    <a:lnR>
                      <a:noFill/>
                    </a:lnR>
                    <a:lnT>
                      <a:noFill/>
                    </a:lnT>
                    <a:lnB>
                      <a:noFill/>
                    </a:lnB>
                    <a:noFill/>
                  </a:tcPr>
                </a:tc>
                <a:tc>
                  <a:txBody>
                    <a:bodyPr/>
                    <a:lstStyle/>
                    <a:p>
                      <a:r>
                        <a:rPr lang="en-US" altLang="en-US"/>
                        <a:t>Python 3.8+</a:t>
                      </a:r>
                      <a:endParaRPr lang="en-US" altLang="en-US"/>
                    </a:p>
                  </a:txBody>
                  <a:tcPr anchor="ctr">
                    <a:lnL>
                      <a:noFill/>
                    </a:lnL>
                    <a:lnR>
                      <a:noFill/>
                    </a:lnR>
                    <a:lnT>
                      <a:noFill/>
                    </a:lnT>
                    <a:lnB>
                      <a:noFill/>
                    </a:lnB>
                    <a:noFill/>
                  </a:tcPr>
                </a:tc>
              </a:tr>
              <a:tr h="400168">
                <a:tc>
                  <a:txBody>
                    <a:bodyPr/>
                    <a:lstStyle/>
                    <a:p>
                      <a:r>
                        <a:rPr lang="en-US" altLang="en-US" b="1" dirty="0"/>
                        <a:t>Web Framework</a:t>
                      </a:r>
                      <a:endParaRPr lang="en-US" altLang="en-US" b="1" dirty="0"/>
                    </a:p>
                  </a:txBody>
                  <a:tcPr anchor="ctr">
                    <a:lnL>
                      <a:noFill/>
                    </a:lnL>
                    <a:lnR>
                      <a:noFill/>
                    </a:lnR>
                    <a:lnT>
                      <a:noFill/>
                    </a:lnT>
                    <a:lnB>
                      <a:noFill/>
                    </a:lnB>
                    <a:noFill/>
                  </a:tcPr>
                </a:tc>
                <a:tc>
                  <a:txBody>
                    <a:bodyPr/>
                    <a:lstStyle/>
                    <a:p>
                      <a:r>
                        <a:rPr lang="en-US" altLang="en-US"/>
                        <a:t>FastAPI (preferred for speed), Flask (lightweight alternative)</a:t>
                      </a:r>
                      <a:endParaRPr lang="en-US" altLang="en-US"/>
                    </a:p>
                  </a:txBody>
                  <a:tcPr anchor="ctr">
                    <a:lnL>
                      <a:noFill/>
                    </a:lnL>
                    <a:lnR>
                      <a:noFill/>
                    </a:lnR>
                    <a:lnT>
                      <a:noFill/>
                    </a:lnT>
                    <a:lnB>
                      <a:noFill/>
                    </a:lnB>
                    <a:noFill/>
                  </a:tcPr>
                </a:tc>
              </a:tr>
              <a:tr h="680285">
                <a:tc>
                  <a:txBody>
                    <a:bodyPr/>
                    <a:lstStyle/>
                    <a:p>
                      <a:r>
                        <a:rPr lang="en-US" altLang="en-US" b="1" dirty="0"/>
                        <a:t>Natural Language Processing</a:t>
                      </a:r>
                      <a:endParaRPr lang="en-US" altLang="en-US" b="1" dirty="0"/>
                    </a:p>
                  </a:txBody>
                  <a:tcPr anchor="ctr">
                    <a:lnL>
                      <a:noFill/>
                    </a:lnL>
                    <a:lnR>
                      <a:noFill/>
                    </a:lnR>
                    <a:lnT>
                      <a:noFill/>
                    </a:lnT>
                    <a:lnB>
                      <a:noFill/>
                    </a:lnB>
                    <a:noFill/>
                  </a:tcPr>
                </a:tc>
                <a:tc>
                  <a:txBody>
                    <a:bodyPr/>
                    <a:lstStyle/>
                    <a:p>
                      <a:r>
                        <a:rPr lang="en-US" altLang="en-US"/>
                        <a:t>Hugging Face Transformers, Custom NLP models</a:t>
                      </a:r>
                      <a:endParaRPr lang="en-US" altLang="en-US"/>
                    </a:p>
                  </a:txBody>
                  <a:tcPr anchor="ctr">
                    <a:lnL>
                      <a:noFill/>
                    </a:lnL>
                    <a:lnR>
                      <a:noFill/>
                    </a:lnR>
                    <a:lnT>
                      <a:noFill/>
                    </a:lnT>
                    <a:lnB>
                      <a:noFill/>
                    </a:lnB>
                    <a:noFill/>
                  </a:tcPr>
                </a:tc>
              </a:tr>
              <a:tr h="400168">
                <a:tc>
                  <a:txBody>
                    <a:bodyPr/>
                    <a:lstStyle/>
                    <a:p>
                      <a:r>
                        <a:rPr lang="en-US" altLang="en-US" b="1"/>
                        <a:t>Speech Recognition</a:t>
                      </a:r>
                      <a:endParaRPr lang="en-US" altLang="en-US" b="1"/>
                    </a:p>
                  </a:txBody>
                  <a:tcPr anchor="ctr">
                    <a:lnL>
                      <a:noFill/>
                    </a:lnL>
                    <a:lnR>
                      <a:noFill/>
                    </a:lnR>
                    <a:lnT>
                      <a:noFill/>
                    </a:lnT>
                    <a:lnB>
                      <a:noFill/>
                    </a:lnB>
                    <a:noFill/>
                  </a:tcPr>
                </a:tc>
                <a:tc>
                  <a:txBody>
                    <a:bodyPr/>
                    <a:lstStyle/>
                    <a:p>
                      <a:r>
                        <a:rPr lang="en-US" altLang="en-US"/>
                        <a:t>Faster-Whisper (Lightweight ASR model by OpenAI)</a:t>
                      </a:r>
                      <a:endParaRPr lang="en-US" altLang="en-US"/>
                    </a:p>
                  </a:txBody>
                  <a:tcPr anchor="ctr">
                    <a:lnL>
                      <a:noFill/>
                    </a:lnL>
                    <a:lnR>
                      <a:noFill/>
                    </a:lnR>
                    <a:lnT>
                      <a:noFill/>
                    </a:lnT>
                    <a:lnB>
                      <a:noFill/>
                    </a:lnB>
                    <a:noFill/>
                  </a:tcPr>
                </a:tc>
              </a:tr>
              <a:tr h="400168">
                <a:tc>
                  <a:txBody>
                    <a:bodyPr/>
                    <a:lstStyle/>
                    <a:p>
                      <a:r>
                        <a:rPr lang="en-US" altLang="en-US" b="1"/>
                        <a:t>Audio Processing</a:t>
                      </a:r>
                      <a:endParaRPr lang="en-US" altLang="en-US" b="1"/>
                    </a:p>
                  </a:txBody>
                  <a:tcPr anchor="ctr">
                    <a:lnL>
                      <a:noFill/>
                    </a:lnL>
                    <a:lnR>
                      <a:noFill/>
                    </a:lnR>
                    <a:lnT>
                      <a:noFill/>
                    </a:lnT>
                    <a:lnB>
                      <a:noFill/>
                    </a:lnB>
                    <a:noFill/>
                  </a:tcPr>
                </a:tc>
                <a:tc>
                  <a:txBody>
                    <a:bodyPr/>
                    <a:lstStyle/>
                    <a:p>
                      <a:r>
                        <a:rPr lang="en-US" altLang="en-US"/>
                        <a:t>DeepFilterNet (for denoising and noise suppression)</a:t>
                      </a:r>
                      <a:endParaRPr lang="en-US" altLang="en-US"/>
                    </a:p>
                  </a:txBody>
                  <a:tcPr anchor="ctr">
                    <a:lnL>
                      <a:noFill/>
                    </a:lnL>
                    <a:lnR>
                      <a:noFill/>
                    </a:lnR>
                    <a:lnT>
                      <a:noFill/>
                    </a:lnT>
                    <a:lnB>
                      <a:noFill/>
                    </a:lnB>
                    <a:noFill/>
                  </a:tcPr>
                </a:tc>
              </a:tr>
              <a:tr h="400168">
                <a:tc>
                  <a:txBody>
                    <a:bodyPr/>
                    <a:lstStyle/>
                    <a:p>
                      <a:r>
                        <a:rPr lang="en-US" altLang="en-US" b="1"/>
                        <a:t>Database &amp; Storage</a:t>
                      </a:r>
                      <a:endParaRPr lang="en-US" altLang="en-US" b="1"/>
                    </a:p>
                  </a:txBody>
                  <a:tcPr anchor="ctr">
                    <a:lnL>
                      <a:noFill/>
                    </a:lnL>
                    <a:lnR>
                      <a:noFill/>
                    </a:lnR>
                    <a:lnT>
                      <a:noFill/>
                    </a:lnT>
                    <a:lnB>
                      <a:noFill/>
                    </a:lnB>
                    <a:noFill/>
                  </a:tcPr>
                </a:tc>
                <a:tc>
                  <a:txBody>
                    <a:bodyPr/>
                    <a:lstStyle/>
                    <a:p>
                      <a:r>
                        <a:rPr lang="en-US" altLang="en-US"/>
                        <a:t>MongoDB with GridFS (for storing audio and transcription files)</a:t>
                      </a:r>
                      <a:endParaRPr lang="en-US" altLang="en-US"/>
                    </a:p>
                  </a:txBody>
                  <a:tcPr anchor="ctr">
                    <a:lnL>
                      <a:noFill/>
                    </a:lnL>
                    <a:lnR>
                      <a:noFill/>
                    </a:lnR>
                    <a:lnT>
                      <a:noFill/>
                    </a:lnT>
                    <a:lnB>
                      <a:noFill/>
                    </a:lnB>
                    <a:noFill/>
                  </a:tcPr>
                </a:tc>
              </a:tr>
              <a:tr h="400168">
                <a:tc>
                  <a:txBody>
                    <a:bodyPr/>
                    <a:lstStyle/>
                    <a:p>
                      <a:r>
                        <a:rPr lang="en-IN" b="1"/>
                        <a:t>Development Tools</a:t>
                      </a:r>
                      <a:endParaRPr lang="en-IN"/>
                    </a:p>
                  </a:txBody>
                  <a:tcPr anchor="ctr">
                    <a:lnL>
                      <a:noFill/>
                    </a:lnL>
                    <a:lnR>
                      <a:noFill/>
                    </a:lnR>
                    <a:lnT>
                      <a:noFill/>
                    </a:lnT>
                    <a:lnB>
                      <a:noFill/>
                    </a:lnB>
                    <a:noFill/>
                  </a:tcPr>
                </a:tc>
                <a:tc>
                  <a:txBody>
                    <a:bodyPr/>
                    <a:lstStyle/>
                    <a:p>
                      <a:r>
                        <a:rPr lang="en-IN" dirty="0"/>
                        <a:t>Jupyter Notebook, VS Code, Git/GitHub, Postman</a:t>
                      </a:r>
                      <a:endParaRPr lang="en-IN" dirty="0"/>
                    </a:p>
                  </a:txBody>
                  <a:tcPr anchor="ctr">
                    <a:lnL>
                      <a:noFill/>
                    </a:lnL>
                    <a:lnR>
                      <a:noFill/>
                    </a:lnR>
                    <a:lnT>
                      <a:noFill/>
                    </a:lnT>
                    <a:lnB>
                      <a:noFill/>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lnSpc>
                <a:spcPct val="200000"/>
              </a:lnSpc>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Software and Hardware Requirements: </a:t>
            </a: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2" name="Table 1"/>
          <p:cNvGraphicFramePr>
            <a:graphicFrameLocks noGrp="1"/>
          </p:cNvGraphicFramePr>
          <p:nvPr/>
        </p:nvGraphicFramePr>
        <p:xfrm>
          <a:off x="902929" y="2541237"/>
          <a:ext cx="10487742" cy="2156525"/>
        </p:xfrm>
        <a:graphic>
          <a:graphicData uri="http://schemas.openxmlformats.org/drawingml/2006/table">
            <a:tbl>
              <a:tblPr/>
              <a:tblGrid>
                <a:gridCol w="5243871"/>
                <a:gridCol w="5243871"/>
              </a:tblGrid>
              <a:tr h="324318">
                <a:tc>
                  <a:txBody>
                    <a:bodyPr/>
                    <a:lstStyle/>
                    <a:p>
                      <a:r>
                        <a:rPr lang="en-IN" b="1" dirty="0"/>
                        <a:t>Category</a:t>
                      </a:r>
                      <a:endParaRPr lang="en-IN" dirty="0"/>
                    </a:p>
                  </a:txBody>
                  <a:tcPr anchor="ctr">
                    <a:lnL>
                      <a:noFill/>
                    </a:lnL>
                    <a:lnR>
                      <a:noFill/>
                    </a:lnR>
                    <a:lnT>
                      <a:noFill/>
                    </a:lnT>
                    <a:lnB>
                      <a:noFill/>
                    </a:lnB>
                    <a:noFill/>
                  </a:tcPr>
                </a:tc>
                <a:tc>
                  <a:txBody>
                    <a:bodyPr/>
                    <a:lstStyle/>
                    <a:p>
                      <a:r>
                        <a:rPr lang="en-IN" b="1"/>
                        <a:t>Requirements</a:t>
                      </a:r>
                      <a:endParaRPr lang="en-IN"/>
                    </a:p>
                  </a:txBody>
                  <a:tcPr anchor="ctr">
                    <a:lnL>
                      <a:noFill/>
                    </a:lnL>
                    <a:lnR>
                      <a:noFill/>
                    </a:lnR>
                    <a:lnT>
                      <a:noFill/>
                    </a:lnT>
                    <a:lnB>
                      <a:noFill/>
                    </a:lnB>
                    <a:noFill/>
                  </a:tcPr>
                </a:tc>
              </a:tr>
              <a:tr h="528618">
                <a:tc>
                  <a:txBody>
                    <a:bodyPr/>
                    <a:lstStyle/>
                    <a:p>
                      <a:r>
                        <a:rPr lang="en-IN" b="1" dirty="0"/>
                        <a:t>Hardware</a:t>
                      </a:r>
                      <a:endParaRPr lang="en-IN" dirty="0"/>
                    </a:p>
                  </a:txBody>
                  <a:tcPr anchor="ctr">
                    <a:lnL>
                      <a:noFill/>
                    </a:lnL>
                    <a:lnR>
                      <a:noFill/>
                    </a:lnR>
                    <a:lnT>
                      <a:noFill/>
                    </a:lnT>
                    <a:lnB>
                      <a:noFill/>
                    </a:lnB>
                    <a:noFill/>
                  </a:tcPr>
                </a:tc>
                <a:tc>
                  <a:txBody>
                    <a:bodyPr/>
                    <a:lstStyle/>
                    <a:p>
                      <a:r>
                        <a:rPr lang="en-US" altLang="en-US"/>
                        <a:t>CPU – Minimum,RAM – Minimum,Storage,Microphone,GPU </a:t>
                      </a:r>
                      <a:endParaRPr lang="en-US" altLang="en-US"/>
                    </a:p>
                  </a:txBody>
                  <a:tcPr anchor="ctr">
                    <a:lnL>
                      <a:noFill/>
                    </a:lnL>
                    <a:lnR>
                      <a:noFill/>
                    </a:lnR>
                    <a:lnT>
                      <a:noFill/>
                    </a:lnT>
                    <a:lnB>
                      <a:noFill/>
                    </a:lnB>
                    <a:noFill/>
                  </a:tcPr>
                </a:tc>
              </a:tr>
              <a:tr h="551341">
                <a:tc>
                  <a:txBody>
                    <a:bodyPr/>
                    <a:lstStyle/>
                    <a:p>
                      <a:r>
                        <a:rPr lang="en-IN" b="1" dirty="0"/>
                        <a:t>Software</a:t>
                      </a:r>
                      <a:endParaRPr lang="en-IN" dirty="0"/>
                    </a:p>
                  </a:txBody>
                  <a:tcPr anchor="ctr">
                    <a:lnL>
                      <a:noFill/>
                    </a:lnL>
                    <a:lnR>
                      <a:noFill/>
                    </a:lnR>
                    <a:lnT>
                      <a:noFill/>
                    </a:lnT>
                    <a:lnB>
                      <a:noFill/>
                    </a:lnB>
                    <a:noFill/>
                  </a:tcPr>
                </a:tc>
                <a:tc>
                  <a:txBody>
                    <a:bodyPr/>
                    <a:lstStyle/>
                    <a:p>
                      <a:r>
                        <a:rPr lang="en-US" altLang="en-US" sz="1400">
                          <a:sym typeface="+mn-ea"/>
                        </a:rPr>
                        <a:t>Python3.8+,FastAPI,FasterWhisper,DeepFilterNet ,MongoDB+GridFS,Hugging Face Transformers</a:t>
                      </a:r>
                      <a:endParaRPr lang="en-US" altLang="en-US" sz="1400"/>
                    </a:p>
                    <a:p>
                      <a:endParaRPr lang="en-IN" dirty="0"/>
                    </a:p>
                  </a:txBody>
                  <a:tcPr anchor="ctr">
                    <a:lnL>
                      <a:noFill/>
                    </a:lnL>
                    <a:lnR>
                      <a:noFill/>
                    </a:lnR>
                    <a:lnT>
                      <a:noFill/>
                    </a:lnT>
                    <a:lnB>
                      <a:noFill/>
                    </a:lnB>
                    <a:noFill/>
                  </a:tcPr>
                </a:tc>
              </a:tr>
              <a:tr h="393945">
                <a:tc>
                  <a:txBody>
                    <a:bodyPr/>
                    <a:lstStyle/>
                    <a:p>
                      <a:r>
                        <a:rPr lang="en-IN" b="1" dirty="0"/>
                        <a:t>Datasets</a:t>
                      </a:r>
                      <a:endParaRPr lang="en-IN" dirty="0"/>
                    </a:p>
                  </a:txBody>
                  <a:tcPr anchor="ctr">
                    <a:lnL>
                      <a:noFill/>
                    </a:lnL>
                    <a:lnR>
                      <a:noFill/>
                    </a:lnR>
                    <a:lnT>
                      <a:noFill/>
                    </a:lnT>
                    <a:lnB>
                      <a:noFill/>
                    </a:lnB>
                    <a:noFill/>
                  </a:tcPr>
                </a:tc>
                <a:tc>
                  <a:txBody>
                    <a:bodyPr/>
                    <a:lstStyle/>
                    <a:p>
                      <a:r>
                        <a:rPr lang="en-US" altLang="en-US" dirty="0"/>
                        <a:t>Common Voice by Mozilla,LibriSpeech,IMDb Sentiment Dataset,SARC,Multilingual Amazon Reviews Corpus,Custom Helpdesk Audio Dataset</a:t>
                      </a:r>
                      <a:endParaRPr lang="en-US" altLang="en-US" dirty="0"/>
                    </a:p>
                  </a:txBody>
                  <a:tcPr anchor="ctr">
                    <a:lnL>
                      <a:noFill/>
                    </a:lnL>
                    <a:lnR>
                      <a:noFill/>
                    </a:lnR>
                    <a:lnT>
                      <a:noFill/>
                    </a:lnT>
                    <a:lnB>
                      <a:noFill/>
                    </a:lnB>
                    <a:noFill/>
                  </a:tcPr>
                </a:tc>
              </a:tr>
              <a:tr h="358303">
                <a:tc>
                  <a:txBody>
                    <a:bodyPr/>
                    <a:lstStyle/>
                    <a:p>
                      <a:r>
                        <a:rPr lang="en-IN" b="1"/>
                        <a:t>Deployment</a:t>
                      </a:r>
                      <a:endParaRPr lang="en-IN"/>
                    </a:p>
                  </a:txBody>
                  <a:tcPr anchor="ctr">
                    <a:lnL>
                      <a:noFill/>
                    </a:lnL>
                    <a:lnR>
                      <a:noFill/>
                    </a:lnR>
                    <a:lnT>
                      <a:noFill/>
                    </a:lnT>
                    <a:lnB>
                      <a:noFill/>
                    </a:lnB>
                    <a:noFill/>
                  </a:tcPr>
                </a:tc>
                <a:tc>
                  <a:txBody>
                    <a:bodyPr/>
                    <a:lstStyle/>
                    <a:p>
                      <a:r>
                        <a:rPr lang="en-US" altLang="en-US" dirty="0"/>
                        <a:t>FastAPI Server,Localhost Deployment,MongoDB Server,Model Hosting,CORS Configuration,Postman or Custom Client for API Testing</a:t>
                      </a:r>
                      <a:endParaRPr lang="en-US" altLang="en-US" dirty="0"/>
                    </a:p>
                  </a:txBody>
                  <a:tcPr anchor="ctr">
                    <a:lnL>
                      <a:noFill/>
                    </a:lnL>
                    <a:lnR>
                      <a:noFill/>
                    </a:lnR>
                    <a:lnT>
                      <a:noFill/>
                    </a:lnT>
                    <a:lnB>
                      <a:noFill/>
                    </a:lnB>
                    <a:no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62000" y="1145596"/>
            <a:ext cx="10668000" cy="4953000"/>
          </a:xfrm>
          <a:prstGeom prst="rect">
            <a:avLst/>
          </a:prstGeom>
          <a:noFill/>
          <a:ln>
            <a:noFill/>
          </a:ln>
        </p:spPr>
        <p:txBody>
          <a:bodyPr spcFirstLastPara="1" wrap="square" lIns="91425" tIns="45700" rIns="91425" bIns="45700" anchor="t" anchorCtr="0">
            <a:noAutofit/>
          </a:bodyPr>
          <a:lstStyle/>
          <a:p>
            <a:pPr marL="342900" lvl="0" indent="-190500" algn="just" rtl="0">
              <a:lnSpc>
                <a:spcPct val="200000"/>
              </a:lnSpc>
              <a:spcBef>
                <a:spcPts val="0"/>
              </a:spcBef>
              <a:spcAft>
                <a:spcPts val="0"/>
              </a:spcAft>
              <a:buClr>
                <a:schemeClr val="dk1"/>
              </a:buClr>
              <a:buSzPct val="100000"/>
              <a:buNone/>
            </a:pPr>
            <a:r>
              <a:rPr lang="en-US" sz="1500" dirty="0">
                <a:solidFill>
                  <a:schemeClr val="tx1"/>
                </a:solidFill>
                <a:latin typeface="Cambria" panose="02040503050406030204" pitchFamily="18" charset="0"/>
                <a:ea typeface="Cambria" panose="02040503050406030204" pitchFamily="18" charset="0"/>
              </a:rPr>
              <a:t>P</a:t>
            </a:r>
            <a:r>
              <a:rPr lang="en-US" sz="1500" b="0" i="0" dirty="0">
                <a:solidFill>
                  <a:schemeClr val="tx1"/>
                </a:solidFill>
                <a:effectLst/>
                <a:latin typeface="Cambria" panose="02040503050406030204" pitchFamily="18" charset="0"/>
                <a:ea typeface="Cambria" panose="02040503050406030204" pitchFamily="18" charset="0"/>
              </a:rPr>
              <a:t>roblem statement highlights the critical role of sentiment analysis in understanding public perception and maintaining online reputations. It emphasizes the need for automating the identification of emotional tones or attitudes expressed through , Incoming Calls such as  interactions. Sentiment analysis is essential for monitoring customer feedback, tracking brand reputation, and detecting trends that could impact an organization's success. However, challenges like varying language nuances, slang, and the rapid pace of online interactions must be addressed to ensure accurate results. Additionally, the ability to process large volumes of data in real time is crucial for timely decision-making. It emphasizes the need for automating the identification of emotional tones or attitudes expressed through social media content, such as posts, comments, and interactions. Sentiment analysis is essential for monitoring customer feedback, tracking brand reputation, and detecting trends that could impact an organization's success.</a:t>
            </a:r>
            <a:endParaRPr sz="1500" dirty="0">
              <a:solidFill>
                <a:schemeClr val="tx1"/>
              </a:solidFill>
              <a:latin typeface="Cambria" panose="02040503050406030204" pitchFamily="18" charset="0"/>
              <a:ea typeface="Cambria" panose="020405030504060302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graphicFrame>
        <p:nvGraphicFramePr>
          <p:cNvPr id="2" name="Content Placeholder 7"/>
          <p:cNvGraphicFramePr>
            <a:graphicFrameLocks noGrp="1"/>
          </p:cNvGraphicFramePr>
          <p:nvPr/>
        </p:nvGraphicFramePr>
        <p:xfrm>
          <a:off x="838200" y="1399902"/>
          <a:ext cx="10515600" cy="40581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952500"/>
            <a:ext cx="10668000" cy="4953000"/>
          </a:xfrm>
          <a:prstGeom prst="rect">
            <a:avLst/>
          </a:prstGeom>
          <a:noFill/>
          <a:ln>
            <a:noFill/>
          </a:ln>
        </p:spPr>
        <p:txBody>
          <a:bodyPr spcFirstLastPara="1" wrap="square" lIns="91425" tIns="45700" rIns="91425" bIns="45700" anchor="t" anchorCtr="0">
            <a:noAutofit/>
          </a:bodyPr>
          <a:lstStyle/>
          <a:p>
            <a:pPr marL="76200" indent="0">
              <a:buNone/>
            </a:pPr>
            <a:endParaRPr lang="en-IN" sz="1400" b="1" dirty="0"/>
          </a:p>
          <a:p>
            <a:pPr>
              <a:buFont typeface="Wingdings" panose="05000000000000000000" pitchFamily="2" charset="2"/>
              <a:buChar char="Ø"/>
            </a:pPr>
            <a:r>
              <a:rPr lang="en-IN" sz="1400" b="1" dirty="0"/>
              <a:t>Cambria, E., Das, D., Bandyopadhyay, S., &amp; </a:t>
            </a:r>
            <a:r>
              <a:rPr lang="en-IN" sz="1400" b="1" dirty="0" err="1"/>
              <a:t>Feraco</a:t>
            </a:r>
            <a:r>
              <a:rPr lang="en-IN" sz="1400" b="1" dirty="0"/>
              <a:t>, A.</a:t>
            </a:r>
            <a:r>
              <a:rPr lang="en-IN" sz="1400" dirty="0"/>
              <a:t> (2016). </a:t>
            </a:r>
            <a:r>
              <a:rPr lang="en-IN" sz="1400" i="1" dirty="0"/>
              <a:t>A practical guide to sentiment analysis</a:t>
            </a:r>
            <a:r>
              <a:rPr lang="en-IN" sz="1400" dirty="0"/>
              <a:t>. Springer International Publishing.</a:t>
            </a:r>
            <a:endParaRPr lang="en-IN" sz="1400" dirty="0"/>
          </a:p>
          <a:p>
            <a:pPr marL="742950" lvl="1" indent="-285750">
              <a:buFont typeface="Wingdings" panose="05000000000000000000" pitchFamily="2" charset="2"/>
              <a:buChar char="Ø"/>
            </a:pPr>
            <a:r>
              <a:rPr lang="en-IN" sz="1400" b="1" dirty="0"/>
              <a:t>Focus</a:t>
            </a:r>
            <a:r>
              <a:rPr lang="en-IN" sz="1400" dirty="0"/>
              <a:t>: Introduces methodologies for sentiment analysis, including applications in customer service call centres.</a:t>
            </a:r>
            <a:endParaRPr lang="en-IN" sz="1400" dirty="0"/>
          </a:p>
          <a:p>
            <a:pPr marL="742950" lvl="1" indent="-285750">
              <a:buFont typeface="Wingdings" panose="05000000000000000000" pitchFamily="2" charset="2"/>
              <a:buChar char="Ø"/>
            </a:pPr>
            <a:r>
              <a:rPr lang="en-IN" sz="1400" b="1" dirty="0"/>
              <a:t>DOI</a:t>
            </a:r>
            <a:r>
              <a:rPr lang="en-IN" sz="1400" dirty="0"/>
              <a:t>: </a:t>
            </a:r>
            <a:r>
              <a:rPr lang="en-IN" sz="1400" dirty="0">
                <a:hlinkClick r:id="rId1"/>
              </a:rPr>
              <a:t>10.1007/978-3-319-55394-8</a:t>
            </a:r>
            <a:endParaRPr lang="en-IN" sz="1400" dirty="0"/>
          </a:p>
          <a:p>
            <a:pPr>
              <a:buFont typeface="Wingdings" panose="05000000000000000000" pitchFamily="2" charset="2"/>
              <a:buChar char="Ø"/>
            </a:pPr>
            <a:r>
              <a:rPr lang="en-IN" sz="1400" b="1" dirty="0"/>
              <a:t>Schuller, B., Steidl, S., </a:t>
            </a:r>
            <a:r>
              <a:rPr lang="en-IN" sz="1400" b="1" dirty="0" err="1"/>
              <a:t>Batliner</a:t>
            </a:r>
            <a:r>
              <a:rPr lang="en-IN" sz="1400" b="1" dirty="0"/>
              <a:t>, A., </a:t>
            </a:r>
            <a:r>
              <a:rPr lang="en-IN" sz="1400" b="1" dirty="0" err="1"/>
              <a:t>Vinciarelli</a:t>
            </a:r>
            <a:r>
              <a:rPr lang="en-IN" sz="1400" b="1" dirty="0"/>
              <a:t>, A., Scherer, K., </a:t>
            </a:r>
            <a:r>
              <a:rPr lang="en-IN" sz="1400" b="1" dirty="0" err="1"/>
              <a:t>Ringeval</a:t>
            </a:r>
            <a:r>
              <a:rPr lang="en-IN" sz="1400" b="1" dirty="0"/>
              <a:t>, F., ... &amp; </a:t>
            </a:r>
            <a:r>
              <a:rPr lang="en-IN" sz="1400" b="1" dirty="0" err="1"/>
              <a:t>Mortillaro</a:t>
            </a:r>
            <a:r>
              <a:rPr lang="en-IN" sz="1400" b="1" dirty="0"/>
              <a:t>, M.</a:t>
            </a:r>
            <a:r>
              <a:rPr lang="en-IN" sz="1400" dirty="0"/>
              <a:t> (2011). </a:t>
            </a:r>
            <a:r>
              <a:rPr lang="en-IN" sz="1400" i="1" dirty="0"/>
              <a:t>The INTERSPEECH 2011 speaker state challenge</a:t>
            </a:r>
            <a:r>
              <a:rPr lang="en-IN" sz="1400" dirty="0"/>
              <a:t>. In </a:t>
            </a:r>
            <a:r>
              <a:rPr lang="en-IN" sz="1400" i="1" dirty="0"/>
              <a:t>Proceedings of INTERSPEECH</a:t>
            </a:r>
            <a:r>
              <a:rPr lang="en-IN" sz="1400" dirty="0"/>
              <a:t> (pp. 3201-3204). ISCA.</a:t>
            </a:r>
            <a:endParaRPr lang="en-IN" sz="1400" dirty="0"/>
          </a:p>
          <a:p>
            <a:pPr marL="742950" lvl="1" indent="-285750">
              <a:buFont typeface="Wingdings" panose="05000000000000000000" pitchFamily="2" charset="2"/>
              <a:buChar char="Ø"/>
            </a:pPr>
            <a:r>
              <a:rPr lang="en-IN" sz="1400" b="1" dirty="0"/>
              <a:t>Focus</a:t>
            </a:r>
            <a:r>
              <a:rPr lang="en-IN" sz="1400" dirty="0"/>
              <a:t>: Analyses vocal emotion recognition in call center interactions using speech features.</a:t>
            </a:r>
            <a:endParaRPr lang="en-IN" sz="1400" dirty="0"/>
          </a:p>
          <a:p>
            <a:pPr marL="742950" lvl="1" indent="-285750">
              <a:buFont typeface="Wingdings" panose="05000000000000000000" pitchFamily="2" charset="2"/>
              <a:buChar char="Ø"/>
            </a:pPr>
            <a:r>
              <a:rPr lang="en-IN" sz="1400" b="1" dirty="0"/>
              <a:t>Link</a:t>
            </a:r>
            <a:r>
              <a:rPr lang="en-IN" sz="1400" dirty="0"/>
              <a:t>: </a:t>
            </a:r>
            <a:r>
              <a:rPr lang="en-IN" sz="1400" dirty="0">
                <a:hlinkClick r:id="rId2"/>
              </a:rPr>
              <a:t>INTERSPEECH Proceedings</a:t>
            </a:r>
            <a:endParaRPr lang="en-IN" sz="1400" dirty="0"/>
          </a:p>
          <a:p>
            <a:pPr>
              <a:buFont typeface="Wingdings" panose="05000000000000000000" pitchFamily="2" charset="2"/>
              <a:buChar char="Ø"/>
            </a:pPr>
            <a:r>
              <a:rPr lang="en-IN" sz="1400" b="1" dirty="0"/>
              <a:t>Mohammad, S. M., &amp; Turney, P. D.</a:t>
            </a:r>
            <a:r>
              <a:rPr lang="en-IN" sz="1400" dirty="0"/>
              <a:t> (2013). </a:t>
            </a:r>
            <a:r>
              <a:rPr lang="en-IN" sz="1400" i="1" dirty="0"/>
              <a:t>Crowdsourcing a word-emotion association lexicon</a:t>
            </a:r>
            <a:r>
              <a:rPr lang="en-IN" sz="1400" dirty="0"/>
              <a:t>. </a:t>
            </a:r>
            <a:r>
              <a:rPr lang="en-IN" sz="1400" i="1" dirty="0"/>
              <a:t>Computational Intelligence</a:t>
            </a:r>
            <a:r>
              <a:rPr lang="en-IN" sz="1400" dirty="0"/>
              <a:t>, 29(3), 436-465.</a:t>
            </a:r>
            <a:endParaRPr lang="en-IN" sz="1400" dirty="0"/>
          </a:p>
          <a:p>
            <a:pPr marL="742950" lvl="1" indent="-285750">
              <a:buFont typeface="Wingdings" panose="05000000000000000000" pitchFamily="2" charset="2"/>
              <a:buChar char="Ø"/>
            </a:pPr>
            <a:r>
              <a:rPr lang="en-IN" sz="1400" b="1" dirty="0"/>
              <a:t>Focus</a:t>
            </a:r>
            <a:r>
              <a:rPr lang="en-IN" sz="1400" dirty="0"/>
              <a:t>: Lexicon-based sentiment analysis for text data, applicable to transcribed call logs.</a:t>
            </a:r>
            <a:endParaRPr lang="en-IN" sz="1400" dirty="0"/>
          </a:p>
          <a:p>
            <a:pPr marL="742950" lvl="1" indent="-285750">
              <a:buFont typeface="Wingdings" panose="05000000000000000000" pitchFamily="2" charset="2"/>
              <a:buChar char="Ø"/>
            </a:pPr>
            <a:r>
              <a:rPr lang="en-IN" sz="1400" b="1" dirty="0"/>
              <a:t>DOI</a:t>
            </a:r>
            <a:r>
              <a:rPr lang="en-IN" sz="1400" dirty="0"/>
              <a:t>: </a:t>
            </a:r>
            <a:r>
              <a:rPr lang="en-IN" sz="1400" dirty="0">
                <a:hlinkClick r:id="rId3"/>
              </a:rPr>
              <a:t>10.1111/j.1467-8640.2012.00460.x</a:t>
            </a:r>
            <a:endParaRPr lang="en-IN" sz="1400" dirty="0"/>
          </a:p>
          <a:p>
            <a:pPr>
              <a:buFont typeface="Wingdings" panose="05000000000000000000" pitchFamily="2" charset="2"/>
              <a:buChar char="Ø"/>
            </a:pPr>
            <a:r>
              <a:rPr lang="en-IN" sz="1400" b="1" dirty="0"/>
              <a:t>Hutto, C. J., &amp; Gilbert, E. E.</a:t>
            </a:r>
            <a:r>
              <a:rPr lang="en-IN" sz="1400" dirty="0"/>
              <a:t> (2014). </a:t>
            </a:r>
            <a:r>
              <a:rPr lang="en-IN" sz="1400" i="1" dirty="0"/>
              <a:t>VADER: A parsimonious rule-based model for sentiment analysis of social media text</a:t>
            </a:r>
            <a:r>
              <a:rPr lang="en-IN" sz="1400" dirty="0"/>
              <a:t>. In </a:t>
            </a:r>
            <a:r>
              <a:rPr lang="en-IN" sz="1400" i="1" dirty="0"/>
              <a:t>Proceedings of the International AAAI Conference on Web and Social Media</a:t>
            </a:r>
            <a:r>
              <a:rPr lang="en-IN" sz="1400" dirty="0"/>
              <a:t> (Vol. 8, No. 1, pp. 216-225).</a:t>
            </a:r>
            <a:endParaRPr lang="en-IN" sz="1400" dirty="0"/>
          </a:p>
          <a:p>
            <a:pPr marL="742950" lvl="1" indent="-285750">
              <a:buFont typeface="Wingdings" panose="05000000000000000000" pitchFamily="2" charset="2"/>
              <a:buChar char="Ø"/>
            </a:pPr>
            <a:r>
              <a:rPr lang="en-IN" sz="1400" b="1" dirty="0"/>
              <a:t>Focus</a:t>
            </a:r>
            <a:r>
              <a:rPr lang="en-IN" sz="1400" dirty="0"/>
              <a:t>: Rule-based sentiment analysis tools for real-time text processing (e.g., call transcripts).</a:t>
            </a:r>
            <a:endParaRPr lang="en-IN" sz="1400" dirty="0"/>
          </a:p>
          <a:p>
            <a:pPr marL="742950" lvl="1" indent="-285750">
              <a:buFont typeface="Wingdings" panose="05000000000000000000" pitchFamily="2" charset="2"/>
              <a:buChar char="Ø"/>
            </a:pPr>
            <a:r>
              <a:rPr lang="en-IN" sz="1400" b="1" dirty="0"/>
              <a:t>Link</a:t>
            </a:r>
            <a:r>
              <a:rPr lang="en-IN" sz="1400" dirty="0"/>
              <a:t>: </a:t>
            </a:r>
            <a:r>
              <a:rPr lang="en-IN" sz="1400" dirty="0">
                <a:hlinkClick r:id="rId4"/>
              </a:rPr>
              <a:t>AAAI Proceedings</a:t>
            </a:r>
            <a:endParaRPr lang="en-IN" sz="1400" dirty="0"/>
          </a:p>
          <a:p>
            <a:pPr>
              <a:buFont typeface="+mj-lt"/>
              <a:buAutoNum type="arabicPeriod"/>
            </a:pPr>
            <a:endParaRPr lang="en-US" sz="900" dirty="0">
              <a:latin typeface="Cambria" panose="02040503050406030204" pitchFamily="18" charset="0"/>
              <a:ea typeface="Cambria" panose="02040503050406030204" pitchFamily="18" charset="0"/>
            </a:endParaRP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6270</Words>
  <Application>WPS Slides</Application>
  <PresentationFormat>Widescreen</PresentationFormat>
  <Paragraphs>179</Paragraphs>
  <Slides>11</Slides>
  <Notes>10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Arial</vt:lpstr>
      <vt:lpstr>Verdana</vt:lpstr>
      <vt:lpstr>Bookman Old Style</vt:lpstr>
      <vt:lpstr>Cambria</vt:lpstr>
      <vt:lpstr>Times New Roman</vt:lpstr>
      <vt:lpstr>Tahoma</vt:lpstr>
      <vt:lpstr>Microsoft YaHei</vt:lpstr>
      <vt:lpstr>Arial Unicode MS</vt:lpstr>
      <vt:lpstr>Bioinformatics</vt:lpstr>
      <vt:lpstr>PowerPoint 演示文稿</vt:lpstr>
      <vt:lpstr>Content</vt:lpstr>
      <vt:lpstr>Problem Statement Number: PSCS_73</vt:lpstr>
      <vt:lpstr>Github Link</vt:lpstr>
      <vt:lpstr>Analysis of Problem Statement</vt:lpstr>
      <vt:lpstr>Analysis of Problem Statement (contd...)</vt:lpstr>
      <vt:lpstr>Analysis of Problem Statement (contd...)</vt:lpstr>
      <vt:lpstr>Timeline of the Project</vt:lpstr>
      <vt:lpstr>References</vt:lpstr>
      <vt:lpstr>References </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DEEPIKA.C.S C.S</cp:lastModifiedBy>
  <cp:revision>46</cp:revision>
  <dcterms:created xsi:type="dcterms:W3CDTF">2025-05-08T17:28:00Z</dcterms:created>
  <dcterms:modified xsi:type="dcterms:W3CDTF">2025-05-13T14:54:10Z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37CD55EADB67478595D0F4CFE7578BA4_13</vt:lpwstr>
  </property>
  <property fmtid="{D5CDD505-2E9C-101B-9397-08002B2CF9AE}" pid="3" name="KSOProductBuildVer">
    <vt:lpwstr>1033-12.2.0.20782</vt:lpwstr>
  </property>
</Properties>
</file>