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7762/ijritcc.v11i9.811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58598"/>
            <a:ext cx="10363200" cy="1470025"/>
          </a:xfrm>
        </p:spPr>
        <p:txBody>
          <a:bodyPr/>
          <a:lstStyle/>
          <a:p>
            <a:r>
              <a:rPr lang="en-GB" dirty="0"/>
              <a:t>Sentiment Analysis Of Incoming Calls On Helpdesk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063" y="2252531"/>
            <a:ext cx="3970594" cy="552184"/>
          </a:xfrm>
        </p:spPr>
        <p:txBody>
          <a:bodyPr/>
          <a:lstStyle/>
          <a:p>
            <a:pPr algn="l"/>
            <a:r>
              <a:rPr lang="en-GB" sz="1600" dirty="0"/>
              <a:t>Batch Number:COM23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89596"/>
              </p:ext>
            </p:extLst>
          </p:nvPr>
        </p:nvGraphicFramePr>
        <p:xfrm>
          <a:off x="401131" y="2568344"/>
          <a:ext cx="5418666" cy="204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295245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2952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u="none" strike="noStrike" cap="none" dirty="0"/>
                        <a:t>  20211C</a:t>
                      </a:r>
                      <a:r>
                        <a:rPr lang="en-GB" altLang="en-IN" sz="1600" u="none" strike="noStrike" cap="none" dirty="0"/>
                        <a:t>OM</a:t>
                      </a:r>
                      <a:r>
                        <a:rPr lang="en-IN" sz="1600" u="none" strike="noStrike" cap="none" dirty="0"/>
                        <a:t>00</a:t>
                      </a:r>
                      <a:r>
                        <a:rPr lang="en-GB" altLang="en-IN" sz="1600" u="none" strike="noStrike" cap="none" dirty="0"/>
                        <a:t>06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en-IN" sz="1600" u="none" strike="noStrike" cap="none" dirty="0"/>
                        <a:t> DISHIK L SETTY</a:t>
                      </a:r>
                      <a:endParaRPr lang="en-GB" altLang="en-IN" sz="1600" u="none" strike="noStrike" cap="none" baseline="0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2952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/>
                        <a:t>  20211C</a:t>
                      </a:r>
                      <a:r>
                        <a:rPr lang="en-GB" altLang="en-IN" sz="1600" u="none" strike="noStrike" cap="none" dirty="0"/>
                        <a:t>OM</a:t>
                      </a:r>
                      <a:r>
                        <a:rPr lang="en-IN" sz="1600" u="none" strike="noStrike" cap="none" dirty="0"/>
                        <a:t>0</a:t>
                      </a:r>
                      <a:r>
                        <a:rPr lang="en-GB" altLang="en-IN" sz="1600" u="none" strike="noStrike" cap="none" dirty="0"/>
                        <a:t>075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en-IN" sz="1600" u="none" strike="noStrike" cap="none" dirty="0"/>
                        <a:t>DEEPIKA C S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2952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/>
                        <a:t>20211CEI0055</a:t>
                      </a:r>
                      <a:endParaRPr lang="en-GB" altLang="en-IN" sz="16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en-IN" sz="1600" u="none" strike="noStrike" cap="none" dirty="0"/>
                        <a:t>PRAKASH SINGH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2952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  20211COM0029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PAAVANA GOWDA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2952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2480604"/>
            <a:ext cx="5514292" cy="322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Ms. IMPA B H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PIP4004 University Project-II</a:t>
            </a:r>
          </a:p>
          <a:p>
            <a:r>
              <a:rPr lang="en-GB" dirty="0"/>
              <a:t>Review-1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90D8F-F41C-B1DD-36DD-4A3B31F41BFA}"/>
              </a:ext>
            </a:extLst>
          </p:cNvPr>
          <p:cNvSpPr txBox="1"/>
          <p:nvPr/>
        </p:nvSpPr>
        <p:spPr>
          <a:xfrm>
            <a:off x="503633" y="4149213"/>
            <a:ext cx="63396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endParaRPr lang="en-US" sz="14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Computer Engineering  </a:t>
            </a:r>
            <a:endParaRPr lang="en-US" sz="14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14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HoD</a:t>
            </a:r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: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</a:t>
            </a:r>
            <a:r>
              <a:rPr lang="en-US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G</a:t>
            </a:r>
            <a:r>
              <a:rPr lang="en-US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opal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K</a:t>
            </a:r>
            <a:r>
              <a:rPr lang="en-US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rishna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S</a:t>
            </a:r>
            <a:r>
              <a:rPr lang="en-US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hyam</a:t>
            </a: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</a:t>
            </a:r>
            <a:r>
              <a:rPr lang="en-US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Sudha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P</a:t>
            </a:r>
            <a:endParaRPr lang="en-US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Md </a:t>
            </a:r>
            <a:r>
              <a:rPr lang="en-US" sz="14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Ziaur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Rahman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F8D273-89CF-5FAB-1F3A-5DBD5E488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157" y="1194958"/>
            <a:ext cx="104146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Automated Sentiment Analysis</a:t>
            </a:r>
            <a:r>
              <a:rPr lang="en-US" sz="1600" dirty="0"/>
              <a:t>: Faster and more accurate call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</a:t>
            </a:r>
            <a:r>
              <a:rPr lang="en-US" sz="1600" b="1" dirty="0"/>
              <a:t>Enhanced Service Quality</a:t>
            </a:r>
            <a:r>
              <a:rPr lang="en-US" sz="1600" dirty="0"/>
              <a:t>: AI-driven analysis improves customer interactions.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</a:t>
            </a:r>
            <a:r>
              <a:rPr lang="en-US" sz="1600" b="1" dirty="0"/>
              <a:t>Fraud Detection</a:t>
            </a:r>
            <a:r>
              <a:rPr lang="en-US" sz="1600" dirty="0"/>
              <a:t>: Identifies scam or spam calls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</a:t>
            </a:r>
            <a:r>
              <a:rPr lang="en-US" sz="1600" b="1" dirty="0"/>
              <a:t>Data-Driven Decision Making</a:t>
            </a:r>
            <a:r>
              <a:rPr lang="en-US" sz="1600" dirty="0"/>
              <a:t>: Helps businesses refine their customer support.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</a:t>
            </a:r>
            <a:r>
              <a:rPr lang="en-US" sz="1600" b="1" dirty="0"/>
              <a:t>Cost &amp; Time Savings</a:t>
            </a:r>
            <a:r>
              <a:rPr lang="en-US" sz="1600" dirty="0"/>
              <a:t>: Reduces manual call analysis efforts.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600" dirty="0"/>
              <a:t> </a:t>
            </a:r>
            <a:r>
              <a:rPr lang="en-IN" sz="1600" b="1" dirty="0"/>
              <a:t>Scalability &amp; Multilingual Support</a:t>
            </a:r>
            <a:r>
              <a:rPr lang="en-IN" sz="1600" dirty="0"/>
              <a:t>: Expands AI capabilities for global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</a:t>
            </a:r>
            <a:r>
              <a:rPr lang="en-US" sz="1600" b="1" dirty="0"/>
              <a:t>Adaptive Learning</a:t>
            </a:r>
            <a:r>
              <a:rPr lang="en-US" sz="1600" dirty="0"/>
              <a:t>: AI models continuously improve with new call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</a:t>
            </a:r>
            <a:r>
              <a:rPr lang="en-US" sz="1600" b="1" dirty="0"/>
              <a:t>CRM Integration</a:t>
            </a:r>
            <a:r>
              <a:rPr lang="en-US" sz="1600" dirty="0"/>
              <a:t>: Improves personalized responses based on historical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</a:t>
            </a:r>
            <a:r>
              <a:rPr lang="en-US" sz="1600" b="1" dirty="0"/>
              <a:t>Future Scope</a:t>
            </a:r>
            <a:r>
              <a:rPr lang="en-US" sz="1600" dirty="0"/>
              <a:t>: Extending sentiment analysis to emails, chatbots, and social media.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BF08A6F-34F9-9FBE-7A70-95393F713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8769" y="1043731"/>
            <a:ext cx="106680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Sentiment analysis transforms helpdesk operations through AI and NLP.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Machine learning models enhance efficiency and accuracy in call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Fraud and spam call detection improve service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Real-time analytics allow for dynamic response and resolution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AI-driven insights optimize customer experience and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Future scope: Extending AI sentiment analysis to chat and email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Adaptive models ensure continuous improvement with evolving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Scalability enables global deployment across multiple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This research advances automated call analysis for better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600" dirty="0"/>
            </a:br>
            <a:r>
              <a:rPr lang="en-US" sz="1600" dirty="0"/>
              <a:t>• Machine learning enhances trust, security, and operational excellence in helpdesks.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500" b="1" dirty="0"/>
              <a:t>1.Sentiment Analysis &amp; NLP Approaches Smith, J., &amp; Brown, A. (2017).</a:t>
            </a:r>
            <a:r>
              <a:rPr lang="en-IN" sz="1500" dirty="0"/>
              <a:t> </a:t>
            </a:r>
            <a:r>
              <a:rPr lang="en-IN" sz="1500" i="1" dirty="0"/>
              <a:t>Support Vector Machines for Sentiment Analysis of Customer Calls.</a:t>
            </a:r>
          </a:p>
          <a:p>
            <a:pPr marL="0" indent="0">
              <a:buNone/>
            </a:pPr>
            <a:r>
              <a:rPr lang="en-IN" sz="1500" i="1" dirty="0"/>
              <a:t>      </a:t>
            </a:r>
            <a:r>
              <a:rPr lang="en-IN" sz="1500" dirty="0"/>
              <a:t>10.1109/SVM.2017.0112</a:t>
            </a:r>
          </a:p>
          <a:p>
            <a:r>
              <a:rPr lang="en-IN" sz="1500" b="1" dirty="0"/>
              <a:t>2. Fake Call Detection &amp; Spam Analysis Patel, R., &amp; Desai, K. (2022).</a:t>
            </a:r>
            <a:r>
              <a:rPr lang="en-IN" sz="1500" dirty="0"/>
              <a:t> </a:t>
            </a:r>
            <a:r>
              <a:rPr lang="en-IN" sz="1500" i="1" dirty="0"/>
              <a:t>Hybrid Approach for Fake Call Detection using NLP and ML.</a:t>
            </a:r>
            <a:r>
              <a:rPr lang="en-IN" sz="1500" dirty="0"/>
              <a:t>10.1016/NLP-ML.2022.0456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Singh, M., &amp; Gupta, P. (2023).</a:t>
            </a:r>
            <a:r>
              <a:rPr lang="en-IN" sz="1500" dirty="0"/>
              <a:t> </a:t>
            </a:r>
            <a:r>
              <a:rPr lang="en-IN" sz="1500" i="1" dirty="0"/>
              <a:t>LSTM-Based Fake Call Detection in Contact </a:t>
            </a:r>
            <a:r>
              <a:rPr lang="en-IN" sz="1500" i="1" dirty="0" err="1"/>
              <a:t>Centers</a:t>
            </a:r>
            <a:r>
              <a:rPr lang="en-IN" sz="1500" i="1" dirty="0"/>
              <a:t>. </a:t>
            </a:r>
            <a:r>
              <a:rPr lang="en-IN" sz="1500" dirty="0"/>
              <a:t>10.1109/LSTM.2023.0678</a:t>
            </a:r>
          </a:p>
          <a:p>
            <a:pPr marL="0" indent="0">
              <a:buNone/>
            </a:pPr>
            <a:r>
              <a:rPr lang="en-IN" sz="1500" b="1" dirty="0"/>
              <a:t>      3. Deep Learning &amp; Sentiment Analysis Chavan, S., </a:t>
            </a:r>
            <a:r>
              <a:rPr lang="en-IN" sz="1500" b="1" dirty="0" err="1"/>
              <a:t>Kokane</a:t>
            </a:r>
            <a:r>
              <a:rPr lang="en-IN" sz="1500" b="1" dirty="0"/>
              <a:t>, C.D., &amp; Pathak, K. (2023).</a:t>
            </a:r>
            <a:r>
              <a:rPr lang="en-IN" sz="1500" dirty="0"/>
              <a:t> </a:t>
            </a:r>
            <a:r>
              <a:rPr lang="en-IN" sz="1500" i="1" dirty="0"/>
              <a:t>Machine          	Learning-Based Sentiment Analysis of Incoming Calls on Helpdesk.</a:t>
            </a:r>
            <a:r>
              <a:rPr lang="en-IN" sz="1500" dirty="0">
                <a:hlinkClick r:id="rId2"/>
              </a:rPr>
              <a:t>10.17762/ijritcc.v11i9.8113</a:t>
            </a:r>
            <a:endParaRPr lang="en-IN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4.Zhang, L., &amp; Li, H. (2021).</a:t>
            </a:r>
            <a:r>
              <a:rPr lang="en-IN" sz="1500" dirty="0"/>
              <a:t> </a:t>
            </a:r>
            <a:r>
              <a:rPr lang="en-IN" sz="1500" i="1" dirty="0"/>
              <a:t>Deep Learning for Sentiment Classification in Call Centers.</a:t>
            </a:r>
            <a:r>
              <a:rPr lang="en-IN" sz="1500" dirty="0"/>
              <a:t>10.1145/DL-2021.0334</a:t>
            </a:r>
          </a:p>
          <a:p>
            <a:r>
              <a:rPr lang="en-IN" sz="1500" b="1" dirty="0"/>
              <a:t>5. Word Embeddings &amp; Feature Engineering </a:t>
            </a:r>
            <a:r>
              <a:rPr lang="en-IN" sz="1500" b="1" dirty="0" err="1"/>
              <a:t>Kokane</a:t>
            </a:r>
            <a:r>
              <a:rPr lang="en-IN" sz="1500" b="1" dirty="0"/>
              <a:t>, C.D., &amp; Babar, S.D. (2022).</a:t>
            </a:r>
            <a:r>
              <a:rPr lang="en-IN" sz="1500" dirty="0"/>
              <a:t> </a:t>
            </a:r>
            <a:r>
              <a:rPr lang="en-IN" sz="1500" i="1" dirty="0"/>
              <a:t>Word Sense Disambiguation in Sentiment Analysis.</a:t>
            </a:r>
            <a:r>
              <a:rPr lang="en-IN" sz="1500" dirty="0"/>
              <a:t>10.1109/WSD.2022.0598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6.Johnson, D. (2018).</a:t>
            </a:r>
            <a:r>
              <a:rPr lang="en-IN" sz="1500" dirty="0"/>
              <a:t> </a:t>
            </a:r>
            <a:r>
              <a:rPr lang="en-IN" sz="1500" i="1" dirty="0"/>
              <a:t>Recurrent Neural Networks for Emotion Detection in Call Centers.</a:t>
            </a:r>
            <a:r>
              <a:rPr lang="en-IN" sz="1500" dirty="0"/>
              <a:t>10.1007/RNN-2018.0541</a:t>
            </a:r>
          </a:p>
          <a:p>
            <a:r>
              <a:rPr lang="en-IN" sz="1500" b="1" dirty="0"/>
              <a:t>7. Multilingual &amp; Real-Time Sentiment Analysis Gupta, A., &amp; Sharma, T. (2023).</a:t>
            </a:r>
            <a:r>
              <a:rPr lang="en-IN" sz="1500" dirty="0"/>
              <a:t> </a:t>
            </a:r>
            <a:r>
              <a:rPr lang="en-IN" sz="1500" i="1" dirty="0"/>
              <a:t>Deep Learning for Multilingual Sentiment Analysis in Customer Support. </a:t>
            </a:r>
            <a:r>
              <a:rPr lang="en-IN" sz="1500" dirty="0"/>
              <a:t>10.1109/MLSA.2023.0802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D6D8EF-3297-59F6-D0D1-2EC3E4FAF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4505" y="1179458"/>
            <a:ext cx="107445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• Helpdesks receive thousands of calls daily, covering complaints, inquiries, and feedback.</a:t>
            </a:r>
            <a:br>
              <a:rPr lang="en-US" sz="2000" dirty="0"/>
            </a:br>
            <a:r>
              <a:rPr lang="en-US" sz="2000" dirty="0"/>
              <a:t>• Customer sentiment plays a crucial role in evaluating service quality.</a:t>
            </a:r>
            <a:br>
              <a:rPr lang="en-US" sz="2000" dirty="0"/>
            </a:br>
            <a:r>
              <a:rPr lang="en-US" sz="2000" dirty="0"/>
              <a:t>• Manual call monitoring is inefficient and prone to human bias.</a:t>
            </a:r>
            <a:br>
              <a:rPr lang="en-US" sz="2000" dirty="0"/>
            </a:br>
            <a:r>
              <a:rPr lang="en-US" sz="2000" dirty="0"/>
              <a:t>• Machine Learning (ML) and Natural Language Processing (NLP) automate sentiment detection.</a:t>
            </a:r>
            <a:br>
              <a:rPr lang="en-US" sz="2000" dirty="0"/>
            </a:br>
            <a:r>
              <a:rPr lang="en-US" sz="2000" dirty="0"/>
              <a:t>• Sentiment analysis classifies calls into positive, negative, or neutral categories.</a:t>
            </a:r>
            <a:br>
              <a:rPr lang="en-US" sz="2000" dirty="0"/>
            </a:br>
            <a:r>
              <a:rPr lang="en-US" sz="2000" dirty="0"/>
              <a:t>• Helps in identifying recurring issues and improving response strategies.</a:t>
            </a:r>
            <a:br>
              <a:rPr lang="en-US" sz="2000" dirty="0"/>
            </a:br>
            <a:r>
              <a:rPr lang="en-US" sz="2000" dirty="0"/>
              <a:t>• Fake or fraudulent calls can also be detected through sentiment patterns.</a:t>
            </a:r>
            <a:br>
              <a:rPr lang="en-US" sz="2000" dirty="0"/>
            </a:br>
            <a:r>
              <a:rPr lang="en-US" sz="2000" dirty="0"/>
              <a:t>• AI-based systems provide real-time analytics for better decision-making.</a:t>
            </a:r>
            <a:br>
              <a:rPr lang="en-US" sz="2000" dirty="0"/>
            </a:br>
            <a:r>
              <a:rPr lang="en-US" sz="2000" dirty="0"/>
              <a:t>• The study proposes a model integrating NLP, supervised learning, and deep learning.</a:t>
            </a:r>
            <a:br>
              <a:rPr lang="en-US" sz="2000" dirty="0"/>
            </a:br>
            <a:r>
              <a:rPr lang="en-US" sz="2000" dirty="0"/>
              <a:t>• Goal: Improve customer satisfaction and helpdesk efficiency.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648994-BEB8-0088-4E44-66CA46D70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10297"/>
              </p:ext>
            </p:extLst>
          </p:nvPr>
        </p:nvGraphicFramePr>
        <p:xfrm>
          <a:off x="281354" y="1006997"/>
          <a:ext cx="11779465" cy="5203173"/>
        </p:xfrm>
        <a:graphic>
          <a:graphicData uri="http://schemas.openxmlformats.org/drawingml/2006/table">
            <a:tbl>
              <a:tblPr firstRow="1"/>
              <a:tblGrid>
                <a:gridCol w="2908075">
                  <a:extLst>
                    <a:ext uri="{9D8B030D-6E8A-4147-A177-3AD203B41FA5}">
                      <a16:colId xmlns:a16="http://schemas.microsoft.com/office/drawing/2014/main" val="3765704373"/>
                    </a:ext>
                  </a:extLst>
                </a:gridCol>
                <a:gridCol w="2957130">
                  <a:extLst>
                    <a:ext uri="{9D8B030D-6E8A-4147-A177-3AD203B41FA5}">
                      <a16:colId xmlns:a16="http://schemas.microsoft.com/office/drawing/2014/main" val="1302403738"/>
                    </a:ext>
                  </a:extLst>
                </a:gridCol>
                <a:gridCol w="2957130">
                  <a:extLst>
                    <a:ext uri="{9D8B030D-6E8A-4147-A177-3AD203B41FA5}">
                      <a16:colId xmlns:a16="http://schemas.microsoft.com/office/drawing/2014/main" val="3169393106"/>
                    </a:ext>
                  </a:extLst>
                </a:gridCol>
                <a:gridCol w="2957130">
                  <a:extLst>
                    <a:ext uri="{9D8B030D-6E8A-4147-A177-3AD203B41FA5}">
                      <a16:colId xmlns:a16="http://schemas.microsoft.com/office/drawing/2014/main" val="211984317"/>
                    </a:ext>
                  </a:extLst>
                </a:gridCol>
              </a:tblGrid>
              <a:tr h="317813">
                <a:tc>
                  <a:txBody>
                    <a:bodyPr/>
                    <a:lstStyle/>
                    <a:p>
                      <a:r>
                        <a:rPr lang="en-IN" b="1" dirty="0"/>
                        <a:t>Author(s)</a:t>
                      </a: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Title</a:t>
                      </a: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Limitations</a:t>
                      </a:r>
                      <a:endParaRPr lang="en-I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663221"/>
                  </a:ext>
                </a:extLst>
              </a:tr>
              <a:tr h="1271253">
                <a:tc>
                  <a:txBody>
                    <a:bodyPr/>
                    <a:lstStyle/>
                    <a:p>
                      <a:r>
                        <a:rPr lang="en-IN" b="1" dirty="0"/>
                        <a:t>Smith et al. (2017)</a:t>
                      </a: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Support Vector Machines for Sentiment Analysis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SVM for classifying call sentiments based on TF-IDF and Bag-of-Words techniques.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Struggles with complex sentence structures and sarcasm.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546545"/>
                  </a:ext>
                </a:extLst>
              </a:tr>
              <a:tr h="1032893">
                <a:tc>
                  <a:txBody>
                    <a:bodyPr/>
                    <a:lstStyle/>
                    <a:p>
                      <a:r>
                        <a:rPr lang="en-IN" b="1" dirty="0"/>
                        <a:t>Johnson (2018)</a:t>
                      </a: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Recurrent Neural Networks for Emotion Detection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Implemented RNN for sentiment classification, using Word2Vec embeddings.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computational cost; performance degrades with longer sentences.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011186"/>
                  </a:ext>
                </a:extLst>
              </a:tr>
              <a:tr h="1032893">
                <a:tc>
                  <a:txBody>
                    <a:bodyPr/>
                    <a:lstStyle/>
                    <a:p>
                      <a:r>
                        <a:rPr lang="en-IN" b="1" dirty="0"/>
                        <a:t>Chen et al. (2019)</a:t>
                      </a: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CNN-based Sentiment Classification of Call Transcripts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Applied CNN for sentiment analysis, leveraging n-gram embeddings.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CNN models lack contextual understanding of sequential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356862"/>
                  </a:ext>
                </a:extLst>
              </a:tr>
              <a:tr h="1032893">
                <a:tc>
                  <a:txBody>
                    <a:bodyPr/>
                    <a:lstStyle/>
                    <a:p>
                      <a:r>
                        <a:rPr lang="en-IN" b="1" dirty="0"/>
                        <a:t>Kim et al. (2020)</a:t>
                      </a: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/>
                        <a:t>BERT-based Sentiment Analysis for Helpdesk Calls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BERT’s transformer-based architecture to capture contextual meanings.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a large dataset for effective training and fine-tuning.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A119-1A87-FE2A-B4F3-08CA878E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  <a:r>
              <a:rPr lang="en-GB" dirty="0" err="1"/>
              <a:t>conti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52F5-E72F-BCB4-406E-D04155CA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37D8D1-E633-1448-B7C5-41337A280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39792"/>
              </p:ext>
            </p:extLst>
          </p:nvPr>
        </p:nvGraphicFramePr>
        <p:xfrm>
          <a:off x="281354" y="1006997"/>
          <a:ext cx="11779465" cy="4735692"/>
        </p:xfrm>
        <a:graphic>
          <a:graphicData uri="http://schemas.openxmlformats.org/drawingml/2006/table">
            <a:tbl>
              <a:tblPr firstRow="1"/>
              <a:tblGrid>
                <a:gridCol w="2908075">
                  <a:extLst>
                    <a:ext uri="{9D8B030D-6E8A-4147-A177-3AD203B41FA5}">
                      <a16:colId xmlns:a16="http://schemas.microsoft.com/office/drawing/2014/main" val="3765704373"/>
                    </a:ext>
                  </a:extLst>
                </a:gridCol>
                <a:gridCol w="2957130">
                  <a:extLst>
                    <a:ext uri="{9D8B030D-6E8A-4147-A177-3AD203B41FA5}">
                      <a16:colId xmlns:a16="http://schemas.microsoft.com/office/drawing/2014/main" val="1302403738"/>
                    </a:ext>
                  </a:extLst>
                </a:gridCol>
                <a:gridCol w="2957130">
                  <a:extLst>
                    <a:ext uri="{9D8B030D-6E8A-4147-A177-3AD203B41FA5}">
                      <a16:colId xmlns:a16="http://schemas.microsoft.com/office/drawing/2014/main" val="3169393106"/>
                    </a:ext>
                  </a:extLst>
                </a:gridCol>
                <a:gridCol w="2957130">
                  <a:extLst>
                    <a:ext uri="{9D8B030D-6E8A-4147-A177-3AD203B41FA5}">
                      <a16:colId xmlns:a16="http://schemas.microsoft.com/office/drawing/2014/main" val="211984317"/>
                    </a:ext>
                  </a:extLst>
                </a:gridCol>
              </a:tblGrid>
              <a:tr h="317813">
                <a:tc>
                  <a:txBody>
                    <a:bodyPr/>
                    <a:lstStyle/>
                    <a:p>
                      <a:r>
                        <a:rPr lang="en-IN" b="1" dirty="0"/>
                        <a:t>Author(s)</a:t>
                      </a: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Title</a:t>
                      </a: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Limitations</a:t>
                      </a:r>
                      <a:endParaRPr lang="en-IN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663221"/>
                  </a:ext>
                </a:extLst>
              </a:tr>
              <a:tr h="1271253">
                <a:tc>
                  <a:txBody>
                    <a:bodyPr/>
                    <a:lstStyle/>
                    <a:p>
                      <a:r>
                        <a:rPr lang="en-IN" dirty="0"/>
                        <a:t>Zhang &amp; Li (2021)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Naïve Bayes for Sentiment Analysis in Call Centers</a:t>
                      </a:r>
                      <a:endParaRPr lang="en-IN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probabilistic model using TF-IDF and </a:t>
                      </a:r>
                      <a:r>
                        <a:rPr lang="en-US" dirty="0" err="1"/>
                        <a:t>PoS</a:t>
                      </a:r>
                      <a:r>
                        <a:rPr lang="en-US" dirty="0"/>
                        <a:t> tagging for sentiment classification.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Struggles with nuanced emotions and polysemy.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546545"/>
                  </a:ext>
                </a:extLst>
              </a:tr>
              <a:tr h="1032893">
                <a:tc>
                  <a:txBody>
                    <a:bodyPr/>
                    <a:lstStyle/>
                    <a:p>
                      <a:r>
                        <a:rPr lang="en-IN" dirty="0"/>
                        <a:t>Patel et al. (2022)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Hybrid Approach to Fake Call Detection using NLP and ML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Hybrid Approach to Fake Call Detection using NLP and ML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Hybrid Approach to Fake Call Detection using NLP and ML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011186"/>
                  </a:ext>
                </a:extLst>
              </a:tr>
              <a:tr h="1032893">
                <a:tc>
                  <a:txBody>
                    <a:bodyPr/>
                    <a:lstStyle/>
                    <a:p>
                      <a:r>
                        <a:rPr lang="en-IN" dirty="0" err="1"/>
                        <a:t>Kokane</a:t>
                      </a:r>
                      <a:r>
                        <a:rPr lang="en-IN" dirty="0"/>
                        <a:t> et al. (2022)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Word Sense Disambiguation for Sentiment Analysis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Word Sense Disambiguation for Sentiment Analysis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Word Sense Disambiguation for Sentiment Analysis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356862"/>
                  </a:ext>
                </a:extLst>
              </a:tr>
              <a:tr h="1032893">
                <a:tc>
                  <a:txBody>
                    <a:bodyPr/>
                    <a:lstStyle/>
                    <a:p>
                      <a:r>
                        <a:rPr lang="en-IN" dirty="0"/>
                        <a:t>Gupta &amp; Sharma (2023)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Deep Learning for Multilingual Sentiment Analysis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Deep Learning for Multilingual Sentiment Analysis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 for Multilingual Sentiment Analysis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61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20A8CF-3E6A-DD3E-D16B-24BA3E735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358" y="1005573"/>
            <a:ext cx="11119393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IN" sz="1500" b="1" dirty="0"/>
              <a:t>Data Preprocessing</a:t>
            </a:r>
          </a:p>
          <a:p>
            <a:pPr marL="0" indent="0">
              <a:buNone/>
            </a:pPr>
            <a:r>
              <a:rPr lang="en-IN" sz="1500" dirty="0"/>
              <a:t>     • Speech-to-text conversion for audio calls.</a:t>
            </a:r>
            <a:br>
              <a:rPr lang="en-IN" sz="1500" dirty="0"/>
            </a:br>
            <a:r>
              <a:rPr lang="en-IN" sz="1500" dirty="0"/>
              <a:t>     • Removal of noise, filler words, and redundant text.</a:t>
            </a:r>
            <a:br>
              <a:rPr lang="en-IN" sz="1500" dirty="0"/>
            </a:br>
            <a:r>
              <a:rPr lang="en-IN" sz="1500" dirty="0"/>
              <a:t>     • Tokenization, stemming, and lemmatization for text analysis.</a:t>
            </a:r>
          </a:p>
          <a:p>
            <a:pPr marL="0" indent="0">
              <a:buNone/>
            </a:pPr>
            <a:r>
              <a:rPr lang="en-IN" sz="1500" b="1" dirty="0"/>
              <a:t>2. Feature Extraction</a:t>
            </a:r>
          </a:p>
          <a:p>
            <a:pPr marL="0" indent="0">
              <a:buNone/>
            </a:pPr>
            <a:r>
              <a:rPr lang="en-IN" sz="1500" dirty="0"/>
              <a:t>     • Word embedding techniques: Word2Vec, </a:t>
            </a:r>
            <a:r>
              <a:rPr lang="en-IN" sz="1500" dirty="0" err="1"/>
              <a:t>GloVe</a:t>
            </a:r>
            <a:r>
              <a:rPr lang="en-IN" sz="1500" dirty="0"/>
              <a:t>, and TF-IDF.</a:t>
            </a:r>
            <a:br>
              <a:rPr lang="en-IN" sz="1500" dirty="0"/>
            </a:br>
            <a:r>
              <a:rPr lang="en-IN" sz="1500" dirty="0"/>
              <a:t>     • Sentiment lexicons: WordNet, OMSTI, </a:t>
            </a:r>
            <a:r>
              <a:rPr lang="en-IN" sz="1500" dirty="0" err="1"/>
              <a:t>SemCor</a:t>
            </a:r>
            <a:r>
              <a:rPr lang="en-IN" sz="1500" dirty="0"/>
              <a:t> for word meaning mapping.</a:t>
            </a:r>
          </a:p>
          <a:p>
            <a:pPr marL="0" indent="0">
              <a:buNone/>
            </a:pPr>
            <a:r>
              <a:rPr lang="en-IN" sz="1500" b="1" dirty="0"/>
              <a:t>3. Sentiment Classification</a:t>
            </a:r>
          </a:p>
          <a:p>
            <a:pPr marL="0" indent="0">
              <a:buNone/>
            </a:pPr>
            <a:r>
              <a:rPr lang="en-IN" sz="1500" dirty="0"/>
              <a:t>     • </a:t>
            </a:r>
            <a:r>
              <a:rPr lang="en-IN" sz="1500" b="1" dirty="0"/>
              <a:t>Supervised Learning:</a:t>
            </a:r>
            <a:r>
              <a:rPr lang="en-IN" sz="1500" dirty="0"/>
              <a:t> SVM, Naïve Bayes, Decision Trees.</a:t>
            </a:r>
            <a:br>
              <a:rPr lang="en-IN" sz="1500" dirty="0"/>
            </a:br>
            <a:r>
              <a:rPr lang="en-IN" sz="1500" dirty="0"/>
              <a:t>     • </a:t>
            </a:r>
            <a:r>
              <a:rPr lang="en-IN" sz="1500" b="1" dirty="0"/>
              <a:t>Deep Learning:</a:t>
            </a:r>
            <a:r>
              <a:rPr lang="en-IN" sz="1500" dirty="0"/>
              <a:t> CNN, LSTM, and Transformer models.</a:t>
            </a:r>
            <a:br>
              <a:rPr lang="en-IN" sz="1500" dirty="0"/>
            </a:br>
            <a:r>
              <a:rPr lang="en-IN" sz="1500" dirty="0"/>
              <a:t>     • </a:t>
            </a:r>
            <a:r>
              <a:rPr lang="en-IN" sz="1500" b="1" dirty="0"/>
              <a:t>Hybrid Models:</a:t>
            </a:r>
            <a:r>
              <a:rPr lang="en-IN" sz="1500" dirty="0"/>
              <a:t> Combining rule-based and ML approaches.</a:t>
            </a:r>
          </a:p>
          <a:p>
            <a:pPr marL="0" indent="0">
              <a:buNone/>
            </a:pPr>
            <a:r>
              <a:rPr lang="en-IN" sz="1500" b="1" dirty="0"/>
              <a:t>4. Model Training &amp; Evaluation</a:t>
            </a:r>
          </a:p>
          <a:p>
            <a:pPr marL="0" indent="0">
              <a:buNone/>
            </a:pPr>
            <a:r>
              <a:rPr lang="en-IN" sz="1500" dirty="0"/>
              <a:t>     • Training using labelled datasets with customer feedback history.</a:t>
            </a:r>
            <a:br>
              <a:rPr lang="en-IN" sz="1500" dirty="0"/>
            </a:br>
            <a:r>
              <a:rPr lang="en-IN" sz="1500" dirty="0"/>
              <a:t>     • Performance metrics: Accuracy, Precision, Recall, F1-score.</a:t>
            </a:r>
          </a:p>
          <a:p>
            <a:pPr marL="0" indent="0">
              <a:buNone/>
            </a:pPr>
            <a:r>
              <a:rPr lang="en-IN" sz="1500" b="1" dirty="0"/>
              <a:t>5. Real-time Deployment &amp; Dashboard</a:t>
            </a:r>
          </a:p>
          <a:p>
            <a:pPr marL="0" indent="0">
              <a:buNone/>
            </a:pPr>
            <a:r>
              <a:rPr lang="en-IN" sz="1500" dirty="0"/>
              <a:t>     • Sentiment visualization using dashboards for helpdesk teams.</a:t>
            </a:r>
            <a:br>
              <a:rPr lang="en-IN" sz="1500" dirty="0"/>
            </a:br>
            <a:r>
              <a:rPr lang="en-IN" sz="1500" dirty="0"/>
              <a:t>     • CRM integration for dynamic response adjustments.</a:t>
            </a:r>
          </a:p>
          <a:p>
            <a:pPr marL="0" indent="0">
              <a:buNone/>
            </a:pPr>
            <a:r>
              <a:rPr lang="en-IN" sz="1500" b="1" dirty="0"/>
              <a:t>6. Fake Call Detection &amp; Anomaly Tracking</a:t>
            </a:r>
          </a:p>
          <a:p>
            <a:pPr marL="0" indent="0">
              <a:buNone/>
            </a:pPr>
            <a:r>
              <a:rPr lang="en-IN" sz="1500" dirty="0"/>
              <a:t>     • Identifies unusual speech patterns and sentiment shifts.</a:t>
            </a:r>
            <a:br>
              <a:rPr lang="en-IN" sz="1500" dirty="0"/>
            </a:br>
            <a:r>
              <a:rPr lang="en-IN" sz="1500" dirty="0"/>
              <a:t>     • Prevents scams, fraud, and misinformation in helpdesk calls.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BE583-C97F-8998-88AB-DF6D728E6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74720"/>
            <a:ext cx="9259888" cy="410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600" dirty="0"/>
              <a:t> </a:t>
            </a:r>
            <a:r>
              <a:rPr lang="en-IN" sz="1600" b="1" dirty="0"/>
              <a:t>Automate Sentiment Detection</a:t>
            </a:r>
            <a:r>
              <a:rPr lang="en-IN" sz="1600" dirty="0"/>
              <a:t>: Reduce manual effort in call monitoring.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Improve Customer Satisfaction</a:t>
            </a:r>
            <a:r>
              <a:rPr lang="en-IN" sz="1600" dirty="0"/>
              <a:t>: Address complaints based on sentiment trends.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Enhance Service Efficiency</a:t>
            </a:r>
            <a:r>
              <a:rPr lang="en-IN" sz="1600" dirty="0"/>
              <a:t>: Quick identification of urgent customer concerns.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Real-time Analysis</a:t>
            </a:r>
            <a:r>
              <a:rPr lang="en-IN" sz="1600" dirty="0"/>
              <a:t>: Provide live feedback on customer interactions.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Reduce Fake Calls</a:t>
            </a:r>
            <a:r>
              <a:rPr lang="en-IN" sz="1600" dirty="0"/>
              <a:t>: Detect fraudulent or spam calls using AI models.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Optimize Decision-Making</a:t>
            </a:r>
            <a:r>
              <a:rPr lang="en-IN" sz="1600" dirty="0"/>
              <a:t>: Use sentiment insights for service improvements.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Support Multilingual Processing</a:t>
            </a:r>
            <a:r>
              <a:rPr lang="en-IN" sz="1600" dirty="0"/>
              <a:t>: Extend AI support across different languages.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Ensure Secure Transactions</a:t>
            </a:r>
            <a:r>
              <a:rPr lang="en-IN" sz="1600" dirty="0"/>
              <a:t>: Identify scam patterns in helpdesk calls.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Enhance Response Strategies</a:t>
            </a:r>
            <a:r>
              <a:rPr lang="en-IN" sz="1600" dirty="0"/>
              <a:t>: Develop adaptive customer interaction approaches.</a:t>
            </a:r>
            <a:br>
              <a:rPr lang="en-IN" sz="1600" dirty="0"/>
            </a:br>
            <a:r>
              <a:rPr lang="en-IN" sz="1600" dirty="0"/>
              <a:t>• </a:t>
            </a:r>
            <a:r>
              <a:rPr lang="en-IN" sz="1600" b="1" dirty="0"/>
              <a:t>Scalability for Future Expansion</a:t>
            </a:r>
            <a:r>
              <a:rPr lang="en-IN" sz="1600" dirty="0"/>
              <a:t>: Implement NLP models for chat and email support.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03533"/>
            <a:ext cx="10668000" cy="5679829"/>
          </a:xfrm>
        </p:spPr>
        <p:txBody>
          <a:bodyPr>
            <a:normAutofit/>
          </a:bodyPr>
          <a:lstStyle/>
          <a:p>
            <a:r>
              <a:rPr lang="en-IN" sz="1500" b="1" dirty="0"/>
              <a:t>1. Data Preprocessing</a:t>
            </a:r>
          </a:p>
          <a:p>
            <a:pPr marL="0" indent="0">
              <a:buNone/>
            </a:pPr>
            <a:r>
              <a:rPr lang="en-IN" sz="1500" dirty="0"/>
              <a:t>          • Speech-to-text conversion for audio calls.</a:t>
            </a:r>
            <a:br>
              <a:rPr lang="en-IN" sz="1500" dirty="0"/>
            </a:br>
            <a:r>
              <a:rPr lang="en-IN" sz="1500" dirty="0"/>
              <a:t>          • Removal of noise, filler words, and redundant text.</a:t>
            </a:r>
            <a:br>
              <a:rPr lang="en-IN" sz="1500" dirty="0"/>
            </a:br>
            <a:r>
              <a:rPr lang="en-IN" sz="1500" dirty="0"/>
              <a:t>          • Tokenization, stemming, and lemmatization for text analysis.</a:t>
            </a:r>
          </a:p>
          <a:p>
            <a:r>
              <a:rPr lang="en-IN" sz="1500" b="1" dirty="0"/>
              <a:t>2. Feature Extraction</a:t>
            </a:r>
          </a:p>
          <a:p>
            <a:pPr marL="0" indent="0">
              <a:buNone/>
            </a:pPr>
            <a:r>
              <a:rPr lang="en-IN" sz="1500" dirty="0"/>
              <a:t>          • Word embedding techniques: Word2Vec, </a:t>
            </a:r>
            <a:r>
              <a:rPr lang="en-IN" sz="1500" dirty="0" err="1"/>
              <a:t>GloVe</a:t>
            </a:r>
            <a:r>
              <a:rPr lang="en-IN" sz="1500" dirty="0"/>
              <a:t>, and TF-IDF.</a:t>
            </a:r>
            <a:br>
              <a:rPr lang="en-IN" sz="1500" dirty="0"/>
            </a:br>
            <a:r>
              <a:rPr lang="en-IN" sz="1500" dirty="0"/>
              <a:t>          • Sentiment lexicons: WordNet, OMSTI, </a:t>
            </a:r>
            <a:r>
              <a:rPr lang="en-IN" sz="1500" dirty="0" err="1"/>
              <a:t>SemCor</a:t>
            </a:r>
            <a:r>
              <a:rPr lang="en-IN" sz="1500" dirty="0"/>
              <a:t> for word meaning mapping.</a:t>
            </a:r>
          </a:p>
          <a:p>
            <a:r>
              <a:rPr lang="en-IN" sz="1500" b="1" dirty="0"/>
              <a:t>3. Sentiment Classification</a:t>
            </a:r>
          </a:p>
          <a:p>
            <a:pPr marL="0" indent="0">
              <a:buNone/>
            </a:pPr>
            <a:r>
              <a:rPr lang="en-IN" sz="1500" dirty="0"/>
              <a:t>          • </a:t>
            </a:r>
            <a:r>
              <a:rPr lang="en-IN" sz="1500" b="1" dirty="0"/>
              <a:t>Supervised Learning:</a:t>
            </a:r>
            <a:r>
              <a:rPr lang="en-IN" sz="1500" dirty="0"/>
              <a:t> SVM, Naïve Bayes, Decision Trees.</a:t>
            </a:r>
            <a:br>
              <a:rPr lang="en-IN" sz="1500" dirty="0"/>
            </a:br>
            <a:r>
              <a:rPr lang="en-IN" sz="1500" dirty="0"/>
              <a:t>          • </a:t>
            </a:r>
            <a:r>
              <a:rPr lang="en-IN" sz="1500" b="1" dirty="0"/>
              <a:t>Deep Learning:</a:t>
            </a:r>
            <a:r>
              <a:rPr lang="en-IN" sz="1500" dirty="0"/>
              <a:t> CNN, LSTM, and Transformer models.</a:t>
            </a:r>
            <a:br>
              <a:rPr lang="en-IN" sz="1500" dirty="0"/>
            </a:br>
            <a:r>
              <a:rPr lang="en-IN" sz="1500" dirty="0"/>
              <a:t>          • </a:t>
            </a:r>
            <a:r>
              <a:rPr lang="en-IN" sz="1500" b="1" dirty="0"/>
              <a:t>Hybrid Models:</a:t>
            </a:r>
            <a:r>
              <a:rPr lang="en-IN" sz="1500" dirty="0"/>
              <a:t> Combining rule-based and ML approaches.</a:t>
            </a:r>
          </a:p>
          <a:p>
            <a:r>
              <a:rPr lang="en-IN" sz="1500" b="1" dirty="0"/>
              <a:t>4. Model Training &amp; Evaluation</a:t>
            </a:r>
          </a:p>
          <a:p>
            <a:pPr marL="0" indent="0">
              <a:buNone/>
            </a:pPr>
            <a:r>
              <a:rPr lang="en-IN" sz="1500" dirty="0"/>
              <a:t>          • Training using </a:t>
            </a:r>
            <a:r>
              <a:rPr lang="en-IN" sz="1500" dirty="0" err="1"/>
              <a:t>labeled</a:t>
            </a:r>
            <a:r>
              <a:rPr lang="en-IN" sz="1500" dirty="0"/>
              <a:t> datasets with customer feedback history.</a:t>
            </a:r>
            <a:br>
              <a:rPr lang="en-IN" sz="1500" dirty="0"/>
            </a:br>
            <a:r>
              <a:rPr lang="en-IN" sz="1500" dirty="0"/>
              <a:t>          • Performance metrics: Accuracy, Precision, Recall, F1-score.</a:t>
            </a:r>
          </a:p>
          <a:p>
            <a:r>
              <a:rPr lang="en-IN" sz="1500" b="1" dirty="0"/>
              <a:t>5. Real-time Deployment &amp; Dashboard</a:t>
            </a:r>
          </a:p>
          <a:p>
            <a:pPr marL="0" indent="0">
              <a:buNone/>
            </a:pPr>
            <a:r>
              <a:rPr lang="en-IN" sz="1500" dirty="0"/>
              <a:t>          • Sentiment visualization using dashboards for helpdesk teams.</a:t>
            </a:r>
            <a:br>
              <a:rPr lang="en-IN" sz="1500" dirty="0"/>
            </a:br>
            <a:r>
              <a:rPr lang="en-IN" sz="1500" dirty="0"/>
              <a:t>          • CRM integration for dynamic response adjustments.</a:t>
            </a:r>
          </a:p>
          <a:p>
            <a:r>
              <a:rPr lang="en-IN" sz="1500" b="1" dirty="0"/>
              <a:t>6. Fake Call Detection &amp; Anomaly Tracking</a:t>
            </a:r>
          </a:p>
          <a:p>
            <a:pPr marL="0" indent="0">
              <a:buNone/>
            </a:pPr>
            <a:r>
              <a:rPr lang="en-IN" sz="1500" dirty="0"/>
              <a:t>          • Identifies unusual speech patterns and sentiment shifts.</a:t>
            </a:r>
            <a:br>
              <a:rPr lang="en-IN" sz="1500" dirty="0"/>
            </a:br>
            <a:r>
              <a:rPr lang="en-IN" sz="1500" dirty="0"/>
              <a:t>          • Prevents scams, fraud, and misinformation in helpdesk calls.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E98E-821A-0EF8-2866-51F0C23C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IN" dirty="0"/>
          </a:p>
        </p:txBody>
      </p:sp>
      <p:pic>
        <p:nvPicPr>
          <p:cNvPr id="5" name="Content Placeholder 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44980318-05F8-9992-7B2E-3FE45CCE8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75" y="1281112"/>
            <a:ext cx="8096250" cy="4676775"/>
          </a:xfrm>
        </p:spPr>
      </p:pic>
    </p:spTree>
    <p:extLst>
      <p:ext uri="{BB962C8B-B14F-4D97-AF65-F5344CB8AC3E}">
        <p14:creationId xmlns:p14="http://schemas.microsoft.com/office/powerpoint/2010/main" val="344420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39FBE51-70E3-417D-16B7-BB2284CA2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772529"/>
            <a:ext cx="10668000" cy="3488788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185</TotalTime>
  <Words>1549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Cambria</vt:lpstr>
      <vt:lpstr>Verdana</vt:lpstr>
      <vt:lpstr>Bioinformatics</vt:lpstr>
      <vt:lpstr>Sentiment Analysis Of Incoming Calls On Helpdesk </vt:lpstr>
      <vt:lpstr>Introduction</vt:lpstr>
      <vt:lpstr>Literature Review</vt:lpstr>
      <vt:lpstr>Literature Review conti</vt:lpstr>
      <vt:lpstr>Proposed Method</vt:lpstr>
      <vt:lpstr>Objectives</vt:lpstr>
      <vt:lpstr>Methodology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prakash singh</cp:lastModifiedBy>
  <cp:revision>14</cp:revision>
  <dcterms:created xsi:type="dcterms:W3CDTF">2023-03-16T03:26:27Z</dcterms:created>
  <dcterms:modified xsi:type="dcterms:W3CDTF">2025-02-20T09:11:59Z</dcterms:modified>
</cp:coreProperties>
</file>