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9" r:id="rId7"/>
    <p:sldId id="260" r:id="rId8"/>
    <p:sldId id="264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3E9F5-2679-4B49-B36F-949C4655F2F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0A9E6C-04AE-47EA-BC4B-EEE593E9AF85}">
      <dgm:prSet phldrT="[Text]"/>
      <dgm:spPr/>
      <dgm:t>
        <a:bodyPr/>
        <a:lstStyle/>
        <a:p>
          <a:r>
            <a:rPr lang="en-IN"/>
            <a:t>Data Cleaning</a:t>
          </a:r>
        </a:p>
      </dgm:t>
    </dgm:pt>
    <dgm:pt modelId="{FA5043F9-3DC2-4A7B-A4E0-2E2D37F2141F}" type="parTrans" cxnId="{DBA2DE3F-A14C-41A8-BB28-1044B76EA8C7}">
      <dgm:prSet/>
      <dgm:spPr/>
      <dgm:t>
        <a:bodyPr/>
        <a:lstStyle/>
        <a:p>
          <a:endParaRPr lang="en-IN"/>
        </a:p>
      </dgm:t>
    </dgm:pt>
    <dgm:pt modelId="{E99DAAC4-AD4A-430A-979A-FB4BD8041F7D}" type="sibTrans" cxnId="{DBA2DE3F-A14C-41A8-BB28-1044B76EA8C7}">
      <dgm:prSet/>
      <dgm:spPr/>
      <dgm:t>
        <a:bodyPr/>
        <a:lstStyle/>
        <a:p>
          <a:endParaRPr lang="en-IN"/>
        </a:p>
      </dgm:t>
    </dgm:pt>
    <dgm:pt modelId="{5E787FD1-4662-447B-88DC-BD3D6AC6B8F5}">
      <dgm:prSet phldrT="[Text]"/>
      <dgm:spPr/>
      <dgm:t>
        <a:bodyPr/>
        <a:lstStyle/>
        <a:p>
          <a:r>
            <a:rPr lang="en-IN"/>
            <a:t>Data Wrangling</a:t>
          </a:r>
        </a:p>
      </dgm:t>
    </dgm:pt>
    <dgm:pt modelId="{A75D4EB2-CF08-4537-9575-D39C734B4634}" type="parTrans" cxnId="{551C1125-B771-4717-A23D-528E330C78A4}">
      <dgm:prSet/>
      <dgm:spPr/>
      <dgm:t>
        <a:bodyPr/>
        <a:lstStyle/>
        <a:p>
          <a:endParaRPr lang="en-IN"/>
        </a:p>
      </dgm:t>
    </dgm:pt>
    <dgm:pt modelId="{94681577-028F-45F6-9809-4E44141786D2}" type="sibTrans" cxnId="{551C1125-B771-4717-A23D-528E330C78A4}">
      <dgm:prSet/>
      <dgm:spPr/>
      <dgm:t>
        <a:bodyPr/>
        <a:lstStyle/>
        <a:p>
          <a:endParaRPr lang="en-IN"/>
        </a:p>
      </dgm:t>
    </dgm:pt>
    <dgm:pt modelId="{4DC3E7F0-665C-4D18-B23C-2BCCB7F157C1}">
      <dgm:prSet phldrT="[Text]"/>
      <dgm:spPr/>
      <dgm:t>
        <a:bodyPr/>
        <a:lstStyle/>
        <a:p>
          <a:r>
            <a:rPr lang="en-IN"/>
            <a:t>Analysis</a:t>
          </a:r>
        </a:p>
      </dgm:t>
    </dgm:pt>
    <dgm:pt modelId="{5167251C-12CE-46D4-8822-E6236288566E}" type="parTrans" cxnId="{A9FCBF0E-17BE-47D8-9B6D-0214E9FD7376}">
      <dgm:prSet/>
      <dgm:spPr/>
      <dgm:t>
        <a:bodyPr/>
        <a:lstStyle/>
        <a:p>
          <a:endParaRPr lang="en-IN"/>
        </a:p>
      </dgm:t>
    </dgm:pt>
    <dgm:pt modelId="{CBEC8163-93F0-49B8-936A-EDC74B661386}" type="sibTrans" cxnId="{A9FCBF0E-17BE-47D8-9B6D-0214E9FD7376}">
      <dgm:prSet/>
      <dgm:spPr/>
      <dgm:t>
        <a:bodyPr/>
        <a:lstStyle/>
        <a:p>
          <a:endParaRPr lang="en-IN"/>
        </a:p>
      </dgm:t>
    </dgm:pt>
    <dgm:pt modelId="{19428FFF-4B79-4A83-A4FA-B3C2F31FCCAF}" type="pres">
      <dgm:prSet presAssocID="{9453E9F5-2679-4B49-B36F-949C4655F2F7}" presName="Name0" presStyleCnt="0">
        <dgm:presLayoutVars>
          <dgm:dir/>
          <dgm:resizeHandles val="exact"/>
        </dgm:presLayoutVars>
      </dgm:prSet>
      <dgm:spPr/>
    </dgm:pt>
    <dgm:pt modelId="{993FA82B-5157-46AB-9CE6-3B1D21B32065}" type="pres">
      <dgm:prSet presAssocID="{DE0A9E6C-04AE-47EA-BC4B-EEE593E9AF85}" presName="node" presStyleLbl="node1" presStyleIdx="0" presStyleCnt="3">
        <dgm:presLayoutVars>
          <dgm:bulletEnabled val="1"/>
        </dgm:presLayoutVars>
      </dgm:prSet>
      <dgm:spPr/>
    </dgm:pt>
    <dgm:pt modelId="{A0C78481-996D-474A-8926-54C9CAC8BF8B}" type="pres">
      <dgm:prSet presAssocID="{E99DAAC4-AD4A-430A-979A-FB4BD8041F7D}" presName="sibTrans" presStyleLbl="sibTrans2D1" presStyleIdx="0" presStyleCnt="2"/>
      <dgm:spPr/>
    </dgm:pt>
    <dgm:pt modelId="{2C8440DB-247D-40A9-923A-A86CB22EE439}" type="pres">
      <dgm:prSet presAssocID="{E99DAAC4-AD4A-430A-979A-FB4BD8041F7D}" presName="connectorText" presStyleLbl="sibTrans2D1" presStyleIdx="0" presStyleCnt="2"/>
      <dgm:spPr/>
    </dgm:pt>
    <dgm:pt modelId="{2F9ACB8C-C7E2-4FD4-B43B-EAC09EC31026}" type="pres">
      <dgm:prSet presAssocID="{5E787FD1-4662-447B-88DC-BD3D6AC6B8F5}" presName="node" presStyleLbl="node1" presStyleIdx="1" presStyleCnt="3">
        <dgm:presLayoutVars>
          <dgm:bulletEnabled val="1"/>
        </dgm:presLayoutVars>
      </dgm:prSet>
      <dgm:spPr/>
    </dgm:pt>
    <dgm:pt modelId="{BEB6FDA9-52AF-4CB1-8CEB-0BFA5C0A7509}" type="pres">
      <dgm:prSet presAssocID="{94681577-028F-45F6-9809-4E44141786D2}" presName="sibTrans" presStyleLbl="sibTrans2D1" presStyleIdx="1" presStyleCnt="2"/>
      <dgm:spPr/>
    </dgm:pt>
    <dgm:pt modelId="{B5DC4D4A-8703-472A-B0B3-412C4332FAB6}" type="pres">
      <dgm:prSet presAssocID="{94681577-028F-45F6-9809-4E44141786D2}" presName="connectorText" presStyleLbl="sibTrans2D1" presStyleIdx="1" presStyleCnt="2"/>
      <dgm:spPr/>
    </dgm:pt>
    <dgm:pt modelId="{DE7B7CA1-4361-46D3-92EB-8C1C91470780}" type="pres">
      <dgm:prSet presAssocID="{4DC3E7F0-665C-4D18-B23C-2BCCB7F157C1}" presName="node" presStyleLbl="node1" presStyleIdx="2" presStyleCnt="3">
        <dgm:presLayoutVars>
          <dgm:bulletEnabled val="1"/>
        </dgm:presLayoutVars>
      </dgm:prSet>
      <dgm:spPr/>
    </dgm:pt>
  </dgm:ptLst>
  <dgm:cxnLst>
    <dgm:cxn modelId="{A9FCBF0E-17BE-47D8-9B6D-0214E9FD7376}" srcId="{9453E9F5-2679-4B49-B36F-949C4655F2F7}" destId="{4DC3E7F0-665C-4D18-B23C-2BCCB7F157C1}" srcOrd="2" destOrd="0" parTransId="{5167251C-12CE-46D4-8822-E6236288566E}" sibTransId="{CBEC8163-93F0-49B8-936A-EDC74B661386}"/>
    <dgm:cxn modelId="{1C8C041E-FF10-4495-BC9A-375A2B2F5179}" type="presOf" srcId="{E99DAAC4-AD4A-430A-979A-FB4BD8041F7D}" destId="{A0C78481-996D-474A-8926-54C9CAC8BF8B}" srcOrd="0" destOrd="0" presId="urn:microsoft.com/office/officeart/2005/8/layout/process1"/>
    <dgm:cxn modelId="{A9390621-CC6F-4AC2-97CC-9A1D8C23628D}" type="presOf" srcId="{94681577-028F-45F6-9809-4E44141786D2}" destId="{BEB6FDA9-52AF-4CB1-8CEB-0BFA5C0A7509}" srcOrd="0" destOrd="0" presId="urn:microsoft.com/office/officeart/2005/8/layout/process1"/>
    <dgm:cxn modelId="{551C1125-B771-4717-A23D-528E330C78A4}" srcId="{9453E9F5-2679-4B49-B36F-949C4655F2F7}" destId="{5E787FD1-4662-447B-88DC-BD3D6AC6B8F5}" srcOrd="1" destOrd="0" parTransId="{A75D4EB2-CF08-4537-9575-D39C734B4634}" sibTransId="{94681577-028F-45F6-9809-4E44141786D2}"/>
    <dgm:cxn modelId="{5A447B2A-87E8-4155-AFC6-EF34336725ED}" type="presOf" srcId="{E99DAAC4-AD4A-430A-979A-FB4BD8041F7D}" destId="{2C8440DB-247D-40A9-923A-A86CB22EE439}" srcOrd="1" destOrd="0" presId="urn:microsoft.com/office/officeart/2005/8/layout/process1"/>
    <dgm:cxn modelId="{DBA2DE3F-A14C-41A8-BB28-1044B76EA8C7}" srcId="{9453E9F5-2679-4B49-B36F-949C4655F2F7}" destId="{DE0A9E6C-04AE-47EA-BC4B-EEE593E9AF85}" srcOrd="0" destOrd="0" parTransId="{FA5043F9-3DC2-4A7B-A4E0-2E2D37F2141F}" sibTransId="{E99DAAC4-AD4A-430A-979A-FB4BD8041F7D}"/>
    <dgm:cxn modelId="{306F5E6C-97EE-426C-AFDF-FFCA0CA54D40}" type="presOf" srcId="{4DC3E7F0-665C-4D18-B23C-2BCCB7F157C1}" destId="{DE7B7CA1-4361-46D3-92EB-8C1C91470780}" srcOrd="0" destOrd="0" presId="urn:microsoft.com/office/officeart/2005/8/layout/process1"/>
    <dgm:cxn modelId="{349B58B2-DE43-4AD6-A19A-10AF500680E6}" type="presOf" srcId="{9453E9F5-2679-4B49-B36F-949C4655F2F7}" destId="{19428FFF-4B79-4A83-A4FA-B3C2F31FCCAF}" srcOrd="0" destOrd="0" presId="urn:microsoft.com/office/officeart/2005/8/layout/process1"/>
    <dgm:cxn modelId="{8508E5D2-DC0B-43C5-82A0-2AE0254EE679}" type="presOf" srcId="{5E787FD1-4662-447B-88DC-BD3D6AC6B8F5}" destId="{2F9ACB8C-C7E2-4FD4-B43B-EAC09EC31026}" srcOrd="0" destOrd="0" presId="urn:microsoft.com/office/officeart/2005/8/layout/process1"/>
    <dgm:cxn modelId="{A75B0DD5-645A-47E7-9FEE-62609373422C}" type="presOf" srcId="{94681577-028F-45F6-9809-4E44141786D2}" destId="{B5DC4D4A-8703-472A-B0B3-412C4332FAB6}" srcOrd="1" destOrd="0" presId="urn:microsoft.com/office/officeart/2005/8/layout/process1"/>
    <dgm:cxn modelId="{F489CCE4-1864-44E6-8318-42441DBA406F}" type="presOf" srcId="{DE0A9E6C-04AE-47EA-BC4B-EEE593E9AF85}" destId="{993FA82B-5157-46AB-9CE6-3B1D21B32065}" srcOrd="0" destOrd="0" presId="urn:microsoft.com/office/officeart/2005/8/layout/process1"/>
    <dgm:cxn modelId="{29A46F47-0F6E-4DF0-B297-0612AC1F28B4}" type="presParOf" srcId="{19428FFF-4B79-4A83-A4FA-B3C2F31FCCAF}" destId="{993FA82B-5157-46AB-9CE6-3B1D21B32065}" srcOrd="0" destOrd="0" presId="urn:microsoft.com/office/officeart/2005/8/layout/process1"/>
    <dgm:cxn modelId="{1010254A-D57A-49F6-B233-F0A569770B58}" type="presParOf" srcId="{19428FFF-4B79-4A83-A4FA-B3C2F31FCCAF}" destId="{A0C78481-996D-474A-8926-54C9CAC8BF8B}" srcOrd="1" destOrd="0" presId="urn:microsoft.com/office/officeart/2005/8/layout/process1"/>
    <dgm:cxn modelId="{AD71305B-82B0-410F-80BE-170FF83154E2}" type="presParOf" srcId="{A0C78481-996D-474A-8926-54C9CAC8BF8B}" destId="{2C8440DB-247D-40A9-923A-A86CB22EE439}" srcOrd="0" destOrd="0" presId="urn:microsoft.com/office/officeart/2005/8/layout/process1"/>
    <dgm:cxn modelId="{625C14DD-9CF5-4BD4-ACF7-6675AF21C907}" type="presParOf" srcId="{19428FFF-4B79-4A83-A4FA-B3C2F31FCCAF}" destId="{2F9ACB8C-C7E2-4FD4-B43B-EAC09EC31026}" srcOrd="2" destOrd="0" presId="urn:microsoft.com/office/officeart/2005/8/layout/process1"/>
    <dgm:cxn modelId="{AAA17583-0AD9-4332-96EA-36BF924A6FD9}" type="presParOf" srcId="{19428FFF-4B79-4A83-A4FA-B3C2F31FCCAF}" destId="{BEB6FDA9-52AF-4CB1-8CEB-0BFA5C0A7509}" srcOrd="3" destOrd="0" presId="urn:microsoft.com/office/officeart/2005/8/layout/process1"/>
    <dgm:cxn modelId="{F9395D86-D70F-42AF-BBE1-0E44B949821D}" type="presParOf" srcId="{BEB6FDA9-52AF-4CB1-8CEB-0BFA5C0A7509}" destId="{B5DC4D4A-8703-472A-B0B3-412C4332FAB6}" srcOrd="0" destOrd="0" presId="urn:microsoft.com/office/officeart/2005/8/layout/process1"/>
    <dgm:cxn modelId="{D8301AAF-AD79-419A-B8FB-6C08A7530678}" type="presParOf" srcId="{19428FFF-4B79-4A83-A4FA-B3C2F31FCCAF}" destId="{DE7B7CA1-4361-46D3-92EB-8C1C9147078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FA82B-5157-46AB-9CE6-3B1D21B32065}">
      <dsp:nvSpPr>
        <dsp:cNvPr id="0" name=""/>
        <dsp:cNvSpPr/>
      </dsp:nvSpPr>
      <dsp:spPr>
        <a:xfrm>
          <a:off x="6340" y="0"/>
          <a:ext cx="1894978" cy="11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Data Cleaning</a:t>
          </a:r>
        </a:p>
      </dsp:txBody>
      <dsp:txXfrm>
        <a:off x="39198" y="32858"/>
        <a:ext cx="1829262" cy="1056155"/>
      </dsp:txXfrm>
    </dsp:sp>
    <dsp:sp modelId="{A0C78481-996D-474A-8926-54C9CAC8BF8B}">
      <dsp:nvSpPr>
        <dsp:cNvPr id="0" name=""/>
        <dsp:cNvSpPr/>
      </dsp:nvSpPr>
      <dsp:spPr>
        <a:xfrm>
          <a:off x="2090816" y="325958"/>
          <a:ext cx="401735" cy="469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2090816" y="419949"/>
        <a:ext cx="281215" cy="281972"/>
      </dsp:txXfrm>
    </dsp:sp>
    <dsp:sp modelId="{2F9ACB8C-C7E2-4FD4-B43B-EAC09EC31026}">
      <dsp:nvSpPr>
        <dsp:cNvPr id="0" name=""/>
        <dsp:cNvSpPr/>
      </dsp:nvSpPr>
      <dsp:spPr>
        <a:xfrm>
          <a:off x="2659310" y="0"/>
          <a:ext cx="1894978" cy="11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Data Wrangling</a:t>
          </a:r>
        </a:p>
      </dsp:txBody>
      <dsp:txXfrm>
        <a:off x="2692168" y="32858"/>
        <a:ext cx="1829262" cy="1056155"/>
      </dsp:txXfrm>
    </dsp:sp>
    <dsp:sp modelId="{BEB6FDA9-52AF-4CB1-8CEB-0BFA5C0A7509}">
      <dsp:nvSpPr>
        <dsp:cNvPr id="0" name=""/>
        <dsp:cNvSpPr/>
      </dsp:nvSpPr>
      <dsp:spPr>
        <a:xfrm>
          <a:off x="4743787" y="325958"/>
          <a:ext cx="401735" cy="4699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743787" y="419949"/>
        <a:ext cx="281215" cy="281972"/>
      </dsp:txXfrm>
    </dsp:sp>
    <dsp:sp modelId="{DE7B7CA1-4361-46D3-92EB-8C1C91470780}">
      <dsp:nvSpPr>
        <dsp:cNvPr id="0" name=""/>
        <dsp:cNvSpPr/>
      </dsp:nvSpPr>
      <dsp:spPr>
        <a:xfrm>
          <a:off x="5312281" y="0"/>
          <a:ext cx="1894978" cy="11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Analysis</a:t>
          </a:r>
        </a:p>
      </dsp:txBody>
      <dsp:txXfrm>
        <a:off x="5345139" y="32858"/>
        <a:ext cx="1829262" cy="1056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6925" y="11411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562" y="4976697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ANALYTICS USING PYTHON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8868918-40BC-1C9F-87BB-064EA223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867" y="674297"/>
            <a:ext cx="2514600" cy="101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F6385C-7A8B-622F-AEC2-AEA6DAB0F028}"/>
              </a:ext>
            </a:extLst>
          </p:cNvPr>
          <p:cNvSpPr txBox="1"/>
          <p:nvPr/>
        </p:nvSpPr>
        <p:spPr>
          <a:xfrm>
            <a:off x="446533" y="694898"/>
            <a:ext cx="29218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#W</a:t>
            </a:r>
            <a:r>
              <a:rPr lang="en-US" sz="4000">
                <a:solidFill>
                  <a:schemeClr val="bg1">
                    <a:lumMod val="75000"/>
                  </a:schemeClr>
                </a:solidFill>
                <a:highlight>
                  <a:srgbClr val="000000"/>
                </a:highlight>
              </a:rPr>
              <a:t>E</a:t>
            </a:r>
            <a:r>
              <a:rPr lang="en-US" sz="4000">
                <a:solidFill>
                  <a:srgbClr val="FF0000"/>
                </a:solidFill>
                <a:highlight>
                  <a:srgbClr val="000000"/>
                </a:highlight>
              </a:rPr>
              <a:t>4</a:t>
            </a:r>
            <a:r>
              <a:rPr lang="en-US" sz="4000">
                <a:solidFill>
                  <a:srgbClr val="FF6600"/>
                </a:solidFill>
                <a:highlight>
                  <a:srgbClr val="000000"/>
                </a:highlight>
              </a:rPr>
              <a:t>T</a:t>
            </a:r>
            <a:r>
              <a:rPr lang="en-US" sz="4000">
                <a:solidFill>
                  <a:srgbClr val="C00000"/>
                </a:solidFill>
                <a:highlight>
                  <a:srgbClr val="000000"/>
                </a:highlight>
              </a:rPr>
              <a:t>E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  <a:highlight>
                  <a:srgbClr val="000000"/>
                </a:highlight>
              </a:rPr>
              <a:t>C</a:t>
            </a:r>
            <a:r>
              <a:rPr lang="en-US" sz="400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H</a:t>
            </a:r>
            <a:endParaRPr lang="en-IN" sz="400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CC45A-E35B-9E83-BD22-0664F18E4819}"/>
              </a:ext>
            </a:extLst>
          </p:cNvPr>
          <p:cNvSpPr txBox="1"/>
          <p:nvPr/>
        </p:nvSpPr>
        <p:spPr>
          <a:xfrm>
            <a:off x="8910536" y="2597285"/>
            <a:ext cx="279886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Dishika Mehndiratta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Abhishek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Sondkar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Amasis MT Pro Black" panose="020B0604020202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Sarvesh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Chandratre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Amasis MT Pro Black" panose="020B0604020202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Prajwal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Kaluse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Amasis MT Pro Black" panose="020B0604020202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Chinmay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Ghatpande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Amasis MT Pro Black" panose="020B0604020202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Rushikesh</a:t>
            </a: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 </a:t>
            </a:r>
            <a:r>
              <a:rPr lang="en-IN" sz="1600" dirty="0" err="1">
                <a:solidFill>
                  <a:schemeClr val="bg1">
                    <a:lumMod val="95000"/>
                  </a:schemeClr>
                </a:solidFill>
                <a:latin typeface="Amasis MT Pro Black" panose="020B0604020202020204" pitchFamily="18" charset="0"/>
              </a:rPr>
              <a:t>Kathar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Amasis MT Pro Black" panose="020B0604020202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8469A-2F67-8571-6D9E-D98736D2A27F}"/>
              </a:ext>
            </a:extLst>
          </p:cNvPr>
          <p:cNvSpPr txBox="1"/>
          <p:nvPr/>
        </p:nvSpPr>
        <p:spPr>
          <a:xfrm>
            <a:off x="9026013" y="2251587"/>
            <a:ext cx="259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181434"/>
            <a:ext cx="11029616" cy="117990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Understanding high school students grades from socio-economic factors such as family size, internet access, parent’s education levels and alcohol consumption patterns.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A177D1F7-A762-5CC2-8D85-FA3C5EE7E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506" y="536712"/>
            <a:ext cx="2222046" cy="70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0AABA-E17C-77F9-2C80-4CE59288F738}"/>
              </a:ext>
            </a:extLst>
          </p:cNvPr>
          <p:cNvSpPr txBox="1"/>
          <p:nvPr/>
        </p:nvSpPr>
        <p:spPr>
          <a:xfrm>
            <a:off x="3912719" y="747251"/>
            <a:ext cx="51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20AEE-069A-B727-DD18-97287FF7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478" y="1682475"/>
            <a:ext cx="5923486" cy="317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53B882B-8715-BE83-0B98-2EC89316E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088974"/>
              </p:ext>
            </p:extLst>
          </p:nvPr>
        </p:nvGraphicFramePr>
        <p:xfrm>
          <a:off x="584200" y="1006956"/>
          <a:ext cx="7213600" cy="112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042D004F-2FDC-DE2C-13AA-B1EE530207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6268" y="51299"/>
            <a:ext cx="1591397" cy="4973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F0A58-09AA-28B3-640A-83587FB5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17716"/>
            <a:ext cx="2039460" cy="34023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>
                    <a:lumMod val="95000"/>
                  </a:schemeClr>
                </a:solidFill>
              </a:rPr>
              <a:t>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>
                    <a:lumMod val="95000"/>
                  </a:schemeClr>
                </a:solidFill>
              </a:rPr>
              <a:t>Incorrect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>
                    <a:lumMod val="95000"/>
                  </a:schemeClr>
                </a:solidFill>
              </a:rPr>
              <a:t>Outliners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F586A-475D-73B8-8B1E-A6BAB6ED0B5B}"/>
              </a:ext>
            </a:extLst>
          </p:cNvPr>
          <p:cNvSpPr txBox="1"/>
          <p:nvPr/>
        </p:nvSpPr>
        <p:spPr>
          <a:xfrm>
            <a:off x="3029025" y="3503479"/>
            <a:ext cx="2224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Merging, combining and joining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Data Munging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Data Remediation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89946-B657-2DC0-C59C-B7764C6000D8}"/>
              </a:ext>
            </a:extLst>
          </p:cNvPr>
          <p:cNvSpPr txBox="1"/>
          <p:nvPr/>
        </p:nvSpPr>
        <p:spPr>
          <a:xfrm>
            <a:off x="5750351" y="3429000"/>
            <a:ext cx="2047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>
                    <a:lumMod val="95000"/>
                  </a:schemeClr>
                </a:solidFill>
              </a:rPr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>
                    <a:lumMod val="95000"/>
                  </a:schemeClr>
                </a:solidFill>
              </a:rPr>
              <a:t>Visualization and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>
                    <a:lumMod val="95000"/>
                  </a:schemeClr>
                </a:solidFill>
              </a:rPr>
              <a:t>Correlation vs causation analysis 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18D8-4419-C0FF-3852-153DFC05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Description of data</a:t>
            </a:r>
            <a:endParaRPr lang="en-IN" sz="3200" u="sng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AA30E75-D8C1-DC39-6D55-28A9D171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17575"/>
              </p:ext>
            </p:extLst>
          </p:nvPr>
        </p:nvGraphicFramePr>
        <p:xfrm>
          <a:off x="1212980" y="2024742"/>
          <a:ext cx="10179699" cy="473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233">
                  <a:extLst>
                    <a:ext uri="{9D8B030D-6E8A-4147-A177-3AD203B41FA5}">
                      <a16:colId xmlns:a16="http://schemas.microsoft.com/office/drawing/2014/main" val="2585963901"/>
                    </a:ext>
                  </a:extLst>
                </a:gridCol>
                <a:gridCol w="3393233">
                  <a:extLst>
                    <a:ext uri="{9D8B030D-6E8A-4147-A177-3AD203B41FA5}">
                      <a16:colId xmlns:a16="http://schemas.microsoft.com/office/drawing/2014/main" val="2194417256"/>
                    </a:ext>
                  </a:extLst>
                </a:gridCol>
                <a:gridCol w="3393233">
                  <a:extLst>
                    <a:ext uri="{9D8B030D-6E8A-4147-A177-3AD203B41FA5}">
                      <a16:colId xmlns:a16="http://schemas.microsoft.com/office/drawing/2014/main" val="1622116152"/>
                    </a:ext>
                  </a:extLst>
                </a:gridCol>
              </a:tblGrid>
              <a:tr h="2369976">
                <a:tc>
                  <a:txBody>
                    <a:bodyPr/>
                    <a:lstStyle/>
                    <a:p>
                      <a:r>
                        <a:rPr lang="en-US" sz="2000" dirty="0" err="1"/>
                        <a:t>Maths</a:t>
                      </a:r>
                      <a:r>
                        <a:rPr lang="en-US" sz="2000" dirty="0"/>
                        <a:t> Dataset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Number of Columns:33</a:t>
                      </a:r>
                    </a:p>
                    <a:p>
                      <a:r>
                        <a:rPr lang="en-US" sz="2000" dirty="0"/>
                        <a:t>Number of Rows:395</a:t>
                      </a:r>
                    </a:p>
                    <a:p>
                      <a:r>
                        <a:rPr lang="en-IN" sz="2000" dirty="0"/>
                        <a:t>Null Values :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98080"/>
                  </a:ext>
                </a:extLst>
              </a:tr>
              <a:tr h="23699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Portuguese Dataset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Columns :33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Rows: 649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 Values: 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75274"/>
                  </a:ext>
                </a:extLst>
              </a:tr>
            </a:tbl>
          </a:graphicData>
        </a:graphic>
      </p:graphicFrame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455C07FE-3673-A61E-EF3E-ED2E7B59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90" y="2065808"/>
            <a:ext cx="2200275" cy="2200275"/>
          </a:xfrm>
          <a:prstGeom prst="rect">
            <a:avLst/>
          </a:prstGeom>
        </p:spPr>
      </p:pic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89CED589-308B-CC51-E2C0-69AA7CE8B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90" y="4493564"/>
            <a:ext cx="2200275" cy="2200275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6A15995D-91A7-A70A-2FA4-F35161965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975" y="4656176"/>
            <a:ext cx="3116425" cy="2037663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4536D2D-3741-DAF4-1198-28107C72B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975" y="2283131"/>
            <a:ext cx="3116425" cy="2064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1A282-4858-324C-C69D-3C0B2380B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4709" y="702156"/>
            <a:ext cx="1432865" cy="5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DC01D-6B3E-37D0-43DB-6A133AFFF7B6}"/>
              </a:ext>
            </a:extLst>
          </p:cNvPr>
          <p:cNvSpPr txBox="1"/>
          <p:nvPr/>
        </p:nvSpPr>
        <p:spPr>
          <a:xfrm>
            <a:off x="4021394" y="599769"/>
            <a:ext cx="760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Visualisation Of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92EC3-4563-0FBE-3052-3E2D1B19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6" y="1543664"/>
            <a:ext cx="3622264" cy="2517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C1CA0E-5E56-D12C-F44E-1204E994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92" y="1543664"/>
            <a:ext cx="3844415" cy="2517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D532F-F0BA-35A6-EF02-56308A37A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760" y="1543664"/>
            <a:ext cx="3622264" cy="251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91A5D6-8FFF-D002-2895-DDAD62AD0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46" y="4257368"/>
            <a:ext cx="3622264" cy="251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030C0-2C44-B7D3-A745-32DFAE78C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792" y="4257367"/>
            <a:ext cx="3844415" cy="2517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8A18-4530-8E25-48A2-2B11A31163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8761" y="4257367"/>
            <a:ext cx="3661594" cy="2517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9FC328-9742-BDE3-A285-E7A26806E0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9558" y="599768"/>
            <a:ext cx="1586987" cy="5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E84727-D6F7-0917-9607-270813D8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INSIGHTS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9CC4D-1026-8B98-E341-3795F036030A}"/>
              </a:ext>
            </a:extLst>
          </p:cNvPr>
          <p:cNvSpPr txBox="1"/>
          <p:nvPr/>
        </p:nvSpPr>
        <p:spPr>
          <a:xfrm>
            <a:off x="698090" y="2300748"/>
            <a:ext cx="8455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internet services seems to improve the performance of a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School affects the student performance like GP school seems to have greater average score than MS school.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Increasing the study hours will certainly help students to reduce his/her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Reducing consumption of the alcohol will certainly help students to increase academic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Students in rural area seems to score lower than students in urban area in both the subjects.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 Boys seems to perform better in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maths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while girls in Portuguese so joining       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maths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paid classes will help the students to improve their performance but this cannot be implied for Portuguese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2CC4C-5DE9-FB88-E122-DC30F656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42" y="729658"/>
            <a:ext cx="1636364" cy="5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BC4C-8A1B-B811-CEDA-F366FB3B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RESULTS AND 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409DC-8876-22DA-370F-F79343573415}"/>
              </a:ext>
            </a:extLst>
          </p:cNvPr>
          <p:cNvSpPr txBox="1"/>
          <p:nvPr/>
        </p:nvSpPr>
        <p:spPr>
          <a:xfrm>
            <a:off x="186813" y="1927122"/>
            <a:ext cx="12005187" cy="467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1)</a:t>
            </a: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 relation between travel time and student performance :</a:t>
            </a:r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change=F-I/F=10.78-/11=18%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As per our analysis Suggest that student should reside near college to increase their performance, it has increased by 18%.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 relation between student relationship and student performance:</a:t>
            </a: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% Change=11-9/11=18%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As per our insights it is very clear that the personnel not in a relationship has a performance increase I 18%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3)Co-relation between scores of the students and number of study hours of the students:</a:t>
            </a: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% Change(</a:t>
            </a:r>
            <a:r>
              <a:rPr lang="en-US" sz="12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Maths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subject)=(11.4-10.04/11.40)=11.9%     % Change (Portuguese subject)=(13.22-10.84/13.22)=18%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As per the above % solution it is evident that studying for more hours improve performance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4) )Co-relation between Weekly consumption and student’s math marks:</a:t>
            </a: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% change=2.4-1.9/2.4=20%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As per the above results is clear that there has been rise of 20% of marks by consumption of less alcohol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5)Co-relation between usage of internet  during study and no internet usage during study:</a:t>
            </a: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% improvement for </a:t>
            </a:r>
            <a:r>
              <a:rPr lang="en-US" sz="12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maths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subject if student uses internet=Mod(9.4-10.617/9.4)=12.9%   % improvement for Portuguese subject if student uses internet =Mod(11.02-12.17/11.02)=10%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As per the data there has been an increased in the % of the performance where students use internet for their studies, to conclude studies should use internet to enhance there performance.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6)Co relation between subjects improvement and school selection:</a:t>
            </a:r>
            <a:r>
              <a:rPr lang="en-US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2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Maths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subject Gabriel Pereira students scored on average 6% more marks than student of </a:t>
            </a:r>
            <a:r>
              <a:rPr lang="en-US" sz="12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Mousinho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da Silveira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Again for Portuguese subject Gabriel Pereira students scored on average 16% more marks than student of </a:t>
            </a:r>
            <a:r>
              <a:rPr lang="en-US" sz="12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Mousinho</a:t>
            </a:r>
            <a:r>
              <a:rPr lang="en-US" sz="1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da Silveira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So as per the results it is very much clear that Gabriel </a:t>
            </a:r>
            <a:r>
              <a:rPr lang="en-US" sz="1200" b="1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pereira</a:t>
            </a: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is performing better than </a:t>
            </a:r>
            <a:r>
              <a:rPr lang="en-US" sz="1200" b="1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Mousinho</a:t>
            </a:r>
            <a:r>
              <a:rPr lang="en-US" sz="12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da Silveira. Therefore student should choose school based on their past student performance.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7EA642-2CF6-6465-BB27-39D25955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735" y="675289"/>
            <a:ext cx="1649175" cy="6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875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0A4F425B919438F6C7C65C34A7148" ma:contentTypeVersion="2" ma:contentTypeDescription="Create a new document." ma:contentTypeScope="" ma:versionID="5a9f51ceff25712c4918e2f5adc3a0aa">
  <xsd:schema xmlns:xsd="http://www.w3.org/2001/XMLSchema" xmlns:xs="http://www.w3.org/2001/XMLSchema" xmlns:p="http://schemas.microsoft.com/office/2006/metadata/properties" xmlns:ns3="b5811791-5b22-4ddb-978d-cfc9879ebf18" targetNamespace="http://schemas.microsoft.com/office/2006/metadata/properties" ma:root="true" ma:fieldsID="06294c6ab4ff0fc23f5ebeef3dbc3acd" ns3:_="">
    <xsd:import namespace="b5811791-5b22-4ddb-978d-cfc9879ebf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11791-5b22-4ddb-978d-cfc9879ebf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5811791-5b22-4ddb-978d-cfc9879ebf1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83ED6-7FFF-400B-B7EA-087230383148}">
  <ds:schemaRefs>
    <ds:schemaRef ds:uri="b5811791-5b22-4ddb-978d-cfc9879ebf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</TotalTime>
  <Words>569</Words>
  <Application>Microsoft Office PowerPoint</Application>
  <PresentationFormat>Widescreen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 Black</vt:lpstr>
      <vt:lpstr>Arial</vt:lpstr>
      <vt:lpstr>Calibri</vt:lpstr>
      <vt:lpstr>Gill Sans MT</vt:lpstr>
      <vt:lpstr>Roboto</vt:lpstr>
      <vt:lpstr>Wingdings 2</vt:lpstr>
      <vt:lpstr>Dividend</vt:lpstr>
      <vt:lpstr>ANALYTICS USING PYTHON</vt:lpstr>
      <vt:lpstr>Understanding high school students grades from socio-economic factors such as family size, internet access, parent’s education levels and alcohol consumption patterns.</vt:lpstr>
      <vt:lpstr>PowerPoint Presentation</vt:lpstr>
      <vt:lpstr>Description of data</vt:lpstr>
      <vt:lpstr>PowerPoint Presentation</vt:lpstr>
      <vt:lpstr>INSIGHTS </vt:lpstr>
      <vt:lpstr>RESULTS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USING PYTHON</dc:title>
  <dc:creator>Dishika71201</dc:creator>
  <cp:lastModifiedBy>Dishika71201</cp:lastModifiedBy>
  <cp:revision>1</cp:revision>
  <dcterms:created xsi:type="dcterms:W3CDTF">2022-08-25T16:56:30Z</dcterms:created>
  <dcterms:modified xsi:type="dcterms:W3CDTF">2022-08-28T18:46:38Z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0x010100C930A4F425B919438F6C7C65C34A7148</vt:lpwstr>
  </property>
</Properties>
</file>