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3" r:id="rId6"/>
    <p:sldId id="258" r:id="rId7"/>
    <p:sldId id="27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1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43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022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55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278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693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13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27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3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66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33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52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1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54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06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F28D-6F1D-458C-BBBF-F2F48D48095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00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9CD9E-266D-419E-B098-8D4054C91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184" y="2010752"/>
            <a:ext cx="7316987" cy="1328434"/>
          </a:xfrm>
        </p:spPr>
        <p:txBody>
          <a:bodyPr anchor="b">
            <a:normAutofit/>
          </a:bodyPr>
          <a:lstStyle/>
          <a:p>
            <a:r>
              <a:rPr lang="ru-RU" sz="5200" dirty="0"/>
              <a:t>Генерация лабиринтов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8B053A-B614-4943-9D91-24CC7D32E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0798" y="4658334"/>
            <a:ext cx="3593757" cy="165910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Выполнили студенты РК6-46Б:</a:t>
            </a:r>
          </a:p>
          <a:p>
            <a:pPr algn="ctr"/>
            <a:r>
              <a:rPr lang="ru-RU" dirty="0"/>
              <a:t>Сергеева Д.К.</a:t>
            </a:r>
          </a:p>
          <a:p>
            <a:pPr algn="ctr"/>
            <a:r>
              <a:rPr lang="ru-RU" dirty="0"/>
              <a:t>Петраков С.А.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F3F842-161A-4441-A291-B00BFD24AB3D}"/>
              </a:ext>
            </a:extLst>
          </p:cNvPr>
          <p:cNvSpPr txBox="1"/>
          <p:nvPr/>
        </p:nvSpPr>
        <p:spPr>
          <a:xfrm>
            <a:off x="690422" y="4215"/>
            <a:ext cx="90945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ru-RU" sz="1800" b="1" dirty="0">
                <a:effectLst/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«Московский государственный технический университет имени Н.Э. Баумана»</a:t>
            </a:r>
            <a:endParaRPr lang="ru-RU" sz="1800" dirty="0">
              <a:effectLst/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 algn="ctr"/>
            <a:r>
              <a:rPr lang="ru-RU" sz="1800" b="1" dirty="0">
                <a:effectLst/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(МГТУ им. Н.Э. Баумана)</a:t>
            </a:r>
            <a:endParaRPr lang="ru-RU" sz="1800" dirty="0">
              <a:effectLst/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 algn="ctr"/>
            <a:r>
              <a:rPr lang="ru-RU" sz="1800" b="1" dirty="0">
                <a:effectLst/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Факультет «Робототехника и комплексная автоматизация» (РК)</a:t>
            </a:r>
            <a:endParaRPr lang="ru-RU" sz="1800" dirty="0">
              <a:effectLst/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 algn="ctr"/>
            <a:r>
              <a:rPr lang="ru-RU" sz="1800" b="1" dirty="0">
                <a:effectLst/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Кафедра «Системы автоматизированного проектирования» (РК6)</a:t>
            </a:r>
            <a:endParaRPr lang="ru-RU" sz="1800" dirty="0">
              <a:effectLst/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20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EA4AB-A7BF-4350-9B57-2CD721B3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4" y="0"/>
            <a:ext cx="6965037" cy="682305"/>
          </a:xfrm>
        </p:spPr>
        <p:txBody>
          <a:bodyPr/>
          <a:lstStyle/>
          <a:p>
            <a:r>
              <a:rPr lang="ru-RU" dirty="0"/>
              <a:t>Алгоритмы создания лабиринта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7332033-76CC-4018-8840-CE4513B44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2305"/>
                <a:ext cx="10519794" cy="617569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Алгоритм Прима (модифицированный):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веса рёбер всё также одинаковы. Однако вместо рёбер смотрит на ячейки. В процессе создания каждая ячейка может иметь один из трёх типов: "внутренняя": ячейка является частью лабиринта и уже вырезана в нём, "граничная": ячейка не является частью лабиринта и ещё не вырезана в нём, но находится рядом с ячейкой, которая уже является «внутренней», и "внешняя": ячейка ещё не является часть лабиринта, и ни один из её соседей тоже не является «внутренней» ячейкой. Начинаем с выбора ячейки, делаем её «внутренней», а для всех её соседей задаём тип «граничная». Выбираем случайным образом «граничную» ячейку и вырезаем в неё проход из одной из соседних «внутренних» ячеек. Меняем состояние этой «граничной» ячейки на «внутреннюю» и изменяем тип всех её соседей с «внешней» на «граничную».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 этом случае нам не нужно составлять и обрабатывать список рёбер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Требуемая память: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Удобнее хранить в виде дерева.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Алгоритм </a:t>
                </a:r>
                <a:r>
                  <a:rPr lang="ru-RU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Олдоса-Бродера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выбираем ячейку и случайным образом перемещаемся в соседнюю ячейку. Если мы попали в не вырезанную ячейку, то вырезаем в неё проход из предыдущей ячейки. Алгоритм очень медленный, так как не выполняет интеллектуального поиска последних ячеек.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Требуемая память: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7332033-76CC-4018-8840-CE4513B44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2305"/>
                <a:ext cx="10519794" cy="6175695"/>
              </a:xfrm>
              <a:blipFill>
                <a:blip r:embed="rId2"/>
                <a:stretch>
                  <a:fillRect l="-463" t="-592" r="-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25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EA4AB-A7BF-4350-9B57-2CD721B3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4" y="0"/>
            <a:ext cx="6965037" cy="682305"/>
          </a:xfrm>
        </p:spPr>
        <p:txBody>
          <a:bodyPr/>
          <a:lstStyle/>
          <a:p>
            <a:r>
              <a:rPr lang="ru-RU" dirty="0"/>
              <a:t>Алгоритмы создания лабиринта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7332033-76CC-4018-8840-CE4513B44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2305"/>
                <a:ext cx="10519794" cy="617569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Алгоритм Уилсона: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начинаем со случайно выбранной ячейки, которая ещё не является частью лабиринта и выполняем случайный обход, пока не найдём ячейку, уже принадлежащую лабиринту. Как только мы наткнёмся на уже созданную часть лабиринта, возвращаемся к выбранной случайной ячейке и вырезаем весь проделанный путь, добавляя эти ячейки к лабиринту.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Хранит весь лабиринт.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Требуемая память: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Удобнее хранить в виде дерева.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Алгоритм </a:t>
                </a:r>
                <a:r>
                  <a:rPr lang="ru-RU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Hunt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kill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мы входим в режим «охоты» и систематично сканируем лабиринт, пока не найдём несозданную ячейку рядом с уже вырезанной ячейкой. На этом этапе мы снова начинаем вырезание в этой новой локации. Лабиринт завершён, когда в режиме «охоты» просканированы все ячейки.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ыполняется медленнее из-за времени, потраченного на охоту за последними ячейками.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Хранит весь лабиринт.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Требуемая память: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Удобнее хранить в виде дерева.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7332033-76CC-4018-8840-CE4513B44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2305"/>
                <a:ext cx="10519794" cy="6175695"/>
              </a:xfrm>
              <a:blipFill>
                <a:blip r:embed="rId2"/>
                <a:stretch>
                  <a:fillRect l="-463" t="-5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88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EA4AB-A7BF-4350-9B57-2CD721B3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4" y="0"/>
            <a:ext cx="6965037" cy="682305"/>
          </a:xfrm>
        </p:spPr>
        <p:txBody>
          <a:bodyPr/>
          <a:lstStyle/>
          <a:p>
            <a:r>
              <a:rPr lang="ru-RU" dirty="0"/>
              <a:t>Алгоритмы создания лабиринта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7332033-76CC-4018-8840-CE4513B44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2305"/>
                <a:ext cx="10519794" cy="617569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Алгоритм выращивания дерева: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при каждом вырезании ячейки мы запоминаем её. Выбираем ячейку из памяти и вырезаем проход в несозданную ячейку рядом с ней. Если рядом с текущей нет несозданных ячеек, удаляем текущую ячейку из списка. Лабиринт завершён, когда в списке больше ничего нет.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Требуемая память: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Удобнее хранить в виде дерева.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Алгоритм выращивания леса: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ачинаем со всех ячеек, случайным образом отсортированных в список «новых»; кроме того, у каждой ячейки есть собственное множество. Сначала выбираем одну или несколько ячеек, перемещая их из списка «новых» в список «активных». Выбираем ячейку из «активного» списка и вырезаем проход в соседнюю несозданную ячейку из «нового» списка, добавляя новую ячейку в список «активных» и объединяя множества двух ячеек. Если предпринята попытка выполнить вырезание в существующую часть лабиринта, то разрешить её, если ячейки находятся в разных множествах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объединить. Если рядом с текущей ячейкой нет несозданных «новых» ячеек, то перемещаем текущую ячейку в список «готовых». В конце выполняем объединение всех оставшихся множеств.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Хранить удобнее всего такой лабиринт как дерево, так как объединение ячеек происходит в таком случае очень быстро.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Требуемая память: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7332033-76CC-4018-8840-CE4513B44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2305"/>
                <a:ext cx="10519794" cy="6175695"/>
              </a:xfrm>
              <a:blipFill>
                <a:blip r:embed="rId2"/>
                <a:stretch>
                  <a:fillRect l="-463" t="-592" r="-9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86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EA4AB-A7BF-4350-9B57-2CD721B3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4" y="0"/>
            <a:ext cx="6965037" cy="682305"/>
          </a:xfrm>
        </p:spPr>
        <p:txBody>
          <a:bodyPr/>
          <a:lstStyle/>
          <a:p>
            <a:r>
              <a:rPr lang="ru-RU" dirty="0"/>
              <a:t>Алгоритмы создания лабиринта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32033-76CC-4018-8840-CE4513B4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2305"/>
            <a:ext cx="10805020" cy="617569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Эллера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создаёт лабиринт построчно, после завершения генерации строки алгоритм больше её не учитывает. Каждая ячейка в строке содержится во множестве; две ячейки принадлежат одному множеству, если между ними есть проход. Создание строки состоит из двух частей: случайным образом вырезаем горизонтальные проходы, затем случайным образом вырезаем вертикальные проходы со следующей строкой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Хранить лучше всего с помощью циклического двусвязного списка ячеек, что позволяет выполнять за постоянное время вставку, удаление и проверку нахождения соседних ячеек в одном множестве.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 как мы храним строку, то в памяти мы граним только текущую сроку лабиринта, а не весь.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Sidewinder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лабиринт генерируется по одной строке за раз: для каждой ячейки случайным образом выбирается, нужно ли вырезать проход, ведущий вправо. Если проход не вырезан, то мы считаем, что только что завершили горизонтальный проход, образованный текущей ячейкой и всеми ячейками слева, вырезавшими проходы, ведущими в неё. Случайным образом выбираем одну ячейку вдоль этого прохода и вырезаем проход, ведущий из неё вверх. Поднимаемся вверх от случайной ячейки. То есть в каждой строке всегда будет ровно один проход, ведущий вверх.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как и в предыдущий раз храним только текущую строку.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Удобнее всего хранить в виде циклического двусвязного списка ячеек.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345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EA4AB-A7BF-4350-9B57-2CD721B3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4" y="0"/>
            <a:ext cx="6965037" cy="682305"/>
          </a:xfrm>
        </p:spPr>
        <p:txBody>
          <a:bodyPr/>
          <a:lstStyle/>
          <a:p>
            <a:r>
              <a:rPr lang="ru-RU" dirty="0"/>
              <a:t>Алгоритмы создания лабиринта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7332033-76CC-4018-8840-CE4513B44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2305"/>
                <a:ext cx="10805020" cy="617569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Рекурсивное деление: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ачинаем с создания случайной горизонтальной или вертикальной стены, пересекающей доступную область в случайной строке или столбце, и размещаем вдоль неё случайным образом пустые места. Затем рекурсивно повторяем процесс для двух подобластей, сгенерированных разделяющей стеной. То есть случайным образом заданная область делится на лабиринт случайного размера: 1x2 или 2x1. Рекурсивное деление нельзя использовать для вырезания проходов, потому что это приводит к созданию решения, которое или следует вдоль внешнего края, или иначе напрямую пересекает внутреннюю часть.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Требуемая память: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Удобнее хранить в виде дерева.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Лабиринты на основе двоичных деревьев: д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ля каждой ячейки мы вырезаем проход или вверх, или влево, но никогда не в обоих направлениях. Каждая ячейка независима от всех других ячеек, потому что нам не нужно при её создании проверять состояние каких-то других ячеек. Следовательно, это настоящий алгоритм генерации лабиринтов без памяти, не ограниченный по размерам создаваемых лабиринтов.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 сути, это двоичное дерево, если рассматривать верхний левый угол как корень, а каждая ячейка имеет один уникальный родительский узел.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7332033-76CC-4018-8840-CE4513B44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2305"/>
                <a:ext cx="10805020" cy="6175695"/>
              </a:xfrm>
              <a:blipFill>
                <a:blip r:embed="rId2"/>
                <a:stretch>
                  <a:fillRect l="-451" t="-592" r="-7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201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105C8-6D4E-4C17-B14A-5E01BAD4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570" y="0"/>
            <a:ext cx="5418666" cy="799750"/>
          </a:xfrm>
        </p:spPr>
        <p:txBody>
          <a:bodyPr/>
          <a:lstStyle/>
          <a:p>
            <a:r>
              <a:rPr lang="ru-RU" dirty="0"/>
              <a:t>Сравнение алгоритмов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ACF2C3B8-AB82-4901-9577-E0C5D6A3796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9768392"/>
                  </p:ext>
                </p:extLst>
              </p:nvPr>
            </p:nvGraphicFramePr>
            <p:xfrm>
              <a:off x="578840" y="682304"/>
              <a:ext cx="8594667" cy="59172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7433">
                      <a:extLst>
                        <a:ext uri="{9D8B030D-6E8A-4147-A177-3AD203B41FA5}">
                          <a16:colId xmlns:a16="http://schemas.microsoft.com/office/drawing/2014/main" val="3418030760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193516319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3851645773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4139538708"/>
                        </a:ext>
                      </a:extLst>
                    </a:gridCol>
                  </a:tblGrid>
                  <a:tr h="2488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+mn-lt"/>
                            </a:rPr>
                            <a:t>Алгоритм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Тип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Приоритет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Память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79571155"/>
                      </a:ext>
                    </a:extLst>
                  </a:tr>
                  <a:tr h="2807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Recursive backtracker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4203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Краскала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Множество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1064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Алгоритм Прима (истинный)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19705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Алгоритм Прима (упрощённый)</a:t>
                          </a:r>
                          <a:endParaRPr lang="ru-RU" sz="1400" i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1111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Прима (модифицированный)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7906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Олдоса-Бродера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4337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Уилсона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315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Hunt and kill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i="0" dirty="0">
                              <a:latin typeface="+mn-lt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091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выращивания дерева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ru-RU" sz="1400" i="0" dirty="0">
                            <a:latin typeface="+mn-lt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2269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выращивания леса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 и Множество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3490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Эллера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Множество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+mn-lt"/>
                            </a:rPr>
                            <a:t>N</a:t>
                          </a:r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803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</a:t>
                          </a:r>
                          <a:r>
                            <a:rPr lang="ru-RU" sz="1400" i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Sidewinder</a:t>
                          </a:r>
                          <a:endParaRPr lang="ru-RU" sz="1400" i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Множество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+mn-lt"/>
                            </a:rPr>
                            <a:t>0</a:t>
                          </a:r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0263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Рекурсивное деление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Стены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+mn-lt"/>
                            </a:rPr>
                            <a:t>N</a:t>
                          </a:r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607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Лабиринты на основе двоичных деревьев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Множество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+mn-lt"/>
                            </a:rPr>
                            <a:t>0</a:t>
                          </a:r>
                          <a:endParaRPr lang="ru-RU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59282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ACF2C3B8-AB82-4901-9577-E0C5D6A3796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9768392"/>
                  </p:ext>
                </p:extLst>
              </p:nvPr>
            </p:nvGraphicFramePr>
            <p:xfrm>
              <a:off x="578840" y="682304"/>
              <a:ext cx="8594667" cy="59172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7433">
                      <a:extLst>
                        <a:ext uri="{9D8B030D-6E8A-4147-A177-3AD203B41FA5}">
                          <a16:colId xmlns:a16="http://schemas.microsoft.com/office/drawing/2014/main" val="3418030760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193516319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3851645773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413953870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+mn-lt"/>
                            </a:rPr>
                            <a:t>Алгоритм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Тип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Приоритет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Память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7957115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Recursive backtracker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104000" r="-1416" b="-177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203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Краскала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Множество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167213" r="-1416" b="-135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064699"/>
                      </a:ext>
                    </a:extLst>
                  </a:tr>
                  <a:tr h="4403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Алгоритм Прима (истинный)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226389" r="-1416" b="-10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1970581"/>
                      </a:ext>
                    </a:extLst>
                  </a:tr>
                  <a:tr h="4403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Алгоритм Прима (упрощённый)</a:t>
                          </a:r>
                          <a:endParaRPr lang="ru-RU" sz="1400" i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321918" r="-1416" b="-9356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1111474"/>
                      </a:ext>
                    </a:extLst>
                  </a:tr>
                  <a:tr h="4403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Прима (модифицированный)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427778" r="-1416" b="-8486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906588"/>
                      </a:ext>
                    </a:extLst>
                  </a:tr>
                  <a:tr h="4403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Олдоса-Бродера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527778" r="-1416" b="-7486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4337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Уилсона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740984" r="-1416" b="-7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315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Hunt and kill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i="0" dirty="0">
                              <a:latin typeface="+mn-lt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091263"/>
                      </a:ext>
                    </a:extLst>
                  </a:tr>
                  <a:tr h="4403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выращивания дерева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ru-RU" sz="1400" i="0" dirty="0">
                            <a:latin typeface="+mn-lt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786301" r="-1416" b="-4712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269880"/>
                      </a:ext>
                    </a:extLst>
                  </a:tr>
                  <a:tr h="4403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выращивания леса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 и Множество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898611" r="-1416" b="-3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3490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Эллера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Множество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+mn-lt"/>
                            </a:rPr>
                            <a:t>N</a:t>
                          </a:r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803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</a:t>
                          </a:r>
                          <a:r>
                            <a:rPr lang="ru-RU" sz="1400" i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Sidewinder</a:t>
                          </a:r>
                          <a:endParaRPr lang="ru-RU" sz="1400" i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Множество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+mn-lt"/>
                            </a:rPr>
                            <a:t>0</a:t>
                          </a:r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0263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Рекурсивное деление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Стены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+mn-lt"/>
                            </a:rPr>
                            <a:t>N</a:t>
                          </a:r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607226"/>
                      </a:ext>
                    </a:extLst>
                  </a:tr>
                  <a:tr h="4403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Лабиринты на основе двоичных деревьев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Множество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+mn-lt"/>
                            </a:rPr>
                            <a:t>0</a:t>
                          </a:r>
                          <a:endParaRPr lang="ru-RU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59282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382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717F5-8C3A-4D82-A967-75ABC0C9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24" y="0"/>
            <a:ext cx="2877716" cy="988464"/>
          </a:xfrm>
        </p:spPr>
        <p:txBody>
          <a:bodyPr>
            <a:normAutofit/>
          </a:bodyPr>
          <a:lstStyle/>
          <a:p>
            <a:r>
              <a:rPr lang="ru-RU" sz="5400" dirty="0"/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41516A-F653-4433-B53A-83DCB82F8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8465"/>
            <a:ext cx="10084037" cy="3404073"/>
          </a:xfrm>
        </p:spPr>
        <p:txBody>
          <a:bodyPr/>
          <a:lstStyle/>
          <a:p>
            <a:pPr marL="0" indent="0" algn="l">
              <a:buNone/>
            </a:pPr>
            <a:r>
              <a:rPr lang="ru-RU" i="0" dirty="0">
                <a:solidFill>
                  <a:schemeClr val="tx1"/>
                </a:solidFill>
                <a:effectLst/>
              </a:rPr>
              <a:t>Лабиринт </a:t>
            </a:r>
            <a:r>
              <a:rPr lang="ru-RU" b="0" i="0" dirty="0">
                <a:solidFill>
                  <a:schemeClr val="tx1"/>
                </a:solidFill>
                <a:effectLst/>
              </a:rPr>
              <a:t>— структура, состоящая из запутанных путей к выходу.</a:t>
            </a:r>
          </a:p>
          <a:p>
            <a:pPr marL="0" indent="0" algn="l">
              <a:buNone/>
            </a:pPr>
            <a:r>
              <a:rPr lang="ru-RU" dirty="0">
                <a:solidFill>
                  <a:schemeClr val="tx1"/>
                </a:solidFill>
              </a:rPr>
              <a:t>Понятие лабиринта встречается ещё у древних египтян, у греков и римлян.</a:t>
            </a:r>
            <a:endParaRPr lang="ru-RU" b="1" i="0" dirty="0">
              <a:solidFill>
                <a:schemeClr val="tx1"/>
              </a:solidFill>
              <a:effectLst/>
            </a:endParaRPr>
          </a:p>
          <a:p>
            <a:pPr marL="0" indent="0" algn="ctr">
              <a:buNone/>
            </a:pPr>
            <a:r>
              <a:rPr lang="ru-RU" b="1" i="0" dirty="0">
                <a:solidFill>
                  <a:schemeClr val="tx1"/>
                </a:solidFill>
                <a:effectLst/>
              </a:rPr>
              <a:t>Зачем строить лабиринты?</a:t>
            </a:r>
          </a:p>
          <a:p>
            <a:pPr marL="0" indent="0" algn="l">
              <a:buNone/>
            </a:pPr>
            <a:r>
              <a:rPr lang="ru-RU" dirty="0">
                <a:solidFill>
                  <a:schemeClr val="tx1"/>
                </a:solidFill>
              </a:rPr>
              <a:t>Египтяне использовали лабиринт как пантеон для богов.</a:t>
            </a:r>
            <a:br>
              <a:rPr lang="ru-RU" dirty="0">
                <a:solidFill>
                  <a:schemeClr val="tx1"/>
                </a:solidFill>
              </a:rPr>
            </a:b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Греки же, </a:t>
            </a:r>
            <a:r>
              <a:rPr lang="ru-RU" b="0" i="0" dirty="0">
                <a:solidFill>
                  <a:schemeClr val="tx1"/>
                </a:solidFill>
                <a:effectLst/>
              </a:rPr>
              <a:t>основываясь на знаменитом древнегреческом мифе о Тезее и Минотавре, лабиринты считали тюрьмами и местами заключения. </a:t>
            </a:r>
          </a:p>
          <a:p>
            <a:pPr marL="0" indent="0" algn="l">
              <a:buNone/>
            </a:pPr>
            <a:r>
              <a:rPr lang="ru-RU" dirty="0">
                <a:solidFill>
                  <a:schemeClr val="tx1"/>
                </a:solidFill>
              </a:rPr>
              <a:t>К </a:t>
            </a:r>
            <a:r>
              <a:rPr lang="en-US" dirty="0">
                <a:solidFill>
                  <a:schemeClr val="tx1"/>
                </a:solidFill>
              </a:rPr>
              <a:t>XII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XIII </a:t>
            </a:r>
            <a:r>
              <a:rPr lang="ru-RU" dirty="0">
                <a:solidFill>
                  <a:schemeClr val="tx1"/>
                </a:solidFill>
              </a:rPr>
              <a:t>веках лабиринты использовали для развлечения, делая из них живые изгороди с запутанными путями.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0A56DC-7E04-41B6-802B-22C68BC51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1" y="4287523"/>
            <a:ext cx="3086243" cy="23146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75C9A2-D6E8-40E3-BDC0-015F7BBEE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43" y="4287522"/>
            <a:ext cx="3473382" cy="231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1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2EBEA-656F-4595-BC09-F0066DCC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467" y="0"/>
            <a:ext cx="6364401" cy="774819"/>
          </a:xfrm>
        </p:spPr>
        <p:txBody>
          <a:bodyPr/>
          <a:lstStyle/>
          <a:p>
            <a:r>
              <a:rPr lang="ru-RU" dirty="0"/>
              <a:t>Классификация лабиринтов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12ABD-9B0D-43A8-B3F2-AF116FA1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5722"/>
            <a:ext cx="9819118" cy="1057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Идеальный лабиринт</a:t>
            </a: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лабиринт без петель или замкнутых цепей и без недостижимых областей. Из каждой точки существует ровно один путь к любой другой точке. Лабиринт имеет только одно решение.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586715-F604-40C2-A078-E0D6ECC98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629" y="3129424"/>
            <a:ext cx="4619859" cy="29228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A1524-2D69-4082-8F99-75DB68D6E842}"/>
              </a:ext>
            </a:extLst>
          </p:cNvPr>
          <p:cNvSpPr txBox="1"/>
          <p:nvPr/>
        </p:nvSpPr>
        <p:spPr>
          <a:xfrm>
            <a:off x="0" y="1736367"/>
            <a:ext cx="99473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Плетёный лабиринт </a:t>
            </a: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означает, что в лабиринте нет тупиков. В таком лабиринте используются проходы, замыкающиеся и возвращающиеся друг к другу (отсюда название «плетёный»), они заставляют тратить больше времени на ходьбу кругами вместо попадания в тупики. 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DE817-63EB-44A2-B4D5-D8E5F5257C79}"/>
              </a:ext>
            </a:extLst>
          </p:cNvPr>
          <p:cNvSpPr txBox="1"/>
          <p:nvPr/>
        </p:nvSpPr>
        <p:spPr>
          <a:xfrm flipH="1">
            <a:off x="3447691" y="6152673"/>
            <a:ext cx="292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Идеальный лабиринт</a:t>
            </a:r>
          </a:p>
        </p:txBody>
      </p:sp>
    </p:spTree>
    <p:extLst>
      <p:ext uri="{BB962C8B-B14F-4D97-AF65-F5344CB8AC3E}">
        <p14:creationId xmlns:p14="http://schemas.microsoft.com/office/powerpoint/2010/main" val="410955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2EBEA-656F-4595-BC09-F0066DCC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467" y="0"/>
            <a:ext cx="6364401" cy="774819"/>
          </a:xfrm>
        </p:spPr>
        <p:txBody>
          <a:bodyPr/>
          <a:lstStyle/>
          <a:p>
            <a:r>
              <a:rPr lang="ru-RU" dirty="0"/>
              <a:t>Классификация лабиринтов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12ABD-9B0D-43A8-B3F2-AF116FA1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5722"/>
            <a:ext cx="9819118" cy="10572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b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Одномаршрутный</a:t>
            </a:r>
            <a:r>
              <a:rPr lang="ru-RU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лабиринт</a:t>
            </a: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подразумевает лабиринт без развилок. </a:t>
            </a:r>
            <a:r>
              <a:rPr lang="ru-RU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Одномаршрутный</a:t>
            </a: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лабиринт содержит один длинный извивающийся проход, который меняет направление на всём протяжении лабиринта. Он не очень сложен, только если вы случайно не повернёте назад на полпути и не вернётесь в начало. </a:t>
            </a: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(Рис. 3)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BA1524-2D69-4082-8F99-75DB68D6E842}"/>
              </a:ext>
            </a:extLst>
          </p:cNvPr>
          <p:cNvSpPr txBox="1"/>
          <p:nvPr/>
        </p:nvSpPr>
        <p:spPr>
          <a:xfrm>
            <a:off x="0" y="1862983"/>
            <a:ext cx="99473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Разреженный</a:t>
            </a: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лабиринт не прокладывает проходы через каждую ячейку, то есть некоторые из них не создаются. Это подразумевает наличие недостижимых областей, то есть он в некотором смысле противоположен плетёному лабиринту.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DE817-63EB-44A2-B4D5-D8E5F5257C79}"/>
              </a:ext>
            </a:extLst>
          </p:cNvPr>
          <p:cNvSpPr txBox="1"/>
          <p:nvPr/>
        </p:nvSpPr>
        <p:spPr>
          <a:xfrm flipH="1">
            <a:off x="4295755" y="6241727"/>
            <a:ext cx="12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Рис. 3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7A281C-AC11-4A61-9343-0991E13E2D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810" y="3062249"/>
            <a:ext cx="4347497" cy="3179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52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7CF3E-DD21-4394-81DF-E7B3ED2C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60" y="0"/>
            <a:ext cx="8596668" cy="774583"/>
          </a:xfrm>
        </p:spPr>
        <p:txBody>
          <a:bodyPr/>
          <a:lstStyle/>
          <a:p>
            <a:r>
              <a:rPr lang="ru-RU" dirty="0"/>
              <a:t>Представление в программе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8D4F53-CA89-445B-B489-27163679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4582"/>
            <a:ext cx="9865453" cy="231317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наглядности 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</a:t>
            </a:r>
            <a:r>
              <a:rPr lang="ru-RU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абиринт будем представить в виде 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графа</a:t>
            </a:r>
            <a:r>
              <a:rPr lang="ru-RU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где вершины (ячейки) – это клетки-квадраты, а ребра – пути между этими клетками (узлами).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программе лабиринт хранится в виде массива.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Оценку лабиринтов будем проводить по использованной памяти и по наличию тупиков.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на маленьком лабиринте: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D32480-F67B-4287-8EFD-A2DECDD3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0" y="3174820"/>
            <a:ext cx="9435548" cy="290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012BE-AF76-4BE6-9597-EDB05133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498" y="0"/>
            <a:ext cx="6511896" cy="718757"/>
          </a:xfrm>
        </p:spPr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FF9F2D-0314-406F-BBAA-B4178BA9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4000"/>
            <a:ext cx="9614019" cy="284724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Лабиринт</a:t>
            </a:r>
            <a:r>
              <a:rPr lang="ru-RU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структура, состоящая из запутанных путей к выходу или путей, ведущих в тупик.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Будем классифицировать лабиринты по маршрутизации как наиболее интересный аспект в генерации лабиринтов. Он связан с типами проходов в пределах геометрии.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Петля</a:t>
            </a: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круговое движение в виде замкнуто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пути</a:t>
            </a: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Цикл</a:t>
            </a: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возможность прийти в одну и ту же точку 2 и больше путями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57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11EB3-6E23-41A6-AC0A-BCCEA532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369287" cy="816638"/>
          </a:xfrm>
        </p:spPr>
        <p:txBody>
          <a:bodyPr/>
          <a:lstStyle/>
          <a:p>
            <a:r>
              <a:rPr lang="ru-RU" dirty="0"/>
              <a:t>Пример хранения лабиринта в программе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E2B0C8-3275-4D4F-865C-1E1A0D8C9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485" y="2523105"/>
            <a:ext cx="2849218" cy="4239082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4EB8FC-439D-498F-9255-6A5B46165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4" y="1015026"/>
            <a:ext cx="5133820" cy="261444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2921A8-E635-46E6-A56D-8FD5CC223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4" y="4030908"/>
            <a:ext cx="2849218" cy="18588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960765-6CF8-4713-B838-C6645D2296A1}"/>
              </a:ext>
            </a:extLst>
          </p:cNvPr>
          <p:cNvSpPr txBox="1"/>
          <p:nvPr/>
        </p:nvSpPr>
        <p:spPr>
          <a:xfrm>
            <a:off x="5383268" y="1015026"/>
            <a:ext cx="5035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Храним массив размерностью в нашем случае 3х2, каждая ячейка из которых хранит два числа, обозначающие стенку снизу и сверху соответственно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D46E4D-303D-4C35-9FBB-12E6D16B677E}"/>
              </a:ext>
            </a:extLst>
          </p:cNvPr>
          <p:cNvSpPr txBox="1"/>
          <p:nvPr/>
        </p:nvSpPr>
        <p:spPr>
          <a:xfrm>
            <a:off x="3202182" y="4529042"/>
            <a:ext cx="503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Заполнение массива для нашего примера лабиринта</a:t>
            </a:r>
          </a:p>
        </p:txBody>
      </p:sp>
    </p:spTree>
    <p:extLst>
      <p:ext uri="{BB962C8B-B14F-4D97-AF65-F5344CB8AC3E}">
        <p14:creationId xmlns:p14="http://schemas.microsoft.com/office/powerpoint/2010/main" val="199108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EA4AB-A7BF-4350-9B57-2CD721B3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4" y="0"/>
            <a:ext cx="6965037" cy="682305"/>
          </a:xfrm>
        </p:spPr>
        <p:txBody>
          <a:bodyPr/>
          <a:lstStyle/>
          <a:p>
            <a:r>
              <a:rPr lang="ru-RU" dirty="0"/>
              <a:t>Алгоритмы создания лабиринта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7332033-76CC-4018-8840-CE4513B44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682305"/>
                <a:ext cx="10442713" cy="617569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Recursive backtracker: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При вырезании проходов он ведёт себя максимально жадно, всегда вырезает проход в несозданной части, если она существует рядом с текущей ячейкой. Каждый раз, когда мы перемещаемся к новой ячейке, запоминаем предыдущую ячейку. Если рядом с текущей позицией нет несозданных ячеек, то извлекаем из памяти предыдущую позицию.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Удобнее хранить все ячейки в стеки, так как мы запоминаем и вытаскиваем последнюю ячейку, которую запомнили.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Так как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запоминаем все ячейки, памяти требуется: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Алгоритм Краскала: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вырезает проходы случайным образом. Помечаем каждую ячейку уникальным идентификатором, а затем обходим все ячейки в случайном порядке. Если ячейки с обеих сторон от каждого прохода имеют разные идентификаторы, то удаляем стену и задаём всем ячейкам с одной стороны тот же идентификатор, что и ячейкам с другой.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Хранить удобнее всего такой лабиринт как дерево, так как объединение ячеек происходит в таком случае очень быстро.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Так как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запоминаем все ячейки, памяти требуется: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7332033-76CC-4018-8840-CE4513B44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682305"/>
                <a:ext cx="10442713" cy="6175695"/>
              </a:xfrm>
              <a:blipFill>
                <a:blip r:embed="rId2"/>
                <a:stretch>
                  <a:fillRect l="-467" t="-592" r="-9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97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EA4AB-A7BF-4350-9B57-2CD721B3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4" y="0"/>
            <a:ext cx="6965037" cy="682305"/>
          </a:xfrm>
        </p:spPr>
        <p:txBody>
          <a:bodyPr/>
          <a:lstStyle/>
          <a:p>
            <a:r>
              <a:rPr lang="ru-RU" dirty="0"/>
              <a:t>Алгоритмы создания лабиринта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7332033-76CC-4018-8840-CE4513B44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2305"/>
                <a:ext cx="10024844" cy="617569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Алгоритм Прима (истинный):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присваиваем уникально случайные числа-веса проходам. Начинаем с любой ячейки. Выбираем проход с наименьшим весом, соединяем часть лабиринта, которая ещё не находится в основной части, затем присоединяем её к лабиринту.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еобходимо хранить все рёбра границы, с учетом их веса.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Так как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запоминаем все ребра и ячейки, памяти требуется: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Хранить удобнее всего такой лабиринт как дерево.</a:t>
                </a:r>
                <a:endParaRPr lang="ru-RU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Алгоритм Прима (упрощённый):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здесь веса рёбер одинаковы. Работает аналогично истинному алгоритму Прима, но выбираем случайным образом проход, соединяющее лабиринт с ячейкой, которую присоединим к лабиринту.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Так как рёбра не имеют веса и не упорядочены, храним как простой список. Требуемая память: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Удобнее хранить в виде дерева.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7332033-76CC-4018-8840-CE4513B44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2305"/>
                <a:ext cx="10024844" cy="6175695"/>
              </a:xfrm>
              <a:blipFill>
                <a:blip r:embed="rId2"/>
                <a:stretch>
                  <a:fillRect l="-487" t="-592" r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86040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619</TotalTime>
  <Words>1900</Words>
  <Application>Microsoft Office PowerPoint</Application>
  <PresentationFormat>Широкоэкранный</PresentationFormat>
  <Paragraphs>141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Trebuchet MS</vt:lpstr>
      <vt:lpstr>Wingdings 3</vt:lpstr>
      <vt:lpstr>Аспект</vt:lpstr>
      <vt:lpstr>Генерация лабиринтов</vt:lpstr>
      <vt:lpstr>История</vt:lpstr>
      <vt:lpstr>Классификация лабиринтов</vt:lpstr>
      <vt:lpstr>Классификация лабиринтов</vt:lpstr>
      <vt:lpstr>Представление в программе</vt:lpstr>
      <vt:lpstr>Основные понятия</vt:lpstr>
      <vt:lpstr>Пример хранения лабиринта в программе</vt:lpstr>
      <vt:lpstr>Алгоритмы создания лабиринта</vt:lpstr>
      <vt:lpstr>Алгоритмы создания лабиринта</vt:lpstr>
      <vt:lpstr>Алгоритмы создания лабиринта</vt:lpstr>
      <vt:lpstr>Алгоритмы создания лабиринта</vt:lpstr>
      <vt:lpstr>Алгоритмы создания лабиринта</vt:lpstr>
      <vt:lpstr>Алгоритмы создания лабиринта</vt:lpstr>
      <vt:lpstr>Алгоритмы создания лабиринта</vt:lpstr>
      <vt:lpstr>Сравнение алгоритмов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Генерация лабиринтов</dc:title>
  <dc:creator>Diana Sergeeva</dc:creator>
  <cp:lastModifiedBy>Dishulka</cp:lastModifiedBy>
  <cp:revision>27</cp:revision>
  <dcterms:created xsi:type="dcterms:W3CDTF">2021-03-31T19:31:13Z</dcterms:created>
  <dcterms:modified xsi:type="dcterms:W3CDTF">2021-04-21T22:41:59Z</dcterms:modified>
</cp:coreProperties>
</file>