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 id="257" r:id="rId3"/>
    <p:sldId id="259" r:id="rId4"/>
    <p:sldId id="258" r:id="rId5"/>
    <p:sldId id="260" r:id="rId6"/>
    <p:sldId id="261" r:id="rId7"/>
    <p:sldId id="262" r:id="rId8"/>
    <p:sldId id="263" r:id="rId9"/>
    <p:sldId id="265" r:id="rId10"/>
    <p:sldId id="266" r:id="rId11"/>
    <p:sldId id="264" r:id="rId12"/>
    <p:sldId id="267" r:id="rId13"/>
    <p:sldId id="268" r:id="rId14"/>
    <p:sldId id="269" r:id="rId15"/>
    <p:sldId id="270" r:id="rId16"/>
    <p:sldId id="273" r:id="rId17"/>
    <p:sldId id="271" r:id="rId18"/>
    <p:sldId id="272" r:id="rId19"/>
    <p:sldId id="278" r:id="rId20"/>
    <p:sldId id="276" r:id="rId21"/>
    <p:sldId id="277" r:id="rId22"/>
    <p:sldId id="275"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5"/>
    <p:restoredTop sz="94545"/>
  </p:normalViewPr>
  <p:slideViewPr>
    <p:cSldViewPr snapToGrid="0" snapToObjects="1">
      <p:cViewPr varScale="1">
        <p:scale>
          <a:sx n="79" d="100"/>
          <a:sy n="79" d="100"/>
        </p:scale>
        <p:origin x="4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586B75A-687E-405C-8A0B-8D00578BA2C3}" type="datetimeFigureOut">
              <a:rPr lang="en-US" dirty="0"/>
              <a:pPr/>
              <a:t>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2/6/20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2/6/20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2/6/20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ru-RU" smtClean="0"/>
              <a:t>Образец заголовка</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7"/>
          <p:cNvSpPr>
            <a:spLocks noGrp="1"/>
          </p:cNvSpPr>
          <p:nvPr>
            <p:ph type="dt" sz="half" idx="10"/>
          </p:nvPr>
        </p:nvSpPr>
        <p:spPr/>
        <p:txBody>
          <a:bodyPr/>
          <a:lstStyle/>
          <a:p>
            <a:fld id="{5586B75A-687E-405C-8A0B-8D00578BA2C3}" type="datetimeFigureOut">
              <a:rPr lang="en-US" dirty="0"/>
              <a:pPr/>
              <a:t>2/6/20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Чтобы добавить рисунок, перетащите его в заполнитель или щелкните значок</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7"/>
          <p:cNvSpPr>
            <a:spLocks noGrp="1"/>
          </p:cNvSpPr>
          <p:nvPr>
            <p:ph type="dt" sz="half" idx="10"/>
          </p:nvPr>
        </p:nvSpPr>
        <p:spPr/>
        <p:txBody>
          <a:bodyPr/>
          <a:lstStyle/>
          <a:p>
            <a:fld id="{5586B75A-687E-405C-8A0B-8D00578BA2C3}" type="datetimeFigureOut">
              <a:rPr lang="en-US" dirty="0"/>
              <a:pPr/>
              <a:t>2/6/20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2/6/20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avesli.com/urok-21-zagolovochnye-fajl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 Id="rId3" Type="http://schemas.openxmlformats.org/officeDocument/2006/relationships/image" Target="../media/image5.tiff"/></Relationships>
</file>

<file path=ppt/slides/_rels/slide21.xml.rels><?xml version="1.0" encoding="UTF-8" standalone="yes"?>
<Relationships xmlns="http://schemas.openxmlformats.org/package/2006/relationships"><Relationship Id="rId11" Type="http://schemas.openxmlformats.org/officeDocument/2006/relationships/hyperlink" Target="https://ru.wikipedia.org/wiki/%D0%A1%D1%82%D0%B0%D0%BD%D0%B4%D0%B0%D1%80%D1%82%D0%BD%D0%B0%D1%8F_%D0%B1%D0%B8%D0%B1%D0%BB%D0%B8%D0%BE%D1%82%D0%B5%D0%BA%D0%B0_%D1%8F%D0%B7%D1%8B%D0%BA%D0%B0_%D0%A1%D0%B8" TargetMode="External"/><Relationship Id="rId12" Type="http://schemas.openxmlformats.org/officeDocument/2006/relationships/hyperlink" Target="https://ru.wikipedia.org/wiki/%D0%A1%D1%82%D0%B0%D0%BD%D0%B4%D0%B0%D1%80%D1%82%D0%BD%D0%B0%D1%8F_%D0%B1%D0%B8%D0%B1%D0%BB%D0%B8%D0%BE%D1%82%D0%B5%D0%BA%D0%B0_C%2B%2B" TargetMode="External"/><Relationship Id="rId1" Type="http://schemas.openxmlformats.org/officeDocument/2006/relationships/slideLayout" Target="../slideLayouts/slideLayout2.xml"/><Relationship Id="rId2" Type="http://schemas.openxmlformats.org/officeDocument/2006/relationships/hyperlink" Target="https://ru.wikipedia.org/wiki/%D0%90%D0%BD%D0%B3%D0%BB%D0%B8%D0%B9%D1%81%D0%BA%D0%B8%D0%B9_%D1%8F%D0%B7%D1%8B%D0%BA" TargetMode="External"/><Relationship Id="rId3" Type="http://schemas.openxmlformats.org/officeDocument/2006/relationships/hyperlink" Target="https://ru.wikipedia.org/wiki/%D0%9F%D1%80%D0%B5%D0%BF%D1%80%D0%BE%D1%86%D0%B5%D1%81%D1%81%D0%BE%D1%80" TargetMode="External"/><Relationship Id="rId4" Type="http://schemas.openxmlformats.org/officeDocument/2006/relationships/hyperlink" Target="https://ru.wikipedia.org/wiki/%D0%98%D1%81%D1%85%D0%BE%D0%B4%D0%BD%D1%8B%D0%B9_%D1%82%D0%B5%D0%BA%D1%81%D1%82" TargetMode="External"/><Relationship Id="rId5" Type="http://schemas.openxmlformats.org/officeDocument/2006/relationships/hyperlink" Target="https://ru.wikipedia.org/wiki/%D0%94%D0%B8%D1%80%D0%B5%D0%BA%D1%82%D0%B8%D0%B2%D0%B0_(%D0%BF%D1%80%D0%BE%D0%B3%D1%80%D0%B0%D0%BC%D0%BC%D0%B8%D1%80%D0%BE%D0%B2%D0%B0%D0%BD%D0%B8%D0%B5)" TargetMode="External"/><Relationship Id="rId6" Type="http://schemas.openxmlformats.org/officeDocument/2006/relationships/hyperlink" Target="https://ru.wikipedia.org/wiki/%D0%9F%D0%B0%D1%81%D0%BA%D0%B0%D0%BB%D1%8C_(%D1%8F%D0%B7%D1%8B%D0%BA_%D0%BF%D1%80%D0%BE%D0%B3%D1%80%D0%B0%D0%BC%D0%BC%D0%B8%D1%80%D0%BE%D0%B2%D0%B0%D0%BD%D0%B8%D1%8F)" TargetMode="External"/><Relationship Id="rId7" Type="http://schemas.openxmlformats.org/officeDocument/2006/relationships/hyperlink" Target="https://ru.wikipedia.org/wiki/%D0%AF%D0%B7%D1%8B%D0%BA_%D0%BF%D1%80%D0%BE%D0%B3%D1%80%D0%B0%D0%BC%D0%BC%D0%B8%D1%80%D0%BE%D0%B2%D0%B0%D0%BD%D0%B8%D1%8F" TargetMode="External"/><Relationship Id="rId8" Type="http://schemas.openxmlformats.org/officeDocument/2006/relationships/hyperlink" Target="https://ru.wikipedia.org/wiki/C%2B%2B#%D0%9D%D0%B5%D0%BE%D0%B1%D1%8A%D0%B5%D0%BA%D1%82%D0%BD%D0%BE-%D0%BE%D1%80%D0%B8%D0%B5%D0%BD%D1%82%D0%B8%D1%80%D0%BE%D0%B2%D0%B0%D0%BD%D0%BD%D1%8B%D0%B5_%D0%B2%D0%BE%D0%B7%D0%BC%D0%BE%D0%B6%D0%BD%D0%BE%D1%81%D1%82%D0%B8" TargetMode="External"/><Relationship Id="rId9" Type="http://schemas.openxmlformats.org/officeDocument/2006/relationships/hyperlink" Target="https://ru.wikipedia.org/wiki/C%2B%2B" TargetMode="External"/><Relationship Id="rId10" Type="http://schemas.openxmlformats.org/officeDocument/2006/relationships/hyperlink" Target="https://ru.wikipedia.org/wiki/%D0%A1%D1%82%D0%B0%D0%BD%D0%B4%D0%B0%D1%80%D1%82%D0%BD%D0%B0%D1%8F_%D0%B1%D0%B8%D0%B1%D0%BB%D0%B8%D0%BE%D1%82%D0%B5%D0%BA%D0%B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Объектно-ориентированное программирование</a:t>
            </a:r>
            <a:endParaRPr lang="ru-RU" dirty="0"/>
          </a:p>
        </p:txBody>
      </p:sp>
      <p:sp>
        <p:nvSpPr>
          <p:cNvPr id="3" name="Подзаголовок 2"/>
          <p:cNvSpPr>
            <a:spLocks noGrp="1"/>
          </p:cNvSpPr>
          <p:nvPr>
            <p:ph type="subTitle" idx="1"/>
          </p:nvPr>
        </p:nvSpPr>
        <p:spPr/>
        <p:txBody>
          <a:bodyPr/>
          <a:lstStyle/>
          <a:p>
            <a:r>
              <a:rPr lang="ru-RU" dirty="0" smtClean="0"/>
              <a:t>Введение</a:t>
            </a:r>
            <a:endParaRPr lang="ru-RU" dirty="0"/>
          </a:p>
        </p:txBody>
      </p:sp>
    </p:spTree>
    <p:extLst>
      <p:ext uri="{BB962C8B-B14F-4D97-AF65-F5344CB8AC3E}">
        <p14:creationId xmlns:p14="http://schemas.microsoft.com/office/powerpoint/2010/main" val="289595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a:t>
            </a:r>
            <a:r>
              <a:rPr lang="ru-RU" dirty="0" smtClean="0"/>
              <a:t>остав компилятора</a:t>
            </a:r>
            <a:br>
              <a:rPr lang="ru-RU" dirty="0" smtClean="0"/>
            </a:br>
            <a:r>
              <a:rPr lang="en-US" dirty="0" smtClean="0"/>
              <a:t>GCC</a:t>
            </a:r>
            <a:endParaRPr lang="ru-RU" dirty="0"/>
          </a:p>
        </p:txBody>
      </p:sp>
      <p:sp>
        <p:nvSpPr>
          <p:cNvPr id="3" name="Объект 2"/>
          <p:cNvSpPr>
            <a:spLocks noGrp="1"/>
          </p:cNvSpPr>
          <p:nvPr>
            <p:ph idx="1"/>
          </p:nvPr>
        </p:nvSpPr>
        <p:spPr/>
        <p:txBody>
          <a:bodyPr>
            <a:noAutofit/>
          </a:bodyPr>
          <a:lstStyle/>
          <a:p>
            <a:pPr marL="0" indent="0">
              <a:buNone/>
            </a:pPr>
            <a:r>
              <a:rPr lang="ru-RU" sz="3200" dirty="0"/>
              <a:t>GNU коллекция компиляторов включает в себя несколько языков. Из них, группу языков Си составляет три компилятора.</a:t>
            </a:r>
          </a:p>
          <a:p>
            <a:r>
              <a:rPr lang="ru-RU" sz="3200" b="1" dirty="0" err="1"/>
              <a:t>g</a:t>
            </a:r>
            <a:r>
              <a:rPr lang="ru-RU" sz="3200" b="1" dirty="0"/>
              <a:t>++</a:t>
            </a:r>
            <a:r>
              <a:rPr lang="ru-RU" sz="3200" dirty="0"/>
              <a:t> — компилятор с языка </a:t>
            </a:r>
            <a:r>
              <a:rPr lang="ru-RU" sz="3200" dirty="0" err="1"/>
              <a:t>C</a:t>
            </a:r>
            <a:r>
              <a:rPr lang="ru-RU" sz="3200" dirty="0"/>
              <a:t>++.</a:t>
            </a:r>
          </a:p>
          <a:p>
            <a:r>
              <a:rPr lang="en-US" sz="3200" b="1" dirty="0" err="1"/>
              <a:t>gcc</a:t>
            </a:r>
            <a:r>
              <a:rPr lang="en-US" sz="3200" dirty="0"/>
              <a:t> — </a:t>
            </a:r>
            <a:r>
              <a:rPr lang="en-US" sz="3200" dirty="0" err="1"/>
              <a:t>компилятор</a:t>
            </a:r>
            <a:r>
              <a:rPr lang="en-US" sz="3200" dirty="0"/>
              <a:t> </a:t>
            </a:r>
            <a:r>
              <a:rPr lang="en-US" sz="3200" dirty="0" err="1"/>
              <a:t>с</a:t>
            </a:r>
            <a:r>
              <a:rPr lang="en-US" sz="3200" dirty="0"/>
              <a:t> </a:t>
            </a:r>
            <a:r>
              <a:rPr lang="en-US" sz="3200" dirty="0" err="1"/>
              <a:t>языка</a:t>
            </a:r>
            <a:r>
              <a:rPr lang="en-US" sz="3200" dirty="0"/>
              <a:t> C (GNU C Compiler).</a:t>
            </a:r>
          </a:p>
          <a:p>
            <a:r>
              <a:rPr lang="ru-RU" sz="3200" b="1" dirty="0" err="1"/>
              <a:t>gcc</a:t>
            </a:r>
            <a:r>
              <a:rPr lang="ru-RU" sz="3200" b="1" dirty="0"/>
              <a:t> -</a:t>
            </a:r>
            <a:r>
              <a:rPr lang="ru-RU" sz="3200" b="1" dirty="0" err="1"/>
              <a:t>lobjc</a:t>
            </a:r>
            <a:r>
              <a:rPr lang="ru-RU" sz="3200" dirty="0"/>
              <a:t> — </a:t>
            </a:r>
            <a:r>
              <a:rPr lang="ru-RU" sz="3200" dirty="0" err="1"/>
              <a:t>Objective-C</a:t>
            </a:r>
            <a:r>
              <a:rPr lang="ru-RU" sz="3200" dirty="0"/>
              <a:t> — это, фактически, язык </a:t>
            </a:r>
            <a:r>
              <a:rPr lang="ru-RU" sz="3200" dirty="0" err="1"/>
              <a:t>C</a:t>
            </a:r>
            <a:r>
              <a:rPr lang="ru-RU" sz="3200" dirty="0"/>
              <a:t> с некоторой макро-магией, которая доступна в объектной библиотеке </a:t>
            </a:r>
            <a:r>
              <a:rPr lang="ru-RU" sz="3200" b="1" dirty="0" err="1"/>
              <a:t>objc</a:t>
            </a:r>
            <a:r>
              <a:rPr lang="ru-RU" sz="3200" dirty="0"/>
              <a:t>. Ее следует поставить и указать через ключ компиляции </a:t>
            </a:r>
            <a:r>
              <a:rPr lang="ru-RU" sz="3200" b="1" dirty="0"/>
              <a:t>-</a:t>
            </a:r>
            <a:r>
              <a:rPr lang="ru-RU" sz="3200" b="1" dirty="0" err="1"/>
              <a:t>l</a:t>
            </a:r>
            <a:r>
              <a:rPr lang="ru-RU" sz="3200" dirty="0"/>
              <a:t>.</a:t>
            </a:r>
            <a:endParaRPr lang="ru-RU" sz="3200" dirty="0"/>
          </a:p>
        </p:txBody>
      </p:sp>
    </p:spTree>
    <p:extLst>
      <p:ext uri="{BB962C8B-B14F-4D97-AF65-F5344CB8AC3E}">
        <p14:creationId xmlns:p14="http://schemas.microsoft.com/office/powerpoint/2010/main" val="146181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Состав </a:t>
            </a:r>
            <a:r>
              <a:rPr lang="en-US" dirty="0" smtClean="0"/>
              <a:t>GCC</a:t>
            </a:r>
            <a:endParaRPr lang="ru-RU" dirty="0"/>
          </a:p>
        </p:txBody>
      </p:sp>
      <p:sp>
        <p:nvSpPr>
          <p:cNvPr id="3" name="Объект 2"/>
          <p:cNvSpPr>
            <a:spLocks noGrp="1"/>
          </p:cNvSpPr>
          <p:nvPr>
            <p:ph idx="1"/>
          </p:nvPr>
        </p:nvSpPr>
        <p:spPr/>
        <p:txBody>
          <a:bodyPr>
            <a:normAutofit/>
          </a:bodyPr>
          <a:lstStyle/>
          <a:p>
            <a:pPr marL="0" indent="0">
              <a:buNone/>
            </a:pPr>
            <a:r>
              <a:rPr lang="ru-RU" sz="3200" dirty="0" smtClean="0"/>
              <a:t>В состав </a:t>
            </a:r>
            <a:r>
              <a:rPr lang="en-US" sz="3200" dirty="0" smtClean="0"/>
              <a:t>GCC  </a:t>
            </a:r>
            <a:r>
              <a:rPr lang="ru-RU" sz="3200" dirty="0" smtClean="0"/>
              <a:t>входят следующие инструментальные программные компоненты:</a:t>
            </a:r>
          </a:p>
          <a:p>
            <a:r>
              <a:rPr lang="ru-RU" sz="3200" dirty="0" smtClean="0"/>
              <a:t>препроцессор</a:t>
            </a:r>
          </a:p>
          <a:p>
            <a:r>
              <a:rPr lang="ru-RU" sz="3200" dirty="0"/>
              <a:t>а</a:t>
            </a:r>
            <a:r>
              <a:rPr lang="ru-RU" sz="3200" dirty="0" smtClean="0"/>
              <a:t>ссемблер</a:t>
            </a:r>
          </a:p>
          <a:p>
            <a:r>
              <a:rPr lang="ru-RU" sz="3200" dirty="0" smtClean="0"/>
              <a:t>компилятор</a:t>
            </a:r>
          </a:p>
          <a:p>
            <a:r>
              <a:rPr lang="ru-RU" sz="3200" dirty="0" err="1"/>
              <a:t>к</a:t>
            </a:r>
            <a:r>
              <a:rPr lang="ru-RU" sz="3200" dirty="0" err="1" smtClean="0"/>
              <a:t>омпановщик</a:t>
            </a:r>
            <a:r>
              <a:rPr lang="ru-RU" sz="3200" dirty="0" smtClean="0"/>
              <a:t> (редактор связей)</a:t>
            </a:r>
          </a:p>
          <a:p>
            <a:endParaRPr lang="ru-RU" sz="3200" dirty="0"/>
          </a:p>
        </p:txBody>
      </p:sp>
    </p:spTree>
    <p:extLst>
      <p:ext uri="{BB962C8B-B14F-4D97-AF65-F5344CB8AC3E}">
        <p14:creationId xmlns:p14="http://schemas.microsoft.com/office/powerpoint/2010/main" val="197246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3200" dirty="0" err="1" smtClean="0"/>
              <a:t>Препроцессинг</a:t>
            </a:r>
            <a:endParaRPr lang="ru-RU" sz="3200" dirty="0"/>
          </a:p>
        </p:txBody>
      </p:sp>
      <p:sp>
        <p:nvSpPr>
          <p:cNvPr id="3" name="Объект 2"/>
          <p:cNvSpPr>
            <a:spLocks noGrp="1"/>
          </p:cNvSpPr>
          <p:nvPr>
            <p:ph idx="1"/>
          </p:nvPr>
        </p:nvSpPr>
        <p:spPr>
          <a:xfrm>
            <a:off x="3869268" y="733476"/>
            <a:ext cx="7315200" cy="5120640"/>
          </a:xfrm>
        </p:spPr>
        <p:txBody>
          <a:bodyPr>
            <a:noAutofit/>
          </a:bodyPr>
          <a:lstStyle/>
          <a:p>
            <a:pPr marL="0" indent="0">
              <a:buNone/>
            </a:pPr>
            <a:endParaRPr lang="ru-RU" sz="2200" b="1" dirty="0"/>
          </a:p>
          <a:p>
            <a:pPr marL="0" indent="0">
              <a:buNone/>
            </a:pPr>
            <a:r>
              <a:rPr lang="ru-RU" sz="2200" dirty="0" err="1" smtClean="0"/>
              <a:t>Препроцессинг</a:t>
            </a:r>
            <a:r>
              <a:rPr lang="ru-RU" sz="2200" dirty="0"/>
              <a:t> </a:t>
            </a:r>
            <a:r>
              <a:rPr lang="ru-RU" sz="2200" dirty="0" smtClean="0"/>
              <a:t>- </a:t>
            </a:r>
            <a:r>
              <a:rPr lang="ru-RU" sz="2200" dirty="0"/>
              <a:t>обработка текстовых файлов утилитой препроцессора, который производит замены текстов согласно правилам языка препроцессора </a:t>
            </a:r>
            <a:r>
              <a:rPr lang="ru-RU" sz="2200" dirty="0" err="1"/>
              <a:t>C</a:t>
            </a:r>
            <a:r>
              <a:rPr lang="ru-RU" sz="2200" dirty="0"/>
              <a:t>/</a:t>
            </a:r>
            <a:r>
              <a:rPr lang="ru-RU" sz="2200" dirty="0" err="1"/>
              <a:t>C</a:t>
            </a:r>
            <a:r>
              <a:rPr lang="ru-RU" sz="2200" dirty="0"/>
              <a:t>++. После препроцессора, тексты компилируемых файлов, обычно, значительно вырастают в размерах, но теперь в них содержится все, что потребуется компилятору для создания объектного файла</a:t>
            </a:r>
            <a:r>
              <a:rPr lang="ru-RU" sz="2200" dirty="0" smtClean="0"/>
              <a:t>.</a:t>
            </a:r>
          </a:p>
          <a:p>
            <a:pPr marL="0" indent="0">
              <a:buNone/>
            </a:pPr>
            <a:r>
              <a:rPr lang="ru-RU" sz="2200" dirty="0"/>
              <a:t>Основными элементами языка препроцессора являются директивы и </a:t>
            </a:r>
            <a:r>
              <a:rPr lang="ru-RU" sz="2200" dirty="0" err="1"/>
              <a:t>макросимволы</a:t>
            </a:r>
            <a:r>
              <a:rPr lang="ru-RU" sz="2200" dirty="0"/>
              <a:t>. Директивы вводятся с помощью символа "решетка" (#) в начале строки. Все, что следует за символом решетки и до конца строки считается директивой препроцессора. Директива препроцессора </a:t>
            </a:r>
            <a:r>
              <a:rPr lang="ru-RU" sz="2200" b="1" dirty="0" err="1"/>
              <a:t>define</a:t>
            </a:r>
            <a:r>
              <a:rPr lang="ru-RU" sz="2200" dirty="0"/>
              <a:t> вводит специальные </a:t>
            </a:r>
            <a:r>
              <a:rPr lang="ru-RU" sz="2200" dirty="0" err="1"/>
              <a:t>макросимволы</a:t>
            </a:r>
            <a:r>
              <a:rPr lang="ru-RU" sz="2200" dirty="0"/>
              <a:t>, которые могут быть использованы в следующих выражениях языка </a:t>
            </a:r>
            <a:r>
              <a:rPr lang="ru-RU" sz="2200" dirty="0" smtClean="0"/>
              <a:t>препроцессора. Директива </a:t>
            </a:r>
            <a:r>
              <a:rPr lang="en-US" sz="2200" dirty="0" smtClean="0"/>
              <a:t>#</a:t>
            </a:r>
            <a:r>
              <a:rPr lang="en-US" sz="2200" b="1" dirty="0" smtClean="0"/>
              <a:t>include</a:t>
            </a:r>
            <a:r>
              <a:rPr lang="en-US" sz="2200" dirty="0" smtClean="0"/>
              <a:t> </a:t>
            </a:r>
            <a:r>
              <a:rPr lang="ru-RU" sz="2200" dirty="0" smtClean="0"/>
              <a:t>подставляет вместо имени указанного за ней файла его содержимое.</a:t>
            </a:r>
          </a:p>
          <a:p>
            <a:pPr marL="0" indent="0">
              <a:buNone/>
            </a:pPr>
            <a:r>
              <a:rPr lang="ru-RU" sz="2200" dirty="0" smtClean="0"/>
              <a:t>РЕЗУЛЬТАТ </a:t>
            </a:r>
            <a:r>
              <a:rPr lang="mr-IN" sz="2200" dirty="0" smtClean="0"/>
              <a:t>–</a:t>
            </a:r>
            <a:r>
              <a:rPr lang="en-US" sz="2200" dirty="0" smtClean="0"/>
              <a:t>&gt; </a:t>
            </a:r>
            <a:r>
              <a:rPr lang="ru-RU" sz="2200" dirty="0" smtClean="0"/>
              <a:t>файл</a:t>
            </a:r>
            <a:r>
              <a:rPr lang="en-US" sz="2200" dirty="0" smtClean="0"/>
              <a:t> </a:t>
            </a:r>
            <a:r>
              <a:rPr lang="en-US" sz="2200" b="1" dirty="0" smtClean="0"/>
              <a:t>.</a:t>
            </a:r>
            <a:r>
              <a:rPr lang="en-US" sz="2200" b="1" dirty="0" err="1" smtClean="0"/>
              <a:t>i</a:t>
            </a:r>
            <a:r>
              <a:rPr lang="en-US" sz="2200" b="1" dirty="0" smtClean="0"/>
              <a:t>   </a:t>
            </a:r>
            <a:r>
              <a:rPr lang="ru-RU" sz="2200" b="1" dirty="0" smtClean="0"/>
              <a:t>или </a:t>
            </a:r>
            <a:r>
              <a:rPr lang="en-US" sz="2200" b="1" dirty="0" smtClean="0"/>
              <a:t>.ii   </a:t>
            </a:r>
            <a:endParaRPr lang="ru-RU" sz="2200" b="1" dirty="0"/>
          </a:p>
        </p:txBody>
      </p:sp>
    </p:spTree>
    <p:extLst>
      <p:ext uri="{BB962C8B-B14F-4D97-AF65-F5344CB8AC3E}">
        <p14:creationId xmlns:p14="http://schemas.microsoft.com/office/powerpoint/2010/main" val="1851743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b="1" dirty="0"/>
              <a:t>Ассемблирование</a:t>
            </a:r>
            <a:endParaRPr lang="ru-RU" sz="2800" dirty="0"/>
          </a:p>
        </p:txBody>
      </p:sp>
      <p:sp>
        <p:nvSpPr>
          <p:cNvPr id="3" name="Объект 2"/>
          <p:cNvSpPr>
            <a:spLocks noGrp="1"/>
          </p:cNvSpPr>
          <p:nvPr>
            <p:ph idx="1"/>
          </p:nvPr>
        </p:nvSpPr>
        <p:spPr/>
        <p:txBody>
          <a:bodyPr/>
          <a:lstStyle/>
          <a:p>
            <a:pPr marL="0" indent="0">
              <a:buNone/>
            </a:pPr>
            <a:r>
              <a:rPr lang="ru-RU" dirty="0" smtClean="0"/>
              <a:t>Ассемблирование не является обязательным процессом обработки файлов на языке </a:t>
            </a:r>
            <a:r>
              <a:rPr lang="ru-RU" dirty="0" err="1" smtClean="0"/>
              <a:t>C</a:t>
            </a:r>
            <a:r>
              <a:rPr lang="ru-RU" dirty="0" smtClean="0"/>
              <a:t>++.</a:t>
            </a:r>
          </a:p>
          <a:p>
            <a:pPr marL="0" indent="0">
              <a:buNone/>
            </a:pPr>
            <a:r>
              <a:rPr lang="ru-RU" dirty="0" smtClean="0"/>
              <a:t>По своей сути это процесс трансляции выражений одного языка в другой. Более конкретно, в данном случае, мы имеем на входе утилиты ассемблера файл с текстом на языке </a:t>
            </a:r>
            <a:r>
              <a:rPr lang="ru-RU" dirty="0" err="1" smtClean="0"/>
              <a:t>C</a:t>
            </a:r>
            <a:r>
              <a:rPr lang="ru-RU" dirty="0" smtClean="0"/>
              <a:t>++ (компиляционный лист), а на выходе мы получаем файл с текстом на языке Ассемблера. Язык Ассемблера это низкоуровневый язык который практически напрямую отображается на коды инструкций процессора целевой системы. </a:t>
            </a:r>
          </a:p>
          <a:p>
            <a:pPr marL="0" indent="0">
              <a:buNone/>
            </a:pPr>
            <a:r>
              <a:rPr lang="ru-RU" dirty="0" smtClean="0"/>
              <a:t>Ассемблирование не является обязательным процессом обработки файлов на языке </a:t>
            </a:r>
            <a:r>
              <a:rPr lang="ru-RU" dirty="0" err="1" smtClean="0"/>
              <a:t>C</a:t>
            </a:r>
            <a:r>
              <a:rPr lang="ru-RU" dirty="0" smtClean="0"/>
              <a:t>++. Это делают чтобы максимально </a:t>
            </a:r>
            <a:r>
              <a:rPr lang="ru-RU" dirty="0" err="1" smtClean="0"/>
              <a:t>объеденить</a:t>
            </a:r>
            <a:r>
              <a:rPr lang="ru-RU" dirty="0" smtClean="0"/>
              <a:t> разные языки в одну коллекцию, для каждого из языков реализуется свой транслятор на язык ассемблера и, при необходимости компилятор с языка ассемблера и линковщик делаются общими для всех языков коллекции.</a:t>
            </a:r>
          </a:p>
        </p:txBody>
      </p:sp>
      <p:sp>
        <p:nvSpPr>
          <p:cNvPr id="4" name="Прямоугольник 3"/>
          <p:cNvSpPr/>
          <p:nvPr/>
        </p:nvSpPr>
        <p:spPr>
          <a:xfrm>
            <a:off x="3869268" y="5984748"/>
            <a:ext cx="2480103" cy="369332"/>
          </a:xfrm>
          <a:prstGeom prst="rect">
            <a:avLst/>
          </a:prstGeom>
        </p:spPr>
        <p:txBody>
          <a:bodyPr wrap="none">
            <a:spAutoFit/>
          </a:bodyPr>
          <a:lstStyle/>
          <a:p>
            <a:r>
              <a:rPr lang="ru-RU" dirty="0"/>
              <a:t>РЕЗУЛЬТАТ </a:t>
            </a:r>
            <a:r>
              <a:rPr lang="mr-IN" dirty="0"/>
              <a:t>–</a:t>
            </a:r>
            <a:r>
              <a:rPr lang="en-US" dirty="0"/>
              <a:t>&gt; </a:t>
            </a:r>
            <a:r>
              <a:rPr lang="ru-RU" dirty="0"/>
              <a:t>файл</a:t>
            </a:r>
            <a:r>
              <a:rPr lang="en-US" dirty="0"/>
              <a:t> </a:t>
            </a:r>
            <a:r>
              <a:rPr lang="en-US" b="1" dirty="0" smtClean="0"/>
              <a:t>.s </a:t>
            </a:r>
            <a:endParaRPr lang="ru-RU" dirty="0"/>
          </a:p>
        </p:txBody>
      </p:sp>
    </p:spTree>
    <p:extLst>
      <p:ext uri="{BB962C8B-B14F-4D97-AF65-F5344CB8AC3E}">
        <p14:creationId xmlns:p14="http://schemas.microsoft.com/office/powerpoint/2010/main" val="307807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Компиляция</a:t>
            </a:r>
            <a:endParaRPr lang="ru-RU" dirty="0"/>
          </a:p>
        </p:txBody>
      </p:sp>
      <p:sp>
        <p:nvSpPr>
          <p:cNvPr id="5" name="Объект 2"/>
          <p:cNvSpPr>
            <a:spLocks noGrp="1"/>
          </p:cNvSpPr>
          <p:nvPr>
            <p:ph idx="1"/>
          </p:nvPr>
        </p:nvSpPr>
        <p:spPr>
          <a:xfrm>
            <a:off x="3869268" y="864108"/>
            <a:ext cx="7315200" cy="5120640"/>
          </a:xfrm>
        </p:spPr>
        <p:txBody>
          <a:bodyPr/>
          <a:lstStyle/>
          <a:p>
            <a:pPr marL="0" indent="0">
              <a:buNone/>
            </a:pPr>
            <a:r>
              <a:rPr lang="ru-RU" dirty="0" smtClean="0"/>
              <a:t>Подразумевается компиляция с языка ассемблер</a:t>
            </a:r>
          </a:p>
          <a:p>
            <a:pPr marL="0" indent="0">
              <a:buNone/>
            </a:pPr>
            <a:r>
              <a:rPr lang="ru-RU" dirty="0"/>
              <a:t>Результатом его работы является </a:t>
            </a:r>
            <a:r>
              <a:rPr lang="ru-RU" b="1" dirty="0"/>
              <a:t>объектный файл</a:t>
            </a:r>
            <a:r>
              <a:rPr lang="ru-RU" dirty="0"/>
              <a:t> полученный на основе всего того текста, что был предоставлен в компиляционном листе. </a:t>
            </a:r>
            <a:r>
              <a:rPr lang="ru-RU" dirty="0" smtClean="0"/>
              <a:t>Каждый </a:t>
            </a:r>
            <a:r>
              <a:rPr lang="ru-RU" dirty="0"/>
              <a:t>объектный файл проекта соответствует одному </a:t>
            </a:r>
            <a:r>
              <a:rPr lang="ru-RU" dirty="0" smtClean="0"/>
              <a:t>компиляционному </a:t>
            </a:r>
            <a:r>
              <a:rPr lang="ru-RU" dirty="0"/>
              <a:t>листу проекта</a:t>
            </a:r>
            <a:r>
              <a:rPr lang="ru-RU" dirty="0" smtClean="0"/>
              <a:t>.</a:t>
            </a:r>
          </a:p>
          <a:p>
            <a:pPr marL="0" indent="0">
              <a:buNone/>
            </a:pPr>
            <a:r>
              <a:rPr lang="ru-RU" dirty="0"/>
              <a:t>Объектный файл — это бинарный файл, фактически состоящий из набора </a:t>
            </a:r>
            <a:r>
              <a:rPr lang="ru-RU" dirty="0" smtClean="0"/>
              <a:t>функций </a:t>
            </a:r>
            <a:r>
              <a:rPr lang="mr-IN" dirty="0" smtClean="0"/>
              <a:t>–</a:t>
            </a:r>
            <a:r>
              <a:rPr lang="ru-RU" dirty="0" smtClean="0"/>
              <a:t> машинных инструкций.</a:t>
            </a:r>
          </a:p>
        </p:txBody>
      </p:sp>
      <p:sp>
        <p:nvSpPr>
          <p:cNvPr id="7" name="Прямоугольник 6"/>
          <p:cNvSpPr/>
          <p:nvPr/>
        </p:nvSpPr>
        <p:spPr>
          <a:xfrm>
            <a:off x="3869268" y="5984748"/>
            <a:ext cx="7132209" cy="369332"/>
          </a:xfrm>
          <a:prstGeom prst="rect">
            <a:avLst/>
          </a:prstGeom>
        </p:spPr>
        <p:txBody>
          <a:bodyPr wrap="none">
            <a:spAutoFit/>
          </a:bodyPr>
          <a:lstStyle/>
          <a:p>
            <a:r>
              <a:rPr lang="ru-RU" dirty="0"/>
              <a:t>РЕЗУЛЬТАТ </a:t>
            </a:r>
            <a:r>
              <a:rPr lang="mr-IN" dirty="0"/>
              <a:t>–</a:t>
            </a:r>
            <a:r>
              <a:rPr lang="en-US" dirty="0"/>
              <a:t>&gt; </a:t>
            </a:r>
            <a:r>
              <a:rPr lang="ru-RU" dirty="0"/>
              <a:t>файл</a:t>
            </a:r>
            <a:r>
              <a:rPr lang="en-US" dirty="0"/>
              <a:t> </a:t>
            </a:r>
            <a:r>
              <a:rPr lang="en-US" b="1" dirty="0" smtClean="0"/>
              <a:t>.</a:t>
            </a:r>
            <a:r>
              <a:rPr lang="ru-RU" b="1" dirty="0" smtClean="0"/>
              <a:t>о </a:t>
            </a:r>
            <a:r>
              <a:rPr lang="ru-RU" dirty="0" smtClean="0"/>
              <a:t>(по умолчанию имя файла = имени исходного)</a:t>
            </a:r>
            <a:r>
              <a:rPr lang="en-US" b="1" dirty="0" smtClean="0"/>
              <a:t> </a:t>
            </a:r>
            <a:endParaRPr lang="ru-RU" dirty="0"/>
          </a:p>
        </p:txBody>
      </p:sp>
    </p:spTree>
    <p:extLst>
      <p:ext uri="{BB962C8B-B14F-4D97-AF65-F5344CB8AC3E}">
        <p14:creationId xmlns:p14="http://schemas.microsoft.com/office/powerpoint/2010/main" val="103795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Линковка</a:t>
            </a:r>
            <a:br>
              <a:rPr lang="ru-RU" dirty="0" smtClean="0"/>
            </a:br>
            <a:r>
              <a:rPr lang="ru-RU" dirty="0" smtClean="0"/>
              <a:t>(</a:t>
            </a:r>
            <a:r>
              <a:rPr lang="ru-RU" dirty="0" err="1" smtClean="0"/>
              <a:t>компановка</a:t>
            </a:r>
            <a:r>
              <a:rPr lang="ru-RU" dirty="0" smtClean="0"/>
              <a:t>)</a:t>
            </a:r>
            <a:endParaRPr lang="ru-RU" dirty="0"/>
          </a:p>
        </p:txBody>
      </p:sp>
      <p:sp>
        <p:nvSpPr>
          <p:cNvPr id="3" name="Объект 2"/>
          <p:cNvSpPr>
            <a:spLocks noGrp="1"/>
          </p:cNvSpPr>
          <p:nvPr>
            <p:ph idx="1"/>
          </p:nvPr>
        </p:nvSpPr>
        <p:spPr/>
        <p:txBody>
          <a:bodyPr/>
          <a:lstStyle/>
          <a:p>
            <a:pPr marL="0" indent="0">
              <a:buNone/>
            </a:pPr>
            <a:r>
              <a:rPr lang="ru-RU" dirty="0"/>
              <a:t>На этапе линковки выполняется объединение всех объектных файлов проекта, откомпилированных по соответствующим компиляционным листам проекта в единую сущность. Это может быть приложение, статическая или динамическая библиотека</a:t>
            </a:r>
            <a:r>
              <a:rPr lang="ru-RU" dirty="0" smtClean="0"/>
              <a:t>.</a:t>
            </a:r>
          </a:p>
          <a:p>
            <a:pPr marL="0" indent="0">
              <a:buNone/>
            </a:pPr>
            <a:r>
              <a:rPr lang="ru-RU" dirty="0" smtClean="0"/>
              <a:t>Реализуется утилитой </a:t>
            </a:r>
            <a:r>
              <a:rPr lang="en-US" dirty="0" err="1" smtClean="0"/>
              <a:t>ld</a:t>
            </a:r>
            <a:r>
              <a:rPr lang="ru-RU" dirty="0" smtClean="0"/>
              <a:t>.</a:t>
            </a:r>
          </a:p>
          <a:p>
            <a:pPr marL="0" indent="0">
              <a:buNone/>
            </a:pPr>
            <a:r>
              <a:rPr lang="ru-RU" dirty="0" smtClean="0"/>
              <a:t>Основная задача </a:t>
            </a:r>
            <a:r>
              <a:rPr lang="mr-IN" dirty="0" smtClean="0"/>
              <a:t>–</a:t>
            </a:r>
            <a:r>
              <a:rPr lang="ru-RU" dirty="0" smtClean="0"/>
              <a:t> настройка внешних ссылок объектных модулей.</a:t>
            </a:r>
          </a:p>
          <a:p>
            <a:pPr marL="0" indent="0">
              <a:buNone/>
            </a:pPr>
            <a:r>
              <a:rPr lang="ru-RU" dirty="0" smtClean="0"/>
              <a:t>Результатом является сконструированный из объектных модулей </a:t>
            </a:r>
            <a:r>
              <a:rPr lang="ru-RU" b="1" dirty="0" smtClean="0"/>
              <a:t>исполняемый</a:t>
            </a:r>
            <a:r>
              <a:rPr lang="ru-RU" dirty="0" smtClean="0"/>
              <a:t> бинарный файл, содержа</a:t>
            </a:r>
            <a:r>
              <a:rPr lang="en-US" dirty="0" smtClean="0"/>
              <a:t>o</a:t>
            </a:r>
            <a:r>
              <a:rPr lang="ru-RU" dirty="0" err="1" smtClean="0"/>
              <a:t>ий</a:t>
            </a:r>
            <a:r>
              <a:rPr lang="ru-RU" dirty="0" smtClean="0"/>
              <a:t> программу в формате </a:t>
            </a:r>
            <a:r>
              <a:rPr lang="en-US" dirty="0" smtClean="0"/>
              <a:t>COFE</a:t>
            </a:r>
            <a:r>
              <a:rPr lang="ru-RU" dirty="0" smtClean="0"/>
              <a:t> (</a:t>
            </a:r>
            <a:r>
              <a:rPr lang="en-US" dirty="0" smtClean="0"/>
              <a:t>common Object File Format</a:t>
            </a:r>
            <a:r>
              <a:rPr lang="ru-RU" dirty="0" smtClean="0"/>
              <a:t>)</a:t>
            </a:r>
            <a:r>
              <a:rPr lang="en-US" dirty="0" smtClean="0"/>
              <a:t> </a:t>
            </a:r>
            <a:r>
              <a:rPr lang="ru-RU" dirty="0" smtClean="0"/>
              <a:t>или </a:t>
            </a:r>
            <a:r>
              <a:rPr lang="en-US" dirty="0" smtClean="0"/>
              <a:t>Elf (</a:t>
            </a:r>
            <a:r>
              <a:rPr lang="en-US" dirty="0" err="1" smtClean="0"/>
              <a:t>Exetutable</a:t>
            </a:r>
            <a:r>
              <a:rPr lang="en-US" dirty="0" smtClean="0"/>
              <a:t> and Lined Format).</a:t>
            </a:r>
          </a:p>
          <a:p>
            <a:pPr marL="0" indent="0">
              <a:buNone/>
            </a:pPr>
            <a:r>
              <a:rPr lang="ru-RU" dirty="0" smtClean="0"/>
              <a:t>По умолчанию исполняемый файл </a:t>
            </a:r>
            <a:r>
              <a:rPr lang="mr-IN" b="1" dirty="0" smtClean="0"/>
              <a:t>–</a:t>
            </a:r>
            <a:r>
              <a:rPr lang="ru-RU" b="1" dirty="0" smtClean="0"/>
              <a:t> </a:t>
            </a:r>
            <a:r>
              <a:rPr lang="en-US" b="1" dirty="0" err="1" smtClean="0"/>
              <a:t>a.out</a:t>
            </a:r>
            <a:endParaRPr lang="ru-RU" b="1" dirty="0" smtClean="0"/>
          </a:p>
          <a:p>
            <a:pPr marL="0" indent="0">
              <a:buNone/>
            </a:pPr>
            <a:r>
              <a:rPr lang="ru-RU" dirty="0" smtClean="0"/>
              <a:t>Расширения </a:t>
            </a:r>
            <a:r>
              <a:rPr lang="en-US" b="1" dirty="0" smtClean="0"/>
              <a:t>.a </a:t>
            </a:r>
            <a:r>
              <a:rPr lang="ru-RU" dirty="0" smtClean="0"/>
              <a:t>и </a:t>
            </a:r>
            <a:r>
              <a:rPr lang="en-US" dirty="0" smtClean="0"/>
              <a:t>.</a:t>
            </a:r>
            <a:r>
              <a:rPr lang="en-US" b="1" dirty="0" smtClean="0"/>
              <a:t>so</a:t>
            </a:r>
            <a:r>
              <a:rPr lang="en-US" dirty="0" smtClean="0"/>
              <a:t> </a:t>
            </a:r>
            <a:r>
              <a:rPr lang="ru-RU" dirty="0" smtClean="0"/>
              <a:t>используются при создании статических и динамических библиотек.</a:t>
            </a:r>
            <a:endParaRPr lang="ru-RU" dirty="0"/>
          </a:p>
        </p:txBody>
      </p:sp>
    </p:spTree>
    <p:extLst>
      <p:ext uri="{BB962C8B-B14F-4D97-AF65-F5344CB8AC3E}">
        <p14:creationId xmlns:p14="http://schemas.microsoft.com/office/powerpoint/2010/main" val="829060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Результат компиляции</a:t>
            </a:r>
            <a:endParaRPr lang="ru-RU" dirty="0"/>
          </a:p>
        </p:txBody>
      </p:sp>
      <p:sp>
        <p:nvSpPr>
          <p:cNvPr id="3" name="Объект 2"/>
          <p:cNvSpPr>
            <a:spLocks noGrp="1"/>
          </p:cNvSpPr>
          <p:nvPr>
            <p:ph idx="1"/>
          </p:nvPr>
        </p:nvSpPr>
        <p:spPr/>
        <p:txBody>
          <a:bodyPr/>
          <a:lstStyle/>
          <a:p>
            <a:pPr marL="0" indent="0">
              <a:buNone/>
            </a:pPr>
            <a:r>
              <a:rPr lang="ru-RU" dirty="0"/>
              <a:t>Результатом работы компилятора является перемещаемый объектный файл, а результатом работы компоновщика — файл, готовый к исполнению. </a:t>
            </a:r>
            <a:endParaRPr lang="ru-RU" dirty="0" smtClean="0"/>
          </a:p>
          <a:p>
            <a:pPr marL="0" indent="0">
              <a:buNone/>
            </a:pPr>
            <a:r>
              <a:rPr lang="ru-RU" dirty="0" smtClean="0"/>
              <a:t>Компоновщик </a:t>
            </a:r>
            <a:r>
              <a:rPr lang="ru-RU" dirty="0"/>
              <a:t>выполняет двойную </a:t>
            </a:r>
            <a:r>
              <a:rPr lang="ru-RU" dirty="0" smtClean="0"/>
              <a:t>роль:</a:t>
            </a:r>
          </a:p>
          <a:p>
            <a:r>
              <a:rPr lang="ru-RU" dirty="0" smtClean="0"/>
              <a:t> физически </a:t>
            </a:r>
            <a:r>
              <a:rPr lang="ru-RU" dirty="0"/>
              <a:t>объединяет указанные в списке связей файлы в один программный файл. </a:t>
            </a:r>
            <a:endParaRPr lang="ru-RU" dirty="0"/>
          </a:p>
          <a:p>
            <a:r>
              <a:rPr lang="ru-RU" dirty="0" smtClean="0"/>
              <a:t>решает </a:t>
            </a:r>
            <a:r>
              <a:rPr lang="ru-RU" dirty="0"/>
              <a:t>проблему внешних ссылок и обращений к памяти. Внешняя ссылка делается каждый раз, когда в коде одного файла упоминается код из другого файла.</a:t>
            </a:r>
            <a:endParaRPr lang="ru-RU" dirty="0"/>
          </a:p>
        </p:txBody>
      </p:sp>
    </p:spTree>
    <p:extLst>
      <p:ext uri="{BB962C8B-B14F-4D97-AF65-F5344CB8AC3E}">
        <p14:creationId xmlns:p14="http://schemas.microsoft.com/office/powerpoint/2010/main" val="1543250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Запуск процесса компиляции</a:t>
            </a:r>
            <a:endParaRPr lang="ru-RU" dirty="0"/>
          </a:p>
        </p:txBody>
      </p:sp>
      <p:sp>
        <p:nvSpPr>
          <p:cNvPr id="3" name="Объект 2"/>
          <p:cNvSpPr>
            <a:spLocks noGrp="1"/>
          </p:cNvSpPr>
          <p:nvPr>
            <p:ph idx="1"/>
          </p:nvPr>
        </p:nvSpPr>
        <p:spPr/>
        <p:txBody>
          <a:bodyPr/>
          <a:lstStyle/>
          <a:p>
            <a:pPr marL="0" indent="0">
              <a:buNone/>
            </a:pPr>
            <a:r>
              <a:rPr lang="ru-RU" dirty="0"/>
              <a:t>Чтобы откомпилировать исходный код </a:t>
            </a:r>
            <a:r>
              <a:rPr lang="ru-RU" dirty="0" err="1"/>
              <a:t>C</a:t>
            </a:r>
            <a:r>
              <a:rPr lang="ru-RU" dirty="0"/>
              <a:t>++, находящийся в файле </a:t>
            </a:r>
            <a:r>
              <a:rPr lang="en-US" b="1" dirty="0" smtClean="0"/>
              <a:t>file</a:t>
            </a:r>
            <a:r>
              <a:rPr lang="ru-RU" b="1" dirty="0" smtClean="0"/>
              <a:t>.</a:t>
            </a:r>
            <a:r>
              <a:rPr lang="ru-RU" b="1" dirty="0" err="1" smtClean="0"/>
              <a:t>cc</a:t>
            </a:r>
            <a:r>
              <a:rPr lang="en-US" dirty="0"/>
              <a:t> </a:t>
            </a:r>
            <a:r>
              <a:rPr lang="ru-RU" dirty="0" smtClean="0"/>
              <a:t>необходимо </a:t>
            </a:r>
            <a:r>
              <a:rPr lang="ru-RU" dirty="0"/>
              <a:t>выполнить команду:</a:t>
            </a:r>
          </a:p>
          <a:p>
            <a:pPr marL="0" indent="0">
              <a:buNone/>
            </a:pPr>
            <a:r>
              <a:rPr lang="en-US" dirty="0" err="1"/>
              <a:t>gcc</a:t>
            </a:r>
            <a:r>
              <a:rPr lang="en-US" dirty="0"/>
              <a:t> </a:t>
            </a:r>
            <a:r>
              <a:rPr lang="en-US" dirty="0" smtClean="0"/>
              <a:t> </a:t>
            </a:r>
            <a:r>
              <a:rPr lang="en-US" dirty="0" err="1" smtClean="0"/>
              <a:t>file.cc</a:t>
            </a:r>
            <a:endParaRPr lang="en-US" dirty="0" smtClean="0"/>
          </a:p>
          <a:p>
            <a:pPr marL="0" indent="0">
              <a:buNone/>
            </a:pPr>
            <a:r>
              <a:rPr lang="ru-RU" dirty="0" smtClean="0"/>
              <a:t>При этом программа выполнит все вышеуказанные процессы друг за другом без явного участия программиста</a:t>
            </a:r>
          </a:p>
          <a:p>
            <a:pPr marL="0" indent="0">
              <a:buNone/>
            </a:pPr>
            <a:r>
              <a:rPr lang="ru-RU" dirty="0" smtClean="0"/>
              <a:t>Результат </a:t>
            </a:r>
            <a:r>
              <a:rPr lang="mr-IN" dirty="0" smtClean="0"/>
              <a:t>–</a:t>
            </a:r>
            <a:r>
              <a:rPr lang="ru-RU" dirty="0" smtClean="0"/>
              <a:t> </a:t>
            </a:r>
            <a:r>
              <a:rPr lang="en-US" dirty="0" err="1" smtClean="0"/>
              <a:t>a.out</a:t>
            </a:r>
            <a:endParaRPr lang="ru-RU" dirty="0"/>
          </a:p>
        </p:txBody>
      </p:sp>
    </p:spTree>
    <p:extLst>
      <p:ext uri="{BB962C8B-B14F-4D97-AF65-F5344CB8AC3E}">
        <p14:creationId xmlns:p14="http://schemas.microsoft.com/office/powerpoint/2010/main" val="71761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2919" y="944218"/>
            <a:ext cx="2947482" cy="4601183"/>
          </a:xfrm>
        </p:spPr>
        <p:txBody>
          <a:bodyPr/>
          <a:lstStyle/>
          <a:p>
            <a:r>
              <a:rPr lang="ru-RU" dirty="0" smtClean="0"/>
              <a:t>Ключи </a:t>
            </a:r>
            <a:r>
              <a:rPr lang="en-US" dirty="0" smtClean="0"/>
              <a:t>g++</a:t>
            </a:r>
            <a:endParaRPr lang="ru-RU" dirty="0"/>
          </a:p>
        </p:txBody>
      </p:sp>
      <p:pic>
        <p:nvPicPr>
          <p:cNvPr id="5" name="Изображение 4"/>
          <p:cNvPicPr>
            <a:picLocks noChangeAspect="1"/>
          </p:cNvPicPr>
          <p:nvPr/>
        </p:nvPicPr>
        <p:blipFill>
          <a:blip r:embed="rId2"/>
          <a:stretch>
            <a:fillRect/>
          </a:stretch>
        </p:blipFill>
        <p:spPr>
          <a:xfrm>
            <a:off x="3591373" y="81639"/>
            <a:ext cx="7851319" cy="1469571"/>
          </a:xfrm>
          <a:prstGeom prst="rect">
            <a:avLst/>
          </a:prstGeom>
        </p:spPr>
      </p:pic>
      <p:pic>
        <p:nvPicPr>
          <p:cNvPr id="6" name="Изображение 5"/>
          <p:cNvPicPr>
            <a:picLocks noChangeAspect="1"/>
          </p:cNvPicPr>
          <p:nvPr/>
        </p:nvPicPr>
        <p:blipFill>
          <a:blip r:embed="rId3"/>
          <a:stretch>
            <a:fillRect/>
          </a:stretch>
        </p:blipFill>
        <p:spPr>
          <a:xfrm>
            <a:off x="3607701" y="1551210"/>
            <a:ext cx="7874394" cy="767444"/>
          </a:xfrm>
          <a:prstGeom prst="rect">
            <a:avLst/>
          </a:prstGeom>
        </p:spPr>
      </p:pic>
      <p:pic>
        <p:nvPicPr>
          <p:cNvPr id="7" name="Изображение 6"/>
          <p:cNvPicPr>
            <a:picLocks noChangeAspect="1"/>
          </p:cNvPicPr>
          <p:nvPr/>
        </p:nvPicPr>
        <p:blipFill>
          <a:blip r:embed="rId4"/>
          <a:stretch>
            <a:fillRect/>
          </a:stretch>
        </p:blipFill>
        <p:spPr>
          <a:xfrm>
            <a:off x="3532802" y="2163533"/>
            <a:ext cx="7932964" cy="4286250"/>
          </a:xfrm>
          <a:prstGeom prst="rect">
            <a:avLst/>
          </a:prstGeom>
        </p:spPr>
      </p:pic>
      <p:sp>
        <p:nvSpPr>
          <p:cNvPr id="8" name="TextBox 7"/>
          <p:cNvSpPr txBox="1"/>
          <p:nvPr/>
        </p:nvSpPr>
        <p:spPr>
          <a:xfrm>
            <a:off x="4016829" y="6515098"/>
            <a:ext cx="6516656" cy="369332"/>
          </a:xfrm>
          <a:prstGeom prst="rect">
            <a:avLst/>
          </a:prstGeom>
          <a:noFill/>
        </p:spPr>
        <p:txBody>
          <a:bodyPr wrap="none" rtlCol="0">
            <a:spAutoFit/>
          </a:bodyPr>
          <a:lstStyle/>
          <a:p>
            <a:r>
              <a:rPr lang="en-US" dirty="0" smtClean="0"/>
              <a:t>-E </a:t>
            </a:r>
            <a:r>
              <a:rPr lang="mr-IN" dirty="0" smtClean="0"/>
              <a:t>–</a:t>
            </a:r>
            <a:r>
              <a:rPr lang="en-US" dirty="0" smtClean="0"/>
              <a:t>S </a:t>
            </a:r>
            <a:r>
              <a:rPr lang="mr-IN" dirty="0" smtClean="0"/>
              <a:t>–</a:t>
            </a:r>
            <a:r>
              <a:rPr lang="en-US" dirty="0" smtClean="0"/>
              <a:t> </a:t>
            </a:r>
            <a:r>
              <a:rPr lang="ru-RU" dirty="0" smtClean="0"/>
              <a:t>Выполнить только </a:t>
            </a:r>
            <a:r>
              <a:rPr lang="ru-RU" dirty="0" err="1" smtClean="0"/>
              <a:t>препроцессинг</a:t>
            </a:r>
            <a:r>
              <a:rPr lang="ru-RU" dirty="0" smtClean="0"/>
              <a:t> или </a:t>
            </a:r>
            <a:r>
              <a:rPr lang="ru-RU" dirty="0" err="1" smtClean="0"/>
              <a:t>ассамблирование</a:t>
            </a:r>
            <a:endParaRPr lang="ru-RU" dirty="0"/>
          </a:p>
        </p:txBody>
      </p:sp>
    </p:spTree>
    <p:extLst>
      <p:ext uri="{BB962C8B-B14F-4D97-AF65-F5344CB8AC3E}">
        <p14:creationId xmlns:p14="http://schemas.microsoft.com/office/powerpoint/2010/main" val="116459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Библиотеки и заголовочные файлы</a:t>
            </a:r>
            <a:endParaRPr lang="ru-RU" dirty="0"/>
          </a:p>
        </p:txBody>
      </p:sp>
      <p:sp>
        <p:nvSpPr>
          <p:cNvPr id="3" name="Прямоугольник 2"/>
          <p:cNvSpPr/>
          <p:nvPr/>
        </p:nvSpPr>
        <p:spPr>
          <a:xfrm>
            <a:off x="3733800" y="362051"/>
            <a:ext cx="7483929" cy="6124754"/>
          </a:xfrm>
          <a:prstGeom prst="rect">
            <a:avLst/>
          </a:prstGeom>
        </p:spPr>
        <p:txBody>
          <a:bodyPr wrap="square">
            <a:spAutoFit/>
          </a:bodyPr>
          <a:lstStyle/>
          <a:p>
            <a:r>
              <a:rPr lang="ru-RU" sz="2800" b="1" dirty="0">
                <a:solidFill>
                  <a:prstClr val="black"/>
                </a:solidFill>
                <a:latin typeface="OpenSans-Bold" charset="0"/>
              </a:rPr>
              <a:t>Библиотека</a:t>
            </a:r>
            <a:r>
              <a:rPr lang="ru-RU" sz="2800" dirty="0">
                <a:solidFill>
                  <a:prstClr val="black"/>
                </a:solidFill>
                <a:latin typeface="OpenSans-Regular" charset="0"/>
              </a:rPr>
              <a:t> — это «сборник» кода, который можно многократно использовать в самых разных программах. Как правило, </a:t>
            </a:r>
            <a:r>
              <a:rPr lang="ru-RU" sz="2800" b="1" dirty="0">
                <a:solidFill>
                  <a:prstClr val="black"/>
                </a:solidFill>
                <a:latin typeface="OpenSans-Bold" charset="0"/>
              </a:rPr>
              <a:t>библиотека в </a:t>
            </a:r>
            <a:r>
              <a:rPr lang="ru-RU" sz="2800" b="1" dirty="0" err="1">
                <a:solidFill>
                  <a:prstClr val="black"/>
                </a:solidFill>
                <a:latin typeface="OpenSans-Bold" charset="0"/>
              </a:rPr>
              <a:t>C</a:t>
            </a:r>
            <a:r>
              <a:rPr lang="ru-RU" sz="2800" b="1" dirty="0">
                <a:solidFill>
                  <a:prstClr val="black"/>
                </a:solidFill>
                <a:latin typeface="OpenSans-Bold" charset="0"/>
              </a:rPr>
              <a:t>++ состоит из двух частей</a:t>
            </a:r>
            <a:r>
              <a:rPr lang="ru-RU" sz="2800" dirty="0" smtClean="0">
                <a:solidFill>
                  <a:prstClr val="black"/>
                </a:solidFill>
                <a:latin typeface="OpenSans-Regular" charset="0"/>
              </a:rPr>
              <a:t>:</a:t>
            </a:r>
          </a:p>
          <a:p>
            <a:endParaRPr lang="ru-RU" sz="2800" dirty="0" smtClean="0">
              <a:latin typeface="OpenSans-Regular" charset="0"/>
            </a:endParaRPr>
          </a:p>
          <a:p>
            <a:pPr marL="457200" indent="-457200">
              <a:buFont typeface="Arial" charset="0"/>
              <a:buChar char="•"/>
            </a:pPr>
            <a:r>
              <a:rPr lang="ru-RU" sz="2800" b="1" dirty="0" smtClean="0">
                <a:latin typeface="OpenSans-Bold" charset="0"/>
                <a:hlinkClick r:id="rId2"/>
              </a:rPr>
              <a:t>Заголовочный </a:t>
            </a:r>
            <a:r>
              <a:rPr lang="ru-RU" sz="2800" b="1" dirty="0">
                <a:latin typeface="OpenSans-Bold" charset="0"/>
                <a:hlinkClick r:id="rId2"/>
              </a:rPr>
              <a:t>файл</a:t>
            </a:r>
            <a:r>
              <a:rPr lang="ru-RU" sz="2800" dirty="0">
                <a:latin typeface="OpenSans-Regular" charset="0"/>
                <a:hlinkClick r:id="rId2"/>
              </a:rPr>
              <a:t>, который объявляет функционал </a:t>
            </a:r>
            <a:r>
              <a:rPr lang="ru-RU" sz="2800" dirty="0" smtClean="0">
                <a:latin typeface="OpenSans-Regular" charset="0"/>
                <a:hlinkClick r:id="rId2"/>
              </a:rPr>
              <a:t>библиотеки.</a:t>
            </a:r>
            <a:endParaRPr lang="ru-RU" sz="2800" dirty="0" smtClean="0">
              <a:latin typeface="OpenSans-Regular" charset="0"/>
            </a:endParaRPr>
          </a:p>
          <a:p>
            <a:pPr marL="457200" indent="-457200">
              <a:buFont typeface="Arial" charset="0"/>
              <a:buChar char="•"/>
            </a:pPr>
            <a:r>
              <a:rPr lang="ru-RU" sz="2800" dirty="0" smtClean="0">
                <a:solidFill>
                  <a:prstClr val="black"/>
                </a:solidFill>
                <a:latin typeface="OpenSans-Regular" charset="0"/>
              </a:rPr>
              <a:t>Предварительно </a:t>
            </a:r>
            <a:r>
              <a:rPr lang="ru-RU" sz="2800" dirty="0">
                <a:solidFill>
                  <a:prstClr val="black"/>
                </a:solidFill>
                <a:latin typeface="OpenSans-Regular" charset="0"/>
              </a:rPr>
              <a:t>скомпилированный бинарный файл, содержащий реализацию функционала библиотеки</a:t>
            </a:r>
            <a:r>
              <a:rPr lang="ru-RU" sz="2800" dirty="0" smtClean="0">
                <a:solidFill>
                  <a:prstClr val="black"/>
                </a:solidFill>
                <a:latin typeface="OpenSans-Regular" charset="0"/>
              </a:rPr>
              <a:t>.</a:t>
            </a:r>
          </a:p>
          <a:p>
            <a:pPr marL="457200" indent="-457200">
              <a:buFont typeface="Arial" charset="0"/>
              <a:buChar char="•"/>
            </a:pPr>
            <a:endParaRPr lang="ru-RU" sz="2800" dirty="0">
              <a:solidFill>
                <a:prstClr val="black"/>
              </a:solidFill>
              <a:latin typeface="OpenSans-Regular" charset="0"/>
            </a:endParaRPr>
          </a:p>
          <a:p>
            <a:r>
              <a:rPr lang="ru-RU" sz="2800" dirty="0">
                <a:solidFill>
                  <a:prstClr val="black"/>
                </a:solidFill>
                <a:latin typeface="OpenSans-Regular" charset="0"/>
              </a:rPr>
              <a:t>Некоторые библиотеки могут быть разбиты на несколько файлов и/или иметь несколько заголовочных файлов.</a:t>
            </a:r>
          </a:p>
        </p:txBody>
      </p:sp>
    </p:spTree>
    <p:extLst>
      <p:ext uri="{BB962C8B-B14F-4D97-AF65-F5344CB8AC3E}">
        <p14:creationId xmlns:p14="http://schemas.microsoft.com/office/powerpoint/2010/main" val="98873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sz="2600" dirty="0" smtClean="0"/>
              <a:t>Какое программирование бывает?</a:t>
            </a:r>
            <a:endParaRPr lang="ru-RU" sz="2600" dirty="0"/>
          </a:p>
        </p:txBody>
      </p:sp>
      <p:sp>
        <p:nvSpPr>
          <p:cNvPr id="5" name="TextBox 4"/>
          <p:cNvSpPr txBox="1"/>
          <p:nvPr/>
        </p:nvSpPr>
        <p:spPr>
          <a:xfrm>
            <a:off x="4822858" y="1469571"/>
            <a:ext cx="4854214" cy="584775"/>
          </a:xfrm>
          <a:prstGeom prst="rect">
            <a:avLst/>
          </a:prstGeom>
          <a:noFill/>
        </p:spPr>
        <p:txBody>
          <a:bodyPr wrap="none" rtlCol="0">
            <a:spAutoFit/>
          </a:bodyPr>
          <a:lstStyle/>
          <a:p>
            <a:r>
              <a:rPr lang="ru-RU" sz="3200" smtClean="0"/>
              <a:t>Языки программирования</a:t>
            </a:r>
            <a:endParaRPr lang="ru-RU" sz="3200" dirty="0" smtClean="0"/>
          </a:p>
        </p:txBody>
      </p:sp>
      <p:cxnSp>
        <p:nvCxnSpPr>
          <p:cNvPr id="7" name="Прямая со стрелкой 6"/>
          <p:cNvCxnSpPr>
            <a:stCxn id="5" idx="2"/>
          </p:cNvCxnSpPr>
          <p:nvPr/>
        </p:nvCxnSpPr>
        <p:spPr>
          <a:xfrm flipH="1">
            <a:off x="4365667" y="2054346"/>
            <a:ext cx="2884298" cy="1031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a:off x="7249965" y="2054346"/>
            <a:ext cx="2314439" cy="1031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81621" y="3292679"/>
            <a:ext cx="1733039" cy="400110"/>
          </a:xfrm>
          <a:prstGeom prst="rect">
            <a:avLst/>
          </a:prstGeom>
          <a:noFill/>
        </p:spPr>
        <p:txBody>
          <a:bodyPr wrap="none" rtlCol="0">
            <a:spAutoFit/>
          </a:bodyPr>
          <a:lstStyle/>
          <a:p>
            <a:r>
              <a:rPr lang="ru-RU" sz="2000" dirty="0" smtClean="0"/>
              <a:t>Процедурные</a:t>
            </a:r>
          </a:p>
        </p:txBody>
      </p:sp>
      <p:sp>
        <p:nvSpPr>
          <p:cNvPr id="11" name="TextBox 10"/>
          <p:cNvSpPr txBox="1"/>
          <p:nvPr/>
        </p:nvSpPr>
        <p:spPr>
          <a:xfrm>
            <a:off x="6298606" y="3086100"/>
            <a:ext cx="2207656" cy="707886"/>
          </a:xfrm>
          <a:prstGeom prst="rect">
            <a:avLst/>
          </a:prstGeom>
          <a:noFill/>
        </p:spPr>
        <p:txBody>
          <a:bodyPr wrap="none" rtlCol="0">
            <a:spAutoFit/>
          </a:bodyPr>
          <a:lstStyle/>
          <a:p>
            <a:r>
              <a:rPr lang="ru-RU" sz="2000" dirty="0" smtClean="0"/>
              <a:t>Объектно-</a:t>
            </a:r>
          </a:p>
          <a:p>
            <a:r>
              <a:rPr lang="ru-RU" sz="2000" dirty="0" smtClean="0"/>
              <a:t>ориентированные</a:t>
            </a:r>
          </a:p>
        </p:txBody>
      </p:sp>
      <p:cxnSp>
        <p:nvCxnSpPr>
          <p:cNvPr id="12" name="Прямая со стрелкой 11"/>
          <p:cNvCxnSpPr>
            <a:stCxn id="5" idx="2"/>
          </p:cNvCxnSpPr>
          <p:nvPr/>
        </p:nvCxnSpPr>
        <p:spPr>
          <a:xfrm>
            <a:off x="7249965" y="2054346"/>
            <a:ext cx="0" cy="873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244444" y="3070485"/>
            <a:ext cx="2301784" cy="1015663"/>
          </a:xfrm>
          <a:prstGeom prst="rect">
            <a:avLst/>
          </a:prstGeom>
          <a:noFill/>
        </p:spPr>
        <p:txBody>
          <a:bodyPr wrap="none" rtlCol="0">
            <a:spAutoFit/>
          </a:bodyPr>
          <a:lstStyle/>
          <a:p>
            <a:r>
              <a:rPr lang="ru-RU" sz="2000" dirty="0" smtClean="0"/>
              <a:t>Декларативные</a:t>
            </a:r>
          </a:p>
          <a:p>
            <a:r>
              <a:rPr lang="ru-RU" sz="2000" dirty="0" smtClean="0"/>
              <a:t>(функциональные, </a:t>
            </a:r>
          </a:p>
          <a:p>
            <a:r>
              <a:rPr lang="ru-RU" sz="2000" dirty="0"/>
              <a:t>л</a:t>
            </a:r>
            <a:r>
              <a:rPr lang="ru-RU" sz="2000" dirty="0" smtClean="0"/>
              <a:t>огические)</a:t>
            </a:r>
          </a:p>
        </p:txBody>
      </p:sp>
      <p:sp>
        <p:nvSpPr>
          <p:cNvPr id="17" name="TextBox 16"/>
          <p:cNvSpPr txBox="1"/>
          <p:nvPr/>
        </p:nvSpPr>
        <p:spPr>
          <a:xfrm>
            <a:off x="3681620" y="3924568"/>
            <a:ext cx="1159292" cy="1631216"/>
          </a:xfrm>
          <a:prstGeom prst="rect">
            <a:avLst/>
          </a:prstGeom>
          <a:noFill/>
        </p:spPr>
        <p:txBody>
          <a:bodyPr wrap="none" rtlCol="0">
            <a:spAutoFit/>
          </a:bodyPr>
          <a:lstStyle/>
          <a:p>
            <a:r>
              <a:rPr lang="ru-RU" sz="2000" dirty="0" smtClean="0"/>
              <a:t>Си</a:t>
            </a:r>
          </a:p>
          <a:p>
            <a:r>
              <a:rPr lang="en-US" sz="2000" dirty="0" smtClean="0"/>
              <a:t>Pascal</a:t>
            </a:r>
          </a:p>
          <a:p>
            <a:r>
              <a:rPr lang="en-US" sz="2000" dirty="0" smtClean="0"/>
              <a:t>Basic</a:t>
            </a:r>
          </a:p>
          <a:p>
            <a:r>
              <a:rPr lang="ru-RU" sz="2000" dirty="0" smtClean="0"/>
              <a:t>Фортран</a:t>
            </a:r>
            <a:endParaRPr lang="en-US" sz="2000" dirty="0" smtClean="0"/>
          </a:p>
          <a:p>
            <a:r>
              <a:rPr lang="en-US" sz="2000" dirty="0" smtClean="0"/>
              <a:t>Go</a:t>
            </a:r>
            <a:endParaRPr lang="ru-RU" sz="2000" dirty="0" smtClean="0"/>
          </a:p>
        </p:txBody>
      </p:sp>
      <p:sp>
        <p:nvSpPr>
          <p:cNvPr id="18" name="TextBox 17"/>
          <p:cNvSpPr txBox="1"/>
          <p:nvPr/>
        </p:nvSpPr>
        <p:spPr>
          <a:xfrm>
            <a:off x="9369406" y="4086148"/>
            <a:ext cx="885179" cy="1323439"/>
          </a:xfrm>
          <a:prstGeom prst="rect">
            <a:avLst/>
          </a:prstGeom>
          <a:noFill/>
        </p:spPr>
        <p:txBody>
          <a:bodyPr wrap="none" rtlCol="0">
            <a:spAutoFit/>
          </a:bodyPr>
          <a:lstStyle/>
          <a:p>
            <a:r>
              <a:rPr lang="en-US" sz="2000" dirty="0" smtClean="0"/>
              <a:t>LISP</a:t>
            </a:r>
          </a:p>
          <a:p>
            <a:r>
              <a:rPr lang="en-US" sz="2000" dirty="0" smtClean="0"/>
              <a:t>Scala</a:t>
            </a:r>
          </a:p>
          <a:p>
            <a:endParaRPr lang="en-US" sz="2000" dirty="0"/>
          </a:p>
          <a:p>
            <a:r>
              <a:rPr lang="en-US" sz="2000" dirty="0" smtClean="0"/>
              <a:t>Prolog</a:t>
            </a:r>
          </a:p>
        </p:txBody>
      </p:sp>
      <p:sp>
        <p:nvSpPr>
          <p:cNvPr id="19" name="TextBox 18"/>
          <p:cNvSpPr txBox="1"/>
          <p:nvPr/>
        </p:nvSpPr>
        <p:spPr>
          <a:xfrm>
            <a:off x="6753320" y="3924568"/>
            <a:ext cx="1444626" cy="1938992"/>
          </a:xfrm>
          <a:prstGeom prst="rect">
            <a:avLst/>
          </a:prstGeom>
          <a:noFill/>
        </p:spPr>
        <p:txBody>
          <a:bodyPr wrap="none" rtlCol="0">
            <a:spAutoFit/>
          </a:bodyPr>
          <a:lstStyle/>
          <a:p>
            <a:r>
              <a:rPr lang="ru-RU" sz="2000" dirty="0" smtClean="0"/>
              <a:t>С</a:t>
            </a:r>
            <a:r>
              <a:rPr lang="en-US" sz="2000" dirty="0" smtClean="0"/>
              <a:t>++</a:t>
            </a:r>
            <a:endParaRPr lang="ru-RU" sz="2000" dirty="0" smtClean="0"/>
          </a:p>
          <a:p>
            <a:r>
              <a:rPr lang="en-US" sz="2000" dirty="0" smtClean="0"/>
              <a:t>Java</a:t>
            </a:r>
          </a:p>
          <a:p>
            <a:r>
              <a:rPr lang="en-US" sz="2000" dirty="0" smtClean="0"/>
              <a:t>Perl</a:t>
            </a:r>
          </a:p>
          <a:p>
            <a:r>
              <a:rPr lang="en-US" sz="2000" dirty="0" smtClean="0"/>
              <a:t>Python</a:t>
            </a:r>
          </a:p>
          <a:p>
            <a:r>
              <a:rPr lang="en-US" sz="2000" dirty="0" smtClean="0"/>
              <a:t>Ruby</a:t>
            </a:r>
            <a:endParaRPr lang="en-US" sz="2000" dirty="0"/>
          </a:p>
          <a:p>
            <a:r>
              <a:rPr lang="en-US" sz="2000" dirty="0" smtClean="0"/>
              <a:t>Objective-C</a:t>
            </a:r>
          </a:p>
        </p:txBody>
      </p:sp>
    </p:spTree>
    <p:extLst>
      <p:ext uri="{BB962C8B-B14F-4D97-AF65-F5344CB8AC3E}">
        <p14:creationId xmlns:p14="http://schemas.microsoft.com/office/powerpoint/2010/main" val="569195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Библиотеки и заголовочные файлы</a:t>
            </a:r>
            <a:endParaRPr lang="ru-RU" dirty="0"/>
          </a:p>
        </p:txBody>
      </p:sp>
      <p:pic>
        <p:nvPicPr>
          <p:cNvPr id="4" name="Изображение 3"/>
          <p:cNvPicPr>
            <a:picLocks noChangeAspect="1"/>
          </p:cNvPicPr>
          <p:nvPr/>
        </p:nvPicPr>
        <p:blipFill>
          <a:blip r:embed="rId2"/>
          <a:stretch>
            <a:fillRect/>
          </a:stretch>
        </p:blipFill>
        <p:spPr>
          <a:xfrm>
            <a:off x="4113638" y="538844"/>
            <a:ext cx="6970679" cy="4212770"/>
          </a:xfrm>
          <a:prstGeom prst="rect">
            <a:avLst/>
          </a:prstGeom>
        </p:spPr>
      </p:pic>
      <p:pic>
        <p:nvPicPr>
          <p:cNvPr id="5" name="Изображение 4"/>
          <p:cNvPicPr>
            <a:picLocks noChangeAspect="1"/>
          </p:cNvPicPr>
          <p:nvPr/>
        </p:nvPicPr>
        <p:blipFill>
          <a:blip r:embed="rId3"/>
          <a:stretch>
            <a:fillRect/>
          </a:stretch>
        </p:blipFill>
        <p:spPr>
          <a:xfrm>
            <a:off x="4113638" y="4751613"/>
            <a:ext cx="6299200" cy="1689100"/>
          </a:xfrm>
          <a:prstGeom prst="rect">
            <a:avLst/>
          </a:prstGeom>
        </p:spPr>
      </p:pic>
    </p:spTree>
    <p:extLst>
      <p:ext uri="{BB962C8B-B14F-4D97-AF65-F5344CB8AC3E}">
        <p14:creationId xmlns:p14="http://schemas.microsoft.com/office/powerpoint/2010/main" val="1406717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a:t>
            </a:r>
            <a:r>
              <a:rPr lang="ru-RU" dirty="0" smtClean="0"/>
              <a:t>аголовочные файлы</a:t>
            </a:r>
            <a:endParaRPr lang="ru-RU" dirty="0"/>
          </a:p>
        </p:txBody>
      </p:sp>
      <p:sp>
        <p:nvSpPr>
          <p:cNvPr id="7" name="TextBox 6"/>
          <p:cNvSpPr txBox="1"/>
          <p:nvPr/>
        </p:nvSpPr>
        <p:spPr>
          <a:xfrm>
            <a:off x="4082143" y="792938"/>
            <a:ext cx="7200900" cy="5262979"/>
          </a:xfrm>
          <a:prstGeom prst="rect">
            <a:avLst/>
          </a:prstGeom>
          <a:noFill/>
        </p:spPr>
        <p:txBody>
          <a:bodyPr wrap="square" rtlCol="0">
            <a:spAutoFit/>
          </a:bodyPr>
          <a:lstStyle/>
          <a:p>
            <a:r>
              <a:rPr lang="ru-RU" sz="2400" dirty="0"/>
              <a:t>В программировании заголовочный файл (</a:t>
            </a:r>
            <a:r>
              <a:rPr lang="ru-RU" sz="2400" dirty="0">
                <a:hlinkClick r:id="rId2"/>
              </a:rPr>
              <a:t>англ. header file) или подключаемый файл — файл, содержимое которого автоматически добавляется </a:t>
            </a:r>
            <a:r>
              <a:rPr lang="ru-RU" sz="2400" dirty="0">
                <a:hlinkClick r:id="rId3"/>
              </a:rPr>
              <a:t>препроцессором в </a:t>
            </a:r>
            <a:r>
              <a:rPr lang="ru-RU" sz="2400" dirty="0">
                <a:hlinkClick r:id="rId4"/>
              </a:rPr>
              <a:t>исходный текст в том месте, где располагается некоторая </a:t>
            </a:r>
            <a:r>
              <a:rPr lang="ru-RU" sz="2400" dirty="0">
                <a:hlinkClick r:id="rId5"/>
              </a:rPr>
              <a:t>директива </a:t>
            </a:r>
            <a:r>
              <a:rPr lang="ru-RU" sz="2400" dirty="0" smtClean="0">
                <a:hlinkClick r:id="rId6"/>
              </a:rPr>
              <a:t>#include </a:t>
            </a:r>
            <a:r>
              <a:rPr lang="ru-RU" sz="2400" dirty="0">
                <a:hlinkClick r:id="rId6"/>
              </a:rPr>
              <a:t>&lt;file.h&gt; в Си</a:t>
            </a:r>
            <a:r>
              <a:rPr lang="ru-RU" sz="2400" dirty="0" smtClean="0">
                <a:hlinkClick r:id="rId6"/>
              </a:rPr>
              <a:t>).</a:t>
            </a:r>
            <a:endParaRPr lang="ru-RU" sz="2400" dirty="0" smtClean="0"/>
          </a:p>
          <a:p>
            <a:r>
              <a:rPr lang="ru-RU" sz="2400" dirty="0"/>
              <a:t>Заголовочный файл в общем случае может содержать любые конструкции </a:t>
            </a:r>
            <a:r>
              <a:rPr lang="ru-RU" sz="2400" dirty="0">
                <a:hlinkClick r:id="rId7"/>
              </a:rPr>
              <a:t>языка программирования, но на практике исполняемый код (за исключением </a:t>
            </a:r>
            <a:r>
              <a:rPr lang="ru-RU" sz="2400" dirty="0">
                <a:hlinkClick r:id="rId8"/>
              </a:rPr>
              <a:t>inline-функций в </a:t>
            </a:r>
            <a:r>
              <a:rPr lang="ru-RU" sz="2400" dirty="0">
                <a:hlinkClick r:id="rId9"/>
              </a:rPr>
              <a:t>C++) в заголовочные файлы не помещают</a:t>
            </a:r>
            <a:r>
              <a:rPr lang="ru-RU" sz="2400" dirty="0" smtClean="0">
                <a:hlinkClick r:id="rId9"/>
              </a:rPr>
              <a:t>.</a:t>
            </a:r>
            <a:endParaRPr lang="ru-RU" sz="2400" dirty="0" smtClean="0"/>
          </a:p>
          <a:p>
            <a:r>
              <a:rPr lang="ru-RU" sz="2400" dirty="0"/>
              <a:t>По сложившейся традиции, в заголовочных файлах объявляют функции </a:t>
            </a:r>
            <a:r>
              <a:rPr lang="ru-RU" sz="2400" dirty="0">
                <a:hlinkClick r:id="rId10"/>
              </a:rPr>
              <a:t>стандартной библиотеки </a:t>
            </a:r>
            <a:r>
              <a:rPr lang="ru-RU" sz="2400" dirty="0">
                <a:hlinkClick r:id="rId11"/>
              </a:rPr>
              <a:t>Си и </a:t>
            </a:r>
            <a:r>
              <a:rPr lang="ru-RU" sz="2400" dirty="0">
                <a:hlinkClick r:id="rId12"/>
              </a:rPr>
              <a:t>Си++.</a:t>
            </a:r>
            <a:endParaRPr lang="ru-RU" sz="2400" dirty="0"/>
          </a:p>
        </p:txBody>
      </p:sp>
    </p:spTree>
    <p:extLst>
      <p:ext uri="{BB962C8B-B14F-4D97-AF65-F5344CB8AC3E}">
        <p14:creationId xmlns:p14="http://schemas.microsoft.com/office/powerpoint/2010/main" val="1980861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Как устроены библиотеки</a:t>
            </a:r>
            <a:endParaRPr lang="ru-RU" dirty="0"/>
          </a:p>
        </p:txBody>
      </p:sp>
      <p:sp>
        <p:nvSpPr>
          <p:cNvPr id="3" name="Объект 2"/>
          <p:cNvSpPr>
            <a:spLocks noGrp="1"/>
          </p:cNvSpPr>
          <p:nvPr>
            <p:ph idx="1"/>
          </p:nvPr>
        </p:nvSpPr>
        <p:spPr/>
        <p:txBody>
          <a:bodyPr>
            <a:noAutofit/>
          </a:bodyPr>
          <a:lstStyle/>
          <a:p>
            <a:pPr marL="0" indent="0">
              <a:buNone/>
            </a:pPr>
            <a:r>
              <a:rPr lang="ru-RU" sz="2400" dirty="0"/>
              <a:t>Библиотека представляет собой собрание функций. В отличие от объектных файлов в библио­течном файле хранится название каждой функции, объектный код функции и информация, ка­сающаяся «перемещаемости» файла, необходимая для редактирования связей. Когда программа делает ссылку на функцию, содержащуюся в библиотеке, компоновщик отыскивает эту функцию и добавляет ее код к программе. Таким образом, к программе добавляются только те функции, которые действительно будут в ней </a:t>
            </a:r>
            <a:r>
              <a:rPr lang="ru-RU" sz="2400" dirty="0" smtClean="0"/>
              <a:t>использоваться.</a:t>
            </a:r>
          </a:p>
          <a:p>
            <a:pPr marL="0" indent="0">
              <a:buNone/>
            </a:pPr>
            <a:r>
              <a:rPr lang="ru-RU" sz="2400" dirty="0" smtClean="0"/>
              <a:t>Поскольку </a:t>
            </a:r>
            <a:r>
              <a:rPr lang="ru-RU" sz="2400" dirty="0"/>
              <a:t>функции хранятся в библиотеке, то в исполняемый код программы войдут лишь действительно используемые в программе функции. (Если бы они входили в состав объект­ных файлов, программа была бы длиннее на несколько сот килобайт!)</a:t>
            </a:r>
            <a:endParaRPr lang="ru-RU" sz="2400" dirty="0"/>
          </a:p>
        </p:txBody>
      </p:sp>
    </p:spTree>
    <p:extLst>
      <p:ext uri="{BB962C8B-B14F-4D97-AF65-F5344CB8AC3E}">
        <p14:creationId xmlns:p14="http://schemas.microsoft.com/office/powerpoint/2010/main" val="1144848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Зачем библиотеки представлены в виде объектного кода?</a:t>
            </a:r>
            <a:endParaRPr lang="ru-RU" dirty="0"/>
          </a:p>
        </p:txBody>
      </p:sp>
      <p:sp>
        <p:nvSpPr>
          <p:cNvPr id="3" name="Объект 2"/>
          <p:cNvSpPr>
            <a:spLocks noGrp="1"/>
          </p:cNvSpPr>
          <p:nvPr>
            <p:ph idx="1"/>
          </p:nvPr>
        </p:nvSpPr>
        <p:spPr/>
        <p:txBody>
          <a:bodyPr>
            <a:noAutofit/>
          </a:bodyPr>
          <a:lstStyle/>
          <a:p>
            <a:pPr marL="0" indent="0">
              <a:buNone/>
            </a:pPr>
            <a:r>
              <a:rPr lang="ru-RU" sz="2400" dirty="0"/>
              <a:t>Библиотеки предварительно компилируют по нескольким причинам</a:t>
            </a:r>
            <a:r>
              <a:rPr lang="ru-RU" sz="2400" dirty="0" smtClean="0"/>
              <a:t>.</a:t>
            </a:r>
          </a:p>
          <a:p>
            <a:r>
              <a:rPr lang="ru-RU" sz="2400" dirty="0" smtClean="0"/>
              <a:t>их </a:t>
            </a:r>
            <a:r>
              <a:rPr lang="ru-RU" sz="2400" dirty="0"/>
              <a:t>код редко меняется. Было бы напрасной тратой времени повторно компилировать библиотеку каждый раз при её использовании в новой программе. </a:t>
            </a:r>
            <a:endParaRPr lang="ru-RU" sz="2400" dirty="0" smtClean="0"/>
          </a:p>
          <a:p>
            <a:r>
              <a:rPr lang="ru-RU" sz="2400" dirty="0" smtClean="0"/>
              <a:t>поскольку </a:t>
            </a:r>
            <a:r>
              <a:rPr lang="ru-RU" sz="2400" dirty="0"/>
              <a:t>весь код предварительно скомпилирован в машинный язык, то это предотвращает получение доступа к исходному коду (и его изменение) сторонними лицами. Этот пунктик важен для предприятий/людей, которые не хотят, чтобы результат их труда (исходный код) был доступен всем (интеллектуальная собственность, все дела).</a:t>
            </a:r>
            <a:endParaRPr lang="ru-RU" sz="2400" dirty="0"/>
          </a:p>
        </p:txBody>
      </p:sp>
    </p:spTree>
    <p:extLst>
      <p:ext uri="{BB962C8B-B14F-4D97-AF65-F5344CB8AC3E}">
        <p14:creationId xmlns:p14="http://schemas.microsoft.com/office/powerpoint/2010/main" val="862956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Виды библиотек</a:t>
            </a:r>
            <a:endParaRPr lang="ru-RU" dirty="0"/>
          </a:p>
        </p:txBody>
      </p:sp>
      <p:sp>
        <p:nvSpPr>
          <p:cNvPr id="3" name="Объект 2"/>
          <p:cNvSpPr>
            <a:spLocks noGrp="1"/>
          </p:cNvSpPr>
          <p:nvPr>
            <p:ph idx="1"/>
          </p:nvPr>
        </p:nvSpPr>
        <p:spPr/>
        <p:txBody>
          <a:bodyPr>
            <a:noAutofit/>
          </a:bodyPr>
          <a:lstStyle/>
          <a:p>
            <a:pPr marL="0" indent="0">
              <a:buNone/>
            </a:pPr>
            <a:r>
              <a:rPr lang="ru-RU" sz="2200" dirty="0"/>
              <a:t>Есть два типа библиотек: статические и динамические</a:t>
            </a:r>
            <a:r>
              <a:rPr lang="ru-RU" sz="2200" dirty="0" smtClean="0"/>
              <a:t>.</a:t>
            </a:r>
          </a:p>
          <a:p>
            <a:r>
              <a:rPr lang="ru-RU" sz="2200" b="1" dirty="0"/>
              <a:t>Статическая библиотека</a:t>
            </a:r>
            <a:r>
              <a:rPr lang="ru-RU" sz="2200" dirty="0"/>
              <a:t> (или ещё «</a:t>
            </a:r>
            <a:r>
              <a:rPr lang="ru-RU" sz="2200" b="1" dirty="0"/>
              <a:t>архив</a:t>
            </a:r>
            <a:r>
              <a:rPr lang="ru-RU" sz="2200" dirty="0"/>
              <a:t>») состоит из подпрограмм, которые непосредственно компилируются и линкуются с вашей программой. При компиляции программы, которая использует статическую библиотеку, весь функционал статической библиотеки (тот, что использует ваша программа) становится частью вашего исполняемого файла. В </a:t>
            </a:r>
            <a:r>
              <a:rPr lang="ru-RU" sz="2200" dirty="0" err="1" smtClean="0"/>
              <a:t>Linux</a:t>
            </a:r>
            <a:r>
              <a:rPr lang="ru-RU" sz="2200" dirty="0" smtClean="0"/>
              <a:t> </a:t>
            </a:r>
            <a:r>
              <a:rPr lang="ru-RU" sz="2200" dirty="0"/>
              <a:t>статически </a:t>
            </a:r>
            <a:r>
              <a:rPr lang="ru-RU" sz="2200" dirty="0" smtClean="0"/>
              <a:t>библиоте</a:t>
            </a:r>
            <a:r>
              <a:rPr lang="ru-RU" sz="2200" dirty="0"/>
              <a:t>ки имеют расширение </a:t>
            </a:r>
            <a:r>
              <a:rPr lang="ru-RU" sz="2200" b="1" dirty="0"/>
              <a:t>.</a:t>
            </a:r>
            <a:r>
              <a:rPr lang="ru-RU" sz="2200" b="1" dirty="0" err="1"/>
              <a:t>a</a:t>
            </a:r>
            <a:r>
              <a:rPr lang="ru-RU" sz="2200" dirty="0"/>
              <a:t> (от «</a:t>
            </a:r>
            <a:r>
              <a:rPr lang="ru-RU" sz="2200" b="1" dirty="0" err="1"/>
              <a:t>a</a:t>
            </a:r>
            <a:r>
              <a:rPr lang="ru-RU" sz="2200" dirty="0" err="1"/>
              <a:t>rchive</a:t>
            </a:r>
            <a:r>
              <a:rPr lang="ru-RU" sz="2200" dirty="0" smtClean="0"/>
              <a:t>»).</a:t>
            </a:r>
          </a:p>
          <a:p>
            <a:r>
              <a:rPr lang="ru-RU" sz="2200" b="1" dirty="0"/>
              <a:t>Динамическая библиотека</a:t>
            </a:r>
            <a:r>
              <a:rPr lang="ru-RU" sz="2200" dirty="0"/>
              <a:t> (или ещё «</a:t>
            </a:r>
            <a:r>
              <a:rPr lang="ru-RU" sz="2200" b="1" dirty="0"/>
              <a:t>общая библиотека</a:t>
            </a:r>
            <a:r>
              <a:rPr lang="ru-RU" sz="2200" dirty="0"/>
              <a:t>») состоит из подпрограмм, которые подгружаются в вашу программу во время её выполнения. При компиляции программы, которая использует динамическую библиотеку, эта библиотека не становится частью вашего исполняемого файла — она так и остаётся отдельным модулем. В </a:t>
            </a:r>
            <a:r>
              <a:rPr lang="ru-RU" sz="2200" dirty="0" err="1" smtClean="0"/>
              <a:t>Linux</a:t>
            </a:r>
            <a:r>
              <a:rPr lang="ru-RU" sz="2200" dirty="0" smtClean="0"/>
              <a:t> </a:t>
            </a:r>
            <a:r>
              <a:rPr lang="ru-RU" sz="2200" dirty="0"/>
              <a:t>динамические библиотеки имеют расширение </a:t>
            </a:r>
            <a:r>
              <a:rPr lang="ru-RU" sz="2200" b="1" dirty="0"/>
              <a:t>.</a:t>
            </a:r>
            <a:r>
              <a:rPr lang="ru-RU" sz="2200" b="1" dirty="0" err="1"/>
              <a:t>so</a:t>
            </a:r>
            <a:r>
              <a:rPr lang="ru-RU" sz="2200" dirty="0"/>
              <a:t> (от «</a:t>
            </a:r>
            <a:r>
              <a:rPr lang="ru-RU" sz="2200" b="1" dirty="0" err="1"/>
              <a:t>s</a:t>
            </a:r>
            <a:r>
              <a:rPr lang="ru-RU" sz="2200" dirty="0" err="1"/>
              <a:t>hared</a:t>
            </a:r>
            <a:r>
              <a:rPr lang="ru-RU" sz="2200" dirty="0"/>
              <a:t> </a:t>
            </a:r>
            <a:r>
              <a:rPr lang="ru-RU" sz="2200" b="1" dirty="0" err="1"/>
              <a:t>o</a:t>
            </a:r>
            <a:r>
              <a:rPr lang="ru-RU" sz="2200" dirty="0" err="1"/>
              <a:t>bject</a:t>
            </a:r>
            <a:r>
              <a:rPr lang="ru-RU" sz="2200" dirty="0"/>
              <a:t>» = «общий объект»). </a:t>
            </a:r>
            <a:endParaRPr lang="ru-RU" sz="2200" dirty="0"/>
          </a:p>
        </p:txBody>
      </p:sp>
    </p:spTree>
    <p:extLst>
      <p:ext uri="{BB962C8B-B14F-4D97-AF65-F5344CB8AC3E}">
        <p14:creationId xmlns:p14="http://schemas.microsoft.com/office/powerpoint/2010/main" val="873101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dirty="0" smtClean="0"/>
              <a:t>Преимущества и недостатки статических и динамических библиотек</a:t>
            </a:r>
            <a:endParaRPr lang="ru-RU" sz="3200" dirty="0"/>
          </a:p>
        </p:txBody>
      </p:sp>
      <p:sp>
        <p:nvSpPr>
          <p:cNvPr id="3" name="Объект 2"/>
          <p:cNvSpPr>
            <a:spLocks noGrp="1"/>
          </p:cNvSpPr>
          <p:nvPr>
            <p:ph idx="1"/>
          </p:nvPr>
        </p:nvSpPr>
        <p:spPr/>
        <p:txBody>
          <a:bodyPr>
            <a:noAutofit/>
          </a:bodyPr>
          <a:lstStyle/>
          <a:p>
            <a:pPr marL="0" indent="0">
              <a:buNone/>
            </a:pPr>
            <a:r>
              <a:rPr lang="ru-RU" sz="2100" dirty="0"/>
              <a:t>Одним из преимуществ статических библиотек является то, что вам нужно распространять всего лишь 1 файл (исполняемый файл), </a:t>
            </a:r>
            <a:r>
              <a:rPr lang="ru-RU" sz="2100" dirty="0" smtClean="0"/>
              <a:t>чтобы пользователи </a:t>
            </a:r>
            <a:r>
              <a:rPr lang="ru-RU" sz="2100" dirty="0"/>
              <a:t>могли запустить и использовать вашу программу. Поскольку статические библиотеки становятся частью вашей программы, то вы можете использовать их подобно функционалу своей собственной программы. С другой стороны, поскольку копия библиотеки становится частью каждого вашего исполняемого файла, то это может привести к увеличению размера файла. Также, если вам нужно будет обновить статическую библиотеку, вам придётся перекомпилировать каждый исполняемый файл, который её использует</a:t>
            </a:r>
            <a:r>
              <a:rPr lang="ru-RU" sz="2100" dirty="0" smtClean="0"/>
              <a:t>.</a:t>
            </a:r>
          </a:p>
          <a:p>
            <a:pPr marL="0" indent="0">
              <a:buNone/>
            </a:pPr>
            <a:r>
              <a:rPr lang="ru-RU" sz="2100" dirty="0"/>
              <a:t>Одним из преимуществ динамических библиотек является то, что разные программы могут совместно использовать одну копию динамической библиотеки, что значительно экономит используемое пространство. Ещё одним преимуществом динамической библиотеки является то, что её можно обновлять до более новой версии без перекомпиляции всех исполняемых файлов, которые её используют.</a:t>
            </a:r>
            <a:endParaRPr lang="ru-RU" sz="2100" dirty="0"/>
          </a:p>
        </p:txBody>
      </p:sp>
    </p:spTree>
    <p:extLst>
      <p:ext uri="{BB962C8B-B14F-4D97-AF65-F5344CB8AC3E}">
        <p14:creationId xmlns:p14="http://schemas.microsoft.com/office/powerpoint/2010/main" val="541930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Где находятся заголовочные файлы и библиотеки</a:t>
            </a:r>
            <a:endParaRPr lang="ru-RU" dirty="0"/>
          </a:p>
        </p:txBody>
      </p:sp>
      <p:sp>
        <p:nvSpPr>
          <p:cNvPr id="3" name="Объект 2"/>
          <p:cNvSpPr>
            <a:spLocks noGrp="1"/>
          </p:cNvSpPr>
          <p:nvPr>
            <p:ph idx="1"/>
          </p:nvPr>
        </p:nvSpPr>
        <p:spPr/>
        <p:txBody>
          <a:bodyPr>
            <a:normAutofit/>
          </a:bodyPr>
          <a:lstStyle/>
          <a:p>
            <a:pPr marL="0" indent="0">
              <a:buNone/>
            </a:pPr>
            <a:r>
              <a:rPr lang="ru-RU" sz="2800" dirty="0" smtClean="0"/>
              <a:t>По умолчанию в директориях </a:t>
            </a:r>
            <a:endParaRPr lang="en-US" sz="2800" dirty="0" smtClean="0"/>
          </a:p>
          <a:p>
            <a:pPr marL="0" indent="0">
              <a:buNone/>
            </a:pPr>
            <a:r>
              <a:rPr lang="mr-IN" sz="2800" dirty="0" smtClean="0"/>
              <a:t>/</a:t>
            </a:r>
            <a:r>
              <a:rPr lang="mr-IN" sz="2800" dirty="0" err="1" smtClean="0"/>
              <a:t>usr</a:t>
            </a:r>
            <a:r>
              <a:rPr lang="mr-IN" sz="2800" dirty="0" smtClean="0"/>
              <a:t>/</a:t>
            </a:r>
            <a:r>
              <a:rPr lang="mr-IN" sz="2800" dirty="0" err="1" smtClean="0"/>
              <a:t>include</a:t>
            </a:r>
            <a:r>
              <a:rPr lang="mr-IN" sz="2800" dirty="0" smtClean="0"/>
              <a:t> </a:t>
            </a:r>
            <a:endParaRPr lang="en-US" sz="2800" dirty="0" smtClean="0"/>
          </a:p>
          <a:p>
            <a:pPr marL="0" indent="0">
              <a:buNone/>
            </a:pPr>
            <a:r>
              <a:rPr lang="mr-IN" sz="2800" dirty="0" smtClean="0"/>
              <a:t>/</a:t>
            </a:r>
            <a:r>
              <a:rPr lang="mr-IN" sz="2800" dirty="0" err="1"/>
              <a:t>usr</a:t>
            </a:r>
            <a:r>
              <a:rPr lang="mr-IN" sz="2800" dirty="0"/>
              <a:t>/</a:t>
            </a:r>
            <a:r>
              <a:rPr lang="mr-IN" sz="2800" dirty="0" err="1"/>
              <a:t>lib</a:t>
            </a:r>
            <a:endParaRPr lang="ru-RU" sz="2800" dirty="0"/>
          </a:p>
        </p:txBody>
      </p:sp>
    </p:spTree>
    <p:extLst>
      <p:ext uri="{BB962C8B-B14F-4D97-AF65-F5344CB8AC3E}">
        <p14:creationId xmlns:p14="http://schemas.microsoft.com/office/powerpoint/2010/main" val="1651557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Практическое задние</a:t>
            </a:r>
            <a:endParaRPr lang="ru-RU" dirty="0"/>
          </a:p>
        </p:txBody>
      </p:sp>
      <p:sp>
        <p:nvSpPr>
          <p:cNvPr id="3" name="Объект 2"/>
          <p:cNvSpPr>
            <a:spLocks noGrp="1"/>
          </p:cNvSpPr>
          <p:nvPr>
            <p:ph idx="1"/>
          </p:nvPr>
        </p:nvSpPr>
        <p:spPr/>
        <p:txBody>
          <a:bodyPr/>
          <a:lstStyle/>
          <a:p>
            <a:pPr marL="0" indent="0">
              <a:buNone/>
            </a:pPr>
            <a:r>
              <a:rPr lang="ru-RU" dirty="0" smtClean="0"/>
              <a:t>Запустить программу, состоящую из трех файлов: </a:t>
            </a:r>
          </a:p>
          <a:p>
            <a:pPr marL="457200" indent="-457200">
              <a:buAutoNum type="arabicPeriod"/>
            </a:pPr>
            <a:r>
              <a:rPr lang="ru-RU" dirty="0" smtClean="0"/>
              <a:t>Основной</a:t>
            </a:r>
          </a:p>
          <a:p>
            <a:pPr marL="457200" indent="-457200">
              <a:buAutoNum type="arabicPeriod"/>
            </a:pPr>
            <a:r>
              <a:rPr lang="ru-RU" dirty="0" smtClean="0"/>
              <a:t>Функция 1</a:t>
            </a:r>
          </a:p>
          <a:p>
            <a:pPr marL="457200" indent="-457200">
              <a:buAutoNum type="arabicPeriod"/>
            </a:pPr>
            <a:r>
              <a:rPr lang="ru-RU" dirty="0" smtClean="0"/>
              <a:t>Функция 2, зависящая от функции 1</a:t>
            </a:r>
          </a:p>
          <a:p>
            <a:pPr marL="457200" indent="-457200">
              <a:buAutoNum type="arabicPeriod"/>
            </a:pPr>
            <a:endParaRPr lang="ru-RU" dirty="0" smtClean="0"/>
          </a:p>
          <a:p>
            <a:r>
              <a:rPr lang="ru-RU" dirty="0" smtClean="0"/>
              <a:t>Без использования заголовочных файлов и библиотек</a:t>
            </a:r>
          </a:p>
          <a:p>
            <a:r>
              <a:rPr lang="ru-RU" dirty="0" smtClean="0"/>
              <a:t>С использованием заголовочных файлов</a:t>
            </a:r>
          </a:p>
          <a:p>
            <a:r>
              <a:rPr lang="ru-RU" dirty="0" smtClean="0"/>
              <a:t>С использованием статической библиотеки</a:t>
            </a:r>
          </a:p>
          <a:p>
            <a:pPr marL="0" indent="0">
              <a:buNone/>
            </a:pPr>
            <a:endParaRPr lang="ru-RU" dirty="0" smtClean="0"/>
          </a:p>
          <a:p>
            <a:pPr marL="457200" indent="-457200">
              <a:buAutoNum type="arabicPeriod"/>
            </a:pPr>
            <a:endParaRPr lang="ru-RU" dirty="0" smtClean="0"/>
          </a:p>
        </p:txBody>
      </p:sp>
    </p:spTree>
    <p:extLst>
      <p:ext uri="{BB962C8B-B14F-4D97-AF65-F5344CB8AC3E}">
        <p14:creationId xmlns:p14="http://schemas.microsoft.com/office/powerpoint/2010/main" val="179115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Немного истории</a:t>
            </a:r>
            <a:endParaRPr lang="ru-RU" dirty="0"/>
          </a:p>
        </p:txBody>
      </p:sp>
      <p:sp>
        <p:nvSpPr>
          <p:cNvPr id="4" name="TextBox 3"/>
          <p:cNvSpPr txBox="1"/>
          <p:nvPr/>
        </p:nvSpPr>
        <p:spPr>
          <a:xfrm>
            <a:off x="3935186" y="377880"/>
            <a:ext cx="7418762" cy="3108543"/>
          </a:xfrm>
          <a:prstGeom prst="rect">
            <a:avLst/>
          </a:prstGeom>
          <a:noFill/>
        </p:spPr>
        <p:txBody>
          <a:bodyPr wrap="none" rtlCol="0">
            <a:spAutoFit/>
          </a:bodyPr>
          <a:lstStyle/>
          <a:p>
            <a:r>
              <a:rPr lang="ru-RU" sz="2800" dirty="0" smtClean="0"/>
              <a:t>Первый объектно-</a:t>
            </a:r>
            <a:r>
              <a:rPr lang="ru-RU" sz="2800" dirty="0" err="1" smtClean="0"/>
              <a:t>оринентированный</a:t>
            </a:r>
            <a:r>
              <a:rPr lang="ru-RU" sz="2800" dirty="0" smtClean="0"/>
              <a:t> язык</a:t>
            </a:r>
          </a:p>
          <a:p>
            <a:r>
              <a:rPr lang="en-US" sz="2800" dirty="0" err="1" smtClean="0"/>
              <a:t>Simula</a:t>
            </a:r>
            <a:r>
              <a:rPr lang="en-US" sz="2800" dirty="0" smtClean="0"/>
              <a:t> (C</a:t>
            </a:r>
            <a:r>
              <a:rPr lang="ru-RU" sz="2800" dirty="0" err="1" smtClean="0"/>
              <a:t>имула</a:t>
            </a:r>
            <a:r>
              <a:rPr lang="en-US" sz="2800" dirty="0" smtClean="0"/>
              <a:t>)</a:t>
            </a:r>
            <a:r>
              <a:rPr lang="ru-RU" sz="2800" dirty="0" smtClean="0"/>
              <a:t> разработан в Осло, </a:t>
            </a:r>
            <a:r>
              <a:rPr lang="ru-RU" sz="2800" dirty="0" err="1" smtClean="0"/>
              <a:t>Норвения</a:t>
            </a:r>
            <a:r>
              <a:rPr lang="ru-RU" sz="2800" dirty="0" smtClean="0"/>
              <a:t>,</a:t>
            </a:r>
          </a:p>
          <a:p>
            <a:r>
              <a:rPr lang="ru-RU" sz="2800" dirty="0" smtClean="0"/>
              <a:t> 1968г. </a:t>
            </a:r>
          </a:p>
          <a:p>
            <a:endParaRPr lang="ru-RU" sz="2800" dirty="0"/>
          </a:p>
          <a:p>
            <a:r>
              <a:rPr lang="ru-RU" sz="2800" dirty="0" smtClean="0"/>
              <a:t>1974 </a:t>
            </a:r>
            <a:r>
              <a:rPr lang="mr-IN" sz="2800" dirty="0" smtClean="0"/>
              <a:t>–</a:t>
            </a:r>
            <a:r>
              <a:rPr lang="ru-RU" sz="2800" dirty="0" smtClean="0"/>
              <a:t> </a:t>
            </a:r>
            <a:r>
              <a:rPr lang="en-US" sz="2800" dirty="0" err="1" smtClean="0"/>
              <a:t>Clu</a:t>
            </a:r>
            <a:endParaRPr lang="ru-RU" sz="2800" dirty="0" smtClean="0"/>
          </a:p>
          <a:p>
            <a:r>
              <a:rPr lang="ru-RU" sz="2800" dirty="0" smtClean="0"/>
              <a:t>1980 </a:t>
            </a:r>
            <a:r>
              <a:rPr lang="mr-IN" sz="2800" dirty="0" smtClean="0"/>
              <a:t>–</a:t>
            </a:r>
            <a:r>
              <a:rPr lang="ru-RU" sz="2800" dirty="0" smtClean="0"/>
              <a:t> </a:t>
            </a:r>
            <a:r>
              <a:rPr lang="en-US" sz="2800" dirty="0" err="1" smtClean="0"/>
              <a:t>SmallTalk</a:t>
            </a:r>
            <a:endParaRPr lang="ru-RU" sz="2800" dirty="0" smtClean="0"/>
          </a:p>
          <a:p>
            <a:endParaRPr lang="ru-RU" sz="2800" dirty="0"/>
          </a:p>
        </p:txBody>
      </p:sp>
      <p:sp>
        <p:nvSpPr>
          <p:cNvPr id="5" name="TextBox 4"/>
          <p:cNvSpPr txBox="1"/>
          <p:nvPr/>
        </p:nvSpPr>
        <p:spPr>
          <a:xfrm>
            <a:off x="3935186" y="3355685"/>
            <a:ext cx="7542129" cy="2677656"/>
          </a:xfrm>
          <a:prstGeom prst="rect">
            <a:avLst/>
          </a:prstGeom>
          <a:noFill/>
        </p:spPr>
        <p:txBody>
          <a:bodyPr wrap="none" rtlCol="0">
            <a:spAutoFit/>
          </a:bodyPr>
          <a:lstStyle/>
          <a:p>
            <a:r>
              <a:rPr lang="ru-RU" sz="2800" dirty="0" smtClean="0"/>
              <a:t>Начало 80-х годов - </a:t>
            </a:r>
            <a:r>
              <a:rPr lang="ru-RU" sz="2800" i="1" dirty="0" smtClean="0"/>
              <a:t>Бьерн Страуструп</a:t>
            </a:r>
          </a:p>
          <a:p>
            <a:r>
              <a:rPr lang="ru-RU" sz="2800" dirty="0" smtClean="0"/>
              <a:t>Язык С++</a:t>
            </a:r>
          </a:p>
          <a:p>
            <a:r>
              <a:rPr lang="ru-RU" sz="2800" dirty="0" smtClean="0"/>
              <a:t>Пытался избавиться от неудобств языка Си</a:t>
            </a:r>
            <a:endParaRPr lang="ru-RU" sz="2800" u="sng" dirty="0" smtClean="0"/>
          </a:p>
          <a:p>
            <a:r>
              <a:rPr lang="ru-RU" sz="2800" u="sng" dirty="0" smtClean="0"/>
              <a:t>«Программа </a:t>
            </a:r>
            <a:r>
              <a:rPr lang="ru-RU" sz="2800" u="sng" dirty="0"/>
              <a:t>на </a:t>
            </a:r>
            <a:r>
              <a:rPr lang="ru-RU" sz="2800" u="sng" dirty="0" err="1"/>
              <a:t>C</a:t>
            </a:r>
            <a:r>
              <a:rPr lang="ru-RU" sz="2800" u="sng" dirty="0"/>
              <a:t> отражает “способ мышления” </a:t>
            </a:r>
            <a:endParaRPr lang="ru-RU" sz="2800" u="sng" dirty="0" smtClean="0"/>
          </a:p>
          <a:p>
            <a:r>
              <a:rPr lang="ru-RU" sz="2800" u="sng" dirty="0" smtClean="0"/>
              <a:t>процессора, а </a:t>
            </a:r>
            <a:r>
              <a:rPr lang="ru-RU" sz="2800" u="sng" dirty="0" err="1"/>
              <a:t>C</a:t>
            </a:r>
            <a:r>
              <a:rPr lang="ru-RU" sz="2800" u="sng" dirty="0"/>
              <a:t>++ - способ мышления </a:t>
            </a:r>
            <a:endParaRPr lang="ru-RU" sz="2800" u="sng" dirty="0" smtClean="0"/>
          </a:p>
          <a:p>
            <a:r>
              <a:rPr lang="ru-RU" sz="2800" u="sng" dirty="0"/>
              <a:t>п</a:t>
            </a:r>
            <a:r>
              <a:rPr lang="ru-RU" sz="2800" u="sng" dirty="0" smtClean="0"/>
              <a:t>рограммиста»</a:t>
            </a:r>
            <a:endParaRPr lang="ru-RU" sz="2800" dirty="0"/>
          </a:p>
        </p:txBody>
      </p:sp>
    </p:spTree>
    <p:extLst>
      <p:ext uri="{BB962C8B-B14F-4D97-AF65-F5344CB8AC3E}">
        <p14:creationId xmlns:p14="http://schemas.microsoft.com/office/powerpoint/2010/main" val="16983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Какими бывают </a:t>
            </a:r>
            <a:r>
              <a:rPr lang="ru-RU" dirty="0" err="1" smtClean="0"/>
              <a:t>ООЯзыки</a:t>
            </a:r>
            <a:r>
              <a:rPr lang="ru-RU" dirty="0" smtClean="0"/>
              <a:t>?</a:t>
            </a:r>
            <a:endParaRPr lang="ru-RU" dirty="0"/>
          </a:p>
        </p:txBody>
      </p:sp>
      <p:sp>
        <p:nvSpPr>
          <p:cNvPr id="4" name="TextBox 3"/>
          <p:cNvSpPr txBox="1"/>
          <p:nvPr/>
        </p:nvSpPr>
        <p:spPr>
          <a:xfrm>
            <a:off x="4031438" y="1514072"/>
            <a:ext cx="7409080" cy="3970318"/>
          </a:xfrm>
          <a:prstGeom prst="rect">
            <a:avLst/>
          </a:prstGeom>
          <a:noFill/>
        </p:spPr>
        <p:txBody>
          <a:bodyPr wrap="none" rtlCol="0">
            <a:spAutoFit/>
          </a:bodyPr>
          <a:lstStyle/>
          <a:p>
            <a:pPr marL="285750" indent="-285750">
              <a:buFont typeface="Arial" charset="0"/>
              <a:buChar char="•"/>
            </a:pPr>
            <a:r>
              <a:rPr lang="ru-RU" sz="2800" dirty="0"/>
              <a:t>ч</a:t>
            </a:r>
            <a:r>
              <a:rPr lang="ru-RU" sz="2800" dirty="0" smtClean="0"/>
              <a:t>истые </a:t>
            </a:r>
            <a:r>
              <a:rPr lang="mr-IN" sz="2800" dirty="0" smtClean="0"/>
              <a:t>–</a:t>
            </a:r>
            <a:r>
              <a:rPr lang="ru-RU" sz="2800" dirty="0" smtClean="0"/>
              <a:t> в классическом виде реализующие </a:t>
            </a:r>
          </a:p>
          <a:p>
            <a:r>
              <a:rPr lang="ru-RU" sz="2800" dirty="0" smtClean="0"/>
              <a:t> объектно-ориентируемую методологию </a:t>
            </a:r>
          </a:p>
          <a:p>
            <a:r>
              <a:rPr lang="ru-RU" sz="2800" dirty="0" smtClean="0"/>
              <a:t>(</a:t>
            </a:r>
            <a:r>
              <a:rPr lang="en-US" sz="2800" dirty="0" err="1" smtClean="0"/>
              <a:t>Simula</a:t>
            </a:r>
            <a:r>
              <a:rPr lang="en-US" sz="2800" dirty="0" smtClean="0"/>
              <a:t>, Smalltalk </a:t>
            </a:r>
            <a:r>
              <a:rPr lang="ru-RU" sz="2800" dirty="0" smtClean="0"/>
              <a:t>и др.)</a:t>
            </a:r>
          </a:p>
          <a:p>
            <a:endParaRPr lang="ru-RU" sz="2800" dirty="0"/>
          </a:p>
          <a:p>
            <a:pPr marL="457200" indent="-457200">
              <a:buFont typeface="Arial" charset="0"/>
              <a:buChar char="•"/>
            </a:pPr>
            <a:r>
              <a:rPr lang="ru-RU" sz="2800" dirty="0" smtClean="0"/>
              <a:t>Гибридные </a:t>
            </a:r>
            <a:r>
              <a:rPr lang="mr-IN" sz="2800" dirty="0" smtClean="0"/>
              <a:t>–</a:t>
            </a:r>
            <a:r>
              <a:rPr lang="ru-RU" sz="2800" dirty="0" smtClean="0"/>
              <a:t> появившиеся в результате </a:t>
            </a:r>
          </a:p>
          <a:p>
            <a:r>
              <a:rPr lang="ru-RU" sz="2800" dirty="0" smtClean="0"/>
              <a:t>внедрения объектно-ориентированных</a:t>
            </a:r>
          </a:p>
          <a:p>
            <a:r>
              <a:rPr lang="ru-RU" sz="2800" dirty="0"/>
              <a:t>к</a:t>
            </a:r>
            <a:r>
              <a:rPr lang="ru-RU" sz="2800" dirty="0" smtClean="0"/>
              <a:t>онструкций в популярный язык </a:t>
            </a:r>
          </a:p>
          <a:p>
            <a:r>
              <a:rPr lang="ru-RU" sz="2800" dirty="0" smtClean="0"/>
              <a:t>(С++, </a:t>
            </a:r>
            <a:r>
              <a:rPr lang="en-US" sz="2800" dirty="0" smtClean="0"/>
              <a:t>Object Pascal </a:t>
            </a:r>
            <a:r>
              <a:rPr lang="ru-RU" sz="2800" dirty="0" smtClean="0"/>
              <a:t>и др.)</a:t>
            </a:r>
          </a:p>
          <a:p>
            <a:endParaRPr lang="ru-RU" sz="2800" dirty="0"/>
          </a:p>
        </p:txBody>
      </p:sp>
    </p:spTree>
    <p:extLst>
      <p:ext uri="{BB962C8B-B14F-4D97-AF65-F5344CB8AC3E}">
        <p14:creationId xmlns:p14="http://schemas.microsoft.com/office/powerpoint/2010/main" val="1465116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Достоинства</a:t>
            </a:r>
            <a:br>
              <a:rPr lang="ru-RU" dirty="0" smtClean="0"/>
            </a:br>
            <a:r>
              <a:rPr lang="ru-RU" dirty="0" err="1" smtClean="0"/>
              <a:t>ООподхода</a:t>
            </a:r>
            <a:endParaRPr lang="ru-RU" dirty="0"/>
          </a:p>
        </p:txBody>
      </p:sp>
      <p:sp>
        <p:nvSpPr>
          <p:cNvPr id="3" name="Объект 2"/>
          <p:cNvSpPr>
            <a:spLocks noGrp="1"/>
          </p:cNvSpPr>
          <p:nvPr>
            <p:ph idx="1"/>
          </p:nvPr>
        </p:nvSpPr>
        <p:spPr/>
        <p:txBody>
          <a:bodyPr>
            <a:normAutofit fontScale="92500" lnSpcReduction="20000"/>
          </a:bodyPr>
          <a:lstStyle/>
          <a:p>
            <a:pPr marL="457200" indent="-457200">
              <a:buFont typeface="+mj-lt"/>
              <a:buAutoNum type="arabicPeriod"/>
            </a:pPr>
            <a:r>
              <a:rPr lang="ru-RU" sz="3200" dirty="0" smtClean="0"/>
              <a:t>Интуитивно понятные жизненные аналогии, проще представлять структуру программы</a:t>
            </a:r>
          </a:p>
          <a:p>
            <a:pPr marL="457200" indent="-457200">
              <a:buFont typeface="+mj-lt"/>
              <a:buAutoNum type="arabicPeriod"/>
            </a:pPr>
            <a:r>
              <a:rPr lang="ru-RU" sz="3200" dirty="0" smtClean="0"/>
              <a:t>Хорошая структурированность и возможность поддержания модульности</a:t>
            </a:r>
          </a:p>
          <a:p>
            <a:pPr marL="457200" indent="-457200">
              <a:buFont typeface="+mj-lt"/>
              <a:buAutoNum type="arabicPeriod"/>
            </a:pPr>
            <a:r>
              <a:rPr lang="ru-RU" sz="3200" dirty="0" smtClean="0"/>
              <a:t>Снижение объема избыточного кода за счет использования основных механизмов ООП </a:t>
            </a:r>
            <a:r>
              <a:rPr lang="mr-IN" sz="3200" dirty="0" smtClean="0"/>
              <a:t>–</a:t>
            </a:r>
            <a:r>
              <a:rPr lang="ru-RU" sz="3200" dirty="0" smtClean="0"/>
              <a:t> наследование, композиция и пр.</a:t>
            </a:r>
          </a:p>
          <a:p>
            <a:pPr marL="457200" indent="-457200">
              <a:buFont typeface="+mj-lt"/>
              <a:buAutoNum type="arabicPeriod"/>
            </a:pPr>
            <a:r>
              <a:rPr lang="ru-RU" sz="3200" dirty="0" smtClean="0"/>
              <a:t>Проще вносить изменения в программу за счет модульности </a:t>
            </a:r>
            <a:r>
              <a:rPr lang="mr-IN" sz="3200" dirty="0" smtClean="0"/>
              <a:t>–</a:t>
            </a:r>
            <a:r>
              <a:rPr lang="ru-RU" sz="3200" dirty="0" smtClean="0"/>
              <a:t> меняются лишь необходимые части, остальные остаются без изменений.</a:t>
            </a:r>
            <a:endParaRPr lang="ru-RU" sz="3200" dirty="0"/>
          </a:p>
        </p:txBody>
      </p:sp>
    </p:spTree>
    <p:extLst>
      <p:ext uri="{BB962C8B-B14F-4D97-AF65-F5344CB8AC3E}">
        <p14:creationId xmlns:p14="http://schemas.microsoft.com/office/powerpoint/2010/main" val="2195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Недостатки</a:t>
            </a:r>
            <a:br>
              <a:rPr lang="ru-RU" dirty="0" smtClean="0"/>
            </a:br>
            <a:r>
              <a:rPr lang="ru-RU" dirty="0" err="1" smtClean="0"/>
              <a:t>ООподхода</a:t>
            </a:r>
            <a:endParaRPr lang="ru-RU" dirty="0"/>
          </a:p>
        </p:txBody>
      </p:sp>
      <p:sp>
        <p:nvSpPr>
          <p:cNvPr id="4" name="Объект 2"/>
          <p:cNvSpPr>
            <a:spLocks noGrp="1"/>
          </p:cNvSpPr>
          <p:nvPr>
            <p:ph idx="1"/>
          </p:nvPr>
        </p:nvSpPr>
        <p:spPr>
          <a:xfrm>
            <a:off x="3869268" y="864108"/>
            <a:ext cx="7315200" cy="5120640"/>
          </a:xfrm>
        </p:spPr>
        <p:txBody>
          <a:bodyPr>
            <a:normAutofit/>
          </a:bodyPr>
          <a:lstStyle/>
          <a:p>
            <a:pPr marL="457200" indent="-457200">
              <a:buFont typeface="+mj-lt"/>
              <a:buAutoNum type="arabicPeriod"/>
            </a:pPr>
            <a:r>
              <a:rPr lang="ru-RU" sz="3200" dirty="0" smtClean="0"/>
              <a:t>Снижение быстродействия программы при использование некоторых механизмов (виртуальные функции и пр.)</a:t>
            </a:r>
          </a:p>
          <a:p>
            <a:pPr marL="457200" indent="-457200">
              <a:buFont typeface="+mj-lt"/>
              <a:buAutoNum type="arabicPeriod"/>
            </a:pPr>
            <a:r>
              <a:rPr lang="ru-RU" sz="3200" dirty="0" smtClean="0"/>
              <a:t>На практике разумное применение </a:t>
            </a:r>
            <a:r>
              <a:rPr lang="ru-RU" sz="3200" dirty="0" err="1" smtClean="0"/>
              <a:t>ООподхода</a:t>
            </a:r>
            <a:r>
              <a:rPr lang="ru-RU" sz="3200" dirty="0" smtClean="0"/>
              <a:t> требует опыта и глубоких знаний</a:t>
            </a:r>
          </a:p>
          <a:p>
            <a:pPr marL="457200" indent="-457200">
              <a:buFont typeface="+mj-lt"/>
              <a:buAutoNum type="arabicPeriod"/>
            </a:pPr>
            <a:r>
              <a:rPr lang="ru-RU" sz="3200" dirty="0" smtClean="0"/>
              <a:t>Возможна неэффективность при распределении памяти (введение дополнительных полей и пр.)</a:t>
            </a:r>
            <a:endParaRPr lang="ru-RU" sz="3200" dirty="0"/>
          </a:p>
        </p:txBody>
      </p:sp>
    </p:spTree>
    <p:extLst>
      <p:ext uri="{BB962C8B-B14F-4D97-AF65-F5344CB8AC3E}">
        <p14:creationId xmlns:p14="http://schemas.microsoft.com/office/powerpoint/2010/main" val="66671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Как создать программу </a:t>
            </a:r>
            <a:br>
              <a:rPr lang="ru-RU" dirty="0" smtClean="0"/>
            </a:br>
            <a:r>
              <a:rPr lang="ru-RU" dirty="0" smtClean="0"/>
              <a:t>на С++ в</a:t>
            </a:r>
            <a:br>
              <a:rPr lang="ru-RU" dirty="0" smtClean="0"/>
            </a:br>
            <a:r>
              <a:rPr lang="en-US" dirty="0" err="1" smtClean="0"/>
              <a:t>linux</a:t>
            </a:r>
            <a:r>
              <a:rPr lang="en-US" dirty="0" smtClean="0"/>
              <a:t>/Unix</a:t>
            </a:r>
            <a:br>
              <a:rPr lang="en-US" dirty="0" smtClean="0"/>
            </a:br>
            <a:r>
              <a:rPr lang="ru-RU" dirty="0" smtClean="0"/>
              <a:t>Основные принципы</a:t>
            </a:r>
            <a:endParaRPr lang="ru-RU" dirty="0"/>
          </a:p>
        </p:txBody>
      </p:sp>
      <p:sp>
        <p:nvSpPr>
          <p:cNvPr id="3" name="Объект 2"/>
          <p:cNvSpPr>
            <a:spLocks noGrp="1"/>
          </p:cNvSpPr>
          <p:nvPr>
            <p:ph idx="1"/>
          </p:nvPr>
        </p:nvSpPr>
        <p:spPr/>
        <p:txBody>
          <a:bodyPr/>
          <a:lstStyle/>
          <a:p>
            <a:r>
              <a:rPr lang="ru-RU" dirty="0" smtClean="0"/>
              <a:t>Текст программы создается в обычном текстовом файле  (без специальных знаков форматирования)</a:t>
            </a:r>
          </a:p>
          <a:p>
            <a:r>
              <a:rPr lang="ru-RU" dirty="0" smtClean="0"/>
              <a:t>Если текст программы большой, ее принято разбивать на модули и каждый модуль размещать в отдельны файл (до 200 строк). Файлы принято размещать в общую директорию, возможно наличие вложенных директорий.</a:t>
            </a:r>
          </a:p>
          <a:p>
            <a:r>
              <a:rPr lang="ru-RU" dirty="0" smtClean="0"/>
              <a:t>Расширение файлов </a:t>
            </a:r>
            <a:r>
              <a:rPr lang="mr-IN" dirty="0" smtClean="0"/>
              <a:t>–</a:t>
            </a:r>
            <a:r>
              <a:rPr lang="ru-RU" dirty="0" smtClean="0"/>
              <a:t> любое. Принято</a:t>
            </a:r>
          </a:p>
          <a:p>
            <a:pPr marL="0" indent="0">
              <a:buNone/>
            </a:pPr>
            <a:r>
              <a:rPr lang="ru-RU" dirty="0" smtClean="0"/>
              <a:t>.с </a:t>
            </a:r>
            <a:r>
              <a:rPr lang="mr-IN" dirty="0" smtClean="0"/>
              <a:t>–</a:t>
            </a:r>
            <a:r>
              <a:rPr lang="ru-RU" dirty="0" smtClean="0"/>
              <a:t> для программ на языке Си (для всех типов ОС)</a:t>
            </a:r>
          </a:p>
          <a:p>
            <a:pPr marL="0" indent="0">
              <a:buNone/>
            </a:pPr>
            <a:r>
              <a:rPr lang="ru-RU" dirty="0" smtClean="0"/>
              <a:t>.</a:t>
            </a:r>
            <a:r>
              <a:rPr lang="ru-RU" dirty="0" err="1" smtClean="0"/>
              <a:t>сс</a:t>
            </a:r>
            <a:r>
              <a:rPr lang="ru-RU" dirty="0" smtClean="0"/>
              <a:t> </a:t>
            </a:r>
            <a:r>
              <a:rPr lang="mr-IN" dirty="0" smtClean="0"/>
              <a:t>–</a:t>
            </a:r>
            <a:r>
              <a:rPr lang="ru-RU" dirty="0" smtClean="0"/>
              <a:t> для программы на языке С++ в </a:t>
            </a:r>
            <a:r>
              <a:rPr lang="en-US" dirty="0" smtClean="0"/>
              <a:t>Linux/UNIX </a:t>
            </a:r>
            <a:r>
              <a:rPr lang="ru-RU" dirty="0" smtClean="0"/>
              <a:t>,</a:t>
            </a:r>
            <a:r>
              <a:rPr lang="en-US" dirty="0" smtClean="0"/>
              <a:t>   .</a:t>
            </a:r>
            <a:r>
              <a:rPr lang="en-US" dirty="0" err="1" smtClean="0"/>
              <a:t>cpp</a:t>
            </a:r>
            <a:r>
              <a:rPr lang="en-US" dirty="0" smtClean="0"/>
              <a:t> </a:t>
            </a:r>
            <a:r>
              <a:rPr lang="mr-IN" dirty="0" smtClean="0"/>
              <a:t>–</a:t>
            </a:r>
            <a:r>
              <a:rPr lang="en-US" dirty="0" smtClean="0"/>
              <a:t> </a:t>
            </a:r>
            <a:r>
              <a:rPr lang="ru-RU" dirty="0" smtClean="0"/>
              <a:t>для </a:t>
            </a:r>
            <a:r>
              <a:rPr lang="en-US" dirty="0" smtClean="0"/>
              <a:t>MS DOS, Windows</a:t>
            </a:r>
            <a:endParaRPr lang="ru-RU" dirty="0"/>
          </a:p>
          <a:p>
            <a:pPr marL="0" indent="0">
              <a:buNone/>
            </a:pPr>
            <a:r>
              <a:rPr lang="en-US" dirty="0" smtClean="0"/>
              <a:t>.h </a:t>
            </a:r>
            <a:r>
              <a:rPr lang="mr-IN" dirty="0" smtClean="0"/>
              <a:t>–</a:t>
            </a:r>
            <a:r>
              <a:rPr lang="en-US" dirty="0" smtClean="0"/>
              <a:t> </a:t>
            </a:r>
            <a:r>
              <a:rPr lang="ru-RU" dirty="0" smtClean="0"/>
              <a:t>для заголовочных файлов</a:t>
            </a:r>
          </a:p>
        </p:txBody>
      </p:sp>
    </p:spTree>
    <p:extLst>
      <p:ext uri="{BB962C8B-B14F-4D97-AF65-F5344CB8AC3E}">
        <p14:creationId xmlns:p14="http://schemas.microsoft.com/office/powerpoint/2010/main" val="305496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Что делать с написанной программой?</a:t>
            </a:r>
            <a:br>
              <a:rPr lang="ru-RU" dirty="0" smtClean="0"/>
            </a:br>
            <a:r>
              <a:rPr lang="ru-RU" dirty="0" smtClean="0"/>
              <a:t>Компиляция</a:t>
            </a:r>
            <a:endParaRPr lang="ru-RU" dirty="0"/>
          </a:p>
        </p:txBody>
      </p:sp>
      <p:sp>
        <p:nvSpPr>
          <p:cNvPr id="4" name="TextBox 3"/>
          <p:cNvSpPr txBox="1"/>
          <p:nvPr/>
        </p:nvSpPr>
        <p:spPr>
          <a:xfrm>
            <a:off x="3814870" y="1123837"/>
            <a:ext cx="8171468" cy="5262979"/>
          </a:xfrm>
          <a:prstGeom prst="rect">
            <a:avLst/>
          </a:prstGeom>
          <a:noFill/>
        </p:spPr>
        <p:txBody>
          <a:bodyPr wrap="none" rtlCol="0">
            <a:spAutoFit/>
          </a:bodyPr>
          <a:lstStyle/>
          <a:p>
            <a:r>
              <a:rPr lang="ru-RU" sz="2800" dirty="0" smtClean="0"/>
              <a:t>Компиляция </a:t>
            </a:r>
            <a:r>
              <a:rPr lang="mr-IN" sz="2800" dirty="0" smtClean="0"/>
              <a:t>–</a:t>
            </a:r>
            <a:r>
              <a:rPr lang="ru-RU" sz="2800" dirty="0" smtClean="0"/>
              <a:t> процесс преобразования </a:t>
            </a:r>
          </a:p>
          <a:p>
            <a:r>
              <a:rPr lang="ru-RU" sz="2800" dirty="0" smtClean="0"/>
              <a:t>исходного текста программы на языке высокого </a:t>
            </a:r>
          </a:p>
          <a:p>
            <a:r>
              <a:rPr lang="ru-RU" sz="2800" dirty="0" smtClean="0"/>
              <a:t>уровня в исполняемый бинарный код.</a:t>
            </a:r>
          </a:p>
          <a:p>
            <a:endParaRPr lang="ru-RU" sz="2800" dirty="0"/>
          </a:p>
          <a:p>
            <a:r>
              <a:rPr lang="ru-RU" sz="2800" dirty="0" smtClean="0"/>
              <a:t>Совокупность программных средств, </a:t>
            </a:r>
          </a:p>
          <a:p>
            <a:r>
              <a:rPr lang="ru-RU" sz="2800" dirty="0"/>
              <a:t>р</a:t>
            </a:r>
            <a:r>
              <a:rPr lang="ru-RU" sz="2800" dirty="0" smtClean="0"/>
              <a:t>еализующих этот процесс называется </a:t>
            </a:r>
          </a:p>
          <a:p>
            <a:r>
              <a:rPr lang="ru-RU" sz="2800" dirty="0"/>
              <a:t>к</a:t>
            </a:r>
            <a:r>
              <a:rPr lang="ru-RU" sz="2800" dirty="0" smtClean="0"/>
              <a:t>омпилятором.</a:t>
            </a:r>
          </a:p>
          <a:p>
            <a:endParaRPr lang="ru-RU" sz="2800" dirty="0"/>
          </a:p>
          <a:p>
            <a:r>
              <a:rPr lang="ru-RU" sz="2800" dirty="0" smtClean="0"/>
              <a:t>В</a:t>
            </a:r>
            <a:r>
              <a:rPr lang="en-US" sz="2800" dirty="0" smtClean="0"/>
              <a:t> OS UNIX/Linux </a:t>
            </a:r>
            <a:r>
              <a:rPr lang="ru-RU" sz="2800" dirty="0" smtClean="0"/>
              <a:t>наиболее часто используемый </a:t>
            </a:r>
          </a:p>
          <a:p>
            <a:r>
              <a:rPr lang="ru-RU" sz="2800" dirty="0"/>
              <a:t>в</a:t>
            </a:r>
            <a:r>
              <a:rPr lang="ru-RU" sz="2800" dirty="0" smtClean="0"/>
              <a:t>ариант компилятора </a:t>
            </a:r>
            <a:r>
              <a:rPr lang="mr-IN" sz="2800" dirty="0" smtClean="0"/>
              <a:t>–</a:t>
            </a:r>
            <a:r>
              <a:rPr lang="ru-RU" sz="2800" dirty="0" smtClean="0"/>
              <a:t> </a:t>
            </a:r>
            <a:r>
              <a:rPr lang="en-US" sz="2800" dirty="0" smtClean="0"/>
              <a:t>GCC (GNU C/C++ Compiler)</a:t>
            </a:r>
            <a:r>
              <a:rPr lang="en-US" sz="2800" dirty="0"/>
              <a:t> </a:t>
            </a:r>
            <a:r>
              <a:rPr lang="en-US" sz="2800" dirty="0" smtClean="0"/>
              <a:t>- </a:t>
            </a:r>
            <a:endParaRPr lang="ru-RU" sz="2800" dirty="0" smtClean="0"/>
          </a:p>
          <a:p>
            <a:r>
              <a:rPr lang="ru-RU" sz="2800" dirty="0"/>
              <a:t>с</a:t>
            </a:r>
            <a:r>
              <a:rPr lang="ru-RU" sz="2800" dirty="0" smtClean="0"/>
              <a:t>вободно распространяемый компилятор</a:t>
            </a:r>
          </a:p>
          <a:p>
            <a:r>
              <a:rPr lang="ru-RU" sz="2800" dirty="0" smtClean="0"/>
              <a:t> зачастую устанавливается вместе с </a:t>
            </a:r>
            <a:r>
              <a:rPr lang="en-US" sz="2800" dirty="0" smtClean="0"/>
              <a:t>O</a:t>
            </a:r>
            <a:r>
              <a:rPr lang="ru-RU" sz="2800" dirty="0" smtClean="0"/>
              <a:t>С.</a:t>
            </a:r>
            <a:endParaRPr lang="en-US" sz="2800" dirty="0" smtClean="0"/>
          </a:p>
        </p:txBody>
      </p:sp>
    </p:spTree>
    <p:extLst>
      <p:ext uri="{BB962C8B-B14F-4D97-AF65-F5344CB8AC3E}">
        <p14:creationId xmlns:p14="http://schemas.microsoft.com/office/powerpoint/2010/main" val="2019680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Какие бывают компиляторы</a:t>
            </a:r>
            <a:endParaRPr lang="ru-RU" dirty="0"/>
          </a:p>
        </p:txBody>
      </p:sp>
      <p:sp>
        <p:nvSpPr>
          <p:cNvPr id="4" name="TextBox 3"/>
          <p:cNvSpPr txBox="1"/>
          <p:nvPr/>
        </p:nvSpPr>
        <p:spPr>
          <a:xfrm>
            <a:off x="3646427" y="386114"/>
            <a:ext cx="8171468" cy="6124754"/>
          </a:xfrm>
          <a:prstGeom prst="rect">
            <a:avLst/>
          </a:prstGeom>
          <a:noFill/>
        </p:spPr>
        <p:txBody>
          <a:bodyPr wrap="none" rtlCol="0">
            <a:spAutoFit/>
          </a:bodyPr>
          <a:lstStyle/>
          <a:p>
            <a:r>
              <a:rPr lang="ru-RU" sz="2800" dirty="0"/>
              <a:t>Существует множество компиляторов с языка </a:t>
            </a:r>
            <a:r>
              <a:rPr lang="ru-RU" sz="2800" dirty="0" err="1"/>
              <a:t>C</a:t>
            </a:r>
            <a:r>
              <a:rPr lang="ru-RU" sz="2800" dirty="0"/>
              <a:t>++, </a:t>
            </a:r>
            <a:endParaRPr lang="ru-RU" sz="2800" dirty="0" smtClean="0"/>
          </a:p>
          <a:p>
            <a:r>
              <a:rPr lang="ru-RU" sz="2800" dirty="0" smtClean="0"/>
              <a:t>которые </a:t>
            </a:r>
            <a:r>
              <a:rPr lang="ru-RU" sz="2800" dirty="0"/>
              <a:t>можно использовать для </a:t>
            </a:r>
            <a:r>
              <a:rPr lang="ru-RU" sz="2800" dirty="0" smtClean="0"/>
              <a:t>создания</a:t>
            </a:r>
          </a:p>
          <a:p>
            <a:r>
              <a:rPr lang="ru-RU" sz="2800" dirty="0" smtClean="0"/>
              <a:t> </a:t>
            </a:r>
            <a:r>
              <a:rPr lang="ru-RU" sz="2800" dirty="0"/>
              <a:t>исполняемого кода под разные платформы. </a:t>
            </a:r>
            <a:endParaRPr lang="ru-RU" sz="2800" dirty="0" smtClean="0"/>
          </a:p>
          <a:p>
            <a:r>
              <a:rPr lang="ru-RU" sz="2800" dirty="0" smtClean="0"/>
              <a:t>Проекты </a:t>
            </a:r>
            <a:r>
              <a:rPr lang="ru-RU" sz="2800" dirty="0"/>
              <a:t>компиляторов можно классифицировать </a:t>
            </a:r>
            <a:endParaRPr lang="ru-RU" sz="2800" dirty="0" smtClean="0"/>
          </a:p>
          <a:p>
            <a:r>
              <a:rPr lang="ru-RU" sz="2800" dirty="0" smtClean="0"/>
              <a:t>по </a:t>
            </a:r>
            <a:r>
              <a:rPr lang="ru-RU" sz="2800" dirty="0"/>
              <a:t>следующим критериям</a:t>
            </a:r>
            <a:r>
              <a:rPr lang="ru-RU" sz="2800" dirty="0" smtClean="0"/>
              <a:t>.</a:t>
            </a:r>
            <a:endParaRPr lang="ru-RU" sz="2800" dirty="0"/>
          </a:p>
          <a:p>
            <a:pPr marL="514350" indent="-514350">
              <a:buFont typeface="+mj-lt"/>
              <a:buAutoNum type="arabicPeriod"/>
            </a:pPr>
            <a:r>
              <a:rPr lang="ru-RU" sz="2800" dirty="0"/>
              <a:t>Коммерческие и некоммерческие </a:t>
            </a:r>
            <a:r>
              <a:rPr lang="ru-RU" sz="2800" dirty="0" smtClean="0"/>
              <a:t>проекты</a:t>
            </a:r>
          </a:p>
          <a:p>
            <a:pPr marL="514350" indent="-514350">
              <a:buFont typeface="+mj-lt"/>
              <a:buAutoNum type="arabicPeriod"/>
            </a:pPr>
            <a:r>
              <a:rPr lang="ru-RU" sz="2800" dirty="0" smtClean="0"/>
              <a:t>Уровень </a:t>
            </a:r>
            <a:r>
              <a:rPr lang="ru-RU" sz="2800" dirty="0"/>
              <a:t>поддержки современных тенденций </a:t>
            </a:r>
            <a:endParaRPr lang="ru-RU" sz="2800" dirty="0"/>
          </a:p>
          <a:p>
            <a:r>
              <a:rPr lang="ru-RU" sz="2800" dirty="0" smtClean="0"/>
              <a:t>и </a:t>
            </a:r>
            <a:r>
              <a:rPr lang="ru-RU" sz="2800" dirty="0"/>
              <a:t>стандартов </a:t>
            </a:r>
            <a:r>
              <a:rPr lang="ru-RU" sz="2800" dirty="0" smtClean="0"/>
              <a:t>языка</a:t>
            </a:r>
          </a:p>
          <a:p>
            <a:r>
              <a:rPr lang="ru-RU" sz="2800" dirty="0" smtClean="0"/>
              <a:t>3.     Эффективность </a:t>
            </a:r>
            <a:r>
              <a:rPr lang="ru-RU" sz="2800" dirty="0"/>
              <a:t>результирующего кода</a:t>
            </a:r>
            <a:endParaRPr lang="ru-RU" sz="2800" dirty="0" smtClean="0"/>
          </a:p>
          <a:p>
            <a:endParaRPr lang="ru-RU" sz="2800" dirty="0"/>
          </a:p>
          <a:p>
            <a:r>
              <a:rPr lang="ru-RU" sz="2800" dirty="0" smtClean="0"/>
              <a:t>В</a:t>
            </a:r>
            <a:r>
              <a:rPr lang="en-US" sz="2800" dirty="0" smtClean="0"/>
              <a:t> OS UNIX/Linux </a:t>
            </a:r>
            <a:r>
              <a:rPr lang="ru-RU" sz="2800" dirty="0" smtClean="0"/>
              <a:t>наиболее часто используемый </a:t>
            </a:r>
          </a:p>
          <a:p>
            <a:r>
              <a:rPr lang="ru-RU" sz="2800" dirty="0"/>
              <a:t>в</a:t>
            </a:r>
            <a:r>
              <a:rPr lang="ru-RU" sz="2800" dirty="0" smtClean="0"/>
              <a:t>ариант компилятора </a:t>
            </a:r>
            <a:r>
              <a:rPr lang="mr-IN" sz="2800" dirty="0" smtClean="0"/>
              <a:t>–</a:t>
            </a:r>
            <a:r>
              <a:rPr lang="ru-RU" sz="2800" dirty="0" smtClean="0"/>
              <a:t> </a:t>
            </a:r>
            <a:r>
              <a:rPr lang="en-US" sz="2800" dirty="0" smtClean="0"/>
              <a:t>GCC (GNU C/C++ Compiler)</a:t>
            </a:r>
            <a:r>
              <a:rPr lang="en-US" sz="2800" dirty="0"/>
              <a:t> </a:t>
            </a:r>
            <a:r>
              <a:rPr lang="en-US" sz="2800" dirty="0" smtClean="0"/>
              <a:t>- </a:t>
            </a:r>
            <a:endParaRPr lang="ru-RU" sz="2800" dirty="0" smtClean="0"/>
          </a:p>
          <a:p>
            <a:r>
              <a:rPr lang="ru-RU" sz="2800" dirty="0"/>
              <a:t>с</a:t>
            </a:r>
            <a:r>
              <a:rPr lang="ru-RU" sz="2800" dirty="0" smtClean="0"/>
              <a:t>вободно распространяемый компилятор</a:t>
            </a:r>
          </a:p>
          <a:p>
            <a:r>
              <a:rPr lang="ru-RU" sz="2800" dirty="0" smtClean="0"/>
              <a:t> зачастую устанавливается вместе с </a:t>
            </a:r>
            <a:r>
              <a:rPr lang="en-US" sz="2800" dirty="0" smtClean="0"/>
              <a:t>O</a:t>
            </a:r>
            <a:r>
              <a:rPr lang="ru-RU" sz="2800" dirty="0" smtClean="0"/>
              <a:t>С.</a:t>
            </a:r>
            <a:endParaRPr lang="en-US" sz="2800" dirty="0" smtClean="0"/>
          </a:p>
        </p:txBody>
      </p:sp>
    </p:spTree>
    <p:extLst>
      <p:ext uri="{BB962C8B-B14F-4D97-AF65-F5344CB8AC3E}">
        <p14:creationId xmlns:p14="http://schemas.microsoft.com/office/powerpoint/2010/main" val="1756501706"/>
      </p:ext>
    </p:extLst>
  </p:cSld>
  <p:clrMapOvr>
    <a:masterClrMapping/>
  </p:clrMapOvr>
</p:sld>
</file>

<file path=ppt/theme/theme1.xml><?xml version="1.0" encoding="utf-8"?>
<a:theme xmlns:a="http://schemas.openxmlformats.org/drawingml/2006/main" name="Рамка">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Рамка</Template>
  <TotalTime>1094</TotalTime>
  <Words>1695</Words>
  <Application>Microsoft Macintosh PowerPoint</Application>
  <PresentationFormat>Широкоэкранный</PresentationFormat>
  <Paragraphs>175</Paragraphs>
  <Slides>27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27</vt:i4>
      </vt:variant>
    </vt:vector>
  </HeadingPairs>
  <TitlesOfParts>
    <vt:vector size="34" baseType="lpstr">
      <vt:lpstr>Corbel</vt:lpstr>
      <vt:lpstr>Mangal</vt:lpstr>
      <vt:lpstr>OpenSans-Bold</vt:lpstr>
      <vt:lpstr>OpenSans-Regular</vt:lpstr>
      <vt:lpstr>Wingdings 2</vt:lpstr>
      <vt:lpstr>Arial</vt:lpstr>
      <vt:lpstr>Рамка</vt:lpstr>
      <vt:lpstr>Объектно-ориентированное программирование</vt:lpstr>
      <vt:lpstr>Какое программирование бывает?</vt:lpstr>
      <vt:lpstr>Немного истории</vt:lpstr>
      <vt:lpstr>Какими бывают ООЯзыки?</vt:lpstr>
      <vt:lpstr>Достоинства ООподхода</vt:lpstr>
      <vt:lpstr>Недостатки ООподхода</vt:lpstr>
      <vt:lpstr>Как создать программу  на С++ в linux/Unix Основные принципы</vt:lpstr>
      <vt:lpstr>Что делать с написанной программой? Компиляция</vt:lpstr>
      <vt:lpstr>Какие бывают компиляторы</vt:lpstr>
      <vt:lpstr>Состав компилятора GCC</vt:lpstr>
      <vt:lpstr>Состав GCC</vt:lpstr>
      <vt:lpstr>Препроцессинг</vt:lpstr>
      <vt:lpstr>Ассемблирование</vt:lpstr>
      <vt:lpstr>Компиляция</vt:lpstr>
      <vt:lpstr>Линковка (компановка)</vt:lpstr>
      <vt:lpstr>Результат компиляции</vt:lpstr>
      <vt:lpstr>Запуск процесса компиляции</vt:lpstr>
      <vt:lpstr>Ключи g++</vt:lpstr>
      <vt:lpstr>Библиотеки и заголовочные файлы</vt:lpstr>
      <vt:lpstr>Библиотеки и заголовочные файлы</vt:lpstr>
      <vt:lpstr>Заголовочные файлы</vt:lpstr>
      <vt:lpstr>Как устроены библиотеки</vt:lpstr>
      <vt:lpstr>Зачем библиотеки представлены в виде объектного кода?</vt:lpstr>
      <vt:lpstr>Виды библиотек</vt:lpstr>
      <vt:lpstr>Преимущества и недостатки статических и динамических библиотек</vt:lpstr>
      <vt:lpstr>Где находятся заголовочные файлы и библиотеки</vt:lpstr>
      <vt:lpstr>Практическое задние</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Объектно-ориентированное программирование</dc:title>
  <dc:creator>пользователь Microsoft Office</dc:creator>
  <cp:lastModifiedBy>пользователь Microsoft Office</cp:lastModifiedBy>
  <cp:revision>54</cp:revision>
  <dcterms:created xsi:type="dcterms:W3CDTF">2020-02-06T08:30:30Z</dcterms:created>
  <dcterms:modified xsi:type="dcterms:W3CDTF">2020-02-07T02:44:48Z</dcterms:modified>
</cp:coreProperties>
</file>