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07F4-EE78-B44D-9A53-6CEDDDDBA174}" type="datetimeFigureOut">
              <a:rPr lang="ru-RU" smtClean="0"/>
              <a:t>13.02.16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9E90-429D-8340-A0DD-615CFFF42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72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07F4-EE78-B44D-9A53-6CEDDDDBA174}" type="datetimeFigureOut">
              <a:rPr lang="ru-RU" smtClean="0"/>
              <a:t>13.02.16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9E90-429D-8340-A0DD-615CFFF42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42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07F4-EE78-B44D-9A53-6CEDDDDBA174}" type="datetimeFigureOut">
              <a:rPr lang="ru-RU" smtClean="0"/>
              <a:t>13.02.16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9E90-429D-8340-A0DD-615CFFF42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89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07F4-EE78-B44D-9A53-6CEDDDDBA174}" type="datetimeFigureOut">
              <a:rPr lang="ru-RU" smtClean="0"/>
              <a:t>13.02.16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9E90-429D-8340-A0DD-615CFFF42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0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07F4-EE78-B44D-9A53-6CEDDDDBA174}" type="datetimeFigureOut">
              <a:rPr lang="ru-RU" smtClean="0"/>
              <a:t>13.02.16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9E90-429D-8340-A0DD-615CFFF42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9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07F4-EE78-B44D-9A53-6CEDDDDBA174}" type="datetimeFigureOut">
              <a:rPr lang="ru-RU" smtClean="0"/>
              <a:t>13.02.16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9E90-429D-8340-A0DD-615CFFF42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6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07F4-EE78-B44D-9A53-6CEDDDDBA174}" type="datetimeFigureOut">
              <a:rPr lang="ru-RU" smtClean="0"/>
              <a:t>13.02.16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9E90-429D-8340-A0DD-615CFFF42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08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07F4-EE78-B44D-9A53-6CEDDDDBA174}" type="datetimeFigureOut">
              <a:rPr lang="ru-RU" smtClean="0"/>
              <a:t>13.02.16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9E90-429D-8340-A0DD-615CFFF42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32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07F4-EE78-B44D-9A53-6CEDDDDBA174}" type="datetimeFigureOut">
              <a:rPr lang="ru-RU" smtClean="0"/>
              <a:t>13.02.16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9E90-429D-8340-A0DD-615CFFF42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07F4-EE78-B44D-9A53-6CEDDDDBA174}" type="datetimeFigureOut">
              <a:rPr lang="ru-RU" smtClean="0"/>
              <a:t>13.02.16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9E90-429D-8340-A0DD-615CFFF42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07F4-EE78-B44D-9A53-6CEDDDDBA174}" type="datetimeFigureOut">
              <a:rPr lang="ru-RU" smtClean="0"/>
              <a:t>13.02.16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9E90-429D-8340-A0DD-615CFFF42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4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07F4-EE78-B44D-9A53-6CEDDDDBA174}" type="datetimeFigureOut">
              <a:rPr lang="ru-RU" smtClean="0"/>
              <a:t>13.02.16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49E90-429D-8340-A0DD-615CFFF42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6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387686"/>
            <a:ext cx="7772400" cy="1149682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РАСКРАСКА ГРАНЕЙ МНОГОУГОЛЬНЫХ ГРАФОВ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7789" y="1537368"/>
            <a:ext cx="8341895" cy="4879474"/>
          </a:xfrm>
        </p:spPr>
        <p:txBody>
          <a:bodyPr>
            <a:normAutofit/>
          </a:bodyPr>
          <a:lstStyle/>
          <a:p>
            <a:pPr algn="l"/>
            <a:r>
              <a:rPr lang="ru-RU" sz="1600" b="1" dirty="0" smtClean="0">
                <a:solidFill>
                  <a:schemeClr val="tx1"/>
                </a:solidFill>
              </a:rPr>
              <a:t>Задание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Разработать программу раскраски граней многоугольного графа плоской прямолинейной укладки любого заданного правильного или полуправильного многогранника. 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Требуемая </a:t>
            </a:r>
            <a:r>
              <a:rPr lang="ru-RU" sz="1600" dirty="0">
                <a:solidFill>
                  <a:schemeClr val="tx1"/>
                </a:solidFill>
              </a:rPr>
              <a:t>фигура должна формироваться по массивам его вершин, граней и ребер, которые определяют их взаимное расположение в графическом окне программы. При этом положение каждой вершины должно фиксироваться ее координатами в условных единицах, пропорциональных размеру графического окна программы, по заданной схеме. 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Для </a:t>
            </a:r>
            <a:r>
              <a:rPr lang="ru-RU" sz="1600" dirty="0">
                <a:solidFill>
                  <a:schemeClr val="tx1"/>
                </a:solidFill>
              </a:rPr>
              <a:t>каждой грани должны быть указаны список номеров и число их вершин. Все ребра должны быть заданы списком </a:t>
            </a:r>
            <a:r>
              <a:rPr lang="ru-RU" sz="1600" dirty="0" err="1">
                <a:solidFill>
                  <a:schemeClr val="tx1"/>
                </a:solidFill>
              </a:rPr>
              <a:t>инциденций</a:t>
            </a:r>
            <a:r>
              <a:rPr lang="ru-RU" sz="1600" dirty="0">
                <a:solidFill>
                  <a:schemeClr val="tx1"/>
                </a:solidFill>
              </a:rPr>
              <a:t> из пар номеров своих вершин (или перечислены в минимальном наборе цепей из них, которые специфицированы списками номеров смежных вершин). 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Закодированное </a:t>
            </a:r>
            <a:r>
              <a:rPr lang="ru-RU" sz="1600" dirty="0">
                <a:solidFill>
                  <a:schemeClr val="tx1"/>
                </a:solidFill>
              </a:rPr>
              <a:t>таким образом изображение должно симметрично располагаться в графическом окне и пропорционально реконфигурироваться при любых изменениях его размера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При любых реконфигурациях размер графического окна программы должен быть ограничен сверху габаритами экрана дисплея, а его минимальный размен должен быть установлен из расчета визуальной различимости граней заданной фигуры.</a:t>
            </a:r>
            <a:r>
              <a:rPr lang="ru-RU" sz="1600" dirty="0" smtClean="0">
                <a:solidFill>
                  <a:schemeClr val="tx1"/>
                </a:solidFill>
                <a:effectLst/>
              </a:rPr>
              <a:t> 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7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Структура геометрического модуля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1600" dirty="0"/>
              <a:t>В геометрический модуль входят 7 прикладных функций для формирования и обработки геометрической модели многоугольного графа по его программной структуре </a:t>
            </a:r>
            <a:r>
              <a:rPr lang="en-US" sz="1600" dirty="0" err="1"/>
              <a:t>XPolyGraph</a:t>
            </a:r>
            <a:r>
              <a:rPr lang="ru-RU" sz="1600" dirty="0"/>
              <a:t>. Их информационную связь обеспечивают внешние статические массивы и структуры. Исходный код модуля начинает подключение многоугольного заголовка графа следующей директивой:</a:t>
            </a:r>
          </a:p>
          <a:p>
            <a:pPr marL="0" indent="0">
              <a:buNone/>
            </a:pPr>
            <a:r>
              <a:rPr lang="ru-RU" sz="1600" dirty="0" smtClean="0"/>
              <a:t>       </a:t>
            </a:r>
            <a:r>
              <a:rPr lang="en-US" sz="1600" dirty="0" smtClean="0"/>
              <a:t>#</a:t>
            </a:r>
            <a:r>
              <a:rPr lang="en-US" sz="1600" dirty="0"/>
              <a:t>include "</a:t>
            </a:r>
            <a:r>
              <a:rPr lang="en-US" sz="1600" dirty="0" err="1"/>
              <a:t>polyhedron.h</a:t>
            </a:r>
            <a:r>
              <a:rPr lang="en-US" sz="1600" dirty="0"/>
              <a:t>"</a:t>
            </a:r>
            <a:endParaRPr lang="ru-RU" sz="1600" dirty="0"/>
          </a:p>
          <a:p>
            <a:pPr algn="just"/>
            <a:r>
              <a:rPr lang="ru-RU" sz="1600" dirty="0"/>
              <a:t>После заголовка вводятся следующие статические массивы структур вершин, ребер и граней графа для их адресации в одноименных полях его структуры </a:t>
            </a:r>
            <a:r>
              <a:rPr lang="en-US" sz="1600" dirty="0" err="1"/>
              <a:t>XPolyGraph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 smtClean="0"/>
              <a:t>       </a:t>
            </a:r>
            <a:r>
              <a:rPr lang="en-US" sz="1600" dirty="0" smtClean="0"/>
              <a:t>static </a:t>
            </a:r>
            <a:r>
              <a:rPr lang="en-US" sz="1600" dirty="0" err="1"/>
              <a:t>XVertex</a:t>
            </a:r>
            <a:r>
              <a:rPr lang="en-US" sz="1600" dirty="0"/>
              <a:t> vertex[NVERT];            /* </a:t>
            </a:r>
            <a:r>
              <a:rPr lang="ru-RU" sz="1600" dirty="0"/>
              <a:t>массив вершин</a:t>
            </a:r>
            <a:r>
              <a:rPr lang="en-US" sz="1600" dirty="0"/>
              <a:t> */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       </a:t>
            </a:r>
            <a:r>
              <a:rPr lang="en-US" sz="1600" dirty="0" smtClean="0"/>
              <a:t>static </a:t>
            </a:r>
            <a:r>
              <a:rPr lang="en-US" sz="1600" dirty="0" err="1"/>
              <a:t>XEdge</a:t>
            </a:r>
            <a:r>
              <a:rPr lang="en-US" sz="1600" dirty="0"/>
              <a:t> edge[NEDGE];                    /* </a:t>
            </a:r>
            <a:r>
              <a:rPr lang="ru-RU" sz="1600" dirty="0"/>
              <a:t>массив ребер</a:t>
            </a:r>
            <a:r>
              <a:rPr lang="en-US" sz="1600" dirty="0"/>
              <a:t> */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       </a:t>
            </a:r>
            <a:r>
              <a:rPr lang="en-US" sz="1600" dirty="0" smtClean="0"/>
              <a:t>static </a:t>
            </a:r>
            <a:r>
              <a:rPr lang="en-US" sz="1600" dirty="0" err="1"/>
              <a:t>XFace</a:t>
            </a:r>
            <a:r>
              <a:rPr lang="en-US" sz="1600" dirty="0"/>
              <a:t> face[(NFACE+1)];              /* </a:t>
            </a:r>
            <a:r>
              <a:rPr lang="ru-RU" sz="1600" dirty="0"/>
              <a:t>массив граней</a:t>
            </a:r>
            <a:r>
              <a:rPr lang="en-US" sz="1600" dirty="0"/>
              <a:t> */</a:t>
            </a:r>
            <a:endParaRPr lang="ru-RU" sz="1600" dirty="0"/>
          </a:p>
          <a:p>
            <a:pPr algn="just"/>
            <a:r>
              <a:rPr lang="ru-RU" sz="1600" dirty="0"/>
              <a:t>Эти массивы образуют инвариантную часть геометрической модели графа, которая не зависит от его топологии. Их требуется дополнить координатными массивами вершин равноугольных граней, набор и размер которых определяет конфигурация многоугольного графа. Для графа пирамиды, который имеет только </a:t>
            </a:r>
            <a:r>
              <a:rPr lang="en-US" sz="1600" dirty="0"/>
              <a:t>NF</a:t>
            </a:r>
            <a:r>
              <a:rPr lang="ru-RU" sz="1600" dirty="0"/>
              <a:t>3=4 (боковые) 3-угольные внутренние грани, определяется следующий массив для пар координат их вершин:</a:t>
            </a:r>
          </a:p>
          <a:p>
            <a:pPr marL="0" indent="0">
              <a:buNone/>
            </a:pPr>
            <a:r>
              <a:rPr lang="ru-RU" sz="1600" dirty="0" smtClean="0"/>
              <a:t>          </a:t>
            </a:r>
            <a:r>
              <a:rPr lang="en-US" sz="1600" dirty="0" smtClean="0"/>
              <a:t>static </a:t>
            </a:r>
            <a:r>
              <a:rPr lang="en-US" sz="1600" dirty="0" err="1"/>
              <a:t>XPoint</a:t>
            </a:r>
            <a:r>
              <a:rPr lang="en-US" sz="1600" dirty="0"/>
              <a:t> face3[NF3][(3+1)];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6904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Задание координатных массивов вершин равноугольных граней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600" dirty="0"/>
              <a:t>Ряды пар координат вершин каждой грани этого массива адресуются (</a:t>
            </a:r>
            <a:r>
              <a:rPr lang="ru-RU" sz="1600" dirty="0" err="1"/>
              <a:t>топовыми</a:t>
            </a:r>
            <a:r>
              <a:rPr lang="ru-RU" sz="1600" dirty="0"/>
              <a:t>) полями (</a:t>
            </a:r>
            <a:r>
              <a:rPr lang="en-US" sz="1600" dirty="0"/>
              <a:t>top</a:t>
            </a:r>
            <a:r>
              <a:rPr lang="ru-RU" sz="1600" dirty="0"/>
              <a:t>) структуры граней </a:t>
            </a:r>
            <a:r>
              <a:rPr lang="en-US" sz="1600" dirty="0" err="1"/>
              <a:t>XFace</a:t>
            </a:r>
            <a:r>
              <a:rPr lang="ru-RU" sz="1600" dirty="0"/>
              <a:t> и составляют </a:t>
            </a:r>
            <a:r>
              <a:rPr lang="ru-RU" sz="1600" dirty="0" err="1"/>
              <a:t>топозависимую</a:t>
            </a:r>
            <a:r>
              <a:rPr lang="ru-RU" sz="1600" dirty="0"/>
              <a:t> часть геометрической модели графа, которую определяет его топология и конфигурация. Для любого заданного графа нужно заявить аналогичные координатные массивы его </a:t>
            </a:r>
            <a:r>
              <a:rPr lang="ru-RU" sz="1600" dirty="0" err="1"/>
              <a:t>m</a:t>
            </a:r>
            <a:r>
              <a:rPr lang="ru-RU" sz="1600" dirty="0"/>
              <a:t>-угольных граней (3</a:t>
            </a:r>
            <a:r>
              <a:rPr lang="ru-RU" sz="1600" u="sng" dirty="0"/>
              <a:t>&lt;</a:t>
            </a:r>
            <a:r>
              <a:rPr lang="en-US" sz="1600" dirty="0"/>
              <a:t>m</a:t>
            </a:r>
            <a:r>
              <a:rPr lang="ru-RU" sz="1600" u="sng" dirty="0"/>
              <a:t>&lt;</a:t>
            </a:r>
            <a:r>
              <a:rPr lang="ru-RU" sz="1600" dirty="0"/>
              <a:t>8), выбрав соответствующие строки из следующего блока комментария:</a:t>
            </a:r>
          </a:p>
          <a:p>
            <a:r>
              <a:rPr lang="en-US" sz="1600" dirty="0" smtClean="0"/>
              <a:t>/</a:t>
            </a:r>
            <a:r>
              <a:rPr lang="en-US" sz="1600" dirty="0"/>
              <a:t>* static </a:t>
            </a:r>
            <a:r>
              <a:rPr lang="en-US" sz="1600" dirty="0" err="1"/>
              <a:t>XPoint</a:t>
            </a:r>
            <a:r>
              <a:rPr lang="en-US" sz="1600" dirty="0"/>
              <a:t> face4[NF4][(4+1)]; */</a:t>
            </a:r>
            <a:endParaRPr lang="ru-RU" sz="1600" dirty="0"/>
          </a:p>
          <a:p>
            <a:r>
              <a:rPr lang="en-US" sz="1600" dirty="0"/>
              <a:t>/* static </a:t>
            </a:r>
            <a:r>
              <a:rPr lang="en-US" sz="1600" dirty="0" err="1"/>
              <a:t>XPoint</a:t>
            </a:r>
            <a:r>
              <a:rPr lang="en-US" sz="1600" dirty="0"/>
              <a:t> face5[NF4][(4+1)]; */</a:t>
            </a:r>
            <a:endParaRPr lang="ru-RU" sz="1600" dirty="0"/>
          </a:p>
          <a:p>
            <a:r>
              <a:rPr lang="en-US" sz="1600" dirty="0"/>
              <a:t>/* static </a:t>
            </a:r>
            <a:r>
              <a:rPr lang="en-US" sz="1600" dirty="0" err="1"/>
              <a:t>XPoint</a:t>
            </a:r>
            <a:r>
              <a:rPr lang="en-US" sz="1600" dirty="0"/>
              <a:t> face6[NF4][(4+1)]; */</a:t>
            </a:r>
            <a:endParaRPr lang="ru-RU" sz="1600" dirty="0"/>
          </a:p>
          <a:p>
            <a:r>
              <a:rPr lang="en-US" sz="1600" dirty="0"/>
              <a:t>/* static </a:t>
            </a:r>
            <a:r>
              <a:rPr lang="en-US" sz="1600" dirty="0" err="1"/>
              <a:t>XPoint</a:t>
            </a:r>
            <a:r>
              <a:rPr lang="en-US" sz="1600" dirty="0"/>
              <a:t> face7[NF4][(4+1)]; */</a:t>
            </a:r>
            <a:endParaRPr lang="ru-RU" sz="1600" dirty="0"/>
          </a:p>
          <a:p>
            <a:r>
              <a:rPr lang="en-US" sz="1600" dirty="0"/>
              <a:t>/* static </a:t>
            </a:r>
            <a:r>
              <a:rPr lang="en-US" sz="1600" dirty="0" err="1"/>
              <a:t>XPoint</a:t>
            </a:r>
            <a:r>
              <a:rPr lang="en-US" sz="1600" dirty="0"/>
              <a:t> face8[NF8][(8+1)]; */</a:t>
            </a:r>
            <a:endParaRPr lang="ru-RU" sz="1600" dirty="0"/>
          </a:p>
          <a:p>
            <a:r>
              <a:rPr lang="ru-RU" sz="1600" dirty="0" smtClean="0"/>
              <a:t>Сегмент </a:t>
            </a:r>
            <a:r>
              <a:rPr lang="ru-RU" sz="1600" dirty="0"/>
              <a:t>внешних статических данных геометрического модуля завершает декларация измерительной структуры для установки масштаба графа по горизонтали и вертикали, который зависит от размеров окна программы. Соответствующие коэффициенты масштабирования задают размеры клеток градуировки схемы графа в пикселях графического окна полями следующей внешней графической структуры:</a:t>
            </a:r>
          </a:p>
          <a:p>
            <a:r>
              <a:rPr lang="en-US" sz="1600" dirty="0" smtClean="0"/>
              <a:t>static </a:t>
            </a:r>
            <a:r>
              <a:rPr lang="en-US" sz="1600" dirty="0" err="1"/>
              <a:t>XPoint</a:t>
            </a:r>
            <a:r>
              <a:rPr lang="en-US" sz="1600" dirty="0"/>
              <a:t> scale</a:t>
            </a:r>
            <a:r>
              <a:rPr lang="ru-RU" sz="1600" dirty="0"/>
              <a:t>;     /*структура масштаба по Х и </a:t>
            </a:r>
            <a:r>
              <a:rPr lang="en-US" sz="1600" dirty="0"/>
              <a:t>Y</a:t>
            </a:r>
            <a:r>
              <a:rPr lang="ru-RU" sz="1600" dirty="0"/>
              <a:t> */</a:t>
            </a:r>
          </a:p>
          <a:p>
            <a:pPr marL="0" indent="0" algn="just">
              <a:buNone/>
            </a:pPr>
            <a:r>
              <a:rPr lang="ru-RU" sz="1600" dirty="0"/>
              <a:t>Ряды пар координат вершин каждой грани этого массива адресуются (</a:t>
            </a:r>
            <a:r>
              <a:rPr lang="ru-RU" sz="1600" dirty="0" err="1"/>
              <a:t>топовыми</a:t>
            </a:r>
            <a:r>
              <a:rPr lang="ru-RU" sz="1600" dirty="0"/>
              <a:t>) полями (</a:t>
            </a:r>
            <a:r>
              <a:rPr lang="en-US" sz="1600" dirty="0"/>
              <a:t>top</a:t>
            </a:r>
            <a:r>
              <a:rPr lang="ru-RU" sz="1600" dirty="0"/>
              <a:t>) структуры граней </a:t>
            </a:r>
            <a:r>
              <a:rPr lang="en-US" sz="1600" dirty="0" err="1"/>
              <a:t>XFace</a:t>
            </a:r>
            <a:r>
              <a:rPr lang="ru-RU" sz="1600" dirty="0"/>
              <a:t> и составляют </a:t>
            </a:r>
            <a:r>
              <a:rPr lang="ru-RU" sz="1600" dirty="0" err="1"/>
              <a:t>топозависимую</a:t>
            </a:r>
            <a:r>
              <a:rPr lang="ru-RU" sz="1600" dirty="0"/>
              <a:t> часть геометрической модели графа, которую определяет его топология и конфигурация. </a:t>
            </a:r>
          </a:p>
        </p:txBody>
      </p:sp>
    </p:spTree>
    <p:extLst>
      <p:ext uri="{BB962C8B-B14F-4D97-AF65-F5344CB8AC3E}">
        <p14:creationId xmlns:p14="http://schemas.microsoft.com/office/powerpoint/2010/main" val="375454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</a:t>
            </a:r>
            <a:r>
              <a:rPr lang="ru-RU" sz="3200" dirty="0" smtClean="0"/>
              <a:t>оординатные массивы его </a:t>
            </a:r>
            <a:r>
              <a:rPr lang="ru-RU" sz="3200" dirty="0" err="1" smtClean="0"/>
              <a:t>m</a:t>
            </a:r>
            <a:r>
              <a:rPr lang="ru-RU" sz="3200" dirty="0" smtClean="0"/>
              <a:t>-угольных граней (3</a:t>
            </a:r>
            <a:r>
              <a:rPr lang="ru-RU" sz="3200" u="sng" dirty="0" smtClean="0"/>
              <a:t>&lt;</a:t>
            </a:r>
            <a:r>
              <a:rPr lang="en-US" sz="3200" dirty="0" smtClean="0"/>
              <a:t>m</a:t>
            </a:r>
            <a:r>
              <a:rPr lang="ru-RU" sz="3200" u="sng" dirty="0" smtClean="0"/>
              <a:t>&lt;</a:t>
            </a:r>
            <a:r>
              <a:rPr lang="ru-RU" sz="3200" dirty="0" smtClean="0"/>
              <a:t>8) для любого графа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1200" dirty="0" smtClean="0"/>
              <a:t>Для </a:t>
            </a:r>
            <a:r>
              <a:rPr lang="ru-RU" sz="1200" dirty="0"/>
              <a:t>любого заданного графа нужно заявить аналогичные координатные массивы его </a:t>
            </a:r>
            <a:r>
              <a:rPr lang="ru-RU" sz="1200" dirty="0" err="1"/>
              <a:t>m</a:t>
            </a:r>
            <a:r>
              <a:rPr lang="ru-RU" sz="1200" dirty="0"/>
              <a:t>-угольных граней (3</a:t>
            </a:r>
            <a:r>
              <a:rPr lang="ru-RU" sz="1200" u="sng" dirty="0"/>
              <a:t>&lt;</a:t>
            </a:r>
            <a:r>
              <a:rPr lang="en-US" sz="1200" dirty="0"/>
              <a:t>m</a:t>
            </a:r>
            <a:r>
              <a:rPr lang="ru-RU" sz="1200" u="sng" dirty="0"/>
              <a:t>&lt;</a:t>
            </a:r>
            <a:r>
              <a:rPr lang="ru-RU" sz="1200" dirty="0"/>
              <a:t>8), выбрав соответствующие строки из следующего блока комментария:</a:t>
            </a:r>
          </a:p>
          <a:p>
            <a:pPr marL="0" indent="0">
              <a:buNone/>
            </a:pPr>
            <a:r>
              <a:rPr lang="en-US" sz="1200" dirty="0" smtClean="0"/>
              <a:t>/</a:t>
            </a:r>
            <a:r>
              <a:rPr lang="en-US" sz="1200" dirty="0"/>
              <a:t>* static </a:t>
            </a:r>
            <a:r>
              <a:rPr lang="en-US" sz="1200" dirty="0" err="1"/>
              <a:t>XPoint</a:t>
            </a:r>
            <a:r>
              <a:rPr lang="en-US" sz="1200" dirty="0"/>
              <a:t> face4[NF4][(4+1)];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/* static </a:t>
            </a:r>
            <a:r>
              <a:rPr lang="en-US" sz="1200" dirty="0" err="1"/>
              <a:t>XPoint</a:t>
            </a:r>
            <a:r>
              <a:rPr lang="en-US" sz="1200" dirty="0"/>
              <a:t> face5[NF4][(4+1)];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/* static </a:t>
            </a:r>
            <a:r>
              <a:rPr lang="en-US" sz="1200" dirty="0" err="1"/>
              <a:t>XPoint</a:t>
            </a:r>
            <a:r>
              <a:rPr lang="en-US" sz="1200" dirty="0"/>
              <a:t> face6[NF4][(4+1)];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/* static </a:t>
            </a:r>
            <a:r>
              <a:rPr lang="en-US" sz="1200" dirty="0" err="1"/>
              <a:t>XPoint</a:t>
            </a:r>
            <a:r>
              <a:rPr lang="en-US" sz="1200" dirty="0"/>
              <a:t> face7[NF4][(4+1)];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/* static </a:t>
            </a:r>
            <a:r>
              <a:rPr lang="en-US" sz="1200" dirty="0" err="1"/>
              <a:t>XPoint</a:t>
            </a:r>
            <a:r>
              <a:rPr lang="en-US" sz="1200" dirty="0"/>
              <a:t> face8[NF8][(8+1)]; */</a:t>
            </a:r>
            <a:endParaRPr lang="ru-RU" sz="1200" dirty="0"/>
          </a:p>
          <a:p>
            <a:pPr algn="just"/>
            <a:r>
              <a:rPr lang="ru-RU" sz="1200" dirty="0" smtClean="0"/>
              <a:t>Сегмент </a:t>
            </a:r>
            <a:r>
              <a:rPr lang="ru-RU" sz="1200" dirty="0"/>
              <a:t>внешних статических данных геометрического модуля завершает декларация измерительной структуры для установки масштаба графа по горизонтали и вертикали, который зависит от размеров окна программы. Соответствующие коэффициенты масштабирования задают размеры клеток градуировки схемы графа в пикселях графического окна полями следующей внешней графической структуры:</a:t>
            </a:r>
          </a:p>
          <a:p>
            <a:r>
              <a:rPr lang="en-US" sz="1200" dirty="0" smtClean="0"/>
              <a:t>static </a:t>
            </a:r>
            <a:r>
              <a:rPr lang="en-US" sz="1200" dirty="0" err="1"/>
              <a:t>XPoint</a:t>
            </a:r>
            <a:r>
              <a:rPr lang="en-US" sz="1200" dirty="0"/>
              <a:t> scale</a:t>
            </a:r>
            <a:r>
              <a:rPr lang="ru-RU" sz="1200" dirty="0"/>
              <a:t>;     /*структура масштаба по Х и </a:t>
            </a:r>
            <a:r>
              <a:rPr lang="en-US" sz="1200" dirty="0"/>
              <a:t>Y</a:t>
            </a:r>
            <a:r>
              <a:rPr lang="ru-RU" sz="1200" dirty="0"/>
              <a:t> */</a:t>
            </a:r>
          </a:p>
          <a:p>
            <a:pPr algn="just"/>
            <a:r>
              <a:rPr lang="ru-RU" sz="1200" dirty="0" smtClean="0"/>
              <a:t> </a:t>
            </a:r>
            <a:r>
              <a:rPr lang="ru-RU" sz="1200" dirty="0"/>
              <a:t>(3</a:t>
            </a:r>
            <a:r>
              <a:rPr lang="ru-RU" sz="1200" u="sng" dirty="0"/>
              <a:t>&lt;</a:t>
            </a:r>
            <a:r>
              <a:rPr lang="en-US" sz="1200" dirty="0"/>
              <a:t>m</a:t>
            </a:r>
            <a:r>
              <a:rPr lang="ru-RU" sz="1200" u="sng" dirty="0"/>
              <a:t>&lt;</a:t>
            </a:r>
            <a:r>
              <a:rPr lang="ru-RU" sz="1200" dirty="0"/>
              <a:t>8), выбрав соответствующие строки из следующего блока комментария:</a:t>
            </a:r>
          </a:p>
          <a:p>
            <a:pPr marL="0" indent="0">
              <a:buNone/>
            </a:pPr>
            <a:r>
              <a:rPr lang="ru-RU" sz="1200" dirty="0"/>
              <a:t> </a:t>
            </a:r>
            <a:r>
              <a:rPr lang="en-US" sz="1200" dirty="0" smtClean="0"/>
              <a:t>/</a:t>
            </a:r>
            <a:r>
              <a:rPr lang="en-US" sz="1200" dirty="0"/>
              <a:t>* static </a:t>
            </a:r>
            <a:r>
              <a:rPr lang="en-US" sz="1200" dirty="0" err="1"/>
              <a:t>XPoint</a:t>
            </a:r>
            <a:r>
              <a:rPr lang="en-US" sz="1200" dirty="0"/>
              <a:t> face4[NF4][(4+1)];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/* static </a:t>
            </a:r>
            <a:r>
              <a:rPr lang="en-US" sz="1200" dirty="0" err="1"/>
              <a:t>XPoint</a:t>
            </a:r>
            <a:r>
              <a:rPr lang="en-US" sz="1200" dirty="0"/>
              <a:t> face5[NF4][(4+1)];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/* static </a:t>
            </a:r>
            <a:r>
              <a:rPr lang="en-US" sz="1200" dirty="0" err="1"/>
              <a:t>XPoint</a:t>
            </a:r>
            <a:r>
              <a:rPr lang="en-US" sz="1200" dirty="0"/>
              <a:t> face6[NF4][(4+1)];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/* static </a:t>
            </a:r>
            <a:r>
              <a:rPr lang="en-US" sz="1200" dirty="0" err="1"/>
              <a:t>XPoint</a:t>
            </a:r>
            <a:r>
              <a:rPr lang="en-US" sz="1200" dirty="0"/>
              <a:t> face7[NF4][(4+1)];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/* static </a:t>
            </a:r>
            <a:r>
              <a:rPr lang="en-US" sz="1200" dirty="0" err="1"/>
              <a:t>XPoint</a:t>
            </a:r>
            <a:r>
              <a:rPr lang="en-US" sz="1200" dirty="0"/>
              <a:t> face8[NF8][(8+1)];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 </a:t>
            </a:r>
            <a:r>
              <a:rPr lang="ru-RU" sz="1200" dirty="0" smtClean="0"/>
              <a:t>Сегмент </a:t>
            </a:r>
            <a:r>
              <a:rPr lang="ru-RU" sz="1200" dirty="0"/>
              <a:t>внешних статических данных геометрического модуля завершает декларация измерительной структуры для установки масштаба графа по горизонтали и вертикали, который зависит от размеров окна программы. Соответствующие коэффициенты масштабирования задают размеры клеток градуировки схемы графа в пикселях графического окна полями следующей внешней графической структуры:</a:t>
            </a:r>
          </a:p>
          <a:p>
            <a:pPr marL="0" indent="0">
              <a:buNone/>
            </a:pPr>
            <a:r>
              <a:rPr lang="ru-RU" sz="1200" dirty="0"/>
              <a:t> </a:t>
            </a:r>
          </a:p>
          <a:p>
            <a:pPr marL="0" indent="0">
              <a:buNone/>
            </a:pPr>
            <a:r>
              <a:rPr lang="ru-RU" sz="1200" dirty="0" smtClean="0"/>
              <a:t>        </a:t>
            </a:r>
            <a:r>
              <a:rPr lang="en-US" sz="1200" dirty="0" smtClean="0"/>
              <a:t>static </a:t>
            </a:r>
            <a:r>
              <a:rPr lang="en-US" sz="1200" dirty="0" err="1"/>
              <a:t>XPoint</a:t>
            </a:r>
            <a:r>
              <a:rPr lang="en-US" sz="1200" dirty="0"/>
              <a:t> scale</a:t>
            </a:r>
            <a:r>
              <a:rPr lang="ru-RU" sz="1200" dirty="0"/>
              <a:t>;     /*структура масштаба по Х и </a:t>
            </a:r>
            <a:r>
              <a:rPr lang="en-US" sz="1200" dirty="0"/>
              <a:t>Y</a:t>
            </a:r>
            <a:r>
              <a:rPr lang="ru-RU" sz="1200" dirty="0"/>
              <a:t> */</a:t>
            </a:r>
          </a:p>
          <a:p>
            <a:pPr marL="0" indent="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1822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96900" y="5032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Функциональный блок геометрического </a:t>
            </a:r>
            <a:r>
              <a:rPr lang="ru-RU" sz="3600" dirty="0" smtClean="0"/>
              <a:t>модуля. Прикладная функция </a:t>
            </a:r>
            <a:r>
              <a:rPr lang="en-US" sz="3600" dirty="0" err="1" smtClean="0"/>
              <a:t>assoc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sz="1600" dirty="0"/>
              <a:t>Функциональный блок геометрического модуля начинается с прикладной функции </a:t>
            </a:r>
            <a:r>
              <a:rPr lang="en-US" sz="1600" dirty="0" err="1"/>
              <a:t>assoc</a:t>
            </a:r>
            <a:r>
              <a:rPr lang="ru-RU" sz="1600" dirty="0"/>
              <a:t>. Ее первой вызывает основная функция </a:t>
            </a:r>
            <a:r>
              <a:rPr lang="en-US" sz="1600" dirty="0"/>
              <a:t>main</a:t>
            </a:r>
            <a:r>
              <a:rPr lang="ru-RU" sz="1600" dirty="0"/>
              <a:t>, чтобы ассоциировать поля вершин, ребер и граней структуры графа </a:t>
            </a:r>
            <a:r>
              <a:rPr lang="en-US" sz="1600" dirty="0"/>
              <a:t>X</a:t>
            </a:r>
            <a:r>
              <a:rPr lang="ru-RU" sz="1600" dirty="0"/>
              <a:t>Р</a:t>
            </a:r>
            <a:r>
              <a:rPr lang="en-US" sz="1600" dirty="0" err="1"/>
              <a:t>olyGraph</a:t>
            </a:r>
            <a:r>
              <a:rPr lang="en-US" sz="1600" dirty="0"/>
              <a:t> c</a:t>
            </a:r>
            <a:r>
              <a:rPr lang="ru-RU" sz="1600" dirty="0"/>
              <a:t> одноименными статическими массивами геометрического модуля. Такая ассоциация обеспечивает распределение статической памяти программы для геометрической модели графа, адрес структуры которой передается в функцию </a:t>
            </a:r>
            <a:r>
              <a:rPr lang="en-US" sz="1600" dirty="0" err="1"/>
              <a:t>assoc</a:t>
            </a:r>
            <a:r>
              <a:rPr lang="ru-RU" sz="1600" dirty="0"/>
              <a:t>. Исходный код функции </a:t>
            </a:r>
            <a:r>
              <a:rPr lang="en-US" sz="1600" dirty="0" err="1"/>
              <a:t>assoc</a:t>
            </a:r>
            <a:r>
              <a:rPr lang="ru-RU" sz="1600" dirty="0"/>
              <a:t> имеет следующий вид.</a:t>
            </a:r>
          </a:p>
          <a:p>
            <a:r>
              <a:rPr lang="ru-RU" sz="1600" dirty="0" smtClean="0"/>
              <a:t>/</a:t>
            </a:r>
            <a:r>
              <a:rPr lang="ru-RU" sz="1600" dirty="0"/>
              <a:t>* Модельная ассоциация структуры полиграфа */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assoc</a:t>
            </a:r>
            <a:r>
              <a:rPr lang="en-US" sz="1600" dirty="0"/>
              <a:t>(</a:t>
            </a:r>
            <a:r>
              <a:rPr lang="en-US" sz="1600" dirty="0" err="1"/>
              <a:t>XPolyGraph</a:t>
            </a:r>
            <a:r>
              <a:rPr lang="en-US" sz="1600" dirty="0"/>
              <a:t>* </a:t>
            </a:r>
            <a:r>
              <a:rPr lang="en-US" sz="1600" dirty="0" err="1"/>
              <a:t>pg</a:t>
            </a:r>
            <a:r>
              <a:rPr lang="en-US" sz="1600" dirty="0"/>
              <a:t>) {</a:t>
            </a:r>
            <a:endParaRPr lang="ru-RU" sz="1600" dirty="0"/>
          </a:p>
          <a:p>
            <a:r>
              <a:rPr lang="en-US" sz="1600" dirty="0" err="1"/>
              <a:t>pg</a:t>
            </a:r>
            <a:r>
              <a:rPr lang="ru-RU" sz="1600" dirty="0"/>
              <a:t>-&gt;</a:t>
            </a:r>
            <a:r>
              <a:rPr lang="en-US" sz="1600" dirty="0"/>
              <a:t>vertex</a:t>
            </a:r>
            <a:r>
              <a:rPr lang="ru-RU" sz="1600" dirty="0"/>
              <a:t> = </a:t>
            </a:r>
            <a:r>
              <a:rPr lang="en-US" sz="1600" dirty="0"/>
              <a:t>vertex</a:t>
            </a:r>
            <a:r>
              <a:rPr lang="ru-RU" sz="1600" dirty="0"/>
              <a:t>;         /* адресация массива вершин */</a:t>
            </a:r>
          </a:p>
          <a:p>
            <a:r>
              <a:rPr lang="en-US" sz="1600" dirty="0" err="1"/>
              <a:t>pg</a:t>
            </a:r>
            <a:r>
              <a:rPr lang="ru-RU" sz="1600" dirty="0"/>
              <a:t>-&gt;</a:t>
            </a:r>
            <a:r>
              <a:rPr lang="en-US" sz="1600" dirty="0"/>
              <a:t>edge</a:t>
            </a:r>
            <a:r>
              <a:rPr lang="ru-RU" sz="1600" dirty="0"/>
              <a:t> = </a:t>
            </a:r>
            <a:r>
              <a:rPr lang="en-US" sz="1600" dirty="0"/>
              <a:t>edge</a:t>
            </a:r>
            <a:r>
              <a:rPr lang="ru-RU" sz="1600" dirty="0"/>
              <a:t>;                 /* адресация массива ребер */</a:t>
            </a:r>
          </a:p>
          <a:p>
            <a:r>
              <a:rPr lang="en-US" sz="1600" dirty="0" err="1"/>
              <a:t>pg</a:t>
            </a:r>
            <a:r>
              <a:rPr lang="ru-RU" sz="1600" dirty="0"/>
              <a:t>-&gt;</a:t>
            </a:r>
            <a:r>
              <a:rPr lang="en-US" sz="1600" dirty="0"/>
              <a:t>face</a:t>
            </a:r>
            <a:r>
              <a:rPr lang="ru-RU" sz="1600" dirty="0"/>
              <a:t> = </a:t>
            </a:r>
            <a:r>
              <a:rPr lang="en-US" sz="1600" dirty="0"/>
              <a:t>face</a:t>
            </a:r>
            <a:r>
              <a:rPr lang="ru-RU" sz="1600" dirty="0"/>
              <a:t>;                 /* адресация массива граней */</a:t>
            </a:r>
          </a:p>
          <a:p>
            <a:r>
              <a:rPr lang="en-US" sz="1600" dirty="0"/>
              <a:t>retrace</a:t>
            </a:r>
            <a:r>
              <a:rPr lang="ru-RU" sz="1600" dirty="0"/>
              <a:t>();                                        /* трассировка граней /*</a:t>
            </a:r>
          </a:p>
          <a:p>
            <a:r>
              <a:rPr lang="en-US" sz="1600" dirty="0"/>
              <a:t>return</a:t>
            </a:r>
            <a:r>
              <a:rPr lang="ru-RU" sz="1600" dirty="0"/>
              <a:t>(0);</a:t>
            </a:r>
          </a:p>
          <a:p>
            <a:r>
              <a:rPr lang="ru-RU" sz="1600" dirty="0"/>
              <a:t>} /* </a:t>
            </a:r>
            <a:r>
              <a:rPr lang="en-US" sz="1600" dirty="0" err="1"/>
              <a:t>assoc</a:t>
            </a:r>
            <a:r>
              <a:rPr lang="ru-RU" sz="1600" dirty="0"/>
              <a:t> */</a:t>
            </a:r>
          </a:p>
          <a:p>
            <a:pPr marL="0" indent="0">
              <a:buNone/>
            </a:pPr>
            <a:r>
              <a:rPr lang="ru-RU" sz="1600" dirty="0"/>
              <a:t>После ассоциации адресов функция </a:t>
            </a:r>
            <a:r>
              <a:rPr lang="en-US" sz="1600" dirty="0" err="1"/>
              <a:t>assoc</a:t>
            </a:r>
            <a:r>
              <a:rPr lang="ru-RU" sz="1600" dirty="0"/>
              <a:t> вызывается функцию </a:t>
            </a:r>
            <a:r>
              <a:rPr lang="en-US" sz="1600" dirty="0"/>
              <a:t>retrace</a:t>
            </a:r>
            <a:r>
              <a:rPr lang="ru-RU" sz="1600" dirty="0"/>
              <a:t>, которая обеспечивает трассировку массива граней геометрической модели графа </a:t>
            </a:r>
            <a:r>
              <a:rPr lang="en-US" sz="1600" dirty="0" err="1"/>
              <a:t>XPolyGraph</a:t>
            </a:r>
            <a:r>
              <a:rPr lang="ru-RU" sz="1600" dirty="0"/>
              <a:t> для инициализации полей их структур </a:t>
            </a:r>
            <a:r>
              <a:rPr lang="en-US" sz="1600" dirty="0" err="1"/>
              <a:t>XFace</a:t>
            </a:r>
            <a:r>
              <a:rPr lang="ru-RU" sz="1600" dirty="0"/>
              <a:t>. При этом в </a:t>
            </a:r>
            <a:r>
              <a:rPr lang="en-US" sz="1600" dirty="0"/>
              <a:t>top</a:t>
            </a:r>
            <a:r>
              <a:rPr lang="ru-RU" sz="1600" dirty="0"/>
              <a:t>-поля указанных структур адресуются статические массивы для координат вершин внутренних равноугольных граней как </a:t>
            </a:r>
            <a:r>
              <a:rPr lang="en-US" sz="1600" dirty="0"/>
              <a:t>face</a:t>
            </a:r>
            <a:r>
              <a:rPr lang="ru-RU" sz="1600" dirty="0"/>
              <a:t>3 у графа пирамиды. </a:t>
            </a:r>
          </a:p>
        </p:txBody>
      </p:sp>
    </p:spTree>
    <p:extLst>
      <p:ext uri="{BB962C8B-B14F-4D97-AF65-F5344CB8AC3E}">
        <p14:creationId xmlns:p14="http://schemas.microsoft.com/office/powerpoint/2010/main" val="267021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ru-RU" sz="3200" dirty="0"/>
              <a:t>Трассировка </a:t>
            </a:r>
            <a:r>
              <a:rPr lang="ru-RU" sz="3200" dirty="0" err="1"/>
              <a:t>рав</a:t>
            </a:r>
            <a:r>
              <a:rPr lang="ru-RU" sz="3200" dirty="0"/>
              <a:t>(з)</a:t>
            </a:r>
            <a:r>
              <a:rPr lang="ru-RU" sz="3200" dirty="0" err="1"/>
              <a:t>ноугольных</a:t>
            </a:r>
            <a:r>
              <a:rPr lang="ru-RU" sz="3200" dirty="0"/>
              <a:t> граней в 1 массив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sz="1300" dirty="0"/>
              <a:t>В общем случае исходный код функции трассировки </a:t>
            </a:r>
            <a:r>
              <a:rPr lang="en-US" sz="1300" dirty="0"/>
              <a:t>retrace</a:t>
            </a:r>
            <a:r>
              <a:rPr lang="ru-RU" sz="1300" dirty="0"/>
              <a:t> образует набор циклов адресации и инициализации для всех равноугольных граней со сквозной индексацией их номеров </a:t>
            </a:r>
            <a:r>
              <a:rPr lang="en-US" sz="1300" dirty="0" err="1"/>
              <a:t>i</a:t>
            </a:r>
            <a:r>
              <a:rPr lang="ru-RU" sz="1300" dirty="0"/>
              <a:t> в порядке роста числа их вершин. Для графа пирамиды, в частности, требуется только один цикл по 3-угольным граням. </a:t>
            </a:r>
            <a:endParaRPr lang="en-US" sz="1300" dirty="0" smtClean="0"/>
          </a:p>
          <a:p>
            <a:pPr marL="0" indent="0">
              <a:buNone/>
            </a:pPr>
            <a:r>
              <a:rPr lang="ru-RU" sz="1300" dirty="0"/>
              <a:t>/* </a:t>
            </a:r>
            <a:r>
              <a:rPr lang="ru-RU" sz="1300" cap="all" dirty="0"/>
              <a:t>код Функции зависит от графа</a:t>
            </a:r>
            <a:r>
              <a:rPr lang="ru-RU" sz="1300" dirty="0"/>
              <a:t> */</a:t>
            </a:r>
          </a:p>
          <a:p>
            <a:pPr marL="0" indent="0">
              <a:buNone/>
            </a:pPr>
            <a:r>
              <a:rPr lang="ru-RU" sz="1300" dirty="0"/>
              <a:t> </a:t>
            </a:r>
            <a:r>
              <a:rPr lang="en-US" sz="1300" dirty="0" err="1" smtClean="0"/>
              <a:t>int</a:t>
            </a:r>
            <a:r>
              <a:rPr lang="en-US" sz="1300" dirty="0" smtClean="0"/>
              <a:t> </a:t>
            </a:r>
            <a:r>
              <a:rPr lang="en-US" sz="1300" dirty="0"/>
              <a:t>retrace</a:t>
            </a:r>
            <a:r>
              <a:rPr lang="ru-RU" sz="1300" dirty="0"/>
              <a:t>() {</a:t>
            </a:r>
          </a:p>
          <a:p>
            <a:pPr marL="0" indent="0">
              <a:buNone/>
            </a:pP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ru-RU" sz="1300" dirty="0"/>
              <a:t>=0;        /* сквозной индекс </a:t>
            </a:r>
            <a:r>
              <a:rPr lang="ru-RU" sz="1300" dirty="0" err="1"/>
              <a:t>разноугольных</a:t>
            </a:r>
            <a:r>
              <a:rPr lang="ru-RU" sz="1300" dirty="0"/>
              <a:t> граней */</a:t>
            </a:r>
          </a:p>
          <a:p>
            <a:pPr marL="0" indent="0">
              <a:buNone/>
            </a:pPr>
            <a:r>
              <a:rPr lang="en-US" sz="1300" dirty="0" err="1"/>
              <a:t>int</a:t>
            </a:r>
            <a:r>
              <a:rPr lang="en-US" sz="1300" dirty="0"/>
              <a:t> j</a:t>
            </a:r>
            <a:r>
              <a:rPr lang="ru-RU" sz="1300" dirty="0"/>
              <a:t>;                            /* индекс равноугольных граней */</a:t>
            </a:r>
          </a:p>
          <a:p>
            <a:pPr marL="0" indent="0">
              <a:buNone/>
            </a:pPr>
            <a:r>
              <a:rPr lang="en-US" sz="1300" dirty="0"/>
              <a:t>for</a:t>
            </a:r>
            <a:r>
              <a:rPr lang="ru-RU" sz="1300" dirty="0"/>
              <a:t>(</a:t>
            </a:r>
            <a:r>
              <a:rPr lang="en-US" sz="1300" dirty="0"/>
              <a:t>j</a:t>
            </a:r>
            <a:r>
              <a:rPr lang="ru-RU" sz="1300" dirty="0"/>
              <a:t> = 0; </a:t>
            </a:r>
            <a:r>
              <a:rPr lang="en-US" sz="1300" dirty="0"/>
              <a:t>j</a:t>
            </a:r>
            <a:r>
              <a:rPr lang="ru-RU" sz="1300" dirty="0"/>
              <a:t>&lt;</a:t>
            </a:r>
            <a:r>
              <a:rPr lang="en-US" sz="1300" dirty="0"/>
              <a:t>NF</a:t>
            </a:r>
            <a:r>
              <a:rPr lang="ru-RU" sz="1300" dirty="0"/>
              <a:t>3; </a:t>
            </a:r>
            <a:r>
              <a:rPr lang="en-US" sz="1300" dirty="0"/>
              <a:t>j</a:t>
            </a:r>
            <a:r>
              <a:rPr lang="ru-RU" sz="1300" dirty="0"/>
              <a:t>++, </a:t>
            </a:r>
            <a:r>
              <a:rPr lang="en-US" sz="1300" dirty="0" err="1"/>
              <a:t>i</a:t>
            </a:r>
            <a:r>
              <a:rPr lang="ru-RU" sz="1300" dirty="0"/>
              <a:t>++) {  /* 3-угольная трассировка */</a:t>
            </a:r>
          </a:p>
          <a:p>
            <a:pPr marL="0" indent="0">
              <a:buNone/>
            </a:pPr>
            <a:r>
              <a:rPr lang="ru-RU" sz="1300" dirty="0"/>
              <a:t>  </a:t>
            </a:r>
            <a:r>
              <a:rPr lang="en-US" sz="1300" dirty="0"/>
              <a:t>face</a:t>
            </a:r>
            <a:r>
              <a:rPr lang="ru-RU" sz="1300" dirty="0"/>
              <a:t>[</a:t>
            </a:r>
            <a:r>
              <a:rPr lang="en-US" sz="1300" dirty="0" err="1"/>
              <a:t>i</a:t>
            </a:r>
            <a:r>
              <a:rPr lang="ru-RU" sz="1300" dirty="0"/>
              <a:t>].</a:t>
            </a:r>
            <a:r>
              <a:rPr lang="en-US" sz="1300" dirty="0"/>
              <a:t>top</a:t>
            </a:r>
            <a:r>
              <a:rPr lang="ru-RU" sz="1300" dirty="0"/>
              <a:t> = </a:t>
            </a:r>
            <a:r>
              <a:rPr lang="en-US" sz="1300" dirty="0"/>
              <a:t>face</a:t>
            </a:r>
            <a:r>
              <a:rPr lang="ru-RU" sz="1300" dirty="0"/>
              <a:t>3[</a:t>
            </a:r>
            <a:r>
              <a:rPr lang="en-US" sz="1300" dirty="0"/>
              <a:t>j</a:t>
            </a:r>
            <a:r>
              <a:rPr lang="ru-RU" sz="1300" dirty="0"/>
              <a:t>];             /* адрес массива вершин */</a:t>
            </a:r>
          </a:p>
          <a:p>
            <a:pPr marL="0" indent="0">
              <a:buNone/>
            </a:pPr>
            <a:r>
              <a:rPr lang="ru-RU" sz="1300" dirty="0"/>
              <a:t>  </a:t>
            </a:r>
            <a:r>
              <a:rPr lang="en-US" sz="1300" dirty="0"/>
              <a:t>face</a:t>
            </a:r>
            <a:r>
              <a:rPr lang="ru-RU" sz="1300" dirty="0"/>
              <a:t>[</a:t>
            </a:r>
            <a:r>
              <a:rPr lang="en-US" sz="1300" dirty="0" err="1"/>
              <a:t>i</a:t>
            </a:r>
            <a:r>
              <a:rPr lang="ru-RU" sz="1300" dirty="0"/>
              <a:t>].</a:t>
            </a:r>
            <a:r>
              <a:rPr lang="en-US" sz="1300" dirty="0" err="1"/>
              <a:t>Cn</a:t>
            </a:r>
            <a:r>
              <a:rPr lang="ru-RU" sz="1300" dirty="0"/>
              <a:t> = 3;                       /* число вершин грани=3 */</a:t>
            </a:r>
          </a:p>
          <a:p>
            <a:pPr marL="0" indent="0">
              <a:buNone/>
            </a:pPr>
            <a:r>
              <a:rPr lang="ru-RU" sz="1300" dirty="0"/>
              <a:t>  </a:t>
            </a:r>
            <a:r>
              <a:rPr lang="en-US" sz="1300" dirty="0"/>
              <a:t>face[</a:t>
            </a:r>
            <a:r>
              <a:rPr lang="en-US" sz="1300" dirty="0" err="1"/>
              <a:t>i</a:t>
            </a:r>
            <a:r>
              <a:rPr lang="en-US" sz="1300" dirty="0"/>
              <a:t>].tone = DEFTONE;      /* </a:t>
            </a:r>
            <a:r>
              <a:rPr lang="en-US" sz="1300" dirty="0" err="1"/>
              <a:t>цвет</a:t>
            </a:r>
            <a:r>
              <a:rPr lang="ru-RU" sz="1300" dirty="0"/>
              <a:t>ной индекс</a:t>
            </a:r>
            <a:r>
              <a:rPr lang="en-US" sz="1300" dirty="0"/>
              <a:t> </a:t>
            </a:r>
            <a:r>
              <a:rPr lang="en-US" sz="1300" dirty="0" err="1"/>
              <a:t>грани</a:t>
            </a:r>
            <a:r>
              <a:rPr lang="en-US" sz="1300" dirty="0"/>
              <a:t> */</a:t>
            </a:r>
            <a:endParaRPr lang="ru-RU" sz="1300" dirty="0"/>
          </a:p>
          <a:p>
            <a:pPr marL="0" indent="0">
              <a:buNone/>
            </a:pPr>
            <a:r>
              <a:rPr lang="en-US" sz="1300" dirty="0"/>
              <a:t>  face[</a:t>
            </a:r>
            <a:r>
              <a:rPr lang="en-US" sz="1300" dirty="0" err="1"/>
              <a:t>i</a:t>
            </a:r>
            <a:r>
              <a:rPr lang="en-US" sz="1300" dirty="0"/>
              <a:t>].zone = </a:t>
            </a:r>
            <a:r>
              <a:rPr lang="en-US" sz="1300" dirty="0" err="1"/>
              <a:t>XCreateRegion</a:t>
            </a:r>
            <a:r>
              <a:rPr lang="en-US" sz="1300" dirty="0"/>
              <a:t>();         /* </a:t>
            </a:r>
            <a:r>
              <a:rPr lang="en-US" sz="1300" dirty="0" err="1"/>
              <a:t>пустой</a:t>
            </a:r>
            <a:r>
              <a:rPr lang="en-US" sz="1300" dirty="0"/>
              <a:t> </a:t>
            </a:r>
            <a:r>
              <a:rPr lang="en-US" sz="1300" dirty="0" err="1"/>
              <a:t>регион</a:t>
            </a:r>
            <a:r>
              <a:rPr lang="en-US" sz="1300" dirty="0"/>
              <a:t> */</a:t>
            </a:r>
            <a:endParaRPr lang="ru-RU" sz="1300" dirty="0"/>
          </a:p>
          <a:p>
            <a:pPr marL="0" indent="0">
              <a:buNone/>
            </a:pPr>
            <a:r>
              <a:rPr lang="en-US" sz="1300" dirty="0"/>
              <a:t>} /* face3 */</a:t>
            </a:r>
            <a:endParaRPr lang="ru-RU" sz="1300" dirty="0"/>
          </a:p>
          <a:p>
            <a:pPr marL="0" indent="0">
              <a:buNone/>
            </a:pPr>
            <a:r>
              <a:rPr lang="en-US" sz="1300" dirty="0"/>
              <a:t>/* for(j = 0; j &lt; </a:t>
            </a:r>
            <a:r>
              <a:rPr lang="en-US" sz="1300" dirty="0" err="1"/>
              <a:t>NFm</a:t>
            </a:r>
            <a:r>
              <a:rPr lang="en-US" sz="1300" dirty="0"/>
              <a:t>; j++, </a:t>
            </a:r>
            <a:r>
              <a:rPr lang="en-US" sz="1300" dirty="0" err="1"/>
              <a:t>i</a:t>
            </a:r>
            <a:r>
              <a:rPr lang="en-US" sz="1300" dirty="0"/>
              <a:t>++) { ... } </a:t>
            </a:r>
            <a:r>
              <a:rPr lang="ru-RU" sz="1300" dirty="0"/>
              <a:t>*/  /* для </a:t>
            </a:r>
            <a:r>
              <a:rPr lang="en-US" sz="1300" dirty="0"/>
              <a:t>m</a:t>
            </a:r>
            <a:r>
              <a:rPr lang="ru-RU" sz="1300" dirty="0"/>
              <a:t>&gt;3 */</a:t>
            </a:r>
          </a:p>
          <a:p>
            <a:pPr marL="0" indent="0">
              <a:buNone/>
            </a:pPr>
            <a:r>
              <a:rPr lang="en-US" sz="1300" dirty="0"/>
              <a:t>face</a:t>
            </a:r>
            <a:r>
              <a:rPr lang="ru-RU" sz="1300" dirty="0"/>
              <a:t>[</a:t>
            </a:r>
            <a:r>
              <a:rPr lang="en-US" sz="1300" dirty="0" err="1"/>
              <a:t>i</a:t>
            </a:r>
            <a:r>
              <a:rPr lang="ru-RU" sz="1300" dirty="0"/>
              <a:t>].</a:t>
            </a:r>
            <a:r>
              <a:rPr lang="en-US" sz="1300" dirty="0"/>
              <a:t>tone</a:t>
            </a:r>
            <a:r>
              <a:rPr lang="ru-RU" sz="1300" dirty="0"/>
              <a:t> = </a:t>
            </a:r>
            <a:r>
              <a:rPr lang="en-US" sz="1300" dirty="0"/>
              <a:t>DEFTONE</a:t>
            </a:r>
            <a:r>
              <a:rPr lang="ru-RU" sz="1300" dirty="0"/>
              <a:t>;           /* цвет внешней грани */</a:t>
            </a:r>
          </a:p>
          <a:p>
            <a:pPr marL="0" indent="0">
              <a:buNone/>
            </a:pPr>
            <a:r>
              <a:rPr lang="en-US" sz="1300" dirty="0"/>
              <a:t>return</a:t>
            </a:r>
            <a:r>
              <a:rPr lang="ru-RU" sz="1300" dirty="0"/>
              <a:t>(0);</a:t>
            </a:r>
          </a:p>
          <a:p>
            <a:pPr marL="0" indent="0">
              <a:buNone/>
            </a:pPr>
            <a:r>
              <a:rPr lang="ru-RU" sz="1300" dirty="0"/>
              <a:t>} /* </a:t>
            </a:r>
            <a:r>
              <a:rPr lang="en-US" sz="1300" dirty="0"/>
              <a:t>retrace</a:t>
            </a:r>
            <a:r>
              <a:rPr lang="ru-RU" sz="1300" dirty="0"/>
              <a:t> */</a:t>
            </a:r>
          </a:p>
          <a:p>
            <a:pPr marL="0" indent="0" algn="just">
              <a:buNone/>
            </a:pPr>
            <a:r>
              <a:rPr lang="ru-RU" sz="1600" dirty="0"/>
              <a:t>Вычисление и заполнение координатных данных во всех полях структуры </a:t>
            </a:r>
            <a:r>
              <a:rPr lang="en-US" sz="1600" dirty="0" err="1"/>
              <a:t>XPolyGraph</a:t>
            </a:r>
            <a:r>
              <a:rPr lang="ru-RU" sz="1600" dirty="0"/>
              <a:t> геометрической модели графа осуществляет функция </a:t>
            </a:r>
            <a:r>
              <a:rPr lang="en-US" sz="1600" dirty="0"/>
              <a:t>rebuild</a:t>
            </a:r>
            <a:r>
              <a:rPr lang="ru-RU" sz="1600" dirty="0"/>
              <a:t>. Она вызывается из функции </a:t>
            </a:r>
            <a:r>
              <a:rPr lang="en-US" sz="1600" dirty="0" err="1"/>
              <a:t>reconf</a:t>
            </a:r>
            <a:r>
              <a:rPr lang="ru-RU" sz="1600" dirty="0"/>
              <a:t> при отработке габаритных реконфигураций графического окна. Для пересчета координат функция </a:t>
            </a:r>
            <a:r>
              <a:rPr lang="en-US" sz="1600" dirty="0"/>
              <a:t>rebuild</a:t>
            </a:r>
            <a:r>
              <a:rPr lang="ru-RU" sz="1600" dirty="0"/>
              <a:t> использует свои внутренние статические массивы, которые кодируют конфигурацию вершин, ребер и равноугольных граней по заданной схеме графа.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0142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9962"/>
          </a:xfrm>
        </p:spPr>
        <p:txBody>
          <a:bodyPr>
            <a:normAutofit/>
          </a:bodyPr>
          <a:lstStyle/>
          <a:p>
            <a:r>
              <a:rPr lang="ru-RU" sz="3200" dirty="0"/>
              <a:t>Перестройка модельной геометрии графа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72916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1200" dirty="0"/>
              <a:t>/* </a:t>
            </a:r>
            <a:r>
              <a:rPr lang="ru-RU" sz="1400" cap="all" dirty="0"/>
              <a:t>код функции зависит от графа</a:t>
            </a:r>
            <a:r>
              <a:rPr lang="ru-RU" sz="1400" dirty="0"/>
              <a:t> </a:t>
            </a:r>
            <a:r>
              <a:rPr lang="ru-RU" sz="1200" dirty="0"/>
              <a:t>*/</a:t>
            </a:r>
          </a:p>
          <a:p>
            <a:pPr marL="0" indent="0">
              <a:buNone/>
            </a:pPr>
            <a:r>
              <a:rPr lang="ru-RU" sz="1200" dirty="0"/>
              <a:t> </a:t>
            </a:r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rebuild() {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static </a:t>
            </a:r>
            <a:r>
              <a:rPr lang="en-US" sz="1200" dirty="0" err="1"/>
              <a:t>XPoint</a:t>
            </a:r>
            <a:r>
              <a:rPr lang="en-US" sz="1200" dirty="0"/>
              <a:t> </a:t>
            </a:r>
            <a:r>
              <a:rPr lang="en-US" sz="1200" dirty="0" err="1"/>
              <a:t>vconf</a:t>
            </a:r>
            <a:r>
              <a:rPr lang="en-US" sz="1200" dirty="0"/>
              <a:t>[] = {         /* </a:t>
            </a:r>
            <a:r>
              <a:rPr lang="ru-RU" sz="1200" dirty="0"/>
              <a:t>Конфигурация вершин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{4, 4}, {1, 4}, {7, 4}, {4, 7}, {4, 1} /* </a:t>
            </a:r>
            <a:r>
              <a:rPr lang="ru-RU" sz="1200" dirty="0"/>
              <a:t>схеме пирамиды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}; /* </a:t>
            </a:r>
            <a:r>
              <a:rPr lang="en-US" sz="1200" dirty="0" err="1"/>
              <a:t>vconf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static </a:t>
            </a:r>
            <a:r>
              <a:rPr lang="en-US" sz="1200" dirty="0" err="1"/>
              <a:t>int</a:t>
            </a:r>
            <a:r>
              <a:rPr lang="en-US" sz="1200" dirty="0"/>
              <a:t> fconf3[NF3][(3+1)] = {             /* </a:t>
            </a:r>
            <a:r>
              <a:rPr lang="ru-RU" sz="1200" dirty="0"/>
              <a:t>Циклические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ru-RU" sz="1200" dirty="0"/>
              <a:t>{0, 4, 2, 0},                                /* индексы вершин для */</a:t>
            </a:r>
          </a:p>
          <a:p>
            <a:pPr marL="0" indent="0">
              <a:buNone/>
            </a:pPr>
            <a:r>
              <a:rPr lang="ru-RU" sz="1200" dirty="0"/>
              <a:t>  {0, 1, 4, 0},                 /* 3-угольных граней пирамиды */</a:t>
            </a:r>
          </a:p>
          <a:p>
            <a:pPr marL="0" indent="0">
              <a:buNone/>
            </a:pPr>
            <a:r>
              <a:rPr lang="ru-RU" sz="1200" dirty="0"/>
              <a:t>  </a:t>
            </a:r>
            <a:r>
              <a:rPr lang="en-US" sz="1200" dirty="0"/>
              <a:t>{0, 3, 1, 0},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{0, 2, 3, 0}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}; /* fconf3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/* static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fconfM</a:t>
            </a:r>
            <a:r>
              <a:rPr lang="en-US" sz="1200" dirty="0"/>
              <a:t>[NF4][(4+1)] = { ... }; */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/* … координатные массивы [4−8]-угольных граней */</a:t>
            </a:r>
          </a:p>
          <a:p>
            <a:pPr marL="0" indent="0">
              <a:buNone/>
            </a:pPr>
            <a:r>
              <a:rPr lang="en-US" sz="1200" dirty="0"/>
              <a:t>/* static </a:t>
            </a:r>
            <a:r>
              <a:rPr lang="en-US" sz="1200" dirty="0" err="1"/>
              <a:t>int</a:t>
            </a:r>
            <a:r>
              <a:rPr lang="en-US" sz="1200" dirty="0"/>
              <a:t> fconf8[NF8][(8+1)] = { ... };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static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econf</a:t>
            </a:r>
            <a:r>
              <a:rPr lang="en-US" sz="1200" dirty="0"/>
              <a:t>[NEDGE][2] = {  /* </a:t>
            </a:r>
            <a:r>
              <a:rPr lang="en-US" sz="1200" dirty="0" err="1"/>
              <a:t>Пары</a:t>
            </a:r>
            <a:r>
              <a:rPr lang="en-US" sz="1200" dirty="0"/>
              <a:t> </a:t>
            </a:r>
            <a:r>
              <a:rPr lang="en-US" sz="1200" dirty="0" err="1"/>
              <a:t>вершин</a:t>
            </a:r>
            <a:r>
              <a:rPr lang="en-US" sz="1200" dirty="0"/>
              <a:t> </a:t>
            </a:r>
            <a:r>
              <a:rPr lang="ru-RU" sz="1200" dirty="0"/>
              <a:t>ребер</a:t>
            </a:r>
            <a:r>
              <a:rPr lang="en-US" sz="1200" dirty="0"/>
              <a:t>: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     {0, 1}, {0, 2}, {0, 3}, {0, 4},      /* </a:t>
            </a:r>
            <a:r>
              <a:rPr lang="en-US" sz="1200" dirty="0" err="1"/>
              <a:t>инцидентны</a:t>
            </a:r>
            <a:r>
              <a:rPr lang="ru-RU" sz="1200" dirty="0"/>
              <a:t>е</a:t>
            </a:r>
            <a:r>
              <a:rPr lang="en-US" sz="1200" dirty="0"/>
              <a:t> V0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     {1, 3}, {1, 4},                             /* </a:t>
            </a:r>
            <a:r>
              <a:rPr lang="en-US" sz="1200" dirty="0" err="1"/>
              <a:t>инцидентны</a:t>
            </a:r>
            <a:r>
              <a:rPr lang="ru-RU" sz="1200" dirty="0"/>
              <a:t>е</a:t>
            </a:r>
            <a:r>
              <a:rPr lang="en-US" sz="1200" dirty="0"/>
              <a:t> V1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     {2, 3}, {2, 4}                              /* </a:t>
            </a:r>
            <a:r>
              <a:rPr lang="en-US" sz="1200" dirty="0" err="1"/>
              <a:t>инцидентны</a:t>
            </a:r>
            <a:r>
              <a:rPr lang="ru-RU" sz="1200" dirty="0"/>
              <a:t>е</a:t>
            </a:r>
            <a:r>
              <a:rPr lang="en-US" sz="1200" dirty="0"/>
              <a:t> V2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}; /* edge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ru-RU" sz="1200" dirty="0"/>
              <a:t>, </a:t>
            </a:r>
            <a:r>
              <a:rPr lang="en-US" sz="1200" dirty="0"/>
              <a:t>j</a:t>
            </a:r>
            <a:r>
              <a:rPr lang="ru-RU" sz="1200" dirty="0"/>
              <a:t>;                     /* индексы вершин, ребер и граней */</a:t>
            </a:r>
          </a:p>
          <a:p>
            <a:pPr marL="0" indent="0">
              <a:buNone/>
            </a:pPr>
            <a:r>
              <a:rPr lang="en-US" sz="1200" dirty="0"/>
              <a:t>for(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NVERT; </a:t>
            </a:r>
            <a:r>
              <a:rPr lang="en-US" sz="1200" dirty="0" err="1"/>
              <a:t>i</a:t>
            </a:r>
            <a:r>
              <a:rPr lang="en-US" sz="1200" dirty="0"/>
              <a:t>++) {              /* </a:t>
            </a:r>
            <a:r>
              <a:rPr lang="en-US" sz="1200" dirty="0" err="1"/>
              <a:t>Расчет</a:t>
            </a:r>
            <a:r>
              <a:rPr lang="en-US" sz="1200" dirty="0"/>
              <a:t> </a:t>
            </a:r>
            <a:r>
              <a:rPr lang="en-US" sz="1200" dirty="0" err="1"/>
              <a:t>оконных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vertex[</a:t>
            </a:r>
            <a:r>
              <a:rPr lang="en-US" sz="1200" dirty="0" err="1"/>
              <a:t>i</a:t>
            </a:r>
            <a:r>
              <a:rPr lang="en-US" sz="1200" dirty="0"/>
              <a:t>].x = </a:t>
            </a:r>
            <a:r>
              <a:rPr lang="en-US" sz="1200" dirty="0" err="1"/>
              <a:t>scale.x</a:t>
            </a:r>
            <a:r>
              <a:rPr lang="en-US" sz="1200" dirty="0"/>
              <a:t> * </a:t>
            </a:r>
            <a:r>
              <a:rPr lang="en-US" sz="1200" dirty="0" err="1"/>
              <a:t>vconf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].x;              /* </a:t>
            </a:r>
            <a:r>
              <a:rPr lang="en-US" sz="1200" dirty="0" err="1"/>
              <a:t>координат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vertex[</a:t>
            </a:r>
            <a:r>
              <a:rPr lang="en-US" sz="1200" dirty="0" err="1"/>
              <a:t>i</a:t>
            </a:r>
            <a:r>
              <a:rPr lang="en-US" sz="1200" dirty="0"/>
              <a:t>].y = </a:t>
            </a:r>
            <a:r>
              <a:rPr lang="en-US" sz="1200" dirty="0" err="1"/>
              <a:t>scale.y</a:t>
            </a:r>
            <a:r>
              <a:rPr lang="en-US" sz="1200" dirty="0"/>
              <a:t> * </a:t>
            </a:r>
            <a:r>
              <a:rPr lang="en-US" sz="1200" dirty="0" err="1"/>
              <a:t>vconf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].y;                   /* </a:t>
            </a:r>
            <a:r>
              <a:rPr lang="ru-RU" sz="1200" dirty="0"/>
              <a:t>вершин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} /* for-vertex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for(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NEDGE; </a:t>
            </a:r>
            <a:r>
              <a:rPr lang="en-US" sz="1200" dirty="0" err="1"/>
              <a:t>i</a:t>
            </a:r>
            <a:r>
              <a:rPr lang="en-US" sz="1200" dirty="0"/>
              <a:t>++) {   /* </a:t>
            </a:r>
            <a:r>
              <a:rPr lang="en-US" sz="1200" dirty="0" err="1"/>
              <a:t>Фиксировать</a:t>
            </a:r>
            <a:r>
              <a:rPr lang="en-US" sz="1200" dirty="0"/>
              <a:t> </a:t>
            </a:r>
            <a:r>
              <a:rPr lang="en-US" sz="1200" dirty="0" err="1"/>
              <a:t>оконные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edge[</a:t>
            </a:r>
            <a:r>
              <a:rPr lang="en-US" sz="1200" dirty="0" err="1"/>
              <a:t>i</a:t>
            </a:r>
            <a:r>
              <a:rPr lang="en-US" sz="1200" dirty="0"/>
              <a:t>].x1 = vertex[</a:t>
            </a:r>
            <a:r>
              <a:rPr lang="en-US" sz="1200" dirty="0" err="1"/>
              <a:t>econf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][0]].x;          /* </a:t>
            </a:r>
            <a:r>
              <a:rPr lang="en-US" sz="1200" dirty="0" err="1"/>
              <a:t>координат</a:t>
            </a:r>
            <a:r>
              <a:rPr lang="ru-RU" sz="1200" dirty="0"/>
              <a:t>ы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edge[</a:t>
            </a:r>
            <a:r>
              <a:rPr lang="en-US" sz="1200" dirty="0" err="1"/>
              <a:t>i</a:t>
            </a:r>
            <a:r>
              <a:rPr lang="en-US" sz="1200" dirty="0"/>
              <a:t>].y1 = vertex[</a:t>
            </a:r>
            <a:r>
              <a:rPr lang="en-US" sz="1200" dirty="0" err="1"/>
              <a:t>econf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][0]].y;           /* </a:t>
            </a:r>
            <a:r>
              <a:rPr lang="ru-RU" sz="1200" dirty="0"/>
              <a:t>пар вершин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edge[</a:t>
            </a:r>
            <a:r>
              <a:rPr lang="en-US" sz="1200" dirty="0" err="1"/>
              <a:t>i</a:t>
            </a:r>
            <a:r>
              <a:rPr lang="en-US" sz="1200" dirty="0"/>
              <a:t>].x2 = vertex[</a:t>
            </a:r>
            <a:r>
              <a:rPr lang="en-US" sz="1200" dirty="0" err="1"/>
              <a:t>econf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][1]].x; ;            /*</a:t>
            </a:r>
            <a:r>
              <a:rPr lang="ru-RU" sz="1200" dirty="0"/>
              <a:t>всех ребер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edge[</a:t>
            </a:r>
            <a:r>
              <a:rPr lang="en-US" sz="1200" dirty="0" err="1"/>
              <a:t>i</a:t>
            </a:r>
            <a:r>
              <a:rPr lang="en-US" sz="1200" dirty="0"/>
              <a:t>].y2 = vertex[</a:t>
            </a:r>
            <a:r>
              <a:rPr lang="en-US" sz="1200" dirty="0" err="1"/>
              <a:t>econf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][1]].y;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} /* for-edge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for(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NF3; </a:t>
            </a:r>
            <a:r>
              <a:rPr lang="en-US" sz="1200" dirty="0" err="1"/>
              <a:t>i</a:t>
            </a:r>
            <a:r>
              <a:rPr lang="en-US" sz="1200" dirty="0"/>
              <a:t>++)             /* </a:t>
            </a:r>
            <a:r>
              <a:rPr lang="en-US" sz="1200" dirty="0" err="1"/>
              <a:t>Фиксировать</a:t>
            </a:r>
            <a:r>
              <a:rPr lang="en-US" sz="1200" dirty="0"/>
              <a:t> </a:t>
            </a:r>
            <a:r>
              <a:rPr lang="en-US" sz="1200" dirty="0" err="1"/>
              <a:t>оконные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for</a:t>
            </a:r>
            <a:r>
              <a:rPr lang="ru-RU" sz="1200" dirty="0"/>
              <a:t>(</a:t>
            </a:r>
            <a:r>
              <a:rPr lang="en-US" sz="1200" dirty="0"/>
              <a:t>j</a:t>
            </a:r>
            <a:r>
              <a:rPr lang="ru-RU" sz="1200" dirty="0"/>
              <a:t> = 0; </a:t>
            </a:r>
            <a:r>
              <a:rPr lang="en-US" sz="1200" dirty="0"/>
              <a:t>j</a:t>
            </a:r>
            <a:r>
              <a:rPr lang="ru-RU" sz="1200" dirty="0"/>
              <a:t> &lt; (3+1); </a:t>
            </a:r>
            <a:r>
              <a:rPr lang="en-US" sz="1200" dirty="0"/>
              <a:t>j</a:t>
            </a:r>
            <a:r>
              <a:rPr lang="ru-RU" sz="1200" dirty="0"/>
              <a:t>++) {          /* координаты вершин */</a:t>
            </a:r>
          </a:p>
          <a:p>
            <a:pPr marL="0" indent="0">
              <a:buNone/>
            </a:pPr>
            <a:r>
              <a:rPr lang="ru-RU" sz="1200" dirty="0"/>
              <a:t>    </a:t>
            </a:r>
            <a:r>
              <a:rPr lang="en-US" sz="1200" dirty="0"/>
              <a:t>face3[</a:t>
            </a:r>
            <a:r>
              <a:rPr lang="en-US" sz="1200" dirty="0" err="1"/>
              <a:t>i</a:t>
            </a:r>
            <a:r>
              <a:rPr lang="en-US" sz="1200" dirty="0"/>
              <a:t>][j].x = vertex[fconf3[</a:t>
            </a:r>
            <a:r>
              <a:rPr lang="en-US" sz="1200" dirty="0" err="1"/>
              <a:t>i</a:t>
            </a:r>
            <a:r>
              <a:rPr lang="en-US" sz="1200" dirty="0"/>
              <a:t>][j]].x;      /* 3-</a:t>
            </a:r>
            <a:r>
              <a:rPr lang="ru-RU" sz="1200" dirty="0"/>
              <a:t>угольных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  face3[</a:t>
            </a:r>
            <a:r>
              <a:rPr lang="en-US" sz="1200" dirty="0" err="1"/>
              <a:t>i</a:t>
            </a:r>
            <a:r>
              <a:rPr lang="en-US" sz="1200" dirty="0"/>
              <a:t>][j].y = vertex[fconf3[</a:t>
            </a:r>
            <a:r>
              <a:rPr lang="en-US" sz="1200" dirty="0" err="1"/>
              <a:t>i</a:t>
            </a:r>
            <a:r>
              <a:rPr lang="en-US" sz="1200" dirty="0"/>
              <a:t>][j]].y;              /* </a:t>
            </a:r>
            <a:r>
              <a:rPr lang="en-US" sz="1200" dirty="0" err="1"/>
              <a:t>граней</a:t>
            </a:r>
            <a:r>
              <a:rPr lang="en-US" sz="1200" dirty="0"/>
              <a:t>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  } /* for 3-top face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/* for(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NFM; </a:t>
            </a:r>
            <a:r>
              <a:rPr lang="en-US" sz="1200" dirty="0" err="1"/>
              <a:t>i</a:t>
            </a:r>
            <a:r>
              <a:rPr lang="en-US" sz="1200" dirty="0"/>
              <a:t>++) */  /* </a:t>
            </a:r>
            <a:r>
              <a:rPr lang="ru-RU" sz="1200" dirty="0"/>
              <a:t>для</a:t>
            </a:r>
            <a:r>
              <a:rPr lang="en-US" sz="1200" dirty="0"/>
              <a:t> M&gt;3 */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/*   for(j = 0; j &lt; (M+1); j++) { … } </a:t>
            </a:r>
            <a:r>
              <a:rPr lang="ru-RU" sz="1200" dirty="0"/>
              <a:t>*/</a:t>
            </a:r>
          </a:p>
          <a:p>
            <a:pPr marL="0" indent="0">
              <a:buNone/>
            </a:pPr>
            <a:r>
              <a:rPr lang="en-US" sz="1200" dirty="0"/>
              <a:t>return</a:t>
            </a:r>
            <a:r>
              <a:rPr lang="ru-RU" sz="1200" dirty="0"/>
              <a:t>(0);</a:t>
            </a:r>
          </a:p>
          <a:p>
            <a:pPr marL="0" indent="0">
              <a:buNone/>
            </a:pPr>
            <a:r>
              <a:rPr lang="ru-RU" sz="1200" dirty="0"/>
              <a:t>} /* </a:t>
            </a:r>
            <a:r>
              <a:rPr lang="en-US" sz="1200" dirty="0"/>
              <a:t>rebuild</a:t>
            </a:r>
            <a:r>
              <a:rPr lang="ru-RU" sz="1200" dirty="0"/>
              <a:t> */</a:t>
            </a:r>
          </a:p>
          <a:p>
            <a:pPr marL="0" indent="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6876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Исходный текст функции </a:t>
            </a:r>
            <a:r>
              <a:rPr lang="en-US" sz="2800" dirty="0" smtClean="0"/>
              <a:t>rescale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400" dirty="0"/>
              <a:t>Рассмотренная функция </a:t>
            </a:r>
            <a:r>
              <a:rPr lang="en-US" sz="1400" dirty="0"/>
              <a:t>rebuild</a:t>
            </a:r>
            <a:r>
              <a:rPr lang="ru-RU" sz="1400" dirty="0"/>
              <a:t> вызывается при изменении коэффициентов масштабирования изображения графа в окне программы. Их значения вычисляет функция </a:t>
            </a:r>
            <a:r>
              <a:rPr lang="en-US" sz="1400" dirty="0"/>
              <a:t>rescale</a:t>
            </a:r>
            <a:r>
              <a:rPr lang="ru-RU" sz="1400" dirty="0"/>
              <a:t> по габаритам окна в своих аргументах и числу делений градуировки схемы графа </a:t>
            </a:r>
            <a:r>
              <a:rPr lang="en-US" sz="1400" dirty="0"/>
              <a:t>NUNIT</a:t>
            </a:r>
            <a:r>
              <a:rPr lang="ru-RU" sz="1400" dirty="0"/>
              <a:t>. Результаты вычислений фиксируют поля масштабной структуры </a:t>
            </a:r>
            <a:r>
              <a:rPr lang="en-US" sz="1400" dirty="0"/>
              <a:t>scale</a:t>
            </a:r>
            <a:r>
              <a:rPr lang="ru-RU" sz="1400" dirty="0"/>
              <a:t>. Код возврата функции </a:t>
            </a:r>
            <a:r>
              <a:rPr lang="en-US" sz="1400" dirty="0"/>
              <a:t>rescale</a:t>
            </a:r>
            <a:r>
              <a:rPr lang="ru-RU" sz="1400" dirty="0"/>
              <a:t> позволяет контролировать наличие изменений масштаба. Если масштаб изменился, возвращается число граней </a:t>
            </a:r>
            <a:r>
              <a:rPr lang="en-US" sz="1400" dirty="0"/>
              <a:t>NFACE</a:t>
            </a:r>
            <a:r>
              <a:rPr lang="ru-RU" sz="1400" dirty="0"/>
              <a:t>. Возврат 0 означает сохранение масштаба при малых изменениях габаритов окна. </a:t>
            </a:r>
            <a:endParaRPr lang="en-US" sz="1400" dirty="0" smtClean="0"/>
          </a:p>
          <a:p>
            <a:pPr marL="0" indent="0">
              <a:buNone/>
            </a:pPr>
            <a:r>
              <a:rPr lang="ru-RU" sz="1400" dirty="0"/>
              <a:t>/* Контроль масштаба изображения */</a:t>
            </a:r>
          </a:p>
          <a:p>
            <a:pPr marL="0" indent="0">
              <a:buNone/>
            </a:pPr>
            <a:r>
              <a:rPr lang="ru-RU" sz="1400" dirty="0"/>
              <a:t> 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rescale(unsigned w, unsigned h) {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x</a:t>
            </a:r>
            <a:r>
              <a:rPr lang="ru-RU" sz="1400" dirty="0"/>
              <a:t>, </a:t>
            </a:r>
            <a:r>
              <a:rPr lang="en-US" sz="1400" dirty="0"/>
              <a:t>y</a:t>
            </a:r>
            <a:r>
              <a:rPr lang="ru-RU" sz="1400" dirty="0"/>
              <a:t>;      /* коэффициенты масштабирования по </a:t>
            </a:r>
            <a:r>
              <a:rPr lang="en-US" sz="1400" dirty="0"/>
              <a:t>x</a:t>
            </a:r>
            <a:r>
              <a:rPr lang="ru-RU" sz="1400" dirty="0"/>
              <a:t> и </a:t>
            </a:r>
            <a:r>
              <a:rPr lang="en-US" sz="1400" dirty="0"/>
              <a:t>y</a:t>
            </a:r>
            <a:r>
              <a:rPr lang="ru-RU" sz="1400" dirty="0"/>
              <a:t> */</a:t>
            </a:r>
          </a:p>
          <a:p>
            <a:pPr marL="0" indent="0">
              <a:buNone/>
            </a:pPr>
            <a:r>
              <a:rPr lang="en-US" sz="1400" dirty="0"/>
              <a:t>x</a:t>
            </a:r>
            <a:r>
              <a:rPr lang="ru-RU" sz="1400" dirty="0"/>
              <a:t> = </a:t>
            </a:r>
            <a:r>
              <a:rPr lang="en-US" sz="1400" dirty="0"/>
              <a:t>w</a:t>
            </a:r>
            <a:r>
              <a:rPr lang="ru-RU" sz="1400" dirty="0"/>
              <a:t> / </a:t>
            </a:r>
            <a:r>
              <a:rPr lang="en-US" sz="1400" dirty="0"/>
              <a:t>NUNIT</a:t>
            </a:r>
            <a:r>
              <a:rPr lang="ru-RU" sz="1400" dirty="0"/>
              <a:t>; </a:t>
            </a:r>
            <a:r>
              <a:rPr lang="en-US" sz="1400" dirty="0"/>
              <a:t>y</a:t>
            </a:r>
            <a:r>
              <a:rPr lang="ru-RU" sz="1400" dirty="0"/>
              <a:t> = </a:t>
            </a:r>
            <a:r>
              <a:rPr lang="en-US" sz="1400" dirty="0"/>
              <a:t>h</a:t>
            </a:r>
            <a:r>
              <a:rPr lang="ru-RU" sz="1400" dirty="0"/>
              <a:t> / </a:t>
            </a:r>
            <a:r>
              <a:rPr lang="en-US" sz="1400" dirty="0"/>
              <a:t>NUNIT</a:t>
            </a:r>
            <a:r>
              <a:rPr lang="ru-RU" sz="1400" dirty="0"/>
              <a:t>;      /* пересчет масштаба */</a:t>
            </a:r>
          </a:p>
          <a:p>
            <a:pPr marL="0" indent="0">
              <a:buNone/>
            </a:pPr>
            <a:r>
              <a:rPr lang="en-US" sz="1400" dirty="0"/>
              <a:t>if((</a:t>
            </a:r>
            <a:r>
              <a:rPr lang="en-US" sz="1400" dirty="0" err="1"/>
              <a:t>scale.x</a:t>
            </a:r>
            <a:r>
              <a:rPr lang="en-US" sz="1400" dirty="0"/>
              <a:t> == x) &amp;&amp; (</a:t>
            </a:r>
            <a:r>
              <a:rPr lang="en-US" sz="1400" dirty="0" err="1"/>
              <a:t>scale.y</a:t>
            </a:r>
            <a:r>
              <a:rPr lang="en-US" sz="1400" dirty="0"/>
              <a:t> == y))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  return</a:t>
            </a:r>
            <a:r>
              <a:rPr lang="ru-RU" sz="1400" dirty="0"/>
              <a:t>(0);                             /* код сохранения масштаба */</a:t>
            </a:r>
          </a:p>
          <a:p>
            <a:pPr marL="0" indent="0">
              <a:buNone/>
            </a:pPr>
            <a:r>
              <a:rPr lang="en-US" sz="1400" dirty="0"/>
              <a:t>scale</a:t>
            </a:r>
            <a:r>
              <a:rPr lang="ru-RU" sz="1400" dirty="0"/>
              <a:t>.</a:t>
            </a:r>
            <a:r>
              <a:rPr lang="en-US" sz="1400" dirty="0"/>
              <a:t>x</a:t>
            </a:r>
            <a:r>
              <a:rPr lang="ru-RU" sz="1400" dirty="0"/>
              <a:t> = </a:t>
            </a:r>
            <a:r>
              <a:rPr lang="en-US" sz="1400" dirty="0"/>
              <a:t>x</a:t>
            </a:r>
            <a:r>
              <a:rPr lang="ru-RU" sz="1400" dirty="0"/>
              <a:t>; </a:t>
            </a:r>
            <a:r>
              <a:rPr lang="en-US" sz="1400" dirty="0"/>
              <a:t>scale</a:t>
            </a:r>
            <a:r>
              <a:rPr lang="ru-RU" sz="1400" dirty="0"/>
              <a:t>.</a:t>
            </a:r>
            <a:r>
              <a:rPr lang="en-US" sz="1400" dirty="0"/>
              <a:t>y</a:t>
            </a:r>
            <a:r>
              <a:rPr lang="ru-RU" sz="1400" dirty="0"/>
              <a:t> = </a:t>
            </a:r>
            <a:r>
              <a:rPr lang="en-US" sz="1400" dirty="0"/>
              <a:t>y</a:t>
            </a:r>
            <a:r>
              <a:rPr lang="ru-RU" sz="1400" dirty="0"/>
              <a:t>;                   /* запомнить масштаб */</a:t>
            </a:r>
          </a:p>
          <a:p>
            <a:pPr marL="0" indent="0">
              <a:buNone/>
            </a:pPr>
            <a:r>
              <a:rPr lang="en-US" sz="1400" dirty="0"/>
              <a:t>return</a:t>
            </a:r>
            <a:r>
              <a:rPr lang="ru-RU" sz="1400" dirty="0"/>
              <a:t>(</a:t>
            </a:r>
            <a:r>
              <a:rPr lang="en-US" sz="1400" dirty="0"/>
              <a:t>NFACE</a:t>
            </a:r>
            <a:r>
              <a:rPr lang="ru-RU" sz="1400" dirty="0"/>
              <a:t>);                    /*  код изменения масштаба */</a:t>
            </a:r>
          </a:p>
          <a:p>
            <a:pPr marL="0" indent="0">
              <a:buNone/>
            </a:pPr>
            <a:r>
              <a:rPr lang="ru-RU" sz="1400" dirty="0"/>
              <a:t>} /* </a:t>
            </a:r>
            <a:r>
              <a:rPr lang="en-US" sz="1400" dirty="0"/>
              <a:t>rescale</a:t>
            </a:r>
            <a:r>
              <a:rPr lang="ru-RU" sz="1400" dirty="0"/>
              <a:t> */</a:t>
            </a:r>
          </a:p>
          <a:p>
            <a:pPr marL="0" indent="0" algn="just">
              <a:buNone/>
            </a:pPr>
            <a:r>
              <a:rPr lang="ru-RU" sz="1400" dirty="0"/>
              <a:t>Вычисление масштаба функцией </a:t>
            </a:r>
            <a:r>
              <a:rPr lang="en-US" sz="1400" dirty="0"/>
              <a:t>rescale</a:t>
            </a:r>
            <a:r>
              <a:rPr lang="ru-RU" sz="1400" dirty="0"/>
              <a:t> имеет смысл, когда изменяются габариты окна графа. Габаритный контроль окна выполняет функция </a:t>
            </a:r>
            <a:r>
              <a:rPr lang="en-US" sz="1400" dirty="0"/>
              <a:t>resize</a:t>
            </a:r>
            <a:r>
              <a:rPr lang="ru-RU" sz="1400" dirty="0"/>
              <a:t>, которой передаются его текущие размеры для сравнения с их прошлыми значениями в ее BAK-структуре. </a:t>
            </a:r>
          </a:p>
        </p:txBody>
      </p:sp>
    </p:spTree>
    <p:extLst>
      <p:ext uri="{BB962C8B-B14F-4D97-AF65-F5344CB8AC3E}">
        <p14:creationId xmlns:p14="http://schemas.microsoft.com/office/powerpoint/2010/main" val="175101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Габаритный контроль окна выполняет функция </a:t>
            </a:r>
            <a:r>
              <a:rPr lang="en-US" sz="2800" dirty="0"/>
              <a:t>resize</a:t>
            </a:r>
            <a:r>
              <a:rPr lang="ru-RU" sz="2800" dirty="0" smtClean="0">
                <a:effectLst/>
              </a:rPr>
              <a:t> 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881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400" dirty="0" smtClean="0"/>
              <a:t>Функция </a:t>
            </a:r>
            <a:r>
              <a:rPr lang="en-US" sz="1400" dirty="0" smtClean="0"/>
              <a:t>resize </a:t>
            </a:r>
            <a:r>
              <a:rPr lang="ru-RU" sz="1400" dirty="0" smtClean="0"/>
              <a:t>запоминает </a:t>
            </a:r>
            <a:r>
              <a:rPr lang="ru-RU" sz="1400" dirty="0"/>
              <a:t>габариты окна из своих аргументов и завершается с кодом числа граней </a:t>
            </a:r>
            <a:r>
              <a:rPr lang="en-US" sz="1400" dirty="0"/>
              <a:t>NFACE</a:t>
            </a:r>
            <a:r>
              <a:rPr lang="ru-RU" sz="1400" dirty="0"/>
              <a:t>. Исходный текст функции </a:t>
            </a:r>
            <a:r>
              <a:rPr lang="en-US" sz="1400" dirty="0"/>
              <a:t>resize</a:t>
            </a:r>
            <a:r>
              <a:rPr lang="ru-RU" sz="1400" dirty="0"/>
              <a:t> имеет вид.</a:t>
            </a:r>
            <a:r>
              <a:rPr lang="ru-RU" sz="1400" dirty="0" smtClean="0">
                <a:effectLst/>
              </a:rPr>
              <a:t> </a:t>
            </a:r>
            <a:endParaRPr lang="en-US" sz="1400" dirty="0" smtClean="0">
              <a:effectLst/>
            </a:endParaRPr>
          </a:p>
          <a:p>
            <a:pPr marL="0" indent="0">
              <a:buNone/>
            </a:pPr>
            <a:r>
              <a:rPr lang="ru-RU" sz="1400" dirty="0"/>
              <a:t>/* Контроль изменения размеров окна */</a:t>
            </a:r>
          </a:p>
          <a:p>
            <a:pPr marL="0" indent="0">
              <a:buNone/>
            </a:pPr>
            <a:r>
              <a:rPr lang="ru-RU" sz="1400" dirty="0"/>
              <a:t> 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resize(unsigned w, unsigned h) {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static </a:t>
            </a:r>
            <a:r>
              <a:rPr lang="en-US" sz="1400" dirty="0" err="1"/>
              <a:t>XRectangle</a:t>
            </a:r>
            <a:r>
              <a:rPr lang="en-US" sz="1400" dirty="0"/>
              <a:t> </a:t>
            </a:r>
            <a:r>
              <a:rPr lang="en-US" sz="1400" dirty="0" err="1"/>
              <a:t>bak</a:t>
            </a:r>
            <a:r>
              <a:rPr lang="en-US" sz="1400" dirty="0"/>
              <a:t> = {0, 0, 0, 0 }; /* </a:t>
            </a:r>
            <a:r>
              <a:rPr lang="ru-RU" sz="1400" dirty="0"/>
              <a:t>прошлые размеры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if((</a:t>
            </a:r>
            <a:r>
              <a:rPr lang="en-US" sz="1400" dirty="0" err="1"/>
              <a:t>bak.width</a:t>
            </a:r>
            <a:r>
              <a:rPr lang="en-US" sz="1400" dirty="0"/>
              <a:t> == w) &amp;&amp; (</a:t>
            </a:r>
            <a:r>
              <a:rPr lang="en-US" sz="1400" dirty="0" err="1"/>
              <a:t>bak.height</a:t>
            </a:r>
            <a:r>
              <a:rPr lang="en-US" sz="1400" dirty="0"/>
              <a:t> == h))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  return</a:t>
            </a:r>
            <a:r>
              <a:rPr lang="ru-RU" sz="1400" dirty="0"/>
              <a:t>(0);                      /* код сохранения размеров окна */</a:t>
            </a:r>
          </a:p>
          <a:p>
            <a:pPr marL="0" indent="0">
              <a:buNone/>
            </a:pPr>
            <a:r>
              <a:rPr lang="en-US" sz="1400" dirty="0" err="1"/>
              <a:t>bak</a:t>
            </a:r>
            <a:r>
              <a:rPr lang="ru-RU" sz="1400" dirty="0"/>
              <a:t>.</a:t>
            </a:r>
            <a:r>
              <a:rPr lang="en-US" sz="1400" dirty="0"/>
              <a:t>width</a:t>
            </a:r>
            <a:r>
              <a:rPr lang="ru-RU" sz="1400" dirty="0"/>
              <a:t> = </a:t>
            </a:r>
            <a:r>
              <a:rPr lang="en-US" sz="1400" dirty="0"/>
              <a:t>w</a:t>
            </a:r>
            <a:r>
              <a:rPr lang="ru-RU" sz="1400" dirty="0"/>
              <a:t>; </a:t>
            </a:r>
            <a:r>
              <a:rPr lang="en-US" sz="1400" dirty="0" err="1"/>
              <a:t>bak</a:t>
            </a:r>
            <a:r>
              <a:rPr lang="ru-RU" sz="1400" dirty="0"/>
              <a:t>.</a:t>
            </a:r>
            <a:r>
              <a:rPr lang="en-US" sz="1400" dirty="0"/>
              <a:t>height</a:t>
            </a:r>
            <a:r>
              <a:rPr lang="ru-RU" sz="1400" dirty="0"/>
              <a:t> = </a:t>
            </a:r>
            <a:r>
              <a:rPr lang="en-US" sz="1400" dirty="0"/>
              <a:t>h</a:t>
            </a:r>
            <a:r>
              <a:rPr lang="ru-RU" sz="1400" dirty="0"/>
              <a:t>;        /* запомнить размеры */</a:t>
            </a:r>
          </a:p>
          <a:p>
            <a:pPr marL="0" indent="0">
              <a:buNone/>
            </a:pPr>
            <a:r>
              <a:rPr lang="en-US" sz="1400" dirty="0"/>
              <a:t>return</a:t>
            </a:r>
            <a:r>
              <a:rPr lang="ru-RU" sz="1400" dirty="0"/>
              <a:t>(</a:t>
            </a:r>
            <a:r>
              <a:rPr lang="en-US" sz="1400" dirty="0"/>
              <a:t>NFACE</a:t>
            </a:r>
            <a:r>
              <a:rPr lang="ru-RU" sz="1400" dirty="0"/>
              <a:t>);              /* код изменения размеров окна */</a:t>
            </a:r>
          </a:p>
          <a:p>
            <a:pPr marL="0" indent="0">
              <a:buNone/>
            </a:pPr>
            <a:r>
              <a:rPr lang="ru-RU" sz="1400" dirty="0"/>
              <a:t>} /* </a:t>
            </a:r>
            <a:r>
              <a:rPr lang="en-US" sz="1400" dirty="0"/>
              <a:t>resize</a:t>
            </a:r>
            <a:r>
              <a:rPr lang="ru-RU" sz="1400" dirty="0"/>
              <a:t> */</a:t>
            </a:r>
          </a:p>
          <a:p>
            <a:pPr marL="0" indent="0" algn="just">
              <a:buNone/>
            </a:pPr>
            <a:r>
              <a:rPr lang="ru-RU" sz="1400" dirty="0"/>
              <a:t>Комплексное использование функций </a:t>
            </a:r>
            <a:r>
              <a:rPr lang="en-US" sz="1400" dirty="0"/>
              <a:t>resize</a:t>
            </a:r>
            <a:r>
              <a:rPr lang="ru-RU" sz="1400" dirty="0"/>
              <a:t>, </a:t>
            </a:r>
            <a:r>
              <a:rPr lang="en-US" sz="1400" dirty="0"/>
              <a:t>rescale</a:t>
            </a:r>
            <a:r>
              <a:rPr lang="ru-RU" sz="1400" dirty="0"/>
              <a:t> и </a:t>
            </a:r>
            <a:r>
              <a:rPr lang="en-US" sz="1400" dirty="0"/>
              <a:t>rebuild</a:t>
            </a:r>
            <a:r>
              <a:rPr lang="ru-RU" sz="1400" dirty="0"/>
              <a:t> обеспечивает функция </a:t>
            </a:r>
            <a:r>
              <a:rPr lang="en-US" sz="1400" dirty="0" err="1"/>
              <a:t>reconf</a:t>
            </a:r>
            <a:r>
              <a:rPr lang="ru-RU" sz="1400" dirty="0"/>
              <a:t>. Ее вызывает диспетчер событий для обработки реконфигурации окна при изменении его размеров. Их текущие значения передаются в функцию </a:t>
            </a:r>
            <a:r>
              <a:rPr lang="en-US" sz="1400" dirty="0" err="1"/>
              <a:t>reconf</a:t>
            </a:r>
            <a:r>
              <a:rPr lang="ru-RU" sz="1400" dirty="0"/>
              <a:t> парой ее аргументов для контроля изменения размеров окна и масштаба изображения функциями </a:t>
            </a:r>
            <a:r>
              <a:rPr lang="en-US" sz="1400" dirty="0"/>
              <a:t>resize</a:t>
            </a:r>
            <a:r>
              <a:rPr lang="ru-RU" sz="1400" dirty="0"/>
              <a:t> и </a:t>
            </a:r>
            <a:r>
              <a:rPr lang="en-US" sz="1400" dirty="0"/>
              <a:t>rescale</a:t>
            </a:r>
            <a:r>
              <a:rPr lang="ru-RU" sz="1400" dirty="0"/>
              <a:t>. При их ненулевом возврате вызывается функция </a:t>
            </a:r>
            <a:r>
              <a:rPr lang="en-US" sz="1400" dirty="0"/>
              <a:t>rebuild</a:t>
            </a:r>
            <a:r>
              <a:rPr lang="ru-RU" sz="1400" dirty="0"/>
              <a:t>, которая модифицирует геометрическую модель графа для последующей перерисовки его изображения. В любом случае код возврата функции </a:t>
            </a:r>
            <a:r>
              <a:rPr lang="en-US" sz="1400" dirty="0" err="1"/>
              <a:t>reconf</a:t>
            </a:r>
            <a:r>
              <a:rPr lang="ru-RU" sz="1400" dirty="0"/>
              <a:t> определяется возвратом функции </a:t>
            </a:r>
            <a:r>
              <a:rPr lang="en-US" sz="1400" dirty="0"/>
              <a:t>resize</a:t>
            </a:r>
            <a:r>
              <a:rPr lang="ru-RU" sz="1400" dirty="0"/>
              <a:t> и используется для оптимизации серийных перерисовок графа. Исходный текст функции </a:t>
            </a:r>
            <a:r>
              <a:rPr lang="en-US" sz="1400" dirty="0" err="1"/>
              <a:t>reconf</a:t>
            </a:r>
            <a:r>
              <a:rPr lang="ru-RU" sz="1400" dirty="0"/>
              <a:t> имеет следующий вид.</a:t>
            </a:r>
          </a:p>
          <a:p>
            <a:pPr marL="0" indent="0" algn="just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364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Исходный текст функции </a:t>
            </a:r>
            <a:r>
              <a:rPr lang="en-US" sz="2400" dirty="0" err="1" smtClean="0"/>
              <a:t>reconf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5072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/* </a:t>
            </a:r>
            <a:r>
              <a:rPr lang="ru-RU" sz="1400" dirty="0"/>
              <a:t>Реконфигурация графа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 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reconf</a:t>
            </a:r>
            <a:r>
              <a:rPr lang="en-US" sz="1400" dirty="0"/>
              <a:t>(unsigned w, unsigned h) {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if</a:t>
            </a:r>
            <a:r>
              <a:rPr lang="ru-RU" sz="1400" dirty="0"/>
              <a:t>(</a:t>
            </a:r>
            <a:r>
              <a:rPr lang="en-US" sz="1400" dirty="0"/>
              <a:t>resize</a:t>
            </a:r>
            <a:r>
              <a:rPr lang="ru-RU" sz="1400" dirty="0"/>
              <a:t>(</a:t>
            </a:r>
            <a:r>
              <a:rPr lang="en-US" sz="1400" dirty="0"/>
              <a:t>w</a:t>
            </a:r>
            <a:r>
              <a:rPr lang="ru-RU" sz="1400" dirty="0"/>
              <a:t>, </a:t>
            </a:r>
            <a:r>
              <a:rPr lang="en-US" sz="1400" dirty="0"/>
              <a:t>h</a:t>
            </a:r>
            <a:r>
              <a:rPr lang="ru-RU" sz="1400" dirty="0"/>
              <a:t>) == 0)            /* Габаритный контроль */</a:t>
            </a:r>
          </a:p>
          <a:p>
            <a:pPr marL="0" indent="0">
              <a:buNone/>
            </a:pPr>
            <a:r>
              <a:rPr lang="ru-RU" sz="1400" dirty="0"/>
              <a:t>  </a:t>
            </a:r>
            <a:r>
              <a:rPr lang="en-US" sz="1400" dirty="0"/>
              <a:t>return(0);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if(rescale(w, h) != 0)               /* </a:t>
            </a:r>
            <a:r>
              <a:rPr lang="ru-RU" sz="1400" dirty="0"/>
              <a:t>Контроль масштаба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  rebuild</a:t>
            </a:r>
            <a:r>
              <a:rPr lang="ru-RU" sz="1400" dirty="0"/>
              <a:t>();              /* Перестройка геометрии графа */</a:t>
            </a:r>
          </a:p>
          <a:p>
            <a:pPr marL="0" indent="0">
              <a:buNone/>
            </a:pPr>
            <a:r>
              <a:rPr lang="en-US" sz="1400" dirty="0"/>
              <a:t>return(NFACE);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} /* </a:t>
            </a:r>
            <a:r>
              <a:rPr lang="en-US" sz="1400" dirty="0" err="1"/>
              <a:t>reconf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 algn="just">
              <a:buNone/>
            </a:pPr>
            <a:r>
              <a:rPr lang="ru-RU" sz="1400" dirty="0"/>
              <a:t>Геометрический модуль завершает функция </a:t>
            </a:r>
            <a:r>
              <a:rPr lang="en-US" sz="1400" dirty="0"/>
              <a:t>z</a:t>
            </a:r>
            <a:r>
              <a:rPr lang="ru-RU" sz="1400" dirty="0" err="1"/>
              <a:t>o</a:t>
            </a:r>
            <a:r>
              <a:rPr lang="en-US" sz="1400" dirty="0"/>
              <a:t>tone</a:t>
            </a:r>
            <a:r>
              <a:rPr lang="ru-RU" sz="1400" dirty="0"/>
              <a:t>, которую вызывает диспетчер событий при выборе грани курсором мыши с целью перекраски в другой цвет. </a:t>
            </a:r>
            <a:endParaRPr lang="en-US" sz="1400" dirty="0" smtClean="0"/>
          </a:p>
          <a:p>
            <a:pPr marL="0" indent="0" algn="just">
              <a:buNone/>
            </a:pPr>
            <a:r>
              <a:rPr lang="ru-RU" sz="1400" dirty="0"/>
              <a:t>Начальный блок функции </a:t>
            </a:r>
            <a:r>
              <a:rPr lang="en-US" sz="1400" dirty="0"/>
              <a:t>z</a:t>
            </a:r>
            <a:r>
              <a:rPr lang="ru-RU" sz="1400" dirty="0" err="1"/>
              <a:t>o</a:t>
            </a:r>
            <a:r>
              <a:rPr lang="en-US" sz="1400" dirty="0"/>
              <a:t>tone</a:t>
            </a:r>
            <a:r>
              <a:rPr lang="ru-RU" sz="1400" dirty="0"/>
              <a:t> обеспечивает реформацию регионов всех внутренних граней по </a:t>
            </a:r>
            <a:r>
              <a:rPr lang="en-US" sz="1400" dirty="0"/>
              <a:t>top</a:t>
            </a:r>
            <a:r>
              <a:rPr lang="ru-RU" sz="1400" dirty="0"/>
              <a:t>-массивам координат их вершин последовательными запросами </a:t>
            </a:r>
            <a:r>
              <a:rPr lang="en-US" sz="1400" dirty="0" err="1"/>
              <a:t>XDestroyRegion</a:t>
            </a:r>
            <a:r>
              <a:rPr lang="ru-RU" sz="1400" dirty="0"/>
              <a:t> и </a:t>
            </a:r>
            <a:r>
              <a:rPr lang="en-US" sz="1400" dirty="0" err="1"/>
              <a:t>XPolygonRegion</a:t>
            </a:r>
            <a:r>
              <a:rPr lang="ru-RU" sz="1400" dirty="0"/>
              <a:t>, если был изменен масштаб изображения. Контроль масштаба по его структуре </a:t>
            </a:r>
            <a:r>
              <a:rPr lang="en-US" sz="1400" dirty="0"/>
              <a:t>scale</a:t>
            </a:r>
            <a:r>
              <a:rPr lang="ru-RU" sz="1400" dirty="0"/>
              <a:t> и внутренним BAK-данным реализован как в функции </a:t>
            </a:r>
            <a:r>
              <a:rPr lang="en-US" sz="1400" dirty="0"/>
              <a:t>resize</a:t>
            </a:r>
            <a:r>
              <a:rPr lang="ru-RU" sz="1400" dirty="0"/>
              <a:t>. Когда </a:t>
            </a:r>
            <a:r>
              <a:rPr lang="en-US" sz="1400" dirty="0"/>
              <a:t>scale</a:t>
            </a:r>
            <a:r>
              <a:rPr lang="ru-RU" sz="1400" dirty="0"/>
              <a:t>- и BAK-структуры совпадают по полям, регионы не изменяются. В любом случае, во втором блоке осуществляется региональный поиск грани по координатам ее внутренней точки, которые заданы аргументами функции </a:t>
            </a:r>
            <a:r>
              <a:rPr lang="en-US" sz="1400" dirty="0"/>
              <a:t>z</a:t>
            </a:r>
            <a:r>
              <a:rPr lang="ru-RU" sz="1400" dirty="0" err="1"/>
              <a:t>o</a:t>
            </a:r>
            <a:r>
              <a:rPr lang="en-US" sz="1400" dirty="0"/>
              <a:t>tone</a:t>
            </a:r>
            <a:r>
              <a:rPr lang="ru-RU" sz="1400" dirty="0"/>
              <a:t>. Номер этой грани определяется по запросу </a:t>
            </a:r>
            <a:r>
              <a:rPr lang="en-US" sz="1400" dirty="0" err="1"/>
              <a:t>XPointInRegion</a:t>
            </a:r>
            <a:r>
              <a:rPr lang="ru-RU" sz="1400" dirty="0"/>
              <a:t> для полей </a:t>
            </a:r>
            <a:r>
              <a:rPr lang="en-US" sz="1400" dirty="0"/>
              <a:t>zone</a:t>
            </a:r>
            <a:r>
              <a:rPr lang="ru-RU" sz="1400" dirty="0"/>
              <a:t> регионов всех внутренних граней или равен </a:t>
            </a:r>
            <a:r>
              <a:rPr lang="en-US" sz="1400" dirty="0"/>
              <a:t>NFACE</a:t>
            </a:r>
            <a:r>
              <a:rPr lang="ru-RU" sz="1400" dirty="0"/>
              <a:t> для внешней грани. Конечный блок изменяет цветное поле </a:t>
            </a:r>
            <a:r>
              <a:rPr lang="en-US" sz="1400" dirty="0"/>
              <a:t>tone</a:t>
            </a:r>
            <a:r>
              <a:rPr lang="ru-RU" sz="1400" dirty="0"/>
              <a:t> этой грани, устанавливая для него следующее значение в циклическом порядке индексов цветов. Номер грани передает код возврата функции </a:t>
            </a:r>
            <a:r>
              <a:rPr lang="en-US" sz="1400" dirty="0"/>
              <a:t>z</a:t>
            </a:r>
            <a:r>
              <a:rPr lang="ru-RU" sz="1400" dirty="0" err="1"/>
              <a:t>o</a:t>
            </a:r>
            <a:r>
              <a:rPr lang="en-US" sz="1400" dirty="0"/>
              <a:t>tone</a:t>
            </a:r>
            <a:r>
              <a:rPr lang="ru-RU" sz="1400" dirty="0"/>
              <a:t> для последующей ее перекраски в установленный цвет функцией </a:t>
            </a:r>
            <a:r>
              <a:rPr lang="en-US" sz="1400" dirty="0"/>
              <a:t>reface</a:t>
            </a:r>
            <a:r>
              <a:rPr lang="ru-RU" sz="1400" dirty="0"/>
              <a:t>. Исходный текст рассмотренной функции </a:t>
            </a:r>
            <a:r>
              <a:rPr lang="en-US" sz="1400" dirty="0"/>
              <a:t>z</a:t>
            </a:r>
            <a:r>
              <a:rPr lang="ru-RU" sz="1400" dirty="0" err="1"/>
              <a:t>o</a:t>
            </a:r>
            <a:r>
              <a:rPr lang="en-US" sz="1400" dirty="0"/>
              <a:t>tone</a:t>
            </a:r>
            <a:r>
              <a:rPr lang="ru-RU" sz="1400" dirty="0"/>
              <a:t> имеет вид.</a:t>
            </a:r>
          </a:p>
          <a:p>
            <a:pPr marL="0" indent="0" algn="just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7616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196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(</a:t>
            </a:r>
            <a:r>
              <a:rPr lang="en-US" sz="2000" dirty="0"/>
              <a:t>X</a:t>
            </a:r>
            <a:r>
              <a:rPr lang="ru-RU" sz="2000" dirty="0"/>
              <a:t>, </a:t>
            </a:r>
            <a:r>
              <a:rPr lang="en-US" sz="2000" dirty="0"/>
              <a:t>Y</a:t>
            </a:r>
            <a:r>
              <a:rPr lang="ru-RU" sz="2000" dirty="0"/>
              <a:t>)-идентификация грани для перекраски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zotone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x, </a:t>
            </a:r>
            <a:r>
              <a:rPr lang="en-US" sz="1400" dirty="0" err="1"/>
              <a:t>int</a:t>
            </a:r>
            <a:r>
              <a:rPr lang="en-US" sz="1400" dirty="0"/>
              <a:t> y) {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static </a:t>
            </a:r>
            <a:r>
              <a:rPr lang="en-US" sz="1400" dirty="0" err="1"/>
              <a:t>XPoint</a:t>
            </a:r>
            <a:r>
              <a:rPr lang="en-US" sz="1400" dirty="0"/>
              <a:t> </a:t>
            </a:r>
            <a:r>
              <a:rPr lang="en-US" sz="1400" dirty="0" err="1"/>
              <a:t>bak</a:t>
            </a:r>
            <a:r>
              <a:rPr lang="en-US" sz="1400" dirty="0"/>
              <a:t> = {0, 0};       /* </a:t>
            </a:r>
            <a:r>
              <a:rPr lang="en-US" sz="1400" dirty="0" err="1"/>
              <a:t>прошлый</a:t>
            </a:r>
            <a:r>
              <a:rPr lang="en-US" sz="1400" dirty="0"/>
              <a:t> </a:t>
            </a:r>
            <a:r>
              <a:rPr lang="en-US" sz="1400" dirty="0" err="1"/>
              <a:t>масштаб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f</a:t>
            </a:r>
            <a:r>
              <a:rPr lang="ru-RU" sz="1400" dirty="0"/>
              <a:t> = 0;                                    /* индекс грани */</a:t>
            </a:r>
          </a:p>
          <a:p>
            <a:pPr marL="0" indent="0">
              <a:buNone/>
            </a:pPr>
            <a:r>
              <a:rPr lang="en-US" sz="1400" dirty="0"/>
              <a:t>if((</a:t>
            </a:r>
            <a:r>
              <a:rPr lang="en-US" sz="1400" dirty="0" err="1"/>
              <a:t>bak.x</a:t>
            </a:r>
            <a:r>
              <a:rPr lang="en-US" sz="1400" dirty="0"/>
              <a:t> == </a:t>
            </a:r>
            <a:r>
              <a:rPr lang="en-US" sz="1400" dirty="0" err="1"/>
              <a:t>scale.x</a:t>
            </a:r>
            <a:r>
              <a:rPr lang="en-US" sz="1400" dirty="0"/>
              <a:t>) &amp;&amp; (</a:t>
            </a:r>
            <a:r>
              <a:rPr lang="en-US" sz="1400" dirty="0" err="1"/>
              <a:t>bak.y</a:t>
            </a:r>
            <a:r>
              <a:rPr lang="en-US" sz="1400" dirty="0"/>
              <a:t> == </a:t>
            </a:r>
            <a:r>
              <a:rPr lang="en-US" sz="1400" dirty="0" err="1"/>
              <a:t>scale.y</a:t>
            </a:r>
            <a:r>
              <a:rPr lang="en-US" sz="1400" dirty="0"/>
              <a:t>))     /* </a:t>
            </a:r>
            <a:r>
              <a:rPr lang="en-US" sz="1400" dirty="0" err="1"/>
              <a:t>Контроль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  f</a:t>
            </a:r>
            <a:r>
              <a:rPr lang="ru-RU" sz="1400" dirty="0"/>
              <a:t> = </a:t>
            </a:r>
            <a:r>
              <a:rPr lang="en-US" sz="1400" dirty="0"/>
              <a:t>NFACE</a:t>
            </a:r>
            <a:r>
              <a:rPr lang="ru-RU" sz="1400" dirty="0"/>
              <a:t>;            /* изменений масштаба изображения */</a:t>
            </a:r>
          </a:p>
          <a:p>
            <a:pPr marL="0" indent="0">
              <a:buNone/>
            </a:pPr>
            <a:r>
              <a:rPr lang="en-US" sz="1400" dirty="0"/>
              <a:t>for</a:t>
            </a:r>
            <a:r>
              <a:rPr lang="ru-RU" sz="1400" dirty="0"/>
              <a:t>( ; </a:t>
            </a:r>
            <a:r>
              <a:rPr lang="en-US" sz="1400" dirty="0"/>
              <a:t>f</a:t>
            </a:r>
            <a:r>
              <a:rPr lang="ru-RU" sz="1400" dirty="0"/>
              <a:t> &lt; </a:t>
            </a:r>
            <a:r>
              <a:rPr lang="en-US" sz="1400" dirty="0"/>
              <a:t>NFACE</a:t>
            </a:r>
            <a:r>
              <a:rPr lang="ru-RU" sz="1400" dirty="0"/>
              <a:t>; </a:t>
            </a:r>
            <a:r>
              <a:rPr lang="en-US" sz="1400" dirty="0"/>
              <a:t>f</a:t>
            </a:r>
            <a:r>
              <a:rPr lang="ru-RU" sz="1400" dirty="0"/>
              <a:t>++) {  /* Перестройка регионов граней */</a:t>
            </a:r>
          </a:p>
          <a:p>
            <a:pPr marL="0" indent="0">
              <a:buNone/>
            </a:pPr>
            <a:r>
              <a:rPr lang="ru-RU" sz="1400" dirty="0"/>
              <a:t>  </a:t>
            </a:r>
            <a:r>
              <a:rPr lang="en-US" sz="1400" dirty="0" err="1"/>
              <a:t>XDestroyRegion</a:t>
            </a:r>
            <a:r>
              <a:rPr lang="en-US" sz="1400" dirty="0"/>
              <a:t>(face[f].zone);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  face[f].zone = </a:t>
            </a:r>
            <a:r>
              <a:rPr lang="en-US" sz="1400" dirty="0" err="1"/>
              <a:t>XPolygonRegion</a:t>
            </a:r>
            <a:r>
              <a:rPr lang="en-US" sz="1400" dirty="0"/>
              <a:t>(face[f].top, face[f].</a:t>
            </a:r>
            <a:r>
              <a:rPr lang="en-US" sz="1400" dirty="0" err="1"/>
              <a:t>Cn</a:t>
            </a:r>
            <a:r>
              <a:rPr lang="en-US" sz="1400" dirty="0"/>
              <a:t>, 0);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} /* for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bak.x</a:t>
            </a:r>
            <a:r>
              <a:rPr lang="en-US" sz="1400" dirty="0"/>
              <a:t> = </a:t>
            </a:r>
            <a:r>
              <a:rPr lang="en-US" sz="1400" dirty="0" err="1"/>
              <a:t>scale.x</a:t>
            </a:r>
            <a:r>
              <a:rPr lang="en-US" sz="1400" dirty="0"/>
              <a:t>; </a:t>
            </a:r>
            <a:r>
              <a:rPr lang="en-US" sz="1400" dirty="0" err="1"/>
              <a:t>bak.y</a:t>
            </a:r>
            <a:r>
              <a:rPr lang="en-US" sz="1400" dirty="0"/>
              <a:t> = </a:t>
            </a:r>
            <a:r>
              <a:rPr lang="en-US" sz="1400" dirty="0" err="1"/>
              <a:t>scale.y</a:t>
            </a:r>
            <a:r>
              <a:rPr lang="en-US" sz="1400" dirty="0"/>
              <a:t>;         /* </a:t>
            </a:r>
            <a:r>
              <a:rPr lang="ru-RU" sz="1400" dirty="0"/>
              <a:t>запомнить масштаб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for</a:t>
            </a:r>
            <a:r>
              <a:rPr lang="ru-RU" sz="1400" dirty="0"/>
              <a:t>(</a:t>
            </a:r>
            <a:r>
              <a:rPr lang="en-US" sz="1400" dirty="0"/>
              <a:t>f</a:t>
            </a:r>
            <a:r>
              <a:rPr lang="ru-RU" sz="1400" dirty="0"/>
              <a:t> = 0; </a:t>
            </a:r>
            <a:r>
              <a:rPr lang="en-US" sz="1400" dirty="0"/>
              <a:t>f</a:t>
            </a:r>
            <a:r>
              <a:rPr lang="ru-RU" sz="1400" dirty="0"/>
              <a:t> &lt; </a:t>
            </a:r>
            <a:r>
              <a:rPr lang="en-US" sz="1400" dirty="0"/>
              <a:t>NFACE</a:t>
            </a:r>
            <a:r>
              <a:rPr lang="ru-RU" sz="1400" dirty="0"/>
              <a:t>; </a:t>
            </a:r>
            <a:r>
              <a:rPr lang="en-US" sz="1400" dirty="0"/>
              <a:t>f</a:t>
            </a:r>
            <a:r>
              <a:rPr lang="ru-RU" sz="1400" dirty="0"/>
              <a:t>++) /* поиск грани по точке внутри */</a:t>
            </a:r>
          </a:p>
          <a:p>
            <a:pPr marL="0" indent="0">
              <a:buNone/>
            </a:pPr>
            <a:r>
              <a:rPr lang="ru-RU" sz="1400" dirty="0"/>
              <a:t>  </a:t>
            </a:r>
            <a:r>
              <a:rPr lang="en-US" sz="1400" dirty="0"/>
              <a:t>if(</a:t>
            </a:r>
            <a:r>
              <a:rPr lang="en-US" sz="1400" dirty="0" err="1"/>
              <a:t>XPointInRegion</a:t>
            </a:r>
            <a:r>
              <a:rPr lang="en-US" sz="1400" dirty="0"/>
              <a:t>(face[f].zone, x, y) == True)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     break;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face[f].tone = (face[f].tone + 1) % NTONE;   /* </a:t>
            </a:r>
            <a:r>
              <a:rPr lang="en-US" sz="1400" dirty="0" err="1"/>
              <a:t>новый</a:t>
            </a:r>
            <a:r>
              <a:rPr lang="en-US" sz="1400" dirty="0"/>
              <a:t> </a:t>
            </a:r>
            <a:r>
              <a:rPr lang="en-US" sz="1400" dirty="0" err="1"/>
              <a:t>цвет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return</a:t>
            </a:r>
            <a:r>
              <a:rPr lang="ru-RU" sz="1400" dirty="0"/>
              <a:t>(</a:t>
            </a:r>
            <a:r>
              <a:rPr lang="en-US" sz="1400" dirty="0"/>
              <a:t>f</a:t>
            </a:r>
            <a:r>
              <a:rPr lang="ru-RU" sz="1400" dirty="0"/>
              <a:t>);             /* возврат индекса грани для перекраски */</a:t>
            </a:r>
          </a:p>
          <a:p>
            <a:pPr marL="0" indent="0">
              <a:buNone/>
            </a:pPr>
            <a:r>
              <a:rPr lang="ru-RU" sz="1400" dirty="0"/>
              <a:t>} /* </a:t>
            </a:r>
            <a:r>
              <a:rPr lang="en-US" sz="1400" dirty="0" err="1"/>
              <a:t>zotone</a:t>
            </a:r>
            <a:r>
              <a:rPr lang="ru-RU" sz="1400" dirty="0"/>
              <a:t> */</a:t>
            </a:r>
          </a:p>
          <a:p>
            <a:pPr marL="0" indent="0" algn="just">
              <a:buNone/>
            </a:pPr>
            <a:r>
              <a:rPr lang="ru-RU" sz="1400" dirty="0"/>
              <a:t>рассмотренный исходный код геометрического модуля зависит от конфигурации заданного графа и должен быть частично модифицирован. В частности, в сегмент данных требуется добавить (</a:t>
            </a:r>
            <a:r>
              <a:rPr lang="ru-RU" sz="1400" dirty="0" err="1"/>
              <a:t>раскомментарить</a:t>
            </a:r>
            <a:r>
              <a:rPr lang="ru-RU" sz="1400" dirty="0"/>
              <a:t>) декларации необходимых внешних статических массивов </a:t>
            </a:r>
            <a:r>
              <a:rPr lang="ru-RU" sz="1400" dirty="0" err="1"/>
              <a:t>M</a:t>
            </a:r>
            <a:r>
              <a:rPr lang="ru-RU" sz="1400" dirty="0"/>
              <a:t>-угольных граней </a:t>
            </a:r>
            <a:r>
              <a:rPr lang="en-US" sz="1400" dirty="0" err="1"/>
              <a:t>faceM</a:t>
            </a:r>
            <a:r>
              <a:rPr lang="ru-RU" sz="1400" dirty="0"/>
              <a:t>. В исходном коде функции </a:t>
            </a:r>
            <a:r>
              <a:rPr lang="en-US" sz="1400" dirty="0"/>
              <a:t>retrace</a:t>
            </a:r>
            <a:r>
              <a:rPr lang="ru-RU" sz="1400" dirty="0"/>
              <a:t> необходимо ввести циклы инициализации полей структур </a:t>
            </a:r>
            <a:r>
              <a:rPr lang="ru-RU" sz="1400" dirty="0" err="1"/>
              <a:t>M</a:t>
            </a:r>
            <a:r>
              <a:rPr lang="ru-RU" sz="1400" dirty="0"/>
              <a:t>-угольных граней. В функции </a:t>
            </a:r>
            <a:r>
              <a:rPr lang="en-US" sz="1400" dirty="0"/>
              <a:t>rebuild</a:t>
            </a:r>
            <a:r>
              <a:rPr lang="ru-RU" sz="1400" dirty="0"/>
              <a:t> нужно заполнить по схеме графа статические данные конфигурационных массивов вершин </a:t>
            </a:r>
            <a:r>
              <a:rPr lang="en-US" sz="1400" dirty="0" err="1"/>
              <a:t>vconf</a:t>
            </a:r>
            <a:r>
              <a:rPr lang="ru-RU" sz="1400" dirty="0"/>
              <a:t> и ребер </a:t>
            </a:r>
            <a:r>
              <a:rPr lang="en-US" sz="1400" dirty="0" err="1"/>
              <a:t>econf</a:t>
            </a:r>
            <a:r>
              <a:rPr lang="ru-RU" sz="1400" dirty="0"/>
              <a:t>. Кроме того, следует ввести и заполнить соответствующий набор массивов конфигурации </a:t>
            </a:r>
            <a:r>
              <a:rPr lang="en-US" sz="1400" dirty="0" err="1"/>
              <a:t>fconfM</a:t>
            </a:r>
            <a:r>
              <a:rPr lang="ru-RU" sz="1400" dirty="0"/>
              <a:t> всех </a:t>
            </a:r>
            <a:r>
              <a:rPr lang="ru-RU" sz="1400" dirty="0" err="1"/>
              <a:t>M</a:t>
            </a:r>
            <a:r>
              <a:rPr lang="ru-RU" sz="1400" dirty="0"/>
              <a:t>-угольных граней. Наконец, нужно добавить циклы заполнения координатных массивов </a:t>
            </a:r>
            <a:r>
              <a:rPr lang="ru-RU" sz="1400" dirty="0" err="1"/>
              <a:t>M</a:t>
            </a:r>
            <a:r>
              <a:rPr lang="ru-RU" sz="1400" dirty="0"/>
              <a:t>-угольных граней </a:t>
            </a:r>
            <a:r>
              <a:rPr lang="en-US" sz="1400" dirty="0" err="1"/>
              <a:t>faceM</a:t>
            </a:r>
            <a:r>
              <a:rPr lang="ru-RU" sz="1400" dirty="0"/>
              <a:t> по их конфигурационным эквивалентам </a:t>
            </a:r>
            <a:r>
              <a:rPr lang="en-US" sz="1400" dirty="0" err="1"/>
              <a:t>fconfM</a:t>
            </a:r>
            <a:r>
              <a:rPr lang="ru-RU" sz="1400" dirty="0"/>
              <a:t> в формате заполнения такого массива </a:t>
            </a:r>
            <a:r>
              <a:rPr lang="en-US" sz="1400" dirty="0"/>
              <a:t>face</a:t>
            </a:r>
            <a:r>
              <a:rPr lang="ru-RU" sz="1400" dirty="0"/>
              <a:t>3 по </a:t>
            </a:r>
            <a:r>
              <a:rPr lang="en-US" sz="1400" dirty="0" err="1"/>
              <a:t>fconf</a:t>
            </a:r>
            <a:r>
              <a:rPr lang="ru-RU" sz="1400" dirty="0"/>
              <a:t>3 для пирамиды. Других </a:t>
            </a:r>
            <a:r>
              <a:rPr lang="ru-RU" sz="1400" dirty="0" err="1"/>
              <a:t>графозависимых</a:t>
            </a:r>
            <a:r>
              <a:rPr lang="ru-RU" sz="1400" dirty="0"/>
              <a:t> изменений в геометрическом модуле, а также в остальных модулях программы нет.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7415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809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Алгоритм действий в графическом окне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10106"/>
            <a:ext cx="8229600" cy="433136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sz="1600" dirty="0"/>
              <a:t>В начале выполнения программы графическое окно должно быть занимать четверть площади экрана в его центре, а все грани изображения графа в нем должны иметь одинаковый цвет фона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 smtClean="0"/>
              <a:t> </a:t>
            </a:r>
            <a:r>
              <a:rPr lang="ru-RU" sz="1600" dirty="0"/>
              <a:t>Изменение цвета каждой грани должно осуществляться по щелчку любой кнопки мыши, когда ее курсор находится внутри грани. Для раскраски граней в программе должна быть распределена палитра из </a:t>
            </a:r>
            <a:r>
              <a:rPr lang="en-US" sz="1600" dirty="0"/>
              <a:t>n</a:t>
            </a:r>
            <a:r>
              <a:rPr lang="ru-RU" sz="1600" dirty="0"/>
              <a:t>=4 различных цветов (плюс еще один цвет для изображения вершин и ребер). </a:t>
            </a:r>
            <a:endParaRPr lang="ru-RU" sz="1600" dirty="0" smtClean="0"/>
          </a:p>
          <a:p>
            <a:pPr algn="just"/>
            <a:r>
              <a:rPr lang="ru-RU" sz="1600" dirty="0" smtClean="0"/>
              <a:t>Чтобы </a:t>
            </a:r>
            <a:r>
              <a:rPr lang="ru-RU" sz="1600" dirty="0"/>
              <a:t>установить необходимый цвет для любой грани в программе должен быть реализован циклический перебор цветов палитры с перекраской указанной грани последовательно в каждый из них по щелчку любой кнопки мыши. Кроме того, следует предусмотреть перезагрузку изображения графа с перекраской в одинаковый фоновый цвет всех граней по нажатию клавиши </a:t>
            </a:r>
            <a:r>
              <a:rPr lang="en-US" sz="1600" dirty="0"/>
              <a:t>ESC</a:t>
            </a:r>
            <a:r>
              <a:rPr lang="ru-RU" sz="1600" dirty="0"/>
              <a:t> на клавиатуре, а также принудительную перерисовку графического окна по нажатию комбинации клавиш </a:t>
            </a:r>
            <a:r>
              <a:rPr lang="en-US" sz="1600" dirty="0"/>
              <a:t>ALT</a:t>
            </a:r>
            <a:r>
              <a:rPr lang="ru-RU" sz="1600" dirty="0"/>
              <a:t>-</a:t>
            </a:r>
            <a:r>
              <a:rPr lang="en-US" sz="1600" dirty="0"/>
              <a:t>ESC</a:t>
            </a:r>
            <a:r>
              <a:rPr lang="ru-RU" sz="1600" dirty="0"/>
              <a:t> с сохранением раскраски граней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 smtClean="0"/>
              <a:t> </a:t>
            </a:r>
            <a:r>
              <a:rPr lang="ru-RU" sz="1600" dirty="0"/>
              <a:t>Завершение программы должно происходить по нажатию клавиши </a:t>
            </a:r>
            <a:r>
              <a:rPr lang="en-US" sz="1600" dirty="0"/>
              <a:t>F</a:t>
            </a:r>
            <a:r>
              <a:rPr lang="ru-RU" sz="1600" dirty="0"/>
              <a:t>10 клавиатуре. При разработке программы должна быть реализована обработка соответствующих событий и изображений в ее графическом окне с многоугольными регионами для граней графа. Для этого следует применить библиотечные функции базового программного интерфейса </a:t>
            </a:r>
            <a:r>
              <a:rPr lang="en-US" sz="1600" dirty="0"/>
              <a:t>X Window System</a:t>
            </a:r>
            <a:r>
              <a:rPr lang="ru-RU" sz="1600" dirty="0"/>
              <a:t>. При выполнении программы требуется построить правильную раскраску граней заданной фигуры многоугольного графа минимальным числом цветов, когда все смежные грани имеют различные цвета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/>
              <a:t>Для интерактивной раскраски различных многоугольных графов могут быть разработаны функционально идентичные программы. Все они будут различаться только по коду пары конфигурационных функций с координатными и структурными данными, которые допускают техническую переделку по шаблону. </a:t>
            </a:r>
          </a:p>
        </p:txBody>
      </p:sp>
    </p:spTree>
    <p:extLst>
      <p:ext uri="{BB962C8B-B14F-4D97-AF65-F5344CB8AC3E}">
        <p14:creationId xmlns:p14="http://schemas.microsoft.com/office/powerpoint/2010/main" val="4169476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662"/>
          </a:xfrm>
        </p:spPr>
        <p:txBody>
          <a:bodyPr>
            <a:normAutofit/>
          </a:bodyPr>
          <a:lstStyle/>
          <a:p>
            <a:r>
              <a:rPr lang="ru-RU" sz="3200" dirty="0"/>
              <a:t>Д</a:t>
            </a:r>
            <a:r>
              <a:rPr lang="ru-RU" sz="3200" dirty="0" smtClean="0"/>
              <a:t>исплейный </a:t>
            </a:r>
            <a:r>
              <a:rPr lang="ru-RU" sz="3200" dirty="0"/>
              <a:t>модуль</a:t>
            </a:r>
            <a:r>
              <a:rPr lang="ru-RU" sz="3200" dirty="0" smtClean="0">
                <a:effectLst/>
              </a:rPr>
              <a:t>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600" dirty="0" smtClean="0"/>
              <a:t>В него входят </a:t>
            </a:r>
            <a:r>
              <a:rPr lang="ru-RU" sz="1600" dirty="0"/>
              <a:t>7 инвариантных функций, которые обеспечивают отображение многоугольного графа любой конфигурации в графическом окне программы, а также внешние статические переменные для их информационной связи. Исходный код дисплейного модуля начинается с подключения заголовка многоугольного графа следующей директивой:</a:t>
            </a:r>
          </a:p>
          <a:p>
            <a:pPr marL="0" indent="0">
              <a:buNone/>
            </a:pPr>
            <a:r>
              <a:rPr lang="ru-RU" sz="1600" dirty="0"/>
              <a:t> </a:t>
            </a:r>
            <a:r>
              <a:rPr lang="en-US" sz="1600" dirty="0" smtClean="0"/>
              <a:t>#</a:t>
            </a:r>
            <a:r>
              <a:rPr lang="en-US" sz="1600" dirty="0"/>
              <a:t>include "</a:t>
            </a:r>
            <a:r>
              <a:rPr lang="en-US" sz="1600" dirty="0" err="1"/>
              <a:t>polyhedron.h</a:t>
            </a:r>
            <a:r>
              <a:rPr lang="en-US" sz="1600" dirty="0"/>
              <a:t>"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dirty="0"/>
              <a:t>Затем декларируются следующие адресные внешние переменные для общего доступа дисплейных функций к массивам вершин, ребер и граней геометрической модели графа, а также для палитры кодов цветов их изображения:</a:t>
            </a:r>
          </a:p>
          <a:p>
            <a:pPr marL="0" indent="0">
              <a:buNone/>
            </a:pPr>
            <a:r>
              <a:rPr lang="en-US" sz="1600" dirty="0"/>
              <a:t>static </a:t>
            </a:r>
            <a:r>
              <a:rPr lang="en-US" sz="1600" dirty="0" err="1"/>
              <a:t>XVertex</a:t>
            </a:r>
            <a:r>
              <a:rPr lang="ru-RU" sz="1600" dirty="0"/>
              <a:t> *</a:t>
            </a:r>
            <a:r>
              <a:rPr lang="en-US" sz="1600" dirty="0"/>
              <a:t>vertex</a:t>
            </a:r>
            <a:r>
              <a:rPr lang="ru-RU" sz="1600" dirty="0"/>
              <a:t>;                 /* адрес массива вершин */</a:t>
            </a:r>
          </a:p>
          <a:p>
            <a:pPr marL="0" indent="0">
              <a:buNone/>
            </a:pPr>
            <a:r>
              <a:rPr lang="en-US" sz="1600" dirty="0"/>
              <a:t>static </a:t>
            </a:r>
            <a:r>
              <a:rPr lang="en-US" sz="1600" dirty="0" err="1"/>
              <a:t>XEdge</a:t>
            </a:r>
            <a:r>
              <a:rPr lang="ru-RU" sz="1600" dirty="0"/>
              <a:t> *</a:t>
            </a:r>
            <a:r>
              <a:rPr lang="en-US" sz="1600" dirty="0"/>
              <a:t>edge</a:t>
            </a:r>
            <a:r>
              <a:rPr lang="ru-RU" sz="1600" dirty="0"/>
              <a:t>;                           /* адрес </a:t>
            </a:r>
            <a:r>
              <a:rPr lang="ru-RU" sz="1600" dirty="0" err="1"/>
              <a:t>массиваребер</a:t>
            </a:r>
            <a:r>
              <a:rPr lang="ru-RU" sz="1600" dirty="0"/>
              <a:t> */</a:t>
            </a:r>
          </a:p>
          <a:p>
            <a:pPr marL="0" indent="0">
              <a:buNone/>
            </a:pPr>
            <a:r>
              <a:rPr lang="en-US" sz="1600" dirty="0"/>
              <a:t>static </a:t>
            </a:r>
            <a:r>
              <a:rPr lang="en-US" sz="1600" dirty="0" err="1"/>
              <a:t>XFace</a:t>
            </a:r>
            <a:r>
              <a:rPr lang="ru-RU" sz="1600" dirty="0"/>
              <a:t> *</a:t>
            </a:r>
            <a:r>
              <a:rPr lang="en-US" sz="1600" dirty="0"/>
              <a:t>face</a:t>
            </a:r>
            <a:r>
              <a:rPr lang="ru-RU" sz="1600" dirty="0"/>
              <a:t>;                          /* адрес массива граней */</a:t>
            </a:r>
          </a:p>
          <a:p>
            <a:pPr marL="0" indent="0">
              <a:buNone/>
            </a:pPr>
            <a:r>
              <a:rPr lang="en-US" sz="1600" dirty="0"/>
              <a:t>static unsigned long palette[(NTONE+1)];    /* </a:t>
            </a:r>
            <a:r>
              <a:rPr lang="ru-RU" sz="1600" dirty="0"/>
              <a:t>коды цветов</a:t>
            </a:r>
            <a:r>
              <a:rPr lang="en-US" sz="1600" dirty="0"/>
              <a:t> */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 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dirty="0"/>
              <a:t>Статические адреса </a:t>
            </a:r>
            <a:r>
              <a:rPr lang="en-US" sz="1600" dirty="0"/>
              <a:t>vertex</a:t>
            </a:r>
            <a:r>
              <a:rPr lang="ru-RU" sz="1600" dirty="0"/>
              <a:t>, </a:t>
            </a:r>
            <a:r>
              <a:rPr lang="en-US" sz="1600" dirty="0"/>
              <a:t>edge</a:t>
            </a:r>
            <a:r>
              <a:rPr lang="ru-RU" sz="1600" dirty="0"/>
              <a:t> и </a:t>
            </a:r>
            <a:r>
              <a:rPr lang="en-US" sz="1600" dirty="0"/>
              <a:t>face</a:t>
            </a:r>
            <a:r>
              <a:rPr lang="ru-RU" sz="1600" dirty="0"/>
              <a:t> являются косметическими </a:t>
            </a:r>
            <a:r>
              <a:rPr lang="ru-RU" sz="1600" dirty="0" err="1"/>
              <a:t>алиасами</a:t>
            </a:r>
            <a:r>
              <a:rPr lang="ru-RU" sz="1600" dirty="0"/>
              <a:t> одноименных адресных полей модельной структуры графа </a:t>
            </a:r>
            <a:r>
              <a:rPr lang="en-US" sz="1600" dirty="0" err="1"/>
              <a:t>XPolyGraph</a:t>
            </a:r>
            <a:r>
              <a:rPr lang="ru-RU" sz="1600" dirty="0"/>
              <a:t>, которые введены для удобства доступа. Инициализацию их значений обеспечивает функция </a:t>
            </a:r>
            <a:r>
              <a:rPr lang="en-US" sz="1600" dirty="0"/>
              <a:t>relink</a:t>
            </a:r>
            <a:r>
              <a:rPr lang="ru-RU" sz="1600" dirty="0"/>
              <a:t>, которую вызывает основная функция </a:t>
            </a:r>
            <a:r>
              <a:rPr lang="en-US" sz="1600" dirty="0"/>
              <a:t>main</a:t>
            </a:r>
            <a:r>
              <a:rPr lang="ru-RU" sz="1600" dirty="0"/>
              <a:t> для адресации структуры геометрической модели графа </a:t>
            </a:r>
            <a:r>
              <a:rPr lang="en-US" sz="1600" dirty="0" err="1"/>
              <a:t>XPolyGraph</a:t>
            </a:r>
            <a:r>
              <a:rPr lang="ru-RU" sz="1600" dirty="0"/>
              <a:t> в дисплейный модуль. Она имеет следующий исходный код.</a:t>
            </a:r>
          </a:p>
        </p:txBody>
      </p:sp>
    </p:spTree>
    <p:extLst>
      <p:ext uri="{BB962C8B-B14F-4D97-AF65-F5344CB8AC3E}">
        <p14:creationId xmlns:p14="http://schemas.microsoft.com/office/powerpoint/2010/main" val="3627092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/>
          </a:bodyPr>
          <a:lstStyle/>
          <a:p>
            <a:r>
              <a:rPr lang="ru-RU" sz="2400" dirty="0"/>
              <a:t>Адресация модельных массивов графа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507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relink(</a:t>
            </a:r>
            <a:r>
              <a:rPr lang="en-US" sz="1400" dirty="0" err="1"/>
              <a:t>XPolyGraph</a:t>
            </a:r>
            <a:r>
              <a:rPr lang="en-US" sz="1400" dirty="0"/>
              <a:t> *</a:t>
            </a:r>
            <a:r>
              <a:rPr lang="en-US" sz="1400" dirty="0" err="1"/>
              <a:t>pg</a:t>
            </a:r>
            <a:r>
              <a:rPr lang="en-US" sz="1400" dirty="0"/>
              <a:t>) {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vertex</a:t>
            </a:r>
            <a:r>
              <a:rPr lang="ru-RU" sz="1400" dirty="0"/>
              <a:t> = </a:t>
            </a:r>
            <a:r>
              <a:rPr lang="en-US" sz="1400" dirty="0" err="1"/>
              <a:t>pg</a:t>
            </a:r>
            <a:r>
              <a:rPr lang="ru-RU" sz="1400" dirty="0"/>
              <a:t>-&gt;</a:t>
            </a:r>
            <a:r>
              <a:rPr lang="en-US" sz="1400" dirty="0"/>
              <a:t>vertex</a:t>
            </a:r>
            <a:r>
              <a:rPr lang="ru-RU" sz="1400" dirty="0"/>
              <a:t>;    /* адрес массива вершин */</a:t>
            </a:r>
          </a:p>
          <a:p>
            <a:pPr marL="0" indent="0">
              <a:buNone/>
            </a:pPr>
            <a:r>
              <a:rPr lang="en-US" sz="1400" dirty="0"/>
              <a:t>edge</a:t>
            </a:r>
            <a:r>
              <a:rPr lang="ru-RU" sz="1400" dirty="0"/>
              <a:t> = </a:t>
            </a:r>
            <a:r>
              <a:rPr lang="en-US" sz="1400" dirty="0" err="1"/>
              <a:t>pg</a:t>
            </a:r>
            <a:r>
              <a:rPr lang="ru-RU" sz="1400" dirty="0"/>
              <a:t>-&gt;</a:t>
            </a:r>
            <a:r>
              <a:rPr lang="en-US" sz="1400" dirty="0"/>
              <a:t>edge</a:t>
            </a:r>
            <a:r>
              <a:rPr lang="ru-RU" sz="1400" dirty="0"/>
              <a:t>;            /* адрес массива ребер */</a:t>
            </a:r>
          </a:p>
          <a:p>
            <a:pPr marL="0" indent="0">
              <a:buNone/>
            </a:pPr>
            <a:r>
              <a:rPr lang="en-US" sz="1400" dirty="0"/>
              <a:t>face</a:t>
            </a:r>
            <a:r>
              <a:rPr lang="ru-RU" sz="1400" dirty="0"/>
              <a:t> = </a:t>
            </a:r>
            <a:r>
              <a:rPr lang="en-US" sz="1400" dirty="0" err="1"/>
              <a:t>pg</a:t>
            </a:r>
            <a:r>
              <a:rPr lang="ru-RU" sz="1400" dirty="0"/>
              <a:t>-&gt;</a:t>
            </a:r>
            <a:r>
              <a:rPr lang="en-US" sz="1400" dirty="0"/>
              <a:t>face</a:t>
            </a:r>
            <a:r>
              <a:rPr lang="ru-RU" sz="1400" dirty="0"/>
              <a:t>;            /* адрес массива граней */</a:t>
            </a:r>
          </a:p>
          <a:p>
            <a:pPr marL="0" indent="0">
              <a:buNone/>
            </a:pPr>
            <a:r>
              <a:rPr lang="en-US" sz="1400" dirty="0"/>
              <a:t>return</a:t>
            </a:r>
            <a:r>
              <a:rPr lang="ru-RU" sz="1400" dirty="0"/>
              <a:t>(0);</a:t>
            </a:r>
          </a:p>
          <a:p>
            <a:pPr marL="0" indent="0">
              <a:buNone/>
            </a:pPr>
            <a:r>
              <a:rPr lang="ru-RU" sz="1400" dirty="0"/>
              <a:t>} /* </a:t>
            </a:r>
            <a:r>
              <a:rPr lang="en-US" sz="1400" dirty="0"/>
              <a:t>relink</a:t>
            </a:r>
            <a:r>
              <a:rPr lang="ru-RU" sz="1400" dirty="0"/>
              <a:t> */</a:t>
            </a:r>
          </a:p>
          <a:p>
            <a:pPr marL="0" indent="0" algn="just">
              <a:buNone/>
            </a:pPr>
            <a:r>
              <a:rPr lang="ru-RU" sz="1400" dirty="0"/>
              <a:t>После адресации модельных данных инициализируется статический массив </a:t>
            </a:r>
            <a:r>
              <a:rPr lang="en-US" sz="1400" dirty="0"/>
              <a:t>palette</a:t>
            </a:r>
            <a:r>
              <a:rPr lang="ru-RU" sz="1400" dirty="0"/>
              <a:t>, который кодирует доступ дисплейных функций к палитре цветов экрана. Его заполняет функция </a:t>
            </a:r>
            <a:r>
              <a:rPr lang="en-US" sz="1400" dirty="0" err="1"/>
              <a:t>colorite</a:t>
            </a:r>
            <a:r>
              <a:rPr lang="ru-RU" sz="1400" dirty="0"/>
              <a:t>, которую вызывает основная функция </a:t>
            </a:r>
            <a:r>
              <a:rPr lang="en-US" sz="1400" dirty="0"/>
              <a:t>main</a:t>
            </a:r>
            <a:r>
              <a:rPr lang="ru-RU" sz="1400" dirty="0"/>
              <a:t> для распределения цветов раскраски граней и контура графа. Ее аргумент адресует дисплейную структуру </a:t>
            </a:r>
            <a:r>
              <a:rPr lang="en-US" sz="1400" dirty="0"/>
              <a:t>Display</a:t>
            </a:r>
            <a:r>
              <a:rPr lang="ru-RU" sz="1400" dirty="0"/>
              <a:t> для идентификации палитры цветов экрана по умолчанию дисплейным макросом </a:t>
            </a:r>
            <a:r>
              <a:rPr lang="en-US" sz="1400" dirty="0" err="1"/>
              <a:t>DefaultColormap</a:t>
            </a:r>
            <a:r>
              <a:rPr lang="ru-RU" sz="1400" dirty="0"/>
              <a:t>. Набор цветов палитры задают символьные строки внутреннего массива </a:t>
            </a:r>
            <a:r>
              <a:rPr lang="en-US" sz="1400" dirty="0" err="1"/>
              <a:t>spector</a:t>
            </a:r>
            <a:r>
              <a:rPr lang="ru-RU" sz="1400" dirty="0"/>
              <a:t> спецификаций их </a:t>
            </a:r>
            <a:r>
              <a:rPr lang="en-US" sz="1400" dirty="0"/>
              <a:t>RGB</a:t>
            </a:r>
            <a:r>
              <a:rPr lang="ru-RU" sz="1400" dirty="0"/>
              <a:t>-компонент, которые записаны цифровыми парами системы счисления по основанию 16 в традиционном формате обозначения цветных </a:t>
            </a:r>
            <a:r>
              <a:rPr lang="en-US" sz="1400" dirty="0"/>
              <a:t>X</a:t>
            </a:r>
            <a:r>
              <a:rPr lang="ru-RU" sz="1400" dirty="0"/>
              <a:t>-ресурсов ("#</a:t>
            </a:r>
            <a:r>
              <a:rPr lang="en-US" sz="1400" dirty="0"/>
              <a:t>RRGGBB</a:t>
            </a:r>
            <a:r>
              <a:rPr lang="ru-RU" sz="1400" dirty="0"/>
              <a:t>"). Вместо цифрового кода, цвета могут быть заданы своими текстовыми именами из ресурсного файла (обычно, /</a:t>
            </a:r>
            <a:r>
              <a:rPr lang="en-US" sz="1400" dirty="0" err="1"/>
              <a:t>usr</a:t>
            </a:r>
            <a:r>
              <a:rPr lang="ru-RU" sz="1400" dirty="0"/>
              <a:t>/</a:t>
            </a:r>
            <a:r>
              <a:rPr lang="en-US" sz="1400" dirty="0"/>
              <a:t>X</a:t>
            </a:r>
            <a:r>
              <a:rPr lang="ru-RU" sz="1400" dirty="0"/>
              <a:t>11</a:t>
            </a:r>
            <a:r>
              <a:rPr lang="en-US" sz="1400" dirty="0"/>
              <a:t>R</a:t>
            </a:r>
            <a:r>
              <a:rPr lang="ru-RU" sz="1400" dirty="0"/>
              <a:t>6/</a:t>
            </a:r>
            <a:r>
              <a:rPr lang="en-US" sz="1400" dirty="0"/>
              <a:t>lib</a:t>
            </a:r>
            <a:r>
              <a:rPr lang="ru-RU" sz="1400" dirty="0"/>
              <a:t>/</a:t>
            </a:r>
            <a:r>
              <a:rPr lang="en-US" sz="1400" dirty="0"/>
              <a:t>X</a:t>
            </a:r>
            <a:r>
              <a:rPr lang="ru-RU" sz="1400" dirty="0"/>
              <a:t>11/</a:t>
            </a:r>
            <a:r>
              <a:rPr lang="en-US" sz="1400" dirty="0" err="1"/>
              <a:t>rgb</a:t>
            </a:r>
            <a:r>
              <a:rPr lang="ru-RU" sz="1400" dirty="0"/>
              <a:t>.</a:t>
            </a:r>
            <a:r>
              <a:rPr lang="en-US" sz="1400" dirty="0"/>
              <a:t>txt</a:t>
            </a:r>
            <a:r>
              <a:rPr lang="ru-RU" sz="1400" dirty="0"/>
              <a:t>) </a:t>
            </a:r>
            <a:r>
              <a:rPr lang="en-US" sz="1400" dirty="0"/>
              <a:t>X Window System</a:t>
            </a:r>
            <a:r>
              <a:rPr lang="ru-RU" sz="1400" dirty="0"/>
              <a:t>. При желании из него могут быть выбраны и специфицированы произвольные цифровые коды или имена цветов для распределения с учетом ограничений по экранной палитре.</a:t>
            </a:r>
          </a:p>
          <a:p>
            <a:pPr marL="0" indent="0" algn="just">
              <a:buNone/>
            </a:pPr>
            <a:r>
              <a:rPr lang="ru-RU" sz="1400" dirty="0"/>
              <a:t> </a:t>
            </a:r>
            <a:r>
              <a:rPr lang="ru-RU" sz="1400" dirty="0" smtClean="0"/>
              <a:t>Для </a:t>
            </a:r>
            <a:r>
              <a:rPr lang="ru-RU" sz="1400" dirty="0"/>
              <a:t>распределения заданных цветов в палитру по умолчанию используются графические запросы </a:t>
            </a:r>
            <a:r>
              <a:rPr lang="en-US" sz="1400" dirty="0" err="1"/>
              <a:t>XParseColor</a:t>
            </a:r>
            <a:r>
              <a:rPr lang="ru-RU" sz="1400" dirty="0"/>
              <a:t> и </a:t>
            </a:r>
            <a:r>
              <a:rPr lang="en-US" sz="1400" dirty="0" err="1"/>
              <a:t>XAllocColor</a:t>
            </a:r>
            <a:r>
              <a:rPr lang="ru-RU" sz="1400" dirty="0"/>
              <a:t> последовательно для каждого цвета спектра. Они заполняют поля цветной структуры </a:t>
            </a:r>
            <a:r>
              <a:rPr lang="en-US" sz="1400" dirty="0" err="1"/>
              <a:t>XColor</a:t>
            </a:r>
            <a:r>
              <a:rPr lang="ru-RU" sz="1400" dirty="0"/>
              <a:t> для числовых значений </a:t>
            </a:r>
            <a:r>
              <a:rPr lang="en-US" sz="1400" dirty="0"/>
              <a:t>RGB</a:t>
            </a:r>
            <a:r>
              <a:rPr lang="ru-RU" sz="1400" dirty="0"/>
              <a:t>-компонент (</a:t>
            </a:r>
            <a:r>
              <a:rPr lang="en-US" sz="1400" dirty="0"/>
              <a:t>red</a:t>
            </a:r>
            <a:r>
              <a:rPr lang="ru-RU" sz="1400" dirty="0"/>
              <a:t>, </a:t>
            </a:r>
            <a:r>
              <a:rPr lang="en-US" sz="1400" dirty="0"/>
              <a:t>green</a:t>
            </a:r>
            <a:r>
              <a:rPr lang="ru-RU" sz="1400" dirty="0"/>
              <a:t>, </a:t>
            </a:r>
            <a:r>
              <a:rPr lang="en-US" sz="1400" dirty="0"/>
              <a:t>blue</a:t>
            </a:r>
            <a:r>
              <a:rPr lang="ru-RU" sz="1400" dirty="0"/>
              <a:t>) и пиксельного кода цвета (</a:t>
            </a:r>
            <a:r>
              <a:rPr lang="en-US" sz="1400" dirty="0"/>
              <a:t>pixel</a:t>
            </a:r>
            <a:r>
              <a:rPr lang="ru-RU" sz="1400" dirty="0"/>
              <a:t>). 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037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>
            <a:normAutofit/>
          </a:bodyPr>
          <a:lstStyle/>
          <a:p>
            <a:r>
              <a:rPr lang="ru-RU" sz="2400" dirty="0"/>
              <a:t>Распределение палитры цветов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8815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colorite</a:t>
            </a:r>
            <a:r>
              <a:rPr lang="en-US" dirty="0"/>
              <a:t>(Display* </a:t>
            </a:r>
            <a:r>
              <a:rPr lang="en-US" dirty="0" err="1"/>
              <a:t>dpy</a:t>
            </a:r>
            <a:r>
              <a:rPr lang="en-US" dirty="0"/>
              <a:t>) {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scr</a:t>
            </a:r>
            <a:r>
              <a:rPr lang="ru-RU" dirty="0"/>
              <a:t>;                         /* номер экрана (по умолчанию) */</a:t>
            </a:r>
          </a:p>
          <a:p>
            <a:pPr marL="0" indent="0">
              <a:buNone/>
            </a:pPr>
            <a:r>
              <a:rPr lang="en-US" dirty="0" err="1"/>
              <a:t>Colormap</a:t>
            </a:r>
            <a:r>
              <a:rPr lang="en-US" dirty="0"/>
              <a:t> </a:t>
            </a:r>
            <a:r>
              <a:rPr lang="en-US" dirty="0" err="1"/>
              <a:t>cmap</a:t>
            </a:r>
            <a:r>
              <a:rPr lang="ru-RU" dirty="0"/>
              <a:t>;         /* палитра (карта) цветов экрана */</a:t>
            </a:r>
          </a:p>
          <a:p>
            <a:pPr marL="0" indent="0">
              <a:buNone/>
            </a:pPr>
            <a:r>
              <a:rPr lang="en-US" dirty="0" err="1"/>
              <a:t>XColor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ru-RU" dirty="0"/>
              <a:t>;                                     /* цветная структура */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;                                  /* спектральный номер цвета */</a:t>
            </a:r>
          </a:p>
          <a:p>
            <a:pPr marL="0" indent="0">
              <a:buNone/>
            </a:pPr>
            <a:r>
              <a:rPr lang="en-US" dirty="0"/>
              <a:t>static char</a:t>
            </a:r>
            <a:r>
              <a:rPr lang="ru-RU" dirty="0"/>
              <a:t>* </a:t>
            </a:r>
            <a:r>
              <a:rPr lang="en-US" dirty="0" err="1"/>
              <a:t>spector</a:t>
            </a:r>
            <a:r>
              <a:rPr lang="ru-RU" dirty="0"/>
              <a:t>[] = {    /* </a:t>
            </a:r>
            <a:r>
              <a:rPr lang="ru-RU" dirty="0" err="1"/>
              <a:t>Cпектр</a:t>
            </a:r>
            <a:r>
              <a:rPr lang="ru-RU" dirty="0"/>
              <a:t> кодов (имен) цветов */</a:t>
            </a:r>
          </a:p>
          <a:p>
            <a:pPr marL="0" indent="0">
              <a:buNone/>
            </a:pPr>
            <a:r>
              <a:rPr lang="ru-RU" dirty="0"/>
              <a:t>                          "#</a:t>
            </a:r>
            <a:r>
              <a:rPr lang="en-US" dirty="0" err="1"/>
              <a:t>ffffff</a:t>
            </a:r>
            <a:r>
              <a:rPr lang="ru-RU" dirty="0"/>
              <a:t>",     /* или "</a:t>
            </a:r>
            <a:r>
              <a:rPr lang="en-US" dirty="0"/>
              <a:t>W</a:t>
            </a:r>
            <a:r>
              <a:rPr lang="ru-RU" dirty="0"/>
              <a:t>(</a:t>
            </a:r>
            <a:r>
              <a:rPr lang="en-US" dirty="0"/>
              <a:t>w</a:t>
            </a:r>
            <a:r>
              <a:rPr lang="ru-RU" dirty="0"/>
              <a:t>)</a:t>
            </a:r>
            <a:r>
              <a:rPr lang="en-US" dirty="0" err="1"/>
              <a:t>hite</a:t>
            </a:r>
            <a:r>
              <a:rPr lang="ru-RU" dirty="0"/>
              <a:t>" (белый) */</a:t>
            </a:r>
          </a:p>
          <a:p>
            <a:pPr marL="0" indent="0">
              <a:buNone/>
            </a:pPr>
            <a:r>
              <a:rPr lang="ru-RU" dirty="0"/>
              <a:t>                          "#</a:t>
            </a:r>
            <a:r>
              <a:rPr lang="en-US" dirty="0" err="1"/>
              <a:t>ff</a:t>
            </a:r>
            <a:r>
              <a:rPr lang="ru-RU" dirty="0"/>
              <a:t>0000",      /* или "</a:t>
            </a:r>
            <a:r>
              <a:rPr lang="en-US" dirty="0"/>
              <a:t>R</a:t>
            </a:r>
            <a:r>
              <a:rPr lang="ru-RU" dirty="0"/>
              <a:t>(</a:t>
            </a:r>
            <a:r>
              <a:rPr lang="en-US" dirty="0"/>
              <a:t>r</a:t>
            </a:r>
            <a:r>
              <a:rPr lang="ru-RU" dirty="0"/>
              <a:t>)</a:t>
            </a:r>
            <a:r>
              <a:rPr lang="en-US" dirty="0" err="1"/>
              <a:t>ed</a:t>
            </a:r>
            <a:r>
              <a:rPr lang="ru-RU" dirty="0"/>
              <a:t>" (красный) */</a:t>
            </a:r>
          </a:p>
          <a:p>
            <a:pPr marL="0" indent="0">
              <a:buNone/>
            </a:pPr>
            <a:r>
              <a:rPr lang="ru-RU" dirty="0"/>
              <a:t>                          "#00</a:t>
            </a:r>
            <a:r>
              <a:rPr lang="en-US" dirty="0" err="1"/>
              <a:t>ff</a:t>
            </a:r>
            <a:r>
              <a:rPr lang="ru-RU" dirty="0"/>
              <a:t>00",  /* или "</a:t>
            </a:r>
            <a:r>
              <a:rPr lang="en-US" dirty="0"/>
              <a:t>G</a:t>
            </a:r>
            <a:r>
              <a:rPr lang="ru-RU" dirty="0"/>
              <a:t>(</a:t>
            </a:r>
            <a:r>
              <a:rPr lang="en-US" dirty="0"/>
              <a:t>g</a:t>
            </a:r>
            <a:r>
              <a:rPr lang="ru-RU" dirty="0"/>
              <a:t>)</a:t>
            </a:r>
            <a:r>
              <a:rPr lang="en-US" dirty="0" err="1"/>
              <a:t>reen</a:t>
            </a:r>
            <a:r>
              <a:rPr lang="ru-RU" dirty="0"/>
              <a:t>" (зеленый) */</a:t>
            </a:r>
          </a:p>
          <a:p>
            <a:pPr marL="0" indent="0">
              <a:buNone/>
            </a:pPr>
            <a:r>
              <a:rPr lang="ru-RU" dirty="0"/>
              <a:t>                          "#0000</a:t>
            </a:r>
            <a:r>
              <a:rPr lang="en-US" dirty="0" err="1"/>
              <a:t>ff</a:t>
            </a:r>
            <a:r>
              <a:rPr lang="ru-RU" dirty="0"/>
              <a:t>",       /* или " </a:t>
            </a:r>
            <a:r>
              <a:rPr lang="en-US" dirty="0"/>
              <a:t>B</a:t>
            </a:r>
            <a:r>
              <a:rPr lang="ru-RU" dirty="0"/>
              <a:t>(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en-US" dirty="0" err="1"/>
              <a:t>lue</a:t>
            </a:r>
            <a:r>
              <a:rPr lang="ru-RU" dirty="0"/>
              <a:t>" (синий) */</a:t>
            </a:r>
          </a:p>
          <a:p>
            <a:pPr marL="0" indent="0">
              <a:buNone/>
            </a:pPr>
            <a:r>
              <a:rPr lang="ru-RU" dirty="0"/>
              <a:t>                          "#000000"     /* или "</a:t>
            </a:r>
            <a:r>
              <a:rPr lang="en-US" dirty="0"/>
              <a:t>B</a:t>
            </a:r>
            <a:r>
              <a:rPr lang="ru-RU" dirty="0"/>
              <a:t>(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en-US" dirty="0"/>
              <a:t>lack</a:t>
            </a:r>
            <a:r>
              <a:rPr lang="ru-RU" dirty="0"/>
              <a:t>" (черный) */</a:t>
            </a:r>
          </a:p>
          <a:p>
            <a:pPr marL="0" indent="0">
              <a:buNone/>
            </a:pPr>
            <a:r>
              <a:rPr lang="ru-RU" dirty="0"/>
              <a:t>                         };                 /* </a:t>
            </a:r>
            <a:r>
              <a:rPr lang="en-US" dirty="0"/>
              <a:t>RGB</a:t>
            </a:r>
            <a:r>
              <a:rPr lang="ru-RU" dirty="0"/>
              <a:t>-спецификация цветов */</a:t>
            </a:r>
          </a:p>
          <a:p>
            <a:pPr marL="0" indent="0">
              <a:buNone/>
            </a:pPr>
            <a:r>
              <a:rPr lang="en-US" dirty="0" err="1"/>
              <a:t>scr</a:t>
            </a:r>
            <a:r>
              <a:rPr lang="ru-RU" dirty="0"/>
              <a:t> = </a:t>
            </a:r>
            <a:r>
              <a:rPr lang="en-US" dirty="0" err="1"/>
              <a:t>DefaultScreen</a:t>
            </a:r>
            <a:r>
              <a:rPr lang="ru-RU" dirty="0"/>
              <a:t>(</a:t>
            </a:r>
            <a:r>
              <a:rPr lang="en-US" dirty="0" err="1"/>
              <a:t>dpy</a:t>
            </a:r>
            <a:r>
              <a:rPr lang="ru-RU" dirty="0"/>
              <a:t>);   /* получить номер экрана (0) */</a:t>
            </a:r>
          </a:p>
          <a:p>
            <a:pPr marL="0" indent="0">
              <a:buNone/>
            </a:pPr>
            <a:r>
              <a:rPr lang="en-US" dirty="0" err="1"/>
              <a:t>cmap</a:t>
            </a:r>
            <a:r>
              <a:rPr lang="ru-RU" dirty="0"/>
              <a:t> = </a:t>
            </a:r>
            <a:r>
              <a:rPr lang="en-US" dirty="0" err="1"/>
              <a:t>DefaultColormap</a:t>
            </a:r>
            <a:r>
              <a:rPr lang="ru-RU" dirty="0"/>
              <a:t>(</a:t>
            </a:r>
            <a:r>
              <a:rPr lang="en-US" dirty="0" err="1"/>
              <a:t>dpy</a:t>
            </a:r>
            <a:r>
              <a:rPr lang="ru-RU" dirty="0"/>
              <a:t>, </a:t>
            </a:r>
            <a:r>
              <a:rPr lang="en-US" dirty="0" err="1"/>
              <a:t>scr</a:t>
            </a:r>
            <a:r>
              <a:rPr lang="ru-RU" dirty="0"/>
              <a:t>);  /* экранная палитра */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(NTONE+1); </a:t>
            </a:r>
            <a:r>
              <a:rPr lang="en-US" dirty="0" err="1"/>
              <a:t>i</a:t>
            </a:r>
            <a:r>
              <a:rPr lang="en-US" dirty="0"/>
              <a:t>++ ) { /* </a:t>
            </a:r>
            <a:r>
              <a:rPr lang="ru-RU" dirty="0"/>
              <a:t>Спектральный цикл</a:t>
            </a:r>
            <a:r>
              <a:rPr lang="en-US" dirty="0"/>
              <a:t> */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XParseColor</a:t>
            </a:r>
            <a:r>
              <a:rPr lang="en-US" dirty="0"/>
              <a:t>(</a:t>
            </a:r>
            <a:r>
              <a:rPr lang="en-US" dirty="0" err="1"/>
              <a:t>dpy</a:t>
            </a:r>
            <a:r>
              <a:rPr lang="en-US" dirty="0"/>
              <a:t>, </a:t>
            </a:r>
            <a:r>
              <a:rPr lang="en-US" dirty="0" err="1"/>
              <a:t>cmap</a:t>
            </a:r>
            <a:r>
              <a:rPr lang="en-US" dirty="0"/>
              <a:t>, </a:t>
            </a:r>
            <a:r>
              <a:rPr lang="en-US" dirty="0" err="1"/>
              <a:t>spector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&amp;</a:t>
            </a:r>
            <a:r>
              <a:rPr lang="en-US" dirty="0" err="1"/>
              <a:t>rgb</a:t>
            </a:r>
            <a:r>
              <a:rPr lang="en-US" dirty="0"/>
              <a:t>);     /* −&gt; RGB */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XAllocColor</a:t>
            </a:r>
            <a:r>
              <a:rPr lang="en-US" dirty="0"/>
              <a:t>(</a:t>
            </a:r>
            <a:r>
              <a:rPr lang="en-US" dirty="0" err="1"/>
              <a:t>dpy</a:t>
            </a:r>
            <a:r>
              <a:rPr lang="en-US" dirty="0"/>
              <a:t>, </a:t>
            </a:r>
            <a:r>
              <a:rPr lang="en-US" dirty="0" err="1"/>
              <a:t>cmap</a:t>
            </a:r>
            <a:r>
              <a:rPr lang="en-US" dirty="0"/>
              <a:t>, &amp;</a:t>
            </a:r>
            <a:r>
              <a:rPr lang="en-US" dirty="0" err="1"/>
              <a:t>rgb</a:t>
            </a:r>
            <a:r>
              <a:rPr lang="en-US" dirty="0"/>
              <a:t>);               /* −&gt; pixel-</a:t>
            </a:r>
            <a:r>
              <a:rPr lang="ru-RU" dirty="0"/>
              <a:t>код</a:t>
            </a:r>
            <a:r>
              <a:rPr lang="en-US" dirty="0"/>
              <a:t> */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palette[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rgb.pixel</a:t>
            </a:r>
            <a:r>
              <a:rPr lang="en-US" dirty="0"/>
              <a:t>;         /* </a:t>
            </a:r>
            <a:r>
              <a:rPr lang="ru-RU" dirty="0"/>
              <a:t>запомнить</a:t>
            </a:r>
            <a:r>
              <a:rPr lang="en-US" dirty="0"/>
              <a:t> pixel-</a:t>
            </a:r>
            <a:r>
              <a:rPr lang="ru-RU" dirty="0"/>
              <a:t>код цвета</a:t>
            </a:r>
            <a:r>
              <a:rPr lang="en-US" dirty="0"/>
              <a:t> */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 /* for */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return(0);</a:t>
            </a:r>
            <a:endParaRPr lang="ru-RU" dirty="0"/>
          </a:p>
          <a:p>
            <a:r>
              <a:rPr lang="en-US" dirty="0"/>
              <a:t>} /* </a:t>
            </a:r>
            <a:r>
              <a:rPr lang="en-US" dirty="0" err="1"/>
              <a:t>colorite</a:t>
            </a:r>
            <a:r>
              <a:rPr lang="en-US" dirty="0"/>
              <a:t> */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22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ru-RU" sz="2400" dirty="0"/>
              <a:t>Настройка графического контекста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51736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600" dirty="0"/>
              <a:t>Для цветного рисования графа дисплейные функции используют графический контекст, который формирует сервисная функция </a:t>
            </a:r>
            <a:r>
              <a:rPr lang="en-US" sz="1600" dirty="0" err="1"/>
              <a:t>congraph</a:t>
            </a:r>
            <a:r>
              <a:rPr lang="ru-RU" sz="1600" dirty="0"/>
              <a:t>. При этом за основу принимается графический контекст по умолчанию, который предоставляет дисплейный макрос </a:t>
            </a:r>
            <a:r>
              <a:rPr lang="en-US" sz="1600" dirty="0" err="1"/>
              <a:t>DefaultGC</a:t>
            </a:r>
            <a:r>
              <a:rPr lang="ru-RU" sz="1600" dirty="0"/>
              <a:t> для экрана по умолчанию. Его номер идентифицирует дисплейный макрос </a:t>
            </a:r>
            <a:r>
              <a:rPr lang="en-US" sz="1600" dirty="0" err="1"/>
              <a:t>DefaultScreen</a:t>
            </a:r>
            <a:r>
              <a:rPr lang="ru-RU" sz="1600" dirty="0"/>
              <a:t>.</a:t>
            </a:r>
            <a:r>
              <a:rPr lang="ru-RU" sz="1600" dirty="0" smtClean="0">
                <a:effectLst/>
              </a:rPr>
              <a:t> </a:t>
            </a:r>
            <a:r>
              <a:rPr lang="ru-RU" sz="1600" dirty="0"/>
              <a:t>По запросу </a:t>
            </a:r>
            <a:r>
              <a:rPr lang="en-US" sz="1600" dirty="0" err="1"/>
              <a:t>XChangeGC</a:t>
            </a:r>
            <a:r>
              <a:rPr lang="ru-RU" sz="1600" dirty="0"/>
              <a:t> в структуре </a:t>
            </a:r>
            <a:r>
              <a:rPr lang="en-US" sz="1600" dirty="0" err="1"/>
              <a:t>XGCValues</a:t>
            </a:r>
            <a:r>
              <a:rPr lang="ru-RU" sz="1600" dirty="0"/>
              <a:t> параметров графического контекста переустанавливаются толщина линий для контура графа и цвет фона.</a:t>
            </a:r>
            <a:r>
              <a:rPr lang="ru-RU" sz="1600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dirty="0"/>
              <a:t>GC </a:t>
            </a:r>
            <a:r>
              <a:rPr lang="en-US" sz="1600" dirty="0" err="1"/>
              <a:t>congraph</a:t>
            </a:r>
            <a:r>
              <a:rPr lang="en-US" sz="1600" dirty="0"/>
              <a:t>(Display* </a:t>
            </a:r>
            <a:r>
              <a:rPr lang="en-US" sz="1600" dirty="0" err="1"/>
              <a:t>dpy</a:t>
            </a:r>
            <a:r>
              <a:rPr lang="en-US" sz="1600" dirty="0"/>
              <a:t>) {</a:t>
            </a:r>
            <a:endParaRPr lang="ru-RU" sz="1600" dirty="0"/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scr</a:t>
            </a:r>
            <a:r>
              <a:rPr lang="en-US" sz="1600" dirty="0"/>
              <a:t> = </a:t>
            </a:r>
            <a:r>
              <a:rPr lang="en-US" sz="1600" dirty="0" err="1"/>
              <a:t>DefaultScreen</a:t>
            </a:r>
            <a:r>
              <a:rPr lang="en-US" sz="1600" dirty="0"/>
              <a:t>(</a:t>
            </a:r>
            <a:r>
              <a:rPr lang="en-US" sz="1600" dirty="0" err="1"/>
              <a:t>dpy</a:t>
            </a:r>
            <a:r>
              <a:rPr lang="en-US" sz="1600" dirty="0"/>
              <a:t>);                        /* </a:t>
            </a:r>
            <a:r>
              <a:rPr lang="ru-RU" sz="1600" dirty="0"/>
              <a:t>номер экрана</a:t>
            </a:r>
            <a:r>
              <a:rPr lang="en-US" sz="1600" dirty="0"/>
              <a:t> */</a:t>
            </a:r>
            <a:endParaRPr lang="ru-RU" sz="1600" dirty="0"/>
          </a:p>
          <a:p>
            <a:pPr marL="0" indent="0">
              <a:buNone/>
            </a:pPr>
            <a:r>
              <a:rPr lang="en-US" sz="1600" dirty="0" err="1"/>
              <a:t>XGCValues</a:t>
            </a:r>
            <a:r>
              <a:rPr lang="en-US" sz="1600" dirty="0"/>
              <a:t> </a:t>
            </a:r>
            <a:r>
              <a:rPr lang="en-US" sz="1600" dirty="0" err="1"/>
              <a:t>gcval</a:t>
            </a:r>
            <a:r>
              <a:rPr lang="ru-RU" sz="1600" dirty="0"/>
              <a:t>;                  /* параметры </a:t>
            </a:r>
            <a:r>
              <a:rPr lang="ru-RU" sz="1600" dirty="0" err="1"/>
              <a:t>графконтекста</a:t>
            </a:r>
            <a:r>
              <a:rPr lang="ru-RU" sz="1600" dirty="0"/>
              <a:t> */</a:t>
            </a:r>
          </a:p>
          <a:p>
            <a:pPr marL="0" indent="0">
              <a:buNone/>
            </a:pPr>
            <a:r>
              <a:rPr lang="en-US" sz="1600" dirty="0"/>
              <a:t>GC </a:t>
            </a:r>
            <a:r>
              <a:rPr lang="en-US" sz="1600" dirty="0" err="1"/>
              <a:t>gc</a:t>
            </a:r>
            <a:r>
              <a:rPr lang="ru-RU" sz="1600" dirty="0"/>
              <a:t>;                             /* идентификатор </a:t>
            </a:r>
            <a:r>
              <a:rPr lang="ru-RU" sz="1600" dirty="0" err="1"/>
              <a:t>графконтекста</a:t>
            </a:r>
            <a:r>
              <a:rPr lang="ru-RU" sz="1600" dirty="0"/>
              <a:t> */</a:t>
            </a:r>
          </a:p>
          <a:p>
            <a:pPr marL="0" indent="0">
              <a:buNone/>
            </a:pPr>
            <a:r>
              <a:rPr lang="en-US" sz="1600" dirty="0" err="1"/>
              <a:t>gcval</a:t>
            </a:r>
            <a:r>
              <a:rPr lang="ru-RU" sz="1600" dirty="0"/>
              <a:t>.</a:t>
            </a:r>
            <a:r>
              <a:rPr lang="en-US" sz="1600" dirty="0"/>
              <a:t>line</a:t>
            </a:r>
            <a:r>
              <a:rPr lang="ru-RU" sz="1600" dirty="0"/>
              <a:t>_</a:t>
            </a:r>
            <a:r>
              <a:rPr lang="en-US" sz="1600" dirty="0"/>
              <a:t>width</a:t>
            </a:r>
            <a:r>
              <a:rPr lang="ru-RU" sz="1600" dirty="0"/>
              <a:t> = </a:t>
            </a:r>
            <a:r>
              <a:rPr lang="en-US" sz="1600" dirty="0"/>
              <a:t>EWIDTH</a:t>
            </a:r>
            <a:r>
              <a:rPr lang="ru-RU" sz="1600" dirty="0"/>
              <a:t>;     /* толщина контура графа */</a:t>
            </a:r>
          </a:p>
          <a:p>
            <a:pPr marL="0" indent="0">
              <a:buNone/>
            </a:pPr>
            <a:r>
              <a:rPr lang="en-US" sz="1600" dirty="0" err="1"/>
              <a:t>gcval.background</a:t>
            </a:r>
            <a:r>
              <a:rPr lang="en-US" sz="1600" dirty="0"/>
              <a:t> = palette[DEFTONE];            /* </a:t>
            </a:r>
            <a:r>
              <a:rPr lang="ru-RU" sz="1600" dirty="0"/>
              <a:t>код фона</a:t>
            </a:r>
            <a:r>
              <a:rPr lang="en-US" sz="1600" dirty="0"/>
              <a:t> */</a:t>
            </a:r>
            <a:endParaRPr lang="ru-RU" sz="1600" dirty="0"/>
          </a:p>
          <a:p>
            <a:pPr marL="0" indent="0">
              <a:buNone/>
            </a:pPr>
            <a:r>
              <a:rPr lang="en-US" sz="1600" dirty="0" err="1"/>
              <a:t>gc</a:t>
            </a:r>
            <a:r>
              <a:rPr lang="ru-RU" sz="1600" dirty="0"/>
              <a:t> = </a:t>
            </a:r>
            <a:r>
              <a:rPr lang="en-US" sz="1600" dirty="0" err="1"/>
              <a:t>DefaultGC</a:t>
            </a:r>
            <a:r>
              <a:rPr lang="ru-RU" sz="1600" dirty="0"/>
              <a:t>(</a:t>
            </a:r>
            <a:r>
              <a:rPr lang="en-US" sz="1600" dirty="0" err="1"/>
              <a:t>dpy</a:t>
            </a:r>
            <a:r>
              <a:rPr lang="ru-RU" sz="1600" dirty="0"/>
              <a:t>, </a:t>
            </a:r>
            <a:r>
              <a:rPr lang="en-US" sz="1600" dirty="0" err="1"/>
              <a:t>scr</a:t>
            </a:r>
            <a:r>
              <a:rPr lang="ru-RU" sz="1600" dirty="0"/>
              <a:t>);       /* Установка </a:t>
            </a:r>
            <a:r>
              <a:rPr lang="ru-RU" sz="1600" dirty="0" err="1"/>
              <a:t>графконтекста</a:t>
            </a:r>
            <a:r>
              <a:rPr lang="ru-RU" sz="1600" dirty="0"/>
              <a:t> */</a:t>
            </a:r>
          </a:p>
          <a:p>
            <a:pPr marL="0" indent="0">
              <a:buNone/>
            </a:pPr>
            <a:r>
              <a:rPr lang="en-US" sz="1600" dirty="0" err="1"/>
              <a:t>XChangeGC</a:t>
            </a:r>
            <a:r>
              <a:rPr lang="en-US" sz="1600" dirty="0"/>
              <a:t>(</a:t>
            </a:r>
            <a:r>
              <a:rPr lang="en-US" sz="1600" dirty="0" err="1"/>
              <a:t>dpy</a:t>
            </a:r>
            <a:r>
              <a:rPr lang="en-US" sz="1600" dirty="0"/>
              <a:t>, </a:t>
            </a:r>
            <a:r>
              <a:rPr lang="en-US" sz="1600" dirty="0" err="1"/>
              <a:t>gc</a:t>
            </a:r>
            <a:r>
              <a:rPr lang="en-US" sz="1600" dirty="0"/>
              <a:t>, </a:t>
            </a:r>
            <a:r>
              <a:rPr lang="en-US" sz="1600" dirty="0" err="1"/>
              <a:t>GCLineWidth</a:t>
            </a:r>
            <a:r>
              <a:rPr lang="en-US" sz="1600" dirty="0"/>
              <a:t> | </a:t>
            </a:r>
            <a:r>
              <a:rPr lang="en-US" sz="1600" dirty="0" err="1"/>
              <a:t>GCBackground</a:t>
            </a:r>
            <a:r>
              <a:rPr lang="en-US" sz="1600" dirty="0"/>
              <a:t>, &amp;</a:t>
            </a:r>
            <a:r>
              <a:rPr lang="en-US" sz="1600" dirty="0" err="1"/>
              <a:t>gcval</a:t>
            </a:r>
            <a:r>
              <a:rPr lang="en-US" sz="1600" dirty="0"/>
              <a:t>);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return(</a:t>
            </a:r>
            <a:r>
              <a:rPr lang="en-US" sz="1600" dirty="0" err="1"/>
              <a:t>gc</a:t>
            </a:r>
            <a:r>
              <a:rPr lang="en-US" sz="1600" dirty="0"/>
              <a:t>);                                                        /* GC −&gt; main */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} /* </a:t>
            </a:r>
            <a:r>
              <a:rPr lang="en-US" sz="1600" dirty="0" err="1"/>
              <a:t>congraph</a:t>
            </a:r>
            <a:r>
              <a:rPr lang="ru-RU" sz="1600" dirty="0"/>
              <a:t> */</a:t>
            </a:r>
          </a:p>
          <a:p>
            <a:pPr marL="0" indent="0">
              <a:buNone/>
            </a:pPr>
            <a:r>
              <a:rPr lang="ru-RU" sz="1600" dirty="0"/>
              <a:t> </a:t>
            </a:r>
          </a:p>
          <a:p>
            <a:pPr marL="0" indent="0" algn="just">
              <a:buNone/>
            </a:pPr>
            <a:r>
              <a:rPr lang="ru-RU" sz="1600" dirty="0"/>
              <a:t>Еще одна сервисная функция </a:t>
            </a:r>
            <a:r>
              <a:rPr lang="en-US" sz="1600" dirty="0" err="1"/>
              <a:t>wingraph</a:t>
            </a:r>
            <a:r>
              <a:rPr lang="ru-RU" sz="1600" dirty="0"/>
              <a:t> вызывается из основной функции </a:t>
            </a:r>
            <a:r>
              <a:rPr lang="en-US" sz="1600" dirty="0"/>
              <a:t>main</a:t>
            </a:r>
            <a:r>
              <a:rPr lang="ru-RU" sz="1600" dirty="0"/>
              <a:t>, чтобы создать окно изображения графа. Окно создается по графическому запросу </a:t>
            </a:r>
            <a:r>
              <a:rPr lang="en-US" sz="1600" dirty="0" err="1"/>
              <a:t>XCreateWindow</a:t>
            </a:r>
            <a:r>
              <a:rPr lang="ru-RU" sz="1600" dirty="0"/>
              <a:t> в центре экрана и сначала занимает 1/4 его площади. Такие начальные размеры и положение окна вычисляются с помощью дисплейных макросов </a:t>
            </a:r>
            <a:r>
              <a:rPr lang="en-US" sz="1600" dirty="0" err="1"/>
              <a:t>DefaultWidth</a:t>
            </a:r>
            <a:r>
              <a:rPr lang="ru-RU" sz="1600" dirty="0"/>
              <a:t> и </a:t>
            </a:r>
            <a:r>
              <a:rPr lang="en-US" sz="1600" dirty="0" err="1"/>
              <a:t>DefaultHeight</a:t>
            </a:r>
            <a:r>
              <a:rPr lang="ru-RU" sz="1600" dirty="0"/>
              <a:t> для номера экрана по умолчанию, который сообщает дисплейный макрос </a:t>
            </a:r>
            <a:r>
              <a:rPr lang="en-US" sz="1600" dirty="0" err="1"/>
              <a:t>DefaultScreen</a:t>
            </a:r>
            <a:r>
              <a:rPr lang="ru-RU" sz="1600" dirty="0"/>
              <a:t>. Окно программы также является подокном корневого окна экрана, которое идентифицирует дисплейный макрос </a:t>
            </a:r>
            <a:r>
              <a:rPr lang="en-US" sz="1600" dirty="0" err="1"/>
              <a:t>DefaultRootWindow</a:t>
            </a:r>
            <a:r>
              <a:rPr lang="ru-RU" sz="1600" dirty="0"/>
              <a:t>, наследуя его визуальный класс (</a:t>
            </a:r>
            <a:r>
              <a:rPr lang="en-US" sz="1600" dirty="0" err="1"/>
              <a:t>CopyFromParent</a:t>
            </a:r>
            <a:r>
              <a:rPr lang="ru-RU" sz="1600" dirty="0"/>
              <a:t>) с числом цветовых плоскостей по умолчанию, установленное дисплейным макросом </a:t>
            </a:r>
            <a:r>
              <a:rPr lang="en-US" sz="1600" dirty="0" err="1"/>
              <a:t>DefaultDepth</a:t>
            </a:r>
            <a:r>
              <a:rPr lang="ru-RU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5323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662"/>
          </a:xfrm>
        </p:spPr>
        <p:txBody>
          <a:bodyPr>
            <a:normAutofit/>
          </a:bodyPr>
          <a:lstStyle/>
          <a:p>
            <a:r>
              <a:rPr lang="ru-RU" sz="2000" dirty="0"/>
              <a:t>Создание и настройка параметров графического окна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7100"/>
            <a:ext cx="8229600" cy="4991100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US" sz="1400" dirty="0" smtClean="0"/>
              <a:t>Window </a:t>
            </a:r>
            <a:r>
              <a:rPr lang="en-US" sz="1400" dirty="0" err="1" smtClean="0"/>
              <a:t>wingraph</a:t>
            </a:r>
            <a:r>
              <a:rPr lang="en-US" sz="1400" dirty="0" smtClean="0"/>
              <a:t>(Display* </a:t>
            </a:r>
            <a:r>
              <a:rPr lang="en-US" sz="1400" dirty="0" err="1" smtClean="0"/>
              <a:t>dpy</a:t>
            </a:r>
            <a:r>
              <a:rPr lang="en-US" sz="1400" dirty="0" smtClean="0"/>
              <a:t>, char* title) {</a:t>
            </a:r>
            <a:endParaRPr lang="ru-RU" sz="1400" dirty="0" smtClean="0"/>
          </a:p>
          <a:p>
            <a:pPr marL="0" indent="0">
              <a:buNone/>
            </a:pPr>
            <a:r>
              <a:rPr lang="en-US" sz="1400" dirty="0" smtClean="0"/>
              <a:t>Window </a:t>
            </a:r>
            <a:r>
              <a:rPr lang="en-US" sz="1400" dirty="0"/>
              <a:t>root</a:t>
            </a:r>
            <a:r>
              <a:rPr lang="ru-RU" sz="1400" dirty="0"/>
              <a:t>;     /* идентификатор корневого окна экрана */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scr</a:t>
            </a:r>
            <a:r>
              <a:rPr lang="ru-RU" sz="1400" dirty="0"/>
              <a:t>;                                  /* номер экрана по умолчанию */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depth</a:t>
            </a:r>
            <a:r>
              <a:rPr lang="ru-RU" sz="1400" dirty="0"/>
              <a:t>;                  /* число цветовых плоскостей экрана */</a:t>
            </a:r>
          </a:p>
          <a:p>
            <a:pPr marL="0" indent="0">
              <a:buNone/>
            </a:pPr>
            <a:r>
              <a:rPr lang="en-US" sz="1400" dirty="0"/>
              <a:t>Window win</a:t>
            </a:r>
            <a:r>
              <a:rPr lang="ru-RU" sz="1400" dirty="0"/>
              <a:t>;                /* идентификатор окна программы */</a:t>
            </a:r>
          </a:p>
          <a:p>
            <a:pPr marL="0" indent="0">
              <a:buNone/>
            </a:pPr>
            <a:r>
              <a:rPr lang="en-US" sz="1400" dirty="0" err="1"/>
              <a:t>XSetWindowAttributes</a:t>
            </a:r>
            <a:r>
              <a:rPr lang="en-US" sz="1400" dirty="0"/>
              <a:t> </a:t>
            </a:r>
            <a:r>
              <a:rPr lang="en-US" sz="1400" dirty="0" err="1"/>
              <a:t>attr</a:t>
            </a:r>
            <a:r>
              <a:rPr lang="ru-RU" sz="1400" dirty="0"/>
              <a:t>;    /* структура атрибутов окна */</a:t>
            </a:r>
          </a:p>
          <a:p>
            <a:pPr marL="0" indent="0">
              <a:buNone/>
            </a:pPr>
            <a:r>
              <a:rPr lang="en-US" sz="1400" dirty="0" err="1"/>
              <a:t>XSizeHints</a:t>
            </a:r>
            <a:r>
              <a:rPr lang="en-US" sz="1400" dirty="0"/>
              <a:t> hint</a:t>
            </a:r>
            <a:r>
              <a:rPr lang="ru-RU" sz="1400" dirty="0"/>
              <a:t>;          /* геометрия </a:t>
            </a:r>
            <a:r>
              <a:rPr lang="ru-RU" sz="1400" dirty="0" err="1"/>
              <a:t>окнного</a:t>
            </a:r>
            <a:r>
              <a:rPr lang="ru-RU" sz="1400" dirty="0"/>
              <a:t> менеджмента */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x</a:t>
            </a:r>
            <a:r>
              <a:rPr lang="ru-RU" sz="1400" dirty="0"/>
              <a:t>, </a:t>
            </a:r>
            <a:r>
              <a:rPr lang="en-US" sz="1400" dirty="0"/>
              <a:t>y</a:t>
            </a:r>
            <a:r>
              <a:rPr lang="ru-RU" sz="1400" dirty="0"/>
              <a:t>;                                                   /* координаты окна */</a:t>
            </a:r>
          </a:p>
          <a:p>
            <a:pPr marL="0" indent="0">
              <a:buNone/>
            </a:pPr>
            <a:r>
              <a:rPr lang="en-US" sz="1400" dirty="0"/>
              <a:t>unsigned w, h;                                             /* </a:t>
            </a:r>
            <a:r>
              <a:rPr lang="en-US" sz="1400" dirty="0" err="1"/>
              <a:t>габариты</a:t>
            </a:r>
            <a:r>
              <a:rPr lang="en-US" sz="1400" dirty="0"/>
              <a:t> </a:t>
            </a:r>
            <a:r>
              <a:rPr lang="en-US" sz="1400" dirty="0" err="1"/>
              <a:t>окна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unsigned long mask;                       /* </a:t>
            </a:r>
            <a:r>
              <a:rPr lang="ru-RU" sz="1400" dirty="0"/>
              <a:t>маска атрибутов окна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mask = </a:t>
            </a:r>
            <a:r>
              <a:rPr lang="en-US" sz="1400" dirty="0" err="1"/>
              <a:t>CWOverrideRedirect</a:t>
            </a:r>
            <a:r>
              <a:rPr lang="en-US" sz="1400" dirty="0"/>
              <a:t> | </a:t>
            </a:r>
            <a:r>
              <a:rPr lang="en-US" sz="1400" dirty="0" err="1"/>
              <a:t>CWBackPixel</a:t>
            </a:r>
            <a:r>
              <a:rPr lang="en-US" sz="1400" dirty="0"/>
              <a:t> | </a:t>
            </a:r>
            <a:r>
              <a:rPr lang="en-US" sz="1400" dirty="0" err="1"/>
              <a:t>CWEventMask</a:t>
            </a:r>
            <a:r>
              <a:rPr lang="en-US" sz="1400" dirty="0"/>
              <a:t>;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attr.override_redirect</a:t>
            </a:r>
            <a:r>
              <a:rPr lang="en-US" sz="1400" dirty="0"/>
              <a:t> = False;            /* WM-</a:t>
            </a:r>
            <a:r>
              <a:rPr lang="ru-RU" sz="1400" dirty="0"/>
              <a:t>контроль окна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attr.background_pixel</a:t>
            </a:r>
            <a:r>
              <a:rPr lang="en-US" sz="1400" dirty="0"/>
              <a:t> = palette[DEFTONE];    /* </a:t>
            </a:r>
            <a:r>
              <a:rPr lang="en-US" sz="1400" dirty="0" err="1"/>
              <a:t>цвет</a:t>
            </a:r>
            <a:r>
              <a:rPr lang="en-US" sz="1400" dirty="0"/>
              <a:t> </a:t>
            </a:r>
            <a:r>
              <a:rPr lang="en-US" sz="1400" dirty="0" err="1"/>
              <a:t>фона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attr.event_mask</a:t>
            </a:r>
            <a:r>
              <a:rPr lang="en-US" sz="1400" dirty="0"/>
              <a:t> = (</a:t>
            </a:r>
            <a:r>
              <a:rPr lang="en-US" sz="1400" dirty="0" err="1"/>
              <a:t>ButtonPressMask</a:t>
            </a:r>
            <a:r>
              <a:rPr lang="en-US" sz="1400" dirty="0"/>
              <a:t> | </a:t>
            </a:r>
            <a:r>
              <a:rPr lang="en-US" sz="1400" dirty="0" err="1"/>
              <a:t>KeyPressMask</a:t>
            </a:r>
            <a:r>
              <a:rPr lang="en-US" sz="1400" dirty="0"/>
              <a:t> |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                               </a:t>
            </a:r>
            <a:r>
              <a:rPr lang="en-US" sz="1400" dirty="0" err="1"/>
              <a:t>ExposureMask</a:t>
            </a:r>
            <a:r>
              <a:rPr lang="en-US" sz="1400" dirty="0"/>
              <a:t> | </a:t>
            </a:r>
            <a:r>
              <a:rPr lang="en-US" sz="1400" dirty="0" err="1"/>
              <a:t>StructureNotifyMask</a:t>
            </a:r>
            <a:r>
              <a:rPr lang="en-US" sz="1400" dirty="0"/>
              <a:t> | 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                               </a:t>
            </a:r>
            <a:r>
              <a:rPr lang="en-US" sz="1400" dirty="0" err="1"/>
              <a:t>FocusChangeMask</a:t>
            </a:r>
            <a:r>
              <a:rPr lang="en-US" sz="1400" dirty="0"/>
              <a:t>);  /* </a:t>
            </a:r>
            <a:r>
              <a:rPr lang="ru-RU" sz="1400" dirty="0"/>
              <a:t>Маска событий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root=</a:t>
            </a:r>
            <a:r>
              <a:rPr lang="en-US" sz="1400" dirty="0" err="1"/>
              <a:t>DefaultRootWindow</a:t>
            </a:r>
            <a:r>
              <a:rPr lang="en-US" sz="1400" dirty="0"/>
              <a:t>(</a:t>
            </a:r>
            <a:r>
              <a:rPr lang="en-US" sz="1400" dirty="0" err="1"/>
              <a:t>dpy</a:t>
            </a:r>
            <a:r>
              <a:rPr lang="en-US" sz="1400" dirty="0"/>
              <a:t>);                /* </a:t>
            </a:r>
            <a:r>
              <a:rPr lang="ru-RU" sz="1400" dirty="0"/>
              <a:t>корневое окно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scr</a:t>
            </a:r>
            <a:r>
              <a:rPr lang="en-US" sz="1400" dirty="0"/>
              <a:t> = </a:t>
            </a:r>
            <a:r>
              <a:rPr lang="en-US" sz="1400" dirty="0" err="1"/>
              <a:t>DefaultScreen</a:t>
            </a:r>
            <a:r>
              <a:rPr lang="en-US" sz="1400" dirty="0"/>
              <a:t>(</a:t>
            </a:r>
            <a:r>
              <a:rPr lang="en-US" sz="1400" dirty="0" err="1"/>
              <a:t>dpy</a:t>
            </a:r>
            <a:r>
              <a:rPr lang="en-US" sz="1400" dirty="0"/>
              <a:t>);                             /* </a:t>
            </a:r>
            <a:r>
              <a:rPr lang="ru-RU" sz="1400" dirty="0"/>
              <a:t>номер экрана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depth=</a:t>
            </a:r>
            <a:r>
              <a:rPr lang="en-US" sz="1400" dirty="0" err="1"/>
              <a:t>DefaultDepth</a:t>
            </a:r>
            <a:r>
              <a:rPr lang="en-US" sz="1400" dirty="0"/>
              <a:t>(</a:t>
            </a:r>
            <a:r>
              <a:rPr lang="en-US" sz="1400" dirty="0" err="1"/>
              <a:t>dpy</a:t>
            </a:r>
            <a:r>
              <a:rPr lang="en-US" sz="1400" dirty="0"/>
              <a:t>, </a:t>
            </a:r>
            <a:r>
              <a:rPr lang="en-US" sz="1400" dirty="0" err="1"/>
              <a:t>scr</a:t>
            </a:r>
            <a:r>
              <a:rPr lang="en-US" sz="1400" dirty="0"/>
              <a:t>);                  /* </a:t>
            </a:r>
            <a:r>
              <a:rPr lang="ru-RU" sz="1400" dirty="0"/>
              <a:t>глубина экрана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w = </a:t>
            </a:r>
            <a:r>
              <a:rPr lang="en-US" sz="1400" dirty="0" err="1"/>
              <a:t>DisplayWidth</a:t>
            </a:r>
            <a:r>
              <a:rPr lang="en-US" sz="1400" dirty="0"/>
              <a:t>(</a:t>
            </a:r>
            <a:r>
              <a:rPr lang="en-US" sz="1400" dirty="0" err="1"/>
              <a:t>dpy</a:t>
            </a:r>
            <a:r>
              <a:rPr lang="en-US" sz="1400" dirty="0"/>
              <a:t>, </a:t>
            </a:r>
            <a:r>
              <a:rPr lang="en-US" sz="1400" dirty="0" err="1"/>
              <a:t>scr</a:t>
            </a:r>
            <a:r>
              <a:rPr lang="en-US" sz="1400" dirty="0"/>
              <a:t>) / 2;          /* </a:t>
            </a:r>
            <a:r>
              <a:rPr lang="ru-RU" sz="1400" dirty="0"/>
              <a:t>Расположить окно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h = </a:t>
            </a:r>
            <a:r>
              <a:rPr lang="en-US" sz="1400" dirty="0" err="1"/>
              <a:t>DisplayHeight</a:t>
            </a:r>
            <a:r>
              <a:rPr lang="en-US" sz="1400" dirty="0"/>
              <a:t>(</a:t>
            </a:r>
            <a:r>
              <a:rPr lang="en-US" sz="1400" dirty="0" err="1"/>
              <a:t>dpy</a:t>
            </a:r>
            <a:r>
              <a:rPr lang="en-US" sz="1400" dirty="0"/>
              <a:t>, </a:t>
            </a:r>
            <a:r>
              <a:rPr lang="en-US" sz="1400" dirty="0" err="1"/>
              <a:t>scr</a:t>
            </a:r>
            <a:r>
              <a:rPr lang="en-US" sz="1400" dirty="0"/>
              <a:t>) / 2;     /* </a:t>
            </a:r>
            <a:r>
              <a:rPr lang="ru-RU" sz="1400" dirty="0"/>
              <a:t>площадью 1/4 экрана */</a:t>
            </a:r>
          </a:p>
          <a:p>
            <a:pPr marL="0" indent="0">
              <a:buNone/>
            </a:pPr>
            <a:r>
              <a:rPr lang="en-US" sz="1400" dirty="0"/>
              <a:t>x</a:t>
            </a:r>
            <a:r>
              <a:rPr lang="ru-RU" sz="1400" dirty="0"/>
              <a:t> = </a:t>
            </a:r>
            <a:r>
              <a:rPr lang="en-US" sz="1400" dirty="0"/>
              <a:t>w</a:t>
            </a:r>
            <a:r>
              <a:rPr lang="ru-RU" sz="1400" dirty="0"/>
              <a:t> / 2; </a:t>
            </a:r>
            <a:r>
              <a:rPr lang="en-US" sz="1400" dirty="0"/>
              <a:t>y</a:t>
            </a:r>
            <a:r>
              <a:rPr lang="ru-RU" sz="1400" dirty="0"/>
              <a:t> = </a:t>
            </a:r>
            <a:r>
              <a:rPr lang="en-US" sz="1400" dirty="0"/>
              <a:t>h</a:t>
            </a:r>
            <a:r>
              <a:rPr lang="ru-RU" sz="1400" dirty="0"/>
              <a:t> / 2;                                   /* в центре экрана */</a:t>
            </a:r>
          </a:p>
          <a:p>
            <a:pPr marL="0" indent="0">
              <a:buNone/>
            </a:pPr>
            <a:r>
              <a:rPr lang="en-US" sz="1400" dirty="0"/>
              <a:t>win = </a:t>
            </a:r>
            <a:r>
              <a:rPr lang="en-US" sz="1400" dirty="0" err="1"/>
              <a:t>XCreateWindow</a:t>
            </a:r>
            <a:r>
              <a:rPr lang="en-US" sz="1400" dirty="0"/>
              <a:t>(</a:t>
            </a:r>
            <a:r>
              <a:rPr lang="en-US" sz="1400" dirty="0" err="1"/>
              <a:t>dpy</a:t>
            </a:r>
            <a:r>
              <a:rPr lang="en-US" sz="1400" dirty="0"/>
              <a:t>, root, x, y, w, h, 1, depth,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                       </a:t>
            </a:r>
            <a:r>
              <a:rPr lang="en-US" sz="1400" dirty="0" err="1"/>
              <a:t>InputOutput</a:t>
            </a:r>
            <a:r>
              <a:rPr lang="en-US" sz="1400" dirty="0"/>
              <a:t>, </a:t>
            </a:r>
            <a:r>
              <a:rPr lang="en-US" sz="1400" dirty="0" err="1"/>
              <a:t>CopyFromParent</a:t>
            </a:r>
            <a:r>
              <a:rPr lang="en-US" sz="1400" dirty="0"/>
              <a:t>, mask, &amp;</a:t>
            </a:r>
            <a:r>
              <a:rPr lang="en-US" sz="1400" dirty="0" err="1"/>
              <a:t>attr</a:t>
            </a:r>
            <a:r>
              <a:rPr lang="en-US" sz="1400" dirty="0"/>
              <a:t>);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hint.flags</a:t>
            </a:r>
            <a:r>
              <a:rPr lang="en-US" sz="1400" dirty="0"/>
              <a:t> = (</a:t>
            </a:r>
            <a:r>
              <a:rPr lang="en-US" sz="1400" dirty="0" err="1"/>
              <a:t>PMinSize</a:t>
            </a:r>
            <a:r>
              <a:rPr lang="en-US" sz="1400" dirty="0"/>
              <a:t> | </a:t>
            </a:r>
            <a:r>
              <a:rPr lang="en-US" sz="1400" dirty="0" err="1"/>
              <a:t>PPosition</a:t>
            </a:r>
            <a:r>
              <a:rPr lang="en-US" sz="1400" dirty="0"/>
              <a:t> | </a:t>
            </a:r>
            <a:r>
              <a:rPr lang="en-US" sz="1400" dirty="0" err="1"/>
              <a:t>PMaxSize</a:t>
            </a:r>
            <a:r>
              <a:rPr lang="en-US" sz="1400" dirty="0"/>
              <a:t>);     /* </a:t>
            </a:r>
            <a:r>
              <a:rPr lang="ru-RU" sz="1400" dirty="0"/>
              <a:t>Задать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hint.min_width</a:t>
            </a:r>
            <a:r>
              <a:rPr lang="en-US" sz="1400" dirty="0"/>
              <a:t> = </a:t>
            </a:r>
            <a:r>
              <a:rPr lang="en-US" sz="1400" dirty="0" err="1"/>
              <a:t>hint.min_height</a:t>
            </a:r>
            <a:r>
              <a:rPr lang="en-US" sz="1400" dirty="0"/>
              <a:t> = (8*VDOT);       /* </a:t>
            </a:r>
            <a:r>
              <a:rPr lang="ru-RU" sz="1400" dirty="0"/>
              <a:t>поля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hint.max_width</a:t>
            </a:r>
            <a:r>
              <a:rPr lang="en-US" sz="1400" dirty="0"/>
              <a:t> = 2*w; </a:t>
            </a:r>
            <a:r>
              <a:rPr lang="en-US" sz="1400" dirty="0" err="1"/>
              <a:t>hint.max_height</a:t>
            </a:r>
            <a:r>
              <a:rPr lang="en-US" sz="1400" dirty="0"/>
              <a:t> = 2*h;           /* </a:t>
            </a:r>
            <a:r>
              <a:rPr lang="ru-RU" sz="1400" dirty="0"/>
              <a:t>для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hint</a:t>
            </a:r>
            <a:r>
              <a:rPr lang="ru-RU" sz="1400" dirty="0"/>
              <a:t>.</a:t>
            </a:r>
            <a:r>
              <a:rPr lang="en-US" sz="1400" dirty="0"/>
              <a:t>x</a:t>
            </a:r>
            <a:r>
              <a:rPr lang="ru-RU" sz="1400" dirty="0"/>
              <a:t> = </a:t>
            </a:r>
            <a:r>
              <a:rPr lang="en-US" sz="1400" dirty="0"/>
              <a:t>x</a:t>
            </a:r>
            <a:r>
              <a:rPr lang="ru-RU" sz="1400" dirty="0"/>
              <a:t>; </a:t>
            </a:r>
            <a:r>
              <a:rPr lang="en-US" sz="1400" dirty="0"/>
              <a:t>hint</a:t>
            </a:r>
            <a:r>
              <a:rPr lang="ru-RU" sz="1400" dirty="0"/>
              <a:t>.</a:t>
            </a:r>
            <a:r>
              <a:rPr lang="en-US" sz="1400" dirty="0"/>
              <a:t>y</a:t>
            </a:r>
            <a:r>
              <a:rPr lang="ru-RU" sz="1400" dirty="0"/>
              <a:t> = </a:t>
            </a:r>
            <a:r>
              <a:rPr lang="en-US" sz="1400" dirty="0"/>
              <a:t>y</a:t>
            </a:r>
            <a:r>
              <a:rPr lang="ru-RU" sz="1400" dirty="0"/>
              <a:t>;     /* геометрического свойства </a:t>
            </a:r>
            <a:r>
              <a:rPr lang="en-US" sz="1400" dirty="0"/>
              <a:t>WM</a:t>
            </a:r>
            <a:r>
              <a:rPr lang="ru-RU" sz="1400" dirty="0"/>
              <a:t> */</a:t>
            </a:r>
          </a:p>
          <a:p>
            <a:pPr marL="0" indent="0">
              <a:buNone/>
            </a:pPr>
            <a:r>
              <a:rPr lang="en-US" sz="1400" dirty="0" err="1"/>
              <a:t>XSetNormalHints</a:t>
            </a:r>
            <a:r>
              <a:rPr lang="en-US" sz="1400" dirty="0"/>
              <a:t>(</a:t>
            </a:r>
            <a:r>
              <a:rPr lang="en-US" sz="1400" dirty="0" err="1"/>
              <a:t>dpy</a:t>
            </a:r>
            <a:r>
              <a:rPr lang="en-US" sz="1400" dirty="0"/>
              <a:t>, win, &amp;hint);     /* −&gt; </a:t>
            </a:r>
            <a:r>
              <a:rPr lang="ru-RU" sz="1400" dirty="0"/>
              <a:t>свойство</a:t>
            </a:r>
            <a:r>
              <a:rPr lang="en-US" sz="1400" dirty="0"/>
              <a:t> WM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XStoreName</a:t>
            </a:r>
            <a:r>
              <a:rPr lang="en-US" sz="1400" dirty="0"/>
              <a:t>(</a:t>
            </a:r>
            <a:r>
              <a:rPr lang="en-US" sz="1400" dirty="0" err="1"/>
              <a:t>dpy</a:t>
            </a:r>
            <a:r>
              <a:rPr lang="en-US" sz="1400" dirty="0"/>
              <a:t>, win, title);        /* </a:t>
            </a:r>
            <a:r>
              <a:rPr lang="ru-RU" sz="1400" dirty="0"/>
              <a:t>Задать заголовок окна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 err="1"/>
              <a:t>XMapWindow</a:t>
            </a:r>
            <a:r>
              <a:rPr lang="ru-RU" sz="1400" dirty="0"/>
              <a:t>(</a:t>
            </a:r>
            <a:r>
              <a:rPr lang="en-US" sz="1400" dirty="0" err="1"/>
              <a:t>dpy</a:t>
            </a:r>
            <a:r>
              <a:rPr lang="ru-RU" sz="1400" dirty="0"/>
              <a:t>, </a:t>
            </a:r>
            <a:r>
              <a:rPr lang="en-US" sz="1400" dirty="0"/>
              <a:t>win</a:t>
            </a:r>
            <a:r>
              <a:rPr lang="ru-RU" sz="1400" dirty="0"/>
              <a:t>);     /* Отобразить окно на экране */</a:t>
            </a:r>
          </a:p>
          <a:p>
            <a:r>
              <a:rPr lang="en-US" sz="1400" dirty="0"/>
              <a:t>return</a:t>
            </a:r>
            <a:r>
              <a:rPr lang="ru-RU" sz="1400" dirty="0"/>
              <a:t>(</a:t>
            </a:r>
            <a:r>
              <a:rPr lang="en-US" sz="1400" dirty="0"/>
              <a:t>win</a:t>
            </a:r>
            <a:r>
              <a:rPr lang="ru-RU" sz="1400" dirty="0"/>
              <a:t>);           /* возврат </a:t>
            </a:r>
            <a:r>
              <a:rPr lang="ru-RU" sz="1400" dirty="0" err="1"/>
              <a:t>идентификатока</a:t>
            </a:r>
            <a:r>
              <a:rPr lang="ru-RU" sz="1400" dirty="0"/>
              <a:t> окна в </a:t>
            </a:r>
            <a:r>
              <a:rPr lang="en-US" sz="1400" dirty="0"/>
              <a:t>main</a:t>
            </a:r>
            <a:r>
              <a:rPr lang="ru-RU" sz="1400" dirty="0"/>
              <a:t> */</a:t>
            </a:r>
          </a:p>
          <a:p>
            <a:r>
              <a:rPr lang="ru-RU" sz="1400" dirty="0"/>
              <a:t>} /* </a:t>
            </a:r>
            <a:r>
              <a:rPr lang="en-US" sz="1400" dirty="0" err="1"/>
              <a:t>wingraph</a:t>
            </a:r>
            <a:r>
              <a:rPr lang="ru-RU" sz="1400" dirty="0"/>
              <a:t> */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5016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7262"/>
          </a:xfrm>
        </p:spPr>
        <p:txBody>
          <a:bodyPr>
            <a:normAutofit/>
          </a:bodyPr>
          <a:lstStyle/>
          <a:p>
            <a:r>
              <a:rPr lang="ru-RU" sz="2000" dirty="0"/>
              <a:t>Рисование графа в окне программы </a:t>
            </a:r>
            <a:r>
              <a:rPr lang="ru-RU" sz="2000" dirty="0" smtClean="0"/>
              <a:t>с помощью дисплейной функции </a:t>
            </a:r>
            <a:r>
              <a:rPr lang="en-US" sz="2000" dirty="0" err="1" smtClean="0"/>
              <a:t>regraph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sz="1700" dirty="0"/>
              <a:t>Ее вызывает диспетчерская функция </a:t>
            </a:r>
            <a:r>
              <a:rPr lang="en-US" sz="1700" dirty="0"/>
              <a:t>dispatch</a:t>
            </a:r>
            <a:r>
              <a:rPr lang="ru-RU" sz="1700" dirty="0"/>
              <a:t> в цикле обработки событий после создания графического окна или потери изображения в нем. При вызове функции </a:t>
            </a:r>
            <a:r>
              <a:rPr lang="en-US" sz="1700" dirty="0" err="1"/>
              <a:t>regraph</a:t>
            </a:r>
            <a:r>
              <a:rPr lang="ru-RU" sz="1700" dirty="0"/>
              <a:t> передается адрес дисплейной структуры, идентификатор окна, графический контекст и флаг закраски граней </a:t>
            </a:r>
            <a:r>
              <a:rPr lang="en-US" sz="1700" dirty="0" err="1"/>
              <a:t>NoFillFace</a:t>
            </a:r>
            <a:r>
              <a:rPr lang="ru-RU" sz="1700" dirty="0"/>
              <a:t>. Если </a:t>
            </a:r>
            <a:r>
              <a:rPr lang="en-US" sz="1700" dirty="0" err="1"/>
              <a:t>NoFillFace</a:t>
            </a:r>
            <a:r>
              <a:rPr lang="ru-RU" sz="1700" dirty="0"/>
              <a:t>=0, производится раскраска граней в их цвета по запросам </a:t>
            </a:r>
            <a:r>
              <a:rPr lang="en-US" sz="1700" dirty="0" err="1"/>
              <a:t>XSetForeground</a:t>
            </a:r>
            <a:r>
              <a:rPr lang="ru-RU" sz="1700" dirty="0"/>
              <a:t> и </a:t>
            </a:r>
            <a:r>
              <a:rPr lang="en-US" sz="1700" dirty="0" err="1"/>
              <a:t>XFillPolygon</a:t>
            </a:r>
            <a:r>
              <a:rPr lang="ru-RU" sz="1700" dirty="0"/>
              <a:t>. </a:t>
            </a:r>
            <a:endParaRPr lang="ru-RU" sz="1700" dirty="0" smtClean="0"/>
          </a:p>
          <a:p>
            <a:pPr marL="0" indent="0" algn="just">
              <a:buNone/>
            </a:pPr>
            <a:r>
              <a:rPr lang="ru-RU" sz="1700" dirty="0"/>
              <a:t>Исходный код рассмотренной функции </a:t>
            </a:r>
            <a:r>
              <a:rPr lang="en-US" sz="1700" dirty="0" err="1"/>
              <a:t>regraph</a:t>
            </a:r>
            <a:r>
              <a:rPr lang="ru-RU" sz="1700" dirty="0"/>
              <a:t> имеет следующий вид</a:t>
            </a:r>
            <a:r>
              <a:rPr lang="ru-RU" sz="1700" dirty="0" smtClean="0"/>
              <a:t>:</a:t>
            </a:r>
          </a:p>
          <a:p>
            <a:pPr marL="0" indent="0" algn="just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1700" dirty="0"/>
              <a:t>/* Перерисовка контура и перекраска граней графа */</a:t>
            </a:r>
          </a:p>
          <a:p>
            <a:pPr marL="0" indent="0">
              <a:buNone/>
            </a:pPr>
            <a:r>
              <a:rPr lang="ru-RU" sz="1700" dirty="0"/>
              <a:t> </a:t>
            </a:r>
          </a:p>
          <a:p>
            <a:pPr marL="0" indent="0">
              <a:buNone/>
            </a:pP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regraph</a:t>
            </a:r>
            <a:r>
              <a:rPr lang="en-US" sz="1700" dirty="0"/>
              <a:t>(Display* </a:t>
            </a:r>
            <a:r>
              <a:rPr lang="en-US" sz="1700" dirty="0" err="1"/>
              <a:t>dpy</a:t>
            </a:r>
            <a:r>
              <a:rPr lang="en-US" sz="1700" dirty="0"/>
              <a:t>, Window win, GC </a:t>
            </a:r>
            <a:r>
              <a:rPr lang="en-US" sz="1700" dirty="0" err="1"/>
              <a:t>gc</a:t>
            </a:r>
            <a:r>
              <a:rPr lang="en-US" sz="1700" dirty="0"/>
              <a:t>,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NoFillFace</a:t>
            </a:r>
            <a:r>
              <a:rPr lang="en-US" sz="1700" dirty="0"/>
              <a:t>) {</a:t>
            </a:r>
            <a:endParaRPr lang="ru-RU" sz="1700" dirty="0"/>
          </a:p>
          <a:p>
            <a:pPr marL="0" indent="0">
              <a:buNone/>
            </a:pP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ru-RU" sz="1700" dirty="0"/>
              <a:t>;                                           /* счетчик вершин и граней */</a:t>
            </a:r>
          </a:p>
          <a:p>
            <a:pPr marL="0" indent="0">
              <a:buNone/>
            </a:pPr>
            <a:r>
              <a:rPr lang="ru-RU" sz="1700" dirty="0"/>
              <a:t> </a:t>
            </a:r>
          </a:p>
          <a:p>
            <a:pPr marL="0" indent="0">
              <a:buNone/>
            </a:pPr>
            <a:r>
              <a:rPr lang="ru-RU" sz="1700" dirty="0"/>
              <a:t>/* Раскраска всех или 0 внутренних граней */</a:t>
            </a:r>
          </a:p>
          <a:p>
            <a:pPr marL="0" indent="0">
              <a:buNone/>
            </a:pPr>
            <a:r>
              <a:rPr lang="ru-RU" sz="1700" dirty="0"/>
              <a:t> </a:t>
            </a:r>
          </a:p>
          <a:p>
            <a:pPr marL="0" indent="0">
              <a:buNone/>
            </a:pPr>
            <a:r>
              <a:rPr lang="en-US" sz="1700" dirty="0"/>
              <a:t>for(</a:t>
            </a:r>
            <a:r>
              <a:rPr lang="en-US" sz="1700" dirty="0" err="1"/>
              <a:t>i</a:t>
            </a:r>
            <a:r>
              <a:rPr lang="en-US" sz="1700" dirty="0"/>
              <a:t> = </a:t>
            </a:r>
            <a:r>
              <a:rPr lang="en-US" sz="1700" dirty="0" err="1"/>
              <a:t>NoFillFace</a:t>
            </a:r>
            <a:r>
              <a:rPr lang="en-US" sz="1700" dirty="0"/>
              <a:t>; </a:t>
            </a:r>
            <a:r>
              <a:rPr lang="en-US" sz="1700" dirty="0" err="1"/>
              <a:t>i</a:t>
            </a:r>
            <a:r>
              <a:rPr lang="en-US" sz="1700" dirty="0"/>
              <a:t> &lt; NFACE; </a:t>
            </a:r>
            <a:r>
              <a:rPr lang="en-US" sz="1700" dirty="0" err="1"/>
              <a:t>i</a:t>
            </a:r>
            <a:r>
              <a:rPr lang="en-US" sz="1700" dirty="0"/>
              <a:t>++) {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XSetForeground</a:t>
            </a:r>
            <a:r>
              <a:rPr lang="en-US" sz="1700" dirty="0"/>
              <a:t>(</a:t>
            </a:r>
            <a:r>
              <a:rPr lang="en-US" sz="1700" dirty="0" err="1"/>
              <a:t>dpy</a:t>
            </a:r>
            <a:r>
              <a:rPr lang="en-US" sz="1700" dirty="0"/>
              <a:t>, </a:t>
            </a:r>
            <a:r>
              <a:rPr lang="en-US" sz="1700" dirty="0" err="1"/>
              <a:t>gc</a:t>
            </a:r>
            <a:r>
              <a:rPr lang="en-US" sz="1700" dirty="0"/>
              <a:t>, palette[face[</a:t>
            </a:r>
            <a:r>
              <a:rPr lang="en-US" sz="1700" dirty="0" err="1"/>
              <a:t>i</a:t>
            </a:r>
            <a:r>
              <a:rPr lang="en-US" sz="1700" dirty="0"/>
              <a:t>].tone]); /* </a:t>
            </a:r>
            <a:r>
              <a:rPr lang="ru-RU" sz="1700" dirty="0"/>
              <a:t>цвет грани</a:t>
            </a:r>
            <a:r>
              <a:rPr lang="en-US" sz="1700" dirty="0"/>
              <a:t> */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XFillPolygon</a:t>
            </a:r>
            <a:r>
              <a:rPr lang="en-US" sz="1700" dirty="0"/>
              <a:t>(</a:t>
            </a:r>
            <a:r>
              <a:rPr lang="en-US" sz="1700" dirty="0" err="1"/>
              <a:t>dpy</a:t>
            </a:r>
            <a:r>
              <a:rPr lang="en-US" sz="1700" dirty="0"/>
              <a:t>, win, </a:t>
            </a:r>
            <a:r>
              <a:rPr lang="en-US" sz="1700" dirty="0" err="1"/>
              <a:t>gc</a:t>
            </a:r>
            <a:r>
              <a:rPr lang="en-US" sz="1700" dirty="0"/>
              <a:t>, face[</a:t>
            </a:r>
            <a:r>
              <a:rPr lang="en-US" sz="1700" dirty="0" err="1"/>
              <a:t>i</a:t>
            </a:r>
            <a:r>
              <a:rPr lang="en-US" sz="1700" dirty="0"/>
              <a:t>].top, face[</a:t>
            </a:r>
            <a:r>
              <a:rPr lang="en-US" sz="1700" dirty="0" err="1"/>
              <a:t>i</a:t>
            </a:r>
            <a:r>
              <a:rPr lang="en-US" sz="1700" dirty="0"/>
              <a:t>].</a:t>
            </a:r>
            <a:r>
              <a:rPr lang="en-US" sz="1700" dirty="0" err="1"/>
              <a:t>Cn</a:t>
            </a:r>
            <a:r>
              <a:rPr lang="en-US" sz="1700" dirty="0"/>
              <a:t>,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                                    Convex, </a:t>
            </a:r>
            <a:r>
              <a:rPr lang="en-US" sz="1700" dirty="0" err="1"/>
              <a:t>CoordModeOrigin</a:t>
            </a:r>
            <a:r>
              <a:rPr lang="en-US" sz="1700" dirty="0"/>
              <a:t>);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} /* for face */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 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/* Перерисовка всех ребер и вершин */</a:t>
            </a:r>
          </a:p>
          <a:p>
            <a:pPr marL="0" indent="0">
              <a:buNone/>
            </a:pPr>
            <a:r>
              <a:rPr lang="ru-RU" sz="1700" dirty="0"/>
              <a:t> </a:t>
            </a:r>
          </a:p>
          <a:p>
            <a:pPr marL="0" indent="0">
              <a:buNone/>
            </a:pPr>
            <a:r>
              <a:rPr lang="en-US" sz="1700" dirty="0" err="1"/>
              <a:t>XSetForeground</a:t>
            </a:r>
            <a:r>
              <a:rPr lang="en-US" sz="1700" dirty="0"/>
              <a:t>(</a:t>
            </a:r>
            <a:r>
              <a:rPr lang="en-US" sz="1700" dirty="0" err="1"/>
              <a:t>dpy</a:t>
            </a:r>
            <a:r>
              <a:rPr lang="en-US" sz="1700" dirty="0"/>
              <a:t>, </a:t>
            </a:r>
            <a:r>
              <a:rPr lang="en-US" sz="1700" dirty="0" err="1"/>
              <a:t>gc</a:t>
            </a:r>
            <a:r>
              <a:rPr lang="en-US" sz="1700" dirty="0"/>
              <a:t>, palette[NTONE]);    /* −&gt; Black */</a:t>
            </a:r>
            <a:endParaRPr lang="ru-RU" sz="1700" dirty="0"/>
          </a:p>
          <a:p>
            <a:pPr marL="0" indent="0">
              <a:buNone/>
            </a:pPr>
            <a:r>
              <a:rPr lang="en-US" sz="1700" dirty="0" err="1"/>
              <a:t>XDrawSegments</a:t>
            </a:r>
            <a:r>
              <a:rPr lang="en-US" sz="1700" dirty="0"/>
              <a:t>(</a:t>
            </a:r>
            <a:r>
              <a:rPr lang="en-US" sz="1700" dirty="0" err="1"/>
              <a:t>dpy</a:t>
            </a:r>
            <a:r>
              <a:rPr lang="en-US" sz="1700" dirty="0"/>
              <a:t>, win, </a:t>
            </a:r>
            <a:r>
              <a:rPr lang="en-US" sz="1700" dirty="0" err="1"/>
              <a:t>gc</a:t>
            </a:r>
            <a:r>
              <a:rPr lang="en-US" sz="1700" dirty="0"/>
              <a:t>, edge, NEDGE);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for(</a:t>
            </a:r>
            <a:r>
              <a:rPr lang="en-US" sz="1700" dirty="0" err="1"/>
              <a:t>i</a:t>
            </a:r>
            <a:r>
              <a:rPr lang="en-US" sz="1700" dirty="0"/>
              <a:t> = 0; </a:t>
            </a:r>
            <a:r>
              <a:rPr lang="en-US" sz="1700" dirty="0" err="1"/>
              <a:t>i</a:t>
            </a:r>
            <a:r>
              <a:rPr lang="en-US" sz="1700" dirty="0"/>
              <a:t>&lt; NVERT; </a:t>
            </a:r>
            <a:r>
              <a:rPr lang="en-US" sz="1700" dirty="0" err="1"/>
              <a:t>i</a:t>
            </a:r>
            <a:r>
              <a:rPr lang="en-US" sz="1700" dirty="0"/>
              <a:t>++)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XFillArc</a:t>
            </a:r>
            <a:r>
              <a:rPr lang="en-US" sz="1700" dirty="0"/>
              <a:t>(</a:t>
            </a:r>
            <a:r>
              <a:rPr lang="en-US" sz="1700" dirty="0" err="1"/>
              <a:t>dpy</a:t>
            </a:r>
            <a:r>
              <a:rPr lang="en-US" sz="1700" dirty="0"/>
              <a:t>, win, </a:t>
            </a:r>
            <a:r>
              <a:rPr lang="en-US" sz="1700" dirty="0" err="1"/>
              <a:t>gc</a:t>
            </a:r>
            <a:r>
              <a:rPr lang="en-US" sz="1700" dirty="0"/>
              <a:t>, vertex[</a:t>
            </a:r>
            <a:r>
              <a:rPr lang="en-US" sz="1700" dirty="0" err="1"/>
              <a:t>i</a:t>
            </a:r>
            <a:r>
              <a:rPr lang="en-US" sz="1700" dirty="0"/>
              <a:t>].x - (VDOT &gt;&gt; 1), 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                                        vertex[</a:t>
            </a:r>
            <a:r>
              <a:rPr lang="en-US" sz="1700" dirty="0" err="1"/>
              <a:t>i</a:t>
            </a:r>
            <a:r>
              <a:rPr lang="en-US" sz="1700" dirty="0"/>
              <a:t>].y - (VDOT &gt;&gt; 1), </a:t>
            </a:r>
            <a:endParaRPr lang="ru-RU" sz="1700" dirty="0"/>
          </a:p>
          <a:p>
            <a:pPr marL="0" indent="0">
              <a:buNone/>
            </a:pPr>
            <a:r>
              <a:rPr lang="en-US" sz="1600" dirty="0"/>
              <a:t>                                       VDOT, VDOT, 0, (64*360));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return(0);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} /* </a:t>
            </a:r>
            <a:r>
              <a:rPr lang="en-US" sz="1600" dirty="0" err="1"/>
              <a:t>regraph</a:t>
            </a:r>
            <a:r>
              <a:rPr lang="ru-RU" sz="1600" dirty="0"/>
              <a:t> */</a:t>
            </a:r>
          </a:p>
          <a:p>
            <a:pPr marL="0" indent="0" algn="just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83788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Функция перерисовки граней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50720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1600" dirty="0"/>
              <a:t>Для перерисовки отдельной грани после изменения ее цвета диспетчерская функция </a:t>
            </a:r>
            <a:r>
              <a:rPr lang="en-US" sz="1600" dirty="0"/>
              <a:t>dispatch</a:t>
            </a:r>
            <a:r>
              <a:rPr lang="ru-RU" sz="1600" dirty="0"/>
              <a:t> вызывает дисплейную функцию </a:t>
            </a:r>
            <a:r>
              <a:rPr lang="en-US" sz="1600" dirty="0"/>
              <a:t>reface</a:t>
            </a:r>
            <a:r>
              <a:rPr lang="ru-RU" sz="1600" dirty="0"/>
              <a:t>. При вызове ей передаются дисплейные параметры как в функцию </a:t>
            </a:r>
            <a:r>
              <a:rPr lang="en-US" sz="1600" dirty="0" err="1"/>
              <a:t>regraph</a:t>
            </a:r>
            <a:r>
              <a:rPr lang="ru-RU" sz="1600" dirty="0"/>
              <a:t> и номер грани для перерисовки (вместо флага закраски). Действие функции </a:t>
            </a:r>
            <a:r>
              <a:rPr lang="en-US" sz="1600" dirty="0"/>
              <a:t>reface</a:t>
            </a:r>
            <a:r>
              <a:rPr lang="ru-RU" sz="1600" dirty="0"/>
              <a:t> различается для внешней и внутренних граней графа. Перекраску внешней грани с номером </a:t>
            </a:r>
            <a:r>
              <a:rPr lang="en-US" sz="1600" dirty="0"/>
              <a:t>NFACE</a:t>
            </a:r>
            <a:r>
              <a:rPr lang="ru-RU" sz="1600" dirty="0"/>
              <a:t> обеспечивает вызов функции </a:t>
            </a:r>
            <a:r>
              <a:rPr lang="en-US" sz="1600" dirty="0"/>
              <a:t>reset</a:t>
            </a:r>
            <a:r>
              <a:rPr lang="ru-RU" sz="1600" dirty="0"/>
              <a:t> с аргументами функции </a:t>
            </a:r>
            <a:r>
              <a:rPr lang="en-US" sz="1600" dirty="0"/>
              <a:t>reface</a:t>
            </a:r>
            <a:r>
              <a:rPr lang="ru-RU" sz="1600" dirty="0"/>
              <a:t>. При этом происходит перезагрузка окна с перекраской его фона, который задает цвет внешней грани графа. Исходный текст функции </a:t>
            </a:r>
            <a:r>
              <a:rPr lang="en-US" sz="1600" dirty="0"/>
              <a:t>reface</a:t>
            </a:r>
            <a:r>
              <a:rPr lang="ru-RU" sz="1600" dirty="0"/>
              <a:t> имеет следующий вид.</a:t>
            </a:r>
          </a:p>
          <a:p>
            <a:pPr marL="0" indent="0">
              <a:buNone/>
            </a:pPr>
            <a:r>
              <a:rPr lang="en-US" sz="1600" dirty="0"/>
              <a:t>/* </a:t>
            </a:r>
            <a:r>
              <a:rPr lang="en-US" sz="1600" dirty="0" err="1"/>
              <a:t>Перекраска</a:t>
            </a:r>
            <a:r>
              <a:rPr lang="en-US" sz="1600" dirty="0"/>
              <a:t> </a:t>
            </a:r>
            <a:r>
              <a:rPr lang="en-US" sz="1600" dirty="0" err="1"/>
              <a:t>грани</a:t>
            </a:r>
            <a:r>
              <a:rPr lang="en-US" sz="1600" dirty="0"/>
              <a:t> */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 </a:t>
            </a:r>
            <a:endParaRPr lang="ru-RU" sz="1600" dirty="0"/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reface(Display* </a:t>
            </a:r>
            <a:r>
              <a:rPr lang="en-US" sz="1600" dirty="0" err="1"/>
              <a:t>dpy</a:t>
            </a:r>
            <a:r>
              <a:rPr lang="en-US" sz="1600" dirty="0"/>
              <a:t>, Window win, GC </a:t>
            </a:r>
            <a:r>
              <a:rPr lang="en-US" sz="1600" dirty="0" err="1"/>
              <a:t>gc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f) {</a:t>
            </a:r>
            <a:endParaRPr lang="ru-RU" sz="1600" dirty="0"/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ru-RU" sz="1600" dirty="0"/>
              <a:t>;                                         /* счетчик вершин грани */</a:t>
            </a:r>
          </a:p>
          <a:p>
            <a:pPr marL="0" indent="0">
              <a:buNone/>
            </a:pPr>
            <a:r>
              <a:rPr lang="en-US" sz="1600" dirty="0"/>
              <a:t>if</a:t>
            </a:r>
            <a:r>
              <a:rPr lang="ru-RU" sz="1600" dirty="0"/>
              <a:t>(</a:t>
            </a:r>
            <a:r>
              <a:rPr lang="en-US" sz="1600" dirty="0"/>
              <a:t>f </a:t>
            </a:r>
            <a:r>
              <a:rPr lang="ru-RU" sz="1600" dirty="0"/>
              <a:t>== </a:t>
            </a:r>
            <a:r>
              <a:rPr lang="en-US" sz="1600" dirty="0"/>
              <a:t>NFACE</a:t>
            </a:r>
            <a:r>
              <a:rPr lang="ru-RU" sz="1600" dirty="0"/>
              <a:t>)               /* перекраска внешней грани */</a:t>
            </a:r>
          </a:p>
          <a:p>
            <a:pPr marL="0" indent="0">
              <a:buNone/>
            </a:pPr>
            <a:r>
              <a:rPr lang="ru-RU" sz="1600" dirty="0"/>
              <a:t>  </a:t>
            </a:r>
            <a:r>
              <a:rPr lang="en-US" sz="1600" dirty="0"/>
              <a:t>return(reset(</a:t>
            </a:r>
            <a:r>
              <a:rPr lang="en-US" sz="1600" dirty="0" err="1"/>
              <a:t>dpy</a:t>
            </a:r>
            <a:r>
              <a:rPr lang="en-US" sz="1600" dirty="0"/>
              <a:t>, win, f));</a:t>
            </a:r>
            <a:endParaRPr lang="ru-RU" sz="1600" dirty="0"/>
          </a:p>
          <a:p>
            <a:pPr marL="0" indent="0">
              <a:buNone/>
            </a:pPr>
            <a:r>
              <a:rPr lang="en-US" sz="1600" dirty="0" err="1"/>
              <a:t>XSetForeground</a:t>
            </a:r>
            <a:r>
              <a:rPr lang="en-US" sz="1600" dirty="0"/>
              <a:t>(</a:t>
            </a:r>
            <a:r>
              <a:rPr lang="en-US" sz="1600" dirty="0" err="1"/>
              <a:t>dpy</a:t>
            </a:r>
            <a:r>
              <a:rPr lang="en-US" sz="1600" dirty="0"/>
              <a:t>, </a:t>
            </a:r>
            <a:r>
              <a:rPr lang="en-US" sz="1600" dirty="0" err="1"/>
              <a:t>gc</a:t>
            </a:r>
            <a:r>
              <a:rPr lang="en-US" sz="1600" dirty="0"/>
              <a:t>, palette[face[f].tone]);</a:t>
            </a:r>
            <a:endParaRPr lang="ru-RU" sz="1600" dirty="0"/>
          </a:p>
          <a:p>
            <a:pPr marL="0" indent="0">
              <a:buNone/>
            </a:pPr>
            <a:r>
              <a:rPr lang="en-US" sz="1600" dirty="0" err="1"/>
              <a:t>XFillPolygon</a:t>
            </a:r>
            <a:r>
              <a:rPr lang="en-US" sz="1600" dirty="0"/>
              <a:t>(</a:t>
            </a:r>
            <a:r>
              <a:rPr lang="en-US" sz="1600" dirty="0" err="1"/>
              <a:t>dpy</a:t>
            </a:r>
            <a:r>
              <a:rPr lang="en-US" sz="1600" dirty="0"/>
              <a:t>, win, </a:t>
            </a:r>
            <a:r>
              <a:rPr lang="en-US" sz="1600" dirty="0" err="1"/>
              <a:t>gc</a:t>
            </a:r>
            <a:r>
              <a:rPr lang="en-US" sz="1600" dirty="0"/>
              <a:t>, face[f].top, face[f].</a:t>
            </a:r>
            <a:r>
              <a:rPr lang="en-US" sz="1600" dirty="0" err="1"/>
              <a:t>Cn</a:t>
            </a:r>
            <a:r>
              <a:rPr lang="en-US" sz="1600" dirty="0"/>
              <a:t>,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           Convex, </a:t>
            </a:r>
            <a:r>
              <a:rPr lang="en-US" sz="1600" dirty="0" err="1"/>
              <a:t>CoordModeOrigin</a:t>
            </a:r>
            <a:r>
              <a:rPr lang="en-US" sz="1600" dirty="0"/>
              <a:t>);  /* </a:t>
            </a:r>
            <a:r>
              <a:rPr lang="ru-RU" sz="1600" dirty="0"/>
              <a:t>Перекраска</a:t>
            </a:r>
            <a:r>
              <a:rPr lang="en-US" sz="1600" dirty="0"/>
              <a:t> */</a:t>
            </a:r>
            <a:endParaRPr lang="ru-RU" sz="1600" dirty="0"/>
          </a:p>
          <a:p>
            <a:pPr marL="0" indent="0">
              <a:buNone/>
            </a:pPr>
            <a:r>
              <a:rPr lang="en-US" sz="1600" dirty="0" err="1"/>
              <a:t>XFlush</a:t>
            </a:r>
            <a:r>
              <a:rPr lang="ru-RU" sz="1600" dirty="0"/>
              <a:t>(</a:t>
            </a:r>
            <a:r>
              <a:rPr lang="en-US" sz="1600" dirty="0" err="1"/>
              <a:t>dpy</a:t>
            </a:r>
            <a:r>
              <a:rPr lang="ru-RU" sz="1600" dirty="0"/>
              <a:t>);                                       /* внутренней грани */</a:t>
            </a:r>
          </a:p>
          <a:p>
            <a:pPr marL="0" indent="0">
              <a:buNone/>
            </a:pPr>
            <a:r>
              <a:rPr lang="ru-RU" sz="1600" dirty="0"/>
              <a:t> </a:t>
            </a:r>
          </a:p>
          <a:p>
            <a:pPr marL="0" indent="0">
              <a:buNone/>
            </a:pPr>
            <a:r>
              <a:rPr lang="ru-RU" sz="1600" dirty="0"/>
              <a:t>/* Перерисовка контура грани */</a:t>
            </a:r>
          </a:p>
          <a:p>
            <a:pPr marL="0" indent="0">
              <a:buNone/>
            </a:pPr>
            <a:r>
              <a:rPr lang="ru-RU" sz="1600" dirty="0"/>
              <a:t> </a:t>
            </a:r>
          </a:p>
          <a:p>
            <a:pPr marL="0" indent="0">
              <a:buNone/>
            </a:pPr>
            <a:r>
              <a:rPr lang="en-US" sz="1600" dirty="0" err="1"/>
              <a:t>XSetForeground</a:t>
            </a:r>
            <a:r>
              <a:rPr lang="en-US" sz="1600" dirty="0"/>
              <a:t>(</a:t>
            </a:r>
            <a:r>
              <a:rPr lang="en-US" sz="1600" dirty="0" err="1"/>
              <a:t>dpy</a:t>
            </a:r>
            <a:r>
              <a:rPr lang="en-US" sz="1600" dirty="0"/>
              <a:t>, </a:t>
            </a:r>
            <a:r>
              <a:rPr lang="en-US" sz="1600" dirty="0" err="1"/>
              <a:t>gc</a:t>
            </a:r>
            <a:r>
              <a:rPr lang="en-US" sz="1600" dirty="0"/>
              <a:t>, palette[NTONE]);   /* −&gt; Black*/</a:t>
            </a:r>
            <a:endParaRPr lang="ru-RU" sz="1600" dirty="0"/>
          </a:p>
          <a:p>
            <a:pPr marL="0" indent="0">
              <a:buNone/>
            </a:pPr>
            <a:r>
              <a:rPr lang="en-US" sz="1600" dirty="0" err="1"/>
              <a:t>XDrawLines</a:t>
            </a:r>
            <a:r>
              <a:rPr lang="en-US" sz="1600" dirty="0"/>
              <a:t>(</a:t>
            </a:r>
            <a:r>
              <a:rPr lang="en-US" sz="1600" dirty="0" err="1"/>
              <a:t>dpy</a:t>
            </a:r>
            <a:r>
              <a:rPr lang="en-US" sz="1600" dirty="0"/>
              <a:t>, win, </a:t>
            </a:r>
            <a:r>
              <a:rPr lang="en-US" sz="1600" dirty="0" err="1"/>
              <a:t>gc</a:t>
            </a:r>
            <a:r>
              <a:rPr lang="en-US" sz="1600" dirty="0"/>
              <a:t>, face[f].top, face[f].</a:t>
            </a:r>
            <a:r>
              <a:rPr lang="en-US" sz="1600" dirty="0" err="1"/>
              <a:t>Cn</a:t>
            </a:r>
            <a:r>
              <a:rPr lang="en-US" sz="1600" dirty="0"/>
              <a:t> + 1,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         </a:t>
            </a:r>
            <a:r>
              <a:rPr lang="en-US" sz="1600" dirty="0" err="1"/>
              <a:t>CoordModeOrigin</a:t>
            </a:r>
            <a:r>
              <a:rPr lang="en-US" sz="1600" dirty="0"/>
              <a:t>);      /* </a:t>
            </a:r>
            <a:r>
              <a:rPr lang="ru-RU" sz="1600" dirty="0"/>
              <a:t>перерисовка ребер</a:t>
            </a:r>
            <a:r>
              <a:rPr lang="en-US" sz="1600" dirty="0"/>
              <a:t> */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for(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&lt; face[f].</a:t>
            </a:r>
            <a:r>
              <a:rPr lang="en-US" sz="1600" dirty="0" err="1"/>
              <a:t>Cn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          /* </a:t>
            </a:r>
            <a:r>
              <a:rPr lang="ru-RU" sz="1600" dirty="0"/>
              <a:t>перерисовка вершин</a:t>
            </a:r>
            <a:r>
              <a:rPr lang="en-US" sz="1600" dirty="0"/>
              <a:t> */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XFillArc</a:t>
            </a:r>
            <a:r>
              <a:rPr lang="en-US" sz="1600" dirty="0"/>
              <a:t>(</a:t>
            </a:r>
            <a:r>
              <a:rPr lang="en-US" sz="1600" dirty="0" err="1"/>
              <a:t>dpy</a:t>
            </a:r>
            <a:r>
              <a:rPr lang="en-US" sz="1600" dirty="0"/>
              <a:t>, win, </a:t>
            </a:r>
            <a:r>
              <a:rPr lang="en-US" sz="1600" dirty="0" err="1"/>
              <a:t>gc</a:t>
            </a:r>
            <a:r>
              <a:rPr lang="en-US" sz="1600" dirty="0"/>
              <a:t>, face[f].top[</a:t>
            </a:r>
            <a:r>
              <a:rPr lang="en-US" sz="1600" dirty="0" err="1"/>
              <a:t>i</a:t>
            </a:r>
            <a:r>
              <a:rPr lang="en-US" sz="1600" dirty="0"/>
              <a:t>].x − (VDOT/2), 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                            face[f].top[</a:t>
            </a:r>
            <a:r>
              <a:rPr lang="en-US" sz="1600" dirty="0" err="1"/>
              <a:t>i</a:t>
            </a:r>
            <a:r>
              <a:rPr lang="en-US" sz="1600" dirty="0"/>
              <a:t>].y − (VDOT/2),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                           VDOT, VDOT, 0, (64*360));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return(0);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} /* </a:t>
            </a:r>
            <a:r>
              <a:rPr lang="ru-RU" sz="1600" dirty="0" err="1"/>
              <a:t>reface</a:t>
            </a:r>
            <a:r>
              <a:rPr lang="ru-RU" sz="1600" dirty="0"/>
              <a:t> */</a:t>
            </a:r>
          </a:p>
          <a:p>
            <a:pPr marL="0" indent="0" algn="just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83369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16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Дисплейная </a:t>
            </a:r>
            <a:r>
              <a:rPr lang="ru-RU" sz="2000" dirty="0"/>
              <a:t>функция </a:t>
            </a:r>
            <a:r>
              <a:rPr lang="en-US" sz="2000" dirty="0"/>
              <a:t>reset 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12800"/>
            <a:ext cx="8229600" cy="53133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1600" dirty="0" smtClean="0"/>
              <a:t>Дисплейная </a:t>
            </a:r>
            <a:r>
              <a:rPr lang="ru-RU" sz="1600" dirty="0"/>
              <a:t>функция </a:t>
            </a:r>
            <a:r>
              <a:rPr lang="en-US" sz="1600" dirty="0"/>
              <a:t>reset</a:t>
            </a:r>
            <a:r>
              <a:rPr lang="ru-RU" sz="1600" dirty="0"/>
              <a:t> обеспечивает перезагрузку окна программы по клавиатурным сигналам в диспетчере событий </a:t>
            </a:r>
            <a:r>
              <a:rPr lang="en-US" sz="1600" dirty="0"/>
              <a:t>dispatch</a:t>
            </a:r>
            <a:r>
              <a:rPr lang="ru-RU" sz="1600" dirty="0"/>
              <a:t> или для перекраски внешней грани в функции </a:t>
            </a:r>
            <a:r>
              <a:rPr lang="en-US" sz="1600" dirty="0"/>
              <a:t>reface</a:t>
            </a:r>
            <a:r>
              <a:rPr lang="ru-RU" sz="1600" dirty="0"/>
              <a:t>. В любом случае ей передаются дисплейный адрес, идентификатор окна и параметр </a:t>
            </a:r>
            <a:r>
              <a:rPr lang="en-US" sz="1600" dirty="0" err="1"/>
              <a:t>FillFace</a:t>
            </a:r>
            <a:r>
              <a:rPr lang="ru-RU" sz="1600" dirty="0"/>
              <a:t>, который определяет результат перезагрузки. Если </a:t>
            </a:r>
            <a:r>
              <a:rPr lang="en-US" sz="1600" dirty="0" err="1"/>
              <a:t>FillFace</a:t>
            </a:r>
            <a:r>
              <a:rPr lang="ru-RU" sz="1600" dirty="0"/>
              <a:t>=0 (</a:t>
            </a:r>
            <a:r>
              <a:rPr lang="en-US" sz="1600" dirty="0"/>
              <a:t>False</a:t>
            </a:r>
            <a:r>
              <a:rPr lang="ru-RU" sz="1600" dirty="0"/>
              <a:t>), то фоновые индексы всех граней устанавливаются по цвету внешней грани для отмены раскраски. Когда </a:t>
            </a:r>
            <a:r>
              <a:rPr lang="en-US" sz="1600" dirty="0" err="1"/>
              <a:t>FillFace</a:t>
            </a:r>
            <a:r>
              <a:rPr lang="ru-RU" sz="1600" dirty="0"/>
              <a:t>=</a:t>
            </a:r>
            <a:r>
              <a:rPr lang="en-US" sz="1600" dirty="0"/>
              <a:t>NFACE</a:t>
            </a:r>
            <a:r>
              <a:rPr lang="ru-RU" sz="1600" dirty="0"/>
              <a:t> (</a:t>
            </a:r>
            <a:r>
              <a:rPr lang="en-US" sz="1600" dirty="0"/>
              <a:t>True</a:t>
            </a:r>
            <a:r>
              <a:rPr lang="ru-RU" sz="1600" dirty="0"/>
              <a:t>), они сохраняют свои значения, чтобы восстановить (освежить) раскраску всех внутренних граней. В обоих случаях запрос </a:t>
            </a:r>
            <a:r>
              <a:rPr lang="en-US" sz="1600" dirty="0" err="1"/>
              <a:t>XSetWindowBackground</a:t>
            </a:r>
            <a:r>
              <a:rPr lang="ru-RU" sz="1600" dirty="0"/>
              <a:t> переустанавливает фон графического окна в цвет внешней грани, который реализуется очисткой всей области окна по запросу </a:t>
            </a:r>
            <a:r>
              <a:rPr lang="en-US" sz="1600" dirty="0" err="1"/>
              <a:t>XClearArea</a:t>
            </a:r>
            <a:r>
              <a:rPr lang="ru-RU" sz="1600" dirty="0"/>
              <a:t> с нулевыми геометрическими параметрами</a:t>
            </a:r>
            <a:r>
              <a:rPr lang="ru-RU" sz="1600" dirty="0" smtClean="0"/>
              <a:t>.</a:t>
            </a:r>
            <a:r>
              <a:rPr lang="ru-RU" sz="1600" dirty="0"/>
              <a:t> При этом значение </a:t>
            </a:r>
            <a:r>
              <a:rPr lang="en-US" sz="1600" dirty="0"/>
              <a:t>True</a:t>
            </a:r>
            <a:r>
              <a:rPr lang="ru-RU" sz="1600" dirty="0"/>
              <a:t> его последнего параметра генерирует событие типа </a:t>
            </a:r>
            <a:r>
              <a:rPr lang="en-US" sz="1600" dirty="0"/>
              <a:t>Expose</a:t>
            </a:r>
            <a:r>
              <a:rPr lang="ru-RU" sz="1600" dirty="0"/>
              <a:t> как при потере изображения в графическом окне </a:t>
            </a:r>
            <a:r>
              <a:rPr lang="ru-RU" sz="1600" dirty="0" smtClean="0"/>
              <a:t>программы.</a:t>
            </a:r>
            <a:r>
              <a:rPr lang="ru-RU" sz="1600" dirty="0"/>
              <a:t> </a:t>
            </a:r>
            <a:r>
              <a:rPr lang="ru-RU" sz="1600" dirty="0" smtClean="0"/>
              <a:t>Функция </a:t>
            </a:r>
            <a:r>
              <a:rPr lang="en-US" sz="1600" dirty="0"/>
              <a:t>reset</a:t>
            </a:r>
            <a:r>
              <a:rPr lang="ru-RU" sz="1600" dirty="0"/>
              <a:t> выполняет больше действий, чем непосредственно специфицирует ее исходный код, который имеет следующий вид.</a:t>
            </a:r>
          </a:p>
          <a:p>
            <a:r>
              <a:rPr lang="ru-RU" sz="1600" dirty="0" smtClean="0">
                <a:effectLst/>
              </a:rPr>
              <a:t> </a:t>
            </a:r>
            <a:r>
              <a:rPr lang="ru-RU" sz="1600" dirty="0" smtClean="0"/>
              <a:t> </a:t>
            </a:r>
            <a:r>
              <a:rPr lang="ru-RU" sz="1600" dirty="0"/>
              <a:t>/* Перезагрузка раскраски граней */</a:t>
            </a:r>
          </a:p>
          <a:p>
            <a:r>
              <a:rPr lang="ru-RU" sz="1600" dirty="0"/>
              <a:t> 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reset(Display* </a:t>
            </a:r>
            <a:r>
              <a:rPr lang="en-US" sz="1600" dirty="0" err="1"/>
              <a:t>dpy</a:t>
            </a:r>
            <a:r>
              <a:rPr lang="en-US" sz="1600" dirty="0"/>
              <a:t>, Window win,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FillFace</a:t>
            </a:r>
            <a:r>
              <a:rPr lang="en-US" sz="1600" dirty="0"/>
              <a:t>) {</a:t>
            </a:r>
            <a:endParaRPr lang="ru-RU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f = </a:t>
            </a:r>
            <a:r>
              <a:rPr lang="en-US" sz="1600" dirty="0" err="1"/>
              <a:t>FillFace</a:t>
            </a:r>
            <a:r>
              <a:rPr lang="en-US" sz="1600" dirty="0"/>
              <a:t>;                                    /* </a:t>
            </a:r>
            <a:r>
              <a:rPr lang="en-US" sz="1600" dirty="0" err="1"/>
              <a:t>индекс</a:t>
            </a:r>
            <a:r>
              <a:rPr lang="en-US" sz="1600" dirty="0"/>
              <a:t> </a:t>
            </a:r>
            <a:r>
              <a:rPr lang="en-US" sz="1600" dirty="0" err="1"/>
              <a:t>грани</a:t>
            </a:r>
            <a:r>
              <a:rPr lang="en-US" sz="1600" dirty="0"/>
              <a:t> */</a:t>
            </a:r>
            <a:endParaRPr lang="ru-RU" sz="1600" dirty="0"/>
          </a:p>
          <a:p>
            <a:r>
              <a:rPr lang="ru-RU" sz="1600" dirty="0"/>
              <a:t>/* Сохранить или Установить цвета внутренних граней */</a:t>
            </a:r>
          </a:p>
          <a:p>
            <a:r>
              <a:rPr lang="en-US" sz="1600" dirty="0"/>
              <a:t>for( ; f &lt; NFACE; f++)                                 /* </a:t>
            </a:r>
            <a:r>
              <a:rPr lang="ru-RU" sz="1600" dirty="0"/>
              <a:t>по фону</a:t>
            </a:r>
            <a:r>
              <a:rPr lang="en-US" sz="1600" dirty="0"/>
              <a:t> */</a:t>
            </a:r>
            <a:endParaRPr lang="ru-RU" sz="1600" dirty="0"/>
          </a:p>
          <a:p>
            <a:r>
              <a:rPr lang="en-US" sz="1600" dirty="0"/>
              <a:t>  face[f].tone = face[NFACE].tone;  /* </a:t>
            </a:r>
            <a:r>
              <a:rPr lang="ru-RU" sz="1600" dirty="0"/>
              <a:t>внешней грани</a:t>
            </a:r>
            <a:r>
              <a:rPr lang="en-US" sz="1600" dirty="0"/>
              <a:t> */</a:t>
            </a:r>
            <a:endParaRPr lang="ru-RU" sz="1600" dirty="0"/>
          </a:p>
          <a:p>
            <a:r>
              <a:rPr lang="ru-RU" sz="1600" dirty="0"/>
              <a:t>/* Установить фон окна и инициировать </a:t>
            </a:r>
            <a:r>
              <a:rPr lang="en-US" sz="1600" dirty="0"/>
              <a:t>Expose</a:t>
            </a:r>
            <a:r>
              <a:rPr lang="ru-RU" sz="1600" dirty="0"/>
              <a:t> */</a:t>
            </a:r>
          </a:p>
          <a:p>
            <a:r>
              <a:rPr lang="en-US" sz="1600" dirty="0" err="1"/>
              <a:t>XSetWindowBackground</a:t>
            </a:r>
            <a:r>
              <a:rPr lang="en-US" sz="1600" dirty="0"/>
              <a:t>(</a:t>
            </a:r>
            <a:r>
              <a:rPr lang="en-US" sz="1600" dirty="0" err="1"/>
              <a:t>dpy</a:t>
            </a:r>
            <a:r>
              <a:rPr lang="en-US" sz="1600" dirty="0"/>
              <a:t>, win, palette[face[f].tone]);</a:t>
            </a:r>
            <a:endParaRPr lang="ru-RU" sz="1600" dirty="0"/>
          </a:p>
          <a:p>
            <a:r>
              <a:rPr lang="en-US" sz="1600" dirty="0" err="1"/>
              <a:t>XClearArea</a:t>
            </a:r>
            <a:r>
              <a:rPr lang="en-US" sz="1600" dirty="0"/>
              <a:t>(</a:t>
            </a:r>
            <a:r>
              <a:rPr lang="en-US" sz="1600" dirty="0" err="1"/>
              <a:t>dpy</a:t>
            </a:r>
            <a:r>
              <a:rPr lang="en-US" sz="1600" dirty="0"/>
              <a:t>, win, 0, 0, 0, 0, True);     /* −&gt; Expose */</a:t>
            </a:r>
            <a:endParaRPr lang="ru-RU" sz="1600" dirty="0"/>
          </a:p>
          <a:p>
            <a:r>
              <a:rPr lang="en-US" sz="1600" dirty="0"/>
              <a:t>return(f);</a:t>
            </a:r>
            <a:endParaRPr lang="ru-RU" sz="1600" dirty="0"/>
          </a:p>
          <a:p>
            <a:r>
              <a:rPr lang="en-US" sz="1600" dirty="0"/>
              <a:t>} /* reset */</a:t>
            </a:r>
            <a:endParaRPr lang="ru-RU" sz="1600" dirty="0"/>
          </a:p>
          <a:p>
            <a:pPr marL="0" indent="0" algn="just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86749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Диаграмма управления функций модулей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400" dirty="0"/>
              <a:t>Контрольный модуль составляют функции диспетчеризации событий </a:t>
            </a:r>
            <a:r>
              <a:rPr lang="en-US" sz="1400" dirty="0"/>
              <a:t>dispatch</a:t>
            </a:r>
            <a:r>
              <a:rPr lang="ru-RU" sz="1400" dirty="0"/>
              <a:t>, обработки клавиатурных сигналов </a:t>
            </a:r>
            <a:r>
              <a:rPr lang="en-US" sz="1400" dirty="0"/>
              <a:t>rekey</a:t>
            </a:r>
            <a:r>
              <a:rPr lang="ru-RU" sz="1400" dirty="0"/>
              <a:t> и основная функция </a:t>
            </a:r>
            <a:r>
              <a:rPr lang="en-US" sz="1400" dirty="0"/>
              <a:t>main</a:t>
            </a:r>
            <a:r>
              <a:rPr lang="ru-RU" sz="1400" dirty="0"/>
              <a:t>. Эти 3 функции обеспечивают вызов всех функций дисплейного и геометрического модулей с передачей им информационных структур графа для отображения и модельной обработки.</a:t>
            </a:r>
            <a:r>
              <a:rPr lang="ru-RU" sz="1400" dirty="0" smtClean="0">
                <a:effectLst/>
              </a:rPr>
              <a:t> </a:t>
            </a:r>
          </a:p>
          <a:p>
            <a:pPr marL="0" indent="0" algn="just">
              <a:buNone/>
            </a:pPr>
            <a:r>
              <a:rPr lang="ru-RU" sz="1400" dirty="0"/>
              <a:t>Исходный текст контрольного модуля начинается следующими директивами подключения системных заголовочных файлов с логическими </a:t>
            </a:r>
            <a:r>
              <a:rPr lang="ru-RU" sz="1400" dirty="0" err="1"/>
              <a:t>макрокодами</a:t>
            </a:r>
            <a:r>
              <a:rPr lang="ru-RU" sz="1400" dirty="0"/>
              <a:t> клавиш </a:t>
            </a:r>
            <a:r>
              <a:rPr lang="en-US" sz="1400" dirty="0"/>
              <a:t>X</a:t>
            </a:r>
            <a:r>
              <a:rPr lang="ru-RU" sz="1400" dirty="0"/>
              <a:t>-графики и прикладного заголовка многоугольного графа:</a:t>
            </a:r>
            <a:r>
              <a:rPr lang="ru-RU" sz="1400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US" sz="1400" dirty="0"/>
              <a:t>#include &lt;X11/</a:t>
            </a:r>
            <a:r>
              <a:rPr lang="en-US" sz="1400" dirty="0" err="1"/>
              <a:t>keysym.h</a:t>
            </a:r>
            <a:r>
              <a:rPr lang="en-US" sz="1400" dirty="0"/>
              <a:t>&gt;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#include &lt;X11/</a:t>
            </a:r>
            <a:r>
              <a:rPr lang="en-US" sz="1400" dirty="0" err="1"/>
              <a:t>keysymdef.h</a:t>
            </a:r>
            <a:r>
              <a:rPr lang="en-US" sz="1400" dirty="0"/>
              <a:t>&gt;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#include "</a:t>
            </a:r>
            <a:r>
              <a:rPr lang="en-US" sz="1400" dirty="0" err="1"/>
              <a:t>polyhedron.h</a:t>
            </a:r>
            <a:r>
              <a:rPr lang="en-US" sz="1400" dirty="0"/>
              <a:t>"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 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Остальную часть контрольного модуля составляет исходный код его управляющих функций. 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/>
              <a:t>Наиболее простой в контрольном модуле является функция управления клавиатурой </a:t>
            </a:r>
            <a:r>
              <a:rPr lang="en-US" sz="1400" dirty="0"/>
              <a:t>rekey</a:t>
            </a:r>
            <a:r>
              <a:rPr lang="ru-RU" sz="1400" dirty="0"/>
              <a:t>. Эту функцию вызывает диспетчер событий </a:t>
            </a:r>
            <a:r>
              <a:rPr lang="en-US" sz="1400" dirty="0"/>
              <a:t>dispatch</a:t>
            </a:r>
            <a:r>
              <a:rPr lang="ru-RU" sz="1400" dirty="0"/>
              <a:t> для перезагрузки графического окна или завершения программы по нажатию управляющих клавиш </a:t>
            </a:r>
            <a:r>
              <a:rPr lang="en-US" sz="1400" dirty="0"/>
              <a:t>ESCAPE</a:t>
            </a:r>
            <a:r>
              <a:rPr lang="ru-RU" sz="1400" dirty="0"/>
              <a:t> и </a:t>
            </a:r>
            <a:r>
              <a:rPr lang="en-US" sz="1400" dirty="0"/>
              <a:t>F</a:t>
            </a:r>
            <a:r>
              <a:rPr lang="ru-RU" sz="1400" dirty="0"/>
              <a:t>10 на клавиатуре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sz="1400" dirty="0"/>
              <a:t>Рассмотренное клавиатурное управление реализует следующий исходный код функции </a:t>
            </a:r>
            <a:r>
              <a:rPr lang="en-US" sz="1400" dirty="0"/>
              <a:t>rekey</a:t>
            </a:r>
            <a:r>
              <a:rPr lang="ru-RU" sz="1400" dirty="0"/>
              <a:t>.</a:t>
            </a:r>
          </a:p>
          <a:p>
            <a:pPr marL="0" indent="0">
              <a:buNone/>
            </a:pPr>
            <a:r>
              <a:rPr lang="ru-RU" sz="1400" dirty="0"/>
              <a:t> 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rekey</a:t>
            </a:r>
            <a:r>
              <a:rPr lang="ru-RU" sz="1400" dirty="0"/>
              <a:t>(</a:t>
            </a:r>
            <a:r>
              <a:rPr lang="en-US" sz="1400" dirty="0" err="1"/>
              <a:t>XEvent</a:t>
            </a:r>
            <a:r>
              <a:rPr lang="ru-RU" sz="1400" dirty="0"/>
              <a:t>* </a:t>
            </a:r>
            <a:r>
              <a:rPr lang="en-US" sz="1400" dirty="0" err="1"/>
              <a:t>ev</a:t>
            </a:r>
            <a:r>
              <a:rPr lang="ru-RU" sz="1400" dirty="0"/>
              <a:t>) {               /* Обработка клавиатуры */</a:t>
            </a:r>
          </a:p>
          <a:p>
            <a:pPr marL="0" indent="0">
              <a:buNone/>
            </a:pPr>
            <a:r>
              <a:rPr lang="en-US" sz="1400" dirty="0"/>
              <a:t>Display</a:t>
            </a:r>
            <a:r>
              <a:rPr lang="ru-RU" sz="1400" dirty="0"/>
              <a:t>* </a:t>
            </a:r>
            <a:r>
              <a:rPr lang="en-US" sz="1400" dirty="0" err="1"/>
              <a:t>dpy</a:t>
            </a:r>
            <a:r>
              <a:rPr lang="ru-RU" sz="1400" dirty="0"/>
              <a:t> = </a:t>
            </a:r>
            <a:r>
              <a:rPr lang="en-US" sz="1400" dirty="0" err="1"/>
              <a:t>ev</a:t>
            </a:r>
            <a:r>
              <a:rPr lang="ru-RU" sz="1400" dirty="0"/>
              <a:t>-&gt;</a:t>
            </a:r>
            <a:r>
              <a:rPr lang="en-US" sz="1400" dirty="0" err="1"/>
              <a:t>xkey</a:t>
            </a:r>
            <a:r>
              <a:rPr lang="ru-RU" sz="1400" dirty="0"/>
              <a:t>.</a:t>
            </a:r>
            <a:r>
              <a:rPr lang="en-US" sz="1400" dirty="0"/>
              <a:t>display</a:t>
            </a:r>
            <a:r>
              <a:rPr lang="ru-RU" sz="1400" dirty="0"/>
              <a:t>;       /* адрес дисплейный */</a:t>
            </a:r>
          </a:p>
          <a:p>
            <a:pPr marL="0" indent="0">
              <a:buNone/>
            </a:pPr>
            <a:r>
              <a:rPr lang="en-US" sz="1400" dirty="0"/>
              <a:t>Window win</a:t>
            </a:r>
            <a:r>
              <a:rPr lang="ru-RU" sz="1400" dirty="0"/>
              <a:t> = </a:t>
            </a:r>
            <a:r>
              <a:rPr lang="en-US" sz="1400" dirty="0" err="1"/>
              <a:t>ev</a:t>
            </a:r>
            <a:r>
              <a:rPr lang="ru-RU" sz="1400" dirty="0"/>
              <a:t>-&gt;</a:t>
            </a:r>
            <a:r>
              <a:rPr lang="en-US" sz="1400" dirty="0" err="1"/>
              <a:t>xkey</a:t>
            </a:r>
            <a:r>
              <a:rPr lang="ru-RU" sz="1400" dirty="0"/>
              <a:t>.</a:t>
            </a:r>
            <a:r>
              <a:rPr lang="en-US" sz="1400" dirty="0"/>
              <a:t>window</a:t>
            </a:r>
            <a:r>
              <a:rPr lang="ru-RU" sz="1400" dirty="0"/>
              <a:t>;   /* идентификатор окна */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FillFace</a:t>
            </a:r>
            <a:r>
              <a:rPr lang="ru-RU" sz="1400" dirty="0"/>
              <a:t>;                      /* флаг очистки/закраски граней */</a:t>
            </a:r>
          </a:p>
          <a:p>
            <a:pPr marL="0" indent="0">
              <a:buNone/>
            </a:pPr>
            <a:r>
              <a:rPr lang="en-US" sz="1400" dirty="0" err="1"/>
              <a:t>KeySym</a:t>
            </a:r>
            <a:r>
              <a:rPr lang="en-US" sz="1400" dirty="0"/>
              <a:t> </a:t>
            </a:r>
            <a:r>
              <a:rPr lang="en-US" sz="1400" dirty="0" err="1"/>
              <a:t>ks</a:t>
            </a:r>
            <a:r>
              <a:rPr lang="ru-RU" sz="1400" dirty="0"/>
              <a:t>;                               /* логический код клавиши */</a:t>
            </a:r>
          </a:p>
          <a:p>
            <a:pPr marL="0" indent="0">
              <a:buNone/>
            </a:pPr>
            <a:r>
              <a:rPr lang="en-US" sz="1400" dirty="0" err="1"/>
              <a:t>XKeycodeToKeysym</a:t>
            </a:r>
            <a:r>
              <a:rPr lang="ru-RU" sz="1400" dirty="0"/>
              <a:t>(</a:t>
            </a:r>
            <a:r>
              <a:rPr lang="en-US" sz="1400" dirty="0" err="1"/>
              <a:t>dpy</a:t>
            </a:r>
            <a:r>
              <a:rPr lang="ru-RU" sz="1400" dirty="0"/>
              <a:t>, </a:t>
            </a:r>
            <a:r>
              <a:rPr lang="en-US" sz="1400" dirty="0" err="1"/>
              <a:t>ev</a:t>
            </a:r>
            <a:r>
              <a:rPr lang="ru-RU" sz="1400" dirty="0"/>
              <a:t>-&gt;</a:t>
            </a:r>
            <a:r>
              <a:rPr lang="en-US" sz="1400" dirty="0" err="1"/>
              <a:t>xkey</a:t>
            </a:r>
            <a:r>
              <a:rPr lang="ru-RU" sz="1400" dirty="0"/>
              <a:t>.</a:t>
            </a:r>
            <a:r>
              <a:rPr lang="en-US" sz="1400" dirty="0" err="1"/>
              <a:t>keycode</a:t>
            </a:r>
            <a:r>
              <a:rPr lang="ru-RU" sz="1400" dirty="0"/>
              <a:t>, 0);</a:t>
            </a:r>
          </a:p>
          <a:p>
            <a:pPr marL="0" indent="0">
              <a:buNone/>
            </a:pPr>
            <a:r>
              <a:rPr lang="en-US" sz="1400" dirty="0"/>
              <a:t>if</a:t>
            </a:r>
            <a:r>
              <a:rPr lang="ru-RU" sz="1400" dirty="0"/>
              <a:t>(</a:t>
            </a:r>
            <a:r>
              <a:rPr lang="en-US" sz="1400" dirty="0" err="1"/>
              <a:t>ks</a:t>
            </a:r>
            <a:r>
              <a:rPr lang="en-US" sz="1400" dirty="0"/>
              <a:t> </a:t>
            </a:r>
            <a:r>
              <a:rPr lang="ru-RU" sz="1400" dirty="0"/>
              <a:t>== </a:t>
            </a:r>
            <a:r>
              <a:rPr lang="en-US" sz="1400" dirty="0"/>
              <a:t>XK</a:t>
            </a:r>
            <a:r>
              <a:rPr lang="ru-RU" sz="1400" dirty="0"/>
              <a:t>_</a:t>
            </a:r>
            <a:r>
              <a:rPr lang="en-US" sz="1400" dirty="0"/>
              <a:t>F</a:t>
            </a:r>
            <a:r>
              <a:rPr lang="ru-RU" sz="1400" dirty="0"/>
              <a:t>10)         /* Контроль </a:t>
            </a:r>
            <a:r>
              <a:rPr lang="en-US" sz="1400" dirty="0"/>
              <a:t>F</a:t>
            </a:r>
            <a:r>
              <a:rPr lang="ru-RU" sz="1400" dirty="0"/>
              <a:t>10 для возврата кода */</a:t>
            </a:r>
          </a:p>
          <a:p>
            <a:pPr marL="0" indent="0">
              <a:buNone/>
            </a:pPr>
            <a:r>
              <a:rPr lang="ru-RU" sz="1400" dirty="0"/>
              <a:t>  </a:t>
            </a:r>
            <a:r>
              <a:rPr lang="en-US" sz="1400" dirty="0"/>
              <a:t>return</a:t>
            </a:r>
            <a:r>
              <a:rPr lang="ru-RU" sz="1400" dirty="0"/>
              <a:t>(10);                            /* завершения программы 10 */</a:t>
            </a:r>
          </a:p>
          <a:p>
            <a:pPr marL="0" indent="0">
              <a:buNone/>
            </a:pPr>
            <a:r>
              <a:rPr lang="en-US" sz="1400" dirty="0" err="1"/>
              <a:t>FillFace</a:t>
            </a:r>
            <a:r>
              <a:rPr lang="en-US" sz="1400" dirty="0"/>
              <a:t> = (</a:t>
            </a:r>
            <a:r>
              <a:rPr lang="en-US" sz="1400" dirty="0" err="1"/>
              <a:t>ev</a:t>
            </a:r>
            <a:r>
              <a:rPr lang="en-US" sz="1400" dirty="0"/>
              <a:t>-&gt;</a:t>
            </a:r>
            <a:r>
              <a:rPr lang="en-US" sz="1400" dirty="0" err="1"/>
              <a:t>xkey.state</a:t>
            </a:r>
            <a:r>
              <a:rPr lang="en-US" sz="1400" dirty="0"/>
              <a:t> &amp; Mod1Mask) ? NFACE : 0;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if(</a:t>
            </a:r>
            <a:r>
              <a:rPr lang="en-US" sz="1400" dirty="0" err="1"/>
              <a:t>ks</a:t>
            </a:r>
            <a:r>
              <a:rPr lang="en-US" sz="1400" dirty="0"/>
              <a:t> == </a:t>
            </a:r>
            <a:r>
              <a:rPr lang="en-US" sz="1400" dirty="0" err="1"/>
              <a:t>XK_Escape</a:t>
            </a:r>
            <a:r>
              <a:rPr lang="en-US" sz="1400" dirty="0"/>
              <a:t>)        /* </a:t>
            </a:r>
            <a:r>
              <a:rPr lang="en-US" sz="1400" dirty="0" err="1"/>
              <a:t>Контроль</a:t>
            </a:r>
            <a:r>
              <a:rPr lang="en-US" sz="1400" dirty="0"/>
              <a:t> Escape </a:t>
            </a:r>
            <a:r>
              <a:rPr lang="ru-RU" sz="1400" dirty="0"/>
              <a:t>для очистки</a:t>
            </a:r>
            <a:r>
              <a:rPr lang="en-US" sz="1400" dirty="0"/>
              <a:t> */</a:t>
            </a:r>
            <a:endParaRPr lang="ru-RU" sz="1400" dirty="0"/>
          </a:p>
          <a:p>
            <a:pPr marL="0" indent="0">
              <a:buNone/>
            </a:pPr>
            <a:r>
              <a:rPr lang="en-US" sz="1400" dirty="0"/>
              <a:t>  reset</a:t>
            </a:r>
            <a:r>
              <a:rPr lang="ru-RU" sz="1400" dirty="0"/>
              <a:t>(</a:t>
            </a:r>
            <a:r>
              <a:rPr lang="en-US" sz="1400" dirty="0" err="1"/>
              <a:t>dpy</a:t>
            </a:r>
            <a:r>
              <a:rPr lang="ru-RU" sz="1400" dirty="0"/>
              <a:t>, </a:t>
            </a:r>
            <a:r>
              <a:rPr lang="en-US" sz="1400" dirty="0"/>
              <a:t>win</a:t>
            </a:r>
            <a:r>
              <a:rPr lang="ru-RU" sz="1400" dirty="0"/>
              <a:t>, </a:t>
            </a:r>
            <a:r>
              <a:rPr lang="en-US" sz="1400" dirty="0" err="1"/>
              <a:t>FillFace</a:t>
            </a:r>
            <a:r>
              <a:rPr lang="ru-RU" sz="1400" dirty="0"/>
              <a:t>);         /* или перерисовки граней */</a:t>
            </a:r>
          </a:p>
          <a:p>
            <a:pPr marL="0" indent="0">
              <a:buNone/>
            </a:pPr>
            <a:r>
              <a:rPr lang="en-US" sz="1400" dirty="0"/>
              <a:t>return</a:t>
            </a:r>
            <a:r>
              <a:rPr lang="ru-RU" sz="1400" dirty="0"/>
              <a:t>(0);         /* возврат кода 0 продолжения программы */</a:t>
            </a:r>
          </a:p>
          <a:p>
            <a:pPr marL="0" indent="0">
              <a:buNone/>
            </a:pPr>
            <a:r>
              <a:rPr lang="ru-RU" sz="1400" dirty="0"/>
              <a:t>} /* </a:t>
            </a:r>
            <a:r>
              <a:rPr lang="en-US" sz="1400" dirty="0"/>
              <a:t>rekey</a:t>
            </a:r>
            <a:r>
              <a:rPr lang="ru-RU" sz="1400" dirty="0"/>
              <a:t> */</a:t>
            </a:r>
          </a:p>
          <a:p>
            <a:pPr marL="0" indent="0">
              <a:buNone/>
            </a:pP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905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Программа </a:t>
            </a:r>
            <a:r>
              <a:rPr lang="ru-RU" sz="3200" dirty="0"/>
              <a:t>для раскраски графа пирамиды</a:t>
            </a:r>
            <a:r>
              <a:rPr lang="ru-RU" sz="3200" dirty="0" smtClean="0">
                <a:effectLst/>
              </a:rPr>
              <a:t>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 smtClean="0"/>
              <a:t>граф пирамиды имеет </a:t>
            </a:r>
            <a:r>
              <a:rPr lang="ru-RU" sz="1800" dirty="0"/>
              <a:t>5 вершин, 8 ребер, 4 внутренние 3-угольные боковые грани и 4-угольное основание внешней грани. Плоская укладка многоугольного графа пирамиды показана на следующей схеме в координатной сетке из (8х8) клеток с произвольной нумерацией вершин его вершин, где </a:t>
            </a:r>
            <a:r>
              <a:rPr lang="en-US" sz="1800" dirty="0"/>
              <a:t>RGB</a:t>
            </a:r>
            <a:r>
              <a:rPr lang="ru-RU" sz="1800" dirty="0"/>
              <a:t> литеры граней обозначают цвета их правильной раскраски:</a:t>
            </a:r>
          </a:p>
          <a:p>
            <a:pPr algn="ctr"/>
            <a:endParaRPr lang="ru-RU" sz="1800" dirty="0" smtClean="0"/>
          </a:p>
          <a:p>
            <a:pPr algn="ctr"/>
            <a:r>
              <a:rPr lang="ru-RU" sz="1800" dirty="0"/>
              <a:t> Схема правильной раскраски пирамиды</a:t>
            </a:r>
          </a:p>
          <a:p>
            <a:endParaRPr lang="ru-RU" sz="1800" dirty="0" smtClean="0"/>
          </a:p>
          <a:p>
            <a:pPr marL="0" indent="0" algn="ctr">
              <a:buNone/>
            </a:pPr>
            <a:endParaRPr lang="ru-RU" sz="1800" dirty="0"/>
          </a:p>
          <a:p>
            <a:pPr algn="ctr"/>
            <a:endParaRPr lang="ru-RU" sz="1800" dirty="0"/>
          </a:p>
        </p:txBody>
      </p:sp>
      <p:pic>
        <p:nvPicPr>
          <p:cNvPr id="4" name="Изображение 3" descr="xrhomb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26" y="3863476"/>
            <a:ext cx="2975142" cy="26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6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Структура программы </a:t>
            </a:r>
            <a:r>
              <a:rPr lang="ru-RU" sz="3200" dirty="0"/>
              <a:t>раскраски графа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600" dirty="0"/>
              <a:t>Исходный текст этой программы раскраски графа целесообразно разделить на 3 модуля из геометрических, дисплейных и контролирующих прикладных функций. Декларации их информационных структур и макроопределение их констант следует сосредоточить в заголовочном файле "</a:t>
            </a:r>
            <a:r>
              <a:rPr lang="en-US" sz="1600" dirty="0"/>
              <a:t>polyhedron</a:t>
            </a:r>
            <a:r>
              <a:rPr lang="ru-RU" sz="1600" dirty="0"/>
              <a:t>.</a:t>
            </a:r>
            <a:r>
              <a:rPr lang="en-US" sz="1600" dirty="0"/>
              <a:t>h</a:t>
            </a:r>
            <a:r>
              <a:rPr lang="ru-RU" sz="1600" dirty="0"/>
              <a:t>", который включается в каждый функциональный модуль директивой </a:t>
            </a:r>
            <a:r>
              <a:rPr lang="en-US" sz="1600" dirty="0"/>
              <a:t>include</a:t>
            </a:r>
            <a:r>
              <a:rPr lang="ru-RU" sz="1600" dirty="0"/>
              <a:t>. Он начинается подключением системных заголовков базового интерфейса и утилит </a:t>
            </a:r>
            <a:r>
              <a:rPr lang="ru-RU" sz="1600" dirty="0" err="1"/>
              <a:t>X</a:t>
            </a:r>
            <a:r>
              <a:rPr lang="ru-RU" sz="1600" dirty="0"/>
              <a:t>-графики следующими директивами:</a:t>
            </a:r>
          </a:p>
          <a:p>
            <a:pPr marL="0" indent="0">
              <a:buNone/>
            </a:pPr>
            <a:r>
              <a:rPr lang="ru-RU" sz="1600" dirty="0" smtClean="0"/>
              <a:t>        </a:t>
            </a:r>
            <a:r>
              <a:rPr lang="en-US" sz="1600" dirty="0" smtClean="0"/>
              <a:t>#</a:t>
            </a:r>
            <a:r>
              <a:rPr lang="en-US" sz="1600" dirty="0"/>
              <a:t>include &lt;X11/</a:t>
            </a:r>
            <a:r>
              <a:rPr lang="en-US" sz="1600" dirty="0" err="1"/>
              <a:t>Xlib.h</a:t>
            </a:r>
            <a:r>
              <a:rPr lang="en-US" sz="1600" dirty="0"/>
              <a:t>&gt;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        </a:t>
            </a:r>
            <a:r>
              <a:rPr lang="en-US" sz="1600" dirty="0" smtClean="0"/>
              <a:t>#</a:t>
            </a:r>
            <a:r>
              <a:rPr lang="en-US" sz="1600" dirty="0"/>
              <a:t>include &lt;X11/</a:t>
            </a:r>
            <a:r>
              <a:rPr lang="en-US" sz="1600" dirty="0" err="1"/>
              <a:t>Xutil.h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r>
              <a:rPr lang="ru-RU" sz="1600" dirty="0"/>
              <a:t>Для вершин и ребер используются типовые графические структуры </a:t>
            </a:r>
            <a:r>
              <a:rPr lang="en-US" sz="1600" dirty="0" err="1"/>
              <a:t>XPoint</a:t>
            </a:r>
            <a:r>
              <a:rPr lang="ru-RU" sz="1600" dirty="0"/>
              <a:t> и </a:t>
            </a:r>
            <a:r>
              <a:rPr lang="en-US" sz="1600" dirty="0" err="1"/>
              <a:t>XSegment</a:t>
            </a:r>
            <a:r>
              <a:rPr lang="ru-RU" sz="1600" dirty="0"/>
              <a:t> , которые переименовываются в </a:t>
            </a:r>
            <a:r>
              <a:rPr lang="en-US" sz="1600" dirty="0" err="1"/>
              <a:t>XVertex</a:t>
            </a:r>
            <a:r>
              <a:rPr lang="ru-RU" sz="1600" dirty="0"/>
              <a:t> и </a:t>
            </a:r>
            <a:r>
              <a:rPr lang="en-US" sz="1600" dirty="0" err="1"/>
              <a:t>XEdge</a:t>
            </a:r>
            <a:r>
              <a:rPr lang="ru-RU" sz="1600" dirty="0"/>
              <a:t> следующими директивами:</a:t>
            </a:r>
          </a:p>
          <a:p>
            <a:pPr marL="0" indent="0"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typedef</a:t>
            </a:r>
            <a:r>
              <a:rPr lang="en-US" sz="1600" dirty="0" smtClean="0"/>
              <a:t> </a:t>
            </a:r>
            <a:r>
              <a:rPr lang="en-US" sz="1600" dirty="0" err="1"/>
              <a:t>XPoint</a:t>
            </a:r>
            <a:r>
              <a:rPr lang="en-US" sz="1600" dirty="0"/>
              <a:t> </a:t>
            </a:r>
            <a:r>
              <a:rPr lang="en-US" sz="1600" dirty="0" err="1"/>
              <a:t>XVertex</a:t>
            </a:r>
            <a:r>
              <a:rPr lang="ru-RU" sz="1600" dirty="0"/>
              <a:t>;           /* Структура вершины */</a:t>
            </a:r>
          </a:p>
          <a:p>
            <a:pPr marL="0" indent="0"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typedef</a:t>
            </a:r>
            <a:r>
              <a:rPr lang="en-US" sz="1600" dirty="0" smtClean="0"/>
              <a:t> </a:t>
            </a:r>
            <a:r>
              <a:rPr lang="en-US" sz="1600" dirty="0" err="1"/>
              <a:t>XSegment</a:t>
            </a:r>
            <a:r>
              <a:rPr lang="en-US" sz="1600" dirty="0"/>
              <a:t> </a:t>
            </a:r>
            <a:r>
              <a:rPr lang="en-US" sz="1600" dirty="0" err="1"/>
              <a:t>XEdge</a:t>
            </a:r>
            <a:r>
              <a:rPr lang="ru-RU" sz="1600" dirty="0"/>
              <a:t>;        /* Структура ребра */</a:t>
            </a:r>
          </a:p>
          <a:p>
            <a:pPr marL="0" indent="0">
              <a:buNone/>
            </a:pP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0569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Структура </a:t>
            </a:r>
            <a:r>
              <a:rPr lang="ru-RU" sz="3200" dirty="0" smtClean="0"/>
              <a:t>многоугольного графа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sz="1800" dirty="0"/>
              <a:t>Для спецификации граней многоугольного графа декларируется следующая собственная структура </a:t>
            </a:r>
            <a:r>
              <a:rPr lang="en-US" sz="1800" dirty="0" err="1"/>
              <a:t>XFace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r>
              <a:rPr lang="ru-RU" sz="1800" dirty="0"/>
              <a:t> </a:t>
            </a:r>
          </a:p>
          <a:p>
            <a:pPr marL="0" indent="0">
              <a:buNone/>
            </a:pPr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struct</a:t>
            </a:r>
            <a:r>
              <a:rPr lang="ru-RU" sz="1800" dirty="0"/>
              <a:t> {         /* Структура грани */</a:t>
            </a:r>
          </a:p>
          <a:p>
            <a:pPr marL="0" indent="0">
              <a:buNone/>
            </a:pPr>
            <a:r>
              <a:rPr lang="ru-RU" sz="1800" dirty="0"/>
              <a:t>  </a:t>
            </a:r>
            <a:r>
              <a:rPr lang="en-US" sz="1800" dirty="0" err="1"/>
              <a:t>XPoint</a:t>
            </a:r>
            <a:r>
              <a:rPr lang="ru-RU" sz="1800" dirty="0"/>
              <a:t> *</a:t>
            </a:r>
            <a:r>
              <a:rPr lang="en-US" sz="1800" dirty="0"/>
              <a:t>top</a:t>
            </a:r>
            <a:r>
              <a:rPr lang="ru-RU" sz="1800" dirty="0"/>
              <a:t>;            /* Адрес набора вершин */</a:t>
            </a:r>
          </a:p>
          <a:p>
            <a:pPr marL="0" indent="0">
              <a:buNone/>
            </a:pPr>
            <a:r>
              <a:rPr lang="ru-RU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Cn</a:t>
            </a:r>
            <a:r>
              <a:rPr lang="ru-RU" sz="1800" dirty="0"/>
              <a:t>;                     /* Число вершин */</a:t>
            </a:r>
          </a:p>
          <a:p>
            <a:pPr marL="0" indent="0">
              <a:buNone/>
            </a:pPr>
            <a:r>
              <a:rPr lang="ru-RU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tone</a:t>
            </a:r>
            <a:r>
              <a:rPr lang="ru-RU" sz="1800" dirty="0"/>
              <a:t>;                   /* Номер цвета */</a:t>
            </a:r>
          </a:p>
          <a:p>
            <a:pPr marL="0" indent="0">
              <a:buNone/>
            </a:pPr>
            <a:r>
              <a:rPr lang="ru-RU" sz="1800" dirty="0"/>
              <a:t>  </a:t>
            </a:r>
            <a:r>
              <a:rPr lang="en-US" sz="1800" dirty="0"/>
              <a:t>Region zone</a:t>
            </a:r>
            <a:r>
              <a:rPr lang="ru-RU" sz="1800" dirty="0"/>
              <a:t>;           /* Региональная зона */</a:t>
            </a:r>
          </a:p>
          <a:p>
            <a:pPr marL="0" indent="0">
              <a:buNone/>
            </a:pPr>
            <a:r>
              <a:rPr lang="ru-RU" sz="1800" dirty="0"/>
              <a:t>}</a:t>
            </a:r>
            <a:r>
              <a:rPr lang="en-US" sz="1800" dirty="0" err="1"/>
              <a:t>XFace</a:t>
            </a:r>
            <a:r>
              <a:rPr lang="ru-RU" sz="1800" dirty="0" smtClean="0"/>
              <a:t>;</a:t>
            </a:r>
          </a:p>
          <a:p>
            <a:r>
              <a:rPr lang="ru-RU" sz="1800" dirty="0"/>
              <a:t>Геометрическую модель многоугольного графа, в которой адресованы его перечисленные компоненты, декларирует следующая программная структура </a:t>
            </a:r>
            <a:r>
              <a:rPr lang="en-US" sz="1800" dirty="0" err="1"/>
              <a:t>XPolyGraph</a:t>
            </a:r>
            <a:r>
              <a:rPr lang="ru-RU" sz="1800" dirty="0"/>
              <a:t>:</a:t>
            </a:r>
          </a:p>
          <a:p>
            <a:r>
              <a:rPr lang="ru-RU" sz="1800" dirty="0"/>
              <a:t> </a:t>
            </a:r>
          </a:p>
          <a:p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struct</a:t>
            </a:r>
            <a:r>
              <a:rPr lang="ru-RU" sz="1800" dirty="0"/>
              <a:t> {    /* Структура многоугольного графа */</a:t>
            </a:r>
          </a:p>
          <a:p>
            <a:r>
              <a:rPr lang="ru-RU" sz="1800" dirty="0"/>
              <a:t>  </a:t>
            </a:r>
            <a:r>
              <a:rPr lang="en-US" sz="1800" dirty="0" err="1"/>
              <a:t>XVertex</a:t>
            </a:r>
            <a:r>
              <a:rPr lang="ru-RU" sz="1800" dirty="0"/>
              <a:t>* </a:t>
            </a:r>
            <a:r>
              <a:rPr lang="en-US" sz="1800" dirty="0"/>
              <a:t>vertex</a:t>
            </a:r>
            <a:r>
              <a:rPr lang="ru-RU" sz="1800" dirty="0"/>
              <a:t>;                 /* Адрес массива вершин */</a:t>
            </a:r>
          </a:p>
          <a:p>
            <a:r>
              <a:rPr lang="ru-RU" sz="1800" dirty="0"/>
              <a:t>  </a:t>
            </a:r>
            <a:r>
              <a:rPr lang="en-US" sz="1800" dirty="0" err="1"/>
              <a:t>XEdge</a:t>
            </a:r>
            <a:r>
              <a:rPr lang="ru-RU" sz="1800" dirty="0"/>
              <a:t>* </a:t>
            </a:r>
            <a:r>
              <a:rPr lang="en-US" sz="1800" dirty="0"/>
              <a:t>edge</a:t>
            </a:r>
            <a:r>
              <a:rPr lang="ru-RU" sz="1800" dirty="0"/>
              <a:t>;                          /* Адрес массива ребер */</a:t>
            </a:r>
          </a:p>
          <a:p>
            <a:r>
              <a:rPr lang="ru-RU" sz="1800" dirty="0"/>
              <a:t>  </a:t>
            </a:r>
            <a:r>
              <a:rPr lang="en-US" sz="1800" dirty="0" err="1"/>
              <a:t>XFace</a:t>
            </a:r>
            <a:r>
              <a:rPr lang="ru-RU" sz="1800" dirty="0"/>
              <a:t>* </a:t>
            </a:r>
            <a:r>
              <a:rPr lang="en-US" sz="1800" dirty="0"/>
              <a:t>face</a:t>
            </a:r>
            <a:r>
              <a:rPr lang="ru-RU" sz="1800" dirty="0"/>
              <a:t>;                         /* Адрес массива граней */</a:t>
            </a:r>
          </a:p>
          <a:p>
            <a:r>
              <a:rPr lang="ru-RU" sz="1800" dirty="0"/>
              <a:t>} </a:t>
            </a:r>
            <a:r>
              <a:rPr lang="en-US" sz="1800" dirty="0" err="1"/>
              <a:t>XPolyGraph</a:t>
            </a:r>
            <a:r>
              <a:rPr lang="ru-RU" sz="1800" dirty="0"/>
              <a:t>;</a:t>
            </a:r>
          </a:p>
          <a:p>
            <a:pPr marL="0" indent="0">
              <a:buNone/>
            </a:pP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359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Поля структуры </a:t>
            </a:r>
            <a:r>
              <a:rPr lang="en-US" sz="3200" dirty="0" err="1"/>
              <a:t>XPolyGraph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/>
              <a:t>Поля структуры </a:t>
            </a:r>
            <a:r>
              <a:rPr lang="en-US" sz="1600" dirty="0" err="1"/>
              <a:t>XPolyGraph</a:t>
            </a:r>
            <a:r>
              <a:rPr lang="ru-RU" sz="1600" dirty="0"/>
              <a:t> предназначены для адресации одноименных статических массивов геометрического модуля. Их размеры фиксируют число вершин, ребер и внутренних граней (плюс одна внешняя грань) на схеме графа макросами </a:t>
            </a:r>
            <a:r>
              <a:rPr lang="en-US" sz="1600" dirty="0"/>
              <a:t>NVERT</a:t>
            </a:r>
            <a:r>
              <a:rPr lang="ru-RU" sz="1600" dirty="0"/>
              <a:t>, </a:t>
            </a:r>
            <a:r>
              <a:rPr lang="en-US" sz="1600" dirty="0"/>
              <a:t>NEDGE</a:t>
            </a:r>
            <a:r>
              <a:rPr lang="ru-RU" sz="1600" dirty="0"/>
              <a:t> и </a:t>
            </a:r>
            <a:r>
              <a:rPr lang="en-US" sz="1600" dirty="0"/>
              <a:t>NFACE</a:t>
            </a:r>
            <a:r>
              <a:rPr lang="ru-RU" sz="1600" dirty="0"/>
              <a:t>, которые вычисляются в заголовочном файле. Этим вычислениям предшествует макроопределение константы </a:t>
            </a:r>
            <a:r>
              <a:rPr lang="en-US" sz="1600" dirty="0"/>
              <a:t>MB</a:t>
            </a:r>
            <a:r>
              <a:rPr lang="ru-RU" sz="1600" dirty="0"/>
              <a:t>0 для числа вершин внешней грани и констант </a:t>
            </a:r>
            <a:r>
              <a:rPr lang="en-US" sz="1600" dirty="0" err="1"/>
              <a:t>NFm</a:t>
            </a:r>
            <a:r>
              <a:rPr lang="ru-RU" sz="1600" dirty="0"/>
              <a:t>, каждая из которых фиксирует число </a:t>
            </a:r>
            <a:r>
              <a:rPr lang="en-US" sz="1600" dirty="0"/>
              <a:t>m</a:t>
            </a:r>
            <a:r>
              <a:rPr lang="ru-RU" sz="1600" dirty="0"/>
              <a:t>-угольных внутренних граней по схеме графа, причем, обычно 3</a:t>
            </a:r>
            <a:r>
              <a:rPr lang="ru-RU" sz="1600" u="sng" dirty="0"/>
              <a:t>&lt;</a:t>
            </a:r>
            <a:r>
              <a:rPr lang="en-US" sz="1600" dirty="0"/>
              <a:t>m</a:t>
            </a:r>
            <a:r>
              <a:rPr lang="ru-RU" sz="1600" u="sng" dirty="0"/>
              <a:t>&lt;</a:t>
            </a:r>
            <a:r>
              <a:rPr lang="ru-RU" sz="1600" dirty="0"/>
              <a:t>8. В частности, для графа пирамиды требуются следующие макроопределения, а для произвольного графа нужно снять некоторые комментарии в соответствии с его конфигурационной схемой:</a:t>
            </a:r>
          </a:p>
          <a:p>
            <a:r>
              <a:rPr lang="ru-RU" sz="1600" dirty="0"/>
              <a:t>#</a:t>
            </a:r>
            <a:r>
              <a:rPr lang="en-US" sz="1600" dirty="0"/>
              <a:t>define MB</a:t>
            </a:r>
            <a:r>
              <a:rPr lang="ru-RU" sz="1600" dirty="0"/>
              <a:t>0  4                   /* 4-угольная внешняя грань */</a:t>
            </a:r>
          </a:p>
          <a:p>
            <a:r>
              <a:rPr lang="ru-RU" sz="1600" dirty="0"/>
              <a:t>#</a:t>
            </a:r>
            <a:r>
              <a:rPr lang="en-US" sz="1600" dirty="0"/>
              <a:t>define NF</a:t>
            </a:r>
            <a:r>
              <a:rPr lang="ru-RU" sz="1600" dirty="0"/>
              <a:t>3   4          /* 4 3-угольные внутренние грани */</a:t>
            </a:r>
          </a:p>
          <a:p>
            <a:r>
              <a:rPr lang="ru-RU" sz="1600" dirty="0"/>
              <a:t>/* #</a:t>
            </a:r>
            <a:r>
              <a:rPr lang="en-US" sz="1600" dirty="0"/>
              <a:t>define NF</a:t>
            </a:r>
            <a:r>
              <a:rPr lang="ru-RU" sz="1600" dirty="0"/>
              <a:t>4 0 */  /* 0 4-угольных внутренних граней */</a:t>
            </a:r>
          </a:p>
          <a:p>
            <a:r>
              <a:rPr lang="ru-RU" sz="1600" dirty="0"/>
              <a:t>/* #</a:t>
            </a:r>
            <a:r>
              <a:rPr lang="en-US" sz="1600" dirty="0"/>
              <a:t>define NF</a:t>
            </a:r>
            <a:r>
              <a:rPr lang="ru-RU" sz="1600" dirty="0"/>
              <a:t>5 0 */  /* 0 5-угольных внутренних граней */</a:t>
            </a:r>
          </a:p>
          <a:p>
            <a:r>
              <a:rPr lang="ru-RU" sz="1600" dirty="0"/>
              <a:t>/* #</a:t>
            </a:r>
            <a:r>
              <a:rPr lang="en-US" sz="1600" dirty="0"/>
              <a:t>define NF</a:t>
            </a:r>
            <a:r>
              <a:rPr lang="ru-RU" sz="1600" dirty="0"/>
              <a:t>6 0 */  /* 0 6-угольных внутренних граней */</a:t>
            </a:r>
          </a:p>
          <a:p>
            <a:r>
              <a:rPr lang="ru-RU" sz="1600" dirty="0"/>
              <a:t>/* #</a:t>
            </a:r>
            <a:r>
              <a:rPr lang="en-US" sz="1600" dirty="0"/>
              <a:t>define NF</a:t>
            </a:r>
            <a:r>
              <a:rPr lang="ru-RU" sz="1600" dirty="0"/>
              <a:t>7 0 */  /* 0 7-угольных внутренних граней */</a:t>
            </a:r>
          </a:p>
          <a:p>
            <a:r>
              <a:rPr lang="ru-RU" sz="1600" dirty="0"/>
              <a:t>/* #</a:t>
            </a:r>
            <a:r>
              <a:rPr lang="en-US" sz="1600" dirty="0"/>
              <a:t>define NF</a:t>
            </a:r>
            <a:r>
              <a:rPr lang="ru-RU" sz="1600" dirty="0"/>
              <a:t>8 0 */  /* 0 8-угольных внутренних граней */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014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Расчет значений угольных констант для других графов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sz="1600" dirty="0"/>
              <a:t>Для других графов эти значения угольных констант должны быть изменены, но в любом варианте они обеспечивают конструктивное определение числа вершин, ребер и граней по соотношениям многоугольных графов. Проще всего найти число внутренних граней </a:t>
            </a:r>
            <a:r>
              <a:rPr lang="en-US" sz="1600" dirty="0"/>
              <a:t>NFACE</a:t>
            </a:r>
            <a:r>
              <a:rPr lang="ru-RU" sz="1600" dirty="0"/>
              <a:t>. Его определяет сумма внутренних угольников плоской укладки. Для графа пирамиды в этой сумме остаются только </a:t>
            </a:r>
            <a:r>
              <a:rPr lang="en-US" sz="1600" dirty="0"/>
              <a:t>NF</a:t>
            </a:r>
            <a:r>
              <a:rPr lang="ru-RU" sz="1600" dirty="0"/>
              <a:t>3 3-угольников и макроопределение числа граней имеет вид:</a:t>
            </a:r>
          </a:p>
          <a:p>
            <a:pPr marL="0" indent="0">
              <a:buNone/>
            </a:pPr>
            <a:r>
              <a:rPr lang="ru-RU" sz="1600" dirty="0"/>
              <a:t> </a:t>
            </a:r>
            <a:r>
              <a:rPr lang="ru-RU" sz="1600" dirty="0" smtClean="0"/>
              <a:t>       </a:t>
            </a:r>
            <a:r>
              <a:rPr lang="en-US" sz="1600" dirty="0" smtClean="0"/>
              <a:t>#</a:t>
            </a:r>
            <a:r>
              <a:rPr lang="en-US" sz="1600" dirty="0"/>
              <a:t>define NFACE   (NF3)    /* (NF3+ NF4+ NF5 \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                               + NF6+ NF7+NF8) */</a:t>
            </a:r>
            <a:endParaRPr lang="ru-RU" sz="1600" dirty="0"/>
          </a:p>
          <a:p>
            <a:pPr algn="just"/>
            <a:r>
              <a:rPr lang="ru-RU" sz="1600" dirty="0"/>
              <a:t>Число ребер </a:t>
            </a:r>
            <a:r>
              <a:rPr lang="en-US" sz="1600" dirty="0"/>
              <a:t>NEDGE</a:t>
            </a:r>
            <a:r>
              <a:rPr lang="ru-RU" sz="1600" dirty="0"/>
              <a:t> любого многоугольника графа определяет половина суммарной </a:t>
            </a:r>
            <a:r>
              <a:rPr lang="ru-RU" sz="1600" dirty="0" err="1"/>
              <a:t>угольности</a:t>
            </a:r>
            <a:r>
              <a:rPr lang="ru-RU" sz="1600" dirty="0"/>
              <a:t> граней. Для пирамиды вместе с </a:t>
            </a:r>
            <a:r>
              <a:rPr lang="ru-RU" sz="1600" dirty="0" err="1"/>
              <a:t>угольностью</a:t>
            </a:r>
            <a:r>
              <a:rPr lang="ru-RU" sz="1600" dirty="0"/>
              <a:t> внешней грани </a:t>
            </a:r>
            <a:r>
              <a:rPr lang="en-US" sz="1600" dirty="0"/>
              <a:t>MB</a:t>
            </a:r>
            <a:r>
              <a:rPr lang="ru-RU" sz="1600" dirty="0"/>
              <a:t>0 учитываются опять только </a:t>
            </a:r>
            <a:r>
              <a:rPr lang="en-US" sz="1600" dirty="0"/>
              <a:t>NF</a:t>
            </a:r>
            <a:r>
              <a:rPr lang="ru-RU" sz="1600" dirty="0"/>
              <a:t>3 3-угольников. Поэтому макроопределение числа ребер имеет следующий вид, а комментарий показывает расчетную формулу для общего случая:</a:t>
            </a:r>
          </a:p>
          <a:p>
            <a:pPr marL="0" indent="0">
              <a:buNone/>
            </a:pPr>
            <a:r>
              <a:rPr lang="ru-RU" sz="1600" dirty="0" smtClean="0"/>
              <a:t>       </a:t>
            </a:r>
            <a:r>
              <a:rPr lang="en-US" sz="1600" dirty="0" smtClean="0"/>
              <a:t>#</a:t>
            </a:r>
            <a:r>
              <a:rPr lang="en-US" sz="1600" dirty="0"/>
              <a:t>define NEDGE ((3*NF3 + MB0)/2)  /* ((3*NF3 + 4*NF4 \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+ 5*NF5 + 6*NF6 \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+ 7*NF7 + 8*NF8 \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</a:t>
            </a:r>
            <a:r>
              <a:rPr lang="ru-RU" sz="1600" dirty="0"/>
              <a:t>+ </a:t>
            </a:r>
            <a:r>
              <a:rPr lang="en-US" sz="1600" dirty="0"/>
              <a:t>MB</a:t>
            </a:r>
            <a:r>
              <a:rPr lang="ru-RU" sz="1600" dirty="0"/>
              <a:t>0)/2) *</a:t>
            </a:r>
            <a:r>
              <a:rPr lang="ru-RU" sz="1600" dirty="0" smtClean="0"/>
              <a:t>/</a:t>
            </a:r>
          </a:p>
          <a:p>
            <a:pPr algn="just"/>
            <a:r>
              <a:rPr lang="ru-RU" sz="1600" dirty="0"/>
              <a:t>Число ребер, согласно формуле Эйлера для любого плоского графа, на два меньше суммы числа вершин и граней (с учетом внешней грани). Вычисление числа вершин </a:t>
            </a:r>
            <a:r>
              <a:rPr lang="en-US" sz="1600" dirty="0"/>
              <a:t>NVERT</a:t>
            </a:r>
            <a:r>
              <a:rPr lang="ru-RU" sz="1600" dirty="0"/>
              <a:t> по Эйлеру обеспечивает следующее макроопределение:</a:t>
            </a:r>
          </a:p>
          <a:p>
            <a:pPr marL="0" indent="0">
              <a:buNone/>
            </a:pPr>
            <a:r>
              <a:rPr lang="ru-RU" sz="1600" dirty="0"/>
              <a:t> </a:t>
            </a:r>
          </a:p>
          <a:p>
            <a:pPr marL="0" indent="0">
              <a:buNone/>
            </a:pPr>
            <a:r>
              <a:rPr lang="ru-RU" sz="1600" dirty="0" smtClean="0"/>
              <a:t>        </a:t>
            </a:r>
            <a:r>
              <a:rPr lang="en-US" sz="1600" dirty="0" smtClean="0"/>
              <a:t>#</a:t>
            </a:r>
            <a:r>
              <a:rPr lang="en-US" sz="1600" dirty="0"/>
              <a:t>define NVERT (NEDGE-(NFACE+1)+2)     /* V+F−E=2 */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0867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Макроопределения </a:t>
            </a:r>
            <a:r>
              <a:rPr lang="ru-RU" sz="3200" dirty="0"/>
              <a:t>инвариантных констант, </a:t>
            </a:r>
            <a:r>
              <a:rPr lang="ru-RU" sz="3200" dirty="0" smtClean="0"/>
              <a:t>не зависящих </a:t>
            </a:r>
            <a:r>
              <a:rPr lang="ru-RU" sz="3200" dirty="0"/>
              <a:t>от структуры графа</a:t>
            </a:r>
            <a:r>
              <a:rPr lang="ru-RU" sz="3200" dirty="0" smtClean="0">
                <a:effectLst/>
              </a:rPr>
              <a:t>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Кроме указанных топологических констант графа, заголовочный файл содержит следующие макроопределения инвариантных констант, которые не зависят от структуры графа: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#</a:t>
            </a:r>
            <a:r>
              <a:rPr lang="en-US" sz="1600" dirty="0"/>
              <a:t>define NTONE</a:t>
            </a:r>
            <a:r>
              <a:rPr lang="ru-RU" sz="1600" dirty="0"/>
              <a:t>      4            /* число цветов граней графа */</a:t>
            </a:r>
          </a:p>
          <a:p>
            <a:r>
              <a:rPr lang="ru-RU" sz="1600" dirty="0"/>
              <a:t>#</a:t>
            </a:r>
            <a:r>
              <a:rPr lang="en-US" sz="1600" dirty="0"/>
              <a:t>define DEFTONE</a:t>
            </a:r>
            <a:r>
              <a:rPr lang="ru-RU" sz="1600" dirty="0"/>
              <a:t> 0 /* номер цвета грани по умолчанию */</a:t>
            </a:r>
          </a:p>
          <a:p>
            <a:r>
              <a:rPr lang="ru-RU" sz="1600" dirty="0"/>
              <a:t>#</a:t>
            </a:r>
            <a:r>
              <a:rPr lang="en-US" sz="1600" dirty="0"/>
              <a:t>define VDOT</a:t>
            </a:r>
            <a:r>
              <a:rPr lang="ru-RU" sz="1600" dirty="0"/>
              <a:t>        8                   /* диаметр вершин графа */</a:t>
            </a:r>
          </a:p>
          <a:p>
            <a:r>
              <a:rPr lang="ru-RU" sz="1600" dirty="0"/>
              <a:t>#</a:t>
            </a:r>
            <a:r>
              <a:rPr lang="en-US" sz="1600" dirty="0"/>
              <a:t>define EWIDTH</a:t>
            </a:r>
            <a:r>
              <a:rPr lang="ru-RU" sz="1600" dirty="0"/>
              <a:t>   2     /* толщина ребер графа (&lt;</a:t>
            </a:r>
            <a:r>
              <a:rPr lang="en-US" sz="1600" dirty="0"/>
              <a:t>VDOT</a:t>
            </a:r>
            <a:r>
              <a:rPr lang="ru-RU" sz="1600" dirty="0"/>
              <a:t>) */</a:t>
            </a:r>
          </a:p>
          <a:p>
            <a:r>
              <a:rPr lang="ru-RU" sz="1600" dirty="0"/>
              <a:t>#</a:t>
            </a:r>
            <a:r>
              <a:rPr lang="en-US" sz="1600" dirty="0"/>
              <a:t>define NUNIT</a:t>
            </a:r>
            <a:r>
              <a:rPr lang="ru-RU" sz="1600" dirty="0"/>
              <a:t>    8 /* диапазон градуировка схемы  %8=0*/</a:t>
            </a:r>
          </a:p>
          <a:p>
            <a:r>
              <a:rPr lang="ru-RU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2628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Спецификация </a:t>
            </a:r>
            <a:r>
              <a:rPr lang="ru-RU" sz="3200" dirty="0"/>
              <a:t>прототипов всех прикладных функций с разделением их по модулям</a:t>
            </a:r>
            <a:r>
              <a:rPr lang="ru-RU" sz="3200" dirty="0" smtClean="0">
                <a:effectLst/>
              </a:rPr>
              <a:t>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200" dirty="0"/>
              <a:t>Многогранный заголовочный файл завершает спецификация прототипов всех прикладных функций с разделением их по модулям:</a:t>
            </a:r>
          </a:p>
          <a:p>
            <a:r>
              <a:rPr lang="ru-RU" sz="1200" dirty="0" smtClean="0"/>
              <a:t>/</a:t>
            </a:r>
            <a:r>
              <a:rPr lang="ru-RU" sz="1200" dirty="0"/>
              <a:t>*Геометрический модуль (</a:t>
            </a:r>
            <a:r>
              <a:rPr lang="en-US" sz="1200" dirty="0"/>
              <a:t>pyramid</a:t>
            </a:r>
            <a:r>
              <a:rPr lang="ru-RU" sz="1200" dirty="0"/>
              <a:t>1) */</a:t>
            </a:r>
          </a:p>
          <a:p>
            <a:pPr marL="0" indent="0">
              <a:buNone/>
            </a:pPr>
            <a:r>
              <a:rPr lang="ru-RU" sz="1200" dirty="0"/>
              <a:t> 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assoc</a:t>
            </a:r>
            <a:r>
              <a:rPr lang="en-US" sz="1200" dirty="0"/>
              <a:t>(</a:t>
            </a:r>
            <a:r>
              <a:rPr lang="en-US" sz="1200" dirty="0" err="1"/>
              <a:t>XPolyGraph</a:t>
            </a:r>
            <a:r>
              <a:rPr lang="en-US" sz="1200" dirty="0"/>
              <a:t>*);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GC </a:t>
            </a:r>
            <a:r>
              <a:rPr lang="en-US" sz="1200" dirty="0" err="1"/>
              <a:t>congraph</a:t>
            </a:r>
            <a:r>
              <a:rPr lang="en-US" sz="1200" dirty="0"/>
              <a:t>(Display*);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Window </a:t>
            </a:r>
            <a:r>
              <a:rPr lang="en-US" sz="1200" dirty="0" err="1"/>
              <a:t>wingraph</a:t>
            </a:r>
            <a:r>
              <a:rPr lang="en-US" sz="1200" dirty="0"/>
              <a:t>(Display*, char*);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colorite</a:t>
            </a:r>
            <a:r>
              <a:rPr lang="en-US" sz="1200" dirty="0"/>
              <a:t>(Display*);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regraph</a:t>
            </a:r>
            <a:r>
              <a:rPr lang="en-US" sz="1200" dirty="0"/>
              <a:t>(Display*, Window, GC, </a:t>
            </a:r>
            <a:r>
              <a:rPr lang="en-US" sz="1200" dirty="0" err="1"/>
              <a:t>int</a:t>
            </a:r>
            <a:r>
              <a:rPr lang="en-US" sz="1200" dirty="0"/>
              <a:t>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reset(Display*, Window, </a:t>
            </a:r>
            <a:r>
              <a:rPr lang="en-US" sz="1200" dirty="0" err="1"/>
              <a:t>int</a:t>
            </a:r>
            <a:r>
              <a:rPr lang="en-US" sz="1200" dirty="0"/>
              <a:t>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reface(Display*, Window, GC, </a:t>
            </a:r>
            <a:r>
              <a:rPr lang="en-US" sz="1200" dirty="0" err="1"/>
              <a:t>int</a:t>
            </a:r>
            <a:r>
              <a:rPr lang="en-US" sz="1200" dirty="0"/>
              <a:t>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 </a:t>
            </a:r>
            <a:r>
              <a:rPr lang="ru-RU" sz="1200" dirty="0" smtClean="0"/>
              <a:t>/</a:t>
            </a:r>
            <a:r>
              <a:rPr lang="ru-RU" sz="1200" dirty="0"/>
              <a:t>*Дисплейный модуль (</a:t>
            </a:r>
            <a:r>
              <a:rPr lang="en-US" sz="1200" dirty="0"/>
              <a:t>pyramid</a:t>
            </a:r>
            <a:r>
              <a:rPr lang="ru-RU" sz="1200" dirty="0"/>
              <a:t>2) */</a:t>
            </a:r>
          </a:p>
          <a:p>
            <a:pPr marL="0" indent="0">
              <a:buNone/>
            </a:pPr>
            <a:r>
              <a:rPr lang="ru-RU" sz="1200" dirty="0"/>
              <a:t> 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relink(</a:t>
            </a:r>
            <a:r>
              <a:rPr lang="en-US" sz="1200" dirty="0" err="1"/>
              <a:t>XPolyGraph</a:t>
            </a:r>
            <a:r>
              <a:rPr lang="en-US" sz="1200" dirty="0"/>
              <a:t>*);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retrace();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resize(unsigned, unsigned);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rescale(unsigned, unsigned);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rebuild();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reconf</a:t>
            </a:r>
            <a:r>
              <a:rPr lang="en-US" sz="1200" dirty="0"/>
              <a:t>(unsigned, unsigned);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zotone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 </a:t>
            </a:r>
            <a:r>
              <a:rPr lang="ru-RU" sz="1200" dirty="0" smtClean="0"/>
              <a:t>/</a:t>
            </a:r>
            <a:r>
              <a:rPr lang="ru-RU" sz="1200" dirty="0"/>
              <a:t>*Контрольный модуль (</a:t>
            </a:r>
            <a:r>
              <a:rPr lang="en-US" sz="1200" dirty="0"/>
              <a:t>pyramid</a:t>
            </a:r>
            <a:r>
              <a:rPr lang="ru-RU" sz="1200" dirty="0"/>
              <a:t>0) */</a:t>
            </a:r>
          </a:p>
          <a:p>
            <a:pPr marL="0" indent="0">
              <a:buNone/>
            </a:pPr>
            <a:r>
              <a:rPr lang="ru-RU" sz="1200" dirty="0"/>
              <a:t> 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rekey(</a:t>
            </a:r>
            <a:r>
              <a:rPr lang="en-US" sz="1200" dirty="0" err="1"/>
              <a:t>XEvent</a:t>
            </a:r>
            <a:r>
              <a:rPr lang="en-US" sz="1200" dirty="0"/>
              <a:t>*);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dispatch(Display*, Window, GC);</a:t>
            </a:r>
            <a:endParaRPr lang="ru-RU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main(</a:t>
            </a:r>
            <a:r>
              <a:rPr lang="en-US" sz="1200" dirty="0" err="1"/>
              <a:t>int</a:t>
            </a:r>
            <a:r>
              <a:rPr lang="en-US" sz="1200" dirty="0"/>
              <a:t>, char* </a:t>
            </a:r>
            <a:r>
              <a:rPr lang="en-US" sz="1200" dirty="0" err="1"/>
              <a:t>argv</a:t>
            </a:r>
            <a:r>
              <a:rPr lang="en-US" sz="1200" dirty="0"/>
              <a:t>[]);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03100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5146</TotalTime>
  <Words>4058</Words>
  <Application>Microsoft Macintosh PowerPoint</Application>
  <PresentationFormat>Экран (4:3)</PresentationFormat>
  <Paragraphs>433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РАСКРАСКА ГРАНЕЙ МНОГОУГОЛЬНЫХ ГРАФОВ </vt:lpstr>
      <vt:lpstr>Алгоритм действий в графическом окне</vt:lpstr>
      <vt:lpstr>Программа для раскраски графа пирамиды </vt:lpstr>
      <vt:lpstr>Структура программы раскраски графа </vt:lpstr>
      <vt:lpstr>Структура многоугольного графа</vt:lpstr>
      <vt:lpstr>Поля структуры XPolyGraph </vt:lpstr>
      <vt:lpstr>Расчет значений угольных констант для других графов</vt:lpstr>
      <vt:lpstr>Макроопределения инвариантных констант, не зависящих от структуры графа </vt:lpstr>
      <vt:lpstr>Спецификация прототипов всех прикладных функций с разделением их по модулям </vt:lpstr>
      <vt:lpstr>Структура геометрического модуля </vt:lpstr>
      <vt:lpstr>Задание координатных массивов вершин равноугольных граней</vt:lpstr>
      <vt:lpstr>Координатные массивы его m-угольных граней (3&lt;m&lt;8) для любого графа</vt:lpstr>
      <vt:lpstr>Функциональный блок геометрического модуля. Прикладная функция assoc </vt:lpstr>
      <vt:lpstr> Трассировка рав(з)ноугольных граней в 1 массив </vt:lpstr>
      <vt:lpstr>Перестройка модельной геометрии графа </vt:lpstr>
      <vt:lpstr>Исходный текст функции rescale </vt:lpstr>
      <vt:lpstr>Габаритный контроль окна выполняет функция resize </vt:lpstr>
      <vt:lpstr>Исходный текст функции reconf </vt:lpstr>
      <vt:lpstr>(X, Y)-идентификация грани для перекраски </vt:lpstr>
      <vt:lpstr>Дисплейный модуль </vt:lpstr>
      <vt:lpstr>Адресация модельных массивов графа </vt:lpstr>
      <vt:lpstr>Распределение палитры цветов </vt:lpstr>
      <vt:lpstr>Настройка графического контекста </vt:lpstr>
      <vt:lpstr>Создание и настройка параметров графического окна </vt:lpstr>
      <vt:lpstr>Рисование графа в окне программы с помощью дисплейной функции regraph</vt:lpstr>
      <vt:lpstr>Функция перерисовки граней</vt:lpstr>
      <vt:lpstr>Дисплейная функция reset </vt:lpstr>
      <vt:lpstr>Диаграмма управления функций модулей </vt:lpstr>
    </vt:vector>
  </TitlesOfParts>
  <Company>03314-017-6032325-02516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РАСКРАСКА ГРАНЕЙ МНОГОУГОЛЬНЫХ ГРАФОВ </dc:title>
  <dc:creator>Тамара Волосатова</dc:creator>
  <cp:lastModifiedBy>Тамара Волосатова</cp:lastModifiedBy>
  <cp:revision>18</cp:revision>
  <dcterms:created xsi:type="dcterms:W3CDTF">2016-02-13T14:26:40Z</dcterms:created>
  <dcterms:modified xsi:type="dcterms:W3CDTF">2016-02-17T04:13:30Z</dcterms:modified>
</cp:coreProperties>
</file>