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F6916-ED0F-4996-811C-A162444D7A32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4C9AC-5472-4B46-BC15-EC1053E90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2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4C9AC-5472-4B46-BC15-EC1053E9004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1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270C-D34B-49BB-8BF9-B6BA82DEC61E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B981-3B2B-4664-8550-68897A164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1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270C-D34B-49BB-8BF9-B6BA82DEC61E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B981-3B2B-4664-8550-68897A164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61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270C-D34B-49BB-8BF9-B6BA82DEC61E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B981-3B2B-4664-8550-68897A164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8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270C-D34B-49BB-8BF9-B6BA82DEC61E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B981-3B2B-4664-8550-68897A164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02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270C-D34B-49BB-8BF9-B6BA82DEC61E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B981-3B2B-4664-8550-68897A164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3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270C-D34B-49BB-8BF9-B6BA82DEC61E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B981-3B2B-4664-8550-68897A164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6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270C-D34B-49BB-8BF9-B6BA82DEC61E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B981-3B2B-4664-8550-68897A164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73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270C-D34B-49BB-8BF9-B6BA82DEC61E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B981-3B2B-4664-8550-68897A164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0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270C-D34B-49BB-8BF9-B6BA82DEC61E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B981-3B2B-4664-8550-68897A164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6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270C-D34B-49BB-8BF9-B6BA82DEC61E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B981-3B2B-4664-8550-68897A164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97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270C-D34B-49BB-8BF9-B6BA82DEC61E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B981-3B2B-4664-8550-68897A164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48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270C-D34B-49BB-8BF9-B6BA82DEC61E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5B981-3B2B-4664-8550-68897A164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6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2614" y="0"/>
            <a:ext cx="1065067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特征选择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可选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特征：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5, 187, 188, 197,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198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193, 194,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241,  242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原因：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BackBlaze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分析发现硬盘故障与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SMART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187, 188, 197,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198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属性有极大的关系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El-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Shimi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分析报告指出在随机森林模型中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9, 193, 194, 241 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特征权重大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这些特征没有大量的空值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 smtClean="0"/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KNN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特征选择：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10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个特征全选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二：数据预处理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过滤指定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特征的原始数据而非正则化数据：正则化定义不明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为减小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样本点</a:t>
            </a:r>
            <a:r>
              <a:rPr lang="en-US" altLang="zh-CN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与非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元素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的差异，对</a:t>
            </a:r>
            <a:r>
              <a:rPr lang="en-US" altLang="zh-CN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操作；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KNN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不需要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正则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化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这会使得样本点抱团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故障平滑或回溯：对故障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HDD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选前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天进行回溯，重置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记为正样本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选择特定型号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HDD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：我们选的是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“ST4000DM000”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型号，因为可用数据量大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平衡数据集：对于故障硬盘，随机采该盘正常时的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天数据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三：模型选择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KNN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优点：精度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高、对异常值不敏感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、对输入没有特定假设要求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缺点：计算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复杂度高，空间复杂度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3, 5, 7</a:t>
            </a: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四：评估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评估方法：十折交叉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验证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评估指标：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Precision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Recall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Accuracy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F1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ROC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曲线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0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62369"/>
              </p:ext>
            </p:extLst>
          </p:nvPr>
        </p:nvGraphicFramePr>
        <p:xfrm>
          <a:off x="1994173" y="785139"/>
          <a:ext cx="8608739" cy="30515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717">
                  <a:extLst>
                    <a:ext uri="{9D8B030D-6E8A-4147-A177-3AD203B41FA5}">
                      <a16:colId xmlns:a16="http://schemas.microsoft.com/office/drawing/2014/main" val="2261791682"/>
                    </a:ext>
                  </a:extLst>
                </a:gridCol>
                <a:gridCol w="925551">
                  <a:extLst>
                    <a:ext uri="{9D8B030D-6E8A-4147-A177-3AD203B41FA5}">
                      <a16:colId xmlns:a16="http://schemas.microsoft.com/office/drawing/2014/main" val="2493893245"/>
                    </a:ext>
                  </a:extLst>
                </a:gridCol>
                <a:gridCol w="847493">
                  <a:extLst>
                    <a:ext uri="{9D8B030D-6E8A-4147-A177-3AD203B41FA5}">
                      <a16:colId xmlns:a16="http://schemas.microsoft.com/office/drawing/2014/main" val="738634632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1574540330"/>
                    </a:ext>
                  </a:extLst>
                </a:gridCol>
                <a:gridCol w="903249">
                  <a:extLst>
                    <a:ext uri="{9D8B030D-6E8A-4147-A177-3AD203B41FA5}">
                      <a16:colId xmlns:a16="http://schemas.microsoft.com/office/drawing/2014/main" val="1080461803"/>
                    </a:ext>
                  </a:extLst>
                </a:gridCol>
                <a:gridCol w="858643">
                  <a:extLst>
                    <a:ext uri="{9D8B030D-6E8A-4147-A177-3AD203B41FA5}">
                      <a16:colId xmlns:a16="http://schemas.microsoft.com/office/drawing/2014/main" val="1866179219"/>
                    </a:ext>
                  </a:extLst>
                </a:gridCol>
                <a:gridCol w="880947">
                  <a:extLst>
                    <a:ext uri="{9D8B030D-6E8A-4147-A177-3AD203B41FA5}">
                      <a16:colId xmlns:a16="http://schemas.microsoft.com/office/drawing/2014/main" val="1897898714"/>
                    </a:ext>
                  </a:extLst>
                </a:gridCol>
                <a:gridCol w="838717">
                  <a:extLst>
                    <a:ext uri="{9D8B030D-6E8A-4147-A177-3AD203B41FA5}">
                      <a16:colId xmlns:a16="http://schemas.microsoft.com/office/drawing/2014/main" val="1094364152"/>
                    </a:ext>
                  </a:extLst>
                </a:gridCol>
                <a:gridCol w="967778">
                  <a:extLst>
                    <a:ext uri="{9D8B030D-6E8A-4147-A177-3AD203B41FA5}">
                      <a16:colId xmlns:a16="http://schemas.microsoft.com/office/drawing/2014/main" val="2281905936"/>
                    </a:ext>
                  </a:extLst>
                </a:gridCol>
              </a:tblGrid>
              <a:tr h="435930">
                <a:tc gridSpan="9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KNN Experiment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Result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44588"/>
                  </a:ext>
                </a:extLst>
              </a:tr>
              <a:tr h="435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561951"/>
                  </a:ext>
                </a:extLst>
              </a:tr>
              <a:tr h="435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20617"/>
                  </a:ext>
                </a:extLst>
              </a:tr>
              <a:tr h="435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0.8061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0.9099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0.7697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0.8722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0.7516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0.8449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0.7402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0.8291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16443"/>
                  </a:ext>
                </a:extLst>
              </a:tr>
              <a:tr h="435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0.9064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0.9876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0.9216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0.9901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0.9266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0.9307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035188"/>
                  </a:ext>
                </a:extLst>
              </a:tr>
              <a:tr h="435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0.8431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0.9445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0.8217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0.8090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0.9043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0.8934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57207"/>
                  </a:ext>
                </a:extLst>
              </a:tr>
              <a:tr h="435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F1_score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0.8533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0.9471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0.8388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0.9274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0.9126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0.8246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0.9036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4168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71500" y="18888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五、实验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（可横纵向对比）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56" y="785139"/>
            <a:ext cx="5852172" cy="438912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1500" y="51742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六、总结与展望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03236" y="6488668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eference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Proactive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​ ​Prediction​ ​of​ ​Hard​ ​Disk​ ​Drive​ ​Failure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1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375</Words>
  <Application>Microsoft Office PowerPoint</Application>
  <PresentationFormat>宽屏</PresentationFormat>
  <Paragraphs>79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yiguanxian@gmail.com</dc:creator>
  <cp:lastModifiedBy>yiguanxian@gmail.com</cp:lastModifiedBy>
  <cp:revision>42</cp:revision>
  <dcterms:created xsi:type="dcterms:W3CDTF">2019-03-28T02:44:16Z</dcterms:created>
  <dcterms:modified xsi:type="dcterms:W3CDTF">2019-03-30T13:15:27Z</dcterms:modified>
</cp:coreProperties>
</file>