
<file path=[Content_Types].xml><?xml version="1.0" encoding="utf-8"?>
<Types xmlns="http://schemas.openxmlformats.org/package/2006/content-types">
  <Default Extension="emf" ContentType="image/x-em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57" r:id="rId2"/>
    <p:sldMasterId id="2147483655" r:id="rId3"/>
    <p:sldMasterId id="2147483653" r:id="rId4"/>
    <p:sldMasterId id="2147483669" r:id="rId5"/>
    <p:sldMasterId id="2147483659" r:id="rId6"/>
    <p:sldMasterId id="2147483661" r:id="rId7"/>
    <p:sldMasterId id="2147483664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8" r:id="rId10"/>
    <p:sldId id="285" r:id="rId11"/>
    <p:sldId id="286" r:id="rId12"/>
    <p:sldId id="287" r:id="rId13"/>
    <p:sldId id="288" r:id="rId14"/>
    <p:sldId id="289" r:id="rId15"/>
    <p:sldId id="28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84"/>
  </p:normalViewPr>
  <p:slideViewPr>
    <p:cSldViewPr snapToGrid="0" snapToObjects="1">
      <p:cViewPr varScale="1">
        <p:scale>
          <a:sx n="109" d="100"/>
          <a:sy n="109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45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91509F-5F7C-8945-871F-3452F7044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17238-BFEB-4040-AE40-ED9E02E7C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16DE-6731-8749-9AAB-B743531C4CC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120B7-C1B7-A14E-B451-B0D0EDE48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D279-87C0-D940-8F6A-007E0BEA05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B9FE-5433-144B-B5A3-1B7D3BA3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0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A2FD-B261-9143-B91F-48B22BB5936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6CD9-8F23-BA4E-AF18-C8203EF8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E764-B83B-C34A-BFDB-9AABD9D0B5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713" y="5190716"/>
            <a:ext cx="10131287" cy="10156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917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0FEE-9960-B54C-A930-F43197EE6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13853AB8-4F92-A54B-9E82-510A2C79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E93A4E2-A7C2-E54F-BE8A-D3298634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8732BE2-6E0F-5446-B4E5-E8068E3A0B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2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8DCDB0-CB5C-1D4E-97B6-4C45BCBC9A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513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6DEF4-E0F7-5945-8596-C455B5C16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8513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EB294BE-6D08-8F44-85A2-819BF9AC60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62599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590938A-A2A4-E943-83CC-5DA1AC7A90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62600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F32EA24-32A7-7746-AD51-6F1F3229B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2600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94BFB10-E2C7-8745-9886-43564469C4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553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FF46C3-8ADD-6843-8312-ECBC62A64D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80554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3F0C0E4-BE5A-5F44-9EA4-7DFA758F94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0554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3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09BD3F-F530-F243-869B-69BA7F001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1881" y="-51880"/>
            <a:ext cx="6115455" cy="346953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36A131-4879-FB47-9E7B-AAF8A9CB3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651" y="4284101"/>
            <a:ext cx="2012400" cy="747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6C93232-97D6-E84B-BC73-E18B06B47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651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8EE14CE-ADFF-424F-9477-F049FF4968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547" y="4284200"/>
            <a:ext cx="201240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13A2B92-0A31-F749-AA48-B7F0E5A349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5547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1500">
                <a:solidFill>
                  <a:schemeClr val="bg1"/>
                </a:solidFill>
              </a:defRPr>
            </a:lvl2pPr>
            <a:lvl3pPr marL="914400" indent="0" algn="ctr">
              <a:buNone/>
              <a:defRPr sz="1500">
                <a:solidFill>
                  <a:schemeClr val="bg1"/>
                </a:solidFill>
              </a:defRPr>
            </a:lvl3pPr>
            <a:lvl4pPr marL="1371600" indent="0" algn="ctr">
              <a:buNone/>
              <a:defRPr sz="1500">
                <a:solidFill>
                  <a:schemeClr val="bg1"/>
                </a:solidFill>
              </a:defRPr>
            </a:lvl4pPr>
            <a:lvl5pPr marL="1828800" indent="0" algn="ctr"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0625686-7B8B-1D40-BB0A-3C620C8839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8040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036D8AD-6FA2-DB4E-95BB-26438FC1B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117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DC0E9AD-34FF-E348-AEC2-650A5F31A1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8590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57A56864-18E3-6E4E-91D4-EAFD7C618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2117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39" name="Picture Placeholder 7">
            <a:extLst>
              <a:ext uri="{FF2B5EF4-FFF2-40B4-BE49-F238E27FC236}">
                <a16:creationId xmlns:a16="http://schemas.microsoft.com/office/drawing/2014/main" id="{B9F7D0CA-DBE3-4F47-84DB-DA1FC5A3A5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62472" y="3419856"/>
            <a:ext cx="6129528" cy="3419856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416-58EA-C44A-9B46-10FB28DC5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38" y="2882348"/>
            <a:ext cx="5128591" cy="1382575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407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6B34-8EDA-4D44-BDDD-20468D98C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0512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884B-E17B-D54F-8E79-2F15B4975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6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6979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790E71-12F6-B647-BCA1-327DC5174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slide</a:t>
            </a:r>
          </a:p>
        </p:txBody>
      </p:sp>
    </p:spTree>
    <p:extLst>
      <p:ext uri="{BB962C8B-B14F-4D97-AF65-F5344CB8AC3E}">
        <p14:creationId xmlns:p14="http://schemas.microsoft.com/office/powerpoint/2010/main" val="30644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5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560-602F-6F44-BBAC-738812F69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6876" y="2703443"/>
            <a:ext cx="7013654" cy="166977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290AAC-283B-AE4C-986B-45D11E0959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7163" y="4502426"/>
            <a:ext cx="7013575" cy="2590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 name, Source title</a:t>
            </a:r>
          </a:p>
        </p:txBody>
      </p:sp>
    </p:spTree>
    <p:extLst>
      <p:ext uri="{BB962C8B-B14F-4D97-AF65-F5344CB8AC3E}">
        <p14:creationId xmlns:p14="http://schemas.microsoft.com/office/powerpoint/2010/main" val="32642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1D3-46C6-F144-8986-DDBB5EBF6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1D9E0-7895-1844-AA2F-9951D42B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6B93-2AC1-6C4A-B53C-BC9A5AA38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1C3D7-2560-AB4E-BB3A-7579EFA67D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399"/>
            <a:ext cx="10548730" cy="39098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C31-35B9-DA46-8DC2-4B346C71ED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444" y="365125"/>
            <a:ext cx="10555356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85BC81-5052-9E44-B6CF-9B9C6D624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8512" y="2564296"/>
            <a:ext cx="3240000" cy="3080854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32B25-42E2-D146-AC04-F1A5A9CC9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3800" y="2560638"/>
            <a:ext cx="3240000" cy="308451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36C888-E37E-8743-BB9A-3EF08E6C9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6156" y="2563813"/>
            <a:ext cx="3240000" cy="308133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F330E-EE1C-794E-BA7E-EF36D5974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3" y="1973400"/>
            <a:ext cx="10555287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A01A3D54-A4D1-C144-88DF-ABDDCBB69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FCA324EE-53C6-EF4C-84AC-80E63F35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F61D78-752D-ED4F-A80D-74D924F71B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000263" cy="5760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4921A1-9A34-1B48-B9C0-15E906CEB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365125"/>
            <a:ext cx="5763228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F0D749D-75AE-CE44-BC17-5B5DF6E7F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0572" y="1909823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003556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7FEA4C9-BA9B-7C43-9889-688988E28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3800" y="1909822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18FC8DCF-27C9-0146-B90F-DF50FBC6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7">
            <a:extLst>
              <a:ext uri="{FF2B5EF4-FFF2-40B4-BE49-F238E27FC236}">
                <a16:creationId xmlns:a16="http://schemas.microsoft.com/office/drawing/2014/main" id="{3FB8A6CD-ADAC-AA4F-A66F-89886565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90A76-5888-0A45-A98E-4057ECA50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27711-16AE-A04D-904F-3DF0D6A6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66AFB-AD02-CE46-9D21-44E49433BA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3EFB25-0EC8-E248-86CC-1CA5CCDD8C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1E017-F865-3D47-B1D6-7DD8B4F814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18BC7-8130-934F-AF40-9336BCC9CE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0529-6FDF-8541-ADEB-D9DD465B85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6876" y="2291309"/>
            <a:ext cx="622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C4F6D76E-9B80-4848-B0CE-DCBEBBF1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216B959-D1D3-754A-90D5-4F13B3D8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A7E9EDF-CA87-D14B-A491-EF77FED6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7BD67-ABC4-3D4E-BC0A-FEFCC3F87C1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22487" y="0"/>
            <a:ext cx="369513" cy="369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BBC5E-9DCC-3742-928B-170167BB59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1733" y="6195036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1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D494A7-29E9-3C4E-B8DB-9BFC03881E1D}"/>
              </a:ext>
            </a:extLst>
          </p:cNvPr>
          <p:cNvSpPr/>
          <p:nvPr userDrawn="1"/>
        </p:nvSpPr>
        <p:spPr>
          <a:xfrm>
            <a:off x="6072000" y="0"/>
            <a:ext cx="6120000" cy="34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6AAC6-7F5E-154C-A08B-457168B196E7}"/>
              </a:ext>
            </a:extLst>
          </p:cNvPr>
          <p:cNvSpPr/>
          <p:nvPr userDrawn="1"/>
        </p:nvSpPr>
        <p:spPr>
          <a:xfrm>
            <a:off x="0" y="3420000"/>
            <a:ext cx="6072000" cy="34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5AE3B2-1AE7-1049-9CAB-DF6AB93793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8051" y="4072396"/>
            <a:ext cx="207704" cy="2077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7A1337-DFB5-FD49-8D09-E208E65F07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486" y="4072396"/>
            <a:ext cx="207704" cy="207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D258F-CB66-A549-A7D5-1DE205162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587947" y="5946093"/>
            <a:ext cx="207704" cy="2077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EBAA28-1F47-0848-923A-3BE25A7CCB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3057843" y="5946093"/>
            <a:ext cx="207704" cy="207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49687C-5ABE-1D49-B7A8-EF90586595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0990" y="714188"/>
            <a:ext cx="207704" cy="2077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39C084-B383-5848-A03F-37D79222E5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8668" y="714188"/>
            <a:ext cx="207704" cy="207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E84527-7507-B34C-9099-26D97645DC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6661902" y="2598417"/>
            <a:ext cx="207704" cy="207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58CA62-DEA7-0C40-B277-5DFDA1F2E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9134413" y="2598417"/>
            <a:ext cx="207704" cy="2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-person-does-not-exist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8F71-4021-EF49-B3CC-E03D2EF7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" y="5169810"/>
            <a:ext cx="10131287" cy="1015664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Using Bodystorming to Help Convert Microphone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Muting and Video Disabling Actions in a Video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Calling Environment for Tobii Eye-Tracker Usage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br>
              <a:rPr lang="en-US" dirty="0"/>
            </a:br>
            <a:r>
              <a:rPr lang="en-US" sz="1400" dirty="0"/>
              <a:t>Robson Basha | 100750867 | February 26</a:t>
            </a:r>
            <a:r>
              <a:rPr lang="en-US" sz="1400" baseline="30000" dirty="0"/>
              <a:t>th</a:t>
            </a:r>
            <a:r>
              <a:rPr lang="en-US" sz="1400" dirty="0"/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336430"/>
            <a:ext cx="5238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We used bodystorming to better understand how to implement microphone muting and video feed disabling in a one-on-one video call.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Two participants took turns assuming the role of a handicapped person trying to make a video call using the eye-tracking interactions.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Those who were not the actor took notes on the scene and what could be improved.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Changes to the interactions include more minimal UI design to not overstimulate the eyes, and staring at elements to confirm selection to reduce eye strain.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159337"/>
            <a:ext cx="10548730" cy="1325563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045490"/>
            <a:ext cx="5238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We started by cutting down the scope of the interactions we want to map eye-tracking to.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This is so that we could focus on what was the most important aspects to convert and polish them to be as easy-to-use as possible.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We created a use case diagram for these two interactions, which were microphone muting and video hiding.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We thought that these two interactions made the most sense to convert to automated eye-tracking actions as they somewhat </a:t>
            </a:r>
            <a:r>
              <a:rPr lang="en-US" dirty="0"/>
              <a:t>correlate with actions taken in the real world and are also used very frequently in one-on-one discussions.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BD85F68-4D4C-77B5-1A2C-08641DCC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81" y="2039022"/>
            <a:ext cx="5423505" cy="21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101356"/>
            <a:ext cx="10548730" cy="1325563"/>
          </a:xfrm>
        </p:spPr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028343"/>
            <a:ext cx="5238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We created a persona that the actor would roleplay during the bodystorming session.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We then set up a laptop at a desk with a mock-up interface for the actor to use in conjunction with Tobii’s Gaze Trace to pretend we have a functioning prototype.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The actor would engage in the following: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Have a one minute back-and-forth discussion with a fake person to test the “Gaze to Speak”.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Walk away for a bit to test the automatic video disabling.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Return to laptop and click the “Leave Call” button with a blink.</a:t>
            </a:r>
          </a:p>
          <a:p>
            <a:pPr marL="285750" indent="-285750">
              <a:buFontTx/>
              <a:buChar char="-"/>
            </a:pPr>
            <a:r>
              <a:rPr lang="en-CA" dirty="0"/>
              <a:t>The observer would take notes and pause the scene whenever they feel they have a what-if situation that could occur.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463B3-0CF7-32F3-5CD1-D7A3BBC8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25" y="365125"/>
            <a:ext cx="5140605" cy="3394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0DB1E5-8AFF-53A0-686F-4508BB1A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04" y="3874110"/>
            <a:ext cx="4366846" cy="24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213338"/>
            <a:ext cx="5238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We gathered the notes of both participants and read over them to get an understanding of  where we went wrong in the design process.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We then made a rudimentary prototype in Unity using the layout in conjunction with the Tobii Integration SDK for Unity to test our use case again and see how we could improve it.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27C15A4-F51E-3003-B060-11D7B554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3" y="1213338"/>
            <a:ext cx="3924298" cy="228917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932290C-F570-3E31-36E8-C8A17EBA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651" y="3941526"/>
            <a:ext cx="265872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3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pic>
        <p:nvPicPr>
          <p:cNvPr id="2" name="2023-02-26_21-25-32_Trim">
            <a:hlinkClick r:id="" action="ppaction://media"/>
            <a:extLst>
              <a:ext uri="{FF2B5EF4-FFF2-40B4-BE49-F238E27FC236}">
                <a16:creationId xmlns:a16="http://schemas.microsoft.com/office/drawing/2014/main" id="{A0359E1B-060A-2B35-582F-941BF7D6B7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3828" y="1391749"/>
            <a:ext cx="7951213" cy="44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213338"/>
            <a:ext cx="5238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/>
              <a:t>Focusing on one-on-one calls was a good idea so that the eyes were not over-stimulated with multiple focus points.</a:t>
            </a:r>
          </a:p>
          <a:p>
            <a:pPr marL="742950" lvl="1" indent="-285750">
              <a:buFontTx/>
              <a:buChar char="-"/>
            </a:pPr>
            <a:r>
              <a:rPr lang="en-CA"/>
              <a:t>This needs to translate to the rest of our UI design as well, if we put in manual disable buttons and other menu elements.</a:t>
            </a:r>
          </a:p>
          <a:p>
            <a:pPr marL="285750" indent="-285750">
              <a:buFontTx/>
              <a:buChar char="-"/>
            </a:pPr>
            <a:r>
              <a:rPr lang="en-CA"/>
              <a:t>Having both video feeds next to each other can get confusing on where to look.</a:t>
            </a:r>
          </a:p>
          <a:p>
            <a:pPr marL="742950" lvl="1" indent="-285750">
              <a:buFontTx/>
              <a:buChar char="-"/>
            </a:pPr>
            <a:r>
              <a:rPr lang="en-CA"/>
              <a:t>We want to focus on engaging with the other person.</a:t>
            </a:r>
          </a:p>
          <a:p>
            <a:pPr marL="742950" lvl="1" indent="-285750">
              <a:buFontTx/>
              <a:buChar char="-"/>
            </a:pPr>
            <a:r>
              <a:rPr lang="en-CA"/>
              <a:t>Make your video feed a smaller square underneath theirs, with the potential option to swap placements in a menu.</a:t>
            </a:r>
          </a:p>
          <a:p>
            <a:pPr marL="285750" indent="-285750">
              <a:buFontTx/>
              <a:buChar char="-"/>
            </a:pPr>
            <a:r>
              <a:rPr lang="en-CA"/>
              <a:t>Blinking for a long period of time can cause fatigue and would render the user unable to use the interface.</a:t>
            </a:r>
          </a:p>
          <a:p>
            <a:pPr marL="742950" lvl="1" indent="-285750">
              <a:buFontTx/>
              <a:buChar char="-"/>
            </a:pPr>
            <a:r>
              <a:rPr lang="en-CA"/>
              <a:t>Stare for a period of time with visual feedback on selection completion.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2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576BF8-C76A-4E9A-841C-2DE0F190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343855"/>
            <a:ext cx="10548730" cy="1325563"/>
          </a:xfrm>
        </p:spPr>
        <p:txBody>
          <a:bodyPr/>
          <a:lstStyle/>
          <a:p>
            <a:r>
              <a:rPr lang="en-CA" dirty="0"/>
              <a:t>Acknowledgments: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C2D4-54BE-4609-89E2-2B7DAB2B82EE}"/>
              </a:ext>
            </a:extLst>
          </p:cNvPr>
          <p:cNvSpPr txBox="1"/>
          <p:nvPr/>
        </p:nvSpPr>
        <p:spPr>
          <a:xfrm>
            <a:off x="805070" y="1192068"/>
            <a:ext cx="796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Arial" panose="020B0604020202020204" pitchFamily="34" charset="0"/>
              </a:rPr>
              <a:t>Persona face created using ThisPersonDoesNotExist.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https://this-person-does-not-exist.com/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Tobii Integration SDK for Unity provided by Tobii AB.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66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EDA9AD-6B03-41A9-8988-31710868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of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5892-1EF7-48D6-A40C-69A80098A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11888"/>
            <a:ext cx="2743200" cy="365125"/>
          </a:xfrm>
          <a:prstGeom prst="rect">
            <a:avLst/>
          </a:prstGeom>
        </p:spPr>
        <p:txBody>
          <a:bodyPr/>
          <a:lstStyle/>
          <a:p>
            <a:fld id="{85E11AA8-27C9-8241-B42F-4E697CE3E23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201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9D8A6A92-C87C-4346-A082-7E4BFF0F80D9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E2B0757B-6B9E-774D-8495-D6ED52620680}"/>
    </a:ext>
  </a:extLst>
</a:theme>
</file>

<file path=ppt/theme/theme3.xml><?xml version="1.0" encoding="utf-8"?>
<a:theme xmlns:a="http://schemas.openxmlformats.org/drawingml/2006/main" name="Divider Slide 2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DA06D18B-95E7-014F-A787-E85F7E9B5B99}"/>
    </a:ext>
  </a:extLst>
</a:theme>
</file>

<file path=ppt/theme/theme4.xml><?xml version="1.0" encoding="utf-8"?>
<a:theme xmlns:a="http://schemas.openxmlformats.org/drawingml/2006/main" name="Divider Slide 3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D3EC801D-CDB1-3A42-9A1B-0ADBC26EE53C}"/>
    </a:ext>
  </a:extLst>
</a:theme>
</file>

<file path=ppt/theme/theme5.xml><?xml version="1.0" encoding="utf-8"?>
<a:theme xmlns:a="http://schemas.openxmlformats.org/drawingml/2006/main" name="Divider Slide 4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13B38A29-4F20-F14A-89D5-57FEB3064D7A}"/>
    </a:ext>
  </a:extLst>
</a:theme>
</file>

<file path=ppt/theme/theme6.xml><?xml version="1.0" encoding="utf-8"?>
<a:theme xmlns:a="http://schemas.openxmlformats.org/drawingml/2006/main" name="Divider Slide 5 - Quote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A424FDC3-7C38-E942-BB0D-6A7F4EABAFA5}"/>
    </a:ext>
  </a:extLst>
</a:theme>
</file>

<file path=ppt/theme/theme7.xml><?xml version="1.0" encoding="utf-8"?>
<a:theme xmlns:a="http://schemas.openxmlformats.org/drawingml/2006/main" name="Content Slides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E2B2B2CE-92BD-1D42-8B23-BB346D10D7A1}"/>
    </a:ext>
  </a:extLst>
</a:theme>
</file>

<file path=ppt/theme/theme8.xml><?xml version="1.0" encoding="utf-8"?>
<a:theme xmlns:a="http://schemas.openxmlformats.org/drawingml/2006/main" name="Stats Slide">
  <a:themeElements>
    <a:clrScheme name="OT Branded">
      <a:dk1>
        <a:srgbClr val="003B70"/>
      </a:dk1>
      <a:lt1>
        <a:srgbClr val="FFFFFF"/>
      </a:lt1>
      <a:dk2>
        <a:srgbClr val="003B70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283C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CD593BF-11E4-4E42-A8BE-D090087B78EB}" vid="{864D8AD3-597C-E048-A77A-30C90746AC47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562</Words>
  <Application>Microsoft Office PowerPoint</Application>
  <PresentationFormat>Widescreen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System Font Regular</vt:lpstr>
      <vt:lpstr>Arial</vt:lpstr>
      <vt:lpstr>Calibri</vt:lpstr>
      <vt:lpstr>Title Slide 1</vt:lpstr>
      <vt:lpstr>Divider Slide 1</vt:lpstr>
      <vt:lpstr>Divider Slide 2</vt:lpstr>
      <vt:lpstr>Divider Slide 3</vt:lpstr>
      <vt:lpstr>Divider Slide 4</vt:lpstr>
      <vt:lpstr>Divider Slide 5 - Quote</vt:lpstr>
      <vt:lpstr>Content Slides</vt:lpstr>
      <vt:lpstr>Stats Slide</vt:lpstr>
      <vt:lpstr>Using Bodystorming to Help Convert Microphone Muting and Video Disabling Actions in a Video Calling Environment for Tobii Eye-Tracker Usage  Robson Basha | 100750867 | February 26th, 2023</vt:lpstr>
      <vt:lpstr>Outline</vt:lpstr>
      <vt:lpstr>Introduction</vt:lpstr>
      <vt:lpstr>Methods</vt:lpstr>
      <vt:lpstr>Results</vt:lpstr>
      <vt:lpstr>Demo</vt:lpstr>
      <vt:lpstr>Discussion</vt:lpstr>
      <vt:lpstr>Acknowledgments: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VR Development | Weekly Report Robson Basha | September 28th, 2020</dc:title>
  <dc:creator>Robson Basha</dc:creator>
  <cp:lastModifiedBy>Robson Basha</cp:lastModifiedBy>
  <cp:revision>9</cp:revision>
  <dcterms:created xsi:type="dcterms:W3CDTF">2020-10-05T07:54:29Z</dcterms:created>
  <dcterms:modified xsi:type="dcterms:W3CDTF">2023-02-27T02:43:39Z</dcterms:modified>
</cp:coreProperties>
</file>