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75" d="100"/>
          <a:sy n="75" d="100"/>
        </p:scale>
        <p:origin x="6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10/31/2023</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1567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10/31/2023</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8085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10/31/2023</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0273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10/31/2023</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3203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10/31/2023</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4888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10/31/2023</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6903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10/31/2023</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6663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10/31/2023</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3695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10/31/2023</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159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10/31/2023</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1500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10/31/2023</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74952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10/31/2023</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78949375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3CFFD4-E315-4053-DB7D-E4C12C44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024A-ECC8-2C5B-4244-67F8B7540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721B0-2555-8F46-628D-3B4F74302236}"/>
              </a:ext>
            </a:extLst>
          </p:cNvPr>
          <p:cNvSpPr>
            <a:spLocks noGrp="1"/>
          </p:cNvSpPr>
          <p:nvPr>
            <p:ph type="ctrTitle"/>
          </p:nvPr>
        </p:nvSpPr>
        <p:spPr>
          <a:xfrm>
            <a:off x="963424" y="1133921"/>
            <a:ext cx="4283453" cy="2724569"/>
          </a:xfrm>
        </p:spPr>
        <p:txBody>
          <a:bodyPr anchor="ctr">
            <a:normAutofit/>
          </a:bodyPr>
          <a:lstStyle/>
          <a:p>
            <a:r>
              <a:rPr lang="en-US" sz="3200"/>
              <a:t>Exploratory data analysis</a:t>
            </a:r>
          </a:p>
        </p:txBody>
      </p:sp>
      <p:sp>
        <p:nvSpPr>
          <p:cNvPr id="3" name="Subtitle 2">
            <a:extLst>
              <a:ext uri="{FF2B5EF4-FFF2-40B4-BE49-F238E27FC236}">
                <a16:creationId xmlns:a16="http://schemas.microsoft.com/office/drawing/2014/main" id="{AECBAAC7-F2A7-72B8-1199-7B05BD4A9FFF}"/>
              </a:ext>
            </a:extLst>
          </p:cNvPr>
          <p:cNvSpPr>
            <a:spLocks noGrp="1"/>
          </p:cNvSpPr>
          <p:nvPr>
            <p:ph type="subTitle" idx="1"/>
          </p:nvPr>
        </p:nvSpPr>
        <p:spPr>
          <a:xfrm>
            <a:off x="981944" y="4094018"/>
            <a:ext cx="4246412" cy="1232910"/>
          </a:xfrm>
        </p:spPr>
        <p:txBody>
          <a:bodyPr anchor="ctr">
            <a:normAutofit/>
          </a:bodyPr>
          <a:lstStyle/>
          <a:p>
            <a:r>
              <a:rPr lang="en-US" sz="1400" dirty="0"/>
              <a:t>Disleve Kanku</a:t>
            </a:r>
          </a:p>
        </p:txBody>
      </p:sp>
      <p:pic>
        <p:nvPicPr>
          <p:cNvPr id="4" name="Picture 3">
            <a:extLst>
              <a:ext uri="{FF2B5EF4-FFF2-40B4-BE49-F238E27FC236}">
                <a16:creationId xmlns:a16="http://schemas.microsoft.com/office/drawing/2014/main" id="{7AB1FB53-0E1D-4291-0D01-D500F36E96EB}"/>
              </a:ext>
            </a:extLst>
          </p:cNvPr>
          <p:cNvPicPr>
            <a:picLocks noChangeAspect="1"/>
          </p:cNvPicPr>
          <p:nvPr/>
        </p:nvPicPr>
        <p:blipFill rotWithShape="1">
          <a:blip r:embed="rId2"/>
          <a:srcRect l="18429" r="17026"/>
          <a:stretch/>
        </p:blipFill>
        <p:spPr>
          <a:xfrm>
            <a:off x="6210300" y="10"/>
            <a:ext cx="5981700" cy="6857990"/>
          </a:xfrm>
          <a:prstGeom prst="rect">
            <a:avLst/>
          </a:prstGeom>
        </p:spPr>
      </p:pic>
      <p:sp>
        <p:nvSpPr>
          <p:cNvPr id="13" name="Freeform: Shape 12">
            <a:extLst>
              <a:ext uri="{FF2B5EF4-FFF2-40B4-BE49-F238E27FC236}">
                <a16:creationId xmlns:a16="http://schemas.microsoft.com/office/drawing/2014/main" id="{79FCD78D-6748-3B03-0C82-0A3E59C09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658498" y="471318"/>
            <a:ext cx="1103603" cy="1072170"/>
          </a:xfrm>
          <a:custGeom>
            <a:avLst/>
            <a:gdLst>
              <a:gd name="connsiteX0" fmla="*/ 101597 w 1245476"/>
              <a:gd name="connsiteY0" fmla="*/ 249392 h 1180108"/>
              <a:gd name="connsiteX1" fmla="*/ 620 w 1245476"/>
              <a:gd name="connsiteY1" fmla="*/ 440126 h 1180108"/>
              <a:gd name="connsiteX2" fmla="*/ 146476 w 1245476"/>
              <a:gd name="connsiteY2" fmla="*/ 961839 h 1180108"/>
              <a:gd name="connsiteX3" fmla="*/ 701847 w 1245476"/>
              <a:gd name="connsiteY3" fmla="*/ 1175012 h 1180108"/>
              <a:gd name="connsiteX4" fmla="*/ 1223560 w 1245476"/>
              <a:gd name="connsiteY4" fmla="*/ 771105 h 1180108"/>
              <a:gd name="connsiteX5" fmla="*/ 1060876 w 1245476"/>
              <a:gd name="connsiteY5" fmla="*/ 64268 h 1180108"/>
              <a:gd name="connsiteX6" fmla="*/ 281111 w 1245476"/>
              <a:gd name="connsiteY6" fmla="*/ 53048 h 1180108"/>
              <a:gd name="connsiteX7" fmla="*/ 101597 w 1245476"/>
              <a:gd name="connsiteY7" fmla="*/ 249392 h 1180108"/>
              <a:gd name="connsiteX0" fmla="*/ 101784 w 1245663"/>
              <a:gd name="connsiteY0" fmla="*/ 259341 h 1190057"/>
              <a:gd name="connsiteX1" fmla="*/ 807 w 1245663"/>
              <a:gd name="connsiteY1" fmla="*/ 450075 h 1190057"/>
              <a:gd name="connsiteX2" fmla="*/ 146663 w 1245663"/>
              <a:gd name="connsiteY2" fmla="*/ 971788 h 1190057"/>
              <a:gd name="connsiteX3" fmla="*/ 702034 w 1245663"/>
              <a:gd name="connsiteY3" fmla="*/ 1184961 h 1190057"/>
              <a:gd name="connsiteX4" fmla="*/ 1223747 w 1245663"/>
              <a:gd name="connsiteY4" fmla="*/ 781054 h 1190057"/>
              <a:gd name="connsiteX5" fmla="*/ 1061063 w 1245663"/>
              <a:gd name="connsiteY5" fmla="*/ 74217 h 1190057"/>
              <a:gd name="connsiteX6" fmla="*/ 379771 w 1245663"/>
              <a:gd name="connsiteY6" fmla="*/ 38378 h 1190057"/>
              <a:gd name="connsiteX7" fmla="*/ 101784 w 1245663"/>
              <a:gd name="connsiteY7" fmla="*/ 259341 h 1190057"/>
              <a:gd name="connsiteX0" fmla="*/ 110479 w 1254358"/>
              <a:gd name="connsiteY0" fmla="*/ 259341 h 1189757"/>
              <a:gd name="connsiteX1" fmla="*/ 710 w 1254358"/>
              <a:gd name="connsiteY1" fmla="*/ 509863 h 1189757"/>
              <a:gd name="connsiteX2" fmla="*/ 155358 w 1254358"/>
              <a:gd name="connsiteY2" fmla="*/ 971788 h 1189757"/>
              <a:gd name="connsiteX3" fmla="*/ 710729 w 1254358"/>
              <a:gd name="connsiteY3" fmla="*/ 1184961 h 1189757"/>
              <a:gd name="connsiteX4" fmla="*/ 1232442 w 1254358"/>
              <a:gd name="connsiteY4" fmla="*/ 781054 h 1189757"/>
              <a:gd name="connsiteX5" fmla="*/ 1069758 w 1254358"/>
              <a:gd name="connsiteY5" fmla="*/ 74217 h 1189757"/>
              <a:gd name="connsiteX6" fmla="*/ 388466 w 1254358"/>
              <a:gd name="connsiteY6" fmla="*/ 38378 h 1189757"/>
              <a:gd name="connsiteX7" fmla="*/ 110479 w 1254358"/>
              <a:gd name="connsiteY7" fmla="*/ 259341 h 1189757"/>
              <a:gd name="connsiteX0" fmla="*/ 398066 w 1263958"/>
              <a:gd name="connsiteY0" fmla="*/ 54484 h 1205863"/>
              <a:gd name="connsiteX1" fmla="*/ 10310 w 1263958"/>
              <a:gd name="connsiteY1" fmla="*/ 525969 h 1205863"/>
              <a:gd name="connsiteX2" fmla="*/ 164958 w 1263958"/>
              <a:gd name="connsiteY2" fmla="*/ 987894 h 1205863"/>
              <a:gd name="connsiteX3" fmla="*/ 720329 w 1263958"/>
              <a:gd name="connsiteY3" fmla="*/ 1201067 h 1205863"/>
              <a:gd name="connsiteX4" fmla="*/ 1242042 w 1263958"/>
              <a:gd name="connsiteY4" fmla="*/ 797160 h 1205863"/>
              <a:gd name="connsiteX5" fmla="*/ 1079358 w 1263958"/>
              <a:gd name="connsiteY5" fmla="*/ 90323 h 1205863"/>
              <a:gd name="connsiteX6" fmla="*/ 398066 w 1263958"/>
              <a:gd name="connsiteY6" fmla="*/ 54484 h 1205863"/>
              <a:gd name="connsiteX0" fmla="*/ 394848 w 1260740"/>
              <a:gd name="connsiteY0" fmla="*/ 54484 h 1201067"/>
              <a:gd name="connsiteX1" fmla="*/ 7092 w 1260740"/>
              <a:gd name="connsiteY1" fmla="*/ 525969 h 1201067"/>
              <a:gd name="connsiteX2" fmla="*/ 717111 w 1260740"/>
              <a:gd name="connsiteY2" fmla="*/ 1201067 h 1201067"/>
              <a:gd name="connsiteX3" fmla="*/ 1238824 w 1260740"/>
              <a:gd name="connsiteY3" fmla="*/ 797160 h 1201067"/>
              <a:gd name="connsiteX4" fmla="*/ 1076140 w 1260740"/>
              <a:gd name="connsiteY4" fmla="*/ 90323 h 1201067"/>
              <a:gd name="connsiteX5" fmla="*/ 394848 w 1260740"/>
              <a:gd name="connsiteY5" fmla="*/ 54484 h 1201067"/>
              <a:gd name="connsiteX0" fmla="*/ 394823 w 1260715"/>
              <a:gd name="connsiteY0" fmla="*/ 54484 h 1201067"/>
              <a:gd name="connsiteX1" fmla="*/ 7067 w 1260715"/>
              <a:gd name="connsiteY1" fmla="*/ 525969 h 1201067"/>
              <a:gd name="connsiteX2" fmla="*/ 717086 w 1260715"/>
              <a:gd name="connsiteY2" fmla="*/ 1201067 h 1201067"/>
              <a:gd name="connsiteX3" fmla="*/ 1238799 w 1260715"/>
              <a:gd name="connsiteY3" fmla="*/ 797160 h 1201067"/>
              <a:gd name="connsiteX4" fmla="*/ 1076115 w 1260715"/>
              <a:gd name="connsiteY4" fmla="*/ 90323 h 1201067"/>
              <a:gd name="connsiteX5" fmla="*/ 394823 w 1260715"/>
              <a:gd name="connsiteY5" fmla="*/ 54484 h 1201067"/>
              <a:gd name="connsiteX0" fmla="*/ 399595 w 1265487"/>
              <a:gd name="connsiteY0" fmla="*/ 61651 h 1210339"/>
              <a:gd name="connsiteX1" fmla="*/ 6974 w 1265487"/>
              <a:gd name="connsiteY1" fmla="*/ 639725 h 1210339"/>
              <a:gd name="connsiteX2" fmla="*/ 721858 w 1265487"/>
              <a:gd name="connsiteY2" fmla="*/ 1208234 h 1210339"/>
              <a:gd name="connsiteX3" fmla="*/ 1243571 w 1265487"/>
              <a:gd name="connsiteY3" fmla="*/ 804327 h 1210339"/>
              <a:gd name="connsiteX4" fmla="*/ 1080887 w 1265487"/>
              <a:gd name="connsiteY4" fmla="*/ 97490 h 1210339"/>
              <a:gd name="connsiteX5" fmla="*/ 399595 w 1265487"/>
              <a:gd name="connsiteY5" fmla="*/ 61651 h 1210339"/>
              <a:gd name="connsiteX0" fmla="*/ 454793 w 1320685"/>
              <a:gd name="connsiteY0" fmla="*/ 62728 h 1211063"/>
              <a:gd name="connsiteX1" fmla="*/ 6067 w 1320685"/>
              <a:gd name="connsiteY1" fmla="*/ 656582 h 1211063"/>
              <a:gd name="connsiteX2" fmla="*/ 777056 w 1320685"/>
              <a:gd name="connsiteY2" fmla="*/ 1209311 h 1211063"/>
              <a:gd name="connsiteX3" fmla="*/ 1298769 w 1320685"/>
              <a:gd name="connsiteY3" fmla="*/ 805404 h 1211063"/>
              <a:gd name="connsiteX4" fmla="*/ 1136085 w 1320685"/>
              <a:gd name="connsiteY4" fmla="*/ 98567 h 1211063"/>
              <a:gd name="connsiteX5" fmla="*/ 454793 w 1320685"/>
              <a:gd name="connsiteY5" fmla="*/ 62728 h 1211063"/>
              <a:gd name="connsiteX0" fmla="*/ 454774 w 1319050"/>
              <a:gd name="connsiteY0" fmla="*/ 37591 h 1185861"/>
              <a:gd name="connsiteX1" fmla="*/ 6048 w 1319050"/>
              <a:gd name="connsiteY1" fmla="*/ 631445 h 1185861"/>
              <a:gd name="connsiteX2" fmla="*/ 777037 w 1319050"/>
              <a:gd name="connsiteY2" fmla="*/ 1184174 h 1185861"/>
              <a:gd name="connsiteX3" fmla="*/ 1298750 w 1319050"/>
              <a:gd name="connsiteY3" fmla="*/ 780267 h 1185861"/>
              <a:gd name="connsiteX4" fmla="*/ 1128554 w 1319050"/>
              <a:gd name="connsiteY4" fmla="*/ 136921 h 1185861"/>
              <a:gd name="connsiteX5" fmla="*/ 454774 w 1319050"/>
              <a:gd name="connsiteY5" fmla="*/ 37591 h 1185861"/>
              <a:gd name="connsiteX0" fmla="*/ 450578 w 1314854"/>
              <a:gd name="connsiteY0" fmla="*/ 37591 h 1203826"/>
              <a:gd name="connsiteX1" fmla="*/ 1852 w 1314854"/>
              <a:gd name="connsiteY1" fmla="*/ 631445 h 1203826"/>
              <a:gd name="connsiteX2" fmla="*/ 310317 w 1314854"/>
              <a:gd name="connsiteY2" fmla="*/ 1088173 h 1203826"/>
              <a:gd name="connsiteX3" fmla="*/ 772841 w 1314854"/>
              <a:gd name="connsiteY3" fmla="*/ 1184174 h 1203826"/>
              <a:gd name="connsiteX4" fmla="*/ 1294554 w 1314854"/>
              <a:gd name="connsiteY4" fmla="*/ 780267 h 1203826"/>
              <a:gd name="connsiteX5" fmla="*/ 1124358 w 1314854"/>
              <a:gd name="connsiteY5" fmla="*/ 136921 h 1203826"/>
              <a:gd name="connsiteX6" fmla="*/ 450578 w 1314854"/>
              <a:gd name="connsiteY6" fmla="*/ 37591 h 1203826"/>
              <a:gd name="connsiteX0" fmla="*/ 448731 w 1313007"/>
              <a:gd name="connsiteY0" fmla="*/ 37591 h 1203827"/>
              <a:gd name="connsiteX1" fmla="*/ 5 w 1313007"/>
              <a:gd name="connsiteY1" fmla="*/ 631445 h 1203827"/>
              <a:gd name="connsiteX2" fmla="*/ 308470 w 1313007"/>
              <a:gd name="connsiteY2" fmla="*/ 1088173 h 1203827"/>
              <a:gd name="connsiteX3" fmla="*/ 770994 w 1313007"/>
              <a:gd name="connsiteY3" fmla="*/ 1184174 h 1203827"/>
              <a:gd name="connsiteX4" fmla="*/ 1292707 w 1313007"/>
              <a:gd name="connsiteY4" fmla="*/ 780267 h 1203827"/>
              <a:gd name="connsiteX5" fmla="*/ 1122511 w 1313007"/>
              <a:gd name="connsiteY5" fmla="*/ 136921 h 1203827"/>
              <a:gd name="connsiteX6" fmla="*/ 448731 w 1313007"/>
              <a:gd name="connsiteY6" fmla="*/ 37591 h 1203827"/>
              <a:gd name="connsiteX0" fmla="*/ 463553 w 1327829"/>
              <a:gd name="connsiteY0" fmla="*/ 32353 h 1198589"/>
              <a:gd name="connsiteX1" fmla="*/ 5 w 1327829"/>
              <a:gd name="connsiteY1" fmla="*/ 555316 h 1198589"/>
              <a:gd name="connsiteX2" fmla="*/ 323292 w 1327829"/>
              <a:gd name="connsiteY2" fmla="*/ 1082935 h 1198589"/>
              <a:gd name="connsiteX3" fmla="*/ 785816 w 1327829"/>
              <a:gd name="connsiteY3" fmla="*/ 1178936 h 1198589"/>
              <a:gd name="connsiteX4" fmla="*/ 1307529 w 1327829"/>
              <a:gd name="connsiteY4" fmla="*/ 775029 h 1198589"/>
              <a:gd name="connsiteX5" fmla="*/ 1137333 w 1327829"/>
              <a:gd name="connsiteY5" fmla="*/ 131683 h 1198589"/>
              <a:gd name="connsiteX6" fmla="*/ 463553 w 1327829"/>
              <a:gd name="connsiteY6" fmla="*/ 32353 h 1198589"/>
              <a:gd name="connsiteX0" fmla="*/ 463553 w 1327829"/>
              <a:gd name="connsiteY0" fmla="*/ 32353 h 1180418"/>
              <a:gd name="connsiteX1" fmla="*/ 5 w 1327829"/>
              <a:gd name="connsiteY1" fmla="*/ 555316 h 1180418"/>
              <a:gd name="connsiteX2" fmla="*/ 323292 w 1327829"/>
              <a:gd name="connsiteY2" fmla="*/ 1082935 h 1180418"/>
              <a:gd name="connsiteX3" fmla="*/ 904389 w 1327829"/>
              <a:gd name="connsiteY3" fmla="*/ 1156068 h 1180418"/>
              <a:gd name="connsiteX4" fmla="*/ 1307529 w 1327829"/>
              <a:gd name="connsiteY4" fmla="*/ 775029 h 1180418"/>
              <a:gd name="connsiteX5" fmla="*/ 1137333 w 1327829"/>
              <a:gd name="connsiteY5" fmla="*/ 131683 h 1180418"/>
              <a:gd name="connsiteX6" fmla="*/ 463553 w 1327829"/>
              <a:gd name="connsiteY6" fmla="*/ 32353 h 1180418"/>
              <a:gd name="connsiteX0" fmla="*/ 463553 w 1327829"/>
              <a:gd name="connsiteY0" fmla="*/ 32353 h 1180418"/>
              <a:gd name="connsiteX1" fmla="*/ 5 w 1327829"/>
              <a:gd name="connsiteY1" fmla="*/ 555316 h 1180418"/>
              <a:gd name="connsiteX2" fmla="*/ 323292 w 1327829"/>
              <a:gd name="connsiteY2" fmla="*/ 1082935 h 1180418"/>
              <a:gd name="connsiteX3" fmla="*/ 887097 w 1327829"/>
              <a:gd name="connsiteY3" fmla="*/ 1156068 h 1180418"/>
              <a:gd name="connsiteX4" fmla="*/ 1307529 w 1327829"/>
              <a:gd name="connsiteY4" fmla="*/ 775029 h 1180418"/>
              <a:gd name="connsiteX5" fmla="*/ 1137333 w 1327829"/>
              <a:gd name="connsiteY5" fmla="*/ 131683 h 1180418"/>
              <a:gd name="connsiteX6" fmla="*/ 463553 w 1327829"/>
              <a:gd name="connsiteY6" fmla="*/ 32353 h 1180418"/>
              <a:gd name="connsiteX0" fmla="*/ 437541 w 1327572"/>
              <a:gd name="connsiteY0" fmla="*/ 30143 h 1194216"/>
              <a:gd name="connsiteX1" fmla="*/ 1167 w 1327572"/>
              <a:gd name="connsiteY1" fmla="*/ 569114 h 1194216"/>
              <a:gd name="connsiteX2" fmla="*/ 324454 w 1327572"/>
              <a:gd name="connsiteY2" fmla="*/ 1096733 h 1194216"/>
              <a:gd name="connsiteX3" fmla="*/ 888259 w 1327572"/>
              <a:gd name="connsiteY3" fmla="*/ 1169866 h 1194216"/>
              <a:gd name="connsiteX4" fmla="*/ 1308691 w 1327572"/>
              <a:gd name="connsiteY4" fmla="*/ 788827 h 1194216"/>
              <a:gd name="connsiteX5" fmla="*/ 1138495 w 1327572"/>
              <a:gd name="connsiteY5" fmla="*/ 145481 h 1194216"/>
              <a:gd name="connsiteX6" fmla="*/ 437541 w 1327572"/>
              <a:gd name="connsiteY6" fmla="*/ 30143 h 1194216"/>
              <a:gd name="connsiteX0" fmla="*/ 437542 w 1327572"/>
              <a:gd name="connsiteY0" fmla="*/ 29140 h 1193213"/>
              <a:gd name="connsiteX1" fmla="*/ 1168 w 1327572"/>
              <a:gd name="connsiteY1" fmla="*/ 568111 h 1193213"/>
              <a:gd name="connsiteX2" fmla="*/ 324455 w 1327572"/>
              <a:gd name="connsiteY2" fmla="*/ 1095730 h 1193213"/>
              <a:gd name="connsiteX3" fmla="*/ 888260 w 1327572"/>
              <a:gd name="connsiteY3" fmla="*/ 1168863 h 1193213"/>
              <a:gd name="connsiteX4" fmla="*/ 1308692 w 1327572"/>
              <a:gd name="connsiteY4" fmla="*/ 787824 h 1193213"/>
              <a:gd name="connsiteX5" fmla="*/ 1138496 w 1327572"/>
              <a:gd name="connsiteY5" fmla="*/ 144478 h 1193213"/>
              <a:gd name="connsiteX6" fmla="*/ 437542 w 1327572"/>
              <a:gd name="connsiteY6" fmla="*/ 29140 h 1193213"/>
              <a:gd name="connsiteX0" fmla="*/ 436661 w 1326691"/>
              <a:gd name="connsiteY0" fmla="*/ 29140 h 1193213"/>
              <a:gd name="connsiteX1" fmla="*/ 287 w 1326691"/>
              <a:gd name="connsiteY1" fmla="*/ 568111 h 1193213"/>
              <a:gd name="connsiteX2" fmla="*/ 323574 w 1326691"/>
              <a:gd name="connsiteY2" fmla="*/ 1095730 h 1193213"/>
              <a:gd name="connsiteX3" fmla="*/ 887379 w 1326691"/>
              <a:gd name="connsiteY3" fmla="*/ 1168863 h 1193213"/>
              <a:gd name="connsiteX4" fmla="*/ 1307811 w 1326691"/>
              <a:gd name="connsiteY4" fmla="*/ 787824 h 1193213"/>
              <a:gd name="connsiteX5" fmla="*/ 1137615 w 1326691"/>
              <a:gd name="connsiteY5" fmla="*/ 144478 h 1193213"/>
              <a:gd name="connsiteX6" fmla="*/ 436661 w 1326691"/>
              <a:gd name="connsiteY6" fmla="*/ 29140 h 1193213"/>
              <a:gd name="connsiteX0" fmla="*/ 436689 w 1326719"/>
              <a:gd name="connsiteY0" fmla="*/ 29140 h 1193213"/>
              <a:gd name="connsiteX1" fmla="*/ 315 w 1326719"/>
              <a:gd name="connsiteY1" fmla="*/ 568111 h 1193213"/>
              <a:gd name="connsiteX2" fmla="*/ 323602 w 1326719"/>
              <a:gd name="connsiteY2" fmla="*/ 1095730 h 1193213"/>
              <a:gd name="connsiteX3" fmla="*/ 887407 w 1326719"/>
              <a:gd name="connsiteY3" fmla="*/ 1168863 h 1193213"/>
              <a:gd name="connsiteX4" fmla="*/ 1307839 w 1326719"/>
              <a:gd name="connsiteY4" fmla="*/ 787824 h 1193213"/>
              <a:gd name="connsiteX5" fmla="*/ 1137643 w 1326719"/>
              <a:gd name="connsiteY5" fmla="*/ 144478 h 1193213"/>
              <a:gd name="connsiteX6" fmla="*/ 436689 w 1326719"/>
              <a:gd name="connsiteY6" fmla="*/ 29140 h 119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6719" h="1193213">
                <a:moveTo>
                  <a:pt x="436689" y="29140"/>
                </a:moveTo>
                <a:cubicBezTo>
                  <a:pt x="212550" y="97458"/>
                  <a:pt x="9283" y="301161"/>
                  <a:pt x="315" y="568111"/>
                </a:cubicBezTo>
                <a:cubicBezTo>
                  <a:pt x="-8653" y="835061"/>
                  <a:pt x="175343" y="1001322"/>
                  <a:pt x="323602" y="1095730"/>
                </a:cubicBezTo>
                <a:cubicBezTo>
                  <a:pt x="452100" y="1187851"/>
                  <a:pt x="723368" y="1220181"/>
                  <a:pt x="887407" y="1168863"/>
                </a:cubicBezTo>
                <a:cubicBezTo>
                  <a:pt x="1051446" y="1117545"/>
                  <a:pt x="1249253" y="962366"/>
                  <a:pt x="1307839" y="787824"/>
                </a:cubicBezTo>
                <a:cubicBezTo>
                  <a:pt x="1366425" y="613282"/>
                  <a:pt x="1282835" y="270925"/>
                  <a:pt x="1137643" y="144478"/>
                </a:cubicBezTo>
                <a:cubicBezTo>
                  <a:pt x="992451" y="18031"/>
                  <a:pt x="660828" y="-39178"/>
                  <a:pt x="436689" y="29140"/>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25CABA2-3C54-B52D-80A6-83348602B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49594">
            <a:off x="-35063" y="5554431"/>
            <a:ext cx="1291096" cy="713903"/>
          </a:xfrm>
          <a:custGeom>
            <a:avLst/>
            <a:gdLst>
              <a:gd name="connsiteX0" fmla="*/ 502772 w 1437461"/>
              <a:gd name="connsiteY0" fmla="*/ 5771 h 791649"/>
              <a:gd name="connsiteX1" fmla="*/ 683485 w 1437461"/>
              <a:gd name="connsiteY1" fmla="*/ 39839 h 791649"/>
              <a:gd name="connsiteX2" fmla="*/ 1272612 w 1437461"/>
              <a:gd name="connsiteY2" fmla="*/ 473005 h 791649"/>
              <a:gd name="connsiteX3" fmla="*/ 1437435 w 1437461"/>
              <a:gd name="connsiteY3" fmla="*/ 787477 h 791649"/>
              <a:gd name="connsiteX4" fmla="*/ 163816 w 1437461"/>
              <a:gd name="connsiteY4" fmla="*/ 664604 h 791649"/>
              <a:gd name="connsiteX5" fmla="*/ 0 w 1437461"/>
              <a:gd name="connsiteY5" fmla="*/ 647742 h 791649"/>
              <a:gd name="connsiteX6" fmla="*/ 81238 w 1437461"/>
              <a:gd name="connsiteY6" fmla="*/ 31240 h 791649"/>
              <a:gd name="connsiteX7" fmla="*/ 207629 w 1437461"/>
              <a:gd name="connsiteY7" fmla="*/ 10124 h 791649"/>
              <a:gd name="connsiteX8" fmla="*/ 502772 w 1437461"/>
              <a:gd name="connsiteY8" fmla="*/ 5771 h 791649"/>
              <a:gd name="connsiteX0" fmla="*/ 496053 w 1430742"/>
              <a:gd name="connsiteY0" fmla="*/ 5771 h 791649"/>
              <a:gd name="connsiteX1" fmla="*/ 676766 w 1430742"/>
              <a:gd name="connsiteY1" fmla="*/ 39839 h 791649"/>
              <a:gd name="connsiteX2" fmla="*/ 1265893 w 1430742"/>
              <a:gd name="connsiteY2" fmla="*/ 473005 h 791649"/>
              <a:gd name="connsiteX3" fmla="*/ 1430716 w 1430742"/>
              <a:gd name="connsiteY3" fmla="*/ 787477 h 791649"/>
              <a:gd name="connsiteX4" fmla="*/ 157097 w 1430742"/>
              <a:gd name="connsiteY4" fmla="*/ 664604 h 791649"/>
              <a:gd name="connsiteX5" fmla="*/ 0 w 1430742"/>
              <a:gd name="connsiteY5" fmla="*/ 614177 h 791649"/>
              <a:gd name="connsiteX6" fmla="*/ 74519 w 1430742"/>
              <a:gd name="connsiteY6" fmla="*/ 31240 h 791649"/>
              <a:gd name="connsiteX7" fmla="*/ 200910 w 1430742"/>
              <a:gd name="connsiteY7" fmla="*/ 10124 h 791649"/>
              <a:gd name="connsiteX8" fmla="*/ 496053 w 1430742"/>
              <a:gd name="connsiteY8" fmla="*/ 5771 h 791649"/>
              <a:gd name="connsiteX0" fmla="*/ 496053 w 1430744"/>
              <a:gd name="connsiteY0" fmla="*/ 5771 h 791120"/>
              <a:gd name="connsiteX1" fmla="*/ 676766 w 1430744"/>
              <a:gd name="connsiteY1" fmla="*/ 39839 h 791120"/>
              <a:gd name="connsiteX2" fmla="*/ 1265893 w 1430744"/>
              <a:gd name="connsiteY2" fmla="*/ 473005 h 791120"/>
              <a:gd name="connsiteX3" fmla="*/ 1430716 w 1430744"/>
              <a:gd name="connsiteY3" fmla="*/ 787477 h 791120"/>
              <a:gd name="connsiteX4" fmla="*/ 223581 w 1430744"/>
              <a:gd name="connsiteY4" fmla="*/ 648101 h 791120"/>
              <a:gd name="connsiteX5" fmla="*/ 0 w 1430744"/>
              <a:gd name="connsiteY5" fmla="*/ 614177 h 791120"/>
              <a:gd name="connsiteX6" fmla="*/ 74519 w 1430744"/>
              <a:gd name="connsiteY6" fmla="*/ 31240 h 791120"/>
              <a:gd name="connsiteX7" fmla="*/ 200910 w 1430744"/>
              <a:gd name="connsiteY7" fmla="*/ 10124 h 791120"/>
              <a:gd name="connsiteX8" fmla="*/ 496053 w 1430744"/>
              <a:gd name="connsiteY8" fmla="*/ 5771 h 79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0744" h="791120">
                <a:moveTo>
                  <a:pt x="496053" y="5771"/>
                </a:moveTo>
                <a:cubicBezTo>
                  <a:pt x="559764" y="11914"/>
                  <a:pt x="620891" y="23081"/>
                  <a:pt x="676766" y="39839"/>
                </a:cubicBezTo>
                <a:cubicBezTo>
                  <a:pt x="900264" y="106872"/>
                  <a:pt x="1141712" y="343956"/>
                  <a:pt x="1265893" y="473005"/>
                </a:cubicBezTo>
                <a:cubicBezTo>
                  <a:pt x="1370901" y="605918"/>
                  <a:pt x="1411352" y="705935"/>
                  <a:pt x="1430716" y="787477"/>
                </a:cubicBezTo>
                <a:cubicBezTo>
                  <a:pt x="1435886" y="812353"/>
                  <a:pt x="743611" y="703689"/>
                  <a:pt x="223581" y="648101"/>
                </a:cubicBezTo>
                <a:lnTo>
                  <a:pt x="0" y="614177"/>
                </a:lnTo>
                <a:lnTo>
                  <a:pt x="74519" y="31240"/>
                </a:lnTo>
                <a:lnTo>
                  <a:pt x="200910" y="10124"/>
                </a:lnTo>
                <a:cubicBezTo>
                  <a:pt x="299103" y="-1355"/>
                  <a:pt x="400485" y="-3444"/>
                  <a:pt x="496053" y="5771"/>
                </a:cubicBezTo>
                <a:close/>
              </a:path>
            </a:pathLst>
          </a:custGeom>
          <a:solidFill>
            <a:schemeClr val="accent2">
              <a:lumMod val="40000"/>
              <a:lumOff val="60000"/>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C8E3EAE-776E-2B5B-E7BA-43B90F068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760" y="5263501"/>
            <a:ext cx="279167" cy="263379"/>
          </a:xfrm>
          <a:custGeom>
            <a:avLst/>
            <a:gdLst>
              <a:gd name="connsiteX0" fmla="*/ 66240 w 1495757"/>
              <a:gd name="connsiteY0" fmla="*/ 1054656 h 1666165"/>
              <a:gd name="connsiteX1" fmla="*/ 228925 w 1495757"/>
              <a:gd name="connsiteY1" fmla="*/ 1307098 h 1666165"/>
              <a:gd name="connsiteX2" fmla="*/ 397220 w 1495757"/>
              <a:gd name="connsiteY2" fmla="*/ 1542710 h 1666165"/>
              <a:gd name="connsiteX3" fmla="*/ 834785 w 1495757"/>
              <a:gd name="connsiteY3" fmla="*/ 1666126 h 1666165"/>
              <a:gd name="connsiteX4" fmla="*/ 1339669 w 1495757"/>
              <a:gd name="connsiteY4" fmla="*/ 1531491 h 1666165"/>
              <a:gd name="connsiteX5" fmla="*/ 1446255 w 1495757"/>
              <a:gd name="connsiteY5" fmla="*/ 1189292 h 1666165"/>
              <a:gd name="connsiteX6" fmla="*/ 1491134 w 1495757"/>
              <a:gd name="connsiteY6" fmla="*/ 779775 h 1666165"/>
              <a:gd name="connsiteX7" fmla="*/ 1339669 w 1495757"/>
              <a:gd name="connsiteY7" fmla="*/ 420747 h 1666165"/>
              <a:gd name="connsiteX8" fmla="*/ 1148935 w 1495757"/>
              <a:gd name="connsiteY8" fmla="*/ 123427 h 1666165"/>
              <a:gd name="connsiteX9" fmla="*/ 941372 w 1495757"/>
              <a:gd name="connsiteY9" fmla="*/ 11 h 1666165"/>
              <a:gd name="connsiteX10" fmla="*/ 554294 w 1495757"/>
              <a:gd name="connsiteY10" fmla="*/ 129037 h 1666165"/>
              <a:gd name="connsiteX11" fmla="*/ 189656 w 1495757"/>
              <a:gd name="connsiteY11" fmla="*/ 375869 h 1666165"/>
              <a:gd name="connsiteX12" fmla="*/ 15752 w 1495757"/>
              <a:gd name="connsiteY12" fmla="*/ 594652 h 1666165"/>
              <a:gd name="connsiteX13" fmla="*/ 15752 w 1495757"/>
              <a:gd name="connsiteY13" fmla="*/ 880752 h 1666165"/>
              <a:gd name="connsiteX14" fmla="*/ 66240 w 1495757"/>
              <a:gd name="connsiteY14" fmla="*/ 1054656 h 1666165"/>
              <a:gd name="connsiteX0" fmla="*/ 56549 w 1486066"/>
              <a:gd name="connsiteY0" fmla="*/ 1054656 h 1666165"/>
              <a:gd name="connsiteX1" fmla="*/ 219234 w 1486066"/>
              <a:gd name="connsiteY1" fmla="*/ 1307098 h 1666165"/>
              <a:gd name="connsiteX2" fmla="*/ 387529 w 1486066"/>
              <a:gd name="connsiteY2" fmla="*/ 1542710 h 1666165"/>
              <a:gd name="connsiteX3" fmla="*/ 825094 w 1486066"/>
              <a:gd name="connsiteY3" fmla="*/ 1666126 h 1666165"/>
              <a:gd name="connsiteX4" fmla="*/ 1329978 w 1486066"/>
              <a:gd name="connsiteY4" fmla="*/ 1531491 h 1666165"/>
              <a:gd name="connsiteX5" fmla="*/ 1436564 w 1486066"/>
              <a:gd name="connsiteY5" fmla="*/ 1189292 h 1666165"/>
              <a:gd name="connsiteX6" fmla="*/ 1481443 w 1486066"/>
              <a:gd name="connsiteY6" fmla="*/ 779775 h 1666165"/>
              <a:gd name="connsiteX7" fmla="*/ 1329978 w 1486066"/>
              <a:gd name="connsiteY7" fmla="*/ 420747 h 1666165"/>
              <a:gd name="connsiteX8" fmla="*/ 1139244 w 1486066"/>
              <a:gd name="connsiteY8" fmla="*/ 123427 h 1666165"/>
              <a:gd name="connsiteX9" fmla="*/ 931681 w 1486066"/>
              <a:gd name="connsiteY9" fmla="*/ 11 h 1666165"/>
              <a:gd name="connsiteX10" fmla="*/ 544603 w 1486066"/>
              <a:gd name="connsiteY10" fmla="*/ 129037 h 1666165"/>
              <a:gd name="connsiteX11" fmla="*/ 179965 w 1486066"/>
              <a:gd name="connsiteY11" fmla="*/ 375869 h 1666165"/>
              <a:gd name="connsiteX12" fmla="*/ 6061 w 1486066"/>
              <a:gd name="connsiteY12" fmla="*/ 594652 h 1666165"/>
              <a:gd name="connsiteX13" fmla="*/ 56549 w 1486066"/>
              <a:gd name="connsiteY13" fmla="*/ 1054656 h 1666165"/>
              <a:gd name="connsiteX0" fmla="*/ 0 w 1480005"/>
              <a:gd name="connsiteY0" fmla="*/ 594652 h 1666165"/>
              <a:gd name="connsiteX1" fmla="*/ 213173 w 1480005"/>
              <a:gd name="connsiteY1" fmla="*/ 1307098 h 1666165"/>
              <a:gd name="connsiteX2" fmla="*/ 381468 w 1480005"/>
              <a:gd name="connsiteY2" fmla="*/ 1542710 h 1666165"/>
              <a:gd name="connsiteX3" fmla="*/ 819033 w 1480005"/>
              <a:gd name="connsiteY3" fmla="*/ 1666126 h 1666165"/>
              <a:gd name="connsiteX4" fmla="*/ 1323917 w 1480005"/>
              <a:gd name="connsiteY4" fmla="*/ 1531491 h 1666165"/>
              <a:gd name="connsiteX5" fmla="*/ 1430503 w 1480005"/>
              <a:gd name="connsiteY5" fmla="*/ 1189292 h 1666165"/>
              <a:gd name="connsiteX6" fmla="*/ 1475382 w 1480005"/>
              <a:gd name="connsiteY6" fmla="*/ 779775 h 1666165"/>
              <a:gd name="connsiteX7" fmla="*/ 1323917 w 1480005"/>
              <a:gd name="connsiteY7" fmla="*/ 420747 h 1666165"/>
              <a:gd name="connsiteX8" fmla="*/ 1133183 w 1480005"/>
              <a:gd name="connsiteY8" fmla="*/ 123427 h 1666165"/>
              <a:gd name="connsiteX9" fmla="*/ 925620 w 1480005"/>
              <a:gd name="connsiteY9" fmla="*/ 11 h 1666165"/>
              <a:gd name="connsiteX10" fmla="*/ 538542 w 1480005"/>
              <a:gd name="connsiteY10" fmla="*/ 129037 h 1666165"/>
              <a:gd name="connsiteX11" fmla="*/ 173904 w 1480005"/>
              <a:gd name="connsiteY11" fmla="*/ 375869 h 1666165"/>
              <a:gd name="connsiteX12" fmla="*/ 0 w 1480005"/>
              <a:gd name="connsiteY12" fmla="*/ 594652 h 1666165"/>
              <a:gd name="connsiteX0" fmla="*/ 14219 w 1494224"/>
              <a:gd name="connsiteY0" fmla="*/ 594652 h 1666165"/>
              <a:gd name="connsiteX1" fmla="*/ 227392 w 1494224"/>
              <a:gd name="connsiteY1" fmla="*/ 1307098 h 1666165"/>
              <a:gd name="connsiteX2" fmla="*/ 395687 w 1494224"/>
              <a:gd name="connsiteY2" fmla="*/ 1542710 h 1666165"/>
              <a:gd name="connsiteX3" fmla="*/ 833252 w 1494224"/>
              <a:gd name="connsiteY3" fmla="*/ 1666126 h 1666165"/>
              <a:gd name="connsiteX4" fmla="*/ 1338136 w 1494224"/>
              <a:gd name="connsiteY4" fmla="*/ 1531491 h 1666165"/>
              <a:gd name="connsiteX5" fmla="*/ 1444722 w 1494224"/>
              <a:gd name="connsiteY5" fmla="*/ 1189292 h 1666165"/>
              <a:gd name="connsiteX6" fmla="*/ 1489601 w 1494224"/>
              <a:gd name="connsiteY6" fmla="*/ 779775 h 1666165"/>
              <a:gd name="connsiteX7" fmla="*/ 1338136 w 1494224"/>
              <a:gd name="connsiteY7" fmla="*/ 420747 h 1666165"/>
              <a:gd name="connsiteX8" fmla="*/ 1147402 w 1494224"/>
              <a:gd name="connsiteY8" fmla="*/ 123427 h 1666165"/>
              <a:gd name="connsiteX9" fmla="*/ 939839 w 1494224"/>
              <a:gd name="connsiteY9" fmla="*/ 11 h 1666165"/>
              <a:gd name="connsiteX10" fmla="*/ 552761 w 1494224"/>
              <a:gd name="connsiteY10" fmla="*/ 129037 h 1666165"/>
              <a:gd name="connsiteX11" fmla="*/ 188123 w 1494224"/>
              <a:gd name="connsiteY11" fmla="*/ 375869 h 1666165"/>
              <a:gd name="connsiteX12" fmla="*/ 14219 w 1494224"/>
              <a:gd name="connsiteY12" fmla="*/ 594652 h 1666165"/>
              <a:gd name="connsiteX0" fmla="*/ 9077 w 1489082"/>
              <a:gd name="connsiteY0" fmla="*/ 594652 h 1666165"/>
              <a:gd name="connsiteX1" fmla="*/ 222250 w 1489082"/>
              <a:gd name="connsiteY1" fmla="*/ 1307098 h 1666165"/>
              <a:gd name="connsiteX2" fmla="*/ 390545 w 1489082"/>
              <a:gd name="connsiteY2" fmla="*/ 1542710 h 1666165"/>
              <a:gd name="connsiteX3" fmla="*/ 828110 w 1489082"/>
              <a:gd name="connsiteY3" fmla="*/ 1666126 h 1666165"/>
              <a:gd name="connsiteX4" fmla="*/ 1332994 w 1489082"/>
              <a:gd name="connsiteY4" fmla="*/ 1531491 h 1666165"/>
              <a:gd name="connsiteX5" fmla="*/ 1439580 w 1489082"/>
              <a:gd name="connsiteY5" fmla="*/ 1189292 h 1666165"/>
              <a:gd name="connsiteX6" fmla="*/ 1484459 w 1489082"/>
              <a:gd name="connsiteY6" fmla="*/ 779775 h 1666165"/>
              <a:gd name="connsiteX7" fmla="*/ 1332994 w 1489082"/>
              <a:gd name="connsiteY7" fmla="*/ 420747 h 1666165"/>
              <a:gd name="connsiteX8" fmla="*/ 1142260 w 1489082"/>
              <a:gd name="connsiteY8" fmla="*/ 123427 h 1666165"/>
              <a:gd name="connsiteX9" fmla="*/ 934697 w 1489082"/>
              <a:gd name="connsiteY9" fmla="*/ 11 h 1666165"/>
              <a:gd name="connsiteX10" fmla="*/ 547619 w 1489082"/>
              <a:gd name="connsiteY10" fmla="*/ 129037 h 1666165"/>
              <a:gd name="connsiteX11" fmla="*/ 9077 w 1489082"/>
              <a:gd name="connsiteY11" fmla="*/ 594652 h 1666165"/>
              <a:gd name="connsiteX0" fmla="*/ 9077 w 1501902"/>
              <a:gd name="connsiteY0" fmla="*/ 594652 h 1666165"/>
              <a:gd name="connsiteX1" fmla="*/ 222250 w 1501902"/>
              <a:gd name="connsiteY1" fmla="*/ 1307098 h 1666165"/>
              <a:gd name="connsiteX2" fmla="*/ 390545 w 1501902"/>
              <a:gd name="connsiteY2" fmla="*/ 1542710 h 1666165"/>
              <a:gd name="connsiteX3" fmla="*/ 828110 w 1501902"/>
              <a:gd name="connsiteY3" fmla="*/ 1666126 h 1666165"/>
              <a:gd name="connsiteX4" fmla="*/ 1332994 w 1501902"/>
              <a:gd name="connsiteY4" fmla="*/ 1531491 h 1666165"/>
              <a:gd name="connsiteX5" fmla="*/ 1439580 w 1501902"/>
              <a:gd name="connsiteY5" fmla="*/ 1189292 h 1666165"/>
              <a:gd name="connsiteX6" fmla="*/ 1484459 w 1501902"/>
              <a:gd name="connsiteY6" fmla="*/ 779775 h 1666165"/>
              <a:gd name="connsiteX7" fmla="*/ 1142260 w 1501902"/>
              <a:gd name="connsiteY7" fmla="*/ 123427 h 1666165"/>
              <a:gd name="connsiteX8" fmla="*/ 934697 w 1501902"/>
              <a:gd name="connsiteY8" fmla="*/ 11 h 1666165"/>
              <a:gd name="connsiteX9" fmla="*/ 547619 w 1501902"/>
              <a:gd name="connsiteY9" fmla="*/ 129037 h 1666165"/>
              <a:gd name="connsiteX10" fmla="*/ 9077 w 1501902"/>
              <a:gd name="connsiteY10" fmla="*/ 594652 h 1666165"/>
              <a:gd name="connsiteX0" fmla="*/ 9077 w 1491891"/>
              <a:gd name="connsiteY0" fmla="*/ 594652 h 1666165"/>
              <a:gd name="connsiteX1" fmla="*/ 222250 w 1491891"/>
              <a:gd name="connsiteY1" fmla="*/ 1307098 h 1666165"/>
              <a:gd name="connsiteX2" fmla="*/ 390545 w 1491891"/>
              <a:gd name="connsiteY2" fmla="*/ 1542710 h 1666165"/>
              <a:gd name="connsiteX3" fmla="*/ 828110 w 1491891"/>
              <a:gd name="connsiteY3" fmla="*/ 1666126 h 1666165"/>
              <a:gd name="connsiteX4" fmla="*/ 1332994 w 1491891"/>
              <a:gd name="connsiteY4" fmla="*/ 1531491 h 1666165"/>
              <a:gd name="connsiteX5" fmla="*/ 1484459 w 1491891"/>
              <a:gd name="connsiteY5" fmla="*/ 779775 h 1666165"/>
              <a:gd name="connsiteX6" fmla="*/ 1142260 w 1491891"/>
              <a:gd name="connsiteY6" fmla="*/ 123427 h 1666165"/>
              <a:gd name="connsiteX7" fmla="*/ 934697 w 1491891"/>
              <a:gd name="connsiteY7" fmla="*/ 11 h 1666165"/>
              <a:gd name="connsiteX8" fmla="*/ 547619 w 1491891"/>
              <a:gd name="connsiteY8" fmla="*/ 129037 h 1666165"/>
              <a:gd name="connsiteX9" fmla="*/ 9077 w 1491891"/>
              <a:gd name="connsiteY9" fmla="*/ 594652 h 1666165"/>
              <a:gd name="connsiteX0" fmla="*/ 10852 w 1493666"/>
              <a:gd name="connsiteY0" fmla="*/ 594652 h 1666169"/>
              <a:gd name="connsiteX1" fmla="*/ 183580 w 1493666"/>
              <a:gd name="connsiteY1" fmla="*/ 1268412 h 1666169"/>
              <a:gd name="connsiteX2" fmla="*/ 392320 w 1493666"/>
              <a:gd name="connsiteY2" fmla="*/ 1542710 h 1666169"/>
              <a:gd name="connsiteX3" fmla="*/ 829885 w 1493666"/>
              <a:gd name="connsiteY3" fmla="*/ 1666126 h 1666169"/>
              <a:gd name="connsiteX4" fmla="*/ 1334769 w 1493666"/>
              <a:gd name="connsiteY4" fmla="*/ 1531491 h 1666169"/>
              <a:gd name="connsiteX5" fmla="*/ 1486234 w 1493666"/>
              <a:gd name="connsiteY5" fmla="*/ 779775 h 1666169"/>
              <a:gd name="connsiteX6" fmla="*/ 1144035 w 1493666"/>
              <a:gd name="connsiteY6" fmla="*/ 123427 h 1666169"/>
              <a:gd name="connsiteX7" fmla="*/ 936472 w 1493666"/>
              <a:gd name="connsiteY7" fmla="*/ 11 h 1666169"/>
              <a:gd name="connsiteX8" fmla="*/ 549394 w 1493666"/>
              <a:gd name="connsiteY8" fmla="*/ 129037 h 1666169"/>
              <a:gd name="connsiteX9" fmla="*/ 10852 w 1493666"/>
              <a:gd name="connsiteY9" fmla="*/ 594652 h 1666169"/>
              <a:gd name="connsiteX0" fmla="*/ 13894 w 1496708"/>
              <a:gd name="connsiteY0" fmla="*/ 594652 h 1666169"/>
              <a:gd name="connsiteX1" fmla="*/ 140902 w 1496708"/>
              <a:gd name="connsiteY1" fmla="*/ 1268412 h 1666169"/>
              <a:gd name="connsiteX2" fmla="*/ 395362 w 1496708"/>
              <a:gd name="connsiteY2" fmla="*/ 1542710 h 1666169"/>
              <a:gd name="connsiteX3" fmla="*/ 832927 w 1496708"/>
              <a:gd name="connsiteY3" fmla="*/ 1666126 h 1666169"/>
              <a:gd name="connsiteX4" fmla="*/ 1337811 w 1496708"/>
              <a:gd name="connsiteY4" fmla="*/ 1531491 h 1666169"/>
              <a:gd name="connsiteX5" fmla="*/ 1489276 w 1496708"/>
              <a:gd name="connsiteY5" fmla="*/ 779775 h 1666169"/>
              <a:gd name="connsiteX6" fmla="*/ 1147077 w 1496708"/>
              <a:gd name="connsiteY6" fmla="*/ 123427 h 1666169"/>
              <a:gd name="connsiteX7" fmla="*/ 939514 w 1496708"/>
              <a:gd name="connsiteY7" fmla="*/ 11 h 1666169"/>
              <a:gd name="connsiteX8" fmla="*/ 552436 w 1496708"/>
              <a:gd name="connsiteY8" fmla="*/ 129037 h 1666169"/>
              <a:gd name="connsiteX9" fmla="*/ 13894 w 1496708"/>
              <a:gd name="connsiteY9" fmla="*/ 594652 h 1666169"/>
              <a:gd name="connsiteX0" fmla="*/ 13894 w 1493356"/>
              <a:gd name="connsiteY0" fmla="*/ 594652 h 1666169"/>
              <a:gd name="connsiteX1" fmla="*/ 140902 w 1493356"/>
              <a:gd name="connsiteY1" fmla="*/ 1268412 h 1666169"/>
              <a:gd name="connsiteX2" fmla="*/ 395362 w 1493356"/>
              <a:gd name="connsiteY2" fmla="*/ 1542710 h 1666169"/>
              <a:gd name="connsiteX3" fmla="*/ 832927 w 1493356"/>
              <a:gd name="connsiteY3" fmla="*/ 1666126 h 1666169"/>
              <a:gd name="connsiteX4" fmla="*/ 1337811 w 1493356"/>
              <a:gd name="connsiteY4" fmla="*/ 1531491 h 1666169"/>
              <a:gd name="connsiteX5" fmla="*/ 1489276 w 1493356"/>
              <a:gd name="connsiteY5" fmla="*/ 779775 h 1666169"/>
              <a:gd name="connsiteX6" fmla="*/ 1210382 w 1493356"/>
              <a:gd name="connsiteY6" fmla="*/ 123427 h 1666169"/>
              <a:gd name="connsiteX7" fmla="*/ 939514 w 1493356"/>
              <a:gd name="connsiteY7" fmla="*/ 11 h 1666169"/>
              <a:gd name="connsiteX8" fmla="*/ 552436 w 1493356"/>
              <a:gd name="connsiteY8" fmla="*/ 129037 h 1666169"/>
              <a:gd name="connsiteX9" fmla="*/ 13894 w 1493356"/>
              <a:gd name="connsiteY9" fmla="*/ 594652 h 1666169"/>
              <a:gd name="connsiteX0" fmla="*/ 13894 w 1492733"/>
              <a:gd name="connsiteY0" fmla="*/ 594652 h 1666935"/>
              <a:gd name="connsiteX1" fmla="*/ 140902 w 1492733"/>
              <a:gd name="connsiteY1" fmla="*/ 1268412 h 1666935"/>
              <a:gd name="connsiteX2" fmla="*/ 395362 w 1492733"/>
              <a:gd name="connsiteY2" fmla="*/ 1542710 h 1666935"/>
              <a:gd name="connsiteX3" fmla="*/ 832927 w 1492733"/>
              <a:gd name="connsiteY3" fmla="*/ 1666126 h 1666935"/>
              <a:gd name="connsiteX4" fmla="*/ 1330777 w 1492733"/>
              <a:gd name="connsiteY4" fmla="*/ 1489288 h 1666935"/>
              <a:gd name="connsiteX5" fmla="*/ 1489276 w 1492733"/>
              <a:gd name="connsiteY5" fmla="*/ 779775 h 1666935"/>
              <a:gd name="connsiteX6" fmla="*/ 1210382 w 1492733"/>
              <a:gd name="connsiteY6" fmla="*/ 123427 h 1666935"/>
              <a:gd name="connsiteX7" fmla="*/ 939514 w 1492733"/>
              <a:gd name="connsiteY7" fmla="*/ 11 h 1666935"/>
              <a:gd name="connsiteX8" fmla="*/ 552436 w 1492733"/>
              <a:gd name="connsiteY8" fmla="*/ 129037 h 1666935"/>
              <a:gd name="connsiteX9" fmla="*/ 13894 w 1492733"/>
              <a:gd name="connsiteY9" fmla="*/ 594652 h 1666935"/>
              <a:gd name="connsiteX0" fmla="*/ 13894 w 1492733"/>
              <a:gd name="connsiteY0" fmla="*/ 539375 h 1611658"/>
              <a:gd name="connsiteX1" fmla="*/ 140902 w 1492733"/>
              <a:gd name="connsiteY1" fmla="*/ 1213135 h 1611658"/>
              <a:gd name="connsiteX2" fmla="*/ 395362 w 1492733"/>
              <a:gd name="connsiteY2" fmla="*/ 1487433 h 1611658"/>
              <a:gd name="connsiteX3" fmla="*/ 832927 w 1492733"/>
              <a:gd name="connsiteY3" fmla="*/ 1610849 h 1611658"/>
              <a:gd name="connsiteX4" fmla="*/ 1330777 w 1492733"/>
              <a:gd name="connsiteY4" fmla="*/ 1434011 h 1611658"/>
              <a:gd name="connsiteX5" fmla="*/ 1489276 w 1492733"/>
              <a:gd name="connsiteY5" fmla="*/ 724498 h 1611658"/>
              <a:gd name="connsiteX6" fmla="*/ 1210382 w 1492733"/>
              <a:gd name="connsiteY6" fmla="*/ 68150 h 1611658"/>
              <a:gd name="connsiteX7" fmla="*/ 552436 w 1492733"/>
              <a:gd name="connsiteY7" fmla="*/ 73760 h 1611658"/>
              <a:gd name="connsiteX8" fmla="*/ 13894 w 1492733"/>
              <a:gd name="connsiteY8" fmla="*/ 539375 h 1611658"/>
              <a:gd name="connsiteX0" fmla="*/ 22437 w 1501276"/>
              <a:gd name="connsiteY0" fmla="*/ 539375 h 1620865"/>
              <a:gd name="connsiteX1" fmla="*/ 149445 w 1501276"/>
              <a:gd name="connsiteY1" fmla="*/ 1213135 h 1620865"/>
              <a:gd name="connsiteX2" fmla="*/ 841470 w 1501276"/>
              <a:gd name="connsiteY2" fmla="*/ 1610849 h 1620865"/>
              <a:gd name="connsiteX3" fmla="*/ 1339320 w 1501276"/>
              <a:gd name="connsiteY3" fmla="*/ 1434011 h 1620865"/>
              <a:gd name="connsiteX4" fmla="*/ 1497819 w 1501276"/>
              <a:gd name="connsiteY4" fmla="*/ 724498 h 1620865"/>
              <a:gd name="connsiteX5" fmla="*/ 1218925 w 1501276"/>
              <a:gd name="connsiteY5" fmla="*/ 68150 h 1620865"/>
              <a:gd name="connsiteX6" fmla="*/ 560979 w 1501276"/>
              <a:gd name="connsiteY6" fmla="*/ 73760 h 1620865"/>
              <a:gd name="connsiteX7" fmla="*/ 22437 w 1501276"/>
              <a:gd name="connsiteY7" fmla="*/ 539375 h 1620865"/>
              <a:gd name="connsiteX0" fmla="*/ 18441 w 1498582"/>
              <a:gd name="connsiteY0" fmla="*/ 539375 h 1620866"/>
              <a:gd name="connsiteX1" fmla="*/ 145449 w 1498582"/>
              <a:gd name="connsiteY1" fmla="*/ 1213135 h 1620866"/>
              <a:gd name="connsiteX2" fmla="*/ 672288 w 1498582"/>
              <a:gd name="connsiteY2" fmla="*/ 1610850 h 1620866"/>
              <a:gd name="connsiteX3" fmla="*/ 1335324 w 1498582"/>
              <a:gd name="connsiteY3" fmla="*/ 1434011 h 1620866"/>
              <a:gd name="connsiteX4" fmla="*/ 1493823 w 1498582"/>
              <a:gd name="connsiteY4" fmla="*/ 724498 h 1620866"/>
              <a:gd name="connsiteX5" fmla="*/ 1214929 w 1498582"/>
              <a:gd name="connsiteY5" fmla="*/ 68150 h 1620866"/>
              <a:gd name="connsiteX6" fmla="*/ 556983 w 1498582"/>
              <a:gd name="connsiteY6" fmla="*/ 73760 h 1620866"/>
              <a:gd name="connsiteX7" fmla="*/ 18441 w 1498582"/>
              <a:gd name="connsiteY7" fmla="*/ 539375 h 1620866"/>
              <a:gd name="connsiteX0" fmla="*/ 18441 w 1502750"/>
              <a:gd name="connsiteY0" fmla="*/ 539375 h 1618556"/>
              <a:gd name="connsiteX1" fmla="*/ 145449 w 1502750"/>
              <a:gd name="connsiteY1" fmla="*/ 1213135 h 1618556"/>
              <a:gd name="connsiteX2" fmla="*/ 672288 w 1502750"/>
              <a:gd name="connsiteY2" fmla="*/ 1610850 h 1618556"/>
              <a:gd name="connsiteX3" fmla="*/ 1361406 w 1502750"/>
              <a:gd name="connsiteY3" fmla="*/ 1416622 h 1618556"/>
              <a:gd name="connsiteX4" fmla="*/ 1493823 w 1502750"/>
              <a:gd name="connsiteY4" fmla="*/ 724498 h 1618556"/>
              <a:gd name="connsiteX5" fmla="*/ 1214929 w 1502750"/>
              <a:gd name="connsiteY5" fmla="*/ 68150 h 1618556"/>
              <a:gd name="connsiteX6" fmla="*/ 556983 w 1502750"/>
              <a:gd name="connsiteY6" fmla="*/ 73760 h 1618556"/>
              <a:gd name="connsiteX7" fmla="*/ 18441 w 1502750"/>
              <a:gd name="connsiteY7" fmla="*/ 539375 h 1618556"/>
              <a:gd name="connsiteX0" fmla="*/ 18441 w 1502157"/>
              <a:gd name="connsiteY0" fmla="*/ 500120 h 1579301"/>
              <a:gd name="connsiteX1" fmla="*/ 145449 w 1502157"/>
              <a:gd name="connsiteY1" fmla="*/ 1173880 h 1579301"/>
              <a:gd name="connsiteX2" fmla="*/ 672288 w 1502157"/>
              <a:gd name="connsiteY2" fmla="*/ 1571595 h 1579301"/>
              <a:gd name="connsiteX3" fmla="*/ 1361406 w 1502157"/>
              <a:gd name="connsiteY3" fmla="*/ 1377367 h 1579301"/>
              <a:gd name="connsiteX4" fmla="*/ 1493823 w 1502157"/>
              <a:gd name="connsiteY4" fmla="*/ 685243 h 1579301"/>
              <a:gd name="connsiteX5" fmla="*/ 1223623 w 1502157"/>
              <a:gd name="connsiteY5" fmla="*/ 107141 h 1579301"/>
              <a:gd name="connsiteX6" fmla="*/ 556983 w 1502157"/>
              <a:gd name="connsiteY6" fmla="*/ 34505 h 1579301"/>
              <a:gd name="connsiteX7" fmla="*/ 18441 w 1502157"/>
              <a:gd name="connsiteY7" fmla="*/ 500120 h 1579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157" h="1579301">
                <a:moveTo>
                  <a:pt x="18441" y="500120"/>
                </a:moveTo>
                <a:cubicBezTo>
                  <a:pt x="-35787" y="696463"/>
                  <a:pt x="36475" y="995301"/>
                  <a:pt x="145449" y="1173880"/>
                </a:cubicBezTo>
                <a:cubicBezTo>
                  <a:pt x="254423" y="1352459"/>
                  <a:pt x="469629" y="1537681"/>
                  <a:pt x="672288" y="1571595"/>
                </a:cubicBezTo>
                <a:cubicBezTo>
                  <a:pt x="874948" y="1605510"/>
                  <a:pt x="1224484" y="1525092"/>
                  <a:pt x="1361406" y="1377367"/>
                </a:cubicBezTo>
                <a:cubicBezTo>
                  <a:pt x="1498328" y="1229642"/>
                  <a:pt x="1516787" y="896947"/>
                  <a:pt x="1493823" y="685243"/>
                </a:cubicBezTo>
                <a:cubicBezTo>
                  <a:pt x="1470859" y="473539"/>
                  <a:pt x="1315250" y="237102"/>
                  <a:pt x="1223623" y="107141"/>
                </a:cubicBezTo>
                <a:cubicBezTo>
                  <a:pt x="1067483" y="-1315"/>
                  <a:pt x="757847" y="-30991"/>
                  <a:pt x="556983" y="34505"/>
                </a:cubicBezTo>
                <a:cubicBezTo>
                  <a:pt x="356119" y="100002"/>
                  <a:pt x="72669" y="303777"/>
                  <a:pt x="18441" y="50012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09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AEE9-2CAD-526F-EE81-B84858EE8E35}"/>
              </a:ext>
            </a:extLst>
          </p:cNvPr>
          <p:cNvSpPr>
            <a:spLocks noGrp="1"/>
          </p:cNvSpPr>
          <p:nvPr>
            <p:ph type="title"/>
          </p:nvPr>
        </p:nvSpPr>
        <p:spPr>
          <a:xfrm>
            <a:off x="876301" y="588245"/>
            <a:ext cx="6591300" cy="12659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57062EE2-46F8-2201-EB24-5AB64431E7BF}"/>
              </a:ext>
            </a:extLst>
          </p:cNvPr>
          <p:cNvSpPr>
            <a:spLocks noGrp="1"/>
          </p:cNvSpPr>
          <p:nvPr>
            <p:ph idx="1"/>
          </p:nvPr>
        </p:nvSpPr>
        <p:spPr>
          <a:xfrm>
            <a:off x="879760" y="2153352"/>
            <a:ext cx="5878849" cy="3897996"/>
          </a:xfrm>
        </p:spPr>
        <p:txBody>
          <a:bodyPr>
            <a:normAutofit/>
          </a:bodyPr>
          <a:lstStyle/>
          <a:p>
            <a:pPr>
              <a:buFont typeface="Arial" panose="020B0604020202020204" pitchFamily="34" charset="0"/>
              <a:buChar char="•"/>
            </a:pPr>
            <a:r>
              <a:rPr lang="en-US" b="0" i="0" dirty="0">
                <a:effectLst/>
              </a:rPr>
              <a:t>In this presentation, we will delve into the extensive Exploratory Data Analysis conducted as part of our Genetic Disorder Prediction project. Our aim is to unveil patterns and insights that contribute to the accurate prediction of genetic disorders</a:t>
            </a:r>
          </a:p>
          <a:p>
            <a:endParaRPr lang="en-US" dirty="0"/>
          </a:p>
        </p:txBody>
      </p:sp>
      <p:sp>
        <p:nvSpPr>
          <p:cNvPr id="4" name="Date Placeholder 3">
            <a:extLst>
              <a:ext uri="{FF2B5EF4-FFF2-40B4-BE49-F238E27FC236}">
                <a16:creationId xmlns:a16="http://schemas.microsoft.com/office/drawing/2014/main" id="{D43E9987-D57F-44D5-E696-8767A8A7CBA1}"/>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46DF499F-54EE-C518-A71C-0AF4C62EE1FD}"/>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33D40A6-C268-6309-7F67-D4DF423D43A9}"/>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49531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604F-D83A-64C6-DC00-19DEFAF40EDF}"/>
              </a:ext>
            </a:extLst>
          </p:cNvPr>
          <p:cNvSpPr>
            <a:spLocks noGrp="1"/>
          </p:cNvSpPr>
          <p:nvPr>
            <p:ph type="title"/>
          </p:nvPr>
        </p:nvSpPr>
        <p:spPr>
          <a:xfrm>
            <a:off x="3730658" y="588245"/>
            <a:ext cx="7110411" cy="1265928"/>
          </a:xfrm>
        </p:spPr>
        <p:txBody>
          <a:bodyPr>
            <a:normAutofit/>
          </a:bodyPr>
          <a:lstStyle/>
          <a:p>
            <a:r>
              <a:rPr lang="en-US" dirty="0"/>
              <a:t>Dataset Overview</a:t>
            </a:r>
          </a:p>
        </p:txBody>
      </p:sp>
      <p:sp>
        <p:nvSpPr>
          <p:cNvPr id="3" name="Content Placeholder 2">
            <a:extLst>
              <a:ext uri="{FF2B5EF4-FFF2-40B4-BE49-F238E27FC236}">
                <a16:creationId xmlns:a16="http://schemas.microsoft.com/office/drawing/2014/main" id="{6032A622-7A84-7193-EA8A-66F0B933A0A7}"/>
              </a:ext>
            </a:extLst>
          </p:cNvPr>
          <p:cNvSpPr>
            <a:spLocks noGrp="1"/>
          </p:cNvSpPr>
          <p:nvPr>
            <p:ph idx="1"/>
          </p:nvPr>
        </p:nvSpPr>
        <p:spPr>
          <a:xfrm>
            <a:off x="3734587" y="2153352"/>
            <a:ext cx="7110411" cy="3897996"/>
          </a:xfrm>
        </p:spPr>
        <p:txBody>
          <a:bodyPr>
            <a:normAutofit/>
          </a:bodyPr>
          <a:lstStyle/>
          <a:p>
            <a:pPr>
              <a:buFont typeface="Arial" panose="020B0604020202020204" pitchFamily="34" charset="0"/>
              <a:buChar char="•"/>
            </a:pPr>
            <a:r>
              <a:rPr lang="en-US" b="0" i="0" dirty="0">
                <a:effectLst/>
              </a:rPr>
              <a:t>The dataset comprises patient records, totaling 22,083 instances, sourced from diverse healthcare facilities.</a:t>
            </a:r>
          </a:p>
          <a:p>
            <a:pPr>
              <a:buFont typeface="Arial" panose="020B0604020202020204" pitchFamily="34" charset="0"/>
              <a:buChar char="•"/>
            </a:pPr>
            <a:r>
              <a:rPr lang="en-US" b="0" i="0" dirty="0">
                <a:effectLst/>
              </a:rPr>
              <a:t>It contains a rich array of features, including patient age, genetic factors, medical test results, and, crucially, the presence or absence of a genetic disorder.</a:t>
            </a:r>
          </a:p>
          <a:p>
            <a:endParaRPr lang="en-US" dirty="0"/>
          </a:p>
        </p:txBody>
      </p:sp>
      <p:sp>
        <p:nvSpPr>
          <p:cNvPr id="4" name="Date Placeholder 3">
            <a:extLst>
              <a:ext uri="{FF2B5EF4-FFF2-40B4-BE49-F238E27FC236}">
                <a16:creationId xmlns:a16="http://schemas.microsoft.com/office/drawing/2014/main" id="{B5632FCF-464E-54B0-97B1-4161829C046A}"/>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2E5DABA7-1246-70EC-FD18-30FA4DB8C9E8}"/>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E2EFC99-7A0C-9FA9-752D-3EB1DB4C99E0}"/>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248634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6148-CE50-B8E0-8AAE-E4C73C70DD30}"/>
              </a:ext>
            </a:extLst>
          </p:cNvPr>
          <p:cNvSpPr>
            <a:spLocks noGrp="1"/>
          </p:cNvSpPr>
          <p:nvPr>
            <p:ph type="ctrTitle"/>
          </p:nvPr>
        </p:nvSpPr>
        <p:spPr>
          <a:xfrm>
            <a:off x="876300" y="5254579"/>
            <a:ext cx="8063917" cy="659109"/>
          </a:xfrm>
        </p:spPr>
        <p:txBody>
          <a:bodyPr>
            <a:normAutofit/>
          </a:bodyPr>
          <a:lstStyle/>
          <a:p>
            <a:pPr algn="l"/>
            <a:r>
              <a:rPr lang="en-US" sz="2800"/>
              <a:t>Key EDA Findings</a:t>
            </a:r>
          </a:p>
        </p:txBody>
      </p:sp>
      <p:sp>
        <p:nvSpPr>
          <p:cNvPr id="21" name="Subtitle 2">
            <a:extLst>
              <a:ext uri="{FF2B5EF4-FFF2-40B4-BE49-F238E27FC236}">
                <a16:creationId xmlns:a16="http://schemas.microsoft.com/office/drawing/2014/main" id="{55153F66-3C9E-C236-6133-E3B5F48C8F56}"/>
              </a:ext>
            </a:extLst>
          </p:cNvPr>
          <p:cNvSpPr>
            <a:spLocks noGrp="1"/>
          </p:cNvSpPr>
          <p:nvPr>
            <p:ph type="subTitle" idx="1"/>
          </p:nvPr>
        </p:nvSpPr>
        <p:spPr>
          <a:xfrm>
            <a:off x="876299" y="5981701"/>
            <a:ext cx="8063919" cy="459340"/>
          </a:xfrm>
        </p:spPr>
        <p:txBody>
          <a:bodyPr>
            <a:normAutofit/>
          </a:bodyPr>
          <a:lstStyle/>
          <a:p>
            <a:pPr algn="l"/>
            <a:endParaRPr lang="en-US" sz="1200" dirty="0"/>
          </a:p>
        </p:txBody>
      </p:sp>
      <p:pic>
        <p:nvPicPr>
          <p:cNvPr id="14" name="Picture 13">
            <a:extLst>
              <a:ext uri="{FF2B5EF4-FFF2-40B4-BE49-F238E27FC236}">
                <a16:creationId xmlns:a16="http://schemas.microsoft.com/office/drawing/2014/main" id="{A3F247E9-07CB-B3D6-8C0E-FDABAD0A9F59}"/>
              </a:ext>
            </a:extLst>
          </p:cNvPr>
          <p:cNvPicPr>
            <a:picLocks noChangeAspect="1"/>
          </p:cNvPicPr>
          <p:nvPr/>
        </p:nvPicPr>
        <p:blipFill>
          <a:blip r:embed="rId2"/>
          <a:stretch>
            <a:fillRect/>
          </a:stretch>
        </p:blipFill>
        <p:spPr>
          <a:xfrm>
            <a:off x="755528" y="799326"/>
            <a:ext cx="10688452" cy="3553907"/>
          </a:xfrm>
          <a:prstGeom prst="rect">
            <a:avLst/>
          </a:prstGeom>
          <a:noFill/>
        </p:spPr>
      </p:pic>
      <p:sp>
        <p:nvSpPr>
          <p:cNvPr id="4" name="Date Placeholder 3">
            <a:extLst>
              <a:ext uri="{FF2B5EF4-FFF2-40B4-BE49-F238E27FC236}">
                <a16:creationId xmlns:a16="http://schemas.microsoft.com/office/drawing/2014/main" id="{D6688087-D6AD-25FF-CB24-0AB0A33D383F}"/>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2C34F7FD-1DB9-0F8A-4CF2-532D00CE68EC}"/>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D7ED217-ECA6-C9CB-9A43-B042FAEFA82C}"/>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88551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1">
            <a:extLst>
              <a:ext uri="{FF2B5EF4-FFF2-40B4-BE49-F238E27FC236}">
                <a16:creationId xmlns:a16="http://schemas.microsoft.com/office/drawing/2014/main" id="{1EA609C0-2A85-148E-46A7-BCB8A4359CC9}"/>
              </a:ext>
            </a:extLst>
          </p:cNvPr>
          <p:cNvSpPr>
            <a:spLocks noGrp="1"/>
          </p:cNvSpPr>
          <p:nvPr>
            <p:ph type="title"/>
          </p:nvPr>
        </p:nvSpPr>
        <p:spPr>
          <a:xfrm>
            <a:off x="876300" y="709127"/>
            <a:ext cx="5219700" cy="1637821"/>
          </a:xfrm>
        </p:spPr>
        <p:txBody>
          <a:bodyPr/>
          <a:lstStyle/>
          <a:p>
            <a:r>
              <a:rPr lang="en-US" dirty="0"/>
              <a:t>Key EDA findings</a:t>
            </a:r>
            <a:br>
              <a:rPr lang="en-US" dirty="0"/>
            </a:br>
            <a:endParaRPr lang="en-US" dirty="0"/>
          </a:p>
        </p:txBody>
      </p:sp>
      <p:sp>
        <p:nvSpPr>
          <p:cNvPr id="3" name="Content Placeholder 2">
            <a:extLst>
              <a:ext uri="{FF2B5EF4-FFF2-40B4-BE49-F238E27FC236}">
                <a16:creationId xmlns:a16="http://schemas.microsoft.com/office/drawing/2014/main" id="{0C8DD480-FA19-892A-5ED5-8FD79FA26A4A}"/>
              </a:ext>
            </a:extLst>
          </p:cNvPr>
          <p:cNvSpPr>
            <a:spLocks noGrp="1"/>
          </p:cNvSpPr>
          <p:nvPr>
            <p:ph idx="1"/>
          </p:nvPr>
        </p:nvSpPr>
        <p:spPr>
          <a:xfrm>
            <a:off x="879761" y="2646127"/>
            <a:ext cx="5197769" cy="3396365"/>
          </a:xfrm>
        </p:spPr>
        <p:txBody>
          <a:bodyPr>
            <a:normAutofit/>
          </a:bodyPr>
          <a:lstStyle/>
          <a:p>
            <a:r>
              <a:rPr lang="en-US" dirty="0"/>
              <a:t>All the symptoms appear in all of the disorder subclasses. Generally, symptoms 1, 2, and 3 are more common than symptom 4 and 5</a:t>
            </a:r>
          </a:p>
          <a:p>
            <a:endParaRPr lang="en-US" dirty="0"/>
          </a:p>
        </p:txBody>
      </p:sp>
      <p:pic>
        <p:nvPicPr>
          <p:cNvPr id="8" name="Picture 7">
            <a:extLst>
              <a:ext uri="{FF2B5EF4-FFF2-40B4-BE49-F238E27FC236}">
                <a16:creationId xmlns:a16="http://schemas.microsoft.com/office/drawing/2014/main" id="{9DB02B13-CC50-F9C6-7120-8BF3DFDBF8A9}"/>
              </a:ext>
            </a:extLst>
          </p:cNvPr>
          <p:cNvPicPr>
            <a:picLocks noChangeAspect="1"/>
          </p:cNvPicPr>
          <p:nvPr/>
        </p:nvPicPr>
        <p:blipFill>
          <a:blip r:embed="rId2"/>
          <a:stretch>
            <a:fillRect/>
          </a:stretch>
        </p:blipFill>
        <p:spPr>
          <a:xfrm>
            <a:off x="6880866" y="2070832"/>
            <a:ext cx="4434834" cy="2716335"/>
          </a:xfrm>
          <a:prstGeom prst="rect">
            <a:avLst/>
          </a:prstGeom>
          <a:noFill/>
        </p:spPr>
      </p:pic>
      <p:sp>
        <p:nvSpPr>
          <p:cNvPr id="4" name="Date Placeholder 3">
            <a:extLst>
              <a:ext uri="{FF2B5EF4-FFF2-40B4-BE49-F238E27FC236}">
                <a16:creationId xmlns:a16="http://schemas.microsoft.com/office/drawing/2014/main" id="{3C06B889-E42D-9CC0-B516-F36568FF04BA}"/>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335C94A5-7E07-3D9B-0319-C8A73CE21A81}"/>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12ED818-58B3-D545-E9B3-05B7F355986F}"/>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311133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49A9BF1-B544-540A-2556-2EF467FD1BCE}"/>
              </a:ext>
            </a:extLst>
          </p:cNvPr>
          <p:cNvSpPr>
            <a:spLocks noGrp="1"/>
          </p:cNvSpPr>
          <p:nvPr>
            <p:ph type="title"/>
          </p:nvPr>
        </p:nvSpPr>
        <p:spPr>
          <a:xfrm>
            <a:off x="879760" y="715085"/>
            <a:ext cx="4432734" cy="1632848"/>
          </a:xfrm>
        </p:spPr>
        <p:txBody>
          <a:bodyPr anchor="b">
            <a:normAutofit/>
          </a:bodyPr>
          <a:lstStyle/>
          <a:p>
            <a:r>
              <a:rPr lang="en-US" dirty="0"/>
              <a:t>Key EDA Findings</a:t>
            </a:r>
            <a:br>
              <a:rPr lang="en-US" dirty="0"/>
            </a:br>
            <a:endParaRPr lang="en-US" dirty="0"/>
          </a:p>
        </p:txBody>
      </p:sp>
      <p:sp>
        <p:nvSpPr>
          <p:cNvPr id="3" name="Content Placeholder 2">
            <a:extLst>
              <a:ext uri="{FF2B5EF4-FFF2-40B4-BE49-F238E27FC236}">
                <a16:creationId xmlns:a16="http://schemas.microsoft.com/office/drawing/2014/main" id="{E7A3ED52-8E5F-3F7F-465B-8B7422B8776D}"/>
              </a:ext>
            </a:extLst>
          </p:cNvPr>
          <p:cNvSpPr>
            <a:spLocks noGrp="1"/>
          </p:cNvSpPr>
          <p:nvPr>
            <p:ph idx="1"/>
          </p:nvPr>
        </p:nvSpPr>
        <p:spPr>
          <a:xfrm>
            <a:off x="879762" y="2641897"/>
            <a:ext cx="4432734" cy="3392048"/>
          </a:xfrm>
        </p:spPr>
        <p:txBody>
          <a:bodyPr>
            <a:normAutofit/>
          </a:bodyPr>
          <a:lstStyle/>
          <a:p>
            <a:r>
              <a:rPr lang="en-US" dirty="0"/>
              <a:t>Majority of diseases occur when patient carries maternal or parental defective gene, but there are some medical conditions that came as the effect of genetic mutations - most of the patients with cancer and hemochromatosis did not inherit defective genes from parents.</a:t>
            </a:r>
          </a:p>
          <a:p>
            <a:endParaRPr lang="en-US" dirty="0"/>
          </a:p>
        </p:txBody>
      </p:sp>
      <p:pic>
        <p:nvPicPr>
          <p:cNvPr id="8" name="Picture 7">
            <a:extLst>
              <a:ext uri="{FF2B5EF4-FFF2-40B4-BE49-F238E27FC236}">
                <a16:creationId xmlns:a16="http://schemas.microsoft.com/office/drawing/2014/main" id="{40ED1C8C-51DC-F183-31D1-5086DDDF56F6}"/>
              </a:ext>
            </a:extLst>
          </p:cNvPr>
          <p:cNvPicPr>
            <a:picLocks noChangeAspect="1"/>
          </p:cNvPicPr>
          <p:nvPr/>
        </p:nvPicPr>
        <p:blipFill>
          <a:blip r:embed="rId2"/>
          <a:stretch>
            <a:fillRect/>
          </a:stretch>
        </p:blipFill>
        <p:spPr>
          <a:xfrm>
            <a:off x="6097869" y="1023091"/>
            <a:ext cx="5273227" cy="4811818"/>
          </a:xfrm>
          <a:prstGeom prst="rect">
            <a:avLst/>
          </a:prstGeom>
          <a:noFill/>
        </p:spPr>
      </p:pic>
      <p:sp>
        <p:nvSpPr>
          <p:cNvPr id="4" name="Date Placeholder 3">
            <a:extLst>
              <a:ext uri="{FF2B5EF4-FFF2-40B4-BE49-F238E27FC236}">
                <a16:creationId xmlns:a16="http://schemas.microsoft.com/office/drawing/2014/main" id="{AACB9C9F-A121-3371-5539-219B26466583}"/>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F6538C27-6621-1F13-C347-49E47544A8BE}"/>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F2BC6AA-07BC-30B6-F5ED-047C330DAF12}"/>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184723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29E8-F3C2-D9DA-EAB7-628216CA95CD}"/>
              </a:ext>
            </a:extLst>
          </p:cNvPr>
          <p:cNvSpPr>
            <a:spLocks noGrp="1"/>
          </p:cNvSpPr>
          <p:nvPr>
            <p:ph type="title"/>
          </p:nvPr>
        </p:nvSpPr>
        <p:spPr>
          <a:xfrm>
            <a:off x="3730658" y="588245"/>
            <a:ext cx="7110411" cy="126592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B6820E4E-0CB6-38EB-489B-A4D1D12E54E1}"/>
              </a:ext>
            </a:extLst>
          </p:cNvPr>
          <p:cNvSpPr>
            <a:spLocks noGrp="1"/>
          </p:cNvSpPr>
          <p:nvPr>
            <p:ph idx="1"/>
          </p:nvPr>
        </p:nvSpPr>
        <p:spPr>
          <a:xfrm>
            <a:off x="3734587" y="2153352"/>
            <a:ext cx="7110411" cy="3897996"/>
          </a:xfrm>
        </p:spPr>
        <p:txBody>
          <a:bodyPr>
            <a:normAutofit/>
          </a:bodyPr>
          <a:lstStyle/>
          <a:p>
            <a:pPr>
              <a:buFont typeface="Arial" panose="020B0604020202020204" pitchFamily="34" charset="0"/>
              <a:buChar char="•"/>
            </a:pPr>
            <a:r>
              <a:rPr lang="en-US" b="0" i="0" dirty="0">
                <a:effectLst/>
              </a:rPr>
              <a:t>Our comprehensive EDA has unearthed invaluable insights into patient demographics and genetic factors.</a:t>
            </a:r>
          </a:p>
          <a:p>
            <a:pPr>
              <a:buFont typeface="Arial" panose="020B0604020202020204" pitchFamily="34" charset="0"/>
              <a:buChar char="•"/>
            </a:pPr>
            <a:r>
              <a:rPr lang="en-US" b="0" i="0" dirty="0">
                <a:effectLst/>
              </a:rPr>
              <a:t>These insights will serve as the foundation for building a robust Genetic Disorder Prediction model that holds immense potential for improved healthcare decision-making.</a:t>
            </a:r>
          </a:p>
          <a:p>
            <a:endParaRPr lang="en-US" dirty="0"/>
          </a:p>
        </p:txBody>
      </p:sp>
      <p:sp>
        <p:nvSpPr>
          <p:cNvPr id="4" name="Date Placeholder 3">
            <a:extLst>
              <a:ext uri="{FF2B5EF4-FFF2-40B4-BE49-F238E27FC236}">
                <a16:creationId xmlns:a16="http://schemas.microsoft.com/office/drawing/2014/main" id="{90D14B68-35CC-5500-A995-0F9C972F3DC0}"/>
              </a:ext>
            </a:extLst>
          </p:cNvPr>
          <p:cNvSpPr>
            <a:spLocks noGrp="1"/>
          </p:cNvSpPr>
          <p:nvPr>
            <p:ph type="dt" sz="half" idx="10"/>
          </p:nvPr>
        </p:nvSpPr>
        <p:spPr>
          <a:xfrm>
            <a:off x="877824" y="6356350"/>
            <a:ext cx="2743200" cy="365125"/>
          </a:xfrm>
        </p:spPr>
        <p:txBody>
          <a:bodyPr>
            <a:normAutofit/>
          </a:bodyPr>
          <a:lstStyle/>
          <a:p>
            <a:pPr>
              <a:spcAft>
                <a:spcPts val="600"/>
              </a:spcAft>
            </a:pPr>
            <a:fld id="{579F6069-8263-4296-913A-BC2234E8D32B}" type="datetime1">
              <a:rPr lang="en-US" smtClean="0"/>
              <a:pPr>
                <a:spcAft>
                  <a:spcPts val="600"/>
                </a:spcAft>
              </a:pPr>
              <a:t>10/31/2023</a:t>
            </a:fld>
            <a:endParaRPr lang="en-US"/>
          </a:p>
        </p:txBody>
      </p:sp>
      <p:sp>
        <p:nvSpPr>
          <p:cNvPr id="5" name="Footer Placeholder 4">
            <a:extLst>
              <a:ext uri="{FF2B5EF4-FFF2-40B4-BE49-F238E27FC236}">
                <a16:creationId xmlns:a16="http://schemas.microsoft.com/office/drawing/2014/main" id="{5CD1AD89-B3C5-B9DE-3552-92AA18660CD9}"/>
              </a:ext>
            </a:extLst>
          </p:cNvPr>
          <p:cNvSpPr>
            <a:spLocks noGrp="1"/>
          </p:cNvSpPr>
          <p:nvPr>
            <p:ph type="ftr" sz="quarter" idx="11"/>
          </p:nvPr>
        </p:nvSpPr>
        <p:spPr>
          <a:xfrm>
            <a:off x="7132320" y="6356350"/>
            <a:ext cx="4297680"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DE83243-C9A9-BE3C-67C7-D18161365042}"/>
              </a:ext>
            </a:extLst>
          </p:cNvPr>
          <p:cNvSpPr>
            <a:spLocks noGrp="1"/>
          </p:cNvSpPr>
          <p:nvPr>
            <p:ph type="sldNum" sz="quarter" idx="12"/>
          </p:nvPr>
        </p:nvSpPr>
        <p:spPr>
          <a:xfrm>
            <a:off x="11429999" y="6356350"/>
            <a:ext cx="521207" cy="365125"/>
          </a:xfrm>
        </p:spPr>
        <p:txBody>
          <a:bodyPr>
            <a:normAutofit/>
          </a:bodyPr>
          <a:lstStyle/>
          <a:p>
            <a:pPr>
              <a:spcAft>
                <a:spcPts val="600"/>
              </a:spcAft>
            </a:pPr>
            <a:fld id="{C68AC1EC-23E2-4F0E-A5A4-674EC8DB954E}" type="slidenum">
              <a:rPr lang="en-US" smtClean="0"/>
              <a:pPr>
                <a:spcAft>
                  <a:spcPts val="600"/>
                </a:spcAft>
              </a:pPr>
              <a:t>7</a:t>
            </a:fld>
            <a:endParaRPr lang="en-US"/>
          </a:p>
        </p:txBody>
      </p:sp>
    </p:spTree>
    <p:extLst>
      <p:ext uri="{BB962C8B-B14F-4D97-AF65-F5344CB8AC3E}">
        <p14:creationId xmlns:p14="http://schemas.microsoft.com/office/powerpoint/2010/main" val="1377152603"/>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27</TotalTime>
  <Words>248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 Light</vt:lpstr>
      <vt:lpstr>Arial</vt:lpstr>
      <vt:lpstr>Walbaum Display</vt:lpstr>
      <vt:lpstr>BohoVogueVTI</vt:lpstr>
      <vt:lpstr>Exploratory data analysis</vt:lpstr>
      <vt:lpstr>Introduction</vt:lpstr>
      <vt:lpstr>Dataset Overview</vt:lpstr>
      <vt:lpstr>Key EDA Findings</vt:lpstr>
      <vt:lpstr>Key EDA findings </vt:lpstr>
      <vt:lpstr>Key EDA Findings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caled roeh</dc:creator>
  <cp:lastModifiedBy>caled roeh</cp:lastModifiedBy>
  <cp:revision>1</cp:revision>
  <dcterms:created xsi:type="dcterms:W3CDTF">2023-11-01T03:23:56Z</dcterms:created>
  <dcterms:modified xsi:type="dcterms:W3CDTF">2023-11-01T03:51:28Z</dcterms:modified>
</cp:coreProperties>
</file>