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5" r:id="rId10"/>
    <p:sldId id="270" r:id="rId11"/>
    <p:sldId id="263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ADF6-B71C-4D41-8187-C49EF3F29BC2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A33C-6EF8-45E2-967B-F894CF58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ADF6-B71C-4D41-8187-C49EF3F29BC2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A33C-6EF8-45E2-967B-F894CF58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5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ADF6-B71C-4D41-8187-C49EF3F29BC2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A33C-6EF8-45E2-967B-F894CF58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0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ADF6-B71C-4D41-8187-C49EF3F29BC2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A33C-6EF8-45E2-967B-F894CF58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ADF6-B71C-4D41-8187-C49EF3F29BC2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A33C-6EF8-45E2-967B-F894CF58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4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ADF6-B71C-4D41-8187-C49EF3F29BC2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A33C-6EF8-45E2-967B-F894CF58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ADF6-B71C-4D41-8187-C49EF3F29BC2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A33C-6EF8-45E2-967B-F894CF58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ADF6-B71C-4D41-8187-C49EF3F29BC2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A33C-6EF8-45E2-967B-F894CF58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0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ADF6-B71C-4D41-8187-C49EF3F29BC2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A33C-6EF8-45E2-967B-F894CF58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4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ADF6-B71C-4D41-8187-C49EF3F29BC2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A33C-6EF8-45E2-967B-F894CF58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8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ADF6-B71C-4D41-8187-C49EF3F29BC2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A33C-6EF8-45E2-967B-F894CF58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CADF6-B71C-4D41-8187-C49EF3F29BC2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A33C-6EF8-45E2-967B-F894CF58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narqube.org/downloads/" TargetMode="External"/><Relationship Id="rId3" Type="http://schemas.openxmlformats.org/officeDocument/2006/relationships/hyperlink" Target="https://dev.mysql.com/downloads/workbench/" TargetMode="External"/><Relationship Id="rId7" Type="http://schemas.openxmlformats.org/officeDocument/2006/relationships/hyperlink" Target="https://chrome.google.com/webstore/detail/postman/fhbjgbiflinjbdggehcddcbncdddomop?hl=en" TargetMode="External"/><Relationship Id="rId2" Type="http://schemas.openxmlformats.org/officeDocument/2006/relationships/hyperlink" Target="https://spring.io/tools/sts/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meter.apache.org/download_jmeter.cgi" TargetMode="External"/><Relationship Id="rId5" Type="http://schemas.openxmlformats.org/officeDocument/2006/relationships/hyperlink" Target="http://svn.apache.org/repos/asf/tomcat/tc8.0.x/trunk/" TargetMode="External"/><Relationship Id="rId10" Type="http://schemas.openxmlformats.org/officeDocument/2006/relationships/hyperlink" Target="https://tortoisegit.org/download/" TargetMode="External"/><Relationship Id="rId4" Type="http://schemas.openxmlformats.org/officeDocument/2006/relationships/hyperlink" Target="http://www.oracle.com/technetwork/java/javase/downloads/jdk8-downloads-2133151.html" TargetMode="External"/><Relationship Id="rId9" Type="http://schemas.openxmlformats.org/officeDocument/2006/relationships/hyperlink" Target="http://tirthalpatel.blogspot.in/2014/01/static-code-analyzers-checkstyle-pmd-findbug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- MyItinerary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scope of the project </a:t>
            </a:r>
            <a:r>
              <a:rPr lang="en-US" sz="1600" b="1" dirty="0" smtClean="0"/>
              <a:t>MyItinerary</a:t>
            </a:r>
            <a:r>
              <a:rPr lang="en-US" sz="1600" dirty="0" smtClean="0"/>
              <a:t> is that the guest should be able to book resort reservation and dining reservation on his own using single page responsive website.</a:t>
            </a:r>
          </a:p>
          <a:p>
            <a:r>
              <a:rPr lang="en-US" sz="1600" dirty="0" smtClean="0"/>
              <a:t>Guest should be able to view his itinerary which contains list of his resort and dining reservations(past, present and future).</a:t>
            </a:r>
          </a:p>
          <a:p>
            <a:r>
              <a:rPr lang="en-US" sz="1600" dirty="0" smtClean="0"/>
              <a:t>Inorder for the guest to book or view reservations, he/she should be a registered guest. </a:t>
            </a:r>
          </a:p>
          <a:p>
            <a:r>
              <a:rPr lang="en-US" sz="1600" dirty="0" smtClean="0"/>
              <a:t>Web application should work on any device platform like desktop, mobile and tablet. It should also be supported across browsers like IE, chrome and Mozilla firefox. </a:t>
            </a:r>
          </a:p>
          <a:p>
            <a:r>
              <a:rPr lang="en-US" sz="1600" dirty="0" smtClean="0"/>
              <a:t>Design and flow of the screens should be appealing, consistent and should not confuse the user.</a:t>
            </a:r>
          </a:p>
          <a:p>
            <a:r>
              <a:rPr lang="en-US" sz="1600" dirty="0" smtClean="0"/>
              <a:t>Validation and warning messages should be user friendly and should not annoy the user.</a:t>
            </a:r>
          </a:p>
          <a:p>
            <a:r>
              <a:rPr lang="en-US" sz="1600" dirty="0" smtClean="0"/>
              <a:t>Business validation has to be done both at UI and service level and appropriate warning/error messages has to be thrown/displayed.</a:t>
            </a:r>
          </a:p>
          <a:p>
            <a:r>
              <a:rPr lang="en-US" sz="1600" dirty="0" smtClean="0"/>
              <a:t>Code Quality - 80% code coverage is required which needs to be measured using cobertura. Zero PMD and checkstyle violations need to be maintained as part of development activity.</a:t>
            </a:r>
          </a:p>
          <a:p>
            <a:r>
              <a:rPr lang="en-US" sz="1600" dirty="0" smtClean="0"/>
              <a:t>Code available in Git should be in compile-able state with above code quality taken care of.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179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489397" y="966860"/>
            <a:ext cx="11513713" cy="5369546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783052" y="25263"/>
            <a:ext cx="4898086" cy="834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5263"/>
            <a:ext cx="4460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pPr algn="ctr"/>
            <a:r>
              <a:rPr lang="en-US" dirty="0" smtClean="0"/>
              <a:t>Deployment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20461" y="1751527"/>
            <a:ext cx="1841679" cy="73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Experience UI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72128" y="1275008"/>
            <a:ext cx="1841679" cy="73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</a:t>
            </a:r>
            <a:r>
              <a:rPr lang="en-US" dirty="0" err="1" smtClean="0"/>
              <a:t>uestProfile.war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972023" y="2118575"/>
            <a:ext cx="2320346" cy="73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resortReservation.war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972023" y="3321619"/>
            <a:ext cx="2434105" cy="73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diningReservation.war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603088" y="5155482"/>
            <a:ext cx="2179964" cy="73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guestItinerary.war</a:t>
            </a:r>
            <a:endParaRPr lang="en-US" dirty="0"/>
          </a:p>
        </p:txBody>
      </p:sp>
      <p:cxnSp>
        <p:nvCxnSpPr>
          <p:cNvPr id="14" name="Elbow Connector 13"/>
          <p:cNvCxnSpPr>
            <a:stCxn id="5" idx="0"/>
            <a:endCxn id="7" idx="1"/>
          </p:cNvCxnSpPr>
          <p:nvPr/>
        </p:nvCxnSpPr>
        <p:spPr>
          <a:xfrm rot="5400000" flipH="1" flipV="1">
            <a:off x="3501979" y="181379"/>
            <a:ext cx="109471" cy="3030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35057" y="1575213"/>
            <a:ext cx="1468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 Guest service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088633" y="988174"/>
            <a:ext cx="1560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Validate Guest service</a:t>
            </a:r>
            <a:endParaRPr lang="en-US" sz="1200" dirty="0"/>
          </a:p>
        </p:txBody>
      </p:sp>
      <p:cxnSp>
        <p:nvCxnSpPr>
          <p:cNvPr id="21" name="Elbow Connector 20"/>
          <p:cNvCxnSpPr>
            <a:stCxn id="5" idx="3"/>
            <a:endCxn id="8" idx="1"/>
          </p:cNvCxnSpPr>
          <p:nvPr/>
        </p:nvCxnSpPr>
        <p:spPr>
          <a:xfrm>
            <a:off x="2962140" y="2118575"/>
            <a:ext cx="5009883" cy="367048"/>
          </a:xfrm>
          <a:prstGeom prst="bentConnector3">
            <a:avLst>
              <a:gd name="adj1" fmla="val 45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0"/>
            <a:endCxn id="7" idx="0"/>
          </p:cNvCxnSpPr>
          <p:nvPr/>
        </p:nvCxnSpPr>
        <p:spPr>
          <a:xfrm rot="5400000" flipH="1" flipV="1">
            <a:off x="3778875" y="-462565"/>
            <a:ext cx="476519" cy="3951667"/>
          </a:xfrm>
          <a:prstGeom prst="bentConnector3">
            <a:avLst>
              <a:gd name="adj1" fmla="val 147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13498" y="2163599"/>
            <a:ext cx="216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Book  resort reservation service</a:t>
            </a:r>
            <a:endParaRPr lang="en-US" sz="1200" dirty="0"/>
          </a:p>
        </p:txBody>
      </p:sp>
      <p:cxnSp>
        <p:nvCxnSpPr>
          <p:cNvPr id="27" name="Elbow Connector 26"/>
          <p:cNvCxnSpPr>
            <a:stCxn id="5" idx="2"/>
            <a:endCxn id="9" idx="1"/>
          </p:cNvCxnSpPr>
          <p:nvPr/>
        </p:nvCxnSpPr>
        <p:spPr>
          <a:xfrm rot="16200000" flipH="1">
            <a:off x="4405140" y="121784"/>
            <a:ext cx="1203044" cy="5930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60561" y="3401481"/>
            <a:ext cx="2151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Book Dining reservation service</a:t>
            </a:r>
            <a:endParaRPr lang="en-US" sz="1200" dirty="0"/>
          </a:p>
        </p:txBody>
      </p:sp>
      <p:cxnSp>
        <p:nvCxnSpPr>
          <p:cNvPr id="30" name="Elbow Connector 29"/>
          <p:cNvCxnSpPr>
            <a:stCxn id="5" idx="1"/>
            <a:endCxn id="10" idx="1"/>
          </p:cNvCxnSpPr>
          <p:nvPr/>
        </p:nvCxnSpPr>
        <p:spPr>
          <a:xfrm rot="10800000" flipH="1" flipV="1">
            <a:off x="1120460" y="2118574"/>
            <a:ext cx="3482627" cy="3403955"/>
          </a:xfrm>
          <a:prstGeom prst="bentConnector3">
            <a:avLst>
              <a:gd name="adj1" fmla="val -6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52334" y="5245530"/>
            <a:ext cx="1558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Show itinerary service</a:t>
            </a:r>
            <a:endParaRPr lang="en-US" sz="1200" dirty="0"/>
          </a:p>
        </p:txBody>
      </p:sp>
      <p:cxnSp>
        <p:nvCxnSpPr>
          <p:cNvPr id="36" name="Elbow Connector 35"/>
          <p:cNvCxnSpPr>
            <a:stCxn id="5" idx="3"/>
            <a:endCxn id="8" idx="2"/>
          </p:cNvCxnSpPr>
          <p:nvPr/>
        </p:nvCxnSpPr>
        <p:spPr>
          <a:xfrm>
            <a:off x="2962140" y="2118575"/>
            <a:ext cx="6170056" cy="734096"/>
          </a:xfrm>
          <a:prstGeom prst="bentConnector4">
            <a:avLst>
              <a:gd name="adj1" fmla="val 40598"/>
              <a:gd name="adj2" fmla="val 131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07776" y="2821168"/>
            <a:ext cx="2207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Cancel resort reservation service</a:t>
            </a:r>
            <a:endParaRPr lang="en-US" sz="1200" dirty="0"/>
          </a:p>
        </p:txBody>
      </p:sp>
      <p:cxnSp>
        <p:nvCxnSpPr>
          <p:cNvPr id="40" name="Elbow Connector 39"/>
          <p:cNvCxnSpPr>
            <a:endCxn id="9" idx="2"/>
          </p:cNvCxnSpPr>
          <p:nvPr/>
        </p:nvCxnSpPr>
        <p:spPr>
          <a:xfrm>
            <a:off x="2027825" y="2828704"/>
            <a:ext cx="7161251" cy="1227011"/>
          </a:xfrm>
          <a:prstGeom prst="bentConnector4">
            <a:avLst>
              <a:gd name="adj1" fmla="val 319"/>
              <a:gd name="adj2" fmla="val 118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03100" y="3980084"/>
            <a:ext cx="2248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Cancel Dining reservation service</a:t>
            </a:r>
            <a:endParaRPr lang="en-US" sz="1200" dirty="0"/>
          </a:p>
        </p:txBody>
      </p:sp>
      <p:cxnSp>
        <p:nvCxnSpPr>
          <p:cNvPr id="45" name="Elbow Connector 44"/>
          <p:cNvCxnSpPr>
            <a:stCxn id="10" idx="3"/>
            <a:endCxn id="8" idx="3"/>
          </p:cNvCxnSpPr>
          <p:nvPr/>
        </p:nvCxnSpPr>
        <p:spPr>
          <a:xfrm flipV="1">
            <a:off x="6783052" y="2485623"/>
            <a:ext cx="3509317" cy="3036907"/>
          </a:xfrm>
          <a:prstGeom prst="bentConnector3">
            <a:avLst>
              <a:gd name="adj1" fmla="val 106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53329" y="5233971"/>
            <a:ext cx="3157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Provide Resort Reservations by Guest </a:t>
            </a:r>
            <a:r>
              <a:rPr lang="en-US" sz="1200" dirty="0" smtClean="0"/>
              <a:t>ID service</a:t>
            </a:r>
            <a:endParaRPr lang="en-US" sz="1200" dirty="0"/>
          </a:p>
        </p:txBody>
      </p:sp>
      <p:cxnSp>
        <p:nvCxnSpPr>
          <p:cNvPr id="52" name="Elbow Connector 51"/>
          <p:cNvCxnSpPr>
            <a:stCxn id="10" idx="0"/>
            <a:endCxn id="9" idx="3"/>
          </p:cNvCxnSpPr>
          <p:nvPr/>
        </p:nvCxnSpPr>
        <p:spPr>
          <a:xfrm rot="5400000" flipH="1" flipV="1">
            <a:off x="7316192" y="2065546"/>
            <a:ext cx="1466815" cy="4713058"/>
          </a:xfrm>
          <a:prstGeom prst="bentConnector4">
            <a:avLst>
              <a:gd name="adj1" fmla="val 19050"/>
              <a:gd name="adj2" fmla="val 104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01941" y="4644843"/>
            <a:ext cx="3150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Provide </a:t>
            </a:r>
            <a:r>
              <a:rPr lang="en-US" sz="1200" dirty="0" smtClean="0"/>
              <a:t>Dining Reservations </a:t>
            </a:r>
            <a:r>
              <a:rPr lang="en-US" sz="1200" dirty="0"/>
              <a:t>by Guest </a:t>
            </a:r>
            <a:r>
              <a:rPr lang="en-US" sz="1200" dirty="0" smtClean="0"/>
              <a:t>ID service</a:t>
            </a:r>
            <a:endParaRPr lang="en-US" sz="1200" dirty="0"/>
          </a:p>
        </p:txBody>
      </p:sp>
      <p:sp>
        <p:nvSpPr>
          <p:cNvPr id="55" name="Can 54"/>
          <p:cNvSpPr/>
          <p:nvPr/>
        </p:nvSpPr>
        <p:spPr>
          <a:xfrm>
            <a:off x="7089033" y="232765"/>
            <a:ext cx="228993" cy="352242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lbow Connector 56"/>
          <p:cNvCxnSpPr>
            <a:stCxn id="7" idx="3"/>
            <a:endCxn id="55" idx="3"/>
          </p:cNvCxnSpPr>
          <p:nvPr/>
        </p:nvCxnSpPr>
        <p:spPr>
          <a:xfrm flipV="1">
            <a:off x="6913807" y="585007"/>
            <a:ext cx="289723" cy="1057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03529" y="582864"/>
            <a:ext cx="111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GUESTPROFILE</a:t>
            </a:r>
          </a:p>
        </p:txBody>
      </p:sp>
      <p:sp>
        <p:nvSpPr>
          <p:cNvPr id="61" name="Can 60"/>
          <p:cNvSpPr/>
          <p:nvPr/>
        </p:nvSpPr>
        <p:spPr>
          <a:xfrm>
            <a:off x="9074578" y="193798"/>
            <a:ext cx="228993" cy="352242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Elbow Connector 62"/>
          <p:cNvCxnSpPr>
            <a:stCxn id="8" idx="0"/>
            <a:endCxn id="61" idx="3"/>
          </p:cNvCxnSpPr>
          <p:nvPr/>
        </p:nvCxnSpPr>
        <p:spPr>
          <a:xfrm rot="5400000" flipH="1" flipV="1">
            <a:off x="8374368" y="1303869"/>
            <a:ext cx="1572535" cy="56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416064" y="541205"/>
            <a:ext cx="175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RESORTRESERVATION</a:t>
            </a:r>
            <a:endParaRPr lang="en-US" sz="1200" dirty="0"/>
          </a:p>
        </p:txBody>
      </p:sp>
      <p:sp>
        <p:nvSpPr>
          <p:cNvPr id="65" name="Can 64"/>
          <p:cNvSpPr/>
          <p:nvPr/>
        </p:nvSpPr>
        <p:spPr>
          <a:xfrm>
            <a:off x="10306563" y="232765"/>
            <a:ext cx="228993" cy="352242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986637" y="615842"/>
            <a:ext cx="2016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DININGRESERVATION</a:t>
            </a:r>
            <a:endParaRPr lang="en-US" sz="1200" dirty="0"/>
          </a:p>
        </p:txBody>
      </p:sp>
      <p:cxnSp>
        <p:nvCxnSpPr>
          <p:cNvPr id="68" name="Elbow Connector 67"/>
          <p:cNvCxnSpPr>
            <a:stCxn id="9" idx="0"/>
            <a:endCxn id="65" idx="3"/>
          </p:cNvCxnSpPr>
          <p:nvPr/>
        </p:nvCxnSpPr>
        <p:spPr>
          <a:xfrm rot="5400000" flipH="1" flipV="1">
            <a:off x="8436762" y="1337321"/>
            <a:ext cx="2736612" cy="1231984"/>
          </a:xfrm>
          <a:prstGeom prst="bentConnector3">
            <a:avLst>
              <a:gd name="adj1" fmla="val 7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379555" y="5919735"/>
            <a:ext cx="18135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Tomcat Server</a:t>
            </a:r>
            <a:endParaRPr lang="en-US" sz="2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60348" y="31875"/>
            <a:ext cx="990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MySQL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4228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7154" y="103031"/>
            <a:ext cx="546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Model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64912"/>
              </p:ext>
            </p:extLst>
          </p:nvPr>
        </p:nvGraphicFramePr>
        <p:xfrm>
          <a:off x="2743200" y="1181677"/>
          <a:ext cx="6941711" cy="5122974"/>
        </p:xfrm>
        <a:graphic>
          <a:graphicData uri="http://schemas.openxmlformats.org/drawingml/2006/table">
            <a:tbl>
              <a:tblPr/>
              <a:tblGrid>
                <a:gridCol w="771301"/>
                <a:gridCol w="2313904"/>
                <a:gridCol w="771301"/>
                <a:gridCol w="2313904"/>
                <a:gridCol w="771301"/>
              </a:tblGrid>
              <a:tr h="19693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GuestProfile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ResortReservation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CustomerID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(long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ReservationNumber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(long)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Email(Varchar50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(long)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FirstName(varchar50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RoomType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(varchar50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LastName(varchar50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ArrivalDate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Address(varchar255)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DepartureDate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Phone(varchar15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NoOfPeople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password(varchar20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Status(Varchar10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createdDate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createdDate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93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UpdatedDate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UpdatedDate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93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DiningReservation</a:t>
                      </a: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ReservationNumber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(long)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(long)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DiningType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(varchar50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ArrivalDate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NoOfPeople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Status(Varchar10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createdDate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Indicates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required field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93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UpdatedDate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5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List of software’s required as part of the project development.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1.	Spring Tool Suite - Version: 3.8.2.RELEASE (Platform: Eclipse Neon.1 (4.6.1)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spring.io/tools/sts/all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	Eclipse </a:t>
            </a:r>
            <a:r>
              <a:rPr lang="en-US" dirty="0" err="1"/>
              <a:t>pmd</a:t>
            </a:r>
            <a:r>
              <a:rPr lang="en-US" dirty="0"/>
              <a:t> 1.8 (eclipse-</a:t>
            </a:r>
            <a:r>
              <a:rPr lang="en-US" dirty="0" err="1"/>
              <a:t>pmd</a:t>
            </a:r>
            <a:r>
              <a:rPr lang="en-US" dirty="0"/>
              <a:t> plug-in integrates the well-known source code analyzer PMD into the Eclipse IDE)</a:t>
            </a:r>
          </a:p>
          <a:p>
            <a:r>
              <a:rPr lang="en-US" dirty="0"/>
              <a:t>3.	MySQL Workbench 6.3  (</a:t>
            </a:r>
            <a:r>
              <a:rPr lang="en-US" dirty="0">
                <a:hlinkClick r:id="rId3"/>
              </a:rPr>
              <a:t>https://dev.mysql.com/downloads/workbench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  <a:p>
            <a:r>
              <a:rPr lang="en-US" dirty="0"/>
              <a:t>4.	JDK 1.8 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www.oracle.com/technetwork/java/javase/downloads/jdk8-downloads-2133151.html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5.	Tomcat 8 (Version 8.0.39) - </a:t>
            </a:r>
            <a:r>
              <a:rPr lang="en-US" dirty="0">
                <a:hlinkClick r:id="rId5"/>
              </a:rPr>
              <a:t>http://svn.apache.org/repos/asf/tomcat/tc8.0.x/trunk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r>
              <a:rPr lang="en-US" dirty="0"/>
              <a:t>6.	Apache JMeter apache-jmeter-3.1 -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jmeter.apache.org/download_jmeter.cgi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7.	Postman Rest client -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chrome.google.com/webstore/detail/postman/fhbjgbiflinjbdggehcddcbncdddomop?hl=en</a:t>
            </a:r>
            <a:endParaRPr lang="en-US" dirty="0"/>
          </a:p>
          <a:p>
            <a:r>
              <a:rPr lang="en-US" dirty="0" smtClean="0"/>
              <a:t>8</a:t>
            </a:r>
            <a:r>
              <a:rPr lang="en-US" dirty="0"/>
              <a:t>.	</a:t>
            </a:r>
            <a:r>
              <a:rPr lang="en-US" dirty="0" err="1"/>
              <a:t>SonarQube</a:t>
            </a:r>
            <a:r>
              <a:rPr lang="en-US" dirty="0"/>
              <a:t> 6.2 </a:t>
            </a:r>
            <a:r>
              <a:rPr lang="en-US" dirty="0">
                <a:hlinkClick r:id="rId8"/>
              </a:rPr>
              <a:t>https://www.sonarqube.org/downloads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9</a:t>
            </a:r>
            <a:r>
              <a:rPr lang="en-US" dirty="0"/>
              <a:t>.	</a:t>
            </a:r>
            <a:r>
              <a:rPr lang="en-US" dirty="0" err="1"/>
              <a:t>Corbetura</a:t>
            </a:r>
            <a:r>
              <a:rPr lang="en-US" dirty="0"/>
              <a:t> Maven Plugin http://www.mojohaus.org/cobertura-maven-plugin/  Ref: http://www.mojohaus.org/cobertura-maven-plugin/usage.html, 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tirthalpatel.blogspot.in/2014/01/static-code-analyzers-checkstyle-pmd-findbugs.html</a:t>
            </a:r>
            <a:endParaRPr lang="en-US" dirty="0"/>
          </a:p>
          <a:p>
            <a:r>
              <a:rPr lang="en-US" dirty="0"/>
              <a:t>10.	</a:t>
            </a:r>
            <a:r>
              <a:rPr lang="en-US" dirty="0" err="1"/>
              <a:t>GitHub</a:t>
            </a:r>
            <a:r>
              <a:rPr lang="en-US" dirty="0"/>
              <a:t> - https://github.com/, https://git-scm.com/downloads, </a:t>
            </a:r>
            <a:r>
              <a:rPr lang="en-US" dirty="0">
                <a:hlinkClick r:id="rId10"/>
              </a:rPr>
              <a:t>https://tortoisegit.org/download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22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RESTFUL service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Service1: Create Guest</a:t>
            </a:r>
          </a:p>
          <a:p>
            <a:r>
              <a:rPr lang="en-US" dirty="0"/>
              <a:t>Service2: Validate Guest</a:t>
            </a:r>
          </a:p>
          <a:p>
            <a:r>
              <a:rPr lang="en-US" dirty="0"/>
              <a:t>Service3: Book Resort Reservation</a:t>
            </a:r>
          </a:p>
          <a:p>
            <a:r>
              <a:rPr lang="en-US" dirty="0"/>
              <a:t>Service4: Provide Resort Reservations by Guest ID</a:t>
            </a:r>
          </a:p>
          <a:p>
            <a:r>
              <a:rPr lang="en-US" dirty="0"/>
              <a:t>Service5: Cancel Resort Reservation</a:t>
            </a:r>
          </a:p>
          <a:p>
            <a:r>
              <a:rPr lang="en-US" dirty="0"/>
              <a:t>Service6: Book Dining Reservation</a:t>
            </a:r>
          </a:p>
          <a:p>
            <a:r>
              <a:rPr lang="en-US" dirty="0"/>
              <a:t>Service7: Provide Dining Reservations by Guest ID</a:t>
            </a:r>
          </a:p>
          <a:p>
            <a:r>
              <a:rPr lang="en-US" dirty="0"/>
              <a:t>Service8: Cancel </a:t>
            </a:r>
            <a:r>
              <a:rPr lang="en-US" dirty="0" err="1"/>
              <a:t>DiningReservation</a:t>
            </a:r>
            <a:endParaRPr lang="en-US" dirty="0"/>
          </a:p>
          <a:p>
            <a:r>
              <a:rPr lang="en-US" dirty="0"/>
              <a:t>Service9: Show Itinerary</a:t>
            </a:r>
          </a:p>
        </p:txBody>
      </p:sp>
    </p:spTree>
    <p:extLst>
      <p:ext uri="{BB962C8B-B14F-4D97-AF65-F5344CB8AC3E}">
        <p14:creationId xmlns:p14="http://schemas.microsoft.com/office/powerpoint/2010/main" val="228513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9871" y="2512855"/>
            <a:ext cx="153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*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90185" y="2395471"/>
            <a:ext cx="2331076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50 characters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9870" y="3101663"/>
            <a:ext cx="1532586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 *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90185" y="3075906"/>
            <a:ext cx="2331076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50 characters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11392" y="0"/>
            <a:ext cx="758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Login Page</a:t>
            </a:r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5821250" y="3992451"/>
            <a:ext cx="216365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994337" y="3992451"/>
            <a:ext cx="216365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User? Register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88029" y="1588391"/>
            <a:ext cx="597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Warning message: </a:t>
            </a:r>
            <a:r>
              <a:rPr lang="en-US" dirty="0" smtClean="0"/>
              <a:t>Username/password is not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4249" y="785611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Email(User Id) *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04563" y="785611"/>
            <a:ext cx="2331076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50 characters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4248" y="1491803"/>
            <a:ext cx="1532586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Name *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04563" y="1466046"/>
            <a:ext cx="2331076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50 characters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248" y="2223752"/>
            <a:ext cx="1532586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Name *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04563" y="2197995"/>
            <a:ext cx="2331076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50 characters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4248" y="2984679"/>
            <a:ext cx="1532586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04563" y="2958922"/>
            <a:ext cx="2331076" cy="853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255 characters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4248" y="4225342"/>
            <a:ext cx="1532586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 *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704563" y="4199585"/>
            <a:ext cx="2331076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15 characters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4248" y="4986269"/>
            <a:ext cx="1532586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 *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04563" y="4960512"/>
            <a:ext cx="2331076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20 characters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4248" y="5747196"/>
            <a:ext cx="1532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Password *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704563" y="5721439"/>
            <a:ext cx="2331076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20 characters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11392" y="0"/>
            <a:ext cx="758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Guest registration</a:t>
            </a:r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6091707" y="6272011"/>
            <a:ext cx="216365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665335" y="6272011"/>
            <a:ext cx="216365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83368" y="746974"/>
            <a:ext cx="5977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Warning message: </a:t>
            </a:r>
            <a:r>
              <a:rPr lang="en-US" sz="1400" dirty="0" smtClean="0"/>
              <a:t>email is not valid/Email already exists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83368" y="1430163"/>
            <a:ext cx="5977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Warning message: </a:t>
            </a:r>
            <a:r>
              <a:rPr lang="en-US" sz="1400" dirty="0" smtClean="0"/>
              <a:t>First name is missing/invalid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383368" y="2187868"/>
            <a:ext cx="5977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Warning message: </a:t>
            </a:r>
            <a:r>
              <a:rPr lang="en-US" sz="1400" dirty="0" smtClean="0"/>
              <a:t>Last name is missing/invalid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383368" y="3102902"/>
            <a:ext cx="5977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Warning message: </a:t>
            </a:r>
            <a:r>
              <a:rPr lang="en-US" sz="1400" dirty="0" smtClean="0"/>
              <a:t>Address invalid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383368" y="4225342"/>
            <a:ext cx="5977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Warning message: </a:t>
            </a:r>
            <a:r>
              <a:rPr lang="en-US" sz="1400" dirty="0" smtClean="0"/>
              <a:t>Phone number is missing/invalid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383368" y="5064010"/>
            <a:ext cx="5977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Warning message: </a:t>
            </a:r>
            <a:r>
              <a:rPr lang="en-US" sz="1400" dirty="0" smtClean="0"/>
              <a:t>password is missing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383368" y="5668010"/>
            <a:ext cx="5977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Warning message: </a:t>
            </a:r>
            <a:r>
              <a:rPr lang="en-US" sz="1400" dirty="0" smtClean="0"/>
              <a:t>Password does not match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114468" y="93421"/>
            <a:ext cx="978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 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934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73487" y="2336976"/>
            <a:ext cx="159698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resort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11392" y="0"/>
            <a:ext cx="758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Home Page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373487" y="3107562"/>
            <a:ext cx="159698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Dining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73486" y="3891841"/>
            <a:ext cx="1596981" cy="37348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Itinerary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266680" y="785611"/>
            <a:ext cx="25758" cy="542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88650" y="785611"/>
            <a:ext cx="501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Resort reservations:  Capgemini Resort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588650" y="1300766"/>
            <a:ext cx="7933389" cy="1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88650" y="3810000"/>
            <a:ext cx="501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Dining reservations: Capgemini Fine Dining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588650" y="4241866"/>
            <a:ext cx="7933389" cy="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78839" y="153888"/>
            <a:ext cx="262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Welcome</a:t>
            </a:r>
            <a:r>
              <a:rPr lang="en-US" dirty="0" smtClean="0"/>
              <a:t> </a:t>
            </a:r>
            <a:r>
              <a:rPr lang="en-US" sz="1200" dirty="0" smtClean="0"/>
              <a:t>First name &amp; Last name !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818254" y="219805"/>
            <a:ext cx="978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 Out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691685" y="1545465"/>
            <a:ext cx="7830354" cy="9782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869842" y="1668369"/>
            <a:ext cx="16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Reservation #: 1234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660005" y="1668368"/>
            <a:ext cx="16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Room Type: Standard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869841" y="1965570"/>
            <a:ext cx="179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Arrival Date: 01/01/2017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660004" y="1965570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Departure Date: 4/01/2017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785017" y="1964828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nights: 3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742090" y="1667626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guests: 3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8526885" y="1630182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Status: Booked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8591279" y="1961659"/>
            <a:ext cx="1119392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Cancel Booking</a:t>
            </a:r>
            <a:endParaRPr lang="en-US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2691685" y="2661932"/>
            <a:ext cx="7830354" cy="9782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869842" y="2784836"/>
            <a:ext cx="16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Reservation #: 1234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660005" y="2784835"/>
            <a:ext cx="16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Room Type: Standard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869841" y="3082037"/>
            <a:ext cx="179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Arrival Date: 01/01/2017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660004" y="3082037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Departure Date: 4/01/2017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785017" y="3081295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nights: 3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742090" y="2784093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guests: 3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8526885" y="2746649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Status: cancelled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8591279" y="3107562"/>
            <a:ext cx="1119392" cy="37348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Cancel Booking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676658" y="4389551"/>
            <a:ext cx="7830354" cy="9782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854815" y="4473818"/>
            <a:ext cx="16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Reservation #: 1234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644978" y="4473817"/>
            <a:ext cx="16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Dining Type: Lunch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854814" y="4771019"/>
            <a:ext cx="179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Arrival Date: 01/01/2017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644977" y="4771019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Arrival time: 12:30 PM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6727063" y="4473075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guests: 3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8511858" y="4435631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Status: Booked</a:t>
            </a:r>
            <a:endParaRPr lang="en-US" sz="1200" dirty="0"/>
          </a:p>
        </p:txBody>
      </p:sp>
      <p:sp>
        <p:nvSpPr>
          <p:cNvPr id="71" name="Rounded Rectangle 70"/>
          <p:cNvSpPr/>
          <p:nvPr/>
        </p:nvSpPr>
        <p:spPr>
          <a:xfrm>
            <a:off x="8576252" y="4767108"/>
            <a:ext cx="1119392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Cancel Booking</a:t>
            </a:r>
            <a:endParaRPr lang="en-US" sz="1200" dirty="0"/>
          </a:p>
        </p:txBody>
      </p:sp>
      <p:sp>
        <p:nvSpPr>
          <p:cNvPr id="72" name="Rounded Rectangle 71"/>
          <p:cNvSpPr/>
          <p:nvPr/>
        </p:nvSpPr>
        <p:spPr>
          <a:xfrm>
            <a:off x="2676658" y="5467381"/>
            <a:ext cx="7830354" cy="9782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854815" y="5590285"/>
            <a:ext cx="16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Reservation #: 1234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4644978" y="5590284"/>
            <a:ext cx="16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Room Type: Standard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854814" y="5887486"/>
            <a:ext cx="179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Arrival Date: 01/01/2017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6727063" y="5589542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guests: 3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8511858" y="5552098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Status: cancelled</a:t>
            </a:r>
            <a:endParaRPr lang="en-US" sz="1200" dirty="0"/>
          </a:p>
        </p:txBody>
      </p:sp>
      <p:sp>
        <p:nvSpPr>
          <p:cNvPr id="80" name="Rounded Rectangle 79"/>
          <p:cNvSpPr/>
          <p:nvPr/>
        </p:nvSpPr>
        <p:spPr>
          <a:xfrm>
            <a:off x="8576252" y="5913011"/>
            <a:ext cx="1119392" cy="37348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Cancel Booking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644976" y="5903985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Arrival time: 12:30 PM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440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73487" y="2336976"/>
            <a:ext cx="1596981" cy="37348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resort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11392" y="0"/>
            <a:ext cx="758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Book Resort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373487" y="3107562"/>
            <a:ext cx="159698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Dining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73486" y="3891841"/>
            <a:ext cx="1596981" cy="37348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Itinerary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266680" y="785611"/>
            <a:ext cx="25758" cy="542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88650" y="785611"/>
            <a:ext cx="501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Welcome to Capgemini Resort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588650" y="1300766"/>
            <a:ext cx="7933389" cy="1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78839" y="153888"/>
            <a:ext cx="262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Welcome</a:t>
            </a:r>
            <a:r>
              <a:rPr lang="en-US" dirty="0" smtClean="0"/>
              <a:t> </a:t>
            </a:r>
            <a:r>
              <a:rPr lang="en-US" sz="1200" dirty="0" smtClean="0"/>
              <a:t>First name &amp; Last name !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818254" y="219805"/>
            <a:ext cx="978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 Out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756079" y="1687132"/>
            <a:ext cx="1044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Room Type: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211392" y="1687132"/>
            <a:ext cx="188031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0800000">
            <a:off x="5782611" y="1757966"/>
            <a:ext cx="309093" cy="17452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280735" y="1687132"/>
            <a:ext cx="1723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(Standard, Deluxe, Suite)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50" y="2440812"/>
            <a:ext cx="4467225" cy="666750"/>
          </a:xfrm>
          <a:prstGeom prst="rect">
            <a:avLst/>
          </a:prstGeom>
        </p:spPr>
      </p:pic>
      <p:sp>
        <p:nvSpPr>
          <p:cNvPr id="57" name="Rounded Rectangle 56"/>
          <p:cNvSpPr/>
          <p:nvPr/>
        </p:nvSpPr>
        <p:spPr>
          <a:xfrm>
            <a:off x="5576552" y="4265329"/>
            <a:ext cx="216365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8150180" y="4265329"/>
            <a:ext cx="216365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971" y="2361455"/>
            <a:ext cx="2514600" cy="752475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0171923" y="2620298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 – 4)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2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73487" y="2336976"/>
            <a:ext cx="159698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resort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66680" y="0"/>
            <a:ext cx="758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Resort reservation Confirmation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373487" y="3107562"/>
            <a:ext cx="159698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Dining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73486" y="3891841"/>
            <a:ext cx="1596981" cy="37348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Itinerary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266680" y="785611"/>
            <a:ext cx="25758" cy="542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88650" y="785611"/>
            <a:ext cx="501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Your reservation is confirmed at Capgemini Resort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588650" y="1300766"/>
            <a:ext cx="7933389" cy="1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78839" y="153888"/>
            <a:ext cx="262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Welcome</a:t>
            </a:r>
            <a:r>
              <a:rPr lang="en-US" dirty="0" smtClean="0"/>
              <a:t> </a:t>
            </a:r>
            <a:r>
              <a:rPr lang="en-US" sz="1200" dirty="0" smtClean="0"/>
              <a:t>First name &amp; Last name !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818254" y="219805"/>
            <a:ext cx="978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 Out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2691685" y="1545465"/>
            <a:ext cx="7830354" cy="9782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69842" y="1668369"/>
            <a:ext cx="16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Reservation #: 1234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660005" y="1668368"/>
            <a:ext cx="16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Room Type: Standard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869841" y="1965570"/>
            <a:ext cx="179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Arrival Date: 01/01/2017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660004" y="1965570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Departure Date: 4/01/2017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785017" y="1964828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nights: 3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742090" y="1667626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guests: 3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526885" y="1630182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Status: Booked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8591279" y="1961659"/>
            <a:ext cx="1119392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Cancel Booking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28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73487" y="2336976"/>
            <a:ext cx="1596981" cy="37348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resort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11392" y="0"/>
            <a:ext cx="758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Book Dining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373487" y="3107562"/>
            <a:ext cx="1596981" cy="37348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Dining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73486" y="3891841"/>
            <a:ext cx="1596981" cy="37348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Itinerary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266680" y="785611"/>
            <a:ext cx="25758" cy="542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88650" y="785611"/>
            <a:ext cx="501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Welcome to Capgemini Fine Dining Restaurant!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588650" y="1300766"/>
            <a:ext cx="7933389" cy="1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78839" y="153888"/>
            <a:ext cx="262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Welcome</a:t>
            </a:r>
            <a:r>
              <a:rPr lang="en-US" dirty="0" smtClean="0"/>
              <a:t> </a:t>
            </a:r>
            <a:r>
              <a:rPr lang="en-US" sz="1200" dirty="0" smtClean="0"/>
              <a:t>First name &amp; Last name !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818254" y="219805"/>
            <a:ext cx="978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 Out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756079" y="1687132"/>
            <a:ext cx="1087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Dining Type: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211392" y="1687132"/>
            <a:ext cx="188031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0800000">
            <a:off x="5782611" y="1757966"/>
            <a:ext cx="309093" cy="17452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280735" y="1687132"/>
            <a:ext cx="1798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(Breakfast, Lunch, Dinner)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5576552" y="4265329"/>
            <a:ext cx="216365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8150180" y="4265329"/>
            <a:ext cx="216365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079" y="2196680"/>
            <a:ext cx="75438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73487" y="2336976"/>
            <a:ext cx="159698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resort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66680" y="0"/>
            <a:ext cx="758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Dining reservation Confirmation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373487" y="3107562"/>
            <a:ext cx="1596981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Dining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73486" y="3891841"/>
            <a:ext cx="1596981" cy="37348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Itinerary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266680" y="785611"/>
            <a:ext cx="25758" cy="542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88649" y="785611"/>
            <a:ext cx="673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Your reservation is confirmed at Capgemini Fine Dining Restaurant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588650" y="1300766"/>
            <a:ext cx="7933389" cy="1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78839" y="153888"/>
            <a:ext cx="262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Welcome</a:t>
            </a:r>
            <a:r>
              <a:rPr lang="en-US" dirty="0" smtClean="0"/>
              <a:t> </a:t>
            </a:r>
            <a:r>
              <a:rPr lang="en-US" sz="1200" dirty="0" smtClean="0"/>
              <a:t>First name &amp; Last name !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818254" y="219805"/>
            <a:ext cx="978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 Out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2676658" y="1594835"/>
            <a:ext cx="7830354" cy="9782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54815" y="1679102"/>
            <a:ext cx="16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Reservation #: 1234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644978" y="1679101"/>
            <a:ext cx="16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Dining Type: Lunch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854814" y="1976303"/>
            <a:ext cx="179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Arrival Date: 01/01/2017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644977" y="1976303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Arrival time: 12:30 PM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727063" y="1678359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guests: 3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8511858" y="1640915"/>
            <a:ext cx="223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Status: Booked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8576252" y="1972392"/>
            <a:ext cx="1119392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Cancel Booking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17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5263"/>
            <a:ext cx="1176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pPr algn="ctr"/>
            <a:r>
              <a:rPr lang="en-US" dirty="0"/>
              <a:t>Technology Stack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402865"/>
              </p:ext>
            </p:extLst>
          </p:nvPr>
        </p:nvGraphicFramePr>
        <p:xfrm>
          <a:off x="2021983" y="1455316"/>
          <a:ext cx="8178085" cy="4121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8085"/>
              </a:tblGrid>
              <a:tr h="588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UI Layer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88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Service </a:t>
                      </a:r>
                      <a:r>
                        <a:rPr lang="en-US" sz="1400" u="none" strike="noStrike" dirty="0">
                          <a:effectLst/>
                        </a:rPr>
                        <a:t>Layer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88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Development pipeline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88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Database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88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Logging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88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Code Quality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88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Performance testing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662153" y="1584102"/>
            <a:ext cx="682580" cy="30211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HTML5</a:t>
            </a:r>
            <a:endParaRPr lang="en-US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5638801" y="1584101"/>
            <a:ext cx="813514" cy="2986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Angular JS</a:t>
            </a: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6746383" y="1584100"/>
            <a:ext cx="813514" cy="2986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Bootstrap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3694515" y="2158256"/>
            <a:ext cx="971897" cy="266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Java 1.8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58784" y="2158255"/>
            <a:ext cx="971897" cy="266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Spring 4.x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894834" y="2073293"/>
            <a:ext cx="1226942" cy="4524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Spring JDBC /Hibernate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7378301" y="2166171"/>
            <a:ext cx="971897" cy="266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REST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021658" y="2787119"/>
            <a:ext cx="971897" cy="266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/>
              <a:t>GitHub</a:t>
            </a:r>
            <a:endParaRPr lang="en-US" sz="1100" dirty="0"/>
          </a:p>
        </p:txBody>
      </p:sp>
      <p:sp>
        <p:nvSpPr>
          <p:cNvPr id="16" name="Rounded Rectangle 15"/>
          <p:cNvSpPr/>
          <p:nvPr/>
        </p:nvSpPr>
        <p:spPr>
          <a:xfrm>
            <a:off x="5341284" y="2787119"/>
            <a:ext cx="971897" cy="266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Maven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4145275" y="3378844"/>
            <a:ext cx="971897" cy="266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MySQL</a:t>
            </a:r>
            <a:endParaRPr lang="en-US" sz="1100" dirty="0"/>
          </a:p>
        </p:txBody>
      </p:sp>
      <p:sp>
        <p:nvSpPr>
          <p:cNvPr id="18" name="Rounded Rectangle 17"/>
          <p:cNvSpPr/>
          <p:nvPr/>
        </p:nvSpPr>
        <p:spPr>
          <a:xfrm>
            <a:off x="4145274" y="4007708"/>
            <a:ext cx="971897" cy="266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Log4j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3704095" y="4547484"/>
            <a:ext cx="971897" cy="266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JUnit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4858784" y="4554140"/>
            <a:ext cx="971897" cy="266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Cobertura</a:t>
            </a:r>
            <a:endParaRPr lang="en-US" sz="1100" dirty="0"/>
          </a:p>
        </p:txBody>
      </p:sp>
      <p:sp>
        <p:nvSpPr>
          <p:cNvPr id="21" name="Rounded Rectangle 20"/>
          <p:cNvSpPr/>
          <p:nvPr/>
        </p:nvSpPr>
        <p:spPr>
          <a:xfrm>
            <a:off x="6056291" y="4547484"/>
            <a:ext cx="971897" cy="266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PMD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7175793" y="4540828"/>
            <a:ext cx="971897" cy="266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Checkstyle</a:t>
            </a:r>
            <a:endParaRPr lang="en-US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4871422" y="5188182"/>
            <a:ext cx="971897" cy="266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Jmeter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5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888</Words>
  <Application>Microsoft Office PowerPoint</Application>
  <PresentationFormat>Widescreen</PresentationFormat>
  <Paragraphs>231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Project Scope - MyItinerary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of software’s required as part of the project development. </vt:lpstr>
      <vt:lpstr>RESTFUL service list</vt:lpstr>
    </vt:vector>
  </TitlesOfParts>
  <Company>Capgemini GCC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Setty, Sunil</dc:creator>
  <cp:lastModifiedBy>Setty, Sunil</cp:lastModifiedBy>
  <cp:revision>53</cp:revision>
  <dcterms:created xsi:type="dcterms:W3CDTF">2016-12-27T06:19:13Z</dcterms:created>
  <dcterms:modified xsi:type="dcterms:W3CDTF">2016-12-28T11:50:28Z</dcterms:modified>
</cp:coreProperties>
</file>