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  <p:sldId id="265" r:id="rId8"/>
    <p:sldId id="263" r:id="rId9"/>
    <p:sldId id="266" r:id="rId10"/>
    <p:sldId id="267" r:id="rId11"/>
    <p:sldId id="268" r:id="rId12"/>
    <p:sldId id="269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33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5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5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3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6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9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4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01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6309-5696-4C5D-AEAD-00DC14EE7358}" type="datetimeFigureOut">
              <a:rPr lang="en-IN" smtClean="0"/>
              <a:t>05-11-2016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5917-7C99-44FC-9FAC-7B11511B9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2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113" y="2909999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Challenge : to enable and sustain a healthy living</a:t>
            </a:r>
            <a:br>
              <a:rPr lang="en-IN" sz="2400" dirty="0" smtClean="0">
                <a:latin typeface="BankGothic Md BT" panose="020B0807020203060204" pitchFamily="34" charset="0"/>
              </a:rPr>
            </a:br>
            <a:r>
              <a:rPr lang="en-IN" sz="2400" dirty="0">
                <a:latin typeface="BankGothic Md BT" panose="020B0807020203060204" pitchFamily="34" charset="0"/>
              </a:rPr>
              <a:t> </a:t>
            </a:r>
            <a:r>
              <a:rPr lang="en-IN" sz="2400" dirty="0" smtClean="0">
                <a:latin typeface="BankGothic Md BT" panose="020B0807020203060204" pitchFamily="34" charset="0"/>
              </a:rPr>
              <a:t>                  environment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3389" cy="39054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BankGothic Lt BT" panose="020B060702020306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268" y="365125"/>
            <a:ext cx="360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TEAM NUMBER : 21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9894" y="365124"/>
            <a:ext cx="665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TEAM NAME: the pancha bhootas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9113" y="2179749"/>
            <a:ext cx="622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Theme : environment and energy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28" y="278333"/>
            <a:ext cx="10515600" cy="556944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Phase iii : apartment tanks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86334"/>
          </a:xfrm>
        </p:spPr>
        <p:txBody>
          <a:bodyPr>
            <a:normAutofit fontScale="77500" lnSpcReduction="20000"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BankGothic Lt BT" panose="020B0607020203060204" pitchFamily="34" charset="0"/>
              </a:rPr>
              <a:t>Checks the contamination level and if it exceeds the limit, an alarm is provoked and messages are sent to the concerned department. This is achieved through </a:t>
            </a:r>
            <a:r>
              <a:rPr lang="en-IN" sz="2000" dirty="0" err="1" smtClean="0">
                <a:solidFill>
                  <a:schemeClr val="tx1"/>
                </a:solidFill>
                <a:latin typeface="BankGothic Lt BT" panose="020B0607020203060204" pitchFamily="34" charset="0"/>
              </a:rPr>
              <a:t>iot</a:t>
            </a:r>
            <a:r>
              <a:rPr lang="en-IN" sz="2000" dirty="0" smtClean="0">
                <a:solidFill>
                  <a:schemeClr val="tx1"/>
                </a:solidFill>
                <a:latin typeface="BankGothic Lt BT" panose="020B0607020203060204" pitchFamily="34" charset="0"/>
              </a:rPr>
              <a:t> and cloud computing.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BankGothic Lt BT" panose="020B0607020203060204" pitchFamily="34" charset="0"/>
              </a:rPr>
              <a:t>By doing this, we create awareness among the people and stop them from drinking the impure water.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BankGothic Lt BT" panose="020B0607020203060204" pitchFamily="34" charset="0"/>
              </a:rPr>
              <a:t>WE can easily identify the region of fault.</a:t>
            </a:r>
          </a:p>
          <a:p>
            <a:endParaRPr lang="en-IN" sz="2000" dirty="0" smtClean="0">
              <a:solidFill>
                <a:schemeClr val="tx1"/>
              </a:solidFill>
              <a:latin typeface="BankGothic Lt BT" panose="020B0607020203060204" pitchFamily="34" charset="0"/>
            </a:endParaRPr>
          </a:p>
          <a:p>
            <a:endParaRPr lang="en-IN" sz="2000" dirty="0" smtClean="0">
              <a:solidFill>
                <a:schemeClr val="tx1"/>
              </a:solidFill>
              <a:latin typeface="BankGothic Lt BT" panose="020B0607020203060204" pitchFamily="34" charset="0"/>
            </a:endParaRPr>
          </a:p>
          <a:p>
            <a:endParaRPr lang="en-IN" sz="2000" dirty="0" smtClean="0">
              <a:solidFill>
                <a:schemeClr val="tx1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47019" y="1598160"/>
            <a:ext cx="1932802" cy="20224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 flipV="1">
            <a:off x="4653656" y="3477296"/>
            <a:ext cx="2871987" cy="3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25643" y="1493949"/>
            <a:ext cx="0" cy="20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25643" y="1493949"/>
            <a:ext cx="266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91718" y="1156194"/>
            <a:ext cx="431438" cy="3898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554570" y="2229412"/>
            <a:ext cx="2807593" cy="198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25" y="512003"/>
            <a:ext cx="10515600" cy="2852737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User case I :</a:t>
            </a:r>
            <a:br>
              <a:rPr lang="en-IN" sz="2400" dirty="0" smtClean="0">
                <a:latin typeface="BankGothic Lt BT" panose="020B0607020203060204" pitchFamily="34" charset="0"/>
              </a:rPr>
            </a:br>
            <a:r>
              <a:rPr lang="en-IN" sz="2400" dirty="0">
                <a:latin typeface="BankGothic Lt BT" panose="020B0607020203060204" pitchFamily="34" charset="0"/>
              </a:rPr>
              <a:t> </a:t>
            </a:r>
            <a:r>
              <a:rPr lang="en-IN" sz="2400" dirty="0" smtClean="0">
                <a:latin typeface="BankGothic Lt BT" panose="020B0607020203060204" pitchFamily="34" charset="0"/>
              </a:rPr>
              <a:t>                   maintenance personnel</a:t>
            </a:r>
            <a:r>
              <a:rPr lang="en-IN" sz="2400" dirty="0">
                <a:latin typeface="BankGothic Lt BT" panose="020B0607020203060204" pitchFamily="34" charset="0"/>
              </a:rPr>
              <a:t/>
            </a:r>
            <a:br>
              <a:rPr lang="en-IN" sz="2400" dirty="0">
                <a:latin typeface="BankGothic Lt BT" panose="020B0607020203060204" pitchFamily="34" charset="0"/>
              </a:rPr>
            </a:br>
            <a:r>
              <a:rPr lang="en-IN" sz="2400" dirty="0" smtClean="0">
                <a:latin typeface="BankGothic Lt BT" panose="020B0607020203060204" pitchFamily="34" charset="0"/>
              </a:rPr>
              <a:t>it helps government bodies and engineers to make quick actions and to easily evaluate the problem.</a:t>
            </a:r>
            <a:br>
              <a:rPr lang="en-IN" sz="2400" dirty="0" smtClean="0">
                <a:latin typeface="BankGothic Lt BT" panose="020B0607020203060204" pitchFamily="34" charset="0"/>
              </a:rPr>
            </a:br>
            <a:r>
              <a:rPr lang="en-IN" sz="2400" dirty="0">
                <a:latin typeface="BankGothic Lt BT" panose="020B0607020203060204" pitchFamily="34" charset="0"/>
              </a:rPr>
              <a:t> </a:t>
            </a:r>
            <a:r>
              <a:rPr lang="en-IN" sz="2400" dirty="0" smtClean="0">
                <a:latin typeface="BankGothic Lt BT" panose="020B0607020203060204" pitchFamily="34" charset="0"/>
              </a:rPr>
              <a:t>                      </a:t>
            </a:r>
            <a:endParaRPr lang="en-IN" sz="2400" dirty="0">
              <a:latin typeface="BankGothic Lt BT" panose="020B060702020306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425" y="3894004"/>
            <a:ext cx="10515600" cy="150018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BankGothic Lt BT" panose="020B0607020203060204" pitchFamily="34" charset="0"/>
              </a:rPr>
              <a:t>user case ii:</a:t>
            </a:r>
          </a:p>
          <a:p>
            <a:r>
              <a:rPr lang="en-IN" dirty="0">
                <a:solidFill>
                  <a:schemeClr val="tx1"/>
                </a:solidFill>
                <a:latin typeface="BankGothic Lt BT" panose="020B0607020203060204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BankGothic Lt BT" panose="020B0607020203060204" pitchFamily="34" charset="0"/>
              </a:rPr>
              <a:t>                preventive measures in transportation</a:t>
            </a:r>
          </a:p>
          <a:p>
            <a:r>
              <a:rPr lang="en-IN" dirty="0" smtClean="0">
                <a:solidFill>
                  <a:schemeClr val="tx1"/>
                </a:solidFill>
                <a:latin typeface="BankGothic Lt BT" panose="020B0607020203060204" pitchFamily="34" charset="0"/>
              </a:rPr>
              <a:t>To provide a safe drinking water to the pipe water users and non pipe water user by treating with </a:t>
            </a:r>
            <a:r>
              <a:rPr lang="en-IN" dirty="0" err="1" smtClean="0">
                <a:solidFill>
                  <a:schemeClr val="tx1"/>
                </a:solidFill>
                <a:latin typeface="BankGothic Lt BT" panose="020B0607020203060204" pitchFamily="34" charset="0"/>
              </a:rPr>
              <a:t>uv</a:t>
            </a:r>
            <a:r>
              <a:rPr lang="en-IN" dirty="0" smtClean="0">
                <a:solidFill>
                  <a:schemeClr val="tx1"/>
                </a:solidFill>
                <a:latin typeface="BankGothic Lt BT" panose="020B0607020203060204" pitchFamily="34" charset="0"/>
              </a:rPr>
              <a:t> and filters</a:t>
            </a:r>
          </a:p>
          <a:p>
            <a:endParaRPr lang="en-IN" dirty="0">
              <a:solidFill>
                <a:schemeClr val="tx1"/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572" y="1709738"/>
            <a:ext cx="7367878" cy="814521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BankGothic Md BT" panose="020B0807020203060204" pitchFamily="34" charset="0"/>
              </a:rPr>
              <a:t>Risk analysis</a:t>
            </a:r>
            <a:endParaRPr lang="en-IN" sz="48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RISK ANALYSIS OF DRINKING WATER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MICROBIAL CONTAMINATION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DISINFECTION BY- PRODUCTS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PUBLIC HEALTHRISK WHEN THE TREATMENT IS INADEQUATE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SOCIAL POLITICAL ISSUES</a:t>
            </a:r>
            <a:endParaRPr lang="en-IN" sz="24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The important features..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It is a run time analysis from which the results are obtained then and there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No such device exists in </a:t>
            </a:r>
            <a:r>
              <a:rPr lang="en-IN" sz="2400" dirty="0">
                <a:latin typeface="BankGothic Lt BT" panose="020B0607020203060204" pitchFamily="34" charset="0"/>
              </a:rPr>
              <a:t>I</a:t>
            </a:r>
            <a:r>
              <a:rPr lang="en-IN" sz="2400" dirty="0" smtClean="0">
                <a:latin typeface="BankGothic Lt BT" panose="020B0607020203060204" pitchFamily="34" charset="0"/>
              </a:rPr>
              <a:t>ndia at present.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It provokes alert among the people and the water supply department when contaminations are detected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Which helps people to be cautious and prevents them from drinking unsafe water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By this we can save thousands of lives.</a:t>
            </a:r>
            <a:endParaRPr lang="en-IN" sz="24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BankGothic Md BT" panose="020B0807020203060204" pitchFamily="34" charset="0"/>
              </a:rPr>
              <a:t>THE TECHNOLOGY WE ARE GOING TO USE HERE IS</a:t>
            </a:r>
          </a:p>
          <a:p>
            <a:endParaRPr lang="en-IN" sz="2000" dirty="0" smtClean="0">
              <a:latin typeface="BankGothic Md BT" panose="020B0807020203060204" pitchFamily="34" charset="0"/>
            </a:endParaRPr>
          </a:p>
          <a:p>
            <a:endParaRPr lang="en-IN" sz="2000" dirty="0">
              <a:latin typeface="BankGothic Md BT" panose="020B0807020203060204" pitchFamily="34" charset="0"/>
            </a:endParaRPr>
          </a:p>
          <a:p>
            <a:r>
              <a:rPr lang="en-IN" sz="2000" dirty="0" smtClean="0">
                <a:latin typeface="BankGothic Md BT" panose="020B0807020203060204" pitchFamily="34" charset="0"/>
              </a:rPr>
              <a:t>SENSING DEVICE</a:t>
            </a:r>
            <a:endParaRPr lang="en-IN" sz="2000" dirty="0">
              <a:latin typeface="BankGothic Md BT" panose="020B0807020203060204" pitchFamily="34" charset="0"/>
            </a:endParaRPr>
          </a:p>
          <a:p>
            <a:r>
              <a:rPr lang="en-IN" sz="2000" dirty="0" smtClean="0">
                <a:latin typeface="BankGothic Md BT" panose="020B0807020203060204" pitchFamily="34" charset="0"/>
              </a:rPr>
              <a:t>PIGGING , </a:t>
            </a:r>
            <a:r>
              <a:rPr lang="en-IN" sz="2400" dirty="0" smtClean="0">
                <a:latin typeface="BankGothic Md BT" panose="020B0807020203060204" pitchFamily="34" charset="0"/>
              </a:rPr>
              <a:t>robotic fish </a:t>
            </a:r>
            <a:r>
              <a:rPr lang="en-IN" sz="2000" dirty="0" smtClean="0">
                <a:latin typeface="BankGothic Md BT" panose="020B0807020203060204" pitchFamily="34" charset="0"/>
              </a:rPr>
              <a:t>(OPTIONAL)</a:t>
            </a:r>
          </a:p>
          <a:p>
            <a:r>
              <a:rPr lang="en-IN" sz="2000" dirty="0" smtClean="0">
                <a:latin typeface="BankGothic Md BT" panose="020B0807020203060204" pitchFamily="34" charset="0"/>
              </a:rPr>
              <a:t>FILTERATION</a:t>
            </a:r>
          </a:p>
          <a:p>
            <a:endParaRPr lang="en-IN" sz="2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RISK ANALYSIS FOR SENSOR DEVICE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CORROSION IF NOT SEALED PROPERLY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ABNORMALITIES IN CURRENT PASSAGE 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WEAR AND TEAR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RELATING TO SENSITIVITY OF THE DEVICE</a:t>
            </a:r>
          </a:p>
          <a:p>
            <a:endParaRPr lang="en-IN" sz="2400" dirty="0" smtClean="0">
              <a:latin typeface="BankGothic Lt BT" panose="020B0607020203060204" pitchFamily="34" charset="0"/>
            </a:endParaRPr>
          </a:p>
          <a:p>
            <a:endParaRPr lang="en-IN" sz="24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PIGGING IN PIPELINE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Exposure </a:t>
            </a:r>
            <a:r>
              <a:rPr lang="en-IN" sz="2400" dirty="0">
                <a:latin typeface="BankGothic Lt BT" panose="020B0607020203060204" pitchFamily="34" charset="0"/>
              </a:rPr>
              <a:t>to high pressure hydrocarbon </a:t>
            </a:r>
            <a:r>
              <a:rPr lang="en-IN" sz="2400" dirty="0" smtClean="0">
                <a:latin typeface="BankGothic Lt BT" panose="020B0607020203060204" pitchFamily="34" charset="0"/>
              </a:rPr>
              <a:t>gas.</a:t>
            </a:r>
            <a:endParaRPr lang="en-IN" sz="2400" dirty="0">
              <a:latin typeface="BankGothic Lt BT" panose="020B0607020203060204" pitchFamily="34" charset="0"/>
            </a:endParaRPr>
          </a:p>
          <a:p>
            <a:r>
              <a:rPr lang="en-IN" sz="2400" dirty="0">
                <a:latin typeface="BankGothic Lt BT" panose="020B0607020203060204" pitchFamily="34" charset="0"/>
              </a:rPr>
              <a:t>Physical exertion required to operate manual process valves or handling pig.</a:t>
            </a:r>
          </a:p>
          <a:p>
            <a:r>
              <a:rPr lang="en-IN" sz="2400" dirty="0">
                <a:latin typeface="BankGothic Lt BT" panose="020B0607020203060204" pitchFamily="34" charset="0"/>
              </a:rPr>
              <a:t>Potential loss of containment of hydrocarbons through leaking flanges or opened valves.</a:t>
            </a:r>
          </a:p>
          <a:p>
            <a:r>
              <a:rPr lang="en-IN" sz="2400" dirty="0">
                <a:latin typeface="BankGothic Lt BT" panose="020B0607020203060204" pitchFamily="34" charset="0"/>
              </a:rPr>
              <a:t>Risk of igniting released hydrocarbon gas or condensate</a:t>
            </a:r>
          </a:p>
          <a:p>
            <a:endParaRPr lang="en-IN" sz="20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nkGothic Md BT" panose="020B0807020203060204" pitchFamily="34" charset="0"/>
              </a:rPr>
              <a:t>Robotic Fish</a:t>
            </a:r>
            <a:endParaRPr lang="en-IN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Stopping in the middle of the pipe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Does not cover the entire diameter of the pipe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Advanced technology and high cost</a:t>
            </a:r>
            <a:endParaRPr lang="en-IN" sz="24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1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FILTERS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SIZE OF THE PORES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WEAR AND TEAR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DEMINERALIZATION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LESS THIRST QUENCHING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NEGATIVE TASTE CHARACTERISTICS</a:t>
            </a:r>
            <a:endParaRPr lang="en-IN" sz="24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why?...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Water is the main source of survival. 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To provide a safe and a healthy drinking water to everyone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Because of the increased rate in water borne disease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To save the lives of people</a:t>
            </a:r>
          </a:p>
          <a:p>
            <a:endParaRPr lang="en-IN" sz="2400" dirty="0" smtClean="0">
              <a:latin typeface="BankGothic Lt BT" panose="020B0607020203060204" pitchFamily="34" charset="0"/>
            </a:endParaRPr>
          </a:p>
          <a:p>
            <a:endParaRPr lang="en-IN" sz="24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ADOPTION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TECHNOLOGIES ADOPTED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SENSORS AND ACTUATORS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CLOUD COMPUTING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DATA ANALYTICS</a:t>
            </a:r>
          </a:p>
          <a:p>
            <a:pPr marL="0" indent="0">
              <a:buNone/>
            </a:pPr>
            <a:endParaRPr lang="en-IN" sz="2400" dirty="0" smtClean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BankGothic Md BT" panose="020B0807020203060204" pitchFamily="34" charset="0"/>
              </a:rPr>
              <a:t>MECHANICAL METHODS</a:t>
            </a:r>
          </a:p>
          <a:p>
            <a:endParaRPr lang="en-IN" sz="2400" dirty="0" smtClean="0">
              <a:latin typeface="BankGothic Lt BT" panose="020B0607020203060204" pitchFamily="34" charset="0"/>
            </a:endParaRPr>
          </a:p>
          <a:p>
            <a:r>
              <a:rPr lang="en-IN" sz="2400" dirty="0" smtClean="0">
                <a:latin typeface="BankGothic Lt BT" panose="020B0607020203060204" pitchFamily="34" charset="0"/>
              </a:rPr>
              <a:t>PIGGING IN PIPING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FILTERATION PROCESS</a:t>
            </a:r>
            <a:endParaRPr lang="en-IN" sz="24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HOW THE INSTRUMENTS AND THE TECHNOLOGY CAN BE TAKEN TO THE PUBLIC.</a:t>
            </a:r>
            <a:br>
              <a:rPr lang="en-IN" sz="2400" dirty="0" smtClean="0">
                <a:latin typeface="BankGothic Md BT" panose="020B0807020203060204" pitchFamily="34" charset="0"/>
              </a:rPr>
            </a:b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SELECTING THE TARGET GROUP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WORKING ON ENHANCEMENT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RELEASING IT TO THE GOVERNMENT OR TO THE </a:t>
            </a:r>
          </a:p>
          <a:p>
            <a:pPr marL="0" indent="0">
              <a:buNone/>
            </a:pPr>
            <a:r>
              <a:rPr lang="en-IN" sz="2400" dirty="0" smtClean="0">
                <a:latin typeface="BankGothic Lt BT" panose="020B0607020203060204" pitchFamily="34" charset="0"/>
              </a:rPr>
              <a:t>   PUBLIC DIRECTLY.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CREATING AWARENESS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SETTING UP CAMPAIGNS</a:t>
            </a:r>
          </a:p>
          <a:p>
            <a:pPr marL="0" indent="0">
              <a:buNone/>
            </a:pPr>
            <a:endParaRPr lang="en-IN" sz="2400" dirty="0" smtClean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endParaRPr lang="en-IN" sz="24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WHERE CAN IT BE ADOPTED?</a:t>
            </a:r>
            <a:br>
              <a:rPr lang="en-IN" sz="2400" dirty="0" smtClean="0">
                <a:latin typeface="BankGothic Md BT" panose="020B0807020203060204" pitchFamily="34" charset="0"/>
              </a:rPr>
            </a:b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smtClean="0">
                <a:latin typeface="BankGothic Lt BT" panose="020B0607020203060204" pitchFamily="34" charset="0"/>
              </a:rPr>
              <a:t>SENSOR DEVICE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IN WATER TREATMENT PLANT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IN THE MUNICIPAL CORPORATION WATER TANK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ON EVERY SNGLE NODES OR APARTMENTS</a:t>
            </a:r>
          </a:p>
          <a:p>
            <a:pPr marL="0" indent="0">
              <a:buNone/>
            </a:pPr>
            <a:endParaRPr lang="en-IN" sz="2400" dirty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BankGothic Lt BT" panose="020B0607020203060204" pitchFamily="34" charset="0"/>
              </a:rPr>
              <a:t>FILTERS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OUTLET PIPES CONNECTING THE END USER</a:t>
            </a:r>
          </a:p>
          <a:p>
            <a:pPr marL="0" indent="0">
              <a:buNone/>
            </a:pPr>
            <a:endParaRPr lang="en-IN" sz="2400" dirty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BankGothic Lt BT" panose="020B0607020203060204" pitchFamily="34" charset="0"/>
              </a:rPr>
              <a:t>PIGGING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INSIDE THE PIPES </a:t>
            </a:r>
          </a:p>
        </p:txBody>
      </p:sp>
    </p:spTree>
    <p:extLst>
      <p:ext uri="{BB962C8B-B14F-4D97-AF65-F5344CB8AC3E}">
        <p14:creationId xmlns:p14="http://schemas.microsoft.com/office/powerpoint/2010/main" val="30103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HOW IT CAN BE ADOPTED</a:t>
            </a:r>
            <a:br>
              <a:rPr lang="en-IN" sz="2400" dirty="0" smtClean="0">
                <a:latin typeface="BankGothic Md BT" panose="020B0807020203060204" pitchFamily="34" charset="0"/>
              </a:rPr>
            </a:b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>
                <a:latin typeface="BankGothic Lt BT" panose="020B0607020203060204" pitchFamily="34" charset="0"/>
              </a:rPr>
              <a:t>SENSING</a:t>
            </a:r>
          </a:p>
          <a:p>
            <a:r>
              <a:rPr lang="en-IN" sz="1900" dirty="0" smtClean="0">
                <a:latin typeface="BankGothic Lt BT" panose="020B0607020203060204" pitchFamily="34" charset="0"/>
              </a:rPr>
              <a:t>BY INSTALLING IT IN THE REQUIRD SPOT</a:t>
            </a:r>
          </a:p>
          <a:p>
            <a:r>
              <a:rPr lang="en-IN" sz="1900" dirty="0" smtClean="0">
                <a:latin typeface="BankGothic Lt BT" panose="020B0607020203060204" pitchFamily="34" charset="0"/>
              </a:rPr>
              <a:t>BY COLLECTING DATA’S FROM THE STILL WATER</a:t>
            </a:r>
          </a:p>
          <a:p>
            <a:r>
              <a:rPr lang="en-IN" sz="1900" dirty="0" smtClean="0">
                <a:latin typeface="BankGothic Lt BT" panose="020B0607020203060204" pitchFamily="34" charset="0"/>
              </a:rPr>
              <a:t>MAKING IT AUTOMATIC</a:t>
            </a:r>
          </a:p>
          <a:p>
            <a:endParaRPr lang="en-IN" sz="2400" dirty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BankGothic Lt BT" panose="020B0607020203060204" pitchFamily="34" charset="0"/>
              </a:rPr>
              <a:t>P</a:t>
            </a:r>
            <a:r>
              <a:rPr lang="en-IN" sz="2400" dirty="0" smtClean="0">
                <a:latin typeface="BankGothic Lt BT" panose="020B0607020203060204" pitchFamily="34" charset="0"/>
              </a:rPr>
              <a:t>IGGING</a:t>
            </a:r>
          </a:p>
          <a:p>
            <a:r>
              <a:rPr lang="en-IN" sz="1900" dirty="0" smtClean="0">
                <a:latin typeface="BankGothic Lt BT" panose="020B0607020203060204" pitchFamily="34" charset="0"/>
              </a:rPr>
              <a:t>USING THE PIGGING TCHNIQUE INSIDE THE PIPES BY PUSHING IT INSIDE MANUALLY.</a:t>
            </a:r>
          </a:p>
          <a:p>
            <a:endParaRPr lang="en-IN" sz="2400" dirty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BankGothic Lt BT" panose="020B0607020203060204" pitchFamily="34" charset="0"/>
              </a:rPr>
              <a:t>FILTERS</a:t>
            </a:r>
          </a:p>
          <a:p>
            <a:r>
              <a:rPr lang="en-IN" sz="1900" dirty="0" smtClean="0">
                <a:latin typeface="BankGothic Lt BT" panose="020B0607020203060204" pitchFamily="34" charset="0"/>
              </a:rPr>
              <a:t>BY PLACING DIFFERENT TYPES OF FILTERS AND MAKING THE WATER TO PASS THROUGH.</a:t>
            </a:r>
          </a:p>
          <a:p>
            <a:r>
              <a:rPr lang="en-IN" sz="1900" dirty="0" smtClean="0">
                <a:latin typeface="BankGothic Lt BT" panose="020B0607020203060204" pitchFamily="34" charset="0"/>
              </a:rPr>
              <a:t>AUTOMATIC PARTICIPATION OF FILTERS WHEN NEEDED</a:t>
            </a:r>
          </a:p>
          <a:p>
            <a:endParaRPr lang="en-IN" sz="2400" dirty="0" smtClean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BankGothic Md BT" panose="020B0807020203060204" pitchFamily="34" charset="0"/>
              </a:rPr>
              <a:t>WHY IT IS ADOPTED</a:t>
            </a:r>
            <a:endParaRPr lang="en-IN" sz="20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>
                <a:latin typeface="BankGothic Lt BT" panose="020B0607020203060204" pitchFamily="34" charset="0"/>
              </a:rPr>
              <a:t>SENSING DEVICE</a:t>
            </a:r>
          </a:p>
          <a:p>
            <a:pPr marL="0" indent="0">
              <a:buNone/>
            </a:pPr>
            <a:r>
              <a:rPr lang="en-IN" sz="2000" dirty="0">
                <a:latin typeface="BankGothic Lt BT" panose="020B0607020203060204" pitchFamily="34" charset="0"/>
              </a:rPr>
              <a:t> </a:t>
            </a:r>
            <a:r>
              <a:rPr lang="en-IN" sz="2000" dirty="0" smtClean="0">
                <a:latin typeface="BankGothic Lt BT" panose="020B0607020203060204" pitchFamily="34" charset="0"/>
              </a:rPr>
              <a:t>   TO MEASURE THE VALUE OF CONTAMINANTS PRESENT IN THE WATER</a:t>
            </a:r>
          </a:p>
          <a:p>
            <a:pPr marL="0" indent="0">
              <a:buNone/>
            </a:pPr>
            <a:r>
              <a:rPr lang="en-IN" sz="2000" dirty="0" smtClean="0">
                <a:latin typeface="BankGothic Lt BT" panose="020B0607020203060204" pitchFamily="34" charset="0"/>
              </a:rPr>
              <a:t>  TO PROVOKE ALARM IN BAD CASES</a:t>
            </a:r>
          </a:p>
          <a:p>
            <a:pPr marL="0" indent="0">
              <a:buNone/>
            </a:pPr>
            <a:r>
              <a:rPr lang="en-IN" sz="2000" dirty="0" smtClean="0">
                <a:latin typeface="BankGothic Lt BT" panose="020B0607020203060204" pitchFamily="34" charset="0"/>
              </a:rPr>
              <a:t>TO MONITOR THE QUALITY</a:t>
            </a:r>
          </a:p>
          <a:p>
            <a:pPr marL="0" indent="0">
              <a:buNone/>
            </a:pPr>
            <a:endParaRPr lang="en-IN" sz="2000" dirty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ankGothic Lt BT" panose="020B0607020203060204" pitchFamily="34" charset="0"/>
              </a:rPr>
              <a:t>PIGGING</a:t>
            </a:r>
          </a:p>
          <a:p>
            <a:r>
              <a:rPr lang="en-IN" sz="2000" dirty="0" smtClean="0">
                <a:latin typeface="BankGothic Lt BT" panose="020B0607020203060204" pitchFamily="34" charset="0"/>
              </a:rPr>
              <a:t>TO CLEAR THE SCALING AND THE DEBRIS PRESENT INSIDE THE PIPE LINES</a:t>
            </a:r>
          </a:p>
          <a:p>
            <a:r>
              <a:rPr lang="en-IN" sz="2000" dirty="0" smtClean="0">
                <a:latin typeface="BankGothic Lt BT" panose="020B0607020203060204" pitchFamily="34" charset="0"/>
              </a:rPr>
              <a:t>TO REMOVE THE CORROSION AND OTHER CONTAMINANTS.</a:t>
            </a:r>
          </a:p>
          <a:p>
            <a:endParaRPr lang="en-IN" sz="2000" dirty="0">
              <a:latin typeface="BankGothic Lt BT" panose="020B0607020203060204" pitchFamily="34" charset="0"/>
            </a:endParaRPr>
          </a:p>
          <a:p>
            <a:r>
              <a:rPr lang="en-IN" sz="2000" dirty="0" smtClean="0">
                <a:latin typeface="BankGothic Lt BT" panose="020B0607020203060204" pitchFamily="34" charset="0"/>
              </a:rPr>
              <a:t>FILTERS</a:t>
            </a:r>
          </a:p>
          <a:p>
            <a:pPr marL="0" indent="0">
              <a:buNone/>
            </a:pPr>
            <a:r>
              <a:rPr lang="en-IN" sz="2000" dirty="0">
                <a:latin typeface="BankGothic Lt BT" panose="020B0607020203060204" pitchFamily="34" charset="0"/>
              </a:rPr>
              <a:t> </a:t>
            </a:r>
            <a:r>
              <a:rPr lang="en-IN" sz="2000" dirty="0" smtClean="0">
                <a:latin typeface="BankGothic Lt BT" panose="020B0607020203060204" pitchFamily="34" charset="0"/>
              </a:rPr>
              <a:t>      to filter the impurities by sending It through layers.</a:t>
            </a:r>
          </a:p>
          <a:p>
            <a:endParaRPr lang="en-IN" sz="2000" dirty="0" smtClean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What?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Water quality checking by considering various parameters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Tracking the standard of water during the run time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To determine the level of contamination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to provoke the alert among the people and the department</a:t>
            </a:r>
          </a:p>
          <a:p>
            <a:endParaRPr lang="en-IN" sz="24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Who?..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The users are : the government bodies, engineers and        other authorities </a:t>
            </a:r>
          </a:p>
          <a:p>
            <a:endParaRPr lang="en-IN" sz="2400" dirty="0">
              <a:latin typeface="BankGothic Lt BT" panose="020B0607020203060204" pitchFamily="34" charset="0"/>
            </a:endParaRPr>
          </a:p>
          <a:p>
            <a:r>
              <a:rPr lang="en-IN" sz="2400" dirty="0" smtClean="0">
                <a:latin typeface="BankGothic Lt BT" panose="020B0607020203060204" pitchFamily="34" charset="0"/>
              </a:rPr>
              <a:t>The beneficiary : the common people</a:t>
            </a:r>
            <a:endParaRPr lang="en-IN" sz="24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896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Sensing device : to check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Parameters considered are : 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pH 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turbidity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Total dissolved solids</a:t>
            </a:r>
          </a:p>
          <a:p>
            <a:r>
              <a:rPr lang="en-IN" sz="2400" dirty="0" smtClean="0">
                <a:latin typeface="BankGothic Lt BT" panose="020B0607020203060204" pitchFamily="34" charset="0"/>
              </a:rPr>
              <a:t>Bod</a:t>
            </a:r>
          </a:p>
          <a:p>
            <a:endParaRPr lang="en-IN" sz="2400" dirty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r>
              <a:rPr lang="en-IN" sz="2400" dirty="0" err="1" smtClean="0">
                <a:latin typeface="BankGothic Lt BT" panose="020B0607020203060204" pitchFamily="34" charset="0"/>
              </a:rPr>
              <a:t>Iot</a:t>
            </a:r>
            <a:r>
              <a:rPr lang="en-IN" sz="2400" dirty="0" smtClean="0">
                <a:latin typeface="BankGothic Lt BT" panose="020B0607020203060204" pitchFamily="34" charset="0"/>
              </a:rPr>
              <a:t> and cloud computing techniques : to pass the message</a:t>
            </a:r>
          </a:p>
          <a:p>
            <a:pPr marL="0" indent="0">
              <a:buNone/>
            </a:pPr>
            <a:r>
              <a:rPr lang="en-IN" sz="2400" dirty="0" smtClean="0">
                <a:latin typeface="BankGothic Lt BT" panose="020B0607020203060204" pitchFamily="34" charset="0"/>
              </a:rPr>
              <a:t>                                          </a:t>
            </a:r>
            <a:endParaRPr lang="en-IN" sz="2400" dirty="0">
              <a:latin typeface="BankGothic Lt BT" panose="020B060702020306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65125"/>
            <a:ext cx="168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How?..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44485" cy="367093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latin typeface="BankGothic Md BT" panose="020B0807020203060204" pitchFamily="34" charset="0"/>
              </a:rPr>
              <a:t>Drinking</a:t>
            </a:r>
            <a:r>
              <a:rPr lang="en-IN" sz="2400" dirty="0" smtClean="0">
                <a:latin typeface="BankGothic Md BT" panose="020B0807020203060204" pitchFamily="34" charset="0"/>
              </a:rPr>
              <a:t> WATER SYSTEM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4268299" y="6404293"/>
            <a:ext cx="2878138" cy="4238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BankGothic Lt BT" panose="020B0607020203060204" pitchFamily="34" charset="0"/>
              </a:rPr>
              <a:t>transportation</a:t>
            </a:r>
            <a:endParaRPr lang="en-IN" sz="2000" dirty="0">
              <a:solidFill>
                <a:schemeClr val="tx1"/>
              </a:solidFill>
              <a:latin typeface="BankGothic Lt BT" panose="020B0607020203060204" pitchFamily="34" charset="0"/>
            </a:endParaRPr>
          </a:p>
        </p:txBody>
      </p:sp>
      <p:sp>
        <p:nvSpPr>
          <p:cNvPr id="9" name="AutoShape 2" descr="Image result for water treatment plant model"/>
          <p:cNvSpPr>
            <a:spLocks noChangeAspect="1" noChangeArrowheads="1"/>
          </p:cNvSpPr>
          <p:nvPr/>
        </p:nvSpPr>
        <p:spPr bwMode="auto">
          <a:xfrm>
            <a:off x="1778903" y="3222706"/>
            <a:ext cx="3064143" cy="30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srgbClr val="000000"/>
              </a:solidFill>
            </a:endParaRPr>
          </a:p>
        </p:txBody>
      </p:sp>
      <p:sp>
        <p:nvSpPr>
          <p:cNvPr id="10" name="AutoShape 6" descr="Image result for water treatment plant clipart"/>
          <p:cNvSpPr>
            <a:spLocks noChangeAspect="1" noChangeArrowheads="1"/>
          </p:cNvSpPr>
          <p:nvPr/>
        </p:nvSpPr>
        <p:spPr bwMode="auto">
          <a:xfrm>
            <a:off x="9449828" y="5114584"/>
            <a:ext cx="2742172" cy="274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IN" dirty="0">
                <a:solidFill>
                  <a:srgbClr val="000000"/>
                </a:solidFill>
                <a:latin typeface="BankGothic Md BT" panose="020B0807020203060204" pitchFamily="34" charset="0"/>
              </a:rPr>
              <a:t>residence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1" name="AutoShape 8" descr="Image result for water treatment plant clipart"/>
          <p:cNvSpPr>
            <a:spLocks noChangeAspect="1" noChangeArrowheads="1"/>
          </p:cNvSpPr>
          <p:nvPr/>
        </p:nvSpPr>
        <p:spPr bwMode="auto">
          <a:xfrm>
            <a:off x="4613810" y="516824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srgbClr val="000000"/>
              </a:solidFill>
            </a:endParaRPr>
          </a:p>
        </p:txBody>
      </p:sp>
      <p:sp>
        <p:nvSpPr>
          <p:cNvPr id="13" name="AutoShape 10" descr="Image result for water treatment plan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6332" y="2462025"/>
            <a:ext cx="2261932" cy="142987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flipV="1">
            <a:off x="2530947" y="3272906"/>
            <a:ext cx="2521084" cy="176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>
              <a:solidFill>
                <a:srgbClr val="FFFFFF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088" y="2148821"/>
            <a:ext cx="1168940" cy="2155413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6697013" y="3176962"/>
            <a:ext cx="1957589" cy="15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458" y="3014835"/>
            <a:ext cx="1450080" cy="202248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237927" y="3285789"/>
            <a:ext cx="117974" cy="1882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355901" y="4181514"/>
            <a:ext cx="1413642" cy="12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355901" y="4928489"/>
            <a:ext cx="1413642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AutoShape 12" descr="Image result for apartment clipart black and white"/>
          <p:cNvSpPr>
            <a:spLocks noChangeAspect="1" noChangeArrowheads="1"/>
          </p:cNvSpPr>
          <p:nvPr/>
        </p:nvSpPr>
        <p:spPr bwMode="auto">
          <a:xfrm>
            <a:off x="912248" y="29855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srgbClr val="000000"/>
              </a:solidFill>
            </a:endParaRPr>
          </a:p>
        </p:txBody>
      </p:sp>
      <p:sp>
        <p:nvSpPr>
          <p:cNvPr id="23" name="AutoShape 14" descr="Image result for apartment clipart black and whi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065" y="3965063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IN" sz="1600" dirty="0">
                <a:solidFill>
                  <a:srgbClr val="000000"/>
                </a:solidFill>
                <a:latin typeface="BankGothic Md BT" panose="020B0807020203060204" pitchFamily="34" charset="0"/>
              </a:rPr>
              <a:t>Water treatment </a:t>
            </a:r>
            <a:r>
              <a:rPr lang="en-IN" dirty="0">
                <a:solidFill>
                  <a:srgbClr val="000000"/>
                </a:solidFill>
                <a:latin typeface="BankGothic Md BT" panose="020B0807020203060204" pitchFamily="34" charset="0"/>
              </a:rPr>
              <a:t>plant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24270" y="4192734"/>
            <a:ext cx="294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IN" dirty="0">
                <a:solidFill>
                  <a:srgbClr val="000000"/>
                </a:solidFill>
                <a:latin typeface="BankGothic Md BT" panose="020B0807020203060204" pitchFamily="34" charset="0"/>
              </a:rPr>
              <a:t>Municipal water tank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82685" y="3614900"/>
            <a:ext cx="1761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IN" sz="1200" dirty="0">
                <a:solidFill>
                  <a:srgbClr val="000000"/>
                </a:solidFill>
                <a:latin typeface="BankGothic Md BT" panose="020B0807020203060204" pitchFamily="34" charset="0"/>
              </a:rPr>
              <a:t>Distributary pipes</a:t>
            </a:r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8373" y="275569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IN" dirty="0">
                <a:solidFill>
                  <a:srgbClr val="000000"/>
                </a:solidFill>
                <a:latin typeface="BankGothic Md BT" panose="020B0807020203060204" pitchFamily="34" charset="0"/>
              </a:rPr>
              <a:t>Main pipe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42106" y="4477784"/>
            <a:ext cx="1761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IN" sz="1200" dirty="0">
                <a:solidFill>
                  <a:srgbClr val="000000"/>
                </a:solidFill>
                <a:latin typeface="BankGothic Md BT" panose="020B0807020203060204" pitchFamily="34" charset="0"/>
              </a:rPr>
              <a:t>Distributary pipes</a:t>
            </a:r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66774" y="2767960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IN" sz="1200" dirty="0">
                <a:solidFill>
                  <a:srgbClr val="000000"/>
                </a:solidFill>
                <a:latin typeface="BankGothic Md BT" panose="020B080702020306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BankGothic Md BT" panose="020B0807020203060204" pitchFamily="34" charset="0"/>
              </a:rPr>
              <a:t>main pipes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694509" y="4562066"/>
            <a:ext cx="244717" cy="91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052031" y="5692462"/>
            <a:ext cx="1112404" cy="3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201088" y="6040192"/>
            <a:ext cx="202631" cy="21941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5785558" y="6040191"/>
            <a:ext cx="202631" cy="21941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414453" y="5493312"/>
            <a:ext cx="577059" cy="54687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5611" y="1622738"/>
            <a:ext cx="431438" cy="3898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5570156" y="1582223"/>
            <a:ext cx="493421" cy="3898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10496282" y="2595644"/>
            <a:ext cx="324632" cy="3898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9701932" y="2735165"/>
            <a:ext cx="324632" cy="3898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8712563" y="497307"/>
            <a:ext cx="431438" cy="3898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9144001" y="520647"/>
            <a:ext cx="6544485" cy="952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 smtClean="0">
                <a:latin typeface="BankGothic Md BT" panose="020B0807020203060204" pitchFamily="34" charset="0"/>
              </a:rPr>
              <a:t>Sensing device</a:t>
            </a:r>
          </a:p>
          <a:p>
            <a:endParaRPr lang="en-IN" sz="1800" dirty="0" smtClean="0">
              <a:latin typeface="BankGothic Md BT" panose="020B0807020203060204" pitchFamily="34" charset="0"/>
            </a:endParaRPr>
          </a:p>
          <a:p>
            <a:r>
              <a:rPr lang="en-IN" sz="1800" dirty="0" err="1" smtClean="0">
                <a:latin typeface="BankGothic Md BT" panose="020B0807020203060204" pitchFamily="34" charset="0"/>
              </a:rPr>
              <a:t>Uv</a:t>
            </a:r>
            <a:r>
              <a:rPr lang="en-IN" sz="1800" dirty="0" smtClean="0">
                <a:latin typeface="BankGothic Md BT" panose="020B0807020203060204" pitchFamily="34" charset="0"/>
              </a:rPr>
              <a:t> ring</a:t>
            </a:r>
            <a:endParaRPr lang="en-IN" sz="1800" dirty="0">
              <a:latin typeface="BankGothic Md BT" panose="020B0807020203060204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6164435" y="5900837"/>
            <a:ext cx="404449" cy="1393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8712563" y="1073426"/>
            <a:ext cx="431438" cy="399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Placing the device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04362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ankGothic Lt BT" panose="020B0607020203060204" pitchFamily="34" charset="0"/>
              </a:rPr>
              <a:t>First: in the outlet of the water treatment plant</a:t>
            </a:r>
            <a:endParaRPr lang="en-IN" sz="1800" dirty="0" smtClean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BankGothic Lt BT" panose="020B0607020203060204" pitchFamily="34" charset="0"/>
              </a:rPr>
              <a:t> </a:t>
            </a:r>
            <a:r>
              <a:rPr lang="en-IN" sz="1800" dirty="0" smtClean="0">
                <a:latin typeface="BankGothic Lt BT" panose="020B0607020203060204" pitchFamily="34" charset="0"/>
              </a:rPr>
              <a:t>             TO ACQUIRE THE INITIAL CONTENT OF THE PARAMETERS</a:t>
            </a:r>
          </a:p>
          <a:p>
            <a:pPr marL="0" indent="0">
              <a:buNone/>
            </a:pPr>
            <a:endParaRPr lang="en-IN" sz="1800" dirty="0" smtClean="0">
              <a:latin typeface="BankGothic Lt BT" panose="020B0607020203060204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BankGothic Md BT" panose="020B0807020203060204" pitchFamily="34" charset="0"/>
              </a:rPr>
              <a:t>SECOND : MUNICIPAL WATER TANK </a:t>
            </a:r>
          </a:p>
          <a:p>
            <a:pPr marL="0" indent="0">
              <a:buNone/>
            </a:pPr>
            <a:r>
              <a:rPr lang="en-IN" sz="1800" dirty="0" smtClean="0">
                <a:latin typeface="BankGothic Md BT" panose="020B0807020203060204" pitchFamily="34" charset="0"/>
              </a:rPr>
              <a:t>      </a:t>
            </a:r>
            <a:r>
              <a:rPr lang="en-IN" sz="1800" dirty="0" smtClean="0">
                <a:latin typeface="BankGothic Lt BT" panose="020B0607020203060204" pitchFamily="34" charset="0"/>
              </a:rPr>
              <a:t>TO CHECK THE CONTAMINANT LEVEL IN THE WATER RECEIVED FROM WTP.</a:t>
            </a:r>
          </a:p>
          <a:p>
            <a:pPr marL="0" indent="0">
              <a:buNone/>
            </a:pPr>
            <a:endParaRPr lang="en-IN" sz="1800" dirty="0" smtClean="0">
              <a:latin typeface="BankGothic Md BT" panose="020B0807020203060204" pitchFamily="34" charset="0"/>
            </a:endParaRPr>
          </a:p>
          <a:p>
            <a:r>
              <a:rPr lang="en-IN" sz="2000" dirty="0" smtClean="0">
                <a:latin typeface="BankGothic Md BT" panose="020B0807020203060204" pitchFamily="34" charset="0"/>
              </a:rPr>
              <a:t>THIRD : NODES / APARTMENTS</a:t>
            </a:r>
          </a:p>
          <a:p>
            <a:pPr marL="0" indent="0">
              <a:buNone/>
            </a:pPr>
            <a:r>
              <a:rPr lang="en-IN" sz="2000" dirty="0">
                <a:latin typeface="BankGothic Md BT" panose="020B0807020203060204" pitchFamily="34" charset="0"/>
              </a:rPr>
              <a:t> </a:t>
            </a:r>
            <a:r>
              <a:rPr lang="en-IN" sz="2000" dirty="0" smtClean="0">
                <a:latin typeface="BankGothic Md BT" panose="020B0807020203060204" pitchFamily="34" charset="0"/>
              </a:rPr>
              <a:t>   </a:t>
            </a:r>
            <a:r>
              <a:rPr lang="en-IN" sz="2000" dirty="0" smtClean="0">
                <a:latin typeface="BankGothic Lt BT" panose="020B0607020203060204" pitchFamily="34" charset="0"/>
              </a:rPr>
              <a:t>to check the contamination before reaching people</a:t>
            </a:r>
          </a:p>
          <a:p>
            <a:pPr marL="0" indent="0">
              <a:buNone/>
            </a:pPr>
            <a:r>
              <a:rPr lang="en-IN" sz="2000" dirty="0" smtClean="0">
                <a:latin typeface="BankGothic Lt BT" panose="020B0607020203060204" pitchFamily="34" charset="0"/>
              </a:rPr>
              <a:t>    To provoke alertness</a:t>
            </a:r>
          </a:p>
          <a:p>
            <a:pPr marL="0" indent="0">
              <a:buNone/>
            </a:pPr>
            <a:r>
              <a:rPr lang="en-IN" sz="2000" dirty="0" smtClean="0">
                <a:latin typeface="BankGothic Lt BT" panose="020B0607020203060204" pitchFamily="34" charset="0"/>
              </a:rPr>
              <a:t>    To detect the position of the fault occurred</a:t>
            </a:r>
            <a:endParaRPr lang="en-IN" sz="2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1279525"/>
            <a:ext cx="10515600" cy="253061"/>
          </a:xfrm>
        </p:spPr>
        <p:txBody>
          <a:bodyPr>
            <a:normAutofit fontScale="90000"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working</a:t>
            </a:r>
            <a:br>
              <a:rPr lang="en-IN" sz="2400" dirty="0" smtClean="0">
                <a:latin typeface="BankGothic Md BT" panose="020B0807020203060204" pitchFamily="34" charset="0"/>
              </a:rPr>
            </a:br>
            <a:r>
              <a:rPr lang="en-IN" sz="2400" dirty="0" smtClean="0">
                <a:latin typeface="BankGothic Md BT" panose="020B0807020203060204" pitchFamily="34" charset="0"/>
              </a:rPr>
              <a:t/>
            </a:r>
            <a:br>
              <a:rPr lang="en-IN" sz="2400" dirty="0" smtClean="0">
                <a:latin typeface="BankGothic Md BT" panose="020B0807020203060204" pitchFamily="34" charset="0"/>
              </a:rPr>
            </a:br>
            <a:r>
              <a:rPr lang="en-IN" sz="2400" dirty="0" smtClean="0">
                <a:latin typeface="BankGothic Md BT" panose="020B0807020203060204" pitchFamily="34" charset="0"/>
              </a:rPr>
              <a:t>phase </a:t>
            </a:r>
            <a:r>
              <a:rPr lang="en-IN" sz="2400" dirty="0" err="1" smtClean="0">
                <a:latin typeface="BankGothic Md BT" panose="020B0807020203060204" pitchFamily="34" charset="0"/>
              </a:rPr>
              <a:t>i</a:t>
            </a:r>
            <a:r>
              <a:rPr lang="en-IN" sz="2400" dirty="0" smtClean="0">
                <a:latin typeface="BankGothic Md BT" panose="020B0807020203060204" pitchFamily="34" charset="0"/>
              </a:rPr>
              <a:t> : the water treatment plant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2" y="2649873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ankGothic Lt BT" panose="020B0607020203060204" pitchFamily="34" charset="0"/>
              </a:rPr>
              <a:t>The contaminated water from the source is purified to achieve the allowable value of different parameters.</a:t>
            </a:r>
          </a:p>
          <a:p>
            <a:r>
              <a:rPr lang="en-IN" sz="2000" dirty="0" smtClean="0">
                <a:latin typeface="BankGothic Lt BT" panose="020B0607020203060204" pitchFamily="34" charset="0"/>
              </a:rPr>
              <a:t>The measure of the contamination is recorded by sensing device which saves the value .</a:t>
            </a:r>
          </a:p>
          <a:p>
            <a:r>
              <a:rPr lang="en-IN" sz="2000" dirty="0" smtClean="0">
                <a:latin typeface="BankGothic Lt BT" panose="020B0607020203060204" pitchFamily="34" charset="0"/>
              </a:rPr>
              <a:t>After measuring, it is sent further to municipal water tank through pipes</a:t>
            </a:r>
          </a:p>
          <a:p>
            <a:endParaRPr lang="en-IN" sz="20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25" y="267304"/>
            <a:ext cx="10515600" cy="634217"/>
          </a:xfrm>
        </p:spPr>
        <p:txBody>
          <a:bodyPr>
            <a:normAutofit fontScale="90000"/>
          </a:bodyPr>
          <a:lstStyle/>
          <a:p>
            <a:r>
              <a:rPr lang="en-IN" sz="2400" dirty="0" smtClean="0">
                <a:latin typeface="BankGothic Md BT" panose="020B0807020203060204" pitchFamily="34" charset="0"/>
              </a:rPr>
              <a:t>Phase ii :</a:t>
            </a:r>
            <a:br>
              <a:rPr lang="en-IN" sz="2400" dirty="0" smtClean="0">
                <a:latin typeface="BankGothic Md BT" panose="020B0807020203060204" pitchFamily="34" charset="0"/>
              </a:rPr>
            </a:br>
            <a:r>
              <a:rPr lang="en-IN" sz="2400" dirty="0">
                <a:latin typeface="BankGothic Md BT" panose="020B0807020203060204" pitchFamily="34" charset="0"/>
              </a:rPr>
              <a:t> </a:t>
            </a:r>
            <a:r>
              <a:rPr lang="en-IN" sz="2400" dirty="0" smtClean="0">
                <a:latin typeface="BankGothic Md BT" panose="020B0807020203060204" pitchFamily="34" charset="0"/>
              </a:rPr>
              <a:t>                       municipal water tank</a:t>
            </a:r>
            <a:endParaRPr lang="en-IN" sz="2400" dirty="0">
              <a:latin typeface="BankGothic Md BT" panose="020B080702020306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2225" y="1744004"/>
            <a:ext cx="3907575" cy="2079194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BankGothic Md BT" panose="020B0807020203060204" pitchFamily="34" charset="0"/>
              </a:rPr>
              <a:t>URBAN AREA  (piped)</a:t>
            </a:r>
          </a:p>
          <a:p>
            <a:endParaRPr lang="en-IN" sz="2000" dirty="0">
              <a:latin typeface="BankGothic Md BT" panose="020B0807020203060204" pitchFamily="34" charset="0"/>
            </a:endParaRPr>
          </a:p>
          <a:p>
            <a:endParaRPr lang="en-IN" sz="2000" dirty="0" smtClean="0">
              <a:latin typeface="BankGothic Md BT" panose="020B0807020203060204" pitchFamily="34" charset="0"/>
            </a:endParaRPr>
          </a:p>
          <a:p>
            <a:endParaRPr lang="en-IN" sz="2000" dirty="0" smtClean="0">
              <a:latin typeface="BankGothic Md BT" panose="020B0807020203060204" pitchFamily="34" charset="0"/>
            </a:endParaRPr>
          </a:p>
          <a:p>
            <a:r>
              <a:rPr lang="en-IN" sz="2000" dirty="0" smtClean="0">
                <a:latin typeface="BankGothic Md BT" panose="020B0807020203060204" pitchFamily="34" charset="0"/>
              </a:rPr>
              <a:t>RURAL AREA  (non piped)</a:t>
            </a:r>
            <a:endParaRPr lang="en-IN" sz="2000" dirty="0">
              <a:latin typeface="BankGothic Md BT" panose="020B080702020306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28" y="1667785"/>
            <a:ext cx="1168940" cy="215541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flipV="1">
            <a:off x="3166254" y="1997897"/>
            <a:ext cx="2521084" cy="176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flipV="1">
            <a:off x="3166254" y="3290836"/>
            <a:ext cx="2521084" cy="176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2434" y="4360095"/>
            <a:ext cx="9388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BankGothic Lt BT" panose="020B0607020203060204" pitchFamily="34" charset="0"/>
              </a:rPr>
              <a:t>The device measures the value of the parameters and compare it with the values obtained at </a:t>
            </a:r>
            <a:r>
              <a:rPr lang="en-IN" sz="2000" dirty="0" err="1" smtClean="0">
                <a:latin typeface="BankGothic Lt BT" panose="020B0607020203060204" pitchFamily="34" charset="0"/>
              </a:rPr>
              <a:t>wtp</a:t>
            </a:r>
            <a:r>
              <a:rPr lang="en-IN" sz="2000" dirty="0" smtClean="0">
                <a:latin typeface="BankGothic Lt BT" panose="020B0607020203060204" pitchFamily="34" charset="0"/>
              </a:rPr>
              <a:t>.</a:t>
            </a:r>
          </a:p>
          <a:p>
            <a:r>
              <a:rPr lang="en-IN" sz="2000" dirty="0" smtClean="0">
                <a:latin typeface="BankGothic Lt BT" panose="020B0607020203060204" pitchFamily="34" charset="0"/>
              </a:rPr>
              <a:t>If the value is less and are within the permissible limit, it is then sent to the water pipeline and to the rural areas through transport.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31179" y="1204406"/>
            <a:ext cx="431438" cy="3898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858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BankGothic Lt BT</vt:lpstr>
      <vt:lpstr>BankGothic Md BT</vt:lpstr>
      <vt:lpstr>Calibri</vt:lpstr>
      <vt:lpstr>Calibri Light</vt:lpstr>
      <vt:lpstr>Office Theme</vt:lpstr>
      <vt:lpstr>Challenge : to enable and sustain a healthy living                    environment</vt:lpstr>
      <vt:lpstr>why?...</vt:lpstr>
      <vt:lpstr>What?</vt:lpstr>
      <vt:lpstr>Who?..</vt:lpstr>
      <vt:lpstr>Sensing device : to check</vt:lpstr>
      <vt:lpstr>Drinking WATER SYSTEM</vt:lpstr>
      <vt:lpstr>Placing the device</vt:lpstr>
      <vt:lpstr>working  phase i : the water treatment plant</vt:lpstr>
      <vt:lpstr>Phase ii :                         municipal water tank</vt:lpstr>
      <vt:lpstr>Phase iii : apartment tanks</vt:lpstr>
      <vt:lpstr>User case I :                     maintenance personnel it helps government bodies and engineers to make quick actions and to easily evaluate the problem.                        </vt:lpstr>
      <vt:lpstr>Risk analysis</vt:lpstr>
      <vt:lpstr>RISK ANALYSIS OF DRINKING WATER</vt:lpstr>
      <vt:lpstr>The important features..</vt:lpstr>
      <vt:lpstr>PowerPoint Presentation</vt:lpstr>
      <vt:lpstr>RISK ANALYSIS FOR SENSOR DEVICE</vt:lpstr>
      <vt:lpstr>PIGGING IN PIPELINE</vt:lpstr>
      <vt:lpstr>Robotic Fish</vt:lpstr>
      <vt:lpstr>FILTERS</vt:lpstr>
      <vt:lpstr>ADOPTION</vt:lpstr>
      <vt:lpstr>TECHNOLOGIES ADOPTED</vt:lpstr>
      <vt:lpstr>HOW THE INSTRUMENTS AND THE TECHNOLOGY CAN BE TAKEN TO THE PUBLIC. </vt:lpstr>
      <vt:lpstr>WHERE CAN IT BE ADOPTED? </vt:lpstr>
      <vt:lpstr>HOW IT CAN BE ADOPTED </vt:lpstr>
      <vt:lpstr>WHY IT IS ADOPTED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</dc:creator>
  <cp:lastModifiedBy>Hi</cp:lastModifiedBy>
  <cp:revision>20</cp:revision>
  <dcterms:created xsi:type="dcterms:W3CDTF">2016-11-05T04:37:56Z</dcterms:created>
  <dcterms:modified xsi:type="dcterms:W3CDTF">2016-11-05T07:19:10Z</dcterms:modified>
</cp:coreProperties>
</file>