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71" r:id="rId3"/>
    <p:sldId id="258" r:id="rId4"/>
    <p:sldId id="259" r:id="rId5"/>
    <p:sldId id="260" r:id="rId6"/>
    <p:sldId id="257" r:id="rId7"/>
    <p:sldId id="261" r:id="rId8"/>
    <p:sldId id="262" r:id="rId9"/>
    <p:sldId id="270" r:id="rId10"/>
    <p:sldId id="272" r:id="rId11"/>
    <p:sldId id="276" r:id="rId12"/>
    <p:sldId id="277" r:id="rId13"/>
    <p:sldId id="263" r:id="rId14"/>
    <p:sldId id="265" r:id="rId15"/>
    <p:sldId id="264" r:id="rId16"/>
    <p:sldId id="266" r:id="rId17"/>
    <p:sldId id="267" r:id="rId18"/>
    <p:sldId id="268"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E706947-924F-4589-8109-CD6AF67DC581}">
          <p14:sldIdLst>
            <p14:sldId id="256"/>
            <p14:sldId id="271"/>
            <p14:sldId id="258"/>
            <p14:sldId id="259"/>
            <p14:sldId id="260"/>
            <p14:sldId id="257"/>
            <p14:sldId id="261"/>
            <p14:sldId id="262"/>
            <p14:sldId id="270"/>
            <p14:sldId id="272"/>
            <p14:sldId id="276"/>
            <p14:sldId id="277"/>
            <p14:sldId id="263"/>
            <p14:sldId id="265"/>
            <p14:sldId id="264"/>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E63F"/>
    <a:srgbClr val="FF3300"/>
    <a:srgbClr val="B5781F"/>
    <a:srgbClr val="990000"/>
    <a:srgbClr val="841003"/>
    <a:srgbClr val="560501"/>
    <a:srgbClr val="7E0000"/>
    <a:srgbClr val="700000"/>
    <a:srgbClr val="A40000"/>
    <a:srgbClr val="B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1140"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Export</a:t>
            </a:r>
            <a:r>
              <a:rPr lang="en-US" baseline="0" dirty="0" smtClean="0"/>
              <a:t> Pie (In Billion USD)</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cat>
            <c:strRef>
              <c:extLst>
                <c:ext xmlns:c15="http://schemas.microsoft.com/office/drawing/2012/chart" uri="{02D57815-91ED-43cb-92C2-25804820EDAC}">
                  <c15:fullRef>
                    <c15:sqref>Sheet1!$A$2:$A$5</c15:sqref>
                  </c15:fullRef>
                </c:ext>
              </c:extLst>
              <c:f>Sheet1!$A$2:$A$3</c:f>
              <c:strCache>
                <c:ptCount val="2"/>
                <c:pt idx="0">
                  <c:v>Total Export</c:v>
                </c:pt>
                <c:pt idx="1">
                  <c:v>Artifacts</c:v>
                </c:pt>
              </c:strCache>
            </c:strRef>
          </c:cat>
          <c:val>
            <c:numRef>
              <c:extLst>
                <c:ext xmlns:c15="http://schemas.microsoft.com/office/drawing/2012/chart" uri="{02D57815-91ED-43cb-92C2-25804820EDAC}">
                  <c15:fullRef>
                    <c15:sqref>Sheet1!$B$2:$B$5</c15:sqref>
                  </c15:fullRef>
                </c:ext>
              </c:extLst>
              <c:f>Sheet1!$B$2:$B$3</c:f>
              <c:numCache>
                <c:formatCode>General</c:formatCode>
                <c:ptCount val="2"/>
                <c:pt idx="0">
                  <c:v>272.39999999999998</c:v>
                </c:pt>
                <c:pt idx="1">
                  <c:v>4.5</c:v>
                </c:pt>
              </c:numCache>
            </c:numRef>
          </c:val>
          <c:extLst>
            <c:ext xmlns:c15="http://schemas.microsoft.com/office/drawing/2012/chart" uri="{02D57815-91ED-43cb-92C2-25804820EDAC}">
              <c15:categoryFilterExceptions/>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jpg"/><Relationship Id="rId1" Type="http://schemas.openxmlformats.org/officeDocument/2006/relationships/image" Target="../media/image8.png"/><Relationship Id="rId4" Type="http://schemas.openxmlformats.org/officeDocument/2006/relationships/image" Target="../media/image11.jpg"/></Relationships>
</file>

<file path=ppt/diagrams/_rels/drawing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jpg"/><Relationship Id="rId1" Type="http://schemas.openxmlformats.org/officeDocument/2006/relationships/image" Target="../media/image8.png"/><Relationship Id="rId4" Type="http://schemas.openxmlformats.org/officeDocument/2006/relationships/image" Target="../media/image11.jpg"/></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E16FD2-CAFC-465A-82B8-67EEF7573649}" type="doc">
      <dgm:prSet loTypeId="urn:microsoft.com/office/officeart/2005/8/layout/radial1" loCatId="cycle" qsTypeId="urn:microsoft.com/office/officeart/2005/8/quickstyle/simple1" qsCatId="simple" csTypeId="urn:microsoft.com/office/officeart/2005/8/colors/accent2_3" csCatId="accent2" phldr="1"/>
      <dgm:spPr/>
      <dgm:t>
        <a:bodyPr/>
        <a:lstStyle/>
        <a:p>
          <a:endParaRPr lang="en-US"/>
        </a:p>
      </dgm:t>
    </dgm:pt>
    <dgm:pt modelId="{BB94F53E-580B-4F68-8022-3EE414BEB0AC}">
      <dgm:prSet phldrT="[Text]" custT="1"/>
      <dgm:spPr>
        <a:solidFill>
          <a:srgbClr val="1EE63F"/>
        </a:solidFill>
      </dgm:spPr>
      <dgm:t>
        <a:bodyPr/>
        <a:lstStyle/>
        <a:p>
          <a:pPr algn="ctr"/>
          <a:r>
            <a:rPr lang="en-US" sz="1800" b="1" dirty="0" smtClean="0">
              <a:solidFill>
                <a:schemeClr val="bg1"/>
              </a:solidFill>
            </a:rPr>
            <a:t>Threat of Existing Rivals</a:t>
          </a:r>
          <a:endParaRPr lang="en-US" sz="1800" b="1" dirty="0">
            <a:solidFill>
              <a:schemeClr val="bg1"/>
            </a:solidFill>
          </a:endParaRPr>
        </a:p>
      </dgm:t>
    </dgm:pt>
    <dgm:pt modelId="{7673716D-27A3-4CDC-96AA-2C6B6C054818}" type="parTrans" cxnId="{2906C27E-B7D1-4608-8E4D-5C84227B38DE}">
      <dgm:prSet/>
      <dgm:spPr/>
      <dgm:t>
        <a:bodyPr/>
        <a:lstStyle/>
        <a:p>
          <a:endParaRPr lang="en-US" sz="1800"/>
        </a:p>
      </dgm:t>
    </dgm:pt>
    <dgm:pt modelId="{E1A5557C-E1A5-4CFC-A5C5-CA4BC9D4A03C}" type="sibTrans" cxnId="{2906C27E-B7D1-4608-8E4D-5C84227B38DE}">
      <dgm:prSet/>
      <dgm:spPr/>
      <dgm:t>
        <a:bodyPr/>
        <a:lstStyle/>
        <a:p>
          <a:endParaRPr lang="en-US" sz="1800"/>
        </a:p>
      </dgm:t>
    </dgm:pt>
    <dgm:pt modelId="{DFF63FB5-DF6B-47B7-B9BA-D2FF0C6E627C}">
      <dgm:prSet phldrT="[Text]" custT="1"/>
      <dgm:spPr>
        <a:solidFill>
          <a:srgbClr val="990000"/>
        </a:solidFill>
        <a:ln>
          <a:solidFill>
            <a:schemeClr val="tx1"/>
          </a:solidFill>
        </a:ln>
      </dgm:spPr>
      <dgm:t>
        <a:bodyPr/>
        <a:lstStyle/>
        <a:p>
          <a:r>
            <a:rPr lang="en-US" sz="1800" b="1" dirty="0" smtClean="0">
              <a:solidFill>
                <a:schemeClr val="tx1"/>
              </a:solidFill>
            </a:rPr>
            <a:t>Threat of New Entrants</a:t>
          </a:r>
          <a:endParaRPr lang="en-US" sz="1800" b="1" dirty="0">
            <a:solidFill>
              <a:schemeClr val="tx1"/>
            </a:solidFill>
          </a:endParaRPr>
        </a:p>
      </dgm:t>
    </dgm:pt>
    <dgm:pt modelId="{19C004ED-78C1-4574-94BD-A8A48FA7F386}" type="parTrans" cxnId="{27BC40F9-1EE1-452F-B5F2-9331669B5388}">
      <dgm:prSet custT="1"/>
      <dgm:spPr/>
      <dgm:t>
        <a:bodyPr/>
        <a:lstStyle/>
        <a:p>
          <a:endParaRPr lang="en-US" sz="1800"/>
        </a:p>
      </dgm:t>
    </dgm:pt>
    <dgm:pt modelId="{AAE3EF81-3069-439E-B9AA-A93A5137EA89}" type="sibTrans" cxnId="{27BC40F9-1EE1-452F-B5F2-9331669B5388}">
      <dgm:prSet/>
      <dgm:spPr/>
      <dgm:t>
        <a:bodyPr/>
        <a:lstStyle/>
        <a:p>
          <a:endParaRPr lang="en-US" sz="1800"/>
        </a:p>
      </dgm:t>
    </dgm:pt>
    <dgm:pt modelId="{37CE3046-6792-46D5-AFC4-91CE8B01860F}">
      <dgm:prSet phldrT="[Text]" custT="1"/>
      <dgm:spPr>
        <a:solidFill>
          <a:srgbClr val="FFFF00"/>
        </a:solidFill>
        <a:ln>
          <a:solidFill>
            <a:schemeClr val="tx1"/>
          </a:solidFill>
        </a:ln>
      </dgm:spPr>
      <dgm:t>
        <a:bodyPr/>
        <a:lstStyle/>
        <a:p>
          <a:r>
            <a:rPr lang="en-US" sz="1800" b="1" dirty="0" smtClean="0">
              <a:solidFill>
                <a:schemeClr val="bg1"/>
              </a:solidFill>
            </a:rPr>
            <a:t>Threat of Substitutes</a:t>
          </a:r>
          <a:endParaRPr lang="en-US" sz="1800" b="1" dirty="0">
            <a:solidFill>
              <a:schemeClr val="bg1"/>
            </a:solidFill>
          </a:endParaRPr>
        </a:p>
      </dgm:t>
    </dgm:pt>
    <dgm:pt modelId="{3FF6B885-A491-4C98-85E0-B0F652231567}" type="parTrans" cxnId="{1C05D8BC-5F11-4DCB-8708-E75DF75387E6}">
      <dgm:prSet custT="1"/>
      <dgm:spPr/>
      <dgm:t>
        <a:bodyPr/>
        <a:lstStyle/>
        <a:p>
          <a:endParaRPr lang="en-US" sz="1800"/>
        </a:p>
      </dgm:t>
    </dgm:pt>
    <dgm:pt modelId="{9E5F6523-862F-44DC-9FDD-3446BE7DFA62}" type="sibTrans" cxnId="{1C05D8BC-5F11-4DCB-8708-E75DF75387E6}">
      <dgm:prSet/>
      <dgm:spPr/>
      <dgm:t>
        <a:bodyPr/>
        <a:lstStyle/>
        <a:p>
          <a:endParaRPr lang="en-US" sz="1800"/>
        </a:p>
      </dgm:t>
    </dgm:pt>
    <dgm:pt modelId="{B32E28F7-9C6A-48B4-AD38-0495CDF0555A}">
      <dgm:prSet phldrT="[Text]" custT="1"/>
      <dgm:spPr>
        <a:solidFill>
          <a:srgbClr val="B5781F"/>
        </a:solidFill>
      </dgm:spPr>
      <dgm:t>
        <a:bodyPr/>
        <a:lstStyle/>
        <a:p>
          <a:r>
            <a:rPr lang="en-US" sz="1800" b="1" dirty="0" smtClean="0">
              <a:solidFill>
                <a:schemeClr val="bg1"/>
              </a:solidFill>
            </a:rPr>
            <a:t>Bargaining Power of Customers</a:t>
          </a:r>
          <a:endParaRPr lang="en-US" sz="1800" b="1" dirty="0">
            <a:solidFill>
              <a:schemeClr val="bg1"/>
            </a:solidFill>
          </a:endParaRPr>
        </a:p>
      </dgm:t>
    </dgm:pt>
    <dgm:pt modelId="{B14517E3-4FB3-4434-852A-C19CCCD9EC90}" type="parTrans" cxnId="{60CC8430-F08F-4F65-8476-039DD813DF5C}">
      <dgm:prSet custT="1"/>
      <dgm:spPr/>
      <dgm:t>
        <a:bodyPr/>
        <a:lstStyle/>
        <a:p>
          <a:endParaRPr lang="en-US" sz="1800"/>
        </a:p>
      </dgm:t>
    </dgm:pt>
    <dgm:pt modelId="{55A4367B-7AB1-4E00-BEF2-03BF8FEAEA84}" type="sibTrans" cxnId="{60CC8430-F08F-4F65-8476-039DD813DF5C}">
      <dgm:prSet/>
      <dgm:spPr/>
      <dgm:t>
        <a:bodyPr/>
        <a:lstStyle/>
        <a:p>
          <a:endParaRPr lang="en-US" sz="1800"/>
        </a:p>
      </dgm:t>
    </dgm:pt>
    <dgm:pt modelId="{6371F16A-7E3D-4C50-8FD4-B9782BE63F87}">
      <dgm:prSet phldrT="[Text]" custT="1"/>
      <dgm:spPr>
        <a:solidFill>
          <a:srgbClr val="FFFF00"/>
        </a:solidFill>
        <a:ln>
          <a:solidFill>
            <a:schemeClr val="tx1"/>
          </a:solidFill>
        </a:ln>
      </dgm:spPr>
      <dgm:t>
        <a:bodyPr/>
        <a:lstStyle/>
        <a:p>
          <a:r>
            <a:rPr lang="en-US" sz="1800" b="1" dirty="0" smtClean="0">
              <a:solidFill>
                <a:schemeClr val="bg1"/>
              </a:solidFill>
            </a:rPr>
            <a:t>Bargaining Power of Suppliers</a:t>
          </a:r>
          <a:endParaRPr lang="en-US" sz="1800" b="1" dirty="0">
            <a:solidFill>
              <a:schemeClr val="bg1"/>
            </a:solidFill>
          </a:endParaRPr>
        </a:p>
      </dgm:t>
    </dgm:pt>
    <dgm:pt modelId="{4EFD5357-1A98-4B08-8A24-FFF368D6A7B8}" type="parTrans" cxnId="{DBFC3CDC-4E9B-403C-8E4D-AF1351F2A2FE}">
      <dgm:prSet custT="1"/>
      <dgm:spPr/>
      <dgm:t>
        <a:bodyPr/>
        <a:lstStyle/>
        <a:p>
          <a:endParaRPr lang="en-US" sz="1800"/>
        </a:p>
      </dgm:t>
    </dgm:pt>
    <dgm:pt modelId="{5C19C2C1-B81A-4BE4-869B-414573EE56CE}" type="sibTrans" cxnId="{DBFC3CDC-4E9B-403C-8E4D-AF1351F2A2FE}">
      <dgm:prSet/>
      <dgm:spPr/>
      <dgm:t>
        <a:bodyPr/>
        <a:lstStyle/>
        <a:p>
          <a:endParaRPr lang="en-US" sz="1800"/>
        </a:p>
      </dgm:t>
    </dgm:pt>
    <dgm:pt modelId="{CCDF5236-00D3-4808-BF82-3452839D72A5}" type="pres">
      <dgm:prSet presAssocID="{84E16FD2-CAFC-465A-82B8-67EEF7573649}" presName="cycle" presStyleCnt="0">
        <dgm:presLayoutVars>
          <dgm:chMax val="1"/>
          <dgm:dir/>
          <dgm:animLvl val="ctr"/>
          <dgm:resizeHandles val="exact"/>
        </dgm:presLayoutVars>
      </dgm:prSet>
      <dgm:spPr/>
      <dgm:t>
        <a:bodyPr/>
        <a:lstStyle/>
        <a:p>
          <a:endParaRPr lang="en-US"/>
        </a:p>
      </dgm:t>
    </dgm:pt>
    <dgm:pt modelId="{85035184-7869-4DAC-8126-D9E96C18F093}" type="pres">
      <dgm:prSet presAssocID="{BB94F53E-580B-4F68-8022-3EE414BEB0AC}" presName="centerShape" presStyleLbl="node0" presStyleIdx="0" presStyleCnt="1" custScaleX="103114" custScaleY="105706" custLinFactNeighborX="-8742" custLinFactNeighborY="0"/>
      <dgm:spPr/>
      <dgm:t>
        <a:bodyPr/>
        <a:lstStyle/>
        <a:p>
          <a:endParaRPr lang="en-US"/>
        </a:p>
      </dgm:t>
    </dgm:pt>
    <dgm:pt modelId="{A7494FDC-F29D-436C-A7AF-7907BCA26C0A}" type="pres">
      <dgm:prSet presAssocID="{19C004ED-78C1-4574-94BD-A8A48FA7F386}" presName="Name9" presStyleLbl="parChTrans1D2" presStyleIdx="0" presStyleCnt="4"/>
      <dgm:spPr/>
      <dgm:t>
        <a:bodyPr/>
        <a:lstStyle/>
        <a:p>
          <a:endParaRPr lang="en-US"/>
        </a:p>
      </dgm:t>
    </dgm:pt>
    <dgm:pt modelId="{C2FCB46A-8CBC-4937-B5BC-2C0AE7090F9F}" type="pres">
      <dgm:prSet presAssocID="{19C004ED-78C1-4574-94BD-A8A48FA7F386}" presName="connTx" presStyleLbl="parChTrans1D2" presStyleIdx="0" presStyleCnt="4"/>
      <dgm:spPr/>
      <dgm:t>
        <a:bodyPr/>
        <a:lstStyle/>
        <a:p>
          <a:endParaRPr lang="en-US"/>
        </a:p>
      </dgm:t>
    </dgm:pt>
    <dgm:pt modelId="{FF7EE07D-DE91-4E53-8EB3-A121B0C2E0D2}" type="pres">
      <dgm:prSet presAssocID="{DFF63FB5-DF6B-47B7-B9BA-D2FF0C6E627C}" presName="node" presStyleLbl="node1" presStyleIdx="0" presStyleCnt="4" custRadScaleRad="138762" custRadScaleInc="-201229">
        <dgm:presLayoutVars>
          <dgm:bulletEnabled val="1"/>
        </dgm:presLayoutVars>
      </dgm:prSet>
      <dgm:spPr/>
      <dgm:t>
        <a:bodyPr/>
        <a:lstStyle/>
        <a:p>
          <a:endParaRPr lang="en-US"/>
        </a:p>
      </dgm:t>
    </dgm:pt>
    <dgm:pt modelId="{B73C18F9-56B0-45FF-B853-F8FB6AA6A111}" type="pres">
      <dgm:prSet presAssocID="{3FF6B885-A491-4C98-85E0-B0F652231567}" presName="Name9" presStyleLbl="parChTrans1D2" presStyleIdx="1" presStyleCnt="4"/>
      <dgm:spPr/>
      <dgm:t>
        <a:bodyPr/>
        <a:lstStyle/>
        <a:p>
          <a:endParaRPr lang="en-US"/>
        </a:p>
      </dgm:t>
    </dgm:pt>
    <dgm:pt modelId="{287755C5-8571-4A1F-A0F4-EEF34FCAA82D}" type="pres">
      <dgm:prSet presAssocID="{3FF6B885-A491-4C98-85E0-B0F652231567}" presName="connTx" presStyleLbl="parChTrans1D2" presStyleIdx="1" presStyleCnt="4"/>
      <dgm:spPr/>
      <dgm:t>
        <a:bodyPr/>
        <a:lstStyle/>
        <a:p>
          <a:endParaRPr lang="en-US"/>
        </a:p>
      </dgm:t>
    </dgm:pt>
    <dgm:pt modelId="{C04FAA11-5B12-451F-84E7-D2C43D4CF086}" type="pres">
      <dgm:prSet presAssocID="{37CE3046-6792-46D5-AFC4-91CE8B01860F}" presName="node" presStyleLbl="node1" presStyleIdx="1" presStyleCnt="4" custScaleX="109528" custScaleY="105490" custRadScaleRad="89803" custRadScaleInc="-118">
        <dgm:presLayoutVars>
          <dgm:bulletEnabled val="1"/>
        </dgm:presLayoutVars>
      </dgm:prSet>
      <dgm:spPr/>
      <dgm:t>
        <a:bodyPr/>
        <a:lstStyle/>
        <a:p>
          <a:endParaRPr lang="en-US"/>
        </a:p>
      </dgm:t>
    </dgm:pt>
    <dgm:pt modelId="{78797D6A-A01D-4716-9E92-94CEED138A79}" type="pres">
      <dgm:prSet presAssocID="{B14517E3-4FB3-4434-852A-C19CCCD9EC90}" presName="Name9" presStyleLbl="parChTrans1D2" presStyleIdx="2" presStyleCnt="4"/>
      <dgm:spPr/>
      <dgm:t>
        <a:bodyPr/>
        <a:lstStyle/>
        <a:p>
          <a:endParaRPr lang="en-US"/>
        </a:p>
      </dgm:t>
    </dgm:pt>
    <dgm:pt modelId="{AC24A006-E2A9-4A9B-923A-5AE7269127B8}" type="pres">
      <dgm:prSet presAssocID="{B14517E3-4FB3-4434-852A-C19CCCD9EC90}" presName="connTx" presStyleLbl="parChTrans1D2" presStyleIdx="2" presStyleCnt="4"/>
      <dgm:spPr/>
      <dgm:t>
        <a:bodyPr/>
        <a:lstStyle/>
        <a:p>
          <a:endParaRPr lang="en-US"/>
        </a:p>
      </dgm:t>
    </dgm:pt>
    <dgm:pt modelId="{7E34B18D-CF75-49C0-AB4C-10A6D32EAA45}" type="pres">
      <dgm:prSet presAssocID="{B32E28F7-9C6A-48B4-AD38-0495CDF0555A}" presName="node" presStyleLbl="node1" presStyleIdx="2" presStyleCnt="4" custScaleX="114374" custRadScaleRad="102208" custRadScaleInc="18940">
        <dgm:presLayoutVars>
          <dgm:bulletEnabled val="1"/>
        </dgm:presLayoutVars>
      </dgm:prSet>
      <dgm:spPr/>
      <dgm:t>
        <a:bodyPr/>
        <a:lstStyle/>
        <a:p>
          <a:endParaRPr lang="en-US"/>
        </a:p>
      </dgm:t>
    </dgm:pt>
    <dgm:pt modelId="{1BC54574-7033-450D-AF8C-481C4488E5B6}" type="pres">
      <dgm:prSet presAssocID="{4EFD5357-1A98-4B08-8A24-FFF368D6A7B8}" presName="Name9" presStyleLbl="parChTrans1D2" presStyleIdx="3" presStyleCnt="4"/>
      <dgm:spPr/>
      <dgm:t>
        <a:bodyPr/>
        <a:lstStyle/>
        <a:p>
          <a:endParaRPr lang="en-US"/>
        </a:p>
      </dgm:t>
    </dgm:pt>
    <dgm:pt modelId="{9BC6D053-EEAF-4695-9239-2D231C0FD32F}" type="pres">
      <dgm:prSet presAssocID="{4EFD5357-1A98-4B08-8A24-FFF368D6A7B8}" presName="connTx" presStyleLbl="parChTrans1D2" presStyleIdx="3" presStyleCnt="4"/>
      <dgm:spPr/>
      <dgm:t>
        <a:bodyPr/>
        <a:lstStyle/>
        <a:p>
          <a:endParaRPr lang="en-US"/>
        </a:p>
      </dgm:t>
    </dgm:pt>
    <dgm:pt modelId="{93853037-DA0D-45DD-9A71-D3D0C39D49BA}" type="pres">
      <dgm:prSet presAssocID="{6371F16A-7E3D-4C50-8FD4-B9782BE63F87}" presName="node" presStyleLbl="node1" presStyleIdx="3" presStyleCnt="4" custScaleX="117476" custScaleY="104131" custRadScaleRad="101195" custRadScaleInc="176605">
        <dgm:presLayoutVars>
          <dgm:bulletEnabled val="1"/>
        </dgm:presLayoutVars>
      </dgm:prSet>
      <dgm:spPr/>
      <dgm:t>
        <a:bodyPr/>
        <a:lstStyle/>
        <a:p>
          <a:endParaRPr lang="en-US"/>
        </a:p>
      </dgm:t>
    </dgm:pt>
  </dgm:ptLst>
  <dgm:cxnLst>
    <dgm:cxn modelId="{DBFC3CDC-4E9B-403C-8E4D-AF1351F2A2FE}" srcId="{BB94F53E-580B-4F68-8022-3EE414BEB0AC}" destId="{6371F16A-7E3D-4C50-8FD4-B9782BE63F87}" srcOrd="3" destOrd="0" parTransId="{4EFD5357-1A98-4B08-8A24-FFF368D6A7B8}" sibTransId="{5C19C2C1-B81A-4BE4-869B-414573EE56CE}"/>
    <dgm:cxn modelId="{27BC40F9-1EE1-452F-B5F2-9331669B5388}" srcId="{BB94F53E-580B-4F68-8022-3EE414BEB0AC}" destId="{DFF63FB5-DF6B-47B7-B9BA-D2FF0C6E627C}" srcOrd="0" destOrd="0" parTransId="{19C004ED-78C1-4574-94BD-A8A48FA7F386}" sibTransId="{AAE3EF81-3069-439E-B9AA-A93A5137EA89}"/>
    <dgm:cxn modelId="{60CC8430-F08F-4F65-8476-039DD813DF5C}" srcId="{BB94F53E-580B-4F68-8022-3EE414BEB0AC}" destId="{B32E28F7-9C6A-48B4-AD38-0495CDF0555A}" srcOrd="2" destOrd="0" parTransId="{B14517E3-4FB3-4434-852A-C19CCCD9EC90}" sibTransId="{55A4367B-7AB1-4E00-BEF2-03BF8FEAEA84}"/>
    <dgm:cxn modelId="{A8211813-270A-46AE-9CC7-2746BD29E317}" type="presOf" srcId="{37CE3046-6792-46D5-AFC4-91CE8B01860F}" destId="{C04FAA11-5B12-451F-84E7-D2C43D4CF086}" srcOrd="0" destOrd="0" presId="urn:microsoft.com/office/officeart/2005/8/layout/radial1"/>
    <dgm:cxn modelId="{FA6CBD12-E36F-44F2-8D8D-6F37DAB70873}" type="presOf" srcId="{4EFD5357-1A98-4B08-8A24-FFF368D6A7B8}" destId="{1BC54574-7033-450D-AF8C-481C4488E5B6}" srcOrd="0" destOrd="0" presId="urn:microsoft.com/office/officeart/2005/8/layout/radial1"/>
    <dgm:cxn modelId="{362EA7F9-8713-4CE8-9B44-0BE4A7A33B57}" type="presOf" srcId="{BB94F53E-580B-4F68-8022-3EE414BEB0AC}" destId="{85035184-7869-4DAC-8126-D9E96C18F093}" srcOrd="0" destOrd="0" presId="urn:microsoft.com/office/officeart/2005/8/layout/radial1"/>
    <dgm:cxn modelId="{C65135DD-CD73-48FD-BA02-EA3D6209417A}" type="presOf" srcId="{6371F16A-7E3D-4C50-8FD4-B9782BE63F87}" destId="{93853037-DA0D-45DD-9A71-D3D0C39D49BA}" srcOrd="0" destOrd="0" presId="urn:microsoft.com/office/officeart/2005/8/layout/radial1"/>
    <dgm:cxn modelId="{E4C0944F-97B6-4457-8DF0-60E0C00F5532}" type="presOf" srcId="{3FF6B885-A491-4C98-85E0-B0F652231567}" destId="{287755C5-8571-4A1F-A0F4-EEF34FCAA82D}" srcOrd="1" destOrd="0" presId="urn:microsoft.com/office/officeart/2005/8/layout/radial1"/>
    <dgm:cxn modelId="{77F4ED51-4581-4F07-9A3C-B3F612332B4E}" type="presOf" srcId="{84E16FD2-CAFC-465A-82B8-67EEF7573649}" destId="{CCDF5236-00D3-4808-BF82-3452839D72A5}" srcOrd="0" destOrd="0" presId="urn:microsoft.com/office/officeart/2005/8/layout/radial1"/>
    <dgm:cxn modelId="{3D5DA421-05E3-45AF-961D-D29CC2C1E242}" type="presOf" srcId="{B14517E3-4FB3-4434-852A-C19CCCD9EC90}" destId="{78797D6A-A01D-4716-9E92-94CEED138A79}" srcOrd="0" destOrd="0" presId="urn:microsoft.com/office/officeart/2005/8/layout/radial1"/>
    <dgm:cxn modelId="{F90CB65F-1A3E-4506-9B3B-9700824F3BF2}" type="presOf" srcId="{B14517E3-4FB3-4434-852A-C19CCCD9EC90}" destId="{AC24A006-E2A9-4A9B-923A-5AE7269127B8}" srcOrd="1" destOrd="0" presId="urn:microsoft.com/office/officeart/2005/8/layout/radial1"/>
    <dgm:cxn modelId="{70058709-73BD-4E92-88B7-41454A784B4F}" type="presOf" srcId="{3FF6B885-A491-4C98-85E0-B0F652231567}" destId="{B73C18F9-56B0-45FF-B853-F8FB6AA6A111}" srcOrd="0" destOrd="0" presId="urn:microsoft.com/office/officeart/2005/8/layout/radial1"/>
    <dgm:cxn modelId="{1C05D8BC-5F11-4DCB-8708-E75DF75387E6}" srcId="{BB94F53E-580B-4F68-8022-3EE414BEB0AC}" destId="{37CE3046-6792-46D5-AFC4-91CE8B01860F}" srcOrd="1" destOrd="0" parTransId="{3FF6B885-A491-4C98-85E0-B0F652231567}" sibTransId="{9E5F6523-862F-44DC-9FDD-3446BE7DFA62}"/>
    <dgm:cxn modelId="{9BEACB5D-BA62-4048-B43F-3417BB300058}" type="presOf" srcId="{4EFD5357-1A98-4B08-8A24-FFF368D6A7B8}" destId="{9BC6D053-EEAF-4695-9239-2D231C0FD32F}" srcOrd="1" destOrd="0" presId="urn:microsoft.com/office/officeart/2005/8/layout/radial1"/>
    <dgm:cxn modelId="{80A7DF8E-28D0-48BE-BC7F-5F5F83AA1BC8}" type="presOf" srcId="{19C004ED-78C1-4574-94BD-A8A48FA7F386}" destId="{A7494FDC-F29D-436C-A7AF-7907BCA26C0A}" srcOrd="0" destOrd="0" presId="urn:microsoft.com/office/officeart/2005/8/layout/radial1"/>
    <dgm:cxn modelId="{A9374E9E-1DA7-4E00-B4E9-D9454E17E2E6}" type="presOf" srcId="{DFF63FB5-DF6B-47B7-B9BA-D2FF0C6E627C}" destId="{FF7EE07D-DE91-4E53-8EB3-A121B0C2E0D2}" srcOrd="0" destOrd="0" presId="urn:microsoft.com/office/officeart/2005/8/layout/radial1"/>
    <dgm:cxn modelId="{3B81BC6B-4BF6-410B-8025-826170E31D27}" type="presOf" srcId="{19C004ED-78C1-4574-94BD-A8A48FA7F386}" destId="{C2FCB46A-8CBC-4937-B5BC-2C0AE7090F9F}" srcOrd="1" destOrd="0" presId="urn:microsoft.com/office/officeart/2005/8/layout/radial1"/>
    <dgm:cxn modelId="{2906C27E-B7D1-4608-8E4D-5C84227B38DE}" srcId="{84E16FD2-CAFC-465A-82B8-67EEF7573649}" destId="{BB94F53E-580B-4F68-8022-3EE414BEB0AC}" srcOrd="0" destOrd="0" parTransId="{7673716D-27A3-4CDC-96AA-2C6B6C054818}" sibTransId="{E1A5557C-E1A5-4CFC-A5C5-CA4BC9D4A03C}"/>
    <dgm:cxn modelId="{384D336E-F6C7-4E07-BF48-2808EC6580B7}" type="presOf" srcId="{B32E28F7-9C6A-48B4-AD38-0495CDF0555A}" destId="{7E34B18D-CF75-49C0-AB4C-10A6D32EAA45}" srcOrd="0" destOrd="0" presId="urn:microsoft.com/office/officeart/2005/8/layout/radial1"/>
    <dgm:cxn modelId="{2DDBCCB1-8D8C-4079-A574-7E919D92EFC0}" type="presParOf" srcId="{CCDF5236-00D3-4808-BF82-3452839D72A5}" destId="{85035184-7869-4DAC-8126-D9E96C18F093}" srcOrd="0" destOrd="0" presId="urn:microsoft.com/office/officeart/2005/8/layout/radial1"/>
    <dgm:cxn modelId="{F3BE5B8F-A2EC-4FAE-845D-AA11F4F87870}" type="presParOf" srcId="{CCDF5236-00D3-4808-BF82-3452839D72A5}" destId="{A7494FDC-F29D-436C-A7AF-7907BCA26C0A}" srcOrd="1" destOrd="0" presId="urn:microsoft.com/office/officeart/2005/8/layout/radial1"/>
    <dgm:cxn modelId="{5C50FD85-6172-47EA-A375-2F5F049A31FF}" type="presParOf" srcId="{A7494FDC-F29D-436C-A7AF-7907BCA26C0A}" destId="{C2FCB46A-8CBC-4937-B5BC-2C0AE7090F9F}" srcOrd="0" destOrd="0" presId="urn:microsoft.com/office/officeart/2005/8/layout/radial1"/>
    <dgm:cxn modelId="{2F024A86-DBEA-45AE-962A-1A167B1E9FD5}" type="presParOf" srcId="{CCDF5236-00D3-4808-BF82-3452839D72A5}" destId="{FF7EE07D-DE91-4E53-8EB3-A121B0C2E0D2}" srcOrd="2" destOrd="0" presId="urn:microsoft.com/office/officeart/2005/8/layout/radial1"/>
    <dgm:cxn modelId="{1CA14432-37DD-4C44-84A4-3FD521D233B7}" type="presParOf" srcId="{CCDF5236-00D3-4808-BF82-3452839D72A5}" destId="{B73C18F9-56B0-45FF-B853-F8FB6AA6A111}" srcOrd="3" destOrd="0" presId="urn:microsoft.com/office/officeart/2005/8/layout/radial1"/>
    <dgm:cxn modelId="{90B59365-03CE-4EDF-B140-9DE8B5FEC814}" type="presParOf" srcId="{B73C18F9-56B0-45FF-B853-F8FB6AA6A111}" destId="{287755C5-8571-4A1F-A0F4-EEF34FCAA82D}" srcOrd="0" destOrd="0" presId="urn:microsoft.com/office/officeart/2005/8/layout/radial1"/>
    <dgm:cxn modelId="{5F793B76-DDDD-4B37-9563-285A4D12C74B}" type="presParOf" srcId="{CCDF5236-00D3-4808-BF82-3452839D72A5}" destId="{C04FAA11-5B12-451F-84E7-D2C43D4CF086}" srcOrd="4" destOrd="0" presId="urn:microsoft.com/office/officeart/2005/8/layout/radial1"/>
    <dgm:cxn modelId="{32D0983B-DCE8-4370-9898-08E67326E3BA}" type="presParOf" srcId="{CCDF5236-00D3-4808-BF82-3452839D72A5}" destId="{78797D6A-A01D-4716-9E92-94CEED138A79}" srcOrd="5" destOrd="0" presId="urn:microsoft.com/office/officeart/2005/8/layout/radial1"/>
    <dgm:cxn modelId="{3B725253-E99F-4960-AB8C-6150449F1CE6}" type="presParOf" srcId="{78797D6A-A01D-4716-9E92-94CEED138A79}" destId="{AC24A006-E2A9-4A9B-923A-5AE7269127B8}" srcOrd="0" destOrd="0" presId="urn:microsoft.com/office/officeart/2005/8/layout/radial1"/>
    <dgm:cxn modelId="{D80ED5CA-3197-4F63-9049-6A1A18623628}" type="presParOf" srcId="{CCDF5236-00D3-4808-BF82-3452839D72A5}" destId="{7E34B18D-CF75-49C0-AB4C-10A6D32EAA45}" srcOrd="6" destOrd="0" presId="urn:microsoft.com/office/officeart/2005/8/layout/radial1"/>
    <dgm:cxn modelId="{46C9F261-5435-4B87-8E0A-6885223F442F}" type="presParOf" srcId="{CCDF5236-00D3-4808-BF82-3452839D72A5}" destId="{1BC54574-7033-450D-AF8C-481C4488E5B6}" srcOrd="7" destOrd="0" presId="urn:microsoft.com/office/officeart/2005/8/layout/radial1"/>
    <dgm:cxn modelId="{B1204361-A70A-4632-BDA1-047AE9E9346D}" type="presParOf" srcId="{1BC54574-7033-450D-AF8C-481C4488E5B6}" destId="{9BC6D053-EEAF-4695-9239-2D231C0FD32F}" srcOrd="0" destOrd="0" presId="urn:microsoft.com/office/officeart/2005/8/layout/radial1"/>
    <dgm:cxn modelId="{E001A38C-A78C-4BBD-9C09-2E544F50EBF1}" type="presParOf" srcId="{CCDF5236-00D3-4808-BF82-3452839D72A5}" destId="{93853037-DA0D-45DD-9A71-D3D0C39D49BA}" srcOrd="8" destOrd="0" presId="urn:microsoft.com/office/officeart/2005/8/layout/radial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1F0125-71C7-4754-A675-64A60F8004DE}" type="doc">
      <dgm:prSet loTypeId="urn:microsoft.com/office/officeart/2005/8/layout/vList4#1" loCatId="list" qsTypeId="urn:microsoft.com/office/officeart/2005/8/quickstyle/simple1" qsCatId="simple" csTypeId="urn:microsoft.com/office/officeart/2005/8/colors/colorful5" csCatId="colorful" phldr="1"/>
      <dgm:spPr/>
      <dgm:t>
        <a:bodyPr/>
        <a:lstStyle/>
        <a:p>
          <a:endParaRPr lang="en-US"/>
        </a:p>
      </dgm:t>
    </dgm:pt>
    <dgm:pt modelId="{EFC975A5-D723-4E8C-8857-3C9AAEFE466B}">
      <dgm:prSet phldrT="[Text]" custT="1"/>
      <dgm:spPr>
        <a:solidFill>
          <a:srgbClr val="FFFF00"/>
        </a:solidFill>
        <a:ln>
          <a:solidFill>
            <a:schemeClr val="tx1"/>
          </a:solidFill>
        </a:ln>
      </dgm:spPr>
      <dgm:t>
        <a:bodyPr/>
        <a:lstStyle/>
        <a:p>
          <a:pPr algn="l"/>
          <a:r>
            <a:rPr lang="en-US" sz="1400" dirty="0" smtClean="0">
              <a:solidFill>
                <a:schemeClr val="bg1"/>
              </a:solidFill>
            </a:rPr>
            <a:t>LOW</a:t>
          </a:r>
          <a:endParaRPr lang="en-US" sz="1400" dirty="0">
            <a:solidFill>
              <a:schemeClr val="bg1"/>
            </a:solidFill>
          </a:endParaRPr>
        </a:p>
      </dgm:t>
    </dgm:pt>
    <dgm:pt modelId="{CDE682E1-A7F8-44D6-A0BE-680FDAC5EFDF}" type="parTrans" cxnId="{63FF6009-586F-4DFE-8283-096241ACEFD4}">
      <dgm:prSet/>
      <dgm:spPr/>
      <dgm:t>
        <a:bodyPr/>
        <a:lstStyle/>
        <a:p>
          <a:endParaRPr lang="en-US">
            <a:solidFill>
              <a:schemeClr val="tx1"/>
            </a:solidFill>
          </a:endParaRPr>
        </a:p>
      </dgm:t>
    </dgm:pt>
    <dgm:pt modelId="{6CD557D2-1982-4D8E-8723-85D0E3E20BBD}" type="sibTrans" cxnId="{63FF6009-586F-4DFE-8283-096241ACEFD4}">
      <dgm:prSet/>
      <dgm:spPr/>
      <dgm:t>
        <a:bodyPr/>
        <a:lstStyle/>
        <a:p>
          <a:endParaRPr lang="en-US">
            <a:solidFill>
              <a:schemeClr val="tx1"/>
            </a:solidFill>
          </a:endParaRPr>
        </a:p>
      </dgm:t>
    </dgm:pt>
    <dgm:pt modelId="{EB2E652C-1CF1-4704-962F-5089CB698F09}">
      <dgm:prSet phldrT="[Text]" custT="1"/>
      <dgm:spPr>
        <a:solidFill>
          <a:schemeClr val="accent6">
            <a:lumMod val="75000"/>
          </a:schemeClr>
        </a:solidFill>
        <a:ln>
          <a:solidFill>
            <a:schemeClr val="tx1"/>
          </a:solidFill>
        </a:ln>
      </dgm:spPr>
      <dgm:t>
        <a:bodyPr/>
        <a:lstStyle/>
        <a:p>
          <a:pPr algn="l"/>
          <a:r>
            <a:rPr lang="en-US" sz="1400" dirty="0" smtClean="0">
              <a:solidFill>
                <a:schemeClr val="tx1"/>
              </a:solidFill>
            </a:rPr>
            <a:t>HIGH</a:t>
          </a:r>
          <a:endParaRPr lang="en-US" sz="1400" dirty="0">
            <a:solidFill>
              <a:schemeClr val="tx1"/>
            </a:solidFill>
          </a:endParaRPr>
        </a:p>
      </dgm:t>
    </dgm:pt>
    <dgm:pt modelId="{578F78DB-0B64-4B70-9A85-FC8D1D1C13E0}" type="parTrans" cxnId="{C951DA4E-F89F-4950-8601-C7EA81950277}">
      <dgm:prSet/>
      <dgm:spPr/>
      <dgm:t>
        <a:bodyPr/>
        <a:lstStyle/>
        <a:p>
          <a:endParaRPr lang="en-US">
            <a:solidFill>
              <a:schemeClr val="tx1"/>
            </a:solidFill>
          </a:endParaRPr>
        </a:p>
      </dgm:t>
    </dgm:pt>
    <dgm:pt modelId="{A3FDB88D-1954-425B-BE61-072B437253E5}" type="sibTrans" cxnId="{C951DA4E-F89F-4950-8601-C7EA81950277}">
      <dgm:prSet/>
      <dgm:spPr/>
      <dgm:t>
        <a:bodyPr/>
        <a:lstStyle/>
        <a:p>
          <a:endParaRPr lang="en-US">
            <a:solidFill>
              <a:schemeClr val="tx1"/>
            </a:solidFill>
          </a:endParaRPr>
        </a:p>
      </dgm:t>
    </dgm:pt>
    <dgm:pt modelId="{92AB4E7D-434F-4DBD-8E81-0EDAA9B5DC8F}">
      <dgm:prSet phldrT="[Text]" custT="1"/>
      <dgm:spPr>
        <a:solidFill>
          <a:srgbClr val="990000"/>
        </a:solidFill>
        <a:ln>
          <a:solidFill>
            <a:schemeClr val="tx1"/>
          </a:solidFill>
        </a:ln>
      </dgm:spPr>
      <dgm:t>
        <a:bodyPr/>
        <a:lstStyle/>
        <a:p>
          <a:pPr algn="l"/>
          <a:r>
            <a:rPr lang="en-US" sz="1400" dirty="0" smtClean="0">
              <a:solidFill>
                <a:schemeClr val="tx1"/>
              </a:solidFill>
            </a:rPr>
            <a:t>VERY HIGH</a:t>
          </a:r>
          <a:endParaRPr lang="en-US" sz="1400" dirty="0">
            <a:solidFill>
              <a:schemeClr val="tx1"/>
            </a:solidFill>
          </a:endParaRPr>
        </a:p>
      </dgm:t>
    </dgm:pt>
    <dgm:pt modelId="{024606FF-26DB-42DE-9D7E-563FFD5CF29E}" type="sibTrans" cxnId="{A01501AC-8C03-4CFE-9395-B77E1EC0B3C8}">
      <dgm:prSet/>
      <dgm:spPr/>
      <dgm:t>
        <a:bodyPr/>
        <a:lstStyle/>
        <a:p>
          <a:endParaRPr lang="en-US">
            <a:solidFill>
              <a:schemeClr val="tx1"/>
            </a:solidFill>
          </a:endParaRPr>
        </a:p>
      </dgm:t>
    </dgm:pt>
    <dgm:pt modelId="{806DF0F3-2B7C-4146-A7B3-2DED53C1B85E}" type="parTrans" cxnId="{A01501AC-8C03-4CFE-9395-B77E1EC0B3C8}">
      <dgm:prSet/>
      <dgm:spPr/>
      <dgm:t>
        <a:bodyPr/>
        <a:lstStyle/>
        <a:p>
          <a:endParaRPr lang="en-US">
            <a:solidFill>
              <a:schemeClr val="tx1"/>
            </a:solidFill>
          </a:endParaRPr>
        </a:p>
      </dgm:t>
    </dgm:pt>
    <dgm:pt modelId="{AE2CF628-F08A-46E5-ABA7-0AD509986F96}">
      <dgm:prSet custT="1"/>
      <dgm:spPr>
        <a:solidFill>
          <a:srgbClr val="1EE63F"/>
        </a:solidFill>
        <a:ln>
          <a:solidFill>
            <a:schemeClr val="tx1"/>
          </a:solidFill>
        </a:ln>
      </dgm:spPr>
      <dgm:t>
        <a:bodyPr/>
        <a:lstStyle/>
        <a:p>
          <a:pPr algn="l"/>
          <a:r>
            <a:rPr lang="en-US" sz="1400" dirty="0" smtClean="0">
              <a:solidFill>
                <a:schemeClr val="tx1"/>
              </a:solidFill>
            </a:rPr>
            <a:t>MEDIUM</a:t>
          </a:r>
          <a:endParaRPr lang="en-US" sz="1400" dirty="0">
            <a:solidFill>
              <a:schemeClr val="tx1"/>
            </a:solidFill>
          </a:endParaRPr>
        </a:p>
      </dgm:t>
    </dgm:pt>
    <dgm:pt modelId="{2FEC8CE8-E163-409F-9B0E-4C47BBC8CAFF}" type="sibTrans" cxnId="{60471405-FE37-46BE-94E3-701679F78EF4}">
      <dgm:prSet/>
      <dgm:spPr/>
      <dgm:t>
        <a:bodyPr/>
        <a:lstStyle/>
        <a:p>
          <a:endParaRPr lang="en-US">
            <a:solidFill>
              <a:schemeClr val="tx1"/>
            </a:solidFill>
          </a:endParaRPr>
        </a:p>
      </dgm:t>
    </dgm:pt>
    <dgm:pt modelId="{06258E13-8726-4D24-B4DE-895E4BB964FA}" type="parTrans" cxnId="{60471405-FE37-46BE-94E3-701679F78EF4}">
      <dgm:prSet/>
      <dgm:spPr/>
      <dgm:t>
        <a:bodyPr/>
        <a:lstStyle/>
        <a:p>
          <a:endParaRPr lang="en-US">
            <a:solidFill>
              <a:schemeClr val="tx1"/>
            </a:solidFill>
          </a:endParaRPr>
        </a:p>
      </dgm:t>
    </dgm:pt>
    <dgm:pt modelId="{0AB057D4-A4A0-473E-807C-911C14973A99}" type="pres">
      <dgm:prSet presAssocID="{C81F0125-71C7-4754-A675-64A60F8004DE}" presName="linear" presStyleCnt="0">
        <dgm:presLayoutVars>
          <dgm:dir/>
          <dgm:resizeHandles val="exact"/>
        </dgm:presLayoutVars>
      </dgm:prSet>
      <dgm:spPr/>
      <dgm:t>
        <a:bodyPr/>
        <a:lstStyle/>
        <a:p>
          <a:endParaRPr lang="en-US"/>
        </a:p>
      </dgm:t>
    </dgm:pt>
    <dgm:pt modelId="{C1B59CAA-1F30-4C61-9360-1976DB051FF8}" type="pres">
      <dgm:prSet presAssocID="{EFC975A5-D723-4E8C-8857-3C9AAEFE466B}" presName="comp" presStyleCnt="0"/>
      <dgm:spPr/>
    </dgm:pt>
    <dgm:pt modelId="{93ED4460-A480-4575-ABD1-3C902BD42CB5}" type="pres">
      <dgm:prSet presAssocID="{EFC975A5-D723-4E8C-8857-3C9AAEFE466B}" presName="box" presStyleLbl="node1" presStyleIdx="0" presStyleCnt="4" custLinFactNeighborX="6667"/>
      <dgm:spPr/>
      <dgm:t>
        <a:bodyPr/>
        <a:lstStyle/>
        <a:p>
          <a:endParaRPr lang="en-US"/>
        </a:p>
      </dgm:t>
    </dgm:pt>
    <dgm:pt modelId="{B10F1A17-C173-430A-ABD3-F67117158291}" type="pres">
      <dgm:prSet presAssocID="{EFC975A5-D723-4E8C-8857-3C9AAEFE466B}" presName="img" presStyleLbl="fgImgPlace1" presStyleIdx="0" presStyleCnt="4"/>
      <dgm:spPr>
        <a:solidFill>
          <a:srgbClr val="FFFF00"/>
        </a:solidFill>
        <a:ln>
          <a:noFill/>
        </a:ln>
      </dgm:spPr>
      <dgm:t>
        <a:bodyPr/>
        <a:lstStyle/>
        <a:p>
          <a:endParaRPr lang="en-US"/>
        </a:p>
      </dgm:t>
    </dgm:pt>
    <dgm:pt modelId="{9983D196-B02F-4B39-B3C9-B042578B06B2}" type="pres">
      <dgm:prSet presAssocID="{EFC975A5-D723-4E8C-8857-3C9AAEFE466B}" presName="text" presStyleLbl="node1" presStyleIdx="0" presStyleCnt="4">
        <dgm:presLayoutVars>
          <dgm:bulletEnabled val="1"/>
        </dgm:presLayoutVars>
      </dgm:prSet>
      <dgm:spPr/>
      <dgm:t>
        <a:bodyPr/>
        <a:lstStyle/>
        <a:p>
          <a:endParaRPr lang="en-US"/>
        </a:p>
      </dgm:t>
    </dgm:pt>
    <dgm:pt modelId="{3CDBC6B1-FD2C-476C-99A4-B9C1FCC6F3A6}" type="pres">
      <dgm:prSet presAssocID="{6CD557D2-1982-4D8E-8723-85D0E3E20BBD}" presName="spacer" presStyleCnt="0"/>
      <dgm:spPr/>
    </dgm:pt>
    <dgm:pt modelId="{F3794E60-04B0-48E8-AAB2-7A4BEB51B175}" type="pres">
      <dgm:prSet presAssocID="{AE2CF628-F08A-46E5-ABA7-0AD509986F96}" presName="comp" presStyleCnt="0"/>
      <dgm:spPr/>
    </dgm:pt>
    <dgm:pt modelId="{A046BE8B-BD36-4DCA-924F-8CD5E6E6DE1E}" type="pres">
      <dgm:prSet presAssocID="{AE2CF628-F08A-46E5-ABA7-0AD509986F96}" presName="box" presStyleLbl="node1" presStyleIdx="1" presStyleCnt="4"/>
      <dgm:spPr/>
      <dgm:t>
        <a:bodyPr/>
        <a:lstStyle/>
        <a:p>
          <a:endParaRPr lang="en-US"/>
        </a:p>
      </dgm:t>
    </dgm:pt>
    <dgm:pt modelId="{4562FF1D-E85D-472C-99F7-4D0C6F918827}" type="pres">
      <dgm:prSet presAssocID="{AE2CF628-F08A-46E5-ABA7-0AD509986F96}" presName="img" presStyleLbl="fgImgPlace1" presStyleIdx="1" presStyleCnt="4"/>
      <dgm:spPr>
        <a:solidFill>
          <a:srgbClr val="1EE63F"/>
        </a:solidFill>
        <a:ln>
          <a:noFill/>
        </a:ln>
      </dgm:spPr>
    </dgm:pt>
    <dgm:pt modelId="{CCE168D5-745F-4FE0-8225-83ADE673B582}" type="pres">
      <dgm:prSet presAssocID="{AE2CF628-F08A-46E5-ABA7-0AD509986F96}" presName="text" presStyleLbl="node1" presStyleIdx="1" presStyleCnt="4">
        <dgm:presLayoutVars>
          <dgm:bulletEnabled val="1"/>
        </dgm:presLayoutVars>
      </dgm:prSet>
      <dgm:spPr/>
      <dgm:t>
        <a:bodyPr/>
        <a:lstStyle/>
        <a:p>
          <a:endParaRPr lang="en-US"/>
        </a:p>
      </dgm:t>
    </dgm:pt>
    <dgm:pt modelId="{32F0D900-A3ED-4AB7-B05F-0D37DAB07A68}" type="pres">
      <dgm:prSet presAssocID="{2FEC8CE8-E163-409F-9B0E-4C47BBC8CAFF}" presName="spacer" presStyleCnt="0"/>
      <dgm:spPr/>
    </dgm:pt>
    <dgm:pt modelId="{4321214F-5330-4F77-B4B4-E9E5DE9A6329}" type="pres">
      <dgm:prSet presAssocID="{EB2E652C-1CF1-4704-962F-5089CB698F09}" presName="comp" presStyleCnt="0"/>
      <dgm:spPr/>
    </dgm:pt>
    <dgm:pt modelId="{10E4BF48-FD34-4B81-B1DC-6F49889AD28D}" type="pres">
      <dgm:prSet presAssocID="{EB2E652C-1CF1-4704-962F-5089CB698F09}" presName="box" presStyleLbl="node1" presStyleIdx="2" presStyleCnt="4"/>
      <dgm:spPr/>
      <dgm:t>
        <a:bodyPr/>
        <a:lstStyle/>
        <a:p>
          <a:endParaRPr lang="en-US"/>
        </a:p>
      </dgm:t>
    </dgm:pt>
    <dgm:pt modelId="{75D2CFBB-C76A-450E-9ADA-06ECB757EA97}" type="pres">
      <dgm:prSet presAssocID="{EB2E652C-1CF1-4704-962F-5089CB698F09}" presName="img" presStyleLbl="fgImgPlace1" presStyleIdx="2" presStyleCnt="4"/>
      <dgm:spPr>
        <a:solidFill>
          <a:schemeClr val="accent6">
            <a:lumMod val="75000"/>
          </a:schemeClr>
        </a:solidFill>
        <a:ln>
          <a:noFill/>
        </a:ln>
      </dgm:spPr>
    </dgm:pt>
    <dgm:pt modelId="{4D3C0DAB-FEE3-4A9A-A8FD-D90F607A283B}" type="pres">
      <dgm:prSet presAssocID="{EB2E652C-1CF1-4704-962F-5089CB698F09}" presName="text" presStyleLbl="node1" presStyleIdx="2" presStyleCnt="4">
        <dgm:presLayoutVars>
          <dgm:bulletEnabled val="1"/>
        </dgm:presLayoutVars>
      </dgm:prSet>
      <dgm:spPr/>
      <dgm:t>
        <a:bodyPr/>
        <a:lstStyle/>
        <a:p>
          <a:endParaRPr lang="en-US"/>
        </a:p>
      </dgm:t>
    </dgm:pt>
    <dgm:pt modelId="{CB30BB71-D269-4FB5-A8AC-255E9CEF31A9}" type="pres">
      <dgm:prSet presAssocID="{A3FDB88D-1954-425B-BE61-072B437253E5}" presName="spacer" presStyleCnt="0"/>
      <dgm:spPr/>
    </dgm:pt>
    <dgm:pt modelId="{D2A5AAE4-03E8-49F9-BDD1-1C0FD94B841B}" type="pres">
      <dgm:prSet presAssocID="{92AB4E7D-434F-4DBD-8E81-0EDAA9B5DC8F}" presName="comp" presStyleCnt="0"/>
      <dgm:spPr/>
    </dgm:pt>
    <dgm:pt modelId="{C79307C7-3EBD-4F21-86BE-30B3FA70BF21}" type="pres">
      <dgm:prSet presAssocID="{92AB4E7D-434F-4DBD-8E81-0EDAA9B5DC8F}" presName="box" presStyleLbl="node1" presStyleIdx="3" presStyleCnt="4"/>
      <dgm:spPr/>
      <dgm:t>
        <a:bodyPr/>
        <a:lstStyle/>
        <a:p>
          <a:endParaRPr lang="en-US"/>
        </a:p>
      </dgm:t>
    </dgm:pt>
    <dgm:pt modelId="{A4092F1E-1A08-4B39-9B1F-DFACD9F19053}" type="pres">
      <dgm:prSet presAssocID="{92AB4E7D-434F-4DBD-8E81-0EDAA9B5DC8F}" presName="img" presStyleLbl="fgImgPlace1" presStyleIdx="3" presStyleCnt="4"/>
      <dgm:spPr>
        <a:solidFill>
          <a:srgbClr val="990000"/>
        </a:solidFill>
        <a:ln>
          <a:noFill/>
        </a:ln>
      </dgm:spPr>
    </dgm:pt>
    <dgm:pt modelId="{5BCCF9F5-DCFC-40A0-8EB8-0572F38EC30A}" type="pres">
      <dgm:prSet presAssocID="{92AB4E7D-434F-4DBD-8E81-0EDAA9B5DC8F}" presName="text" presStyleLbl="node1" presStyleIdx="3" presStyleCnt="4">
        <dgm:presLayoutVars>
          <dgm:bulletEnabled val="1"/>
        </dgm:presLayoutVars>
      </dgm:prSet>
      <dgm:spPr/>
      <dgm:t>
        <a:bodyPr/>
        <a:lstStyle/>
        <a:p>
          <a:endParaRPr lang="en-US"/>
        </a:p>
      </dgm:t>
    </dgm:pt>
  </dgm:ptLst>
  <dgm:cxnLst>
    <dgm:cxn modelId="{15D9936E-1498-4810-B549-B83CFB3472B5}" type="presOf" srcId="{EB2E652C-1CF1-4704-962F-5089CB698F09}" destId="{4D3C0DAB-FEE3-4A9A-A8FD-D90F607A283B}" srcOrd="1" destOrd="0" presId="urn:microsoft.com/office/officeart/2005/8/layout/vList4#1"/>
    <dgm:cxn modelId="{63FF6009-586F-4DFE-8283-096241ACEFD4}" srcId="{C81F0125-71C7-4754-A675-64A60F8004DE}" destId="{EFC975A5-D723-4E8C-8857-3C9AAEFE466B}" srcOrd="0" destOrd="0" parTransId="{CDE682E1-A7F8-44D6-A0BE-680FDAC5EFDF}" sibTransId="{6CD557D2-1982-4D8E-8723-85D0E3E20BBD}"/>
    <dgm:cxn modelId="{A01501AC-8C03-4CFE-9395-B77E1EC0B3C8}" srcId="{C81F0125-71C7-4754-A675-64A60F8004DE}" destId="{92AB4E7D-434F-4DBD-8E81-0EDAA9B5DC8F}" srcOrd="3" destOrd="0" parTransId="{806DF0F3-2B7C-4146-A7B3-2DED53C1B85E}" sibTransId="{024606FF-26DB-42DE-9D7E-563FFD5CF29E}"/>
    <dgm:cxn modelId="{E0B9882D-F6C5-4D4A-A3FD-FC807DDADEC6}" type="presOf" srcId="{EFC975A5-D723-4E8C-8857-3C9AAEFE466B}" destId="{93ED4460-A480-4575-ABD1-3C902BD42CB5}" srcOrd="0" destOrd="0" presId="urn:microsoft.com/office/officeart/2005/8/layout/vList4#1"/>
    <dgm:cxn modelId="{9235A55F-1828-4420-B3B8-238F6D5B765A}" type="presOf" srcId="{AE2CF628-F08A-46E5-ABA7-0AD509986F96}" destId="{A046BE8B-BD36-4DCA-924F-8CD5E6E6DE1E}" srcOrd="0" destOrd="0" presId="urn:microsoft.com/office/officeart/2005/8/layout/vList4#1"/>
    <dgm:cxn modelId="{1C5DC7B4-5167-4BF2-B89E-1B36AF84DF4B}" type="presOf" srcId="{AE2CF628-F08A-46E5-ABA7-0AD509986F96}" destId="{CCE168D5-745F-4FE0-8225-83ADE673B582}" srcOrd="1" destOrd="0" presId="urn:microsoft.com/office/officeart/2005/8/layout/vList4#1"/>
    <dgm:cxn modelId="{EB3B89AD-DE72-4D96-A4FD-74B78A57B5A6}" type="presOf" srcId="{92AB4E7D-434F-4DBD-8E81-0EDAA9B5DC8F}" destId="{5BCCF9F5-DCFC-40A0-8EB8-0572F38EC30A}" srcOrd="1" destOrd="0" presId="urn:microsoft.com/office/officeart/2005/8/layout/vList4#1"/>
    <dgm:cxn modelId="{AC2E8D75-0091-4F27-BCEE-94BCA01F7F48}" type="presOf" srcId="{EB2E652C-1CF1-4704-962F-5089CB698F09}" destId="{10E4BF48-FD34-4B81-B1DC-6F49889AD28D}" srcOrd="0" destOrd="0" presId="urn:microsoft.com/office/officeart/2005/8/layout/vList4#1"/>
    <dgm:cxn modelId="{5A1913A8-FE93-4DF4-83E2-C40346AD7055}" type="presOf" srcId="{EFC975A5-D723-4E8C-8857-3C9AAEFE466B}" destId="{9983D196-B02F-4B39-B3C9-B042578B06B2}" srcOrd="1" destOrd="0" presId="urn:microsoft.com/office/officeart/2005/8/layout/vList4#1"/>
    <dgm:cxn modelId="{C951DA4E-F89F-4950-8601-C7EA81950277}" srcId="{C81F0125-71C7-4754-A675-64A60F8004DE}" destId="{EB2E652C-1CF1-4704-962F-5089CB698F09}" srcOrd="2" destOrd="0" parTransId="{578F78DB-0B64-4B70-9A85-FC8D1D1C13E0}" sibTransId="{A3FDB88D-1954-425B-BE61-072B437253E5}"/>
    <dgm:cxn modelId="{C89D8499-F935-4E1C-A64E-4613CFD7B5B2}" type="presOf" srcId="{C81F0125-71C7-4754-A675-64A60F8004DE}" destId="{0AB057D4-A4A0-473E-807C-911C14973A99}" srcOrd="0" destOrd="0" presId="urn:microsoft.com/office/officeart/2005/8/layout/vList4#1"/>
    <dgm:cxn modelId="{A893B1CA-3C6E-46E4-9CBC-647B9AB83113}" type="presOf" srcId="{92AB4E7D-434F-4DBD-8E81-0EDAA9B5DC8F}" destId="{C79307C7-3EBD-4F21-86BE-30B3FA70BF21}" srcOrd="0" destOrd="0" presId="urn:microsoft.com/office/officeart/2005/8/layout/vList4#1"/>
    <dgm:cxn modelId="{60471405-FE37-46BE-94E3-701679F78EF4}" srcId="{C81F0125-71C7-4754-A675-64A60F8004DE}" destId="{AE2CF628-F08A-46E5-ABA7-0AD509986F96}" srcOrd="1" destOrd="0" parTransId="{06258E13-8726-4D24-B4DE-895E4BB964FA}" sibTransId="{2FEC8CE8-E163-409F-9B0E-4C47BBC8CAFF}"/>
    <dgm:cxn modelId="{30D97539-808A-4901-A9DA-D812242215DF}" type="presParOf" srcId="{0AB057D4-A4A0-473E-807C-911C14973A99}" destId="{C1B59CAA-1F30-4C61-9360-1976DB051FF8}" srcOrd="0" destOrd="0" presId="urn:microsoft.com/office/officeart/2005/8/layout/vList4#1"/>
    <dgm:cxn modelId="{6DAE051F-65DB-4531-B659-8A5E42C3F444}" type="presParOf" srcId="{C1B59CAA-1F30-4C61-9360-1976DB051FF8}" destId="{93ED4460-A480-4575-ABD1-3C902BD42CB5}" srcOrd="0" destOrd="0" presId="urn:microsoft.com/office/officeart/2005/8/layout/vList4#1"/>
    <dgm:cxn modelId="{A3CB6323-DDC2-43CA-8CBE-5FB1A478F201}" type="presParOf" srcId="{C1B59CAA-1F30-4C61-9360-1976DB051FF8}" destId="{B10F1A17-C173-430A-ABD3-F67117158291}" srcOrd="1" destOrd="0" presId="urn:microsoft.com/office/officeart/2005/8/layout/vList4#1"/>
    <dgm:cxn modelId="{F2D17243-526B-4365-B50E-C3316253D9C3}" type="presParOf" srcId="{C1B59CAA-1F30-4C61-9360-1976DB051FF8}" destId="{9983D196-B02F-4B39-B3C9-B042578B06B2}" srcOrd="2" destOrd="0" presId="urn:microsoft.com/office/officeart/2005/8/layout/vList4#1"/>
    <dgm:cxn modelId="{774881BC-D1D2-4CA4-AA8F-0B46D85C4E98}" type="presParOf" srcId="{0AB057D4-A4A0-473E-807C-911C14973A99}" destId="{3CDBC6B1-FD2C-476C-99A4-B9C1FCC6F3A6}" srcOrd="1" destOrd="0" presId="urn:microsoft.com/office/officeart/2005/8/layout/vList4#1"/>
    <dgm:cxn modelId="{9911E588-9AA2-4763-B8FE-2CF99CF7EF97}" type="presParOf" srcId="{0AB057D4-A4A0-473E-807C-911C14973A99}" destId="{F3794E60-04B0-48E8-AAB2-7A4BEB51B175}" srcOrd="2" destOrd="0" presId="urn:microsoft.com/office/officeart/2005/8/layout/vList4#1"/>
    <dgm:cxn modelId="{1CBC8B6A-77AF-44E7-ADEA-47BBF4EC09C9}" type="presParOf" srcId="{F3794E60-04B0-48E8-AAB2-7A4BEB51B175}" destId="{A046BE8B-BD36-4DCA-924F-8CD5E6E6DE1E}" srcOrd="0" destOrd="0" presId="urn:microsoft.com/office/officeart/2005/8/layout/vList4#1"/>
    <dgm:cxn modelId="{07F3F2F9-7F98-4A1D-99D6-B3E42B9C6C35}" type="presParOf" srcId="{F3794E60-04B0-48E8-AAB2-7A4BEB51B175}" destId="{4562FF1D-E85D-472C-99F7-4D0C6F918827}" srcOrd="1" destOrd="0" presId="urn:microsoft.com/office/officeart/2005/8/layout/vList4#1"/>
    <dgm:cxn modelId="{D7DFEE01-EEFB-4C42-A13F-35555F981862}" type="presParOf" srcId="{F3794E60-04B0-48E8-AAB2-7A4BEB51B175}" destId="{CCE168D5-745F-4FE0-8225-83ADE673B582}" srcOrd="2" destOrd="0" presId="urn:microsoft.com/office/officeart/2005/8/layout/vList4#1"/>
    <dgm:cxn modelId="{98968309-A2E8-4F1D-BAEB-F74DAEF2B65A}" type="presParOf" srcId="{0AB057D4-A4A0-473E-807C-911C14973A99}" destId="{32F0D900-A3ED-4AB7-B05F-0D37DAB07A68}" srcOrd="3" destOrd="0" presId="urn:microsoft.com/office/officeart/2005/8/layout/vList4#1"/>
    <dgm:cxn modelId="{C919B943-0F79-49F5-9C14-A6C214EE76BF}" type="presParOf" srcId="{0AB057D4-A4A0-473E-807C-911C14973A99}" destId="{4321214F-5330-4F77-B4B4-E9E5DE9A6329}" srcOrd="4" destOrd="0" presId="urn:microsoft.com/office/officeart/2005/8/layout/vList4#1"/>
    <dgm:cxn modelId="{40A5A5F2-EFE6-4C24-A364-A6C8FB5E52FB}" type="presParOf" srcId="{4321214F-5330-4F77-B4B4-E9E5DE9A6329}" destId="{10E4BF48-FD34-4B81-B1DC-6F49889AD28D}" srcOrd="0" destOrd="0" presId="urn:microsoft.com/office/officeart/2005/8/layout/vList4#1"/>
    <dgm:cxn modelId="{878396BC-500C-4C87-B99C-14600A76636A}" type="presParOf" srcId="{4321214F-5330-4F77-B4B4-E9E5DE9A6329}" destId="{75D2CFBB-C76A-450E-9ADA-06ECB757EA97}" srcOrd="1" destOrd="0" presId="urn:microsoft.com/office/officeart/2005/8/layout/vList4#1"/>
    <dgm:cxn modelId="{10B8B6B1-7772-4A43-AE2B-3BE9A3EC9408}" type="presParOf" srcId="{4321214F-5330-4F77-B4B4-E9E5DE9A6329}" destId="{4D3C0DAB-FEE3-4A9A-A8FD-D90F607A283B}" srcOrd="2" destOrd="0" presId="urn:microsoft.com/office/officeart/2005/8/layout/vList4#1"/>
    <dgm:cxn modelId="{F46341F6-F460-43C6-8556-EDB8F1604C2D}" type="presParOf" srcId="{0AB057D4-A4A0-473E-807C-911C14973A99}" destId="{CB30BB71-D269-4FB5-A8AC-255E9CEF31A9}" srcOrd="5" destOrd="0" presId="urn:microsoft.com/office/officeart/2005/8/layout/vList4#1"/>
    <dgm:cxn modelId="{D33EC047-60DE-483A-9A1D-CC692FE2BAFA}" type="presParOf" srcId="{0AB057D4-A4A0-473E-807C-911C14973A99}" destId="{D2A5AAE4-03E8-49F9-BDD1-1C0FD94B841B}" srcOrd="6" destOrd="0" presId="urn:microsoft.com/office/officeart/2005/8/layout/vList4#1"/>
    <dgm:cxn modelId="{B8476854-4628-4D13-9B16-D393D45DA51E}" type="presParOf" srcId="{D2A5AAE4-03E8-49F9-BDD1-1C0FD94B841B}" destId="{C79307C7-3EBD-4F21-86BE-30B3FA70BF21}" srcOrd="0" destOrd="0" presId="urn:microsoft.com/office/officeart/2005/8/layout/vList4#1"/>
    <dgm:cxn modelId="{343A8F6E-3ECA-44D0-8402-875860418E09}" type="presParOf" srcId="{D2A5AAE4-03E8-49F9-BDD1-1C0FD94B841B}" destId="{A4092F1E-1A08-4B39-9B1F-DFACD9F19053}" srcOrd="1" destOrd="0" presId="urn:microsoft.com/office/officeart/2005/8/layout/vList4#1"/>
    <dgm:cxn modelId="{162FA322-0D84-4F8E-900D-6DAFC116C0DE}" type="presParOf" srcId="{D2A5AAE4-03E8-49F9-BDD1-1C0FD94B841B}" destId="{5BCCF9F5-DCFC-40A0-8EB8-0572F38EC30A}" srcOrd="2" destOrd="0" presId="urn:microsoft.com/office/officeart/2005/8/layout/vList4#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2A7608-D16D-4926-B836-DFE0919BF208}" type="doc">
      <dgm:prSet loTypeId="urn:microsoft.com/office/officeart/2005/8/layout/bList2" loCatId="list" qsTypeId="urn:microsoft.com/office/officeart/2005/8/quickstyle/simple1" qsCatId="simple" csTypeId="urn:microsoft.com/office/officeart/2005/8/colors/colorful5" csCatId="colorful" phldr="1"/>
      <dgm:spPr/>
      <dgm:t>
        <a:bodyPr/>
        <a:lstStyle/>
        <a:p>
          <a:endParaRPr lang="en-US"/>
        </a:p>
      </dgm:t>
    </dgm:pt>
    <dgm:pt modelId="{DE8D2B7C-25F5-4B21-9EA7-5ABAE62EAAE2}">
      <dgm:prSet/>
      <dgm:spPr/>
      <dgm:t>
        <a:bodyPr/>
        <a:lstStyle/>
        <a:p>
          <a:pPr rtl="0"/>
          <a:r>
            <a:rPr lang="en-US" smtClean="0"/>
            <a:t>Centralize</a:t>
          </a:r>
          <a:endParaRPr lang="en-US"/>
        </a:p>
      </dgm:t>
    </dgm:pt>
    <dgm:pt modelId="{E8D31480-CE88-43F9-89EE-A4EADDCFE128}" type="parTrans" cxnId="{87975B4A-4AF0-4311-9304-29620AF1812E}">
      <dgm:prSet/>
      <dgm:spPr/>
      <dgm:t>
        <a:bodyPr/>
        <a:lstStyle/>
        <a:p>
          <a:endParaRPr lang="en-US"/>
        </a:p>
      </dgm:t>
    </dgm:pt>
    <dgm:pt modelId="{66F500D7-3663-4174-829C-68D65DD06DB3}" type="sibTrans" cxnId="{87975B4A-4AF0-4311-9304-29620AF1812E}">
      <dgm:prSet/>
      <dgm:spPr/>
      <dgm:t>
        <a:bodyPr/>
        <a:lstStyle/>
        <a:p>
          <a:endParaRPr lang="en-US"/>
        </a:p>
      </dgm:t>
    </dgm:pt>
    <dgm:pt modelId="{1A50D639-D68B-47D1-9C97-4A48037DAE64}">
      <dgm:prSet/>
      <dgm:spPr/>
      <dgm:t>
        <a:bodyPr/>
        <a:lstStyle/>
        <a:p>
          <a:pPr rtl="0"/>
          <a:r>
            <a:rPr lang="en-US" smtClean="0"/>
            <a:t>Diversify + Fast fashion</a:t>
          </a:r>
          <a:endParaRPr lang="en-US"/>
        </a:p>
      </dgm:t>
    </dgm:pt>
    <dgm:pt modelId="{2C36A71A-DCCF-40FA-9CAD-63F31F6C01E5}" type="parTrans" cxnId="{26897871-35E2-4180-94A3-4A2B8DBC222F}">
      <dgm:prSet/>
      <dgm:spPr/>
      <dgm:t>
        <a:bodyPr/>
        <a:lstStyle/>
        <a:p>
          <a:endParaRPr lang="en-US"/>
        </a:p>
      </dgm:t>
    </dgm:pt>
    <dgm:pt modelId="{3721E2E7-BF99-4C0C-9232-C9A642859D4D}" type="sibTrans" cxnId="{26897871-35E2-4180-94A3-4A2B8DBC222F}">
      <dgm:prSet/>
      <dgm:spPr/>
      <dgm:t>
        <a:bodyPr/>
        <a:lstStyle/>
        <a:p>
          <a:endParaRPr lang="en-US"/>
        </a:p>
      </dgm:t>
    </dgm:pt>
    <dgm:pt modelId="{5FC1DBCB-FFEF-4E10-A28A-2B0485530ADC}">
      <dgm:prSet/>
      <dgm:spPr/>
      <dgm:t>
        <a:bodyPr/>
        <a:lstStyle/>
        <a:p>
          <a:pPr rtl="0"/>
          <a:r>
            <a:rPr lang="en-US" smtClean="0"/>
            <a:t>Skill Mapping</a:t>
          </a:r>
          <a:endParaRPr lang="en-US"/>
        </a:p>
      </dgm:t>
    </dgm:pt>
    <dgm:pt modelId="{EF259656-7405-4962-9CCC-8D56B23CD0DF}" type="parTrans" cxnId="{8AF7750B-C394-42C6-842D-38AD77D4EAB2}">
      <dgm:prSet/>
      <dgm:spPr/>
      <dgm:t>
        <a:bodyPr/>
        <a:lstStyle/>
        <a:p>
          <a:endParaRPr lang="en-US"/>
        </a:p>
      </dgm:t>
    </dgm:pt>
    <dgm:pt modelId="{396C5F0D-8084-4158-897B-E27731DA3D6F}" type="sibTrans" cxnId="{8AF7750B-C394-42C6-842D-38AD77D4EAB2}">
      <dgm:prSet/>
      <dgm:spPr/>
      <dgm:t>
        <a:bodyPr/>
        <a:lstStyle/>
        <a:p>
          <a:endParaRPr lang="en-US"/>
        </a:p>
      </dgm:t>
    </dgm:pt>
    <dgm:pt modelId="{489B8B1E-AA7B-4677-931C-6ED2C7899AAE}">
      <dgm:prSet/>
      <dgm:spPr/>
      <dgm:t>
        <a:bodyPr/>
        <a:lstStyle/>
        <a:p>
          <a:pPr rtl="0"/>
          <a:r>
            <a:rPr lang="en-US" smtClean="0"/>
            <a:t>Technology Infusion</a:t>
          </a:r>
          <a:endParaRPr lang="en-US"/>
        </a:p>
      </dgm:t>
    </dgm:pt>
    <dgm:pt modelId="{5F1C90DB-F374-4408-A126-78E8F6645FE4}" type="parTrans" cxnId="{8C2A3367-5A32-43AB-984D-02C84ED8D078}">
      <dgm:prSet/>
      <dgm:spPr/>
      <dgm:t>
        <a:bodyPr/>
        <a:lstStyle/>
        <a:p>
          <a:endParaRPr lang="en-US"/>
        </a:p>
      </dgm:t>
    </dgm:pt>
    <dgm:pt modelId="{F11AE8BE-5C5B-4AC4-B4E4-14940A091FB7}" type="sibTrans" cxnId="{8C2A3367-5A32-43AB-984D-02C84ED8D078}">
      <dgm:prSet/>
      <dgm:spPr/>
      <dgm:t>
        <a:bodyPr/>
        <a:lstStyle/>
        <a:p>
          <a:endParaRPr lang="en-US"/>
        </a:p>
      </dgm:t>
    </dgm:pt>
    <dgm:pt modelId="{E2E17E6F-E53E-4951-BAC9-854B077DEEA5}">
      <dgm:prSet custT="1"/>
      <dgm:spPr/>
      <dgm:t>
        <a:bodyPr/>
        <a:lstStyle/>
        <a:p>
          <a:pPr>
            <a:lnSpc>
              <a:spcPct val="150000"/>
            </a:lnSpc>
          </a:pPr>
          <a:r>
            <a:rPr lang="en-US" sz="2000" dirty="0" smtClean="0">
              <a:latin typeface="Lucida Sans Unicode" panose="020B0602030504020204" pitchFamily="34" charset="0"/>
              <a:cs typeface="Lucida Sans Unicode" panose="020B0602030504020204" pitchFamily="34" charset="0"/>
            </a:rPr>
            <a:t>Bring the designs to daily use</a:t>
          </a:r>
          <a:endParaRPr lang="en-US" sz="2000" dirty="0">
            <a:latin typeface="Lucida Sans Unicode" panose="020B0602030504020204" pitchFamily="34" charset="0"/>
            <a:cs typeface="Lucida Sans Unicode" panose="020B0602030504020204" pitchFamily="34" charset="0"/>
          </a:endParaRPr>
        </a:p>
      </dgm:t>
    </dgm:pt>
    <dgm:pt modelId="{34796823-377E-40DE-A9C0-AC6927CF8D1F}" type="parTrans" cxnId="{3FB2E4E4-61D0-4F0E-B770-BC1E6EABB4EF}">
      <dgm:prSet/>
      <dgm:spPr/>
      <dgm:t>
        <a:bodyPr/>
        <a:lstStyle/>
        <a:p>
          <a:endParaRPr lang="en-US"/>
        </a:p>
      </dgm:t>
    </dgm:pt>
    <dgm:pt modelId="{E4E6F46F-11B7-4FA7-9159-436242C05D8F}" type="sibTrans" cxnId="{3FB2E4E4-61D0-4F0E-B770-BC1E6EABB4EF}">
      <dgm:prSet/>
      <dgm:spPr/>
      <dgm:t>
        <a:bodyPr/>
        <a:lstStyle/>
        <a:p>
          <a:endParaRPr lang="en-US"/>
        </a:p>
      </dgm:t>
    </dgm:pt>
    <dgm:pt modelId="{1671CBC2-9D57-4672-B6B6-ACDBE3AFB8C3}">
      <dgm:prSet custT="1"/>
      <dgm:spPr/>
      <dgm:t>
        <a:bodyPr/>
        <a:lstStyle/>
        <a:p>
          <a:pPr>
            <a:lnSpc>
              <a:spcPct val="150000"/>
            </a:lnSpc>
          </a:pPr>
          <a:endParaRPr lang="en-US" sz="2000" dirty="0">
            <a:solidFill>
              <a:schemeClr val="bg1"/>
            </a:solidFill>
            <a:latin typeface="Lucida Sans Unicode" panose="020B0602030504020204" pitchFamily="34" charset="0"/>
            <a:cs typeface="Lucida Sans Unicode" panose="020B0602030504020204" pitchFamily="34" charset="0"/>
          </a:endParaRPr>
        </a:p>
      </dgm:t>
    </dgm:pt>
    <dgm:pt modelId="{D293D300-7A98-4934-8CA6-E131ED07ED3B}" type="parTrans" cxnId="{705042EE-2D72-40B4-B7F0-61C4C34F8414}">
      <dgm:prSet/>
      <dgm:spPr/>
      <dgm:t>
        <a:bodyPr/>
        <a:lstStyle/>
        <a:p>
          <a:endParaRPr lang="en-US"/>
        </a:p>
      </dgm:t>
    </dgm:pt>
    <dgm:pt modelId="{03EEDB35-7960-45AA-B648-02E18B6D6224}" type="sibTrans" cxnId="{705042EE-2D72-40B4-B7F0-61C4C34F8414}">
      <dgm:prSet/>
      <dgm:spPr/>
      <dgm:t>
        <a:bodyPr/>
        <a:lstStyle/>
        <a:p>
          <a:endParaRPr lang="en-US"/>
        </a:p>
      </dgm:t>
    </dgm:pt>
    <dgm:pt modelId="{2032754D-0A02-46FA-9726-CA78412248CA}">
      <dgm:prSet/>
      <dgm:spPr/>
      <dgm:t>
        <a:bodyPr/>
        <a:lstStyle/>
        <a:p>
          <a:r>
            <a:rPr lang="en-US" dirty="0" smtClean="0">
              <a:solidFill>
                <a:schemeClr val="bg1"/>
              </a:solidFill>
              <a:latin typeface="Lucida Sans Unicode" panose="020B0602030504020204" pitchFamily="34" charset="0"/>
              <a:cs typeface="Lucida Sans Unicode" panose="020B0602030504020204" pitchFamily="34" charset="0"/>
            </a:rPr>
            <a:t>Enroll artisans</a:t>
          </a:r>
          <a:endParaRPr lang="en-US" dirty="0"/>
        </a:p>
      </dgm:t>
    </dgm:pt>
    <dgm:pt modelId="{F69EBE8D-B939-4F59-ACD6-C44F64938D15}" type="parTrans" cxnId="{9108E30A-AC16-4C56-9A75-28701BE7DBBC}">
      <dgm:prSet/>
      <dgm:spPr/>
      <dgm:t>
        <a:bodyPr/>
        <a:lstStyle/>
        <a:p>
          <a:endParaRPr lang="en-US"/>
        </a:p>
      </dgm:t>
    </dgm:pt>
    <dgm:pt modelId="{6022EC62-1F08-4F0F-BFD0-3B7545A82AC4}" type="sibTrans" cxnId="{9108E30A-AC16-4C56-9A75-28701BE7DBBC}">
      <dgm:prSet/>
      <dgm:spPr/>
      <dgm:t>
        <a:bodyPr/>
        <a:lstStyle/>
        <a:p>
          <a:endParaRPr lang="en-US"/>
        </a:p>
      </dgm:t>
    </dgm:pt>
    <dgm:pt modelId="{88DC1CD3-7675-410C-A74F-D451435D9AA5}">
      <dgm:prSet/>
      <dgm:spPr/>
      <dgm:t>
        <a:bodyPr/>
        <a:lstStyle/>
        <a:p>
          <a:r>
            <a:rPr lang="en-US" dirty="0" smtClean="0">
              <a:solidFill>
                <a:schemeClr val="bg1"/>
              </a:solidFill>
              <a:latin typeface="Lucida Sans Unicode" panose="020B0602030504020204" pitchFamily="34" charset="0"/>
              <a:cs typeface="Lucida Sans Unicode" panose="020B0602030504020204" pitchFamily="34" charset="0"/>
            </a:rPr>
            <a:t>Understand strengths</a:t>
          </a:r>
          <a:endParaRPr lang="en-US" dirty="0">
            <a:solidFill>
              <a:schemeClr val="bg1"/>
            </a:solidFill>
            <a:latin typeface="Lucida Sans Unicode" panose="020B0602030504020204" pitchFamily="34" charset="0"/>
            <a:cs typeface="Lucida Sans Unicode" panose="020B0602030504020204" pitchFamily="34" charset="0"/>
          </a:endParaRPr>
        </a:p>
      </dgm:t>
    </dgm:pt>
    <dgm:pt modelId="{C45023F4-2066-42BC-961C-DA443D4CE027}" type="parTrans" cxnId="{E8293725-5077-4EF9-B232-F1E5CA25A600}">
      <dgm:prSet/>
      <dgm:spPr/>
      <dgm:t>
        <a:bodyPr/>
        <a:lstStyle/>
        <a:p>
          <a:endParaRPr lang="en-US"/>
        </a:p>
      </dgm:t>
    </dgm:pt>
    <dgm:pt modelId="{BD7DE69F-C965-46A1-A45E-2CC786A99E64}" type="sibTrans" cxnId="{E8293725-5077-4EF9-B232-F1E5CA25A600}">
      <dgm:prSet/>
      <dgm:spPr/>
      <dgm:t>
        <a:bodyPr/>
        <a:lstStyle/>
        <a:p>
          <a:endParaRPr lang="en-US"/>
        </a:p>
      </dgm:t>
    </dgm:pt>
    <dgm:pt modelId="{DB10C0A4-8E00-4F26-930F-E23D44F01B25}">
      <dgm:prSet/>
      <dgm:spPr/>
      <dgm:t>
        <a:bodyPr/>
        <a:lstStyle/>
        <a:p>
          <a:r>
            <a:rPr lang="en-US" dirty="0" smtClean="0">
              <a:solidFill>
                <a:schemeClr val="bg1"/>
              </a:solidFill>
              <a:latin typeface="Lucida Sans Unicode" panose="020B0602030504020204" pitchFamily="34" charset="0"/>
              <a:cs typeface="Lucida Sans Unicode" panose="020B0602030504020204" pitchFamily="34" charset="0"/>
            </a:rPr>
            <a:t>Digitalize designs</a:t>
          </a:r>
          <a:endParaRPr lang="en-US" dirty="0"/>
        </a:p>
      </dgm:t>
    </dgm:pt>
    <dgm:pt modelId="{3B8FCF31-8810-41A6-BE42-10BB5D32E469}" type="parTrans" cxnId="{2D221AE8-CD09-4D2B-8DBF-57870DCF1758}">
      <dgm:prSet/>
      <dgm:spPr/>
      <dgm:t>
        <a:bodyPr/>
        <a:lstStyle/>
        <a:p>
          <a:endParaRPr lang="en-US"/>
        </a:p>
      </dgm:t>
    </dgm:pt>
    <dgm:pt modelId="{6B17F320-C73C-4D80-ADFB-33846D0BFD54}" type="sibTrans" cxnId="{2D221AE8-CD09-4D2B-8DBF-57870DCF1758}">
      <dgm:prSet/>
      <dgm:spPr/>
      <dgm:t>
        <a:bodyPr/>
        <a:lstStyle/>
        <a:p>
          <a:endParaRPr lang="en-US"/>
        </a:p>
      </dgm:t>
    </dgm:pt>
    <dgm:pt modelId="{C10761CC-7C8A-415F-9978-3AF4D62C0BD6}">
      <dgm:prSet/>
      <dgm:spPr/>
      <dgm:t>
        <a:bodyPr/>
        <a:lstStyle/>
        <a:p>
          <a:r>
            <a:rPr lang="en-US" dirty="0" smtClean="0">
              <a:solidFill>
                <a:schemeClr val="bg1"/>
              </a:solidFill>
              <a:latin typeface="Lucida Sans Unicode" panose="020B0602030504020204" pitchFamily="34" charset="0"/>
              <a:cs typeface="Lucida Sans Unicode" panose="020B0602030504020204" pitchFamily="34" charset="0"/>
            </a:rPr>
            <a:t>Medium transformation</a:t>
          </a:r>
          <a:endParaRPr lang="en-US" dirty="0">
            <a:solidFill>
              <a:schemeClr val="bg1"/>
            </a:solidFill>
            <a:latin typeface="Lucida Sans Unicode" panose="020B0602030504020204" pitchFamily="34" charset="0"/>
            <a:cs typeface="Lucida Sans Unicode" panose="020B0602030504020204" pitchFamily="34" charset="0"/>
          </a:endParaRPr>
        </a:p>
      </dgm:t>
    </dgm:pt>
    <dgm:pt modelId="{893B9D52-B08B-4C36-8E67-14C57BF936A5}" type="parTrans" cxnId="{FC2ED4C6-0DA2-46AB-A751-85BC0F8D0106}">
      <dgm:prSet/>
      <dgm:spPr/>
      <dgm:t>
        <a:bodyPr/>
        <a:lstStyle/>
        <a:p>
          <a:endParaRPr lang="en-US"/>
        </a:p>
      </dgm:t>
    </dgm:pt>
    <dgm:pt modelId="{C72C679C-317B-4AD6-825F-F5E9EE1AAFF9}" type="sibTrans" cxnId="{FC2ED4C6-0DA2-46AB-A751-85BC0F8D0106}">
      <dgm:prSet/>
      <dgm:spPr/>
      <dgm:t>
        <a:bodyPr/>
        <a:lstStyle/>
        <a:p>
          <a:endParaRPr lang="en-US"/>
        </a:p>
      </dgm:t>
    </dgm:pt>
    <dgm:pt modelId="{3F5EE549-9393-4A2D-8539-57280431B410}">
      <dgm:prSet custT="1"/>
      <dgm:spPr/>
      <dgm:t>
        <a:bodyPr/>
        <a:lstStyle/>
        <a:p>
          <a:pPr>
            <a:lnSpc>
              <a:spcPct val="150000"/>
            </a:lnSpc>
          </a:pPr>
          <a:endParaRPr lang="en-US" sz="2000" dirty="0">
            <a:latin typeface="Lucida Sans Unicode" panose="020B0602030504020204" pitchFamily="34" charset="0"/>
            <a:cs typeface="Lucida Sans Unicode" panose="020B0602030504020204" pitchFamily="34" charset="0"/>
          </a:endParaRPr>
        </a:p>
      </dgm:t>
    </dgm:pt>
    <dgm:pt modelId="{324C5FCF-52CD-4793-A1EC-60CCE7DCB1FA}" type="parTrans" cxnId="{05C70B15-D226-453D-B4B6-324B4D6A2110}">
      <dgm:prSet/>
      <dgm:spPr/>
      <dgm:t>
        <a:bodyPr/>
        <a:lstStyle/>
        <a:p>
          <a:endParaRPr lang="en-US"/>
        </a:p>
      </dgm:t>
    </dgm:pt>
    <dgm:pt modelId="{58B627FC-3D0B-427B-80D0-DFEFEB1B66ED}" type="sibTrans" cxnId="{05C70B15-D226-453D-B4B6-324B4D6A2110}">
      <dgm:prSet/>
      <dgm:spPr/>
      <dgm:t>
        <a:bodyPr/>
        <a:lstStyle/>
        <a:p>
          <a:endParaRPr lang="en-US"/>
        </a:p>
      </dgm:t>
    </dgm:pt>
    <dgm:pt modelId="{D8C5F9AE-1B82-45B5-A05D-B5DCC16BF3A7}">
      <dgm:prSet custT="1"/>
      <dgm:spPr/>
      <dgm:t>
        <a:bodyPr/>
        <a:lstStyle/>
        <a:p>
          <a:pPr>
            <a:lnSpc>
              <a:spcPct val="150000"/>
            </a:lnSpc>
          </a:pPr>
          <a:r>
            <a:rPr lang="en-US" sz="2000" dirty="0" smtClean="0">
              <a:latin typeface="Lucida Sans Unicode" panose="020B0602030504020204" pitchFamily="34" charset="0"/>
              <a:cs typeface="Lucida Sans Unicode" panose="020B0602030504020204" pitchFamily="34" charset="0"/>
            </a:rPr>
            <a:t>Catch up trends</a:t>
          </a:r>
          <a:endParaRPr lang="en-US" sz="2000" dirty="0">
            <a:latin typeface="Lucida Sans Unicode" panose="020B0602030504020204" pitchFamily="34" charset="0"/>
            <a:cs typeface="Lucida Sans Unicode" panose="020B0602030504020204" pitchFamily="34" charset="0"/>
          </a:endParaRPr>
        </a:p>
      </dgm:t>
    </dgm:pt>
    <dgm:pt modelId="{9EA23452-9799-4717-97CC-45A41C730876}" type="parTrans" cxnId="{1E2CCA0C-7BF6-4C21-A2E4-D27D1D45845E}">
      <dgm:prSet/>
      <dgm:spPr/>
      <dgm:t>
        <a:bodyPr/>
        <a:lstStyle/>
        <a:p>
          <a:endParaRPr lang="en-US"/>
        </a:p>
      </dgm:t>
    </dgm:pt>
    <dgm:pt modelId="{CEF6BE0C-52BA-4634-972C-819E0D4A5072}" type="sibTrans" cxnId="{1E2CCA0C-7BF6-4C21-A2E4-D27D1D45845E}">
      <dgm:prSet/>
      <dgm:spPr/>
      <dgm:t>
        <a:bodyPr/>
        <a:lstStyle/>
        <a:p>
          <a:endParaRPr lang="en-US"/>
        </a:p>
      </dgm:t>
    </dgm:pt>
    <dgm:pt modelId="{27C5AFE3-319E-4419-9F71-2B025DCD937C}">
      <dgm:prSet/>
      <dgm:spPr/>
      <dgm:t>
        <a:bodyPr/>
        <a:lstStyle/>
        <a:p>
          <a:r>
            <a:rPr lang="en-US" dirty="0" smtClean="0">
              <a:solidFill>
                <a:schemeClr val="bg1"/>
              </a:solidFill>
              <a:latin typeface="Lucida Sans Unicode" panose="020B0602030504020204" pitchFamily="34" charset="0"/>
              <a:cs typeface="Lucida Sans Unicode" panose="020B0602030504020204" pitchFamily="34" charset="0"/>
            </a:rPr>
            <a:t>Transfer artisans</a:t>
          </a:r>
          <a:endParaRPr lang="en-US" dirty="0">
            <a:solidFill>
              <a:schemeClr val="bg1"/>
            </a:solidFill>
            <a:latin typeface="Lucida Sans Unicode" panose="020B0602030504020204" pitchFamily="34" charset="0"/>
            <a:cs typeface="Lucida Sans Unicode" panose="020B0602030504020204" pitchFamily="34" charset="0"/>
          </a:endParaRPr>
        </a:p>
      </dgm:t>
    </dgm:pt>
    <dgm:pt modelId="{C0C22E78-CBC0-4FA2-9091-3DE5E7759969}" type="parTrans" cxnId="{693E5389-BABF-47B9-BC9F-EDC0EEFA091A}">
      <dgm:prSet/>
      <dgm:spPr/>
      <dgm:t>
        <a:bodyPr/>
        <a:lstStyle/>
        <a:p>
          <a:endParaRPr lang="en-US"/>
        </a:p>
      </dgm:t>
    </dgm:pt>
    <dgm:pt modelId="{9828B9AD-38BB-4A19-9CC0-D48D1728F417}" type="sibTrans" cxnId="{693E5389-BABF-47B9-BC9F-EDC0EEFA091A}">
      <dgm:prSet/>
      <dgm:spPr/>
      <dgm:t>
        <a:bodyPr/>
        <a:lstStyle/>
        <a:p>
          <a:endParaRPr lang="en-US"/>
        </a:p>
      </dgm:t>
    </dgm:pt>
    <dgm:pt modelId="{CA743B01-E057-4491-AA22-069B039401A0}" type="pres">
      <dgm:prSet presAssocID="{3A2A7608-D16D-4926-B836-DFE0919BF208}" presName="diagram" presStyleCnt="0">
        <dgm:presLayoutVars>
          <dgm:dir/>
          <dgm:animLvl val="lvl"/>
          <dgm:resizeHandles val="exact"/>
        </dgm:presLayoutVars>
      </dgm:prSet>
      <dgm:spPr/>
    </dgm:pt>
    <dgm:pt modelId="{7D4B0584-3FD2-437E-A4C1-9BB9A1E01E5F}" type="pres">
      <dgm:prSet presAssocID="{DE8D2B7C-25F5-4B21-9EA7-5ABAE62EAAE2}" presName="compNode" presStyleCnt="0"/>
      <dgm:spPr/>
    </dgm:pt>
    <dgm:pt modelId="{E87702BE-72A2-4443-82D2-C1C755B4D2F8}" type="pres">
      <dgm:prSet presAssocID="{DE8D2B7C-25F5-4B21-9EA7-5ABAE62EAAE2}" presName="childRect" presStyleLbl="bgAcc1" presStyleIdx="0" presStyleCnt="4">
        <dgm:presLayoutVars>
          <dgm:bulletEnabled val="1"/>
        </dgm:presLayoutVars>
      </dgm:prSet>
      <dgm:spPr/>
    </dgm:pt>
    <dgm:pt modelId="{78F9F476-BE23-45EC-8839-83C1CD1880AB}" type="pres">
      <dgm:prSet presAssocID="{DE8D2B7C-25F5-4B21-9EA7-5ABAE62EAAE2}" presName="parentText" presStyleLbl="node1" presStyleIdx="0" presStyleCnt="0">
        <dgm:presLayoutVars>
          <dgm:chMax val="0"/>
          <dgm:bulletEnabled val="1"/>
        </dgm:presLayoutVars>
      </dgm:prSet>
      <dgm:spPr/>
    </dgm:pt>
    <dgm:pt modelId="{F5BE174A-EFA2-40FC-B6DD-A87B2F5393E4}" type="pres">
      <dgm:prSet presAssocID="{DE8D2B7C-25F5-4B21-9EA7-5ABAE62EAAE2}" presName="parentRect" presStyleLbl="alignNode1" presStyleIdx="0" presStyleCnt="4"/>
      <dgm:spPr/>
    </dgm:pt>
    <dgm:pt modelId="{94488E77-E598-463B-A9B8-C57F981DDF1C}" type="pres">
      <dgm:prSet presAssocID="{DE8D2B7C-25F5-4B21-9EA7-5ABAE62EAAE2}" presName="adorn" presStyleLbl="fgAccFollowNode1" presStyleIdx="0" presStyleCnt="4"/>
      <dgm:spPr>
        <a:blipFill rotWithShape="1">
          <a:blip xmlns:r="http://schemas.openxmlformats.org/officeDocument/2006/relationships" r:embed="rId1"/>
          <a:stretch>
            <a:fillRect/>
          </a:stretch>
        </a:blipFill>
      </dgm:spPr>
    </dgm:pt>
    <dgm:pt modelId="{C182598E-A927-45BB-AB76-19693458DA25}" type="pres">
      <dgm:prSet presAssocID="{66F500D7-3663-4174-829C-68D65DD06DB3}" presName="sibTrans" presStyleLbl="sibTrans2D1" presStyleIdx="0" presStyleCnt="0"/>
      <dgm:spPr/>
    </dgm:pt>
    <dgm:pt modelId="{95F7931B-A53E-44C7-80E2-2E513CBAD862}" type="pres">
      <dgm:prSet presAssocID="{1A50D639-D68B-47D1-9C97-4A48037DAE64}" presName="compNode" presStyleCnt="0"/>
      <dgm:spPr/>
    </dgm:pt>
    <dgm:pt modelId="{0A3493AB-1168-45D3-B167-0DA8C32ABA7F}" type="pres">
      <dgm:prSet presAssocID="{1A50D639-D68B-47D1-9C97-4A48037DAE64}" presName="childRect" presStyleLbl="bgAcc1" presStyleIdx="1" presStyleCnt="4">
        <dgm:presLayoutVars>
          <dgm:bulletEnabled val="1"/>
        </dgm:presLayoutVars>
      </dgm:prSet>
      <dgm:spPr/>
      <dgm:t>
        <a:bodyPr/>
        <a:lstStyle/>
        <a:p>
          <a:endParaRPr lang="en-US"/>
        </a:p>
      </dgm:t>
    </dgm:pt>
    <dgm:pt modelId="{360739EE-1FAA-46B2-A790-DC841598D6D5}" type="pres">
      <dgm:prSet presAssocID="{1A50D639-D68B-47D1-9C97-4A48037DAE64}" presName="parentText" presStyleLbl="node1" presStyleIdx="0" presStyleCnt="0">
        <dgm:presLayoutVars>
          <dgm:chMax val="0"/>
          <dgm:bulletEnabled val="1"/>
        </dgm:presLayoutVars>
      </dgm:prSet>
      <dgm:spPr/>
    </dgm:pt>
    <dgm:pt modelId="{0D365B1E-D049-42B1-965D-0BA8C541E47E}" type="pres">
      <dgm:prSet presAssocID="{1A50D639-D68B-47D1-9C97-4A48037DAE64}" presName="parentRect" presStyleLbl="alignNode1" presStyleIdx="1" presStyleCnt="4"/>
      <dgm:spPr/>
    </dgm:pt>
    <dgm:pt modelId="{42F2743B-C371-40F9-9CA5-5B79AF14B393}" type="pres">
      <dgm:prSet presAssocID="{1A50D639-D68B-47D1-9C97-4A48037DAE64}" presName="adorn" presStyleLbl="fgAccFollow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1C9B2018-E938-421D-90C8-EE6E72278384}" type="pres">
      <dgm:prSet presAssocID="{3721E2E7-BF99-4C0C-9232-C9A642859D4D}" presName="sibTrans" presStyleLbl="sibTrans2D1" presStyleIdx="0" presStyleCnt="0"/>
      <dgm:spPr/>
    </dgm:pt>
    <dgm:pt modelId="{22584321-4E83-4FE0-A9B9-6864DA95E587}" type="pres">
      <dgm:prSet presAssocID="{5FC1DBCB-FFEF-4E10-A28A-2B0485530ADC}" presName="compNode" presStyleCnt="0"/>
      <dgm:spPr/>
    </dgm:pt>
    <dgm:pt modelId="{0BEDE987-FA3F-49C6-AFBD-B2487373C874}" type="pres">
      <dgm:prSet presAssocID="{5FC1DBCB-FFEF-4E10-A28A-2B0485530ADC}" presName="childRect" presStyleLbl="bgAcc1" presStyleIdx="2" presStyleCnt="4">
        <dgm:presLayoutVars>
          <dgm:bulletEnabled val="1"/>
        </dgm:presLayoutVars>
      </dgm:prSet>
      <dgm:spPr/>
      <dgm:t>
        <a:bodyPr/>
        <a:lstStyle/>
        <a:p>
          <a:endParaRPr lang="en-US"/>
        </a:p>
      </dgm:t>
    </dgm:pt>
    <dgm:pt modelId="{D8ABA94C-28E3-4486-84E3-69B8D86B8483}" type="pres">
      <dgm:prSet presAssocID="{5FC1DBCB-FFEF-4E10-A28A-2B0485530ADC}" presName="parentText" presStyleLbl="node1" presStyleIdx="0" presStyleCnt="0">
        <dgm:presLayoutVars>
          <dgm:chMax val="0"/>
          <dgm:bulletEnabled val="1"/>
        </dgm:presLayoutVars>
      </dgm:prSet>
      <dgm:spPr/>
    </dgm:pt>
    <dgm:pt modelId="{2C814DBE-92CB-4E96-9690-A88A25D0A995}" type="pres">
      <dgm:prSet presAssocID="{5FC1DBCB-FFEF-4E10-A28A-2B0485530ADC}" presName="parentRect" presStyleLbl="alignNode1" presStyleIdx="2" presStyleCnt="4"/>
      <dgm:spPr/>
    </dgm:pt>
    <dgm:pt modelId="{9355AB2C-4A76-417C-9FCC-654ACF20B183}" type="pres">
      <dgm:prSet presAssocID="{5FC1DBCB-FFEF-4E10-A28A-2B0485530ADC}" presName="adorn" presStyleLbl="fgAccFollow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12000" b="-12000"/>
          </a:stretch>
        </a:blipFill>
      </dgm:spPr>
    </dgm:pt>
    <dgm:pt modelId="{5C6D0E5D-C2FF-42B0-A7DD-CD36ECC13E56}" type="pres">
      <dgm:prSet presAssocID="{396C5F0D-8084-4158-897B-E27731DA3D6F}" presName="sibTrans" presStyleLbl="sibTrans2D1" presStyleIdx="0" presStyleCnt="0"/>
      <dgm:spPr/>
    </dgm:pt>
    <dgm:pt modelId="{26F6478F-91F0-47BE-8E69-A58B11657A7E}" type="pres">
      <dgm:prSet presAssocID="{489B8B1E-AA7B-4677-931C-6ED2C7899AAE}" presName="compNode" presStyleCnt="0"/>
      <dgm:spPr/>
    </dgm:pt>
    <dgm:pt modelId="{E92E36B9-14BD-4914-85D7-FFC783A46A66}" type="pres">
      <dgm:prSet presAssocID="{489B8B1E-AA7B-4677-931C-6ED2C7899AAE}" presName="childRect" presStyleLbl="bgAcc1" presStyleIdx="3" presStyleCnt="4">
        <dgm:presLayoutVars>
          <dgm:bulletEnabled val="1"/>
        </dgm:presLayoutVars>
      </dgm:prSet>
      <dgm:spPr/>
      <dgm:t>
        <a:bodyPr/>
        <a:lstStyle/>
        <a:p>
          <a:endParaRPr lang="en-US"/>
        </a:p>
      </dgm:t>
    </dgm:pt>
    <dgm:pt modelId="{880500CA-E85C-466D-B8CF-21625E5D639D}" type="pres">
      <dgm:prSet presAssocID="{489B8B1E-AA7B-4677-931C-6ED2C7899AAE}" presName="parentText" presStyleLbl="node1" presStyleIdx="0" presStyleCnt="0">
        <dgm:presLayoutVars>
          <dgm:chMax val="0"/>
          <dgm:bulletEnabled val="1"/>
        </dgm:presLayoutVars>
      </dgm:prSet>
      <dgm:spPr/>
    </dgm:pt>
    <dgm:pt modelId="{8425A42F-1E7E-4E01-99F6-0D1E6E966DE7}" type="pres">
      <dgm:prSet presAssocID="{489B8B1E-AA7B-4677-931C-6ED2C7899AAE}" presName="parentRect" presStyleLbl="alignNode1" presStyleIdx="3" presStyleCnt="4"/>
      <dgm:spPr/>
    </dgm:pt>
    <dgm:pt modelId="{8EAFEE62-7D27-4599-8A39-4B69B9F2B976}" type="pres">
      <dgm:prSet presAssocID="{489B8B1E-AA7B-4677-931C-6ED2C7899AAE}" presName="adorn" presStyleLbl="fgAccFollowNode1" presStyleIdx="3" presStyleCnt="4" custLinFactNeighborX="20926"/>
      <dgm:spPr>
        <a:blipFill>
          <a:blip xmlns:r="http://schemas.openxmlformats.org/officeDocument/2006/relationships" r:embed="rId4">
            <a:extLst>
              <a:ext uri="{28A0092B-C50C-407E-A947-70E740481C1C}">
                <a14:useLocalDpi xmlns:a14="http://schemas.microsoft.com/office/drawing/2010/main" val="0"/>
              </a:ext>
            </a:extLst>
          </a:blip>
          <a:srcRect/>
          <a:stretch>
            <a:fillRect l="-31000" r="-31000"/>
          </a:stretch>
        </a:blipFill>
      </dgm:spPr>
    </dgm:pt>
  </dgm:ptLst>
  <dgm:cxnLst>
    <dgm:cxn modelId="{44EA4C76-8F96-48C9-BA28-4F4DF035455F}" type="presOf" srcId="{27C5AFE3-319E-4419-9F71-2B025DCD937C}" destId="{0BEDE987-FA3F-49C6-AFBD-B2487373C874}" srcOrd="0" destOrd="2" presId="urn:microsoft.com/office/officeart/2005/8/layout/bList2"/>
    <dgm:cxn modelId="{FC2ED4C6-0DA2-46AB-A751-85BC0F8D0106}" srcId="{489B8B1E-AA7B-4677-931C-6ED2C7899AAE}" destId="{C10761CC-7C8A-415F-9978-3AF4D62C0BD6}" srcOrd="1" destOrd="0" parTransId="{893B9D52-B08B-4C36-8E67-14C57BF936A5}" sibTransId="{C72C679C-317B-4AD6-825F-F5E9EE1AAFF9}"/>
    <dgm:cxn modelId="{5C47BB99-CF29-40F9-8E30-854455BBAC51}" type="presOf" srcId="{3A2A7608-D16D-4926-B836-DFE0919BF208}" destId="{CA743B01-E057-4491-AA22-069B039401A0}" srcOrd="0" destOrd="0" presId="urn:microsoft.com/office/officeart/2005/8/layout/bList2"/>
    <dgm:cxn modelId="{5644A9E6-EA7B-4B25-B9B5-234CC3F566E5}" type="presOf" srcId="{D8C5F9AE-1B82-45B5-A05D-B5DCC16BF3A7}" destId="{0A3493AB-1168-45D3-B167-0DA8C32ABA7F}" srcOrd="0" destOrd="1" presId="urn:microsoft.com/office/officeart/2005/8/layout/bList2"/>
    <dgm:cxn modelId="{B48A279C-C9A1-4AFC-858C-5E70B0C49F19}" type="presOf" srcId="{E2E17E6F-E53E-4951-BAC9-854B077DEEA5}" destId="{0A3493AB-1168-45D3-B167-0DA8C32ABA7F}" srcOrd="0" destOrd="0" presId="urn:microsoft.com/office/officeart/2005/8/layout/bList2"/>
    <dgm:cxn modelId="{B07453FF-FBE5-4895-A888-45188F40213C}" type="presOf" srcId="{5FC1DBCB-FFEF-4E10-A28A-2B0485530ADC}" destId="{D8ABA94C-28E3-4486-84E3-69B8D86B8483}" srcOrd="0" destOrd="0" presId="urn:microsoft.com/office/officeart/2005/8/layout/bList2"/>
    <dgm:cxn modelId="{518DD80D-68A7-48A0-8105-BDDA58E9FC0D}" type="presOf" srcId="{2032754D-0A02-46FA-9726-CA78412248CA}" destId="{0BEDE987-FA3F-49C6-AFBD-B2487373C874}" srcOrd="0" destOrd="0" presId="urn:microsoft.com/office/officeart/2005/8/layout/bList2"/>
    <dgm:cxn modelId="{1A4B7638-B056-47D3-9626-D4C508FC2EFF}" type="presOf" srcId="{66F500D7-3663-4174-829C-68D65DD06DB3}" destId="{C182598E-A927-45BB-AB76-19693458DA25}" srcOrd="0" destOrd="0" presId="urn:microsoft.com/office/officeart/2005/8/layout/bList2"/>
    <dgm:cxn modelId="{972B6511-54DB-4E6E-A562-FD423BB64652}" type="presOf" srcId="{88DC1CD3-7675-410C-A74F-D451435D9AA5}" destId="{0BEDE987-FA3F-49C6-AFBD-B2487373C874}" srcOrd="0" destOrd="1" presId="urn:microsoft.com/office/officeart/2005/8/layout/bList2"/>
    <dgm:cxn modelId="{3B4B91F9-1020-4314-9358-71E2371E8DD8}" type="presOf" srcId="{5FC1DBCB-FFEF-4E10-A28A-2B0485530ADC}" destId="{2C814DBE-92CB-4E96-9690-A88A25D0A995}" srcOrd="1" destOrd="0" presId="urn:microsoft.com/office/officeart/2005/8/layout/bList2"/>
    <dgm:cxn modelId="{AE096D91-2B20-4CCA-908B-A251F3B3D094}" type="presOf" srcId="{1671CBC2-9D57-4672-B6B6-ACDBE3AFB8C3}" destId="{0A3493AB-1168-45D3-B167-0DA8C32ABA7F}" srcOrd="0" destOrd="3" presId="urn:microsoft.com/office/officeart/2005/8/layout/bList2"/>
    <dgm:cxn modelId="{734366F1-7F72-4A94-8846-1AC2FFE6B89E}" type="presOf" srcId="{DB10C0A4-8E00-4F26-930F-E23D44F01B25}" destId="{E92E36B9-14BD-4914-85D7-FFC783A46A66}" srcOrd="0" destOrd="0" presId="urn:microsoft.com/office/officeart/2005/8/layout/bList2"/>
    <dgm:cxn modelId="{05C70B15-D226-453D-B4B6-324B4D6A2110}" srcId="{1A50D639-D68B-47D1-9C97-4A48037DAE64}" destId="{3F5EE549-9393-4A2D-8539-57280431B410}" srcOrd="2" destOrd="0" parTransId="{324C5FCF-52CD-4793-A1EC-60CCE7DCB1FA}" sibTransId="{58B627FC-3D0B-427B-80D0-DFEFEB1B66ED}"/>
    <dgm:cxn modelId="{693E5389-BABF-47B9-BC9F-EDC0EEFA091A}" srcId="{5FC1DBCB-FFEF-4E10-A28A-2B0485530ADC}" destId="{27C5AFE3-319E-4419-9F71-2B025DCD937C}" srcOrd="2" destOrd="0" parTransId="{C0C22E78-CBC0-4FA2-9091-3DE5E7759969}" sibTransId="{9828B9AD-38BB-4A19-9CC0-D48D1728F417}"/>
    <dgm:cxn modelId="{B0FA4EC1-0EB2-420E-BD4B-4944512D0471}" type="presOf" srcId="{DE8D2B7C-25F5-4B21-9EA7-5ABAE62EAAE2}" destId="{78F9F476-BE23-45EC-8839-83C1CD1880AB}" srcOrd="0" destOrd="0" presId="urn:microsoft.com/office/officeart/2005/8/layout/bList2"/>
    <dgm:cxn modelId="{1E2CCA0C-7BF6-4C21-A2E4-D27D1D45845E}" srcId="{1A50D639-D68B-47D1-9C97-4A48037DAE64}" destId="{D8C5F9AE-1B82-45B5-A05D-B5DCC16BF3A7}" srcOrd="1" destOrd="0" parTransId="{9EA23452-9799-4717-97CC-45A41C730876}" sibTransId="{CEF6BE0C-52BA-4634-972C-819E0D4A5072}"/>
    <dgm:cxn modelId="{81ADC4D3-3D5D-4182-867C-E42AB6EEF041}" type="presOf" srcId="{396C5F0D-8084-4158-897B-E27731DA3D6F}" destId="{5C6D0E5D-C2FF-42B0-A7DD-CD36ECC13E56}" srcOrd="0" destOrd="0" presId="urn:microsoft.com/office/officeart/2005/8/layout/bList2"/>
    <dgm:cxn modelId="{72040424-6C2A-46D5-9278-78BFE66466DB}" type="presOf" srcId="{C10761CC-7C8A-415F-9978-3AF4D62C0BD6}" destId="{E92E36B9-14BD-4914-85D7-FFC783A46A66}" srcOrd="0" destOrd="1" presId="urn:microsoft.com/office/officeart/2005/8/layout/bList2"/>
    <dgm:cxn modelId="{8AF7750B-C394-42C6-842D-38AD77D4EAB2}" srcId="{3A2A7608-D16D-4926-B836-DFE0919BF208}" destId="{5FC1DBCB-FFEF-4E10-A28A-2B0485530ADC}" srcOrd="2" destOrd="0" parTransId="{EF259656-7405-4962-9CCC-8D56B23CD0DF}" sibTransId="{396C5F0D-8084-4158-897B-E27731DA3D6F}"/>
    <dgm:cxn modelId="{9108E30A-AC16-4C56-9A75-28701BE7DBBC}" srcId="{5FC1DBCB-FFEF-4E10-A28A-2B0485530ADC}" destId="{2032754D-0A02-46FA-9726-CA78412248CA}" srcOrd="0" destOrd="0" parTransId="{F69EBE8D-B939-4F59-ACD6-C44F64938D15}" sibTransId="{6022EC62-1F08-4F0F-BFD0-3B7545A82AC4}"/>
    <dgm:cxn modelId="{2D221AE8-CD09-4D2B-8DBF-57870DCF1758}" srcId="{489B8B1E-AA7B-4677-931C-6ED2C7899AAE}" destId="{DB10C0A4-8E00-4F26-930F-E23D44F01B25}" srcOrd="0" destOrd="0" parTransId="{3B8FCF31-8810-41A6-BE42-10BB5D32E469}" sibTransId="{6B17F320-C73C-4D80-ADFB-33846D0BFD54}"/>
    <dgm:cxn modelId="{26897871-35E2-4180-94A3-4A2B8DBC222F}" srcId="{3A2A7608-D16D-4926-B836-DFE0919BF208}" destId="{1A50D639-D68B-47D1-9C97-4A48037DAE64}" srcOrd="1" destOrd="0" parTransId="{2C36A71A-DCCF-40FA-9CAD-63F31F6C01E5}" sibTransId="{3721E2E7-BF99-4C0C-9232-C9A642859D4D}"/>
    <dgm:cxn modelId="{705042EE-2D72-40B4-B7F0-61C4C34F8414}" srcId="{1A50D639-D68B-47D1-9C97-4A48037DAE64}" destId="{1671CBC2-9D57-4672-B6B6-ACDBE3AFB8C3}" srcOrd="3" destOrd="0" parTransId="{D293D300-7A98-4934-8CA6-E131ED07ED3B}" sibTransId="{03EEDB35-7960-45AA-B648-02E18B6D6224}"/>
    <dgm:cxn modelId="{65A5CEED-184E-4AE3-B6B9-83AE87D944D2}" type="presOf" srcId="{DE8D2B7C-25F5-4B21-9EA7-5ABAE62EAAE2}" destId="{F5BE174A-EFA2-40FC-B6DD-A87B2F5393E4}" srcOrd="1" destOrd="0" presId="urn:microsoft.com/office/officeart/2005/8/layout/bList2"/>
    <dgm:cxn modelId="{42D9D39C-C1FE-4811-A188-C3A7B723351E}" type="presOf" srcId="{3F5EE549-9393-4A2D-8539-57280431B410}" destId="{0A3493AB-1168-45D3-B167-0DA8C32ABA7F}" srcOrd="0" destOrd="2" presId="urn:microsoft.com/office/officeart/2005/8/layout/bList2"/>
    <dgm:cxn modelId="{8C2A3367-5A32-43AB-984D-02C84ED8D078}" srcId="{3A2A7608-D16D-4926-B836-DFE0919BF208}" destId="{489B8B1E-AA7B-4677-931C-6ED2C7899AAE}" srcOrd="3" destOrd="0" parTransId="{5F1C90DB-F374-4408-A126-78E8F6645FE4}" sibTransId="{F11AE8BE-5C5B-4AC4-B4E4-14940A091FB7}"/>
    <dgm:cxn modelId="{0EC8D6DD-5663-40E6-BC12-7C5986E9EE58}" type="presOf" srcId="{489B8B1E-AA7B-4677-931C-6ED2C7899AAE}" destId="{8425A42F-1E7E-4E01-99F6-0D1E6E966DE7}" srcOrd="1" destOrd="0" presId="urn:microsoft.com/office/officeart/2005/8/layout/bList2"/>
    <dgm:cxn modelId="{3FF690F7-0EE5-406F-8422-CD75CD5E7765}" type="presOf" srcId="{489B8B1E-AA7B-4677-931C-6ED2C7899AAE}" destId="{880500CA-E85C-466D-B8CF-21625E5D639D}" srcOrd="0" destOrd="0" presId="urn:microsoft.com/office/officeart/2005/8/layout/bList2"/>
    <dgm:cxn modelId="{3840493E-6E0A-4B68-89FA-68AC99A92045}" type="presOf" srcId="{1A50D639-D68B-47D1-9C97-4A48037DAE64}" destId="{0D365B1E-D049-42B1-965D-0BA8C541E47E}" srcOrd="1" destOrd="0" presId="urn:microsoft.com/office/officeart/2005/8/layout/bList2"/>
    <dgm:cxn modelId="{87975B4A-4AF0-4311-9304-29620AF1812E}" srcId="{3A2A7608-D16D-4926-B836-DFE0919BF208}" destId="{DE8D2B7C-25F5-4B21-9EA7-5ABAE62EAAE2}" srcOrd="0" destOrd="0" parTransId="{E8D31480-CE88-43F9-89EE-A4EADDCFE128}" sibTransId="{66F500D7-3663-4174-829C-68D65DD06DB3}"/>
    <dgm:cxn modelId="{E8293725-5077-4EF9-B232-F1E5CA25A600}" srcId="{5FC1DBCB-FFEF-4E10-A28A-2B0485530ADC}" destId="{88DC1CD3-7675-410C-A74F-D451435D9AA5}" srcOrd="1" destOrd="0" parTransId="{C45023F4-2066-42BC-961C-DA443D4CE027}" sibTransId="{BD7DE69F-C965-46A1-A45E-2CC786A99E64}"/>
    <dgm:cxn modelId="{3FB2E4E4-61D0-4F0E-B770-BC1E6EABB4EF}" srcId="{1A50D639-D68B-47D1-9C97-4A48037DAE64}" destId="{E2E17E6F-E53E-4951-BAC9-854B077DEEA5}" srcOrd="0" destOrd="0" parTransId="{34796823-377E-40DE-A9C0-AC6927CF8D1F}" sibTransId="{E4E6F46F-11B7-4FA7-9159-436242C05D8F}"/>
    <dgm:cxn modelId="{163E51A2-0817-48B7-BA35-1ED8460F5BAC}" type="presOf" srcId="{3721E2E7-BF99-4C0C-9232-C9A642859D4D}" destId="{1C9B2018-E938-421D-90C8-EE6E72278384}" srcOrd="0" destOrd="0" presId="urn:microsoft.com/office/officeart/2005/8/layout/bList2"/>
    <dgm:cxn modelId="{4C09AB5D-1FAD-4C77-B6F0-FDB1C0ECB093}" type="presOf" srcId="{1A50D639-D68B-47D1-9C97-4A48037DAE64}" destId="{360739EE-1FAA-46B2-A790-DC841598D6D5}" srcOrd="0" destOrd="0" presId="urn:microsoft.com/office/officeart/2005/8/layout/bList2"/>
    <dgm:cxn modelId="{AB281D63-C67E-4A58-AB04-B06402C72DE3}" type="presParOf" srcId="{CA743B01-E057-4491-AA22-069B039401A0}" destId="{7D4B0584-3FD2-437E-A4C1-9BB9A1E01E5F}" srcOrd="0" destOrd="0" presId="urn:microsoft.com/office/officeart/2005/8/layout/bList2"/>
    <dgm:cxn modelId="{F1A9C0AA-059B-4BF1-8837-C5A098AE3D48}" type="presParOf" srcId="{7D4B0584-3FD2-437E-A4C1-9BB9A1E01E5F}" destId="{E87702BE-72A2-4443-82D2-C1C755B4D2F8}" srcOrd="0" destOrd="0" presId="urn:microsoft.com/office/officeart/2005/8/layout/bList2"/>
    <dgm:cxn modelId="{BD577C6F-1448-4137-BFC3-BF1F41BDC7AC}" type="presParOf" srcId="{7D4B0584-3FD2-437E-A4C1-9BB9A1E01E5F}" destId="{78F9F476-BE23-45EC-8839-83C1CD1880AB}" srcOrd="1" destOrd="0" presId="urn:microsoft.com/office/officeart/2005/8/layout/bList2"/>
    <dgm:cxn modelId="{E9E6149A-8979-42A9-9AF8-9F3AD3D1FAE0}" type="presParOf" srcId="{7D4B0584-3FD2-437E-A4C1-9BB9A1E01E5F}" destId="{F5BE174A-EFA2-40FC-B6DD-A87B2F5393E4}" srcOrd="2" destOrd="0" presId="urn:microsoft.com/office/officeart/2005/8/layout/bList2"/>
    <dgm:cxn modelId="{EC1AD701-70F4-4E60-A286-0DA043A569CC}" type="presParOf" srcId="{7D4B0584-3FD2-437E-A4C1-9BB9A1E01E5F}" destId="{94488E77-E598-463B-A9B8-C57F981DDF1C}" srcOrd="3" destOrd="0" presId="urn:microsoft.com/office/officeart/2005/8/layout/bList2"/>
    <dgm:cxn modelId="{D07D4314-5420-47CA-B64A-3E16243C61DE}" type="presParOf" srcId="{CA743B01-E057-4491-AA22-069B039401A0}" destId="{C182598E-A927-45BB-AB76-19693458DA25}" srcOrd="1" destOrd="0" presId="urn:microsoft.com/office/officeart/2005/8/layout/bList2"/>
    <dgm:cxn modelId="{B81F0866-AB5E-4B75-B495-57AF6A4F2E8A}" type="presParOf" srcId="{CA743B01-E057-4491-AA22-069B039401A0}" destId="{95F7931B-A53E-44C7-80E2-2E513CBAD862}" srcOrd="2" destOrd="0" presId="urn:microsoft.com/office/officeart/2005/8/layout/bList2"/>
    <dgm:cxn modelId="{6219413E-4D2A-434A-8A60-80E193410B9C}" type="presParOf" srcId="{95F7931B-A53E-44C7-80E2-2E513CBAD862}" destId="{0A3493AB-1168-45D3-B167-0DA8C32ABA7F}" srcOrd="0" destOrd="0" presId="urn:microsoft.com/office/officeart/2005/8/layout/bList2"/>
    <dgm:cxn modelId="{FF9E48FA-BA38-43A9-8FD6-7E439A3FB351}" type="presParOf" srcId="{95F7931B-A53E-44C7-80E2-2E513CBAD862}" destId="{360739EE-1FAA-46B2-A790-DC841598D6D5}" srcOrd="1" destOrd="0" presId="urn:microsoft.com/office/officeart/2005/8/layout/bList2"/>
    <dgm:cxn modelId="{FC172048-BAF9-474E-ADE5-2D9675358837}" type="presParOf" srcId="{95F7931B-A53E-44C7-80E2-2E513CBAD862}" destId="{0D365B1E-D049-42B1-965D-0BA8C541E47E}" srcOrd="2" destOrd="0" presId="urn:microsoft.com/office/officeart/2005/8/layout/bList2"/>
    <dgm:cxn modelId="{8C1DE916-39C6-4E5F-A695-6F4C1E821BB1}" type="presParOf" srcId="{95F7931B-A53E-44C7-80E2-2E513CBAD862}" destId="{42F2743B-C371-40F9-9CA5-5B79AF14B393}" srcOrd="3" destOrd="0" presId="urn:microsoft.com/office/officeart/2005/8/layout/bList2"/>
    <dgm:cxn modelId="{5A93A48C-CC71-4007-857E-F9CF51FCAC03}" type="presParOf" srcId="{CA743B01-E057-4491-AA22-069B039401A0}" destId="{1C9B2018-E938-421D-90C8-EE6E72278384}" srcOrd="3" destOrd="0" presId="urn:microsoft.com/office/officeart/2005/8/layout/bList2"/>
    <dgm:cxn modelId="{BF5394B8-9439-4BC4-91E7-91647139ADF8}" type="presParOf" srcId="{CA743B01-E057-4491-AA22-069B039401A0}" destId="{22584321-4E83-4FE0-A9B9-6864DA95E587}" srcOrd="4" destOrd="0" presId="urn:microsoft.com/office/officeart/2005/8/layout/bList2"/>
    <dgm:cxn modelId="{3B86B9BB-BCCE-4CE9-A6DE-F116F3D0431A}" type="presParOf" srcId="{22584321-4E83-4FE0-A9B9-6864DA95E587}" destId="{0BEDE987-FA3F-49C6-AFBD-B2487373C874}" srcOrd="0" destOrd="0" presId="urn:microsoft.com/office/officeart/2005/8/layout/bList2"/>
    <dgm:cxn modelId="{18BFD152-E408-4ACA-9B8E-05C106BE3AA7}" type="presParOf" srcId="{22584321-4E83-4FE0-A9B9-6864DA95E587}" destId="{D8ABA94C-28E3-4486-84E3-69B8D86B8483}" srcOrd="1" destOrd="0" presId="urn:microsoft.com/office/officeart/2005/8/layout/bList2"/>
    <dgm:cxn modelId="{83431A19-FEF9-46C1-A0FF-42BE0458C74E}" type="presParOf" srcId="{22584321-4E83-4FE0-A9B9-6864DA95E587}" destId="{2C814DBE-92CB-4E96-9690-A88A25D0A995}" srcOrd="2" destOrd="0" presId="urn:microsoft.com/office/officeart/2005/8/layout/bList2"/>
    <dgm:cxn modelId="{6384409D-C587-4D8C-BBEC-66913366738E}" type="presParOf" srcId="{22584321-4E83-4FE0-A9B9-6864DA95E587}" destId="{9355AB2C-4A76-417C-9FCC-654ACF20B183}" srcOrd="3" destOrd="0" presId="urn:microsoft.com/office/officeart/2005/8/layout/bList2"/>
    <dgm:cxn modelId="{54CCF8C6-1674-435A-8720-B79A9BAA5712}" type="presParOf" srcId="{CA743B01-E057-4491-AA22-069B039401A0}" destId="{5C6D0E5D-C2FF-42B0-A7DD-CD36ECC13E56}" srcOrd="5" destOrd="0" presId="urn:microsoft.com/office/officeart/2005/8/layout/bList2"/>
    <dgm:cxn modelId="{778FEBFB-CFA7-48D3-9E27-C1D5AE73547C}" type="presParOf" srcId="{CA743B01-E057-4491-AA22-069B039401A0}" destId="{26F6478F-91F0-47BE-8E69-A58B11657A7E}" srcOrd="6" destOrd="0" presId="urn:microsoft.com/office/officeart/2005/8/layout/bList2"/>
    <dgm:cxn modelId="{19A4A62C-51D9-4669-B944-DB5438D8E565}" type="presParOf" srcId="{26F6478F-91F0-47BE-8E69-A58B11657A7E}" destId="{E92E36B9-14BD-4914-85D7-FFC783A46A66}" srcOrd="0" destOrd="0" presId="urn:microsoft.com/office/officeart/2005/8/layout/bList2"/>
    <dgm:cxn modelId="{F73B445D-4F19-4330-9C00-94762335C19A}" type="presParOf" srcId="{26F6478F-91F0-47BE-8E69-A58B11657A7E}" destId="{880500CA-E85C-466D-B8CF-21625E5D639D}" srcOrd="1" destOrd="0" presId="urn:microsoft.com/office/officeart/2005/8/layout/bList2"/>
    <dgm:cxn modelId="{C3A68B5D-B5BE-4AC5-ADDF-231B8187D24C}" type="presParOf" srcId="{26F6478F-91F0-47BE-8E69-A58B11657A7E}" destId="{8425A42F-1E7E-4E01-99F6-0D1E6E966DE7}" srcOrd="2" destOrd="0" presId="urn:microsoft.com/office/officeart/2005/8/layout/bList2"/>
    <dgm:cxn modelId="{5BC44B1E-AF86-43C4-8D29-532D2465E913}" type="presParOf" srcId="{26F6478F-91F0-47BE-8E69-A58B11657A7E}" destId="{8EAFEE62-7D27-4599-8A39-4B69B9F2B976}"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035184-7869-4DAC-8126-D9E96C18F093}">
      <dsp:nvSpPr>
        <dsp:cNvPr id="0" name=""/>
        <dsp:cNvSpPr/>
      </dsp:nvSpPr>
      <dsp:spPr>
        <a:xfrm>
          <a:off x="2614777" y="2066102"/>
          <a:ext cx="1653909" cy="1695484"/>
        </a:xfrm>
        <a:prstGeom prst="ellipse">
          <a:avLst/>
        </a:prstGeom>
        <a:solidFill>
          <a:srgbClr val="1EE63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rPr>
            <a:t>Threat of Existing Rivals</a:t>
          </a:r>
          <a:endParaRPr lang="en-US" sz="1800" b="1" kern="1200" dirty="0">
            <a:solidFill>
              <a:schemeClr val="bg1"/>
            </a:solidFill>
          </a:endParaRPr>
        </a:p>
      </dsp:txBody>
      <dsp:txXfrm>
        <a:off x="2856986" y="2314400"/>
        <a:ext cx="1169491" cy="1198888"/>
      </dsp:txXfrm>
    </dsp:sp>
    <dsp:sp modelId="{A7494FDC-F29D-436C-A7AF-7907BCA26C0A}">
      <dsp:nvSpPr>
        <dsp:cNvPr id="0" name=""/>
        <dsp:cNvSpPr/>
      </dsp:nvSpPr>
      <dsp:spPr>
        <a:xfrm rot="10762033">
          <a:off x="1710157" y="2908853"/>
          <a:ext cx="904695" cy="38238"/>
        </a:xfrm>
        <a:custGeom>
          <a:avLst/>
          <a:gdLst/>
          <a:ahLst/>
          <a:cxnLst/>
          <a:rect l="0" t="0" r="0" b="0"/>
          <a:pathLst>
            <a:path>
              <a:moveTo>
                <a:pt x="0" y="19119"/>
              </a:moveTo>
              <a:lnTo>
                <a:pt x="904695" y="19119"/>
              </a:lnTo>
            </a:path>
          </a:pathLst>
        </a:custGeom>
        <a:noFill/>
        <a:ln w="19050"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a:p>
      </dsp:txBody>
      <dsp:txXfrm rot="10800000">
        <a:off x="2139888" y="2905356"/>
        <a:ext cx="45234" cy="45234"/>
      </dsp:txXfrm>
    </dsp:sp>
    <dsp:sp modelId="{FF7EE07D-DE91-4E53-8EB3-A121B0C2E0D2}">
      <dsp:nvSpPr>
        <dsp:cNvPr id="0" name=""/>
        <dsp:cNvSpPr/>
      </dsp:nvSpPr>
      <dsp:spPr>
        <a:xfrm>
          <a:off x="106272" y="2139845"/>
          <a:ext cx="1603962" cy="1603962"/>
        </a:xfrm>
        <a:prstGeom prst="ellipse">
          <a:avLst/>
        </a:prstGeom>
        <a:solidFill>
          <a:srgbClr val="990000"/>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Threat of New Entrants</a:t>
          </a:r>
          <a:endParaRPr lang="en-US" sz="1800" b="1" kern="1200" dirty="0">
            <a:solidFill>
              <a:schemeClr val="tx1"/>
            </a:solidFill>
          </a:endParaRPr>
        </a:p>
      </dsp:txBody>
      <dsp:txXfrm>
        <a:off x="341167" y="2374740"/>
        <a:ext cx="1134172" cy="1134172"/>
      </dsp:txXfrm>
    </dsp:sp>
    <dsp:sp modelId="{B73C18F9-56B0-45FF-B853-F8FB6AA6A111}">
      <dsp:nvSpPr>
        <dsp:cNvPr id="0" name=""/>
        <dsp:cNvSpPr/>
      </dsp:nvSpPr>
      <dsp:spPr>
        <a:xfrm rot="21597333">
          <a:off x="4268687" y="2893876"/>
          <a:ext cx="535980" cy="38238"/>
        </a:xfrm>
        <a:custGeom>
          <a:avLst/>
          <a:gdLst/>
          <a:ahLst/>
          <a:cxnLst/>
          <a:rect l="0" t="0" r="0" b="0"/>
          <a:pathLst>
            <a:path>
              <a:moveTo>
                <a:pt x="0" y="19119"/>
              </a:moveTo>
              <a:lnTo>
                <a:pt x="535980" y="19119"/>
              </a:lnTo>
            </a:path>
          </a:pathLst>
        </a:custGeom>
        <a:noFill/>
        <a:ln w="19050"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a:p>
      </dsp:txBody>
      <dsp:txXfrm>
        <a:off x="4523277" y="2899596"/>
        <a:ext cx="26799" cy="26799"/>
      </dsp:txXfrm>
    </dsp:sp>
    <dsp:sp modelId="{C04FAA11-5B12-451F-84E7-D2C43D4CF086}">
      <dsp:nvSpPr>
        <dsp:cNvPr id="0" name=""/>
        <dsp:cNvSpPr/>
      </dsp:nvSpPr>
      <dsp:spPr>
        <a:xfrm>
          <a:off x="4804666" y="2066096"/>
          <a:ext cx="1756787" cy="1692019"/>
        </a:xfrm>
        <a:prstGeom prst="ellipse">
          <a:avLst/>
        </a:prstGeom>
        <a:solidFill>
          <a:srgbClr val="FFFF00"/>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rPr>
            <a:t>Threat of Substitutes</a:t>
          </a:r>
          <a:endParaRPr lang="en-US" sz="1800" b="1" kern="1200" dirty="0">
            <a:solidFill>
              <a:schemeClr val="bg1"/>
            </a:solidFill>
          </a:endParaRPr>
        </a:p>
      </dsp:txBody>
      <dsp:txXfrm>
        <a:off x="5061941" y="2313886"/>
        <a:ext cx="1242237" cy="1196439"/>
      </dsp:txXfrm>
    </dsp:sp>
    <dsp:sp modelId="{78797D6A-A01D-4716-9E92-94CEED138A79}">
      <dsp:nvSpPr>
        <dsp:cNvPr id="0" name=""/>
        <dsp:cNvSpPr/>
      </dsp:nvSpPr>
      <dsp:spPr>
        <a:xfrm rot="5320562">
          <a:off x="3235439" y="3973390"/>
          <a:ext cx="462445" cy="38238"/>
        </a:xfrm>
        <a:custGeom>
          <a:avLst/>
          <a:gdLst/>
          <a:ahLst/>
          <a:cxnLst/>
          <a:rect l="0" t="0" r="0" b="0"/>
          <a:pathLst>
            <a:path>
              <a:moveTo>
                <a:pt x="0" y="19119"/>
              </a:moveTo>
              <a:lnTo>
                <a:pt x="462445" y="19119"/>
              </a:lnTo>
            </a:path>
          </a:pathLst>
        </a:custGeom>
        <a:noFill/>
        <a:ln w="19050"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a:p>
      </dsp:txBody>
      <dsp:txXfrm>
        <a:off x="3455101" y="3980948"/>
        <a:ext cx="23122" cy="23122"/>
      </dsp:txXfrm>
    </dsp:sp>
    <dsp:sp modelId="{7E34B18D-CF75-49C0-AB4C-10A6D32EAA45}">
      <dsp:nvSpPr>
        <dsp:cNvPr id="0" name=""/>
        <dsp:cNvSpPr/>
      </dsp:nvSpPr>
      <dsp:spPr>
        <a:xfrm>
          <a:off x="2573278" y="4223507"/>
          <a:ext cx="1834515" cy="1603962"/>
        </a:xfrm>
        <a:prstGeom prst="ellipse">
          <a:avLst/>
        </a:prstGeom>
        <a:solidFill>
          <a:srgbClr val="B5781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rPr>
            <a:t>Bargaining Power of Customers</a:t>
          </a:r>
          <a:endParaRPr lang="en-US" sz="1800" b="1" kern="1200" dirty="0">
            <a:solidFill>
              <a:schemeClr val="bg1"/>
            </a:solidFill>
          </a:endParaRPr>
        </a:p>
      </dsp:txBody>
      <dsp:txXfrm>
        <a:off x="2841937" y="4458402"/>
        <a:ext cx="1297197" cy="1134172"/>
      </dsp:txXfrm>
    </dsp:sp>
    <dsp:sp modelId="{1BC54574-7033-450D-AF8C-481C4488E5B6}">
      <dsp:nvSpPr>
        <dsp:cNvPr id="0" name=""/>
        <dsp:cNvSpPr/>
      </dsp:nvSpPr>
      <dsp:spPr>
        <a:xfrm rot="16165258">
          <a:off x="3233305" y="1849178"/>
          <a:ext cx="395720" cy="38238"/>
        </a:xfrm>
        <a:custGeom>
          <a:avLst/>
          <a:gdLst/>
          <a:ahLst/>
          <a:cxnLst/>
          <a:rect l="0" t="0" r="0" b="0"/>
          <a:pathLst>
            <a:path>
              <a:moveTo>
                <a:pt x="0" y="19119"/>
              </a:moveTo>
              <a:lnTo>
                <a:pt x="395720" y="19119"/>
              </a:lnTo>
            </a:path>
          </a:pathLst>
        </a:custGeom>
        <a:noFill/>
        <a:ln w="19050"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a:p>
      </dsp:txBody>
      <dsp:txXfrm rot="10800000">
        <a:off x="3421272" y="1858405"/>
        <a:ext cx="19786" cy="19786"/>
      </dsp:txXfrm>
    </dsp:sp>
    <dsp:sp modelId="{93853037-DA0D-45DD-9A71-D3D0C39D49BA}">
      <dsp:nvSpPr>
        <dsp:cNvPr id="0" name=""/>
        <dsp:cNvSpPr/>
      </dsp:nvSpPr>
      <dsp:spPr>
        <a:xfrm>
          <a:off x="2478591" y="259"/>
          <a:ext cx="1884270" cy="1670221"/>
        </a:xfrm>
        <a:prstGeom prst="ellipse">
          <a:avLst/>
        </a:prstGeom>
        <a:solidFill>
          <a:srgbClr val="FFFF00"/>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rPr>
            <a:t>Bargaining Power of Suppliers</a:t>
          </a:r>
          <a:endParaRPr lang="en-US" sz="1800" b="1" kern="1200" dirty="0">
            <a:solidFill>
              <a:schemeClr val="bg1"/>
            </a:solidFill>
          </a:endParaRPr>
        </a:p>
      </dsp:txBody>
      <dsp:txXfrm>
        <a:off x="2754536" y="244857"/>
        <a:ext cx="1332380" cy="11810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D4460-A480-4575-ABD1-3C902BD42CB5}">
      <dsp:nvSpPr>
        <dsp:cNvPr id="0" name=""/>
        <dsp:cNvSpPr/>
      </dsp:nvSpPr>
      <dsp:spPr>
        <a:xfrm>
          <a:off x="0" y="0"/>
          <a:ext cx="1143000" cy="543123"/>
        </a:xfrm>
        <a:prstGeom prst="roundRect">
          <a:avLst>
            <a:gd name="adj" fmla="val 10000"/>
          </a:avLst>
        </a:prstGeom>
        <a:solidFill>
          <a:srgbClr val="FFFF00"/>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solidFill>
                <a:schemeClr val="bg1"/>
              </a:solidFill>
            </a:rPr>
            <a:t>LOW</a:t>
          </a:r>
          <a:endParaRPr lang="en-US" sz="1400" kern="1200" dirty="0">
            <a:solidFill>
              <a:schemeClr val="bg1"/>
            </a:solidFill>
          </a:endParaRPr>
        </a:p>
      </dsp:txBody>
      <dsp:txXfrm>
        <a:off x="282912" y="0"/>
        <a:ext cx="860087" cy="543123"/>
      </dsp:txXfrm>
    </dsp:sp>
    <dsp:sp modelId="{B10F1A17-C173-430A-ABD3-F67117158291}">
      <dsp:nvSpPr>
        <dsp:cNvPr id="0" name=""/>
        <dsp:cNvSpPr/>
      </dsp:nvSpPr>
      <dsp:spPr>
        <a:xfrm>
          <a:off x="54312" y="54312"/>
          <a:ext cx="228600" cy="434498"/>
        </a:xfrm>
        <a:prstGeom prst="roundRect">
          <a:avLst>
            <a:gd name="adj" fmla="val 10000"/>
          </a:avLst>
        </a:prstGeom>
        <a:solidFill>
          <a:srgbClr val="FFFF00"/>
        </a:solidFill>
        <a:ln w="19050" cap="flat" cmpd="sng" algn="ctr">
          <a:noFill/>
          <a:prstDash val="solid"/>
        </a:ln>
        <a:effectLst/>
      </dsp:spPr>
      <dsp:style>
        <a:lnRef idx="2">
          <a:scrgbClr r="0" g="0" b="0"/>
        </a:lnRef>
        <a:fillRef idx="1">
          <a:scrgbClr r="0" g="0" b="0"/>
        </a:fillRef>
        <a:effectRef idx="0">
          <a:scrgbClr r="0" g="0" b="0"/>
        </a:effectRef>
        <a:fontRef idx="minor"/>
      </dsp:style>
    </dsp:sp>
    <dsp:sp modelId="{A046BE8B-BD36-4DCA-924F-8CD5E6E6DE1E}">
      <dsp:nvSpPr>
        <dsp:cNvPr id="0" name=""/>
        <dsp:cNvSpPr/>
      </dsp:nvSpPr>
      <dsp:spPr>
        <a:xfrm>
          <a:off x="0" y="597435"/>
          <a:ext cx="1143000" cy="543123"/>
        </a:xfrm>
        <a:prstGeom prst="roundRect">
          <a:avLst>
            <a:gd name="adj" fmla="val 10000"/>
          </a:avLst>
        </a:prstGeom>
        <a:solidFill>
          <a:srgbClr val="1EE63F"/>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solidFill>
                <a:schemeClr val="tx1"/>
              </a:solidFill>
            </a:rPr>
            <a:t>MEDIUM</a:t>
          </a:r>
          <a:endParaRPr lang="en-US" sz="1400" kern="1200" dirty="0">
            <a:solidFill>
              <a:schemeClr val="tx1"/>
            </a:solidFill>
          </a:endParaRPr>
        </a:p>
      </dsp:txBody>
      <dsp:txXfrm>
        <a:off x="282912" y="597435"/>
        <a:ext cx="860087" cy="543123"/>
      </dsp:txXfrm>
    </dsp:sp>
    <dsp:sp modelId="{4562FF1D-E85D-472C-99F7-4D0C6F918827}">
      <dsp:nvSpPr>
        <dsp:cNvPr id="0" name=""/>
        <dsp:cNvSpPr/>
      </dsp:nvSpPr>
      <dsp:spPr>
        <a:xfrm>
          <a:off x="54312" y="651748"/>
          <a:ext cx="228600" cy="434498"/>
        </a:xfrm>
        <a:prstGeom prst="roundRect">
          <a:avLst>
            <a:gd name="adj" fmla="val 10000"/>
          </a:avLst>
        </a:prstGeom>
        <a:solidFill>
          <a:srgbClr val="1EE63F"/>
        </a:solidFill>
        <a:ln w="19050" cap="flat" cmpd="sng" algn="ctr">
          <a:noFill/>
          <a:prstDash val="solid"/>
        </a:ln>
        <a:effectLst/>
      </dsp:spPr>
      <dsp:style>
        <a:lnRef idx="2">
          <a:scrgbClr r="0" g="0" b="0"/>
        </a:lnRef>
        <a:fillRef idx="1">
          <a:scrgbClr r="0" g="0" b="0"/>
        </a:fillRef>
        <a:effectRef idx="0">
          <a:scrgbClr r="0" g="0" b="0"/>
        </a:effectRef>
        <a:fontRef idx="minor"/>
      </dsp:style>
    </dsp:sp>
    <dsp:sp modelId="{10E4BF48-FD34-4B81-B1DC-6F49889AD28D}">
      <dsp:nvSpPr>
        <dsp:cNvPr id="0" name=""/>
        <dsp:cNvSpPr/>
      </dsp:nvSpPr>
      <dsp:spPr>
        <a:xfrm>
          <a:off x="0" y="1194871"/>
          <a:ext cx="1143000" cy="543123"/>
        </a:xfrm>
        <a:prstGeom prst="roundRect">
          <a:avLst>
            <a:gd name="adj" fmla="val 10000"/>
          </a:avLst>
        </a:prstGeom>
        <a:solidFill>
          <a:schemeClr val="accent6">
            <a:lumMod val="75000"/>
          </a:schemeClr>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solidFill>
                <a:schemeClr val="tx1"/>
              </a:solidFill>
            </a:rPr>
            <a:t>HIGH</a:t>
          </a:r>
          <a:endParaRPr lang="en-US" sz="1400" kern="1200" dirty="0">
            <a:solidFill>
              <a:schemeClr val="tx1"/>
            </a:solidFill>
          </a:endParaRPr>
        </a:p>
      </dsp:txBody>
      <dsp:txXfrm>
        <a:off x="282912" y="1194871"/>
        <a:ext cx="860087" cy="543123"/>
      </dsp:txXfrm>
    </dsp:sp>
    <dsp:sp modelId="{75D2CFBB-C76A-450E-9ADA-06ECB757EA97}">
      <dsp:nvSpPr>
        <dsp:cNvPr id="0" name=""/>
        <dsp:cNvSpPr/>
      </dsp:nvSpPr>
      <dsp:spPr>
        <a:xfrm>
          <a:off x="54312" y="1249183"/>
          <a:ext cx="228600" cy="434498"/>
        </a:xfrm>
        <a:prstGeom prst="roundRect">
          <a:avLst>
            <a:gd name="adj" fmla="val 10000"/>
          </a:avLst>
        </a:prstGeom>
        <a:solidFill>
          <a:schemeClr val="accent6">
            <a:lumMod val="75000"/>
          </a:schemeClr>
        </a:solidFill>
        <a:ln w="19050" cap="flat" cmpd="sng" algn="ctr">
          <a:noFill/>
          <a:prstDash val="solid"/>
        </a:ln>
        <a:effectLst/>
      </dsp:spPr>
      <dsp:style>
        <a:lnRef idx="2">
          <a:scrgbClr r="0" g="0" b="0"/>
        </a:lnRef>
        <a:fillRef idx="1">
          <a:scrgbClr r="0" g="0" b="0"/>
        </a:fillRef>
        <a:effectRef idx="0">
          <a:scrgbClr r="0" g="0" b="0"/>
        </a:effectRef>
        <a:fontRef idx="minor"/>
      </dsp:style>
    </dsp:sp>
    <dsp:sp modelId="{C79307C7-3EBD-4F21-86BE-30B3FA70BF21}">
      <dsp:nvSpPr>
        <dsp:cNvPr id="0" name=""/>
        <dsp:cNvSpPr/>
      </dsp:nvSpPr>
      <dsp:spPr>
        <a:xfrm>
          <a:off x="0" y="1792307"/>
          <a:ext cx="1143000" cy="543123"/>
        </a:xfrm>
        <a:prstGeom prst="roundRect">
          <a:avLst>
            <a:gd name="adj" fmla="val 10000"/>
          </a:avLst>
        </a:prstGeom>
        <a:solidFill>
          <a:srgbClr val="990000"/>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solidFill>
                <a:schemeClr val="tx1"/>
              </a:solidFill>
            </a:rPr>
            <a:t>VERY HIGH</a:t>
          </a:r>
          <a:endParaRPr lang="en-US" sz="1400" kern="1200" dirty="0">
            <a:solidFill>
              <a:schemeClr val="tx1"/>
            </a:solidFill>
          </a:endParaRPr>
        </a:p>
      </dsp:txBody>
      <dsp:txXfrm>
        <a:off x="282912" y="1792307"/>
        <a:ext cx="860087" cy="543123"/>
      </dsp:txXfrm>
    </dsp:sp>
    <dsp:sp modelId="{A4092F1E-1A08-4B39-9B1F-DFACD9F19053}">
      <dsp:nvSpPr>
        <dsp:cNvPr id="0" name=""/>
        <dsp:cNvSpPr/>
      </dsp:nvSpPr>
      <dsp:spPr>
        <a:xfrm>
          <a:off x="54312" y="1846619"/>
          <a:ext cx="228600" cy="434498"/>
        </a:xfrm>
        <a:prstGeom prst="roundRect">
          <a:avLst>
            <a:gd name="adj" fmla="val 10000"/>
          </a:avLst>
        </a:prstGeom>
        <a:solidFill>
          <a:srgbClr val="990000"/>
        </a:solidFill>
        <a:ln w="1905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702BE-72A2-4443-82D2-C1C755B4D2F8}">
      <dsp:nvSpPr>
        <dsp:cNvPr id="0" name=""/>
        <dsp:cNvSpPr/>
      </dsp:nvSpPr>
      <dsp:spPr>
        <a:xfrm>
          <a:off x="7412" y="1098839"/>
          <a:ext cx="2628407" cy="1962050"/>
        </a:xfrm>
        <a:prstGeom prst="round2SameRect">
          <a:avLst>
            <a:gd name="adj1" fmla="val 8000"/>
            <a:gd name="adj2" fmla="val 0"/>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BE174A-EFA2-40FC-B6DD-A87B2F5393E4}">
      <dsp:nvSpPr>
        <dsp:cNvPr id="0" name=""/>
        <dsp:cNvSpPr/>
      </dsp:nvSpPr>
      <dsp:spPr>
        <a:xfrm>
          <a:off x="7412" y="3060890"/>
          <a:ext cx="2628407" cy="843681"/>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0" rIns="33020" bIns="0" numCol="1" spcCol="1270" anchor="ctr" anchorCtr="0">
          <a:noAutofit/>
        </a:bodyPr>
        <a:lstStyle/>
        <a:p>
          <a:pPr lvl="0" algn="l" defTabSz="1155700" rtl="0">
            <a:lnSpc>
              <a:spcPct val="90000"/>
            </a:lnSpc>
            <a:spcBef>
              <a:spcPct val="0"/>
            </a:spcBef>
            <a:spcAft>
              <a:spcPct val="35000"/>
            </a:spcAft>
          </a:pPr>
          <a:r>
            <a:rPr lang="en-US" sz="2600" kern="1200" smtClean="0"/>
            <a:t>Centralize</a:t>
          </a:r>
          <a:endParaRPr lang="en-US" sz="2600" kern="1200"/>
        </a:p>
      </dsp:txBody>
      <dsp:txXfrm>
        <a:off x="7412" y="3060890"/>
        <a:ext cx="1850991" cy="843681"/>
      </dsp:txXfrm>
    </dsp:sp>
    <dsp:sp modelId="{94488E77-E598-463B-A9B8-C57F981DDF1C}">
      <dsp:nvSpPr>
        <dsp:cNvPr id="0" name=""/>
        <dsp:cNvSpPr/>
      </dsp:nvSpPr>
      <dsp:spPr>
        <a:xfrm>
          <a:off x="1932756" y="3194901"/>
          <a:ext cx="919942" cy="919942"/>
        </a:xfrm>
        <a:prstGeom prst="ellipse">
          <a:avLst/>
        </a:prstGeom>
        <a:blipFill rotWithShape="1">
          <a:blip xmlns:r="http://schemas.openxmlformats.org/officeDocument/2006/relationships" r:embed="rId1"/>
          <a:stretch>
            <a:fillRect/>
          </a:stretch>
        </a:blipFill>
        <a:ln w="1905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3493AB-1168-45D3-B167-0DA8C32ABA7F}">
      <dsp:nvSpPr>
        <dsp:cNvPr id="0" name=""/>
        <dsp:cNvSpPr/>
      </dsp:nvSpPr>
      <dsp:spPr>
        <a:xfrm>
          <a:off x="3080609" y="1098839"/>
          <a:ext cx="2628407" cy="1962050"/>
        </a:xfrm>
        <a:prstGeom prst="round2SameRect">
          <a:avLst>
            <a:gd name="adj1" fmla="val 8000"/>
            <a:gd name="adj2" fmla="val 0"/>
          </a:avLst>
        </a:prstGeom>
        <a:solidFill>
          <a:schemeClr val="lt1">
            <a:alpha val="90000"/>
            <a:hueOff val="0"/>
            <a:satOff val="0"/>
            <a:lumOff val="0"/>
            <a:alphaOff val="0"/>
          </a:schemeClr>
        </a:solidFill>
        <a:ln w="19050" cap="flat" cmpd="sng" algn="ctr">
          <a:solidFill>
            <a:schemeClr val="accent5">
              <a:hueOff val="-6143153"/>
              <a:satOff val="6875"/>
              <a:lumOff val="39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76200" rIns="25400" bIns="25400" numCol="1" spcCol="1270" anchor="t" anchorCtr="0">
          <a:noAutofit/>
        </a:bodyPr>
        <a:lstStyle/>
        <a:p>
          <a:pPr marL="228600" lvl="1" indent="-228600" algn="l" defTabSz="889000">
            <a:lnSpc>
              <a:spcPct val="150000"/>
            </a:lnSpc>
            <a:spcBef>
              <a:spcPct val="0"/>
            </a:spcBef>
            <a:spcAft>
              <a:spcPct val="15000"/>
            </a:spcAft>
            <a:buChar char="••"/>
          </a:pPr>
          <a:r>
            <a:rPr lang="en-US" sz="2000" kern="1200" dirty="0" smtClean="0">
              <a:latin typeface="Lucida Sans Unicode" panose="020B0602030504020204" pitchFamily="34" charset="0"/>
              <a:cs typeface="Lucida Sans Unicode" panose="020B0602030504020204" pitchFamily="34" charset="0"/>
            </a:rPr>
            <a:t>Bring the designs to daily use</a:t>
          </a:r>
          <a:endParaRPr lang="en-US" sz="2000" kern="1200" dirty="0">
            <a:latin typeface="Lucida Sans Unicode" panose="020B0602030504020204" pitchFamily="34" charset="0"/>
            <a:cs typeface="Lucida Sans Unicode" panose="020B0602030504020204" pitchFamily="34" charset="0"/>
          </a:endParaRPr>
        </a:p>
        <a:p>
          <a:pPr marL="228600" lvl="1" indent="-228600" algn="l" defTabSz="889000">
            <a:lnSpc>
              <a:spcPct val="150000"/>
            </a:lnSpc>
            <a:spcBef>
              <a:spcPct val="0"/>
            </a:spcBef>
            <a:spcAft>
              <a:spcPct val="15000"/>
            </a:spcAft>
            <a:buChar char="••"/>
          </a:pPr>
          <a:r>
            <a:rPr lang="en-US" sz="2000" kern="1200" dirty="0" smtClean="0">
              <a:latin typeface="Lucida Sans Unicode" panose="020B0602030504020204" pitchFamily="34" charset="0"/>
              <a:cs typeface="Lucida Sans Unicode" panose="020B0602030504020204" pitchFamily="34" charset="0"/>
            </a:rPr>
            <a:t>Catch up trends</a:t>
          </a:r>
          <a:endParaRPr lang="en-US" sz="2000" kern="1200" dirty="0">
            <a:latin typeface="Lucida Sans Unicode" panose="020B0602030504020204" pitchFamily="34" charset="0"/>
            <a:cs typeface="Lucida Sans Unicode" panose="020B0602030504020204" pitchFamily="34" charset="0"/>
          </a:endParaRPr>
        </a:p>
        <a:p>
          <a:pPr marL="228600" lvl="1" indent="-228600" algn="l" defTabSz="889000">
            <a:lnSpc>
              <a:spcPct val="150000"/>
            </a:lnSpc>
            <a:spcBef>
              <a:spcPct val="0"/>
            </a:spcBef>
            <a:spcAft>
              <a:spcPct val="15000"/>
            </a:spcAft>
            <a:buChar char="••"/>
          </a:pPr>
          <a:endParaRPr lang="en-US" sz="2000" kern="1200" dirty="0">
            <a:latin typeface="Lucida Sans Unicode" panose="020B0602030504020204" pitchFamily="34" charset="0"/>
            <a:cs typeface="Lucida Sans Unicode" panose="020B0602030504020204" pitchFamily="34" charset="0"/>
          </a:endParaRPr>
        </a:p>
        <a:p>
          <a:pPr marL="228600" lvl="1" indent="-228600" algn="l" defTabSz="889000">
            <a:lnSpc>
              <a:spcPct val="150000"/>
            </a:lnSpc>
            <a:spcBef>
              <a:spcPct val="0"/>
            </a:spcBef>
            <a:spcAft>
              <a:spcPct val="15000"/>
            </a:spcAft>
            <a:buChar char="••"/>
          </a:pPr>
          <a:endParaRPr lang="en-US" sz="2000" kern="1200" dirty="0">
            <a:solidFill>
              <a:schemeClr val="bg1"/>
            </a:solidFill>
            <a:latin typeface="Lucida Sans Unicode" panose="020B0602030504020204" pitchFamily="34" charset="0"/>
            <a:cs typeface="Lucida Sans Unicode" panose="020B0602030504020204" pitchFamily="34" charset="0"/>
          </a:endParaRPr>
        </a:p>
      </dsp:txBody>
      <dsp:txXfrm>
        <a:off x="3126582" y="1144812"/>
        <a:ext cx="2536461" cy="1916077"/>
      </dsp:txXfrm>
    </dsp:sp>
    <dsp:sp modelId="{0D365B1E-D049-42B1-965D-0BA8C541E47E}">
      <dsp:nvSpPr>
        <dsp:cNvPr id="0" name=""/>
        <dsp:cNvSpPr/>
      </dsp:nvSpPr>
      <dsp:spPr>
        <a:xfrm>
          <a:off x="3080609" y="3060890"/>
          <a:ext cx="2628407" cy="843681"/>
        </a:xfrm>
        <a:prstGeom prst="rect">
          <a:avLst/>
        </a:prstGeom>
        <a:solidFill>
          <a:schemeClr val="accent5">
            <a:hueOff val="-6143153"/>
            <a:satOff val="6875"/>
            <a:lumOff val="392"/>
            <a:alphaOff val="0"/>
          </a:schemeClr>
        </a:solidFill>
        <a:ln w="19050" cap="flat" cmpd="sng" algn="ctr">
          <a:solidFill>
            <a:schemeClr val="accent5">
              <a:hueOff val="-6143153"/>
              <a:satOff val="6875"/>
              <a:lumOff val="39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0" rIns="33020" bIns="0" numCol="1" spcCol="1270" anchor="ctr" anchorCtr="0">
          <a:noAutofit/>
        </a:bodyPr>
        <a:lstStyle/>
        <a:p>
          <a:pPr lvl="0" algn="l" defTabSz="1155700" rtl="0">
            <a:lnSpc>
              <a:spcPct val="90000"/>
            </a:lnSpc>
            <a:spcBef>
              <a:spcPct val="0"/>
            </a:spcBef>
            <a:spcAft>
              <a:spcPct val="35000"/>
            </a:spcAft>
          </a:pPr>
          <a:r>
            <a:rPr lang="en-US" sz="2600" kern="1200" smtClean="0"/>
            <a:t>Diversify + Fast fashion</a:t>
          </a:r>
          <a:endParaRPr lang="en-US" sz="2600" kern="1200"/>
        </a:p>
      </dsp:txBody>
      <dsp:txXfrm>
        <a:off x="3080609" y="3060890"/>
        <a:ext cx="1850991" cy="843681"/>
      </dsp:txXfrm>
    </dsp:sp>
    <dsp:sp modelId="{42F2743B-C371-40F9-9CA5-5B79AF14B393}">
      <dsp:nvSpPr>
        <dsp:cNvPr id="0" name=""/>
        <dsp:cNvSpPr/>
      </dsp:nvSpPr>
      <dsp:spPr>
        <a:xfrm>
          <a:off x="5005954" y="3194901"/>
          <a:ext cx="919942" cy="91994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905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EDE987-FA3F-49C6-AFBD-B2487373C874}">
      <dsp:nvSpPr>
        <dsp:cNvPr id="0" name=""/>
        <dsp:cNvSpPr/>
      </dsp:nvSpPr>
      <dsp:spPr>
        <a:xfrm>
          <a:off x="6153807" y="1098839"/>
          <a:ext cx="2628407" cy="1962050"/>
        </a:xfrm>
        <a:prstGeom prst="round2SameRect">
          <a:avLst>
            <a:gd name="adj1" fmla="val 8000"/>
            <a:gd name="adj2" fmla="val 0"/>
          </a:avLst>
        </a:prstGeom>
        <a:solidFill>
          <a:schemeClr val="lt1">
            <a:alpha val="90000"/>
            <a:hueOff val="0"/>
            <a:satOff val="0"/>
            <a:lumOff val="0"/>
            <a:alphaOff val="0"/>
          </a:schemeClr>
        </a:solidFill>
        <a:ln w="19050" cap="flat" cmpd="sng" algn="ctr">
          <a:solidFill>
            <a:schemeClr val="accent5">
              <a:hueOff val="-12286306"/>
              <a:satOff val="13750"/>
              <a:lumOff val="7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80010" rIns="26670" bIns="26670"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solidFill>
                <a:schemeClr val="bg1"/>
              </a:solidFill>
              <a:latin typeface="Lucida Sans Unicode" panose="020B0602030504020204" pitchFamily="34" charset="0"/>
              <a:cs typeface="Lucida Sans Unicode" panose="020B0602030504020204" pitchFamily="34" charset="0"/>
            </a:rPr>
            <a:t>Enroll artisans</a:t>
          </a:r>
          <a:endParaRPr lang="en-US" sz="2100" kern="1200" dirty="0"/>
        </a:p>
        <a:p>
          <a:pPr marL="228600" lvl="1" indent="-228600" algn="l" defTabSz="933450">
            <a:lnSpc>
              <a:spcPct val="90000"/>
            </a:lnSpc>
            <a:spcBef>
              <a:spcPct val="0"/>
            </a:spcBef>
            <a:spcAft>
              <a:spcPct val="15000"/>
            </a:spcAft>
            <a:buChar char="••"/>
          </a:pPr>
          <a:r>
            <a:rPr lang="en-US" sz="2100" kern="1200" dirty="0" smtClean="0">
              <a:solidFill>
                <a:schemeClr val="bg1"/>
              </a:solidFill>
              <a:latin typeface="Lucida Sans Unicode" panose="020B0602030504020204" pitchFamily="34" charset="0"/>
              <a:cs typeface="Lucida Sans Unicode" panose="020B0602030504020204" pitchFamily="34" charset="0"/>
            </a:rPr>
            <a:t>Understand strengths</a:t>
          </a:r>
          <a:endParaRPr lang="en-US" sz="2100" kern="1200" dirty="0">
            <a:solidFill>
              <a:schemeClr val="bg1"/>
            </a:solidFill>
            <a:latin typeface="Lucida Sans Unicode" panose="020B0602030504020204" pitchFamily="34" charset="0"/>
            <a:cs typeface="Lucida Sans Unicode" panose="020B0602030504020204" pitchFamily="34" charset="0"/>
          </a:endParaRPr>
        </a:p>
        <a:p>
          <a:pPr marL="228600" lvl="1" indent="-228600" algn="l" defTabSz="933450">
            <a:lnSpc>
              <a:spcPct val="90000"/>
            </a:lnSpc>
            <a:spcBef>
              <a:spcPct val="0"/>
            </a:spcBef>
            <a:spcAft>
              <a:spcPct val="15000"/>
            </a:spcAft>
            <a:buChar char="••"/>
          </a:pPr>
          <a:r>
            <a:rPr lang="en-US" sz="2100" kern="1200" dirty="0" smtClean="0">
              <a:solidFill>
                <a:schemeClr val="bg1"/>
              </a:solidFill>
              <a:latin typeface="Lucida Sans Unicode" panose="020B0602030504020204" pitchFamily="34" charset="0"/>
              <a:cs typeface="Lucida Sans Unicode" panose="020B0602030504020204" pitchFamily="34" charset="0"/>
            </a:rPr>
            <a:t>Transfer artisans</a:t>
          </a:r>
          <a:endParaRPr lang="en-US" sz="2100" kern="1200" dirty="0">
            <a:solidFill>
              <a:schemeClr val="bg1"/>
            </a:solidFill>
            <a:latin typeface="Lucida Sans Unicode" panose="020B0602030504020204" pitchFamily="34" charset="0"/>
            <a:cs typeface="Lucida Sans Unicode" panose="020B0602030504020204" pitchFamily="34" charset="0"/>
          </a:endParaRPr>
        </a:p>
      </dsp:txBody>
      <dsp:txXfrm>
        <a:off x="6199780" y="1144812"/>
        <a:ext cx="2536461" cy="1916077"/>
      </dsp:txXfrm>
    </dsp:sp>
    <dsp:sp modelId="{2C814DBE-92CB-4E96-9690-A88A25D0A995}">
      <dsp:nvSpPr>
        <dsp:cNvPr id="0" name=""/>
        <dsp:cNvSpPr/>
      </dsp:nvSpPr>
      <dsp:spPr>
        <a:xfrm>
          <a:off x="6153807" y="3060890"/>
          <a:ext cx="2628407" cy="843681"/>
        </a:xfrm>
        <a:prstGeom prst="rect">
          <a:avLst/>
        </a:prstGeom>
        <a:solidFill>
          <a:schemeClr val="accent5">
            <a:hueOff val="-12286306"/>
            <a:satOff val="13750"/>
            <a:lumOff val="785"/>
            <a:alphaOff val="0"/>
          </a:schemeClr>
        </a:solidFill>
        <a:ln w="19050" cap="flat" cmpd="sng" algn="ctr">
          <a:solidFill>
            <a:schemeClr val="accent5">
              <a:hueOff val="-12286306"/>
              <a:satOff val="13750"/>
              <a:lumOff val="78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0" rIns="33020" bIns="0" numCol="1" spcCol="1270" anchor="ctr" anchorCtr="0">
          <a:noAutofit/>
        </a:bodyPr>
        <a:lstStyle/>
        <a:p>
          <a:pPr lvl="0" algn="l" defTabSz="1155700" rtl="0">
            <a:lnSpc>
              <a:spcPct val="90000"/>
            </a:lnSpc>
            <a:spcBef>
              <a:spcPct val="0"/>
            </a:spcBef>
            <a:spcAft>
              <a:spcPct val="35000"/>
            </a:spcAft>
          </a:pPr>
          <a:r>
            <a:rPr lang="en-US" sz="2600" kern="1200" smtClean="0"/>
            <a:t>Skill Mapping</a:t>
          </a:r>
          <a:endParaRPr lang="en-US" sz="2600" kern="1200"/>
        </a:p>
      </dsp:txBody>
      <dsp:txXfrm>
        <a:off x="6153807" y="3060890"/>
        <a:ext cx="1850991" cy="843681"/>
      </dsp:txXfrm>
    </dsp:sp>
    <dsp:sp modelId="{9355AB2C-4A76-417C-9FCC-654ACF20B183}">
      <dsp:nvSpPr>
        <dsp:cNvPr id="0" name=""/>
        <dsp:cNvSpPr/>
      </dsp:nvSpPr>
      <dsp:spPr>
        <a:xfrm>
          <a:off x="8079151" y="3194901"/>
          <a:ext cx="919942" cy="91994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2000" b="-12000"/>
          </a:stretch>
        </a:blipFill>
        <a:ln w="1905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2E36B9-14BD-4914-85D7-FFC783A46A66}">
      <dsp:nvSpPr>
        <dsp:cNvPr id="0" name=""/>
        <dsp:cNvSpPr/>
      </dsp:nvSpPr>
      <dsp:spPr>
        <a:xfrm>
          <a:off x="9227004" y="1098839"/>
          <a:ext cx="2628407" cy="1962050"/>
        </a:xfrm>
        <a:prstGeom prst="round2SameRect">
          <a:avLst>
            <a:gd name="adj1" fmla="val 8000"/>
            <a:gd name="adj2" fmla="val 0"/>
          </a:avLst>
        </a:prstGeom>
        <a:solidFill>
          <a:schemeClr val="lt1">
            <a:alpha val="90000"/>
            <a:hueOff val="0"/>
            <a:satOff val="0"/>
            <a:lumOff val="0"/>
            <a:alphaOff val="0"/>
          </a:schemeClr>
        </a:solidFill>
        <a:ln w="19050" cap="flat" cmpd="sng" algn="ctr">
          <a:solidFill>
            <a:schemeClr val="accent5">
              <a:hueOff val="-18429457"/>
              <a:satOff val="20625"/>
              <a:lumOff val="11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80010" rIns="26670" bIns="26670"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solidFill>
                <a:schemeClr val="bg1"/>
              </a:solidFill>
              <a:latin typeface="Lucida Sans Unicode" panose="020B0602030504020204" pitchFamily="34" charset="0"/>
              <a:cs typeface="Lucida Sans Unicode" panose="020B0602030504020204" pitchFamily="34" charset="0"/>
            </a:rPr>
            <a:t>Digitalize designs</a:t>
          </a:r>
          <a:endParaRPr lang="en-US" sz="2100" kern="1200" dirty="0"/>
        </a:p>
        <a:p>
          <a:pPr marL="228600" lvl="1" indent="-228600" algn="l" defTabSz="933450">
            <a:lnSpc>
              <a:spcPct val="90000"/>
            </a:lnSpc>
            <a:spcBef>
              <a:spcPct val="0"/>
            </a:spcBef>
            <a:spcAft>
              <a:spcPct val="15000"/>
            </a:spcAft>
            <a:buChar char="••"/>
          </a:pPr>
          <a:r>
            <a:rPr lang="en-US" sz="2100" kern="1200" dirty="0" smtClean="0">
              <a:solidFill>
                <a:schemeClr val="bg1"/>
              </a:solidFill>
              <a:latin typeface="Lucida Sans Unicode" panose="020B0602030504020204" pitchFamily="34" charset="0"/>
              <a:cs typeface="Lucida Sans Unicode" panose="020B0602030504020204" pitchFamily="34" charset="0"/>
            </a:rPr>
            <a:t>Medium transformation</a:t>
          </a:r>
          <a:endParaRPr lang="en-US" sz="2100" kern="1200" dirty="0">
            <a:solidFill>
              <a:schemeClr val="bg1"/>
            </a:solidFill>
            <a:latin typeface="Lucida Sans Unicode" panose="020B0602030504020204" pitchFamily="34" charset="0"/>
            <a:cs typeface="Lucida Sans Unicode" panose="020B0602030504020204" pitchFamily="34" charset="0"/>
          </a:endParaRPr>
        </a:p>
      </dsp:txBody>
      <dsp:txXfrm>
        <a:off x="9272977" y="1144812"/>
        <a:ext cx="2536461" cy="1916077"/>
      </dsp:txXfrm>
    </dsp:sp>
    <dsp:sp modelId="{8425A42F-1E7E-4E01-99F6-0D1E6E966DE7}">
      <dsp:nvSpPr>
        <dsp:cNvPr id="0" name=""/>
        <dsp:cNvSpPr/>
      </dsp:nvSpPr>
      <dsp:spPr>
        <a:xfrm>
          <a:off x="9227004" y="3060890"/>
          <a:ext cx="2628407" cy="843681"/>
        </a:xfrm>
        <a:prstGeom prst="rect">
          <a:avLst/>
        </a:prstGeom>
        <a:solidFill>
          <a:schemeClr val="accent5">
            <a:hueOff val="-18429457"/>
            <a:satOff val="20625"/>
            <a:lumOff val="1177"/>
            <a:alphaOff val="0"/>
          </a:schemeClr>
        </a:solidFill>
        <a:ln w="19050" cap="flat" cmpd="sng" algn="ctr">
          <a:solidFill>
            <a:schemeClr val="accent5">
              <a:hueOff val="-18429457"/>
              <a:satOff val="20625"/>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0" rIns="33020" bIns="0" numCol="1" spcCol="1270" anchor="ctr" anchorCtr="0">
          <a:noAutofit/>
        </a:bodyPr>
        <a:lstStyle/>
        <a:p>
          <a:pPr lvl="0" algn="l" defTabSz="1155700" rtl="0">
            <a:lnSpc>
              <a:spcPct val="90000"/>
            </a:lnSpc>
            <a:spcBef>
              <a:spcPct val="0"/>
            </a:spcBef>
            <a:spcAft>
              <a:spcPct val="35000"/>
            </a:spcAft>
          </a:pPr>
          <a:r>
            <a:rPr lang="en-US" sz="2600" kern="1200" smtClean="0"/>
            <a:t>Technology Infusion</a:t>
          </a:r>
          <a:endParaRPr lang="en-US" sz="2600" kern="1200"/>
        </a:p>
      </dsp:txBody>
      <dsp:txXfrm>
        <a:off x="9227004" y="3060890"/>
        <a:ext cx="1850991" cy="843681"/>
      </dsp:txXfrm>
    </dsp:sp>
    <dsp:sp modelId="{8EAFEE62-7D27-4599-8A39-4B69B9F2B976}">
      <dsp:nvSpPr>
        <dsp:cNvPr id="0" name=""/>
        <dsp:cNvSpPr/>
      </dsp:nvSpPr>
      <dsp:spPr>
        <a:xfrm>
          <a:off x="11159761" y="3194901"/>
          <a:ext cx="919942" cy="919942"/>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31000" r="-31000"/>
          </a:stretch>
        </a:blipFill>
        <a:ln w="1905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1">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A3E5FD-9009-46BF-B2A8-DE4BCC6ED805}" type="datetimeFigureOut">
              <a:rPr lang="en-US" smtClean="0"/>
              <a:t>11/5/2016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913DA-FC36-4A39-95F2-4E6C14DB513C}" type="slidenum">
              <a:rPr lang="en-US" smtClean="0"/>
              <a:t>‹#›</a:t>
            </a:fld>
            <a:endParaRPr lang="en-US"/>
          </a:p>
        </p:txBody>
      </p:sp>
    </p:spTree>
    <p:extLst>
      <p:ext uri="{BB962C8B-B14F-4D97-AF65-F5344CB8AC3E}">
        <p14:creationId xmlns:p14="http://schemas.microsoft.com/office/powerpoint/2010/main" val="1783660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dirty="0" smtClean="0"/>
              <a:t>Existing Rivalry</a:t>
            </a:r>
            <a:r>
              <a:rPr lang="en-US" b="0" dirty="0" smtClean="0"/>
              <a:t>: -</a:t>
            </a:r>
            <a:endParaRPr lang="en-US" b="1" dirty="0" smtClean="0"/>
          </a:p>
          <a:p>
            <a:r>
              <a:rPr lang="en-US" dirty="0" smtClean="0"/>
              <a:t>1. Intense competition is forcing many vendors and operators to drastically change their business models or risk dropping out of the market as economies of scale, segment leadership, brand power and distribution become key determinants of success.</a:t>
            </a:r>
          </a:p>
          <a:p>
            <a:endParaRPr lang="en-US" dirty="0" smtClean="0"/>
          </a:p>
          <a:p>
            <a:r>
              <a:rPr lang="en-US" dirty="0" smtClean="0"/>
              <a:t>2. There is also very little differentiation between the competitors and the loss of market share of Nokia during recent years means that any new smart phones in the market will find it difficult to tempt existing competitor device consumers to switch.</a:t>
            </a:r>
          </a:p>
          <a:p>
            <a:endParaRPr lang="en-US" dirty="0" smtClean="0"/>
          </a:p>
          <a:p>
            <a:r>
              <a:rPr lang="en-US" dirty="0" smtClean="0"/>
              <a:t>3. The </a:t>
            </a:r>
            <a:r>
              <a:rPr lang="en-US" dirty="0" err="1" smtClean="0"/>
              <a:t>smartphone</a:t>
            </a:r>
            <a:r>
              <a:rPr lang="en-US" dirty="0" smtClean="0"/>
              <a:t> segment offers the largest returns for many in the mobile value chain, and it has therefore become the most competitive – attracting all the major vendors competing across various operating systems and price tiers. </a:t>
            </a:r>
            <a:r>
              <a:rPr lang="en-US" dirty="0" err="1" smtClean="0"/>
              <a:t>Huawei</a:t>
            </a:r>
            <a:r>
              <a:rPr lang="en-US" dirty="0" smtClean="0"/>
              <a:t> has set an ambitious goal for itself: to ship 60 million </a:t>
            </a:r>
            <a:r>
              <a:rPr lang="en-US" dirty="0" err="1" smtClean="0"/>
              <a:t>smartphones</a:t>
            </a:r>
            <a:r>
              <a:rPr lang="en-US" dirty="0" smtClean="0"/>
              <a:t> in 2012, an increase of 200% year-on-year. </a:t>
            </a:r>
          </a:p>
          <a:p>
            <a:endParaRPr lang="en-US" dirty="0" smtClean="0"/>
          </a:p>
          <a:p>
            <a:r>
              <a:rPr lang="en-US" dirty="0" smtClean="0"/>
              <a:t>4. : Brand identity is vital for long term success in mobile phones market. But there is still growing competition e.g. from Chinese '</a:t>
            </a:r>
            <a:r>
              <a:rPr lang="en-US" dirty="0" err="1" smtClean="0"/>
              <a:t>microbrands</a:t>
            </a:r>
            <a:r>
              <a:rPr lang="en-US" dirty="0" smtClean="0"/>
              <a:t>' and grey market (mainly in the emerging regions like India).</a:t>
            </a:r>
          </a:p>
          <a:p>
            <a:endParaRPr lang="en-US" dirty="0" smtClean="0"/>
          </a:p>
          <a:p>
            <a:r>
              <a:rPr lang="en-US" dirty="0" smtClean="0"/>
              <a:t>5. Over 2011 Nokia’s sales were down 18% in China, 27% in Europe and 61% in North America. Nokia has faced increased competition from low-cost phone manufacturers such as ZTE and </a:t>
            </a:r>
            <a:r>
              <a:rPr lang="en-US" dirty="0" err="1" smtClean="0"/>
              <a:t>Huawei</a:t>
            </a:r>
            <a:r>
              <a:rPr lang="en-US" dirty="0" smtClean="0"/>
              <a:t> (mostly in China and Europe).</a:t>
            </a:r>
          </a:p>
          <a:p>
            <a:endParaRPr lang="en-US" dirty="0" smtClean="0"/>
          </a:p>
          <a:p>
            <a:endParaRPr lang="en-US" dirty="0" smtClean="0"/>
          </a:p>
          <a:p>
            <a:r>
              <a:rPr lang="en-US" dirty="0" smtClean="0"/>
              <a:t>highly perishable products that depreciates quickly in the market. Producers need to sell quickly, which </a:t>
            </a:r>
            <a:r>
              <a:rPr lang="en-US" dirty="0" err="1" smtClean="0"/>
              <a:t>intens</a:t>
            </a:r>
            <a:r>
              <a:rPr lang="en-US" dirty="0" smtClean="0"/>
              <a:t>" is an easily defendable qualitative factor, so competing institutions will have a difficult time overcoming it.</a:t>
            </a:r>
          </a:p>
          <a:p>
            <a:endParaRPr lang="en-US" dirty="0" smtClean="0"/>
          </a:p>
          <a:p>
            <a:r>
              <a:rPr lang="en-US" dirty="0" smtClean="0"/>
              <a:t>Large industries allow multiple firms and produces to prosper without having to steal market share from each other. Large industry size is a positive for Smart Phone Industry This statements will have a short-term positive impact on this entity, which adds to its value.</a:t>
            </a:r>
          </a:p>
          <a:p>
            <a:endParaRPr lang="en-US" dirty="0" smtClean="0"/>
          </a:p>
          <a:p>
            <a:r>
              <a:rPr lang="en-US" dirty="0" smtClean="0"/>
              <a:t>When industries are growing revenue quickly, they are less likely to compete, because the total industry size is also growing. The only way to grow in slow growth industries is to steal market-share from competitors. Fast industry growth positively affects Smart Phone Industry.</a:t>
            </a:r>
          </a:p>
          <a:p>
            <a:endParaRPr lang="en-US" dirty="0" smtClean="0"/>
          </a:p>
          <a:p>
            <a:r>
              <a:rPr lang="en-US" dirty="0" smtClean="0"/>
              <a:t>When exit barriers are low, weak firms are more likely to leave the market, which will increase the profits for the remaining firms. </a:t>
            </a:r>
          </a:p>
          <a:p>
            <a:endParaRPr lang="en-US" dirty="0" smtClean="0"/>
          </a:p>
          <a:p>
            <a:r>
              <a:rPr lang="en-US" dirty="0" smtClean="0"/>
              <a:t>http://www.wikiwealth.com/five-forces:smart-phone-industry</a:t>
            </a:r>
          </a:p>
          <a:p>
            <a:endParaRPr lang="en-US" dirty="0" smtClean="0"/>
          </a:p>
          <a:p>
            <a:endParaRPr lang="en-US" dirty="0" smtClean="0"/>
          </a:p>
          <a:p>
            <a:r>
              <a:rPr lang="en-US" b="1" dirty="0" smtClean="0"/>
              <a:t>New Entrants</a:t>
            </a:r>
          </a:p>
          <a:p>
            <a:pPr marL="228600" indent="-228600">
              <a:buAutoNum type="arabicPeriod"/>
            </a:pPr>
            <a:r>
              <a:rPr lang="en-US" dirty="0" smtClean="0"/>
              <a:t>Weak distribution networks mean goods are more expensive to move around and some goods don’t get to the end customer. The expense of building a strong distribution network positively affects </a:t>
            </a:r>
            <a:r>
              <a:rPr lang="en-US" b="1" dirty="0" smtClean="0"/>
              <a:t>Smart Phone Industry</a:t>
            </a:r>
            <a:r>
              <a:rPr lang="en-US" dirty="0" smtClean="0"/>
              <a:t>.</a:t>
            </a:r>
          </a:p>
          <a:p>
            <a:pPr marL="228600" indent="-228600">
              <a:buAutoNum type="arabicPeriod"/>
            </a:pPr>
            <a:r>
              <a:rPr lang="en-US" dirty="0" smtClean="0"/>
              <a:t>High capital requirements mean a company must spend a lot of money in order to compete in the market. High capital requirements positively affect </a:t>
            </a:r>
            <a:r>
              <a:rPr lang="en-US" b="1" dirty="0" smtClean="0"/>
              <a:t>Smart Phone Industry</a:t>
            </a:r>
            <a:r>
              <a:rPr lang="en-US" dirty="0" smtClean="0"/>
              <a:t>.</a:t>
            </a:r>
          </a:p>
          <a:p>
            <a:pPr marL="228600" indent="-228600">
              <a:buAutoNum type="arabicPeriod"/>
            </a:pPr>
            <a:r>
              <a:rPr lang="en-US" dirty="0" smtClean="0"/>
              <a:t>High sunk costs make it difficult for a competitor to enter a new market, because they have to commit money up front with no guarantee of returns in the end. High sunk costs positively affect </a:t>
            </a:r>
            <a:r>
              <a:rPr lang="en-US" b="1" dirty="0" smtClean="0"/>
              <a:t>Smart Phone Industry</a:t>
            </a:r>
          </a:p>
          <a:p>
            <a:pPr marL="228600" indent="-228600">
              <a:buAutoNum type="arabicPeriod"/>
            </a:pPr>
            <a:r>
              <a:rPr lang="en-US" dirty="0" smtClean="0"/>
              <a:t>If strong brands are critical to compete, then new competitors will have to improve their brand value in order to effectively compete. Strong brands positively affect </a:t>
            </a:r>
            <a:r>
              <a:rPr lang="en-US" b="1" dirty="0" smtClean="0"/>
              <a:t>Smart Phone Industry</a:t>
            </a:r>
            <a:r>
              <a:rPr lang="en-US" dirty="0" smtClean="0"/>
              <a:t>.</a:t>
            </a:r>
          </a:p>
          <a:p>
            <a:pPr marL="228600" indent="-228600">
              <a:buAutoNum type="arabicPeriod"/>
            </a:pPr>
            <a:r>
              <a:rPr lang="en-US" dirty="0" smtClean="0"/>
              <a:t>Advanced technologies make it difficult for new competitors to enter the market because they have to develop those technologies before effectively competing. The requirement for advanced technologies positively affects </a:t>
            </a:r>
            <a:r>
              <a:rPr lang="en-US" b="1" dirty="0" smtClean="0"/>
              <a:t>Smart Phone Industry</a:t>
            </a:r>
            <a:r>
              <a:rPr lang="en-US" dirty="0" smtClean="0"/>
              <a:t>.</a:t>
            </a:r>
          </a:p>
          <a:p>
            <a:pPr marL="228600" indent="-228600">
              <a:buAutoNum type="arabicPeriod"/>
            </a:pPr>
            <a:r>
              <a:rPr lang="en-US" dirty="0" smtClean="0"/>
              <a:t>Economies of scale help producers to lower their cost by producing the next unit of output at lower costs. When new competitors enter the market, they will have a higher cost of production, because they have smaller economies of scale. Economies of scale positively affect </a:t>
            </a:r>
            <a:r>
              <a:rPr lang="en-US" b="1" dirty="0" smtClean="0"/>
              <a:t>Smart Phone Industry</a:t>
            </a:r>
            <a:r>
              <a:rPr lang="en-US" dirty="0" smtClean="0"/>
              <a:t>.</a:t>
            </a:r>
          </a:p>
          <a:p>
            <a:pPr marL="228600" indent="-228600">
              <a:buAutoNum type="arabicPeriod"/>
            </a:pPr>
            <a:r>
              <a:rPr lang="en-US" dirty="0" smtClean="0"/>
              <a:t>When barriers are high, it is more difficult for new competitors to enter the market. High entry barriers positively affect profits for </a:t>
            </a:r>
            <a:r>
              <a:rPr lang="en-US" b="1" dirty="0" smtClean="0"/>
              <a:t>Smart Phone Industry</a:t>
            </a:r>
            <a:r>
              <a:rPr lang="en-US" dirty="0" smtClean="0"/>
              <a:t>.</a:t>
            </a:r>
          </a:p>
          <a:p>
            <a:pPr marL="228600" indent="-228600">
              <a:buAutoNum type="arabicPeriod"/>
            </a:pPr>
            <a:r>
              <a:rPr lang="en-US" dirty="0" smtClean="0"/>
              <a:t>High switching costs make it difficult for customers to change which products they normally purchase, due to costs. High switching costs positively affect </a:t>
            </a:r>
            <a:r>
              <a:rPr lang="en-US" b="1" dirty="0" smtClean="0"/>
              <a:t>Smart Phone Industry</a:t>
            </a:r>
            <a:r>
              <a:rPr lang="en-US" dirty="0" smtClean="0"/>
              <a:t>.</a:t>
            </a:r>
          </a:p>
          <a:p>
            <a:pPr marL="228600" indent="-228600">
              <a:buAutoNum type="arabicPeriod"/>
            </a:pPr>
            <a:r>
              <a:rPr lang="en-US" dirty="0" smtClean="0"/>
              <a:t>Patents that cover vital technologies make it difficult for new competitors, because the best methods are patented. Patents positively affect </a:t>
            </a:r>
            <a:r>
              <a:rPr lang="en-US" b="1" dirty="0" smtClean="0"/>
              <a:t>Smart Phone Industry</a:t>
            </a:r>
            <a:r>
              <a:rPr lang="en-US" dirty="0" smtClean="0"/>
              <a:t>. </a:t>
            </a:r>
          </a:p>
          <a:p>
            <a:pPr marL="228600" indent="-228600">
              <a:buAutoNum type="arabicPeriod"/>
            </a:pPr>
            <a:endParaRPr lang="en-US" dirty="0" smtClean="0"/>
          </a:p>
          <a:p>
            <a:pPr marL="228600" indent="-228600">
              <a:buAutoNum type="arabicPeriod"/>
            </a:pPr>
            <a:endParaRPr lang="en-US" dirty="0" smtClean="0"/>
          </a:p>
          <a:p>
            <a:r>
              <a:rPr lang="en-US" dirty="0" smtClean="0"/>
              <a:t>In China It is strong for several key factors: </a:t>
            </a:r>
          </a:p>
          <a:p>
            <a:r>
              <a:rPr lang="en-US" dirty="0" smtClean="0"/>
              <a:t>The economies of scale, the scale economies in production, R&amp;D, marketing and finance is not large enough to be key barriers </a:t>
            </a:r>
          </a:p>
          <a:p>
            <a:r>
              <a:rPr lang="en-US" dirty="0" smtClean="0"/>
              <a:t>the product differentiation level is high</a:t>
            </a:r>
          </a:p>
          <a:p>
            <a:r>
              <a:rPr lang="en-US" dirty="0" smtClean="0"/>
              <a:t>The policies made by the Chinese government support the entry into the IT industry which includes the smart phone market.</a:t>
            </a:r>
          </a:p>
          <a:p>
            <a:r>
              <a:rPr lang="en-US" dirty="0" smtClean="0"/>
              <a:t>Access to the distribution channel is not difficult.</a:t>
            </a:r>
          </a:p>
          <a:p>
            <a:pPr marL="228600" indent="-228600">
              <a:buAutoNum type="arabicPeriod"/>
            </a:pPr>
            <a:endParaRPr lang="en-US" dirty="0" smtClean="0"/>
          </a:p>
          <a:p>
            <a:pPr marL="228600" indent="-228600">
              <a:buNone/>
            </a:pPr>
            <a:r>
              <a:rPr lang="en-US" b="1" dirty="0" smtClean="0"/>
              <a:t>Substitutes</a:t>
            </a:r>
          </a:p>
          <a:p>
            <a:pPr marL="228600" indent="-228600">
              <a:buAutoNum type="arabicPeriod"/>
            </a:pPr>
            <a:r>
              <a:rPr lang="en-US" dirty="0" smtClean="0"/>
              <a:t>Mobile phones have become necessity for everyday lives of people and its hard to replace with any substitute products especially when they are away from home. </a:t>
            </a:r>
          </a:p>
          <a:p>
            <a:pPr marL="228600" indent="-228600">
              <a:buAutoNum type="arabicPeriod"/>
            </a:pPr>
            <a:endParaRPr lang="en-US" dirty="0" smtClean="0"/>
          </a:p>
          <a:p>
            <a:pPr marL="228600" indent="-228600">
              <a:buAutoNum type="arabicPeriod"/>
            </a:pPr>
            <a:r>
              <a:rPr lang="en-US" dirty="0" smtClean="0"/>
              <a:t>There exist multiple substitute products e.g. for contacting people, usage of social media, emails and VOIP systems are substitutes, digital cameras for photography, TV/radio/iPod for listening music, tablets for internet browsing, reading books, emailing etc. But potentially all the value from substitute products could be derived from a single </a:t>
            </a:r>
            <a:r>
              <a:rPr lang="en-US" dirty="0" err="1" smtClean="0"/>
              <a:t>smartphone</a:t>
            </a:r>
            <a:r>
              <a:rPr lang="en-US" dirty="0" smtClean="0"/>
              <a:t>, needless to say each substitute product might cost more than the mobile phone and need to be carried all the time.</a:t>
            </a:r>
          </a:p>
          <a:p>
            <a:pPr marL="228600" indent="-228600">
              <a:buAutoNum type="arabicPeriod"/>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No other substitute product has the ability to make phone calls, send messages, surf the web, reading a book, listening to music, use GPS services, communicating via social media and many more in one device. The idea of being in constant communication with someone at anytime and anywhere makes the mobile phone a very important device to people and the perceived value by user (price-performance) ratio is very high. </a:t>
            </a:r>
          </a:p>
          <a:p>
            <a:pPr marL="228600" indent="-228600">
              <a:buAutoNum type="arabicPeriod"/>
            </a:pPr>
            <a:endParaRPr lang="en-US" dirty="0" smtClean="0"/>
          </a:p>
          <a:p>
            <a:endParaRPr lang="en-US" dirty="0" smtClean="0"/>
          </a:p>
          <a:p>
            <a:endParaRPr lang="en-US" dirty="0" smtClean="0"/>
          </a:p>
          <a:p>
            <a:endParaRPr lang="en-US" dirty="0" smtClean="0"/>
          </a:p>
          <a:p>
            <a:endParaRPr lang="en-US" dirty="0" smtClean="0"/>
          </a:p>
          <a:p>
            <a:r>
              <a:rPr lang="en-US" b="1" dirty="0" smtClean="0"/>
              <a:t>Suppliers: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Large number of substitute inputs </a:t>
            </a:r>
          </a:p>
          <a:p>
            <a:pPr marL="0" indent="0">
              <a:buNone/>
            </a:pPr>
            <a:r>
              <a:rPr lang="en-US" dirty="0" smtClean="0"/>
              <a:t>When there are a large number of substitute inputs, suppliers have less bargaining leverage over producers. This is due to competition among substitutes that is the equipment manufacturers . Greater competition positively affects </a:t>
            </a:r>
            <a:r>
              <a:rPr lang="en-US" b="1" dirty="0" smtClean="0"/>
              <a:t>Smart Phone Industry</a:t>
            </a:r>
            <a:r>
              <a:rPr lang="en-US" dirty="0" smtClean="0"/>
              <a:t>. There is competition among suppliers to cope up with the demand for fast growing requirements of device manufacturers</a:t>
            </a:r>
          </a:p>
          <a:p>
            <a:pPr marL="0" indent="0">
              <a:buNone/>
            </a:pPr>
            <a:endParaRPr lang="en-US" b="1" dirty="0" smtClean="0"/>
          </a:p>
          <a:p>
            <a:pPr marL="0" indent="0">
              <a:buNone/>
            </a:pPr>
            <a:r>
              <a:rPr lang="en-US" b="1" dirty="0" smtClean="0"/>
              <a:t>High competition among suppliers -</a:t>
            </a:r>
            <a:r>
              <a:rPr lang="en-US" dirty="0" smtClean="0"/>
              <a:t>High levels of competition among suppliers acts to reduce prices to producers. This is a positive for </a:t>
            </a:r>
            <a:r>
              <a:rPr lang="en-US" b="1" dirty="0" smtClean="0"/>
              <a:t>Smart Phone Industry</a:t>
            </a:r>
            <a:r>
              <a:rPr lang="en-US" b="0" dirty="0" smtClean="0"/>
              <a:t>.</a:t>
            </a:r>
            <a:endParaRPr lang="en-US" dirty="0" smtClean="0"/>
          </a:p>
          <a:p>
            <a:pPr marL="0" indent="0">
              <a:buNone/>
            </a:pPr>
            <a:endParaRPr lang="en-US" b="1" dirty="0" smtClean="0"/>
          </a:p>
          <a:p>
            <a:pPr marL="0" indent="0">
              <a:buNone/>
            </a:pPr>
            <a:r>
              <a:rPr lang="en-US" b="1" dirty="0" smtClean="0"/>
              <a:t>Critical production inputs are similar-</a:t>
            </a:r>
            <a:r>
              <a:rPr lang="en-US" dirty="0" smtClean="0"/>
              <a:t>When critical production inputs are similar, it is easier to mix and match inputs, which reduces supplier bargaining power; a positive for </a:t>
            </a:r>
            <a:r>
              <a:rPr lang="en-US" b="1" dirty="0" smtClean="0"/>
              <a:t>Smart Phone Industry</a:t>
            </a:r>
            <a:r>
              <a:rPr lang="en-US" dirty="0" smtClean="0"/>
              <a:t>. Its like the same hardware configuration</a:t>
            </a:r>
            <a:r>
              <a:rPr lang="en-US" baseline="0" dirty="0" smtClean="0"/>
              <a:t> can be produced by different suppliers and hence they have competition in market to sell it.</a:t>
            </a:r>
            <a:endParaRPr lang="en-US" dirty="0" smtClean="0"/>
          </a:p>
          <a:p>
            <a:pPr marL="0" indent="0">
              <a:buNone/>
            </a:pPr>
            <a:endParaRPr lang="en-US" b="1" dirty="0" smtClean="0"/>
          </a:p>
          <a:p>
            <a:pPr marL="0" indent="0">
              <a:buNone/>
            </a:pPr>
            <a:r>
              <a:rPr lang="en-US" b="1" dirty="0" smtClean="0"/>
              <a:t>Volume is critical to suppliers - </a:t>
            </a:r>
            <a:r>
              <a:rPr lang="en-US" dirty="0" smtClean="0"/>
              <a:t>When suppliers are reliant on high volumes, they have less bargaining power, because a producer can threaten to cut volumes and hurt the supplier’s profits. This can positively affect </a:t>
            </a:r>
            <a:r>
              <a:rPr lang="en-US" b="1" dirty="0" smtClean="0"/>
              <a:t>Smart Phone Industry</a:t>
            </a:r>
          </a:p>
          <a:p>
            <a:pPr marL="0" indent="0">
              <a:buNone/>
            </a:pPr>
            <a:endParaRPr lang="en-US" b="1" dirty="0" smtClean="0"/>
          </a:p>
          <a:p>
            <a:pPr marL="0" indent="0">
              <a:buNone/>
            </a:pPr>
            <a:r>
              <a:rPr lang="en-US" dirty="0" smtClean="0"/>
              <a:t>Supplier concentration: Nokia suppliers for hardware components are not concentrated and there are actually large number of equipment manufacturers that Nokia could switch to. including Nokia.  High differentiation of inputs: Nokia does not depend on a key equipment manufacturer. It buys different hardware components from multiple vendors and Nokia possesses its own assembling factories where the devices are assembled.  Moderate impact of inputs on cost or differentiation: There is growing trend of differentiation based on hardware specifications (dual-core processors, physical memory, NFC support, wide-screen, screen glass etc.) which affects the final selling price and margins. But overall, mostly margins are dictated by software and application ecosystem.</a:t>
            </a:r>
          </a:p>
          <a:p>
            <a:endParaRPr lang="en-US" dirty="0" smtClean="0"/>
          </a:p>
          <a:p>
            <a:endParaRPr lang="en-US" dirty="0" smtClean="0"/>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Consumers: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Consumers (end buyers) volume is continuously increasing globally despite recession in recent years in some regions and saturation in some. Asia-Pacific market (developing countries) is expected to grow at even higher rate in coming years. The continued fall in handset prices in most segments, notably </a:t>
            </a:r>
            <a:r>
              <a:rPr lang="en-US" dirty="0" err="1" smtClean="0"/>
              <a:t>smartphones</a:t>
            </a:r>
            <a:r>
              <a:rPr lang="en-US" dirty="0" smtClean="0"/>
              <a:t>, with devices with greater capabilities now available at a lower price point have also lead to increase in consumer volumes.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Price differentiation is getting lower and lower as device manufacturers are facing fast changes in designs, technical and data capabilities leading the buyers to price sensitive in their buying decision. With lot of competitors offering similar packages, the buyers are seeking out best value for their money.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 Some mobile operators have started building their own mobile phones under their brand (e.g. Videocon in India) but still have not been hugely popular. So the threat is still low. Most of the mobile phone manufacturers have their own stores to directly sell to consumers.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 In the cut-throat mobile industry, the product differentiation factors are getting lower. If when player comes up with a new feature or technology improvement, it is taken by competitive player very soon e.g. dual-core processors, wide-screen, LTE, etc.</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 When produces have low dependence, distributors have less bargaining power. Low dependency positively affects </a:t>
            </a:r>
            <a:r>
              <a:rPr lang="en-US" b="1" dirty="0" smtClean="0"/>
              <a:t>Smart Phone Industry</a:t>
            </a:r>
            <a:r>
              <a:rPr lang="en-US" dirty="0" smtClean="0"/>
              <a:t>.</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691CBBC-78CD-4C53-8E6F-012A20FE5271}" type="slidenum">
              <a:rPr lang="en-US" smtClean="0"/>
              <a:t>11</a:t>
            </a:fld>
            <a:endParaRPr lang="en-US"/>
          </a:p>
        </p:txBody>
      </p:sp>
    </p:spTree>
    <p:extLst>
      <p:ext uri="{BB962C8B-B14F-4D97-AF65-F5344CB8AC3E}">
        <p14:creationId xmlns:p14="http://schemas.microsoft.com/office/powerpoint/2010/main" val="729527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11/5/2016</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Special:BookSources/978-81-7188-678-4" TargetMode="External"/><Relationship Id="rId2" Type="http://schemas.openxmlformats.org/officeDocument/2006/relationships/hyperlink" Target="https://en.wikipedia.org/wiki/International_Standard_Book_Numb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515155"/>
            <a:ext cx="9001462" cy="1056971"/>
          </a:xfrm>
        </p:spPr>
        <p:txBody>
          <a:bodyPr>
            <a:normAutofit fontScale="90000"/>
          </a:bodyPr>
          <a:lstStyle/>
          <a:p>
            <a:r>
              <a:rPr lang="en-US" dirty="0" smtClean="0"/>
              <a:t>FAIR-ART</a:t>
            </a:r>
            <a:br>
              <a:rPr lang="en-US" dirty="0" smtClean="0"/>
            </a:br>
            <a:r>
              <a:rPr lang="en-US" sz="3200" dirty="0" smtClean="0"/>
              <a:t>We Bring Technic To ethnic</a:t>
            </a:r>
            <a:endParaRPr lang="en-US" dirty="0"/>
          </a:p>
        </p:txBody>
      </p:sp>
      <p:sp>
        <p:nvSpPr>
          <p:cNvPr id="3" name="Subtitle 2"/>
          <p:cNvSpPr>
            <a:spLocks noGrp="1"/>
          </p:cNvSpPr>
          <p:nvPr>
            <p:ph type="subTitle" idx="1"/>
          </p:nvPr>
        </p:nvSpPr>
        <p:spPr>
          <a:xfrm>
            <a:off x="4189071" y="1811873"/>
            <a:ext cx="3813857" cy="1655762"/>
          </a:xfrm>
        </p:spPr>
        <p:txBody>
          <a:bodyPr/>
          <a:lstStyle/>
          <a:p>
            <a:r>
              <a:rPr lang="en-US" b="1" dirty="0" smtClean="0"/>
              <a:t>Team No. – 	23</a:t>
            </a:r>
          </a:p>
          <a:p>
            <a:r>
              <a:rPr lang="en-US" b="1" dirty="0" smtClean="0"/>
              <a:t>Team Name - Pragmatics</a:t>
            </a:r>
            <a:endParaRPr lang="en-US" b="1" dirty="0"/>
          </a:p>
        </p:txBody>
      </p:sp>
      <p:sp>
        <p:nvSpPr>
          <p:cNvPr id="4" name="TextBox 3"/>
          <p:cNvSpPr txBox="1"/>
          <p:nvPr/>
        </p:nvSpPr>
        <p:spPr>
          <a:xfrm>
            <a:off x="4535573" y="3467635"/>
            <a:ext cx="3120854" cy="2862322"/>
          </a:xfrm>
          <a:prstGeom prst="rect">
            <a:avLst/>
          </a:prstGeom>
          <a:noFill/>
        </p:spPr>
        <p:txBody>
          <a:bodyPr wrap="none" rtlCol="0">
            <a:spAutoFit/>
          </a:bodyPr>
          <a:lstStyle/>
          <a:p>
            <a:pPr>
              <a:lnSpc>
                <a:spcPct val="150000"/>
              </a:lnSpc>
            </a:pPr>
            <a:r>
              <a:rPr lang="en-US" sz="2400" dirty="0" err="1" smtClean="0"/>
              <a:t>Abhijeet</a:t>
            </a:r>
            <a:r>
              <a:rPr lang="en-US" sz="2400" dirty="0" smtClean="0"/>
              <a:t> Singh </a:t>
            </a:r>
            <a:r>
              <a:rPr lang="en-US" sz="2400" dirty="0" err="1" smtClean="0"/>
              <a:t>Panwar</a:t>
            </a:r>
            <a:endParaRPr lang="en-US" sz="2400" dirty="0" smtClean="0"/>
          </a:p>
          <a:p>
            <a:pPr>
              <a:lnSpc>
                <a:spcPct val="150000"/>
              </a:lnSpc>
            </a:pPr>
            <a:r>
              <a:rPr lang="en-US" sz="2400" dirty="0" err="1" smtClean="0"/>
              <a:t>Bhagyashree</a:t>
            </a:r>
            <a:r>
              <a:rPr lang="en-US" sz="2400" dirty="0" smtClean="0"/>
              <a:t> </a:t>
            </a:r>
            <a:r>
              <a:rPr lang="en-US" sz="2400" dirty="0" err="1" smtClean="0"/>
              <a:t>Sonawane</a:t>
            </a:r>
            <a:endParaRPr lang="en-US" sz="2400" dirty="0" smtClean="0"/>
          </a:p>
          <a:p>
            <a:pPr>
              <a:lnSpc>
                <a:spcPct val="150000"/>
              </a:lnSpc>
            </a:pPr>
            <a:r>
              <a:rPr lang="en-US" sz="2400" dirty="0" err="1" smtClean="0"/>
              <a:t>Mohit</a:t>
            </a:r>
            <a:r>
              <a:rPr lang="en-US" sz="2400" dirty="0" smtClean="0"/>
              <a:t> </a:t>
            </a:r>
            <a:r>
              <a:rPr lang="en-US" sz="2400" dirty="0" err="1" smtClean="0"/>
              <a:t>Salgaonkar</a:t>
            </a:r>
            <a:endParaRPr lang="en-US" sz="2400" dirty="0" smtClean="0"/>
          </a:p>
          <a:p>
            <a:pPr>
              <a:lnSpc>
                <a:spcPct val="150000"/>
              </a:lnSpc>
            </a:pPr>
            <a:r>
              <a:rPr lang="en-US" sz="2400" dirty="0" err="1" smtClean="0"/>
              <a:t>Prajakt</a:t>
            </a:r>
            <a:r>
              <a:rPr lang="en-US" sz="2400" dirty="0" smtClean="0"/>
              <a:t> </a:t>
            </a:r>
            <a:r>
              <a:rPr lang="en-US" sz="2400" dirty="0" err="1" smtClean="0"/>
              <a:t>Gunjal</a:t>
            </a:r>
            <a:endParaRPr lang="en-US" sz="2400" dirty="0" smtClean="0"/>
          </a:p>
          <a:p>
            <a:pPr>
              <a:lnSpc>
                <a:spcPct val="150000"/>
              </a:lnSpc>
            </a:pPr>
            <a:r>
              <a:rPr lang="en-US" sz="2400" dirty="0" smtClean="0"/>
              <a:t>Varun </a:t>
            </a:r>
            <a:r>
              <a:rPr lang="en-US" sz="2400" dirty="0" err="1" smtClean="0"/>
              <a:t>Maniar</a:t>
            </a:r>
            <a:endParaRPr lang="en-US" sz="2400" dirty="0"/>
          </a:p>
        </p:txBody>
      </p:sp>
    </p:spTree>
    <p:extLst>
      <p:ext uri="{BB962C8B-B14F-4D97-AF65-F5344CB8AC3E}">
        <p14:creationId xmlns:p14="http://schemas.microsoft.com/office/powerpoint/2010/main" val="1318990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94446"/>
            <a:ext cx="10353761" cy="858592"/>
          </a:xfrm>
        </p:spPr>
        <p:txBody>
          <a:bodyPr/>
          <a:lstStyle/>
          <a:p>
            <a:r>
              <a:rPr lang="en-US" dirty="0" smtClean="0"/>
              <a:t>STAKEHOLDER MAP</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710" r="6578"/>
          <a:stretch/>
        </p:blipFill>
        <p:spPr>
          <a:xfrm>
            <a:off x="-112294" y="0"/>
            <a:ext cx="12304294" cy="6895616"/>
          </a:xfrm>
          <a:prstGeom prst="rect">
            <a:avLst/>
          </a:prstGeom>
        </p:spPr>
      </p:pic>
    </p:spTree>
    <p:extLst>
      <p:ext uri="{BB962C8B-B14F-4D97-AF65-F5344CB8AC3E}">
        <p14:creationId xmlns:p14="http://schemas.microsoft.com/office/powerpoint/2010/main" val="12962444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5239" y="172074"/>
            <a:ext cx="7772400" cy="680436"/>
          </a:xfrm>
        </p:spPr>
        <p:txBody>
          <a:bodyPr>
            <a:normAutofit/>
          </a:bodyPr>
          <a:lstStyle/>
          <a:p>
            <a:r>
              <a:rPr lang="en-US" sz="3200" dirty="0">
                <a:latin typeface="Century Gothic" pitchFamily="34" charset="0"/>
              </a:rPr>
              <a:t>PORTER ANALYSIS</a:t>
            </a:r>
            <a:endParaRPr lang="en-US" sz="3200" dirty="0">
              <a:latin typeface="Century Gothic" pitchFamily="34" charset="0"/>
            </a:endParaRPr>
          </a:p>
        </p:txBody>
      </p:sp>
      <p:graphicFrame>
        <p:nvGraphicFramePr>
          <p:cNvPr id="4" name="Diagram 3"/>
          <p:cNvGraphicFramePr/>
          <p:nvPr>
            <p:extLst>
              <p:ext uri="{D42A27DB-BD31-4B8C-83A1-F6EECF244321}">
                <p14:modId xmlns:p14="http://schemas.microsoft.com/office/powerpoint/2010/main" val="805282871"/>
              </p:ext>
            </p:extLst>
          </p:nvPr>
        </p:nvGraphicFramePr>
        <p:xfrm>
          <a:off x="2057400" y="852510"/>
          <a:ext cx="7550239" cy="58276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90402024"/>
              </p:ext>
            </p:extLst>
          </p:nvPr>
        </p:nvGraphicFramePr>
        <p:xfrm>
          <a:off x="9939270" y="4343400"/>
          <a:ext cx="1143000" cy="2336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671894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85035184-7869-4DAC-8126-D9E96C18F093}"/>
                                            </p:graphicEl>
                                          </p:spTgt>
                                        </p:tgtEl>
                                        <p:attrNameLst>
                                          <p:attrName>style.visibility</p:attrName>
                                        </p:attrNameLst>
                                      </p:cBhvr>
                                      <p:to>
                                        <p:strVal val="visible"/>
                                      </p:to>
                                    </p:set>
                                    <p:animEffect transition="in" filter="fade">
                                      <p:cBhvr>
                                        <p:cTn id="7" dur="1000"/>
                                        <p:tgtEl>
                                          <p:spTgt spid="4">
                                            <p:graphicEl>
                                              <a:dgm id="{85035184-7869-4DAC-8126-D9E96C18F09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3" nodeType="clickEffect">
                                  <p:stCondLst>
                                    <p:cond delay="0"/>
                                  </p:stCondLst>
                                  <p:childTnLst>
                                    <p:set>
                                      <p:cBhvr>
                                        <p:cTn id="11" dur="1" fill="hold">
                                          <p:stCondLst>
                                            <p:cond delay="0"/>
                                          </p:stCondLst>
                                        </p:cTn>
                                        <p:tgtEl>
                                          <p:spTgt spid="4">
                                            <p:graphicEl>
                                              <a:dgm id="{A7494FDC-F29D-436C-A7AF-7907BCA26C0A}"/>
                                            </p:graphicEl>
                                          </p:spTgt>
                                        </p:tgtEl>
                                        <p:attrNameLst>
                                          <p:attrName>style.visibility</p:attrName>
                                        </p:attrNameLst>
                                      </p:cBhvr>
                                      <p:to>
                                        <p:strVal val="visible"/>
                                      </p:to>
                                    </p:set>
                                    <p:animEffect transition="in" filter="fade">
                                      <p:cBhvr>
                                        <p:cTn id="12" dur="1000"/>
                                        <p:tgtEl>
                                          <p:spTgt spid="4">
                                            <p:graphicEl>
                                              <a:dgm id="{A7494FDC-F29D-436C-A7AF-7907BCA26C0A}"/>
                                            </p:graphicEl>
                                          </p:spTgt>
                                        </p:tgtEl>
                                      </p:cBhvr>
                                    </p:animEffect>
                                  </p:childTnLst>
                                </p:cTn>
                              </p:par>
                              <p:par>
                                <p:cTn id="13" presetID="10" presetClass="entr" presetSubtype="0" fill="hold" grpId="3" nodeType="withEffect">
                                  <p:stCondLst>
                                    <p:cond delay="0"/>
                                  </p:stCondLst>
                                  <p:childTnLst>
                                    <p:set>
                                      <p:cBhvr>
                                        <p:cTn id="14" dur="1" fill="hold">
                                          <p:stCondLst>
                                            <p:cond delay="0"/>
                                          </p:stCondLst>
                                        </p:cTn>
                                        <p:tgtEl>
                                          <p:spTgt spid="4">
                                            <p:graphicEl>
                                              <a:dgm id="{FF7EE07D-DE91-4E53-8EB3-A121B0C2E0D2}"/>
                                            </p:graphicEl>
                                          </p:spTgt>
                                        </p:tgtEl>
                                        <p:attrNameLst>
                                          <p:attrName>style.visibility</p:attrName>
                                        </p:attrNameLst>
                                      </p:cBhvr>
                                      <p:to>
                                        <p:strVal val="visible"/>
                                      </p:to>
                                    </p:set>
                                    <p:animEffect transition="in" filter="fade">
                                      <p:cBhvr>
                                        <p:cTn id="15" dur="1000"/>
                                        <p:tgtEl>
                                          <p:spTgt spid="4">
                                            <p:graphicEl>
                                              <a:dgm id="{FF7EE07D-DE91-4E53-8EB3-A121B0C2E0D2}"/>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2" nodeType="clickEffect">
                                  <p:stCondLst>
                                    <p:cond delay="0"/>
                                  </p:stCondLst>
                                  <p:childTnLst>
                                    <p:set>
                                      <p:cBhvr>
                                        <p:cTn id="19" dur="1" fill="hold">
                                          <p:stCondLst>
                                            <p:cond delay="0"/>
                                          </p:stCondLst>
                                        </p:cTn>
                                        <p:tgtEl>
                                          <p:spTgt spid="4">
                                            <p:graphicEl>
                                              <a:dgm id="{B73C18F9-56B0-45FF-B853-F8FB6AA6A111}"/>
                                            </p:graphicEl>
                                          </p:spTgt>
                                        </p:tgtEl>
                                        <p:attrNameLst>
                                          <p:attrName>style.visibility</p:attrName>
                                        </p:attrNameLst>
                                      </p:cBhvr>
                                      <p:to>
                                        <p:strVal val="visible"/>
                                      </p:to>
                                    </p:set>
                                    <p:animEffect transition="in" filter="fade">
                                      <p:cBhvr>
                                        <p:cTn id="20" dur="1000"/>
                                        <p:tgtEl>
                                          <p:spTgt spid="4">
                                            <p:graphicEl>
                                              <a:dgm id="{B73C18F9-56B0-45FF-B853-F8FB6AA6A111}"/>
                                            </p:graphicEl>
                                          </p:spTgt>
                                        </p:tgtEl>
                                      </p:cBhvr>
                                    </p:animEffect>
                                  </p:childTnLst>
                                </p:cTn>
                              </p:par>
                              <p:par>
                                <p:cTn id="21" presetID="10" presetClass="entr" presetSubtype="0" fill="hold" grpId="2" nodeType="withEffect">
                                  <p:stCondLst>
                                    <p:cond delay="0"/>
                                  </p:stCondLst>
                                  <p:childTnLst>
                                    <p:set>
                                      <p:cBhvr>
                                        <p:cTn id="22" dur="1" fill="hold">
                                          <p:stCondLst>
                                            <p:cond delay="0"/>
                                          </p:stCondLst>
                                        </p:cTn>
                                        <p:tgtEl>
                                          <p:spTgt spid="4">
                                            <p:graphicEl>
                                              <a:dgm id="{C04FAA11-5B12-451F-84E7-D2C43D4CF086}"/>
                                            </p:graphicEl>
                                          </p:spTgt>
                                        </p:tgtEl>
                                        <p:attrNameLst>
                                          <p:attrName>style.visibility</p:attrName>
                                        </p:attrNameLst>
                                      </p:cBhvr>
                                      <p:to>
                                        <p:strVal val="visible"/>
                                      </p:to>
                                    </p:set>
                                    <p:animEffect transition="in" filter="fade">
                                      <p:cBhvr>
                                        <p:cTn id="23" dur="1000"/>
                                        <p:tgtEl>
                                          <p:spTgt spid="4">
                                            <p:graphicEl>
                                              <a:dgm id="{C04FAA11-5B12-451F-84E7-D2C43D4CF086}"/>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1" nodeType="clickEffect">
                                  <p:stCondLst>
                                    <p:cond delay="0"/>
                                  </p:stCondLst>
                                  <p:childTnLst>
                                    <p:set>
                                      <p:cBhvr>
                                        <p:cTn id="27" dur="1" fill="hold">
                                          <p:stCondLst>
                                            <p:cond delay="0"/>
                                          </p:stCondLst>
                                        </p:cTn>
                                        <p:tgtEl>
                                          <p:spTgt spid="4">
                                            <p:graphicEl>
                                              <a:dgm id="{1BC54574-7033-450D-AF8C-481C4488E5B6}"/>
                                            </p:graphicEl>
                                          </p:spTgt>
                                        </p:tgtEl>
                                        <p:attrNameLst>
                                          <p:attrName>style.visibility</p:attrName>
                                        </p:attrNameLst>
                                      </p:cBhvr>
                                      <p:to>
                                        <p:strVal val="visible"/>
                                      </p:to>
                                    </p:set>
                                    <p:animEffect transition="in" filter="fade">
                                      <p:cBhvr>
                                        <p:cTn id="28" dur="1000"/>
                                        <p:tgtEl>
                                          <p:spTgt spid="4">
                                            <p:graphicEl>
                                              <a:dgm id="{1BC54574-7033-450D-AF8C-481C4488E5B6}"/>
                                            </p:graphicEl>
                                          </p:spTgt>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4">
                                            <p:graphicEl>
                                              <a:dgm id="{93853037-DA0D-45DD-9A71-D3D0C39D49BA}"/>
                                            </p:graphicEl>
                                          </p:spTgt>
                                        </p:tgtEl>
                                        <p:attrNameLst>
                                          <p:attrName>style.visibility</p:attrName>
                                        </p:attrNameLst>
                                      </p:cBhvr>
                                      <p:to>
                                        <p:strVal val="visible"/>
                                      </p:to>
                                    </p:set>
                                    <p:animEffect transition="in" filter="fade">
                                      <p:cBhvr>
                                        <p:cTn id="31" dur="1000"/>
                                        <p:tgtEl>
                                          <p:spTgt spid="4">
                                            <p:graphicEl>
                                              <a:dgm id="{93853037-DA0D-45DD-9A71-D3D0C39D49BA}"/>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4" nodeType="clickEffect">
                                  <p:stCondLst>
                                    <p:cond delay="0"/>
                                  </p:stCondLst>
                                  <p:childTnLst>
                                    <p:set>
                                      <p:cBhvr>
                                        <p:cTn id="35" dur="1" fill="hold">
                                          <p:stCondLst>
                                            <p:cond delay="0"/>
                                          </p:stCondLst>
                                        </p:cTn>
                                        <p:tgtEl>
                                          <p:spTgt spid="4">
                                            <p:graphicEl>
                                              <a:dgm id="{78797D6A-A01D-4716-9E92-94CEED138A79}"/>
                                            </p:graphicEl>
                                          </p:spTgt>
                                        </p:tgtEl>
                                        <p:attrNameLst>
                                          <p:attrName>style.visibility</p:attrName>
                                        </p:attrNameLst>
                                      </p:cBhvr>
                                      <p:to>
                                        <p:strVal val="visible"/>
                                      </p:to>
                                    </p:set>
                                    <p:animEffect transition="in" filter="fade">
                                      <p:cBhvr>
                                        <p:cTn id="36" dur="1000"/>
                                        <p:tgtEl>
                                          <p:spTgt spid="4">
                                            <p:graphicEl>
                                              <a:dgm id="{78797D6A-A01D-4716-9E92-94CEED138A79}"/>
                                            </p:graphicEl>
                                          </p:spTgt>
                                        </p:tgtEl>
                                      </p:cBhvr>
                                    </p:animEffect>
                                  </p:childTnLst>
                                </p:cTn>
                              </p:par>
                              <p:par>
                                <p:cTn id="37" presetID="10" presetClass="entr" presetSubtype="0" fill="hold" grpId="4" nodeType="withEffect">
                                  <p:stCondLst>
                                    <p:cond delay="0"/>
                                  </p:stCondLst>
                                  <p:childTnLst>
                                    <p:set>
                                      <p:cBhvr>
                                        <p:cTn id="38" dur="1" fill="hold">
                                          <p:stCondLst>
                                            <p:cond delay="0"/>
                                          </p:stCondLst>
                                        </p:cTn>
                                        <p:tgtEl>
                                          <p:spTgt spid="4">
                                            <p:graphicEl>
                                              <a:dgm id="{7E34B18D-CF75-49C0-AB4C-10A6D32EAA45}"/>
                                            </p:graphicEl>
                                          </p:spTgt>
                                        </p:tgtEl>
                                        <p:attrNameLst>
                                          <p:attrName>style.visibility</p:attrName>
                                        </p:attrNameLst>
                                      </p:cBhvr>
                                      <p:to>
                                        <p:strVal val="visible"/>
                                      </p:to>
                                    </p:set>
                                    <p:animEffect transition="in" filter="fade">
                                      <p:cBhvr>
                                        <p:cTn id="39" dur="1000"/>
                                        <p:tgtEl>
                                          <p:spTgt spid="4">
                                            <p:graphicEl>
                                              <a:dgm id="{7E34B18D-CF75-49C0-AB4C-10A6D32EAA4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Graphic spid="4" grpId="1">
        <p:bldSub>
          <a:bldDgm bld="lvlOne"/>
        </p:bldSub>
      </p:bldGraphic>
      <p:bldGraphic spid="4" grpId="2">
        <p:bldSub>
          <a:bldDgm bld="lvlOne"/>
        </p:bldSub>
      </p:bldGraphic>
      <p:bldGraphic spid="4" grpId="3">
        <p:bldSub>
          <a:bldDgm bld="lvlOne"/>
        </p:bldSub>
      </p:bldGraphic>
      <p:bldGraphic spid="4" grpId="4">
        <p:bldSub>
          <a:bldDgm bld="lvl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76201"/>
            <a:ext cx="10353761" cy="838200"/>
          </a:xfrm>
        </p:spPr>
        <p:txBody>
          <a:bodyPr/>
          <a:lstStyle/>
          <a:p>
            <a:r>
              <a:rPr lang="en-US" dirty="0" smtClean="0"/>
              <a:t>Ishikawa diagram</a:t>
            </a:r>
            <a:endParaRPr lang="en-US" dirty="0"/>
          </a:p>
        </p:txBody>
      </p:sp>
      <p:cxnSp>
        <p:nvCxnSpPr>
          <p:cNvPr id="13" name="Straight Arrow Connector 12"/>
          <p:cNvCxnSpPr>
            <a:endCxn id="14" idx="1"/>
          </p:cNvCxnSpPr>
          <p:nvPr/>
        </p:nvCxnSpPr>
        <p:spPr>
          <a:xfrm>
            <a:off x="342900" y="3752065"/>
            <a:ext cx="10151645" cy="114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494545" y="3450648"/>
            <a:ext cx="1578124" cy="830997"/>
          </a:xfrm>
          <a:prstGeom prst="rect">
            <a:avLst/>
          </a:prstGeom>
          <a:solidFill>
            <a:srgbClr val="1EE63F"/>
          </a:solidFill>
          <a:ln w="19050">
            <a:solidFill>
              <a:srgbClr val="FF3300"/>
            </a:solidFill>
          </a:ln>
        </p:spPr>
        <p:txBody>
          <a:bodyPr wrap="square" rtlCol="0">
            <a:spAutoFit/>
          </a:bodyPr>
          <a:lstStyle/>
          <a:p>
            <a:pPr algn="ctr"/>
            <a:r>
              <a:rPr lang="en-US" sz="2400" dirty="0" smtClean="0">
                <a:solidFill>
                  <a:schemeClr val="bg1"/>
                </a:solidFill>
              </a:rPr>
              <a:t>Success of </a:t>
            </a:r>
            <a:r>
              <a:rPr lang="en-US" sz="2400" dirty="0" err="1" smtClean="0">
                <a:solidFill>
                  <a:schemeClr val="bg1"/>
                </a:solidFill>
              </a:rPr>
              <a:t>FairArt</a:t>
            </a:r>
            <a:endParaRPr lang="en-US" sz="2400" dirty="0">
              <a:solidFill>
                <a:schemeClr val="bg1"/>
              </a:solidFill>
            </a:endParaRPr>
          </a:p>
        </p:txBody>
      </p:sp>
      <p:cxnSp>
        <p:nvCxnSpPr>
          <p:cNvPr id="16" name="Straight Arrow Connector 15"/>
          <p:cNvCxnSpPr/>
          <p:nvPr/>
        </p:nvCxnSpPr>
        <p:spPr>
          <a:xfrm>
            <a:off x="830974" y="1655703"/>
            <a:ext cx="1882838" cy="214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549945" y="1335380"/>
            <a:ext cx="1971917" cy="2482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696326" y="1554296"/>
            <a:ext cx="1880937" cy="2263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913795" y="3776019"/>
            <a:ext cx="1768997" cy="2410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873291" y="3890712"/>
            <a:ext cx="1649328" cy="2316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7971673" y="3938091"/>
            <a:ext cx="1578643" cy="2221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89748" y="1221182"/>
            <a:ext cx="2102017" cy="369332"/>
          </a:xfrm>
          <a:prstGeom prst="rect">
            <a:avLst/>
          </a:prstGeom>
          <a:solidFill>
            <a:schemeClr val="tx1"/>
          </a:solidFill>
          <a:ln>
            <a:solidFill>
              <a:srgbClr val="FF3300"/>
            </a:solidFill>
          </a:ln>
        </p:spPr>
        <p:txBody>
          <a:bodyPr wrap="square" rtlCol="0">
            <a:spAutoFit/>
          </a:bodyPr>
          <a:lstStyle/>
          <a:p>
            <a:pPr algn="ctr"/>
            <a:r>
              <a:rPr lang="en-US" dirty="0" smtClean="0">
                <a:solidFill>
                  <a:schemeClr val="bg1"/>
                </a:solidFill>
              </a:rPr>
              <a:t>MEASUREMENT</a:t>
            </a:r>
            <a:endParaRPr lang="en-US" dirty="0">
              <a:solidFill>
                <a:schemeClr val="bg1"/>
              </a:solidFill>
            </a:endParaRPr>
          </a:p>
        </p:txBody>
      </p:sp>
      <p:sp>
        <p:nvSpPr>
          <p:cNvPr id="29" name="TextBox 28"/>
          <p:cNvSpPr txBox="1"/>
          <p:nvPr/>
        </p:nvSpPr>
        <p:spPr>
          <a:xfrm>
            <a:off x="3024688" y="1164193"/>
            <a:ext cx="2102017" cy="369332"/>
          </a:xfrm>
          <a:prstGeom prst="rect">
            <a:avLst/>
          </a:prstGeom>
          <a:solidFill>
            <a:schemeClr val="tx1"/>
          </a:solidFill>
          <a:ln>
            <a:solidFill>
              <a:srgbClr val="FF3300"/>
            </a:solidFill>
          </a:ln>
        </p:spPr>
        <p:txBody>
          <a:bodyPr wrap="square" rtlCol="0">
            <a:spAutoFit/>
          </a:bodyPr>
          <a:lstStyle/>
          <a:p>
            <a:pPr algn="ctr"/>
            <a:r>
              <a:rPr lang="en-US" dirty="0" smtClean="0">
                <a:solidFill>
                  <a:schemeClr val="bg1"/>
                </a:solidFill>
              </a:rPr>
              <a:t>MATERIALS</a:t>
            </a:r>
            <a:endParaRPr lang="en-US" dirty="0">
              <a:solidFill>
                <a:schemeClr val="bg1"/>
              </a:solidFill>
            </a:endParaRPr>
          </a:p>
        </p:txBody>
      </p:sp>
      <p:sp>
        <p:nvSpPr>
          <p:cNvPr id="30" name="TextBox 29"/>
          <p:cNvSpPr txBox="1"/>
          <p:nvPr/>
        </p:nvSpPr>
        <p:spPr>
          <a:xfrm>
            <a:off x="6474364" y="1184964"/>
            <a:ext cx="2102017" cy="369332"/>
          </a:xfrm>
          <a:prstGeom prst="rect">
            <a:avLst/>
          </a:prstGeom>
          <a:solidFill>
            <a:schemeClr val="tx1"/>
          </a:solidFill>
          <a:ln>
            <a:solidFill>
              <a:srgbClr val="FF3300"/>
            </a:solidFill>
          </a:ln>
        </p:spPr>
        <p:txBody>
          <a:bodyPr wrap="square" rtlCol="0">
            <a:spAutoFit/>
          </a:bodyPr>
          <a:lstStyle/>
          <a:p>
            <a:pPr algn="ctr"/>
            <a:r>
              <a:rPr lang="en-US" dirty="0" smtClean="0">
                <a:solidFill>
                  <a:schemeClr val="bg1"/>
                </a:solidFill>
              </a:rPr>
              <a:t>METHOD</a:t>
            </a:r>
            <a:endParaRPr lang="en-US" dirty="0">
              <a:solidFill>
                <a:schemeClr val="bg1"/>
              </a:solidFill>
            </a:endParaRPr>
          </a:p>
        </p:txBody>
      </p:sp>
      <p:sp>
        <p:nvSpPr>
          <p:cNvPr id="34" name="TextBox 33"/>
          <p:cNvSpPr txBox="1"/>
          <p:nvPr/>
        </p:nvSpPr>
        <p:spPr>
          <a:xfrm>
            <a:off x="189748" y="6255429"/>
            <a:ext cx="2102017" cy="369332"/>
          </a:xfrm>
          <a:prstGeom prst="rect">
            <a:avLst/>
          </a:prstGeom>
          <a:solidFill>
            <a:schemeClr val="tx1"/>
          </a:solidFill>
          <a:ln>
            <a:solidFill>
              <a:srgbClr val="FF3300"/>
            </a:solidFill>
          </a:ln>
        </p:spPr>
        <p:txBody>
          <a:bodyPr wrap="square" rtlCol="0">
            <a:spAutoFit/>
          </a:bodyPr>
          <a:lstStyle/>
          <a:p>
            <a:pPr algn="ctr"/>
            <a:r>
              <a:rPr lang="en-US" dirty="0" smtClean="0">
                <a:solidFill>
                  <a:schemeClr val="bg1"/>
                </a:solidFill>
              </a:rPr>
              <a:t>ENVIRONMENT</a:t>
            </a:r>
            <a:endParaRPr lang="en-US" dirty="0">
              <a:solidFill>
                <a:schemeClr val="bg1"/>
              </a:solidFill>
            </a:endParaRPr>
          </a:p>
        </p:txBody>
      </p:sp>
      <p:sp>
        <p:nvSpPr>
          <p:cNvPr id="35" name="TextBox 34"/>
          <p:cNvSpPr txBox="1"/>
          <p:nvPr/>
        </p:nvSpPr>
        <p:spPr>
          <a:xfrm>
            <a:off x="3024688" y="6255429"/>
            <a:ext cx="2102017" cy="369332"/>
          </a:xfrm>
          <a:prstGeom prst="rect">
            <a:avLst/>
          </a:prstGeom>
          <a:solidFill>
            <a:schemeClr val="tx1"/>
          </a:solidFill>
          <a:ln>
            <a:solidFill>
              <a:srgbClr val="FF3300"/>
            </a:solidFill>
          </a:ln>
        </p:spPr>
        <p:txBody>
          <a:bodyPr wrap="square" rtlCol="0">
            <a:spAutoFit/>
          </a:bodyPr>
          <a:lstStyle/>
          <a:p>
            <a:pPr algn="ctr"/>
            <a:r>
              <a:rPr lang="en-US" dirty="0" smtClean="0">
                <a:solidFill>
                  <a:schemeClr val="bg1"/>
                </a:solidFill>
              </a:rPr>
              <a:t>MANPOWER</a:t>
            </a:r>
            <a:endParaRPr lang="en-US" dirty="0">
              <a:solidFill>
                <a:schemeClr val="bg1"/>
              </a:solidFill>
            </a:endParaRPr>
          </a:p>
        </p:txBody>
      </p:sp>
      <p:sp>
        <p:nvSpPr>
          <p:cNvPr id="36" name="TextBox 35"/>
          <p:cNvSpPr txBox="1"/>
          <p:nvPr/>
        </p:nvSpPr>
        <p:spPr>
          <a:xfrm>
            <a:off x="6474364" y="6255429"/>
            <a:ext cx="2102017" cy="369332"/>
          </a:xfrm>
          <a:prstGeom prst="rect">
            <a:avLst/>
          </a:prstGeom>
          <a:solidFill>
            <a:schemeClr val="tx1"/>
          </a:solidFill>
          <a:ln>
            <a:solidFill>
              <a:srgbClr val="FF3300"/>
            </a:solidFill>
          </a:ln>
        </p:spPr>
        <p:txBody>
          <a:bodyPr wrap="square" rtlCol="0">
            <a:spAutoFit/>
          </a:bodyPr>
          <a:lstStyle/>
          <a:p>
            <a:pPr algn="ctr"/>
            <a:r>
              <a:rPr lang="en-US" dirty="0" smtClean="0">
                <a:solidFill>
                  <a:schemeClr val="bg1"/>
                </a:solidFill>
              </a:rPr>
              <a:t>MACHINE</a:t>
            </a:r>
            <a:endParaRPr lang="en-US" dirty="0">
              <a:solidFill>
                <a:schemeClr val="bg1"/>
              </a:solidFill>
            </a:endParaRPr>
          </a:p>
        </p:txBody>
      </p:sp>
      <p:sp>
        <p:nvSpPr>
          <p:cNvPr id="39" name="TextBox 38"/>
          <p:cNvSpPr txBox="1"/>
          <p:nvPr/>
        </p:nvSpPr>
        <p:spPr>
          <a:xfrm>
            <a:off x="1267792" y="1898196"/>
            <a:ext cx="2102017" cy="400110"/>
          </a:xfrm>
          <a:prstGeom prst="rect">
            <a:avLst/>
          </a:prstGeom>
          <a:solidFill>
            <a:schemeClr val="tx1"/>
          </a:solidFill>
          <a:ln>
            <a:solidFill>
              <a:srgbClr val="FF3300"/>
            </a:solidFill>
          </a:ln>
        </p:spPr>
        <p:txBody>
          <a:bodyPr wrap="square" rtlCol="0">
            <a:spAutoFit/>
          </a:bodyPr>
          <a:lstStyle/>
          <a:p>
            <a:pPr algn="ctr"/>
            <a:r>
              <a:rPr lang="en-US" sz="2000" dirty="0" smtClean="0">
                <a:solidFill>
                  <a:schemeClr val="bg1"/>
                </a:solidFill>
              </a:rPr>
              <a:t>Skill Mapping</a:t>
            </a:r>
            <a:endParaRPr lang="en-US" sz="2000" dirty="0">
              <a:solidFill>
                <a:schemeClr val="bg1"/>
              </a:solidFill>
            </a:endParaRPr>
          </a:p>
        </p:txBody>
      </p:sp>
      <p:sp>
        <p:nvSpPr>
          <p:cNvPr id="40" name="TextBox 39"/>
          <p:cNvSpPr txBox="1"/>
          <p:nvPr/>
        </p:nvSpPr>
        <p:spPr>
          <a:xfrm>
            <a:off x="1918975" y="2535104"/>
            <a:ext cx="2102017" cy="400110"/>
          </a:xfrm>
          <a:prstGeom prst="rect">
            <a:avLst/>
          </a:prstGeom>
          <a:solidFill>
            <a:schemeClr val="tx1"/>
          </a:solidFill>
          <a:ln>
            <a:solidFill>
              <a:srgbClr val="FF3300"/>
            </a:solidFill>
          </a:ln>
        </p:spPr>
        <p:txBody>
          <a:bodyPr wrap="square" rtlCol="0">
            <a:spAutoFit/>
          </a:bodyPr>
          <a:lstStyle/>
          <a:p>
            <a:pPr algn="ctr"/>
            <a:r>
              <a:rPr lang="en-US" sz="2000" dirty="0" smtClean="0">
                <a:solidFill>
                  <a:schemeClr val="bg1"/>
                </a:solidFill>
              </a:rPr>
              <a:t>Literacy Rate</a:t>
            </a:r>
            <a:endParaRPr lang="en-US" sz="2000" dirty="0">
              <a:solidFill>
                <a:schemeClr val="bg1"/>
              </a:solidFill>
            </a:endParaRPr>
          </a:p>
        </p:txBody>
      </p:sp>
      <p:sp>
        <p:nvSpPr>
          <p:cNvPr id="41" name="TextBox 40"/>
          <p:cNvSpPr txBox="1"/>
          <p:nvPr/>
        </p:nvSpPr>
        <p:spPr>
          <a:xfrm>
            <a:off x="2594309" y="3170236"/>
            <a:ext cx="2624881" cy="400110"/>
          </a:xfrm>
          <a:prstGeom prst="rect">
            <a:avLst/>
          </a:prstGeom>
          <a:solidFill>
            <a:schemeClr val="tx1"/>
          </a:solidFill>
          <a:ln>
            <a:solidFill>
              <a:srgbClr val="FF3300"/>
            </a:solidFill>
          </a:ln>
        </p:spPr>
        <p:txBody>
          <a:bodyPr wrap="square" rtlCol="0">
            <a:spAutoFit/>
          </a:bodyPr>
          <a:lstStyle/>
          <a:p>
            <a:pPr algn="ctr"/>
            <a:r>
              <a:rPr lang="en-US" sz="2000" dirty="0" smtClean="0">
                <a:solidFill>
                  <a:schemeClr val="bg1"/>
                </a:solidFill>
              </a:rPr>
              <a:t>Internet Penetration</a:t>
            </a:r>
            <a:endParaRPr lang="en-US" sz="2000" dirty="0">
              <a:solidFill>
                <a:schemeClr val="bg1"/>
              </a:solidFill>
            </a:endParaRPr>
          </a:p>
        </p:txBody>
      </p:sp>
      <p:sp>
        <p:nvSpPr>
          <p:cNvPr id="43" name="TextBox 42"/>
          <p:cNvSpPr txBox="1"/>
          <p:nvPr/>
        </p:nvSpPr>
        <p:spPr>
          <a:xfrm>
            <a:off x="5219190" y="1889839"/>
            <a:ext cx="2102017" cy="400110"/>
          </a:xfrm>
          <a:prstGeom prst="rect">
            <a:avLst/>
          </a:prstGeom>
          <a:solidFill>
            <a:schemeClr val="tx1"/>
          </a:solidFill>
          <a:ln>
            <a:solidFill>
              <a:srgbClr val="FF3300"/>
            </a:solidFill>
          </a:ln>
        </p:spPr>
        <p:txBody>
          <a:bodyPr wrap="square" rtlCol="0">
            <a:spAutoFit/>
          </a:bodyPr>
          <a:lstStyle/>
          <a:p>
            <a:pPr algn="ctr"/>
            <a:r>
              <a:rPr lang="en-US" sz="2000" dirty="0" smtClean="0">
                <a:solidFill>
                  <a:schemeClr val="bg1"/>
                </a:solidFill>
              </a:rPr>
              <a:t>Raw Material</a:t>
            </a:r>
            <a:endParaRPr lang="en-US" sz="2000" dirty="0">
              <a:solidFill>
                <a:schemeClr val="bg1"/>
              </a:solidFill>
            </a:endParaRPr>
          </a:p>
        </p:txBody>
      </p:sp>
      <p:sp>
        <p:nvSpPr>
          <p:cNvPr id="44" name="TextBox 43"/>
          <p:cNvSpPr txBox="1"/>
          <p:nvPr/>
        </p:nvSpPr>
        <p:spPr>
          <a:xfrm>
            <a:off x="5898227" y="2530915"/>
            <a:ext cx="2102017" cy="369332"/>
          </a:xfrm>
          <a:prstGeom prst="rect">
            <a:avLst/>
          </a:prstGeom>
          <a:solidFill>
            <a:schemeClr val="tx1"/>
          </a:solidFill>
          <a:ln>
            <a:solidFill>
              <a:srgbClr val="FF3300"/>
            </a:solidFill>
          </a:ln>
        </p:spPr>
        <p:txBody>
          <a:bodyPr wrap="square" rtlCol="0">
            <a:spAutoFit/>
          </a:bodyPr>
          <a:lstStyle/>
          <a:p>
            <a:pPr algn="ctr"/>
            <a:endParaRPr lang="en-US" dirty="0">
              <a:solidFill>
                <a:schemeClr val="bg1"/>
              </a:solidFill>
            </a:endParaRPr>
          </a:p>
        </p:txBody>
      </p:sp>
      <p:sp>
        <p:nvSpPr>
          <p:cNvPr id="45" name="TextBox 44"/>
          <p:cNvSpPr txBox="1"/>
          <p:nvPr/>
        </p:nvSpPr>
        <p:spPr>
          <a:xfrm>
            <a:off x="6384568" y="3185785"/>
            <a:ext cx="2102017" cy="369332"/>
          </a:xfrm>
          <a:prstGeom prst="rect">
            <a:avLst/>
          </a:prstGeom>
          <a:solidFill>
            <a:schemeClr val="tx1"/>
          </a:solidFill>
          <a:ln>
            <a:solidFill>
              <a:srgbClr val="FF3300"/>
            </a:solidFill>
          </a:ln>
        </p:spPr>
        <p:txBody>
          <a:bodyPr wrap="square" rtlCol="0">
            <a:spAutoFit/>
          </a:bodyPr>
          <a:lstStyle/>
          <a:p>
            <a:pPr algn="ctr"/>
            <a:r>
              <a:rPr lang="en-US" dirty="0" smtClean="0">
                <a:solidFill>
                  <a:schemeClr val="bg1"/>
                </a:solidFill>
              </a:rPr>
              <a:t>MEASUREMENT</a:t>
            </a:r>
            <a:endParaRPr lang="en-US" dirty="0">
              <a:solidFill>
                <a:schemeClr val="bg1"/>
              </a:solidFill>
            </a:endParaRPr>
          </a:p>
        </p:txBody>
      </p:sp>
      <p:sp>
        <p:nvSpPr>
          <p:cNvPr id="46" name="TextBox 45"/>
          <p:cNvSpPr txBox="1"/>
          <p:nvPr/>
        </p:nvSpPr>
        <p:spPr>
          <a:xfrm>
            <a:off x="9181590" y="2985570"/>
            <a:ext cx="2102017" cy="400110"/>
          </a:xfrm>
          <a:prstGeom prst="rect">
            <a:avLst/>
          </a:prstGeom>
          <a:solidFill>
            <a:schemeClr val="tx1"/>
          </a:solidFill>
          <a:ln>
            <a:solidFill>
              <a:srgbClr val="FF3300"/>
            </a:solidFill>
          </a:ln>
        </p:spPr>
        <p:txBody>
          <a:bodyPr wrap="square" rtlCol="0">
            <a:spAutoFit/>
          </a:bodyPr>
          <a:lstStyle/>
          <a:p>
            <a:pPr algn="ctr"/>
            <a:r>
              <a:rPr lang="en-US" sz="2000" dirty="0" smtClean="0">
                <a:solidFill>
                  <a:schemeClr val="bg1"/>
                </a:solidFill>
              </a:rPr>
              <a:t>Pass on insights</a:t>
            </a:r>
            <a:endParaRPr lang="en-US" sz="2000" dirty="0">
              <a:solidFill>
                <a:schemeClr val="bg1"/>
              </a:solidFill>
            </a:endParaRPr>
          </a:p>
        </p:txBody>
      </p:sp>
      <p:sp>
        <p:nvSpPr>
          <p:cNvPr id="47" name="TextBox 46"/>
          <p:cNvSpPr txBox="1"/>
          <p:nvPr/>
        </p:nvSpPr>
        <p:spPr>
          <a:xfrm>
            <a:off x="8613660" y="2267528"/>
            <a:ext cx="2723773" cy="400110"/>
          </a:xfrm>
          <a:prstGeom prst="rect">
            <a:avLst/>
          </a:prstGeom>
          <a:solidFill>
            <a:schemeClr val="tx1"/>
          </a:solidFill>
          <a:ln>
            <a:solidFill>
              <a:srgbClr val="FF3300"/>
            </a:solidFill>
          </a:ln>
        </p:spPr>
        <p:txBody>
          <a:bodyPr wrap="square" rtlCol="0">
            <a:spAutoFit/>
          </a:bodyPr>
          <a:lstStyle/>
          <a:p>
            <a:pPr algn="ctr"/>
            <a:r>
              <a:rPr lang="en-US" sz="2000" dirty="0" smtClean="0">
                <a:solidFill>
                  <a:schemeClr val="bg1"/>
                </a:solidFill>
              </a:rPr>
              <a:t>Venture product range</a:t>
            </a:r>
            <a:endParaRPr lang="en-US" sz="2000" dirty="0">
              <a:solidFill>
                <a:schemeClr val="bg1"/>
              </a:solidFill>
            </a:endParaRPr>
          </a:p>
        </p:txBody>
      </p:sp>
      <p:sp>
        <p:nvSpPr>
          <p:cNvPr id="49" name="TextBox 48"/>
          <p:cNvSpPr txBox="1"/>
          <p:nvPr/>
        </p:nvSpPr>
        <p:spPr>
          <a:xfrm>
            <a:off x="8184408" y="1679310"/>
            <a:ext cx="2102017" cy="400110"/>
          </a:xfrm>
          <a:prstGeom prst="rect">
            <a:avLst/>
          </a:prstGeom>
          <a:solidFill>
            <a:schemeClr val="tx1"/>
          </a:solidFill>
          <a:ln>
            <a:solidFill>
              <a:srgbClr val="FF3300"/>
            </a:solidFill>
          </a:ln>
        </p:spPr>
        <p:txBody>
          <a:bodyPr wrap="square" rtlCol="0">
            <a:spAutoFit/>
          </a:bodyPr>
          <a:lstStyle/>
          <a:p>
            <a:pPr algn="ctr"/>
            <a:r>
              <a:rPr lang="en-US" sz="2000" dirty="0" smtClean="0">
                <a:solidFill>
                  <a:schemeClr val="bg1"/>
                </a:solidFill>
              </a:rPr>
              <a:t>Market Research</a:t>
            </a:r>
            <a:endParaRPr lang="en-US" sz="2000" dirty="0">
              <a:solidFill>
                <a:schemeClr val="bg1"/>
              </a:solidFill>
            </a:endParaRPr>
          </a:p>
        </p:txBody>
      </p:sp>
      <p:sp>
        <p:nvSpPr>
          <p:cNvPr id="50" name="TextBox 49"/>
          <p:cNvSpPr txBox="1"/>
          <p:nvPr/>
        </p:nvSpPr>
        <p:spPr>
          <a:xfrm>
            <a:off x="2594308" y="4006540"/>
            <a:ext cx="2102017" cy="400110"/>
          </a:xfrm>
          <a:prstGeom prst="rect">
            <a:avLst/>
          </a:prstGeom>
          <a:solidFill>
            <a:schemeClr val="tx1"/>
          </a:solidFill>
          <a:ln>
            <a:solidFill>
              <a:srgbClr val="FF3300"/>
            </a:solidFill>
          </a:ln>
        </p:spPr>
        <p:txBody>
          <a:bodyPr wrap="square" rtlCol="0">
            <a:spAutoFit/>
          </a:bodyPr>
          <a:lstStyle/>
          <a:p>
            <a:pPr algn="ctr"/>
            <a:r>
              <a:rPr lang="en-US" sz="2000" dirty="0" smtClean="0">
                <a:solidFill>
                  <a:schemeClr val="bg1"/>
                </a:solidFill>
              </a:rPr>
              <a:t>Fashion Trends</a:t>
            </a:r>
            <a:endParaRPr lang="en-US" sz="2000" dirty="0">
              <a:solidFill>
                <a:schemeClr val="bg1"/>
              </a:solidFill>
            </a:endParaRPr>
          </a:p>
        </p:txBody>
      </p:sp>
      <p:sp>
        <p:nvSpPr>
          <p:cNvPr id="51" name="TextBox 50"/>
          <p:cNvSpPr txBox="1"/>
          <p:nvPr/>
        </p:nvSpPr>
        <p:spPr>
          <a:xfrm>
            <a:off x="2013537" y="4758020"/>
            <a:ext cx="2510838" cy="400110"/>
          </a:xfrm>
          <a:prstGeom prst="rect">
            <a:avLst/>
          </a:prstGeom>
          <a:solidFill>
            <a:schemeClr val="tx1"/>
          </a:solidFill>
          <a:ln>
            <a:solidFill>
              <a:srgbClr val="FF3300"/>
            </a:solidFill>
          </a:ln>
        </p:spPr>
        <p:txBody>
          <a:bodyPr wrap="square" rtlCol="0">
            <a:spAutoFit/>
          </a:bodyPr>
          <a:lstStyle/>
          <a:p>
            <a:pPr algn="ctr"/>
            <a:r>
              <a:rPr lang="en-US" sz="2000" dirty="0" smtClean="0">
                <a:solidFill>
                  <a:schemeClr val="bg1"/>
                </a:solidFill>
              </a:rPr>
              <a:t>Logistics feasibility</a:t>
            </a:r>
            <a:endParaRPr lang="en-US" sz="2000" dirty="0">
              <a:solidFill>
                <a:schemeClr val="bg1"/>
              </a:solidFill>
            </a:endParaRPr>
          </a:p>
        </p:txBody>
      </p:sp>
      <p:sp>
        <p:nvSpPr>
          <p:cNvPr id="52" name="TextBox 51"/>
          <p:cNvSpPr txBox="1"/>
          <p:nvPr/>
        </p:nvSpPr>
        <p:spPr>
          <a:xfrm>
            <a:off x="1426213" y="5553562"/>
            <a:ext cx="2102017" cy="400110"/>
          </a:xfrm>
          <a:prstGeom prst="rect">
            <a:avLst/>
          </a:prstGeom>
          <a:solidFill>
            <a:schemeClr val="tx1"/>
          </a:solidFill>
          <a:ln>
            <a:solidFill>
              <a:srgbClr val="FF3300"/>
            </a:solidFill>
          </a:ln>
        </p:spPr>
        <p:txBody>
          <a:bodyPr wrap="square" rtlCol="0">
            <a:spAutoFit/>
          </a:bodyPr>
          <a:lstStyle/>
          <a:p>
            <a:pPr algn="ctr"/>
            <a:r>
              <a:rPr lang="en-US" sz="2000" dirty="0" smtClean="0">
                <a:solidFill>
                  <a:schemeClr val="bg1"/>
                </a:solidFill>
              </a:rPr>
              <a:t>Economic Outset</a:t>
            </a:r>
            <a:endParaRPr lang="en-US" sz="2000" dirty="0">
              <a:solidFill>
                <a:schemeClr val="bg1"/>
              </a:solidFill>
            </a:endParaRPr>
          </a:p>
        </p:txBody>
      </p:sp>
      <p:sp>
        <p:nvSpPr>
          <p:cNvPr id="53" name="TextBox 52"/>
          <p:cNvSpPr txBox="1"/>
          <p:nvPr/>
        </p:nvSpPr>
        <p:spPr>
          <a:xfrm>
            <a:off x="6433576" y="4011079"/>
            <a:ext cx="2102017" cy="400110"/>
          </a:xfrm>
          <a:prstGeom prst="rect">
            <a:avLst/>
          </a:prstGeom>
          <a:solidFill>
            <a:schemeClr val="tx1"/>
          </a:solidFill>
          <a:ln>
            <a:solidFill>
              <a:srgbClr val="FF3300"/>
            </a:solidFill>
          </a:ln>
        </p:spPr>
        <p:txBody>
          <a:bodyPr wrap="square" rtlCol="0">
            <a:spAutoFit/>
          </a:bodyPr>
          <a:lstStyle/>
          <a:p>
            <a:pPr algn="ctr"/>
            <a:r>
              <a:rPr lang="en-US" sz="2000" dirty="0" smtClean="0">
                <a:solidFill>
                  <a:schemeClr val="bg1"/>
                </a:solidFill>
              </a:rPr>
              <a:t>Marketers</a:t>
            </a:r>
            <a:endParaRPr lang="en-US" dirty="0">
              <a:solidFill>
                <a:schemeClr val="bg1"/>
              </a:solidFill>
            </a:endParaRPr>
          </a:p>
        </p:txBody>
      </p:sp>
      <p:sp>
        <p:nvSpPr>
          <p:cNvPr id="54" name="TextBox 53"/>
          <p:cNvSpPr txBox="1"/>
          <p:nvPr/>
        </p:nvSpPr>
        <p:spPr>
          <a:xfrm>
            <a:off x="5976435" y="4748560"/>
            <a:ext cx="2102017" cy="400110"/>
          </a:xfrm>
          <a:prstGeom prst="rect">
            <a:avLst/>
          </a:prstGeom>
          <a:solidFill>
            <a:schemeClr val="tx1"/>
          </a:solidFill>
          <a:ln>
            <a:solidFill>
              <a:srgbClr val="FF3300"/>
            </a:solidFill>
          </a:ln>
        </p:spPr>
        <p:txBody>
          <a:bodyPr wrap="square" rtlCol="0">
            <a:spAutoFit/>
          </a:bodyPr>
          <a:lstStyle/>
          <a:p>
            <a:pPr algn="ctr"/>
            <a:r>
              <a:rPr lang="en-US" sz="2000" dirty="0" smtClean="0">
                <a:solidFill>
                  <a:schemeClr val="bg1"/>
                </a:solidFill>
              </a:rPr>
              <a:t>Programmers</a:t>
            </a:r>
            <a:endParaRPr lang="en-US" sz="2000" dirty="0">
              <a:solidFill>
                <a:schemeClr val="bg1"/>
              </a:solidFill>
            </a:endParaRPr>
          </a:p>
        </p:txBody>
      </p:sp>
      <p:sp>
        <p:nvSpPr>
          <p:cNvPr id="55" name="TextBox 54"/>
          <p:cNvSpPr txBox="1"/>
          <p:nvPr/>
        </p:nvSpPr>
        <p:spPr>
          <a:xfrm>
            <a:off x="5404807" y="5510294"/>
            <a:ext cx="2102017" cy="400110"/>
          </a:xfrm>
          <a:prstGeom prst="rect">
            <a:avLst/>
          </a:prstGeom>
          <a:solidFill>
            <a:schemeClr val="tx1"/>
          </a:solidFill>
          <a:ln>
            <a:solidFill>
              <a:srgbClr val="FF3300"/>
            </a:solidFill>
          </a:ln>
        </p:spPr>
        <p:txBody>
          <a:bodyPr wrap="square" rtlCol="0">
            <a:spAutoFit/>
          </a:bodyPr>
          <a:lstStyle/>
          <a:p>
            <a:pPr algn="ctr"/>
            <a:r>
              <a:rPr lang="en-US" sz="2000" dirty="0" smtClean="0">
                <a:solidFill>
                  <a:schemeClr val="bg1"/>
                </a:solidFill>
              </a:rPr>
              <a:t>Artisans</a:t>
            </a:r>
            <a:endParaRPr lang="en-US" dirty="0">
              <a:solidFill>
                <a:schemeClr val="bg1"/>
              </a:solidFill>
            </a:endParaRPr>
          </a:p>
        </p:txBody>
      </p:sp>
      <p:sp>
        <p:nvSpPr>
          <p:cNvPr id="56" name="TextBox 55"/>
          <p:cNvSpPr txBox="1"/>
          <p:nvPr/>
        </p:nvSpPr>
        <p:spPr>
          <a:xfrm>
            <a:off x="9235416" y="4329234"/>
            <a:ext cx="2102017" cy="400110"/>
          </a:xfrm>
          <a:prstGeom prst="rect">
            <a:avLst/>
          </a:prstGeom>
          <a:solidFill>
            <a:schemeClr val="tx1"/>
          </a:solidFill>
          <a:ln>
            <a:solidFill>
              <a:srgbClr val="FF3300"/>
            </a:solidFill>
          </a:ln>
        </p:spPr>
        <p:txBody>
          <a:bodyPr wrap="square" rtlCol="0">
            <a:spAutoFit/>
          </a:bodyPr>
          <a:lstStyle/>
          <a:p>
            <a:pPr algn="ctr"/>
            <a:r>
              <a:rPr lang="en-US" sz="2000" dirty="0" smtClean="0">
                <a:solidFill>
                  <a:schemeClr val="bg1"/>
                </a:solidFill>
              </a:rPr>
              <a:t>ARS Systems</a:t>
            </a:r>
            <a:endParaRPr lang="en-US" sz="2000" dirty="0">
              <a:solidFill>
                <a:schemeClr val="bg1"/>
              </a:solidFill>
            </a:endParaRPr>
          </a:p>
        </p:txBody>
      </p:sp>
      <p:sp>
        <p:nvSpPr>
          <p:cNvPr id="57" name="TextBox 56"/>
          <p:cNvSpPr txBox="1"/>
          <p:nvPr/>
        </p:nvSpPr>
        <p:spPr>
          <a:xfrm>
            <a:off x="8897353" y="4893819"/>
            <a:ext cx="2386254" cy="400110"/>
          </a:xfrm>
          <a:prstGeom prst="rect">
            <a:avLst/>
          </a:prstGeom>
          <a:solidFill>
            <a:schemeClr val="tx1"/>
          </a:solidFill>
          <a:ln>
            <a:solidFill>
              <a:srgbClr val="FF3300"/>
            </a:solidFill>
          </a:ln>
        </p:spPr>
        <p:txBody>
          <a:bodyPr wrap="square" rtlCol="0">
            <a:spAutoFit/>
          </a:bodyPr>
          <a:lstStyle/>
          <a:p>
            <a:pPr algn="ctr"/>
            <a:r>
              <a:rPr lang="en-US" sz="2000" dirty="0" smtClean="0">
                <a:solidFill>
                  <a:schemeClr val="bg1"/>
                </a:solidFill>
              </a:rPr>
              <a:t>Production Utilities</a:t>
            </a:r>
            <a:endParaRPr lang="en-US" sz="2000" dirty="0">
              <a:solidFill>
                <a:schemeClr val="bg1"/>
              </a:solidFill>
            </a:endParaRPr>
          </a:p>
        </p:txBody>
      </p:sp>
      <p:sp>
        <p:nvSpPr>
          <p:cNvPr id="58" name="TextBox 57"/>
          <p:cNvSpPr txBox="1"/>
          <p:nvPr/>
        </p:nvSpPr>
        <p:spPr>
          <a:xfrm>
            <a:off x="8392528" y="5589873"/>
            <a:ext cx="2102017" cy="400110"/>
          </a:xfrm>
          <a:prstGeom prst="rect">
            <a:avLst/>
          </a:prstGeom>
          <a:solidFill>
            <a:schemeClr val="tx1"/>
          </a:solidFill>
          <a:ln>
            <a:solidFill>
              <a:srgbClr val="FF3300"/>
            </a:solidFill>
          </a:ln>
        </p:spPr>
        <p:txBody>
          <a:bodyPr wrap="square" rtlCol="0">
            <a:spAutoFit/>
          </a:bodyPr>
          <a:lstStyle/>
          <a:p>
            <a:pPr algn="ctr"/>
            <a:r>
              <a:rPr lang="en-US" sz="2000" dirty="0" smtClean="0">
                <a:solidFill>
                  <a:schemeClr val="bg1"/>
                </a:solidFill>
              </a:rPr>
              <a:t>Design Hardware</a:t>
            </a:r>
            <a:endParaRPr lang="en-US" sz="2000" dirty="0">
              <a:solidFill>
                <a:schemeClr val="bg1"/>
              </a:solidFill>
            </a:endParaRPr>
          </a:p>
        </p:txBody>
      </p:sp>
    </p:spTree>
    <p:extLst>
      <p:ext uri="{BB962C8B-B14F-4D97-AF65-F5344CB8AC3E}">
        <p14:creationId xmlns:p14="http://schemas.microsoft.com/office/powerpoint/2010/main" val="2561760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a:t>
            </a:r>
            <a:endParaRPr lang="en-US" dirty="0"/>
          </a:p>
        </p:txBody>
      </p:sp>
      <p:sp>
        <p:nvSpPr>
          <p:cNvPr id="3" name="Content Placeholder 2"/>
          <p:cNvSpPr>
            <a:spLocks noGrp="1"/>
          </p:cNvSpPr>
          <p:nvPr>
            <p:ph idx="1"/>
          </p:nvPr>
        </p:nvSpPr>
        <p:spPr>
          <a:xfrm>
            <a:off x="913795" y="2096064"/>
            <a:ext cx="10353762" cy="3982764"/>
          </a:xfrm>
        </p:spPr>
        <p:txBody>
          <a:bodyPr>
            <a:normAutofit/>
          </a:bodyPr>
          <a:lstStyle/>
          <a:p>
            <a:pPr>
              <a:lnSpc>
                <a:spcPct val="150000"/>
              </a:lnSpc>
            </a:pPr>
            <a:r>
              <a:rPr lang="en-US" sz="2400" dirty="0" smtClean="0">
                <a:latin typeface="Lucida Sans Unicode" panose="020B0602030504020204" pitchFamily="34" charset="0"/>
                <a:cs typeface="Lucida Sans Unicode" panose="020B0602030504020204" pitchFamily="34" charset="0"/>
              </a:rPr>
              <a:t>To liberalize the art form from the boundaries of medium by diversifying the product range</a:t>
            </a:r>
          </a:p>
          <a:p>
            <a:pPr>
              <a:lnSpc>
                <a:spcPct val="150000"/>
              </a:lnSpc>
            </a:pPr>
            <a:r>
              <a:rPr lang="en-US" sz="2400" dirty="0" smtClean="0">
                <a:latin typeface="Lucida Sans Unicode" panose="020B0602030504020204" pitchFamily="34" charset="0"/>
                <a:cs typeface="Lucida Sans Unicode" panose="020B0602030504020204" pitchFamily="34" charset="0"/>
              </a:rPr>
              <a:t>Incorporating the ethnic designs in daily use products for deeper customer connect</a:t>
            </a:r>
          </a:p>
          <a:p>
            <a:pPr>
              <a:lnSpc>
                <a:spcPct val="150000"/>
              </a:lnSpc>
            </a:pPr>
            <a:r>
              <a:rPr lang="en-US" sz="2400" dirty="0" smtClean="0">
                <a:latin typeface="Lucida Sans Unicode" panose="020B0602030504020204" pitchFamily="34" charset="0"/>
                <a:cs typeface="Lucida Sans Unicode" panose="020B0602030504020204" pitchFamily="34" charset="0"/>
              </a:rPr>
              <a:t>Ethnic Design – Not just aesthetics but functional value as well</a:t>
            </a:r>
          </a:p>
          <a:p>
            <a:pPr>
              <a:lnSpc>
                <a:spcPct val="150000"/>
              </a:lnSpc>
            </a:pPr>
            <a:r>
              <a:rPr lang="en-US" sz="2400" dirty="0" smtClean="0">
                <a:latin typeface="Lucida Sans Unicode" panose="020B0602030504020204" pitchFamily="34" charset="0"/>
                <a:cs typeface="Lucida Sans Unicode" panose="020B0602030504020204" pitchFamily="34" charset="0"/>
              </a:rPr>
              <a:t>Leverage the subliminal perception</a:t>
            </a:r>
            <a:endParaRPr lang="en-US" sz="240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187751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role</a:t>
            </a:r>
            <a:endParaRPr lang="en-US" dirty="0"/>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Lucida Sans Unicode" panose="020B0602030504020204" pitchFamily="34" charset="0"/>
                <a:cs typeface="Lucida Sans Unicode" panose="020B0602030504020204" pitchFamily="34" charset="0"/>
              </a:rPr>
              <a:t>Platform developer</a:t>
            </a:r>
          </a:p>
          <a:p>
            <a:pPr>
              <a:lnSpc>
                <a:spcPct val="150000"/>
              </a:lnSpc>
            </a:pPr>
            <a:r>
              <a:rPr lang="en-US" sz="2400" dirty="0" smtClean="0">
                <a:latin typeface="Lucida Sans Unicode" panose="020B0602030504020204" pitchFamily="34" charset="0"/>
                <a:cs typeface="Lucida Sans Unicode" panose="020B0602030504020204" pitchFamily="34" charset="0"/>
              </a:rPr>
              <a:t>Concerned with operations and marketing</a:t>
            </a:r>
          </a:p>
          <a:p>
            <a:pPr>
              <a:lnSpc>
                <a:spcPct val="150000"/>
              </a:lnSpc>
            </a:pPr>
            <a:r>
              <a:rPr lang="en-US" sz="2400" dirty="0" smtClean="0">
                <a:latin typeface="Lucida Sans Unicode" panose="020B0602030504020204" pitchFamily="34" charset="0"/>
                <a:cs typeface="Lucida Sans Unicode" panose="020B0602030504020204" pitchFamily="34" charset="0"/>
              </a:rPr>
              <a:t>Market research in order to understand consumer behavior</a:t>
            </a:r>
          </a:p>
          <a:p>
            <a:pPr>
              <a:lnSpc>
                <a:spcPct val="150000"/>
              </a:lnSpc>
            </a:pPr>
            <a:r>
              <a:rPr lang="en-US" sz="2400" dirty="0" smtClean="0">
                <a:latin typeface="Lucida Sans Unicode" panose="020B0602030504020204" pitchFamily="34" charset="0"/>
                <a:cs typeface="Lucida Sans Unicode" panose="020B0602030504020204" pitchFamily="34" charset="0"/>
              </a:rPr>
              <a:t>Passing on the insights to artisans</a:t>
            </a:r>
            <a:endParaRPr lang="en-US" sz="240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094960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1986" y="0"/>
            <a:ext cx="5326584" cy="1326321"/>
          </a:xfrm>
        </p:spPr>
        <p:txBody>
          <a:bodyPr/>
          <a:lstStyle/>
          <a:p>
            <a:r>
              <a:rPr lang="en-US" dirty="0" smtClean="0"/>
              <a:t>solutions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4276551"/>
              </p:ext>
            </p:extLst>
          </p:nvPr>
        </p:nvGraphicFramePr>
        <p:xfrm>
          <a:off x="112295" y="1074822"/>
          <a:ext cx="12079704" cy="52136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12295" y="2165684"/>
            <a:ext cx="2630905" cy="193899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smtClean="0">
                <a:solidFill>
                  <a:schemeClr val="bg1"/>
                </a:solidFill>
                <a:latin typeface="Lucida Sans Unicode" panose="020B0602030504020204" pitchFamily="34" charset="0"/>
                <a:cs typeface="Lucida Sans Unicode" panose="020B0602030504020204" pitchFamily="34" charset="0"/>
              </a:rPr>
              <a:t>Provide a platform</a:t>
            </a:r>
          </a:p>
          <a:p>
            <a:pPr marL="342900" indent="-342900">
              <a:lnSpc>
                <a:spcPct val="150000"/>
              </a:lnSpc>
              <a:buFont typeface="Arial" panose="020B0604020202020204" pitchFamily="34" charset="0"/>
              <a:buChar char="•"/>
            </a:pPr>
            <a:r>
              <a:rPr lang="en-US" sz="2000" dirty="0" smtClean="0">
                <a:solidFill>
                  <a:schemeClr val="bg1"/>
                </a:solidFill>
                <a:latin typeface="Lucida Sans Unicode" panose="020B0602030504020204" pitchFamily="34" charset="0"/>
                <a:cs typeface="Lucida Sans Unicode" panose="020B0602030504020204" pitchFamily="34" charset="0"/>
              </a:rPr>
              <a:t>Interaction with customers</a:t>
            </a:r>
            <a:endParaRPr lang="en-US" sz="2000" dirty="0">
              <a:solidFill>
                <a:schemeClr val="bg1"/>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618577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we different?</a:t>
            </a:r>
            <a:endParaRPr lang="en-US" dirty="0"/>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Lucida Sans Unicode" panose="020B0602030504020204" pitchFamily="34" charset="0"/>
                <a:cs typeface="Lucida Sans Unicode" panose="020B0602030504020204" pitchFamily="34" charset="0"/>
              </a:rPr>
              <a:t>Artisans are screened and filtered – Authenticity</a:t>
            </a:r>
          </a:p>
          <a:p>
            <a:pPr>
              <a:lnSpc>
                <a:spcPct val="150000"/>
              </a:lnSpc>
            </a:pPr>
            <a:r>
              <a:rPr lang="en-US" sz="2400" dirty="0" smtClean="0">
                <a:latin typeface="Lucida Sans Unicode" panose="020B0602030504020204" pitchFamily="34" charset="0"/>
                <a:cs typeface="Lucida Sans Unicode" panose="020B0602030504020204" pitchFamily="34" charset="0"/>
              </a:rPr>
              <a:t>Diversified product range</a:t>
            </a:r>
          </a:p>
          <a:p>
            <a:pPr>
              <a:lnSpc>
                <a:spcPct val="150000"/>
              </a:lnSpc>
            </a:pPr>
            <a:r>
              <a:rPr lang="en-US" sz="2400" dirty="0" smtClean="0">
                <a:latin typeface="Lucida Sans Unicode" panose="020B0602030504020204" pitchFamily="34" charset="0"/>
                <a:cs typeface="Lucida Sans Unicode" panose="020B0602030504020204" pitchFamily="34" charset="0"/>
              </a:rPr>
              <a:t>Specifically for ethnic designs </a:t>
            </a:r>
          </a:p>
          <a:p>
            <a:pPr>
              <a:lnSpc>
                <a:spcPct val="150000"/>
              </a:lnSpc>
            </a:pPr>
            <a:r>
              <a:rPr lang="en-US" sz="2400" dirty="0" smtClean="0">
                <a:latin typeface="Lucida Sans Unicode" panose="020B0602030504020204" pitchFamily="34" charset="0"/>
                <a:cs typeface="Lucida Sans Unicode" panose="020B0602030504020204" pitchFamily="34" charset="0"/>
              </a:rPr>
              <a:t>Fair-Art facilitates the formation of cross functional teams – Refined products</a:t>
            </a:r>
            <a:endParaRPr lang="en-US" sz="240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738401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process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76989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97881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model canvas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44955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problem formulation</a:t>
            </a:r>
            <a:endParaRPr lang="en-US" dirty="0"/>
          </a:p>
        </p:txBody>
      </p:sp>
      <p:sp>
        <p:nvSpPr>
          <p:cNvPr id="3" name="Content Placeholder 2"/>
          <p:cNvSpPr>
            <a:spLocks noGrp="1"/>
          </p:cNvSpPr>
          <p:nvPr>
            <p:ph idx="1"/>
          </p:nvPr>
        </p:nvSpPr>
        <p:spPr>
          <a:xfrm>
            <a:off x="913795" y="2096064"/>
            <a:ext cx="10353762" cy="4394888"/>
          </a:xfrm>
        </p:spPr>
        <p:txBody>
          <a:bodyPr>
            <a:normAutofit/>
          </a:bodyPr>
          <a:lstStyle/>
          <a:p>
            <a:r>
              <a:rPr lang="en-US" sz="2400" dirty="0" smtClean="0">
                <a:latin typeface="Lucida Sans Unicode" panose="020B0602030504020204" pitchFamily="34" charset="0"/>
                <a:cs typeface="Lucida Sans Unicode" panose="020B0602030504020204" pitchFamily="34" charset="0"/>
              </a:rPr>
              <a:t>Analyzed Challenge Statement</a:t>
            </a:r>
          </a:p>
          <a:p>
            <a:r>
              <a:rPr lang="en-US" sz="2400" dirty="0" smtClean="0">
                <a:latin typeface="Lucida Sans Unicode" panose="020B0602030504020204" pitchFamily="34" charset="0"/>
                <a:cs typeface="Lucida Sans Unicode" panose="020B0602030504020204" pitchFamily="34" charset="0"/>
              </a:rPr>
              <a:t>Brainstorming – Different Sectors</a:t>
            </a:r>
          </a:p>
          <a:p>
            <a:r>
              <a:rPr lang="en-US" sz="2400" dirty="0" smtClean="0">
                <a:latin typeface="Lucida Sans Unicode" panose="020B0602030504020204" pitchFamily="34" charset="0"/>
                <a:cs typeface="Lucida Sans Unicode" panose="020B0602030504020204" pitchFamily="34" charset="0"/>
              </a:rPr>
              <a:t>Problems Identification In Every Sector</a:t>
            </a:r>
          </a:p>
          <a:p>
            <a:r>
              <a:rPr lang="en-US" sz="2400" dirty="0" smtClean="0">
                <a:latin typeface="Lucida Sans Unicode" panose="020B0602030504020204" pitchFamily="34" charset="0"/>
                <a:cs typeface="Lucida Sans Unicode" panose="020B0602030504020204" pitchFamily="34" charset="0"/>
              </a:rPr>
              <a:t>Opportunity Assessment – Shortlist Sectors</a:t>
            </a:r>
          </a:p>
          <a:p>
            <a:r>
              <a:rPr lang="en-US" sz="2400" dirty="0" smtClean="0">
                <a:latin typeface="Lucida Sans Unicode" panose="020B0602030504020204" pitchFamily="34" charset="0"/>
                <a:cs typeface="Lucida Sans Unicode" panose="020B0602030504020204" pitchFamily="34" charset="0"/>
              </a:rPr>
              <a:t>Select Sector </a:t>
            </a:r>
          </a:p>
          <a:p>
            <a:r>
              <a:rPr lang="en-US" sz="2400" dirty="0" smtClean="0">
                <a:latin typeface="Lucida Sans Unicode" panose="020B0602030504020204" pitchFamily="34" charset="0"/>
                <a:cs typeface="Lucida Sans Unicode" panose="020B0602030504020204" pitchFamily="34" charset="0"/>
              </a:rPr>
              <a:t>Why </a:t>
            </a:r>
            <a:r>
              <a:rPr lang="en-US" sz="2400" dirty="0" err="1" smtClean="0">
                <a:latin typeface="Lucida Sans Unicode" panose="020B0602030504020204" pitchFamily="34" charset="0"/>
                <a:cs typeface="Lucida Sans Unicode" panose="020B0602030504020204" pitchFamily="34" charset="0"/>
              </a:rPr>
              <a:t>Why</a:t>
            </a:r>
            <a:r>
              <a:rPr lang="en-US" sz="2400" dirty="0" smtClean="0">
                <a:latin typeface="Lucida Sans Unicode" panose="020B0602030504020204" pitchFamily="34" charset="0"/>
                <a:cs typeface="Lucida Sans Unicode" panose="020B0602030504020204" pitchFamily="34" charset="0"/>
              </a:rPr>
              <a:t> Analysis – Identify root cause</a:t>
            </a:r>
          </a:p>
          <a:p>
            <a:r>
              <a:rPr lang="en-US" sz="2400" dirty="0" smtClean="0">
                <a:latin typeface="Lucida Sans Unicode" panose="020B0602030504020204" pitchFamily="34" charset="0"/>
                <a:cs typeface="Lucida Sans Unicode" panose="020B0602030504020204" pitchFamily="34" charset="0"/>
              </a:rPr>
              <a:t>Final Problem Statement</a:t>
            </a:r>
          </a:p>
          <a:p>
            <a:endParaRPr lang="en-US" sz="240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537630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statement</a:t>
            </a:r>
            <a:endParaRPr lang="en-US" dirty="0"/>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Lucida Sans Unicode" panose="020B0602030504020204" pitchFamily="34" charset="0"/>
                <a:cs typeface="Lucida Sans Unicode" panose="020B0602030504020204" pitchFamily="34" charset="0"/>
              </a:rPr>
              <a:t>Addressing the unorganized sector</a:t>
            </a:r>
          </a:p>
          <a:p>
            <a:pPr>
              <a:lnSpc>
                <a:spcPct val="150000"/>
              </a:lnSpc>
            </a:pPr>
            <a:r>
              <a:rPr lang="en-US" sz="2400" dirty="0" smtClean="0">
                <a:latin typeface="Lucida Sans Unicode" panose="020B0602030504020204" pitchFamily="34" charset="0"/>
                <a:cs typeface="Lucida Sans Unicode" panose="020B0602030504020204" pitchFamily="34" charset="0"/>
              </a:rPr>
              <a:t>Key Guidance: Skill maps and development, financial inclusion, identity management, market access</a:t>
            </a:r>
            <a:endParaRPr lang="en-US" sz="240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053490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smtClean="0"/>
              <a:t>Unorganized </a:t>
            </a:r>
            <a:r>
              <a:rPr lang="en-US" dirty="0" smtClean="0"/>
              <a:t>Sector?</a:t>
            </a:r>
            <a:endParaRPr lang="en-US" dirty="0"/>
          </a:p>
        </p:txBody>
      </p:sp>
      <p:sp>
        <p:nvSpPr>
          <p:cNvPr id="3" name="Content Placeholder 2"/>
          <p:cNvSpPr>
            <a:spLocks noGrp="1"/>
          </p:cNvSpPr>
          <p:nvPr>
            <p:ph idx="1"/>
          </p:nvPr>
        </p:nvSpPr>
        <p:spPr/>
        <p:txBody>
          <a:bodyPr>
            <a:normAutofit/>
          </a:bodyPr>
          <a:lstStyle/>
          <a:p>
            <a:pPr>
              <a:lnSpc>
                <a:spcPct val="150000"/>
              </a:lnSpc>
            </a:pPr>
            <a:r>
              <a:rPr lang="en-US" sz="2400" i="1" dirty="0" smtClean="0">
                <a:effectLst/>
              </a:rPr>
              <a:t>Unorganized </a:t>
            </a:r>
            <a:r>
              <a:rPr lang="en-US" sz="2400" i="1" dirty="0">
                <a:effectLst/>
              </a:rPr>
              <a:t>Sector </a:t>
            </a:r>
            <a:r>
              <a:rPr lang="en-US" sz="2400" i="1" dirty="0" smtClean="0">
                <a:effectLst/>
              </a:rPr>
              <a:t>is a sector </a:t>
            </a:r>
            <a:r>
              <a:rPr lang="en-US" sz="2400" i="1" dirty="0">
                <a:effectLst/>
              </a:rPr>
              <a:t>consisting of all unincorporated private enterprises owned by individuals or households engaged in the sale or production of goods and services operated on a proprietary or partnership basis and with less than ten total </a:t>
            </a:r>
            <a:r>
              <a:rPr lang="en-US" sz="2400" i="1" dirty="0" smtClean="0">
                <a:effectLst/>
              </a:rPr>
              <a:t>workers.*</a:t>
            </a:r>
            <a:endParaRPr lang="en-US" sz="2400" i="1" dirty="0"/>
          </a:p>
        </p:txBody>
      </p:sp>
      <p:sp>
        <p:nvSpPr>
          <p:cNvPr id="4" name="TextBox 3"/>
          <p:cNvSpPr txBox="1"/>
          <p:nvPr/>
        </p:nvSpPr>
        <p:spPr>
          <a:xfrm>
            <a:off x="1055916" y="5791200"/>
            <a:ext cx="10211640" cy="923330"/>
          </a:xfrm>
          <a:prstGeom prst="rect">
            <a:avLst/>
          </a:prstGeom>
          <a:noFill/>
        </p:spPr>
        <p:txBody>
          <a:bodyPr wrap="square" rtlCol="0">
            <a:spAutoFit/>
          </a:bodyPr>
          <a:lstStyle/>
          <a:p>
            <a:r>
              <a:rPr lang="en-US" i="1" dirty="0" smtClean="0"/>
              <a:t>*Report </a:t>
            </a:r>
            <a:r>
              <a:rPr lang="en-US" i="1" dirty="0"/>
              <a:t>On Conditions Of Work And Promotion Of Livelihoods In The </a:t>
            </a:r>
            <a:r>
              <a:rPr lang="en-US" i="1" dirty="0" err="1"/>
              <a:t>Unorganised</a:t>
            </a:r>
            <a:r>
              <a:rPr lang="en-US" i="1" dirty="0"/>
              <a:t> Sector</a:t>
            </a:r>
            <a:r>
              <a:rPr lang="en-US" dirty="0"/>
              <a:t>. Academic Foundation. 1 January 2008. p. 1774. </a:t>
            </a:r>
            <a:r>
              <a:rPr lang="en-US" dirty="0">
                <a:hlinkClick r:id="rId2" tooltip="International Standard Book Number"/>
              </a:rPr>
              <a:t>ISBN</a:t>
            </a:r>
            <a:r>
              <a:rPr lang="en-US" dirty="0"/>
              <a:t> </a:t>
            </a:r>
            <a:r>
              <a:rPr lang="en-US" dirty="0">
                <a:hlinkClick r:id="rId3" tooltip="Special:BookSources/978-81-7188-678-4"/>
              </a:rPr>
              <a:t>978-81-7188-678-4</a:t>
            </a:r>
            <a:r>
              <a:rPr lang="en-US" dirty="0"/>
              <a:t>. Retrieved 26 March2013.</a:t>
            </a:r>
          </a:p>
        </p:txBody>
      </p:sp>
    </p:spTree>
    <p:extLst>
      <p:ext uri="{BB962C8B-B14F-4D97-AF65-F5344CB8AC3E}">
        <p14:creationId xmlns:p14="http://schemas.microsoft.com/office/powerpoint/2010/main" val="4977902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warli pain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5371"/>
            <a:ext cx="12192001" cy="682825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121239" y="515154"/>
            <a:ext cx="4250029" cy="888643"/>
          </a:xfrm>
          <a:solidFill>
            <a:srgbClr val="841003"/>
          </a:solidFill>
        </p:spPr>
        <p:txBody>
          <a:bodyPr/>
          <a:lstStyle/>
          <a:p>
            <a:r>
              <a:rPr lang="en-US" dirty="0" smtClean="0"/>
              <a:t>ETHNIC ARTS</a:t>
            </a:r>
            <a:endParaRPr lang="en-US" dirty="0"/>
          </a:p>
        </p:txBody>
      </p:sp>
    </p:spTree>
    <p:extLst>
      <p:ext uri="{BB962C8B-B14F-4D97-AF65-F5344CB8AC3E}">
        <p14:creationId xmlns:p14="http://schemas.microsoft.com/office/powerpoint/2010/main" val="3193472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1" cy="1326321"/>
          </a:xfrm>
        </p:spPr>
        <p:txBody>
          <a:bodyPr/>
          <a:lstStyle/>
          <a:p>
            <a:r>
              <a:rPr lang="en-US" dirty="0" smtClean="0"/>
              <a:t>Current scenario</a:t>
            </a:r>
            <a:endParaRPr lang="en-US" dirty="0"/>
          </a:p>
        </p:txBody>
      </p:sp>
      <p:sp>
        <p:nvSpPr>
          <p:cNvPr id="3" name="Content Placeholder 2"/>
          <p:cNvSpPr>
            <a:spLocks noGrp="1"/>
          </p:cNvSpPr>
          <p:nvPr>
            <p:ph idx="1"/>
          </p:nvPr>
        </p:nvSpPr>
        <p:spPr>
          <a:xfrm>
            <a:off x="913795" y="1572126"/>
            <a:ext cx="7171426" cy="4219074"/>
          </a:xfrm>
        </p:spPr>
        <p:txBody>
          <a:bodyPr>
            <a:normAutofit/>
          </a:bodyPr>
          <a:lstStyle/>
          <a:p>
            <a:pPr>
              <a:lnSpc>
                <a:spcPct val="150000"/>
              </a:lnSpc>
            </a:pPr>
            <a:r>
              <a:rPr lang="en-US" sz="2400" dirty="0" smtClean="0">
                <a:latin typeface="Lucida Sans Unicode" panose="020B0602030504020204" pitchFamily="34" charset="0"/>
                <a:cs typeface="Lucida Sans Unicode" panose="020B0602030504020204" pitchFamily="34" charset="0"/>
              </a:rPr>
              <a:t>Annual growth rate of 15.4%</a:t>
            </a:r>
            <a:endParaRPr lang="en-US" sz="2400" dirty="0">
              <a:latin typeface="Lucida Sans Unicode" panose="020B0602030504020204" pitchFamily="34" charset="0"/>
              <a:cs typeface="Lucida Sans Unicode" panose="020B0602030504020204" pitchFamily="34" charset="0"/>
            </a:endParaRPr>
          </a:p>
          <a:p>
            <a:pPr>
              <a:lnSpc>
                <a:spcPct val="150000"/>
              </a:lnSpc>
            </a:pPr>
            <a:r>
              <a:rPr lang="en-US" sz="2400" dirty="0" smtClean="0">
                <a:latin typeface="Lucida Sans Unicode" panose="020B0602030504020204" pitchFamily="34" charset="0"/>
                <a:cs typeface="Lucida Sans Unicode" panose="020B0602030504020204" pitchFamily="34" charset="0"/>
              </a:rPr>
              <a:t>Exports </a:t>
            </a:r>
            <a:r>
              <a:rPr lang="en-US" sz="2400" dirty="0" smtClean="0">
                <a:latin typeface="Lucida Sans Unicode" panose="020B0602030504020204" pitchFamily="34" charset="0"/>
                <a:cs typeface="Lucida Sans Unicode" panose="020B0602030504020204" pitchFamily="34" charset="0"/>
              </a:rPr>
              <a:t>of </a:t>
            </a:r>
            <a:r>
              <a:rPr lang="en-US" sz="2400" dirty="0">
                <a:effectLst/>
              </a:rPr>
              <a:t>USD </a:t>
            </a:r>
            <a:r>
              <a:rPr lang="en-US" sz="2400" dirty="0" smtClean="0">
                <a:effectLst/>
              </a:rPr>
              <a:t>4.5 billion (FY 2015-16)*</a:t>
            </a:r>
            <a:endParaRPr lang="en-US" sz="2400" dirty="0" smtClean="0">
              <a:latin typeface="Lucida Sans Unicode" panose="020B0602030504020204" pitchFamily="34" charset="0"/>
              <a:cs typeface="Lucida Sans Unicode" panose="020B0602030504020204" pitchFamily="34" charset="0"/>
            </a:endParaRPr>
          </a:p>
          <a:p>
            <a:pPr>
              <a:lnSpc>
                <a:spcPct val="150000"/>
              </a:lnSpc>
            </a:pPr>
            <a:r>
              <a:rPr lang="en-US" sz="2400" dirty="0" smtClean="0">
                <a:latin typeface="Lucida Sans Unicode" panose="020B0602030504020204" pitchFamily="34" charset="0"/>
                <a:cs typeface="Lucida Sans Unicode" panose="020B0602030504020204" pitchFamily="34" charset="0"/>
              </a:rPr>
              <a:t>Still being treated as a Sunset industry by the government</a:t>
            </a:r>
          </a:p>
          <a:p>
            <a:pPr>
              <a:lnSpc>
                <a:spcPct val="150000"/>
              </a:lnSpc>
            </a:pPr>
            <a:r>
              <a:rPr lang="en-US" sz="2400" dirty="0" smtClean="0">
                <a:latin typeface="Lucida Sans Unicode" panose="020B0602030504020204" pitchFamily="34" charset="0"/>
                <a:cs typeface="Lucida Sans Unicode" panose="020B0602030504020204" pitchFamily="34" charset="0"/>
              </a:rPr>
              <a:t>Many art forms are facing extinction</a:t>
            </a:r>
            <a:endParaRPr lang="en-US" sz="2400" dirty="0">
              <a:latin typeface="Lucida Sans Unicode" panose="020B0602030504020204" pitchFamily="34" charset="0"/>
              <a:cs typeface="Lucida Sans Unicode" panose="020B0602030504020204" pitchFamily="34" charset="0"/>
            </a:endParaRPr>
          </a:p>
        </p:txBody>
      </p:sp>
      <p:sp>
        <p:nvSpPr>
          <p:cNvPr id="4" name="TextBox 3"/>
          <p:cNvSpPr txBox="1"/>
          <p:nvPr/>
        </p:nvSpPr>
        <p:spPr>
          <a:xfrm>
            <a:off x="1443789" y="6128084"/>
            <a:ext cx="4855560" cy="369332"/>
          </a:xfrm>
          <a:prstGeom prst="rect">
            <a:avLst/>
          </a:prstGeom>
          <a:noFill/>
        </p:spPr>
        <p:txBody>
          <a:bodyPr wrap="none" rtlCol="0">
            <a:spAutoFit/>
          </a:bodyPr>
          <a:lstStyle/>
          <a:p>
            <a:r>
              <a:rPr lang="en-US" dirty="0"/>
              <a:t>http://www.tradingeconomics.com/india/exports</a:t>
            </a:r>
          </a:p>
        </p:txBody>
      </p:sp>
      <p:graphicFrame>
        <p:nvGraphicFramePr>
          <p:cNvPr id="14" name="Chart 13"/>
          <p:cNvGraphicFramePr/>
          <p:nvPr>
            <p:extLst>
              <p:ext uri="{D42A27DB-BD31-4B8C-83A1-F6EECF244321}">
                <p14:modId xmlns:p14="http://schemas.microsoft.com/office/powerpoint/2010/main" val="1115307214"/>
              </p:ext>
            </p:extLst>
          </p:nvPr>
        </p:nvGraphicFramePr>
        <p:xfrm>
          <a:off x="7443538" y="1235242"/>
          <a:ext cx="5342021" cy="40608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45937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FACED</a:t>
            </a:r>
            <a:endParaRPr lang="en-US" dirty="0"/>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Lucida Sans Unicode" panose="020B0602030504020204" pitchFamily="34" charset="0"/>
                <a:cs typeface="Lucida Sans Unicode" panose="020B0602030504020204" pitchFamily="34" charset="0"/>
              </a:rPr>
              <a:t>Limited patronage – Higher classes only (SEC A &amp; B)</a:t>
            </a:r>
          </a:p>
          <a:p>
            <a:pPr>
              <a:lnSpc>
                <a:spcPct val="150000"/>
              </a:lnSpc>
            </a:pPr>
            <a:r>
              <a:rPr lang="en-US" sz="2400" dirty="0" smtClean="0">
                <a:latin typeface="Lucida Sans Unicode" panose="020B0602030504020204" pitchFamily="34" charset="0"/>
                <a:cs typeface="Lucida Sans Unicode" panose="020B0602030504020204" pitchFamily="34" charset="0"/>
              </a:rPr>
              <a:t>Huge skill gap – Elite class artisans and Semi-skilled artisans</a:t>
            </a:r>
          </a:p>
          <a:p>
            <a:pPr>
              <a:lnSpc>
                <a:spcPct val="150000"/>
              </a:lnSpc>
            </a:pPr>
            <a:r>
              <a:rPr lang="en-US" sz="2400" dirty="0" smtClean="0">
                <a:latin typeface="Lucida Sans Unicode" panose="020B0602030504020204" pitchFamily="34" charset="0"/>
                <a:cs typeface="Lucida Sans Unicode" panose="020B0602030504020204" pitchFamily="34" charset="0"/>
              </a:rPr>
              <a:t>Medium has become a boundary</a:t>
            </a:r>
          </a:p>
          <a:p>
            <a:pPr>
              <a:lnSpc>
                <a:spcPct val="150000"/>
              </a:lnSpc>
            </a:pPr>
            <a:r>
              <a:rPr lang="en-US" sz="2400" dirty="0" smtClean="0">
                <a:latin typeface="Lucida Sans Unicode" panose="020B0602030504020204" pitchFamily="34" charset="0"/>
                <a:cs typeface="Lucida Sans Unicode" panose="020B0602030504020204" pitchFamily="34" charset="0"/>
              </a:rPr>
              <a:t>Lower customer connect</a:t>
            </a:r>
          </a:p>
          <a:p>
            <a:pPr>
              <a:lnSpc>
                <a:spcPct val="150000"/>
              </a:lnSpc>
            </a:pPr>
            <a:r>
              <a:rPr lang="en-US" sz="2400" dirty="0" smtClean="0">
                <a:latin typeface="Lucida Sans Unicode" panose="020B0602030504020204" pitchFamily="34" charset="0"/>
                <a:cs typeface="Lucida Sans Unicode" panose="020B0602030504020204" pitchFamily="34" charset="0"/>
              </a:rPr>
              <a:t>Artisans are not in-tune with global trends</a:t>
            </a:r>
          </a:p>
          <a:p>
            <a:pPr>
              <a:lnSpc>
                <a:spcPct val="150000"/>
              </a:lnSpc>
            </a:pPr>
            <a:endParaRPr lang="en-US" sz="240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4090549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73995"/>
            <a:ext cx="10353761" cy="1326321"/>
          </a:xfrm>
        </p:spPr>
        <p:txBody>
          <a:bodyPr/>
          <a:lstStyle/>
          <a:p>
            <a:r>
              <a:rPr lang="en-US" dirty="0" smtClean="0"/>
              <a:t>Problem statement</a:t>
            </a:r>
            <a:endParaRPr lang="en-US" dirty="0"/>
          </a:p>
        </p:txBody>
      </p:sp>
      <p:sp>
        <p:nvSpPr>
          <p:cNvPr id="3" name="Content Placeholder 2"/>
          <p:cNvSpPr>
            <a:spLocks noGrp="1"/>
          </p:cNvSpPr>
          <p:nvPr>
            <p:ph idx="1"/>
          </p:nvPr>
        </p:nvSpPr>
        <p:spPr>
          <a:xfrm>
            <a:off x="913795" y="3023342"/>
            <a:ext cx="10353762" cy="1767599"/>
          </a:xfrm>
        </p:spPr>
        <p:txBody>
          <a:bodyPr>
            <a:normAutofit/>
          </a:bodyPr>
          <a:lstStyle/>
          <a:p>
            <a:pPr algn="ctr">
              <a:lnSpc>
                <a:spcPct val="150000"/>
              </a:lnSpc>
            </a:pPr>
            <a:r>
              <a:rPr lang="en-US" sz="3200" dirty="0" smtClean="0">
                <a:latin typeface="Lucida Sans Unicode" panose="020B0602030504020204" pitchFamily="34" charset="0"/>
                <a:cs typeface="Lucida Sans Unicode" panose="020B0602030504020204" pitchFamily="34" charset="0"/>
              </a:rPr>
              <a:t>How do we market ethnic art in a way which will appeal the modern consumer?</a:t>
            </a:r>
            <a:endParaRPr lang="en-US" sz="320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356970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Analysis </a:t>
            </a:r>
            <a:endParaRPr lang="en-US" dirty="0"/>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Lucida Sans Unicode" panose="020B0602030504020204" pitchFamily="34" charset="0"/>
                <a:cs typeface="Lucida Sans Unicode" panose="020B0602030504020204" pitchFamily="34" charset="0"/>
              </a:rPr>
              <a:t>Stakeholders Mapping</a:t>
            </a:r>
          </a:p>
          <a:p>
            <a:pPr>
              <a:lnSpc>
                <a:spcPct val="150000"/>
              </a:lnSpc>
            </a:pPr>
            <a:r>
              <a:rPr lang="en-US" sz="2400" dirty="0" smtClean="0">
                <a:latin typeface="Lucida Sans Unicode" panose="020B0602030504020204" pitchFamily="34" charset="0"/>
                <a:cs typeface="Lucida Sans Unicode" panose="020B0602030504020204" pitchFamily="34" charset="0"/>
              </a:rPr>
              <a:t>Porter’s 5 Forces</a:t>
            </a:r>
          </a:p>
          <a:p>
            <a:pPr>
              <a:lnSpc>
                <a:spcPct val="150000"/>
              </a:lnSpc>
            </a:pPr>
            <a:r>
              <a:rPr lang="en-US" sz="2400" dirty="0" smtClean="0">
                <a:latin typeface="Lucida Sans Unicode" panose="020B0602030504020204" pitchFamily="34" charset="0"/>
                <a:cs typeface="Lucida Sans Unicode" panose="020B0602030504020204" pitchFamily="34" charset="0"/>
              </a:rPr>
              <a:t>Ishikawa diagram</a:t>
            </a:r>
          </a:p>
        </p:txBody>
      </p:sp>
    </p:spTree>
    <p:extLst>
      <p:ext uri="{BB962C8B-B14F-4D97-AF65-F5344CB8AC3E}">
        <p14:creationId xmlns:p14="http://schemas.microsoft.com/office/powerpoint/2010/main" val="30646322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377</TotalTime>
  <Words>1999</Words>
  <Application>Microsoft Office PowerPoint</Application>
  <PresentationFormat>Widescreen</PresentationFormat>
  <Paragraphs>190</Paragraphs>
  <Slides>19</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Bookman Old Style</vt:lpstr>
      <vt:lpstr>Calibri</vt:lpstr>
      <vt:lpstr>Century Gothic</vt:lpstr>
      <vt:lpstr>Lucida Sans Unicode</vt:lpstr>
      <vt:lpstr>Rockwell</vt:lpstr>
      <vt:lpstr>Damask</vt:lpstr>
      <vt:lpstr>FAIR-ART We Bring Technic To ethnic</vt:lpstr>
      <vt:lpstr>Phase 1: problem formulation</vt:lpstr>
      <vt:lpstr>Challenge statement</vt:lpstr>
      <vt:lpstr>What is Unorganized Sector?</vt:lpstr>
      <vt:lpstr>ETHNIC ARTS</vt:lpstr>
      <vt:lpstr>Current scenario</vt:lpstr>
      <vt:lpstr>DIFFICULTIES FACED</vt:lpstr>
      <vt:lpstr>Problem statement</vt:lpstr>
      <vt:lpstr>Phase 2: Analysis </vt:lpstr>
      <vt:lpstr>STAKEHOLDER MAP</vt:lpstr>
      <vt:lpstr>PORTER ANALYSIS</vt:lpstr>
      <vt:lpstr>Ishikawa diagram</vt:lpstr>
      <vt:lpstr>theme</vt:lpstr>
      <vt:lpstr>Our role</vt:lpstr>
      <vt:lpstr>solutions</vt:lpstr>
      <vt:lpstr>How are we different?</vt:lpstr>
      <vt:lpstr>Our process</vt:lpstr>
      <vt:lpstr>prototype</vt:lpstr>
      <vt:lpstr>Business model canvas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FAIR-ART</dc:title>
  <dc:creator>APOORVA Y K</dc:creator>
  <cp:lastModifiedBy>APOORVA Y K</cp:lastModifiedBy>
  <cp:revision>29</cp:revision>
  <dcterms:created xsi:type="dcterms:W3CDTF">2016-11-04T15:42:31Z</dcterms:created>
  <dcterms:modified xsi:type="dcterms:W3CDTF">2016-11-05T07:06:01Z</dcterms:modified>
</cp:coreProperties>
</file>