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7" r:id="rId4"/>
    <p:sldId id="280" r:id="rId5"/>
    <p:sldId id="278" r:id="rId6"/>
    <p:sldId id="276" r:id="rId7"/>
    <p:sldId id="281" r:id="rId8"/>
    <p:sldId id="282" r:id="rId9"/>
    <p:sldId id="283" r:id="rId10"/>
    <p:sldId id="279" r:id="rId11"/>
    <p:sldId id="273" r:id="rId12"/>
    <p:sldId id="274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CCFF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7889F-ADC9-40DA-B1F6-B299D881F8E8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83506-E543-49CB-B218-A31E99665A72}">
      <dgm:prSet phldrT="[Text]" custT="1"/>
      <dgm:spPr/>
      <dgm:t>
        <a:bodyPr/>
        <a:lstStyle/>
        <a:p>
          <a:r>
            <a:rPr lang="en-US" sz="1800" b="1" dirty="0"/>
            <a:t>Rural Un-organized sector </a:t>
          </a:r>
        </a:p>
      </dgm:t>
    </dgm:pt>
    <dgm:pt modelId="{019DAD03-D0AA-4449-B58F-863A5320BDE2}" type="parTrans" cxnId="{DFB5610C-B224-464E-B1BD-7AE9B22D5964}">
      <dgm:prSet/>
      <dgm:spPr/>
      <dgm:t>
        <a:bodyPr/>
        <a:lstStyle/>
        <a:p>
          <a:endParaRPr lang="en-US"/>
        </a:p>
      </dgm:t>
    </dgm:pt>
    <dgm:pt modelId="{4FBD1BD4-9605-4D7E-AD08-0787CA365EE5}" type="sibTrans" cxnId="{DFB5610C-B224-464E-B1BD-7AE9B22D5964}">
      <dgm:prSet/>
      <dgm:spPr/>
      <dgm:t>
        <a:bodyPr/>
        <a:lstStyle/>
        <a:p>
          <a:endParaRPr lang="en-US"/>
        </a:p>
      </dgm:t>
    </dgm:pt>
    <dgm:pt modelId="{88C7EFAA-1009-4A1B-8742-673D3CB58A20}">
      <dgm:prSet phldrT="[Text]"/>
      <dgm:spPr/>
      <dgm:t>
        <a:bodyPr/>
        <a:lstStyle/>
        <a:p>
          <a:r>
            <a:rPr lang="en-US" b="1" dirty="0"/>
            <a:t>Skill Mapping</a:t>
          </a:r>
        </a:p>
      </dgm:t>
    </dgm:pt>
    <dgm:pt modelId="{183D13E0-DBEB-4380-83F8-9DA4103584E6}" type="parTrans" cxnId="{C496AFF9-BA5E-482E-AEB5-364D647BF8FC}">
      <dgm:prSet/>
      <dgm:spPr/>
      <dgm:t>
        <a:bodyPr/>
        <a:lstStyle/>
        <a:p>
          <a:endParaRPr lang="en-US"/>
        </a:p>
      </dgm:t>
    </dgm:pt>
    <dgm:pt modelId="{1DE52244-BC3C-481C-A7FD-5DB519FEB6A9}" type="sibTrans" cxnId="{C496AFF9-BA5E-482E-AEB5-364D647BF8FC}">
      <dgm:prSet/>
      <dgm:spPr/>
      <dgm:t>
        <a:bodyPr/>
        <a:lstStyle/>
        <a:p>
          <a:endParaRPr lang="en-US"/>
        </a:p>
      </dgm:t>
    </dgm:pt>
    <dgm:pt modelId="{1945B940-A697-490E-8C04-86F77A786FE2}">
      <dgm:prSet phldrT="[Text]"/>
      <dgm:spPr/>
      <dgm:t>
        <a:bodyPr/>
        <a:lstStyle/>
        <a:p>
          <a:r>
            <a:rPr lang="en-US" b="1" dirty="0"/>
            <a:t>Financial Inclusion</a:t>
          </a:r>
        </a:p>
      </dgm:t>
    </dgm:pt>
    <dgm:pt modelId="{72424458-61D6-4A1C-BD9D-FEEB97FDB28D}" type="parTrans" cxnId="{8B68BC4C-B788-4EF9-9A02-1911985879C2}">
      <dgm:prSet/>
      <dgm:spPr/>
      <dgm:t>
        <a:bodyPr/>
        <a:lstStyle/>
        <a:p>
          <a:endParaRPr lang="en-US"/>
        </a:p>
      </dgm:t>
    </dgm:pt>
    <dgm:pt modelId="{A3781997-225D-4DDE-B6B6-85BF150AD54A}" type="sibTrans" cxnId="{8B68BC4C-B788-4EF9-9A02-1911985879C2}">
      <dgm:prSet/>
      <dgm:spPr/>
      <dgm:t>
        <a:bodyPr/>
        <a:lstStyle/>
        <a:p>
          <a:endParaRPr lang="en-US"/>
        </a:p>
      </dgm:t>
    </dgm:pt>
    <dgm:pt modelId="{8F231F6E-24C3-4B67-8096-19ED39C3D0BE}">
      <dgm:prSet phldrT="[Text]"/>
      <dgm:spPr/>
      <dgm:t>
        <a:bodyPr/>
        <a:lstStyle/>
        <a:p>
          <a:r>
            <a:rPr lang="en-US" b="1" dirty="0"/>
            <a:t>Social Security</a:t>
          </a:r>
        </a:p>
      </dgm:t>
    </dgm:pt>
    <dgm:pt modelId="{627C0A56-00BD-432E-A6F6-D544807F34AE}" type="parTrans" cxnId="{C8C6AF1B-928A-4B4F-9DCA-E4FD1D4CD58F}">
      <dgm:prSet/>
      <dgm:spPr/>
      <dgm:t>
        <a:bodyPr/>
        <a:lstStyle/>
        <a:p>
          <a:endParaRPr lang="en-US"/>
        </a:p>
      </dgm:t>
    </dgm:pt>
    <dgm:pt modelId="{2AAE0D69-FB56-4AA7-897E-24BCA99A0D41}" type="sibTrans" cxnId="{C8C6AF1B-928A-4B4F-9DCA-E4FD1D4CD58F}">
      <dgm:prSet/>
      <dgm:spPr/>
      <dgm:t>
        <a:bodyPr/>
        <a:lstStyle/>
        <a:p>
          <a:endParaRPr lang="en-US"/>
        </a:p>
      </dgm:t>
    </dgm:pt>
    <dgm:pt modelId="{F4ADB77A-CBC1-421E-9BE7-5643AF790F11}">
      <dgm:prSet phldrT="[Text]" custT="1"/>
      <dgm:spPr/>
      <dgm:t>
        <a:bodyPr/>
        <a:lstStyle/>
        <a:p>
          <a:r>
            <a:rPr lang="en-US" sz="1800" b="1" dirty="0"/>
            <a:t>Identity Management</a:t>
          </a:r>
        </a:p>
      </dgm:t>
    </dgm:pt>
    <dgm:pt modelId="{80C8D030-C797-4640-9425-55A9CAC7E292}" type="parTrans" cxnId="{91D28D46-8D35-408D-9E5C-3DB5992DE84D}">
      <dgm:prSet/>
      <dgm:spPr/>
      <dgm:t>
        <a:bodyPr/>
        <a:lstStyle/>
        <a:p>
          <a:endParaRPr lang="en-US"/>
        </a:p>
      </dgm:t>
    </dgm:pt>
    <dgm:pt modelId="{DD30FAC4-C45A-47EB-83CB-EC45C26341DB}" type="sibTrans" cxnId="{91D28D46-8D35-408D-9E5C-3DB5992DE84D}">
      <dgm:prSet/>
      <dgm:spPr/>
      <dgm:t>
        <a:bodyPr/>
        <a:lstStyle/>
        <a:p>
          <a:endParaRPr lang="en-US"/>
        </a:p>
      </dgm:t>
    </dgm:pt>
    <dgm:pt modelId="{75A16128-5FF9-48E5-AF44-B526F85F135A}">
      <dgm:prSet phldrT="[Text]"/>
      <dgm:spPr/>
    </dgm:pt>
    <dgm:pt modelId="{B634F150-4059-4F54-A64D-DF3D3275B983}" type="parTrans" cxnId="{8A83CE70-CDD4-41FA-A4D4-C2D8753480C3}">
      <dgm:prSet/>
      <dgm:spPr/>
      <dgm:t>
        <a:bodyPr/>
        <a:lstStyle/>
        <a:p>
          <a:endParaRPr lang="en-US"/>
        </a:p>
      </dgm:t>
    </dgm:pt>
    <dgm:pt modelId="{7466E4B5-75E0-4318-9945-8634946FB405}" type="sibTrans" cxnId="{8A83CE70-CDD4-41FA-A4D4-C2D8753480C3}">
      <dgm:prSet/>
      <dgm:spPr/>
      <dgm:t>
        <a:bodyPr/>
        <a:lstStyle/>
        <a:p>
          <a:endParaRPr lang="en-US"/>
        </a:p>
      </dgm:t>
    </dgm:pt>
    <dgm:pt modelId="{B422E669-5423-41E5-806E-B9EA8D7E2482}">
      <dgm:prSet phldrT="[Text]"/>
      <dgm:spPr/>
      <dgm:t>
        <a:bodyPr/>
        <a:lstStyle/>
        <a:p>
          <a:endParaRPr lang="en-US" dirty="0"/>
        </a:p>
      </dgm:t>
    </dgm:pt>
    <dgm:pt modelId="{AE752C52-4097-4725-9502-3A6739C17868}" type="parTrans" cxnId="{E35013BB-8981-4689-AA32-A7AAE8B8CE12}">
      <dgm:prSet/>
      <dgm:spPr/>
      <dgm:t>
        <a:bodyPr/>
        <a:lstStyle/>
        <a:p>
          <a:endParaRPr lang="en-US"/>
        </a:p>
      </dgm:t>
    </dgm:pt>
    <dgm:pt modelId="{8D669A7C-A8D5-4EC5-944F-1E441D02D793}" type="sibTrans" cxnId="{E35013BB-8981-4689-AA32-A7AAE8B8CE12}">
      <dgm:prSet/>
      <dgm:spPr/>
      <dgm:t>
        <a:bodyPr/>
        <a:lstStyle/>
        <a:p>
          <a:endParaRPr lang="en-US"/>
        </a:p>
      </dgm:t>
    </dgm:pt>
    <dgm:pt modelId="{052D79DD-15C3-4268-8E23-F1D1E27ADF0E}" type="pres">
      <dgm:prSet presAssocID="{8E67889F-ADC9-40DA-B1F6-B299D881F8E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435776-AF5F-4DDB-8512-FFBBAB5B5EED}" type="pres">
      <dgm:prSet presAssocID="{16283506-E543-49CB-B218-A31E99665A72}" presName="centerShape" presStyleLbl="node0" presStyleIdx="0" presStyleCnt="1" custLinFactNeighborX="-1583" custLinFactNeighborY="-352"/>
      <dgm:spPr/>
    </dgm:pt>
    <dgm:pt modelId="{394BC9E5-1076-4852-A712-DFA33A4D195C}" type="pres">
      <dgm:prSet presAssocID="{183D13E0-DBEB-4380-83F8-9DA4103584E6}" presName="Name9" presStyleLbl="parChTrans1D2" presStyleIdx="0" presStyleCnt="4"/>
      <dgm:spPr/>
    </dgm:pt>
    <dgm:pt modelId="{F60BBDBF-C3D8-46CF-9C37-35F44E91F855}" type="pres">
      <dgm:prSet presAssocID="{183D13E0-DBEB-4380-83F8-9DA4103584E6}" presName="connTx" presStyleLbl="parChTrans1D2" presStyleIdx="0" presStyleCnt="4"/>
      <dgm:spPr/>
    </dgm:pt>
    <dgm:pt modelId="{C9B07916-B999-4D60-9A2D-B477CAED704F}" type="pres">
      <dgm:prSet presAssocID="{88C7EFAA-1009-4A1B-8742-673D3CB58A20}" presName="node" presStyleLbl="node1" presStyleIdx="0" presStyleCnt="4" custRadScaleRad="100199" custRadScaleInc="-4024">
        <dgm:presLayoutVars>
          <dgm:bulletEnabled val="1"/>
        </dgm:presLayoutVars>
      </dgm:prSet>
      <dgm:spPr/>
    </dgm:pt>
    <dgm:pt modelId="{177A5986-CF3D-4BEE-B02E-E3D5EF0D0C70}" type="pres">
      <dgm:prSet presAssocID="{72424458-61D6-4A1C-BD9D-FEEB97FDB28D}" presName="Name9" presStyleLbl="parChTrans1D2" presStyleIdx="1" presStyleCnt="4"/>
      <dgm:spPr/>
    </dgm:pt>
    <dgm:pt modelId="{107A7F35-C58E-4B18-8EBF-83706D318E10}" type="pres">
      <dgm:prSet presAssocID="{72424458-61D6-4A1C-BD9D-FEEB97FDB28D}" presName="connTx" presStyleLbl="parChTrans1D2" presStyleIdx="1" presStyleCnt="4"/>
      <dgm:spPr/>
    </dgm:pt>
    <dgm:pt modelId="{2CA997DB-C130-4E7B-8200-E6FEEB342B6F}" type="pres">
      <dgm:prSet presAssocID="{1945B940-A697-490E-8C04-86F77A786FE2}" presName="node" presStyleLbl="node1" presStyleIdx="1" presStyleCnt="4" custRadScaleRad="246361" custRadScaleInc="-1818">
        <dgm:presLayoutVars>
          <dgm:bulletEnabled val="1"/>
        </dgm:presLayoutVars>
      </dgm:prSet>
      <dgm:spPr/>
    </dgm:pt>
    <dgm:pt modelId="{C4AB4693-196E-437A-8683-37FF9CEC21FA}" type="pres">
      <dgm:prSet presAssocID="{627C0A56-00BD-432E-A6F6-D544807F34AE}" presName="Name9" presStyleLbl="parChTrans1D2" presStyleIdx="2" presStyleCnt="4"/>
      <dgm:spPr/>
    </dgm:pt>
    <dgm:pt modelId="{A3A1EAE9-0147-4038-87C5-92C93F065431}" type="pres">
      <dgm:prSet presAssocID="{627C0A56-00BD-432E-A6F6-D544807F34AE}" presName="connTx" presStyleLbl="parChTrans1D2" presStyleIdx="2" presStyleCnt="4"/>
      <dgm:spPr/>
    </dgm:pt>
    <dgm:pt modelId="{5FE9D64C-3AB1-4317-B9DD-23285E915484}" type="pres">
      <dgm:prSet presAssocID="{8F231F6E-24C3-4B67-8096-19ED39C3D0BE}" presName="node" presStyleLbl="node1" presStyleIdx="2" presStyleCnt="4" custRadScaleRad="100050" custRadScaleInc="4030">
        <dgm:presLayoutVars>
          <dgm:bulletEnabled val="1"/>
        </dgm:presLayoutVars>
      </dgm:prSet>
      <dgm:spPr/>
    </dgm:pt>
    <dgm:pt modelId="{6C14CD56-0E90-4F9B-955D-04FDBCA523A2}" type="pres">
      <dgm:prSet presAssocID="{80C8D030-C797-4640-9425-55A9CAC7E292}" presName="Name9" presStyleLbl="parChTrans1D2" presStyleIdx="3" presStyleCnt="4"/>
      <dgm:spPr/>
    </dgm:pt>
    <dgm:pt modelId="{FF59F1B1-7701-4CB2-895D-E52DA9E9247C}" type="pres">
      <dgm:prSet presAssocID="{80C8D030-C797-4640-9425-55A9CAC7E292}" presName="connTx" presStyleLbl="parChTrans1D2" presStyleIdx="3" presStyleCnt="4"/>
      <dgm:spPr/>
    </dgm:pt>
    <dgm:pt modelId="{5EE63B51-3126-40BB-BB0A-EF38D6808C77}" type="pres">
      <dgm:prSet presAssocID="{F4ADB77A-CBC1-421E-9BE7-5643AF790F11}" presName="node" presStyleLbl="node1" presStyleIdx="3" presStyleCnt="4" custRadScaleRad="251286" custRadScaleInc="-1782">
        <dgm:presLayoutVars>
          <dgm:bulletEnabled val="1"/>
        </dgm:presLayoutVars>
      </dgm:prSet>
      <dgm:spPr/>
    </dgm:pt>
  </dgm:ptLst>
  <dgm:cxnLst>
    <dgm:cxn modelId="{C26598A6-5846-43BF-B075-486494BF264A}" type="presOf" srcId="{627C0A56-00BD-432E-A6F6-D544807F34AE}" destId="{A3A1EAE9-0147-4038-87C5-92C93F065431}" srcOrd="1" destOrd="0" presId="urn:microsoft.com/office/officeart/2005/8/layout/radial1"/>
    <dgm:cxn modelId="{C1461CA4-EB85-4869-A894-FB02C3520686}" type="presOf" srcId="{72424458-61D6-4A1C-BD9D-FEEB97FDB28D}" destId="{177A5986-CF3D-4BEE-B02E-E3D5EF0D0C70}" srcOrd="0" destOrd="0" presId="urn:microsoft.com/office/officeart/2005/8/layout/radial1"/>
    <dgm:cxn modelId="{DFB5610C-B224-464E-B1BD-7AE9B22D5964}" srcId="{8E67889F-ADC9-40DA-B1F6-B299D881F8E8}" destId="{16283506-E543-49CB-B218-A31E99665A72}" srcOrd="0" destOrd="0" parTransId="{019DAD03-D0AA-4449-B58F-863A5320BDE2}" sibTransId="{4FBD1BD4-9605-4D7E-AD08-0787CA365EE5}"/>
    <dgm:cxn modelId="{C496AFF9-BA5E-482E-AEB5-364D647BF8FC}" srcId="{16283506-E543-49CB-B218-A31E99665A72}" destId="{88C7EFAA-1009-4A1B-8742-673D3CB58A20}" srcOrd="0" destOrd="0" parTransId="{183D13E0-DBEB-4380-83F8-9DA4103584E6}" sibTransId="{1DE52244-BC3C-481C-A7FD-5DB519FEB6A9}"/>
    <dgm:cxn modelId="{99992A0E-32A8-406E-BC54-C0E784FDAD7E}" type="presOf" srcId="{F4ADB77A-CBC1-421E-9BE7-5643AF790F11}" destId="{5EE63B51-3126-40BB-BB0A-EF38D6808C77}" srcOrd="0" destOrd="0" presId="urn:microsoft.com/office/officeart/2005/8/layout/radial1"/>
    <dgm:cxn modelId="{28C58238-E619-4F1A-A2D5-EC5C4989847F}" type="presOf" srcId="{183D13E0-DBEB-4380-83F8-9DA4103584E6}" destId="{F60BBDBF-C3D8-46CF-9C37-35F44E91F855}" srcOrd="1" destOrd="0" presId="urn:microsoft.com/office/officeart/2005/8/layout/radial1"/>
    <dgm:cxn modelId="{9F5D2EB8-FCE3-4EDA-88F3-D9EF8BD16A2D}" type="presOf" srcId="{183D13E0-DBEB-4380-83F8-9DA4103584E6}" destId="{394BC9E5-1076-4852-A712-DFA33A4D195C}" srcOrd="0" destOrd="0" presId="urn:microsoft.com/office/officeart/2005/8/layout/radial1"/>
    <dgm:cxn modelId="{9F350025-3FFF-4370-94C8-6B172CE9E3DB}" type="presOf" srcId="{8F231F6E-24C3-4B67-8096-19ED39C3D0BE}" destId="{5FE9D64C-3AB1-4317-B9DD-23285E915484}" srcOrd="0" destOrd="0" presId="urn:microsoft.com/office/officeart/2005/8/layout/radial1"/>
    <dgm:cxn modelId="{A20EF211-85E9-4DCF-88AC-570CD13D0109}" type="presOf" srcId="{16283506-E543-49CB-B218-A31E99665A72}" destId="{65435776-AF5F-4DDB-8512-FFBBAB5B5EED}" srcOrd="0" destOrd="0" presId="urn:microsoft.com/office/officeart/2005/8/layout/radial1"/>
    <dgm:cxn modelId="{01CB28C0-E1EA-43C0-96BE-1B68165047AD}" type="presOf" srcId="{8E67889F-ADC9-40DA-B1F6-B299D881F8E8}" destId="{052D79DD-15C3-4268-8E23-F1D1E27ADF0E}" srcOrd="0" destOrd="0" presId="urn:microsoft.com/office/officeart/2005/8/layout/radial1"/>
    <dgm:cxn modelId="{A3AC903D-B7E0-4D56-9AB0-18996A77F880}" type="presOf" srcId="{80C8D030-C797-4640-9425-55A9CAC7E292}" destId="{6C14CD56-0E90-4F9B-955D-04FDBCA523A2}" srcOrd="0" destOrd="0" presId="urn:microsoft.com/office/officeart/2005/8/layout/radial1"/>
    <dgm:cxn modelId="{F03EAF94-FEE0-4FD4-81C5-8062ED758850}" type="presOf" srcId="{80C8D030-C797-4640-9425-55A9CAC7E292}" destId="{FF59F1B1-7701-4CB2-895D-E52DA9E9247C}" srcOrd="1" destOrd="0" presId="urn:microsoft.com/office/officeart/2005/8/layout/radial1"/>
    <dgm:cxn modelId="{1E69A14F-9376-4BF1-A2B3-4351CA40CF40}" type="presOf" srcId="{72424458-61D6-4A1C-BD9D-FEEB97FDB28D}" destId="{107A7F35-C58E-4B18-8EBF-83706D318E10}" srcOrd="1" destOrd="0" presId="urn:microsoft.com/office/officeart/2005/8/layout/radial1"/>
    <dgm:cxn modelId="{8A83CE70-CDD4-41FA-A4D4-C2D8753480C3}" srcId="{8E67889F-ADC9-40DA-B1F6-B299D881F8E8}" destId="{75A16128-5FF9-48E5-AF44-B526F85F135A}" srcOrd="1" destOrd="0" parTransId="{B634F150-4059-4F54-A64D-DF3D3275B983}" sibTransId="{7466E4B5-75E0-4318-9945-8634946FB405}"/>
    <dgm:cxn modelId="{91D28D46-8D35-408D-9E5C-3DB5992DE84D}" srcId="{16283506-E543-49CB-B218-A31E99665A72}" destId="{F4ADB77A-CBC1-421E-9BE7-5643AF790F11}" srcOrd="3" destOrd="0" parTransId="{80C8D030-C797-4640-9425-55A9CAC7E292}" sibTransId="{DD30FAC4-C45A-47EB-83CB-EC45C26341DB}"/>
    <dgm:cxn modelId="{2082EE6E-C8CE-4853-A4E8-BF543DDCC22C}" type="presOf" srcId="{88C7EFAA-1009-4A1B-8742-673D3CB58A20}" destId="{C9B07916-B999-4D60-9A2D-B477CAED704F}" srcOrd="0" destOrd="0" presId="urn:microsoft.com/office/officeart/2005/8/layout/radial1"/>
    <dgm:cxn modelId="{9292AB33-E49F-4296-8F96-F79723658830}" type="presOf" srcId="{1945B940-A697-490E-8C04-86F77A786FE2}" destId="{2CA997DB-C130-4E7B-8200-E6FEEB342B6F}" srcOrd="0" destOrd="0" presId="urn:microsoft.com/office/officeart/2005/8/layout/radial1"/>
    <dgm:cxn modelId="{E35013BB-8981-4689-AA32-A7AAE8B8CE12}" srcId="{8E67889F-ADC9-40DA-B1F6-B299D881F8E8}" destId="{B422E669-5423-41E5-806E-B9EA8D7E2482}" srcOrd="2" destOrd="0" parTransId="{AE752C52-4097-4725-9502-3A6739C17868}" sibTransId="{8D669A7C-A8D5-4EC5-944F-1E441D02D793}"/>
    <dgm:cxn modelId="{C8C6AF1B-928A-4B4F-9DCA-E4FD1D4CD58F}" srcId="{16283506-E543-49CB-B218-A31E99665A72}" destId="{8F231F6E-24C3-4B67-8096-19ED39C3D0BE}" srcOrd="2" destOrd="0" parTransId="{627C0A56-00BD-432E-A6F6-D544807F34AE}" sibTransId="{2AAE0D69-FB56-4AA7-897E-24BCA99A0D41}"/>
    <dgm:cxn modelId="{6470C935-E571-4B01-AB2E-00D853E591D3}" type="presOf" srcId="{627C0A56-00BD-432E-A6F6-D544807F34AE}" destId="{C4AB4693-196E-437A-8683-37FF9CEC21FA}" srcOrd="0" destOrd="0" presId="urn:microsoft.com/office/officeart/2005/8/layout/radial1"/>
    <dgm:cxn modelId="{8B68BC4C-B788-4EF9-9A02-1911985879C2}" srcId="{16283506-E543-49CB-B218-A31E99665A72}" destId="{1945B940-A697-490E-8C04-86F77A786FE2}" srcOrd="1" destOrd="0" parTransId="{72424458-61D6-4A1C-BD9D-FEEB97FDB28D}" sibTransId="{A3781997-225D-4DDE-B6B6-85BF150AD54A}"/>
    <dgm:cxn modelId="{9A239357-1FC7-4A42-82CD-7C35BE3B2C1F}" type="presParOf" srcId="{052D79DD-15C3-4268-8E23-F1D1E27ADF0E}" destId="{65435776-AF5F-4DDB-8512-FFBBAB5B5EED}" srcOrd="0" destOrd="0" presId="urn:microsoft.com/office/officeart/2005/8/layout/radial1"/>
    <dgm:cxn modelId="{86BF08E6-E849-4EEE-950D-D757E5F42EC2}" type="presParOf" srcId="{052D79DD-15C3-4268-8E23-F1D1E27ADF0E}" destId="{394BC9E5-1076-4852-A712-DFA33A4D195C}" srcOrd="1" destOrd="0" presId="urn:microsoft.com/office/officeart/2005/8/layout/radial1"/>
    <dgm:cxn modelId="{CAA8DED9-2C69-4C74-9867-8D74A4CAD13C}" type="presParOf" srcId="{394BC9E5-1076-4852-A712-DFA33A4D195C}" destId="{F60BBDBF-C3D8-46CF-9C37-35F44E91F855}" srcOrd="0" destOrd="0" presId="urn:microsoft.com/office/officeart/2005/8/layout/radial1"/>
    <dgm:cxn modelId="{7B62B2FB-99F2-4B47-9E3D-9D693D6D9FEB}" type="presParOf" srcId="{052D79DD-15C3-4268-8E23-F1D1E27ADF0E}" destId="{C9B07916-B999-4D60-9A2D-B477CAED704F}" srcOrd="2" destOrd="0" presId="urn:microsoft.com/office/officeart/2005/8/layout/radial1"/>
    <dgm:cxn modelId="{5E6113B1-0FA2-4150-AB5E-4FFB4EF03677}" type="presParOf" srcId="{052D79DD-15C3-4268-8E23-F1D1E27ADF0E}" destId="{177A5986-CF3D-4BEE-B02E-E3D5EF0D0C70}" srcOrd="3" destOrd="0" presId="urn:microsoft.com/office/officeart/2005/8/layout/radial1"/>
    <dgm:cxn modelId="{A60762F3-C284-4BCA-AD81-CF150412A014}" type="presParOf" srcId="{177A5986-CF3D-4BEE-B02E-E3D5EF0D0C70}" destId="{107A7F35-C58E-4B18-8EBF-83706D318E10}" srcOrd="0" destOrd="0" presId="urn:microsoft.com/office/officeart/2005/8/layout/radial1"/>
    <dgm:cxn modelId="{1D73DFC4-AD5B-4A50-A630-B4959879FC25}" type="presParOf" srcId="{052D79DD-15C3-4268-8E23-F1D1E27ADF0E}" destId="{2CA997DB-C130-4E7B-8200-E6FEEB342B6F}" srcOrd="4" destOrd="0" presId="urn:microsoft.com/office/officeart/2005/8/layout/radial1"/>
    <dgm:cxn modelId="{68A5A3BC-B6D3-45B0-A692-0EC5E578D998}" type="presParOf" srcId="{052D79DD-15C3-4268-8E23-F1D1E27ADF0E}" destId="{C4AB4693-196E-437A-8683-37FF9CEC21FA}" srcOrd="5" destOrd="0" presId="urn:microsoft.com/office/officeart/2005/8/layout/radial1"/>
    <dgm:cxn modelId="{500892CE-24BD-4DA9-9F60-20BC5EDEC215}" type="presParOf" srcId="{C4AB4693-196E-437A-8683-37FF9CEC21FA}" destId="{A3A1EAE9-0147-4038-87C5-92C93F065431}" srcOrd="0" destOrd="0" presId="urn:microsoft.com/office/officeart/2005/8/layout/radial1"/>
    <dgm:cxn modelId="{BAB66E90-1F58-4700-833C-41B035275BEC}" type="presParOf" srcId="{052D79DD-15C3-4268-8E23-F1D1E27ADF0E}" destId="{5FE9D64C-3AB1-4317-B9DD-23285E915484}" srcOrd="6" destOrd="0" presId="urn:microsoft.com/office/officeart/2005/8/layout/radial1"/>
    <dgm:cxn modelId="{490F8B7C-81F2-47A1-B8D6-A6125BEC7FC1}" type="presParOf" srcId="{052D79DD-15C3-4268-8E23-F1D1E27ADF0E}" destId="{6C14CD56-0E90-4F9B-955D-04FDBCA523A2}" srcOrd="7" destOrd="0" presId="urn:microsoft.com/office/officeart/2005/8/layout/radial1"/>
    <dgm:cxn modelId="{64518CD2-1292-4431-A199-EC524908E627}" type="presParOf" srcId="{6C14CD56-0E90-4F9B-955D-04FDBCA523A2}" destId="{FF59F1B1-7701-4CB2-895D-E52DA9E9247C}" srcOrd="0" destOrd="0" presId="urn:microsoft.com/office/officeart/2005/8/layout/radial1"/>
    <dgm:cxn modelId="{814FCCE2-FEF8-4E91-816F-1BC2556A4B81}" type="presParOf" srcId="{052D79DD-15C3-4268-8E23-F1D1E27ADF0E}" destId="{5EE63B51-3126-40BB-BB0A-EF38D6808C7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35776-AF5F-4DDB-8512-FFBBAB5B5EED}">
      <dsp:nvSpPr>
        <dsp:cNvPr id="0" name=""/>
        <dsp:cNvSpPr/>
      </dsp:nvSpPr>
      <dsp:spPr>
        <a:xfrm>
          <a:off x="4922181" y="1852090"/>
          <a:ext cx="1416619" cy="1416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Rural Un-organized sector </a:t>
          </a:r>
        </a:p>
      </dsp:txBody>
      <dsp:txXfrm>
        <a:off x="5129640" y="2059549"/>
        <a:ext cx="1001701" cy="1001701"/>
      </dsp:txXfrm>
    </dsp:sp>
    <dsp:sp modelId="{394BC9E5-1076-4852-A712-DFA33A4D195C}">
      <dsp:nvSpPr>
        <dsp:cNvPr id="0" name=""/>
        <dsp:cNvSpPr/>
      </dsp:nvSpPr>
      <dsp:spPr>
        <a:xfrm rot="16199993">
          <a:off x="5421878" y="1632273"/>
          <a:ext cx="417221" cy="22411"/>
        </a:xfrm>
        <a:custGeom>
          <a:avLst/>
          <a:gdLst/>
          <a:ahLst/>
          <a:cxnLst/>
          <a:rect l="0" t="0" r="0" b="0"/>
          <a:pathLst>
            <a:path>
              <a:moveTo>
                <a:pt x="0" y="11205"/>
              </a:moveTo>
              <a:lnTo>
                <a:pt x="417221" y="1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620058" y="1633049"/>
        <a:ext cx="20861" cy="20861"/>
      </dsp:txXfrm>
    </dsp:sp>
    <dsp:sp modelId="{C9B07916-B999-4D60-9A2D-B477CAED704F}">
      <dsp:nvSpPr>
        <dsp:cNvPr id="0" name=""/>
        <dsp:cNvSpPr/>
      </dsp:nvSpPr>
      <dsp:spPr>
        <a:xfrm>
          <a:off x="4922177" y="18249"/>
          <a:ext cx="1416619" cy="1416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Skill Mapping</a:t>
          </a:r>
        </a:p>
      </dsp:txBody>
      <dsp:txXfrm>
        <a:off x="5129636" y="225708"/>
        <a:ext cx="1001701" cy="1001701"/>
      </dsp:txXfrm>
    </dsp:sp>
    <dsp:sp modelId="{177A5986-CF3D-4BEE-B02E-E3D5EF0D0C70}">
      <dsp:nvSpPr>
        <dsp:cNvPr id="0" name=""/>
        <dsp:cNvSpPr/>
      </dsp:nvSpPr>
      <dsp:spPr>
        <a:xfrm rot="21561235">
          <a:off x="6338654" y="2523252"/>
          <a:ext cx="3184678" cy="22411"/>
        </a:xfrm>
        <a:custGeom>
          <a:avLst/>
          <a:gdLst/>
          <a:ahLst/>
          <a:cxnLst/>
          <a:rect l="0" t="0" r="0" b="0"/>
          <a:pathLst>
            <a:path>
              <a:moveTo>
                <a:pt x="0" y="11205"/>
              </a:moveTo>
              <a:lnTo>
                <a:pt x="3184678" y="1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51376" y="2454841"/>
        <a:ext cx="159233" cy="159233"/>
      </dsp:txXfrm>
    </dsp:sp>
    <dsp:sp modelId="{2CA997DB-C130-4E7B-8200-E6FEEB342B6F}">
      <dsp:nvSpPr>
        <dsp:cNvPr id="0" name=""/>
        <dsp:cNvSpPr/>
      </dsp:nvSpPr>
      <dsp:spPr>
        <a:xfrm>
          <a:off x="9523187" y="1800206"/>
          <a:ext cx="1416619" cy="1416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Financial Inclusion</a:t>
          </a:r>
        </a:p>
      </dsp:txBody>
      <dsp:txXfrm>
        <a:off x="9730646" y="2007665"/>
        <a:ext cx="1001701" cy="1001701"/>
      </dsp:txXfrm>
    </dsp:sp>
    <dsp:sp modelId="{C4AB4693-196E-437A-8683-37FF9CEC21FA}">
      <dsp:nvSpPr>
        <dsp:cNvPr id="0" name=""/>
        <dsp:cNvSpPr/>
      </dsp:nvSpPr>
      <dsp:spPr>
        <a:xfrm rot="5400007">
          <a:off x="5410270" y="3477722"/>
          <a:ext cx="440437" cy="22411"/>
        </a:xfrm>
        <a:custGeom>
          <a:avLst/>
          <a:gdLst/>
          <a:ahLst/>
          <a:cxnLst/>
          <a:rect l="0" t="0" r="0" b="0"/>
          <a:pathLst>
            <a:path>
              <a:moveTo>
                <a:pt x="0" y="11205"/>
              </a:moveTo>
              <a:lnTo>
                <a:pt x="440437" y="1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619478" y="3477917"/>
        <a:ext cx="22021" cy="22021"/>
      </dsp:txXfrm>
    </dsp:sp>
    <dsp:sp modelId="{5FE9D64C-3AB1-4317-B9DD-23285E915484}">
      <dsp:nvSpPr>
        <dsp:cNvPr id="0" name=""/>
        <dsp:cNvSpPr/>
      </dsp:nvSpPr>
      <dsp:spPr>
        <a:xfrm>
          <a:off x="4922177" y="3709147"/>
          <a:ext cx="1416619" cy="1416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Social Security</a:t>
          </a:r>
        </a:p>
      </dsp:txBody>
      <dsp:txXfrm>
        <a:off x="5129636" y="3916606"/>
        <a:ext cx="1001701" cy="1001701"/>
      </dsp:txXfrm>
    </dsp:sp>
    <dsp:sp modelId="{6C14CD56-0E90-4F9B-955D-04FDBCA523A2}">
      <dsp:nvSpPr>
        <dsp:cNvPr id="0" name=""/>
        <dsp:cNvSpPr/>
      </dsp:nvSpPr>
      <dsp:spPr>
        <a:xfrm rot="10741519">
          <a:off x="1763400" y="2588112"/>
          <a:ext cx="3159111" cy="22411"/>
        </a:xfrm>
        <a:custGeom>
          <a:avLst/>
          <a:gdLst/>
          <a:ahLst/>
          <a:cxnLst/>
          <a:rect l="0" t="0" r="0" b="0"/>
          <a:pathLst>
            <a:path>
              <a:moveTo>
                <a:pt x="0" y="11205"/>
              </a:moveTo>
              <a:lnTo>
                <a:pt x="3159111" y="1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263978" y="2520340"/>
        <a:ext cx="157955" cy="157955"/>
      </dsp:txXfrm>
    </dsp:sp>
    <dsp:sp modelId="{5EE63B51-3126-40BB-BB0A-EF38D6808C77}">
      <dsp:nvSpPr>
        <dsp:cNvPr id="0" name=""/>
        <dsp:cNvSpPr/>
      </dsp:nvSpPr>
      <dsp:spPr>
        <a:xfrm>
          <a:off x="347112" y="1929925"/>
          <a:ext cx="1416619" cy="1416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Identity Management</a:t>
          </a:r>
        </a:p>
      </dsp:txBody>
      <dsp:txXfrm>
        <a:off x="554571" y="2137384"/>
        <a:ext cx="1001701" cy="1001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04812-07F5-4731-8C80-AD28A0046FE5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0B8F-A2DF-4A77-AA56-DE7652B4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F0B8F-A2DF-4A77-AA56-DE7652B40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2AED-2F9D-4FF6-9242-61B144A13957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D147F-CD89-4443-8F41-559EF72C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4577"/>
            <a:ext cx="12192001" cy="89842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THE UNORGANISED SECTOR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154" y="2721654"/>
            <a:ext cx="5421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</a:t>
            </a:r>
          </a:p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Aishvary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Pratap Singh</a:t>
            </a:r>
          </a:p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Arvinth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Raaj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Pankaj Tirpude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Patel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Ashviniben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Kanubhai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Tejas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Pawar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259" y="1323087"/>
            <a:ext cx="11842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Need to systemize problems of the unorganized sector using digital techniques.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52" y="3243473"/>
            <a:ext cx="5136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8 : </a:t>
            </a:r>
          </a:p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Ꝏ SORTED</a:t>
            </a:r>
          </a:p>
        </p:txBody>
      </p:sp>
    </p:spTree>
    <p:extLst>
      <p:ext uri="{BB962C8B-B14F-4D97-AF65-F5344CB8AC3E}">
        <p14:creationId xmlns:p14="http://schemas.microsoft.com/office/powerpoint/2010/main" val="251867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623"/>
            <a:ext cx="10515600" cy="784406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</a:t>
            </a:r>
          </a:p>
        </p:txBody>
      </p:sp>
      <p:sp>
        <p:nvSpPr>
          <p:cNvPr id="4" name="Oval 3"/>
          <p:cNvSpPr/>
          <p:nvPr/>
        </p:nvSpPr>
        <p:spPr>
          <a:xfrm>
            <a:off x="5351414" y="1468349"/>
            <a:ext cx="2455817" cy="114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REGISTRATION</a:t>
            </a:r>
          </a:p>
        </p:txBody>
      </p:sp>
      <p:sp>
        <p:nvSpPr>
          <p:cNvPr id="5" name="Oval 4"/>
          <p:cNvSpPr/>
          <p:nvPr/>
        </p:nvSpPr>
        <p:spPr>
          <a:xfrm>
            <a:off x="5351415" y="3297783"/>
            <a:ext cx="2455816" cy="114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SKILL MAP</a:t>
            </a:r>
          </a:p>
        </p:txBody>
      </p:sp>
      <p:sp>
        <p:nvSpPr>
          <p:cNvPr id="6" name="Oval 5"/>
          <p:cNvSpPr/>
          <p:nvPr/>
        </p:nvSpPr>
        <p:spPr>
          <a:xfrm>
            <a:off x="5351414" y="5127217"/>
            <a:ext cx="2455817" cy="114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FINANCIAL INCLUSION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846"/>
            <a:ext cx="5351414" cy="2325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3971108"/>
            <a:ext cx="2024744" cy="2719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31" y="1766139"/>
            <a:ext cx="2520569" cy="30632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65" y="2146606"/>
            <a:ext cx="160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865" y="4715691"/>
            <a:ext cx="160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AVAILABLE LABOUR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43701" y="5290457"/>
            <a:ext cx="291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SERVICE PROVIDER</a:t>
            </a:r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 flipV="1">
            <a:off x="3331029" y="1636694"/>
            <a:ext cx="2380031" cy="971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3280382" y="2596457"/>
            <a:ext cx="3298941" cy="70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3280382" y="2588365"/>
            <a:ext cx="2071032" cy="311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4" idx="3"/>
          </p:cNvCxnSpPr>
          <p:nvPr/>
        </p:nvCxnSpPr>
        <p:spPr>
          <a:xfrm flipV="1">
            <a:off x="3592287" y="2449535"/>
            <a:ext cx="2118773" cy="2881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5" idx="2"/>
          </p:cNvCxnSpPr>
          <p:nvPr/>
        </p:nvCxnSpPr>
        <p:spPr>
          <a:xfrm flipV="1">
            <a:off x="3592287" y="3872549"/>
            <a:ext cx="1759128" cy="1458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6" idx="2"/>
          </p:cNvCxnSpPr>
          <p:nvPr/>
        </p:nvCxnSpPr>
        <p:spPr>
          <a:xfrm>
            <a:off x="3592287" y="5330734"/>
            <a:ext cx="1759127" cy="371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4" idx="5"/>
          </p:cNvCxnSpPr>
          <p:nvPr/>
        </p:nvCxnSpPr>
        <p:spPr>
          <a:xfrm flipH="1" flipV="1">
            <a:off x="7447585" y="2449535"/>
            <a:ext cx="1385646" cy="848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5" idx="6"/>
          </p:cNvCxnSpPr>
          <p:nvPr/>
        </p:nvCxnSpPr>
        <p:spPr>
          <a:xfrm flipH="1">
            <a:off x="7807231" y="3297783"/>
            <a:ext cx="1026000" cy="574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1"/>
            <a:endCxn id="6" idx="6"/>
          </p:cNvCxnSpPr>
          <p:nvPr/>
        </p:nvCxnSpPr>
        <p:spPr>
          <a:xfrm flipH="1">
            <a:off x="7807231" y="3297783"/>
            <a:ext cx="1026000" cy="240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2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7" y="3148667"/>
            <a:ext cx="10515600" cy="75828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PESTEL ANALYSIS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92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68" y="2859613"/>
            <a:ext cx="11717383" cy="105809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308181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4" y="25335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7917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352062"/>
            <a:ext cx="11495315" cy="96728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Mind Map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7060936"/>
              </p:ext>
            </p:extLst>
          </p:nvPr>
        </p:nvGraphicFramePr>
        <p:xfrm>
          <a:off x="457199" y="1319348"/>
          <a:ext cx="11377749" cy="514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8107680" y="1410789"/>
            <a:ext cx="1436914" cy="133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&amp; Development</a:t>
            </a:r>
          </a:p>
        </p:txBody>
      </p:sp>
      <p:sp>
        <p:nvSpPr>
          <p:cNvPr id="7" name="Oval 6"/>
          <p:cNvSpPr/>
          <p:nvPr/>
        </p:nvSpPr>
        <p:spPr>
          <a:xfrm>
            <a:off x="8107680" y="4794069"/>
            <a:ext cx="1436914" cy="133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Low Job 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2381795" y="1619794"/>
            <a:ext cx="1436914" cy="133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Locating Jobs</a:t>
            </a:r>
          </a:p>
        </p:txBody>
      </p:sp>
      <p:sp>
        <p:nvSpPr>
          <p:cNvPr id="9" name="Oval 8"/>
          <p:cNvSpPr/>
          <p:nvPr/>
        </p:nvSpPr>
        <p:spPr>
          <a:xfrm>
            <a:off x="2638697" y="4794069"/>
            <a:ext cx="1436914" cy="1332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Systematic wage system</a:t>
            </a:r>
          </a:p>
        </p:txBody>
      </p:sp>
      <p:cxnSp>
        <p:nvCxnSpPr>
          <p:cNvPr id="11" name="Straight Connector 10"/>
          <p:cNvCxnSpPr>
            <a:stCxn id="8" idx="5"/>
          </p:cNvCxnSpPr>
          <p:nvPr/>
        </p:nvCxnSpPr>
        <p:spPr>
          <a:xfrm>
            <a:off x="3608278" y="2757078"/>
            <a:ext cx="1969562" cy="63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075611" y="4336869"/>
            <a:ext cx="1497874" cy="80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6609806" y="4336869"/>
            <a:ext cx="1708305" cy="65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3"/>
          </p:cNvCxnSpPr>
          <p:nvPr/>
        </p:nvCxnSpPr>
        <p:spPr>
          <a:xfrm flipV="1">
            <a:off x="6609806" y="2548073"/>
            <a:ext cx="1708305" cy="84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8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2310"/>
          </a:xfrm>
        </p:spPr>
        <p:txBody>
          <a:bodyPr>
            <a:normAutofit/>
          </a:bodyPr>
          <a:lstStyle/>
          <a:p>
            <a:r>
              <a:rPr lang="en-US" sz="4800" b="1" dirty="0"/>
              <a:t>SIX THINKING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WHY?</a:t>
            </a:r>
          </a:p>
          <a:p>
            <a:r>
              <a:rPr lang="en-US" sz="3200" b="1" dirty="0"/>
              <a:t>WHO?  (STAKEHOLDER’S APPROACH)</a:t>
            </a:r>
          </a:p>
          <a:p>
            <a:r>
              <a:rPr lang="en-US" sz="3200" b="1" dirty="0"/>
              <a:t>WHAT EXISTS?  (RED OCEAN OR BLUE OCEAN)</a:t>
            </a:r>
          </a:p>
          <a:p>
            <a:r>
              <a:rPr lang="en-US" sz="3200" b="1" dirty="0"/>
              <a:t>HOW?  (PROCESS)</a:t>
            </a:r>
          </a:p>
        </p:txBody>
      </p:sp>
    </p:spTree>
    <p:extLst>
      <p:ext uri="{BB962C8B-B14F-4D97-AF65-F5344CB8AC3E}">
        <p14:creationId xmlns:p14="http://schemas.microsoft.com/office/powerpoint/2010/main" val="31318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11508377" cy="745218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Labour</a:t>
            </a:r>
            <a:r>
              <a:rPr lang="en-US" dirty="0"/>
              <a:t> unavailability              Wrong skill set mapping</a:t>
            </a:r>
          </a:p>
          <a:p>
            <a:r>
              <a:rPr lang="en-US" dirty="0"/>
              <a:t>Inadequate use of technology</a:t>
            </a:r>
          </a:p>
          <a:p>
            <a:r>
              <a:rPr lang="en-US" dirty="0"/>
              <a:t>Lack of information</a:t>
            </a:r>
          </a:p>
          <a:p>
            <a:r>
              <a:rPr lang="en-US" dirty="0"/>
              <a:t>No job security                No growth opportunity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84617" y="2076994"/>
            <a:ext cx="8360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74869" y="3600994"/>
            <a:ext cx="8360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KEY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SKILL MAPPING</a:t>
            </a:r>
          </a:p>
          <a:p>
            <a:r>
              <a:rPr lang="en-US" sz="4000" b="1" dirty="0"/>
              <a:t>FINANCIAL INCLUSION</a:t>
            </a:r>
          </a:p>
          <a:p>
            <a:r>
              <a:rPr lang="en-US" sz="4000" b="1" dirty="0"/>
              <a:t>IDENTITY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8066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664188"/>
            <a:ext cx="11403874" cy="84972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STAKEHOLDER’S APPROACH</a:t>
            </a:r>
          </a:p>
        </p:txBody>
      </p:sp>
    </p:spTree>
    <p:extLst>
      <p:ext uri="{BB962C8B-B14F-4D97-AF65-F5344CB8AC3E}">
        <p14:creationId xmlns:p14="http://schemas.microsoft.com/office/powerpoint/2010/main" val="10021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325938"/>
            <a:ext cx="11521440" cy="719092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WHO?</a:t>
            </a:r>
          </a:p>
        </p:txBody>
      </p:sp>
      <p:sp>
        <p:nvSpPr>
          <p:cNvPr id="4" name="Oval 3"/>
          <p:cNvSpPr/>
          <p:nvPr/>
        </p:nvSpPr>
        <p:spPr>
          <a:xfrm>
            <a:off x="335280" y="1045031"/>
            <a:ext cx="11521440" cy="55517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114" y="2220687"/>
            <a:ext cx="7641772" cy="33223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37313" y="3169920"/>
            <a:ext cx="2730137" cy="14238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UNORGANISED SECTOR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1337" y="2508069"/>
            <a:ext cx="273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EMPLOYER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1337" y="4793957"/>
            <a:ext cx="276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AVAILABLE LABOUR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6606" y="1449977"/>
            <a:ext cx="378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GOVERNMENT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7977" y="2483954"/>
            <a:ext cx="378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FACILITATORS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6969" y="4960316"/>
            <a:ext cx="193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NCEUS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061" y="2596328"/>
            <a:ext cx="183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NGOs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020" y="5762620"/>
            <a:ext cx="378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PUBLIC/CONSUMERS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3994" y="4609290"/>
            <a:ext cx="255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FINANCIAL</a:t>
            </a:r>
          </a:p>
          <a:p>
            <a:pPr algn="ctr"/>
            <a:r>
              <a:rPr lang="en-US" sz="2400" b="1" dirty="0"/>
              <a:t> INSTITUTIONS</a:t>
            </a:r>
          </a:p>
        </p:txBody>
      </p:sp>
    </p:spTree>
    <p:extLst>
      <p:ext uri="{BB962C8B-B14F-4D97-AF65-F5344CB8AC3E}">
        <p14:creationId xmlns:p14="http://schemas.microsoft.com/office/powerpoint/2010/main" val="110236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73686"/>
            <a:ext cx="11599817" cy="67990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WHAT EXISTS?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" y="1084217"/>
            <a:ext cx="11599817" cy="5460274"/>
          </a:xfrm>
        </p:spPr>
        <p:txBody>
          <a:bodyPr/>
          <a:lstStyle/>
          <a:p>
            <a:r>
              <a:rPr lang="en-US" dirty="0"/>
              <a:t>NCEUS(National Commission for Enterprises in the unorganized sectors)</a:t>
            </a:r>
          </a:p>
          <a:p>
            <a:r>
              <a:rPr lang="en-US" dirty="0"/>
              <a:t>U-WIN(Unorganized workers Identification Number)</a:t>
            </a:r>
          </a:p>
          <a:p>
            <a:r>
              <a:rPr lang="en-US" dirty="0" err="1"/>
              <a:t>Shramyogi</a:t>
            </a:r>
            <a:r>
              <a:rPr lang="en-US" dirty="0"/>
              <a:t> Kalyan </a:t>
            </a:r>
            <a:r>
              <a:rPr lang="en-US" dirty="0" err="1"/>
              <a:t>Mela</a:t>
            </a:r>
            <a:endParaRPr lang="en-US" dirty="0"/>
          </a:p>
          <a:p>
            <a:r>
              <a:rPr lang="en-US" dirty="0"/>
              <a:t>MGNREGA(Mahatma Gandhi National Rural Employment Guarantee Act)</a:t>
            </a:r>
          </a:p>
          <a:p>
            <a:r>
              <a:rPr lang="en-US" dirty="0"/>
              <a:t>Central Board for Workers Education</a:t>
            </a:r>
          </a:p>
          <a:p>
            <a:pPr marL="0" indent="0">
              <a:buNone/>
            </a:pPr>
            <a:r>
              <a:rPr lang="en-US" dirty="0"/>
              <a:t> 	Quality of life program for unorganized sector</a:t>
            </a:r>
          </a:p>
          <a:p>
            <a:pPr marL="0" indent="0">
              <a:buNone/>
            </a:pPr>
            <a:r>
              <a:rPr lang="en-US" dirty="0"/>
              <a:t>	Empowerment camp for unorganized workers</a:t>
            </a:r>
          </a:p>
          <a:p>
            <a:pPr marL="0" indent="0">
              <a:buNone/>
            </a:pPr>
            <a:r>
              <a:rPr lang="en-US" dirty="0"/>
              <a:t>	2 Day special seminar for unorganized workers</a:t>
            </a:r>
          </a:p>
          <a:p>
            <a:r>
              <a:rPr lang="en-US" dirty="0"/>
              <a:t>SKILL INDIA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892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312874"/>
            <a:ext cx="11665131" cy="771343"/>
          </a:xfrm>
        </p:spPr>
        <p:txBody>
          <a:bodyPr>
            <a:normAutofit/>
          </a:bodyPr>
          <a:lstStyle/>
          <a:p>
            <a:r>
              <a:rPr lang="en-US" sz="4800" b="1" dirty="0"/>
              <a:t>HOW?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771" y="2338251"/>
            <a:ext cx="1841863" cy="257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EMPLOYER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2565" y="3283130"/>
            <a:ext cx="2597333" cy="68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CENTRAL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0301" y="4606831"/>
            <a:ext cx="1841863" cy="201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RESPONSE</a:t>
            </a:r>
          </a:p>
          <a:p>
            <a:pPr algn="ctr"/>
            <a:r>
              <a:rPr lang="en-US" sz="2400" b="1" dirty="0"/>
              <a:t>RECORD</a:t>
            </a:r>
          </a:p>
          <a:p>
            <a:pPr algn="ctr"/>
            <a:r>
              <a:rPr lang="en-US" sz="2400" b="1" dirty="0"/>
              <a:t>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301" y="698546"/>
            <a:ext cx="1841863" cy="1944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</a:t>
            </a:r>
          </a:p>
          <a:p>
            <a:pPr algn="ctr"/>
            <a:r>
              <a:rPr lang="en-US" sz="2400" b="1" dirty="0"/>
              <a:t>RECORD</a:t>
            </a:r>
          </a:p>
          <a:p>
            <a:pPr algn="ctr"/>
            <a:r>
              <a:rPr lang="en-US" sz="2400" b="1" dirty="0"/>
              <a:t>MACHINE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9575074" y="2643051"/>
            <a:ext cx="1841863" cy="174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LABOUR 2</a:t>
            </a:r>
          </a:p>
          <a:p>
            <a:pPr algn="ctr"/>
            <a:r>
              <a:rPr lang="en-US" sz="2400" b="1" dirty="0"/>
              <a:t>SKILL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75074" y="418012"/>
            <a:ext cx="1841863" cy="171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LABOUR 1</a:t>
            </a:r>
          </a:p>
          <a:p>
            <a:pPr algn="ctr"/>
            <a:r>
              <a:rPr lang="en-US" sz="2400" b="1" dirty="0"/>
              <a:t>SKILL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75074" y="4878976"/>
            <a:ext cx="1841863" cy="174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LABOUR 3</a:t>
            </a:r>
          </a:p>
          <a:p>
            <a:pPr algn="ctr"/>
            <a:r>
              <a:rPr lang="en-US" sz="2400" b="1" dirty="0"/>
              <a:t>SKILL C</a:t>
            </a:r>
          </a:p>
        </p:txBody>
      </p:sp>
      <p:cxnSp>
        <p:nvCxnSpPr>
          <p:cNvPr id="13" name="Straight Arrow Connector 12"/>
          <p:cNvCxnSpPr>
            <a:stCxn id="8" idx="2"/>
            <a:endCxn id="6" idx="0"/>
          </p:cNvCxnSpPr>
          <p:nvPr/>
        </p:nvCxnSpPr>
        <p:spPr>
          <a:xfrm flipH="1">
            <a:off x="5521232" y="2643052"/>
            <a:ext cx="1" cy="6400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5521233" y="3966753"/>
            <a:ext cx="0" cy="6400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4" idx="0"/>
          </p:cNvCxnSpPr>
          <p:nvPr/>
        </p:nvCxnSpPr>
        <p:spPr>
          <a:xfrm flipH="1">
            <a:off x="1704703" y="1670799"/>
            <a:ext cx="2895598" cy="6674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32" idx="1"/>
          </p:cNvCxnSpPr>
          <p:nvPr/>
        </p:nvCxnSpPr>
        <p:spPr>
          <a:xfrm flipV="1">
            <a:off x="6442164" y="3521529"/>
            <a:ext cx="2741025" cy="209440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2" idx="1"/>
          </p:cNvCxnSpPr>
          <p:nvPr/>
        </p:nvCxnSpPr>
        <p:spPr>
          <a:xfrm>
            <a:off x="6442164" y="1559148"/>
            <a:ext cx="2741025" cy="19623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1"/>
          </p:cNvCxnSpPr>
          <p:nvPr/>
        </p:nvCxnSpPr>
        <p:spPr>
          <a:xfrm>
            <a:off x="1704703" y="4911634"/>
            <a:ext cx="2895598" cy="70430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9183189" y="418012"/>
            <a:ext cx="154573" cy="620703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210</Words>
  <Application>Microsoft Office PowerPoint</Application>
  <PresentationFormat>Widescreen</PresentationFormat>
  <Paragraphs>86</Paragraphs>
  <Slides>13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ADDRESSING THE UNORGANISED SECTOR</vt:lpstr>
      <vt:lpstr>Mind Map</vt:lpstr>
      <vt:lpstr>SIX THINKING APPROACH</vt:lpstr>
      <vt:lpstr>WHY?</vt:lpstr>
      <vt:lpstr>KEY OPPORTUNITIES</vt:lpstr>
      <vt:lpstr>STAKEHOLDER’S APPROACH</vt:lpstr>
      <vt:lpstr>WHO?</vt:lpstr>
      <vt:lpstr>WHAT EXISTS?</vt:lpstr>
      <vt:lpstr>HOW?</vt:lpstr>
      <vt:lpstr>USE CASES</vt:lpstr>
      <vt:lpstr>PESTEL ANALYSIS </vt:lpstr>
      <vt:lpstr>Business Model Canvas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tirpude</dc:creator>
  <cp:lastModifiedBy>pankaj tirpude</cp:lastModifiedBy>
  <cp:revision>127</cp:revision>
  <dcterms:created xsi:type="dcterms:W3CDTF">2016-09-10T11:00:03Z</dcterms:created>
  <dcterms:modified xsi:type="dcterms:W3CDTF">2016-11-05T05:18:19Z</dcterms:modified>
</cp:coreProperties>
</file>