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79" r:id="rId4"/>
    <p:sldId id="258" r:id="rId5"/>
    <p:sldId id="259" r:id="rId6"/>
    <p:sldId id="260" r:id="rId7"/>
    <p:sldId id="270" r:id="rId8"/>
    <p:sldId id="276" r:id="rId9"/>
    <p:sldId id="275" r:id="rId10"/>
    <p:sldId id="277" r:id="rId11"/>
    <p:sldId id="278" r:id="rId12"/>
    <p:sldId id="261" r:id="rId13"/>
    <p:sldId id="267" r:id="rId14"/>
    <p:sldId id="268" r:id="rId15"/>
    <p:sldId id="262" r:id="rId16"/>
    <p:sldId id="280" r:id="rId17"/>
    <p:sldId id="269" r:id="rId18"/>
    <p:sldId id="281" r:id="rId19"/>
    <p:sldId id="284" r:id="rId20"/>
    <p:sldId id="282" r:id="rId21"/>
    <p:sldId id="283" r:id="rId22"/>
    <p:sldId id="272" r:id="rId23"/>
    <p:sldId id="263" r:id="rId24"/>
    <p:sldId id="273" r:id="rId25"/>
    <p:sldId id="274" r:id="rId26"/>
    <p:sldId id="264" r:id="rId27"/>
    <p:sldId id="265" r:id="rId28"/>
    <p:sldId id="266" r:id="rId29"/>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47"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07"/>
    <p:restoredTop sz="96327"/>
  </p:normalViewPr>
  <p:slideViewPr>
    <p:cSldViewPr snapToGrid="0" snapToObjects="1" showGuides="1">
      <p:cViewPr varScale="1">
        <p:scale>
          <a:sx n="82" d="100"/>
          <a:sy n="82" d="100"/>
        </p:scale>
        <p:origin x="2058" y="96"/>
      </p:cViewPr>
      <p:guideLst>
        <p:guide orient="horz" pos="3047"/>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7:42:26.676"/>
    </inkml:context>
    <inkml:brush xml:id="br0">
      <inkml:brushProperty name="width" value="0.05" units="cm"/>
      <inkml:brushProperty name="height" value="0.05" units="cm"/>
    </inkml:brush>
  </inkml:definitions>
  <inkml:trace contextRef="#ctx0" brushRef="#br0">9589 159 24575,'-21'0'0,"5"0"0,-7 0 0,7 0 0,-41 0 0,26 0 0,-37-5 0,-17-4 0,34-2 0,-39-3 0,56 4 0,-32-3 0,26 7 0,-22-6 0,30 7 0,-29-9 0,26 4 0,-31 0 0,38 3 0,-27 2 0,22 0 0,-17 1 0,24 0 0,-20 3 0,15-7 0,-15 7 0,20-3 0,-36 4 0,26 0 0,-26 0 0,36 0 0,5 0 0,-10 0 0,9 0 0,-10 0 0,5 0 0,-24 0 0,19 0 0,-19 4 0,29 0 0,-18 12 0,19-6 0,-14 6 0,19-8 0,-32 19 0,20-10 0,-25 15 0,-15 15 0,35-23 0,-34 23 0,45-30 0,-23 15 0,18-11 0,-13 11 0,19-15 0,-18 28 0,13-16 0,-19 29 0,25-25 0,-21 36 0,22-24 0,-16 23 0,24-24 0,-2 13 0,2 4 0,3 15 0,0-11 0,1 10 0,6 1 0,2 8 0,-1-6 0,0-3 0,0 1-750,0 11 1,0 9 0,0-10 749,0-16 0,0 1 0,4 18 0,1 10 0,0-5 0,-1 1 0,2 0-671,-2-22 1,2 7-1,-1 0 1,2-8 670,3 15 0,2 3 0,-2-10 0,2 12 0,0 0 0,0-6 0,0-7 0,0-5 0,1 6-650,0 5 0,1 7 0,-1-1 0,-1-9 650,0 12 0,0 0 0,1-13 0,1 8 0,1 1 0,-4-9 0,1 15 0,-1 0 0,-1-22 0,2 7 0,0 0 0,-1-6-658,4 29 0,-2-12 658,-5-33 0,0 0 717,5 27 0,0 2-717,-2-15 0,-2-8 0,-1 7 0,2-8 0,-2-6 2255,-7-29-2255,3 8 3075,-4-22-3075,4 7 2082,-4-15-2082,4 12 0,-4 0 0,0 10 0,4 9 0,2 60 0,0-43 0,-2 36 0,-4-57 0,0-18 0,0 11 0,0-15 0,0 3 0,4 1 0,-3 11 0,2-9 0,-3 5 0,4-12 0,-4-4 0,4 0 0,-1 0 0,-3 0 0,7 6 0,-3-5 0,0 6 0,2 0 0,-5-6 0,2 6 0,-3-7 0,0 0 0,0 0 0,0-1 0,0 1 0,0-1 0,0 1 0,-4 0 0,1-1 0,-5 5 0,-3 1 0,-20 43 0,10-24 0,-20 36 0,22-39 0,-16 24 0,18-25 0,-3 9 0,14-25 0,1 2 0,1-4 0,1 5 0,0-8 0,-1 1 0,-3 0 0,-1 9 0,-13 31 0,5-14 0,-7 28 0,6-33 0,0 19 0,6-26 0,-3 10 0,13-24 0,-2 7 0,3-5 0,-4 5 0,4 1 0,-20 39 0,13-24 0,-14 26 0,14-34 0,2-9 0,-2 8 0,-1-9 0,-12 23 0,5-14 0,-4 14 0,15-23 0,-7 6 0,-4-6 0,-2 3 0,-5 0 0,5 2 0,-19 15 0,15-11 0,-23 12 0,29-27 0,-5 4 0,13-10 0,-3 0 0,2 0 0,-9 13 0,8-7 0,-5 12 0,3-11 0,-8 15 0,1-7 0,-6 16 0,8-14 0,-24 31 0,18-25 0,-14 12 0,5-14 0,-24 26 0,-7 7 0,18-22 0,-2 2-621,-8 11 1,-6 6 0,5-5 620,8-8 0,-1-2 0,-12 6 0,-8 3 0,7-3 0,7-2 0,1-2 0,-25 12 0,3-5 0,2-6 0,-8-1 0,-2 0 0,36-18 0,-1 1 0,-37 19 0,-3 0 0,24-13 0,5-4 0,-17 11 0,20-10 0,-4-1 0,-3-2 0,6-3 0,-1 6 0,-2-5 0,0-3 0,14-2 0,-2-4 0,-2 0 0,-14 2 0,-34 3 0,51-10 1861,-31-5-1861,30 0 0,-25 0 0,40 0 0,-34-4 0,31-1 0,-31 0 0,-7-7 0,19 5 0,-25-2 0,35 4 0,-34 5 0,30 0 0,-30 0 0,41 0 0,-30 0 0,23 0 0,-18 0 0,20 0 0,-31 0 0,19 4 0,-30 2 0,45 4 0,-13 1 0,-2 1 0,1 1 0,1-2 0,-2 1 0,-31 19 0,30-16 0,-29 20 0,33-16 0,2 0 0,-5 6 0,0-6 0,2 0 0,13-1 0,-45 11 0,37-11 0,-31 14 0,40-22 0,-51 25 0,39-20 0,-39 20 0,4 11 0,35-20 0,9-1 0,-3 5 0,-3 9 0,4-1 0,-10 6 0,9-1 0,1 1 0,4-7 0,-25 37 0,21-25 0,-20 25 0,34-38 0,-17 28 0,13-22 0,-7 16 0,12-18 0,-16 34 0,15-24 0,-14 29 0,22-31 0,2 0 0,-5 10 0,4-10 0,0 2 0,2 0 0,1-5 0,-1 1 0,-12 37 0,22-56 0,-7 18 0,9-18 0,-5 17 0,9-31 0,2 21 0,-6-18 0,7 14 0,-4-13 0,4 13 0,0-10 0,0 10 0,0-9 0,0 36 0,0-22 0,0 27 0,0 21 0,0-37 0,0 50 0,0-56 0,0 50 0,0-40 0,0 35 0,0-52 0,0 18 0,0-20 0,0 10 0,0-16 0,8 16 0,-6-14 0,10 17 0,-12-27 0,8 17 0,-7-18 0,2 9 0,1-18 0,-3 0 0,2 0 0,0 4 0,2 20 0,3-10 0,-4 10 0,3-16 0,-2 0 0,-1-2 0,-1 1 0,8 19 0,-4-10 0,8 17 0,-10-15 0,2-12 0,5 0 0,-3-10 0,10-3 0,-14 10 0,2-5 0,-7 9 0,0-3 0,0 20 0,0-10 0,-4 14 0,0-19 0,-8 6 0,4-8 0,-3 4 0,4-11 0,-46-21 0,-30-16 0,14 16 0,16 43 0,-14-41 0,-14-13 0,28 21 0,53 60 0,0-34 0,0 18 0,0-19 0,0 15 0,0-24 0,0 17 0,0-17 0,0 16 0,4 15 0,1-9 0,0 20 0,7 23 0,-10-39 0,9 34 0,-10-50 0,3 21 0,0-17 0,1 18 0,4-17 0,25 21 0,-11-21 0,21 16 0,20-3 0,-28-16 0,8 3 0,0 0 0,-6-5 0,14 9 0,-15-12 0,31 15 0,-30-15 0,28 14 0,-23-13 0,-16-5 0,20 4 0,-4 0 0,-16-7 0,15 3 0,10 4 0,-27-12 0,31 14 0,-34-13 0,33 13 0,-21-9 0,21 10 0,-29-14 0,32 13 0,-29-10 0,22 9 0,-17-5 0,-13-9 0,12 8 0,5 1 0,-12-4 0,12 4 0,9 4 0,-20-12 0,17 13 0,-24-12 0,15 7 0,-14-5 0,14 6 0,-14-8 0,31 12 0,-17-8 0,27 8 0,17 6 0,-29-8 0,34 14 0,-35-11 0,-2-1 0,12 6 0,-7-5 0,-1 0 0,1 0 0,-1-4 0,3 1 0,34 14 0,-36-16 0,0 0 0,-4 1 0,-1 1 0,6-2 0,0 0 0,-6 1 0,0-1 0,12 3 0,-4-1 0,6 4 0,16 3 0,3 2 0,4 2 0,-10-4 0,5 1 0,-9 0 0,-6-2 0,8 4 0,-12-3 0,3 3 0,-6 2 0,-4-1 0,9 5 0,-9-5 0,-1-2 0,-8-7 0,29 8 0,-26-7 0,25 3 0,-3 9 0,-29-15 0,17 14 0,-31-14 0,28 31 0,-23-19 0,22 20 0,-26-15 0,-12-16 0,3 7 0,-15-5 0,-3-12 0,0 12 0,0-9 0,0 23 0,0-14 0,0 14 0,0-19 0,0 15 0,0-7 0,0 8 0,0-12 0,0 15 0,0-14 0,0 14 0,0-19 0,-3 10 0,2-11 0,-2 5 0,3-18 0,0-3 0,0-9 0,0 8 0,0 6 0,0 4 0,0 9 0,0-10 0,0 6 0,0-5 0,0 2 0,0 3 0,0-1 0,0 2 0,0-4 0,0-4 0,0 4 0,0-2 0,0 5 0,0-5 0,0 2 0,0 6 0,-4 18 0,4-8 0,-8 12 0,7-12 0,-2-12 0,0 13 0,2-18 0,-6 8 0,-1 26 0,2-19 0,-5 23 0,10-31 0,-6 6 0,6-9 0,-5 4 0,1 5 0,-3-3 0,0 13 0,-9 25 0,6-23 0,-6 19 0,5-15 0,3-17 0,2 17 0,-13 14 0,13-18 0,-14 24 0,12-32 0,4-5 0,1 15 0,4 5 0,3 28 0,0 6 0,-2 13 0,3-14 0,2 4 0,4-3 0,1-7 0,3 5 0,-2-4 0,0-4 0,-2-19 0,1 6 0,4 5 0,0 5 0,1 21 0,-1-19 0,2 9 0,-2-2 0,1 7 0,-1-7 0,-2-8 0,0 0 0,1 1 0,2 6 0,1-2 0,7 22 0,-1-10 0,-1-10 0,-1 1 0,0 7 0,-6-10 0,-2-5 0,1 9 0,-2-6 0,4 0 0,19 15 0,-15-33 0,12 14 0,-10-27 0,-14-16 0,9 7 0,-14-5 0,1-15 0,3 7 0,-3-10 0,-1 1 0,-3 3 0,3-4 0,-2 3 0,5-5 0,-3 2 0,1 0 0,2-2 0,-6 5 0,6-2 0,-2 3 0,3 3 0,0-3 0,3 10 0,-2-12 0,0 8 0,1-9 0,-4 3 0,2 1 0,9 8 0,-6-6 0,12 11 0,16 10 0,-12-10 0,14 12 0,8 6 0,-23-18 0,23 15 0,-13-3 0,-6-19 0,6 19 0,12-6 0,-24-10 0,23 9 0,-28-14 0,29 12 0,-20-5 0,16 5 0,13 12 0,-31-22 0,26 21 0,-17-16 0,-18-5 0,13 4 0,-12-7 0,-7-6 0,7 4 0,-13-5 0,-1 3 0,6 9 0,-3-7 0,8 8 0,11 8 0,-10-9 0,12 14 0,10 12 0,-19-19 0,21 23 0,8 14 0,-17-23 0,19 27 0,-4-10 0,-22-21 0,16 15 0,6 4 0,-22-28 0,21 29 0,6 1 0,-24-19 0,23 19 0,-2 5 0,-24-34 0,23 29 0,-7-15 0,-18-18 0,14 18 0,-6-9 0,-17-14 0,14 9 0,-5-7 0,-7-8 0,8 7 0,7 5 0,-13-11 0,10 11 0,10 0 0,-19-11 0,41 24 0,-37-24 0,16 11 0,-3-10 0,-14-3 0,14 2 0,4 4 0,-16-5 0,16 2 0,9 3 0,-23-9 0,27 6 0,-3 6 0,-15-10 0,15 12 0,-23-16 0,11 4 0,-10-4 0,9 1 0,-19-2 0,19 1 0,-15 1 0,20-1 0,-23 0 0,30 3 0,-25-5 0,20 8 0,14-1 0,-20 1 0,33 3 0,10-4 0,-36 1 0,30-6 0,0 4 0,-35-7 0,41 3 0,-10-4 0,-22 0 0,21 0 0,10-8 0,-35 6 0,31-11 0,21-14 0,-48 8 0,1 2 0,6-4 0,14-12 0,-4 0 0,-2 2 0,11-6 0,-4 1 0,-31 11 0,16-6 0,6-2 0,18-15-339,-26 17 0,-1-1 339,32-23 0,-42 25 0,-1-1 0,40-27 0,-38 27 0,-1 2 0,13-15 0,-10 8 0,0 0 0,9-11 0,-14 15 0,0 0 0,15-18 0,-25 30 0,18-23 0,-13 9 0,-13 12 678,13-15-678,-18 20 0,24-19 0,-12 9 0,18-12 0,-17 11 0,25-27 0,-18 18 0,25-29 0,-18 23 0,1-1 0,2-2 0,8-8 0,-6 9 0,-3 2 0,-7 7 0,12-4 0,2 0 0,3-6 0,-8 10 0,3 0 0,26-18 0,-31 17 0,23-11 0,-7-12 0,-26 33 0,26-34 0,-38 38 0,28-21 0,-27 18 0,21-12 0,-29 22 0,15-11 0,-11 8 0,6-4 0,-11 8 0,15-16 0,-13 11 0,16-15 0,-10-2 0,-7 15 0,6-16 0,-14 15 0,-4 10 0,-1-5 0,0 11 0,5-3 0,-1 5 0,4-4 0,-1 5 0,48-54 0,-25 29 0,5-12 0,1-1 0,-3 5 0,-4-3 0,1 0 0,9-4 0,14-22 0,-33 43 0,23-23 0,-28 28 0,17-17 0,-22 28 0,-4 3 0,4 0 0,-6 4 0,18-7 0,-5 1 0,16-10 0,-4 2 0,-1 0 0,19 5 0,2 10 0,22 11 0,13 3 0,2 4 0,-38-6 0,0 1 0,31 2 0,0 0 0,11 12 0,-46-16 0,17 8 0,-30-1 0,-19-13 0,15 11 0,-9-16 0,24 7 0,-7-7 0,13 3 0,-19-4 0,-6 0 0,-11-6 0,-3-19 0,6-5 0,24-40 0,9-8 0,-14 37 0,1-1 0,-1-6 0,4-7 0,12-4 0,8 7 0,13-5 0,10-3 0,1 1 0,-2 2 0,-10 4-1696,-2-1 0,-6 4 0,0 0 0,10-6 1696,-11 10 0,6-4 0,4-3 0,4-2 0,1-1 0,2 0 0,-1 0 0,-1 2 0,3-1 0,2-1 0,1-1 0,0 1 0,0 0 0,-2 2 0,-4 1 0,-3 3-757,0-1 1,-6 4 0,-3 1 0,1 0 0,2-1 0,5-3 756,3-1 0,5-3 0,4-3 0,2 0 0,-1 1 0,-4 1 0,-5 4 0,-7 4-226,10-8 0,-10 6 0,-1 1 1,9-4 225,-12 9 0,7-2 0,4-2 0,0 0 0,0 0 0,-4 3 0,-6 2-651,14-8 0,-9 4 0,1 0 0,6-4 651,-2 4 0,7-4 0,4-1 0,-1 1 0,-5 2 0,-9 5 0,11-5 0,-8 6 0,7-7 0,-16 9 0,8-6 0,4-3 0,-1 0 0,-4 4 0,-9 5 0,8-4 0,-8 7 0,5-6 0,-4 2 0,7-6 0,1-1 0,-5 0 0,-9 3 627,-4-5 0,-9 1 0,-6 5-627,0 0 0,-1 0 1866,28-27 0,-7-2-1866,-36 22 0,-7 5 0,6-12 1232,9-27-1232,-26 23 5757,-4 27-5757,-1-17 2226,-8 31-2226,-33-12 0,12 16 0,-32-21 0,23 21 0,-17-12 0,-4-4 0,-6-1 0,9 4 0,-7-3 0,-21-6 0,4 5 0,-2 1 0,0-2 0,-7-2 0,-4 8 0,5 2 0,36 9 0,0-1-357,-47-10 1,3 3 356,23 4 0,5 6 0,-1-1 0,-9-8 0,12 6 0,4 1 0,10-3 0,-38-17 0,42 10 0,-23-8 0,40 13 0,-21-13 713,16 14-713,-12-10 0,5-2 0,19 17 0,-15-17 0,1 0 0,17 13 0,-16-13 0,-1 4 0,20 10 0,-17-2 0,23 5 0,0 11 0,1-12 0,-4 9 0,-1-13 0,-4 8 0,0-9 0,1 7 0,-17-19 0,7 18 0,-12-14 0,-5 12 0,24 9 0,-15-6 0,23 13 0,-2 7 0,-2-16 0,-11-62 0,2-17 0,3 14 0,4 14 0,-1-12 0,4 5 0,9 2 0,2 9 0,-3-14 0,5 19 0,0 3 0,0 8 0,0 17 0,0-24 0,-4 17 0,-11-46 0,3 24 0,-7-25 0,10 41 0,0-4 0,4 19 0,2-4 0,-1 13 0,-12-23 0,5 5 0,-14-22 0,2-24 0,6 40 0,-1-24 0,-7 11 0,0 12 0,-16-41 0,-6 0 0,0-3 0,25 34 0,1 0-267,-22-34 1,5 3 266,20 15 0,4 19 0,5 19 0,-15-35 0,-12-24 0,4 9 0,8 25 0,-1-1 0,-3-7 0,-3-10 0,-3-5 0,1 4 0,-9-18 0,0 1 0,2 9 0,1 8 0,1 0-476,-1-8 0,-1-7 0,5 16 476,-6-1 0,1-11 0,-1-1 0,3 13-103,-2-9 0,2 2 103,11 24 0,-3 2 0,-1-3 0,-3-15-34,6 19 0,2 3 34,6 2 0,-2-13 0,0-3 0,1 5 0,1-1 0,-3-5 0,-1 8 0,0 5 0,-9-17 0,6 15 0,-5-2 0,-4 0 0,-1 6 0,-4-8 0,8 12 0,-1-2 0,3 2 0,3 6 1408,2 4-1408,-27-40 751,40 52-751,-10-14 76,12 15-76,-4-8 0,4 20 0,-1-13 0,-5 12 0,2-8 0,4 10 0,-11-7 0,11 10 0,-14-9 0,13 9 0,-14-6 0,11 2 0,-6-2 0,-12-66 0,5 10-431,-4-3 0,-1-2 431,-7-17 0,-5 18 0,-11-11 0,5 8 0,10 13 0,0 1 0,-8-9 0,-5-9 0,1 2 0,6 6 0,2 1 0,5 6 0,6 5 0,1 2-221,-3-1 0,-2-5 0,8 11 221,2-8 0,-5-1 0,-2-2 0,-8-16 0,4 8 0,-1 0 0,-10-12 0,6 8 0,0 0 0,18 30 0,0 1 0,-13-21 0,2 5 0,5 13 0,-23-31 0,24 27 833,-17-19-833,14 15 0,1 1 0,-10-13 0,8 10 0,0 0 0,-9-5 0,15 13 0,0 2 0,-5-4 692,-19-29-692,26 44 0,11 18 0,-7-4 0,11 10 0,-17-17 0,-9-21 0,-19-23 0,-6-6 0,25 31 0,-1 0 0,-20-24 0,-5-2 0,-5 3 0,2 4 0,24 20 0,0 0-457,-17-17 0,2 2 457,-8-12 0,26 23 0,0 0 0,2 10 0,0 0 0,-6-15 0,0 2 0,-22-14 0,15 7 0,1-2 0,16 21 0,1 0 0,-22-24 0,3 0 0,3-7 0,0 16 0,0 0 0,-9-19 0,9 25 0,2 3 0,2-2 0,-5 11 0,-3 2 0,-1-4 0,8 10 0,-2-1 0,2 3 0,4 1 0,-10-6 0,8 3 0,-1-2 0,-22-21 0,31 23 0,-13-14 914,33 23-914,0-7 0,-2 5 0,2 0 0,5 12 0,-3-7 0,5 8 0,-5-5 0,7 9 0,-1 5 0,-5-2 0,1-9 0,-7-3 0,-11-32 0,3 4 0,-14-15 0,-4-4 0,-5-14-415,5 14 0,2 2 415,2 1-143,10 8 1,1 2 142,0 8 0,-15-32 0,32 57 0,-30-20 0,12 3 818,-22-12-818,10 7 0,2 1 0,6 4 297,-36-26-297,41 51 0,11 1 0,-8-1 0,12-1 0,-8-17 0,8 14 0,-7-9 0,8 13 0,6 4 0,-6 1 0,4 3 0,2 0 0,-3 0 0,7 3 0,1 1 0,-3 6 0,4-3 0,-11 4 0,8-4 0,-17 5 0,8-4 0,-9 0 0,11-5 0,-6 1 0,10-4 0,-6 3 0,10 4 0,1-3 0,-1 3 0,-10-4 0,0-3 0,-8 0 0,-8 0 0,10 0 0,-6 0 0,15 0 0,-3 0 0,5-3 0,-9-1 0,6-8 0,-14-3 0,11 1 0,-7 0 0,15 10 0,-1 0 0,1 1 0,0 3 0,0-17 0,0 14 0,3-13 0,1 12 0,3-3 0,-3 3 0,-1 1 0,-3 3 0,0 0 0,1 0 0,-23 0 0,13 0 0,-18 0 0,-4 0 0,20 0 0,-15 0 0,26 0 0,-3 0 0,1 0 0,-1 0 0,3 0 0,-11 0 0,8 0 0,-8 0 0,10 0 0,1 0 0,0 0 0,0 0 0,0 0 0,0 0 0,-13 3 0,9-2 0,-10 2 0,13-3 0,1 0 0,3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7:42:27.577"/>
    </inkml:context>
    <inkml:brush xml:id="br0">
      <inkml:brushProperty name="width" value="0.05" units="cm"/>
      <inkml:brushProperty name="height" value="0.05" units="cm"/>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7:42:27.709"/>
    </inkml:context>
    <inkml:brush xml:id="br0">
      <inkml:brushProperty name="width" value="0.05" units="cm"/>
      <inkml:brushProperty name="height" value="0.05" units="cm"/>
    </inkml:brush>
  </inkml:definitions>
  <inkml:trace contextRef="#ctx0" brushRef="#br0">1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nl-NL"/>
              <a:t>Klik om stijl te bewerken</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305795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173308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390594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97A8CE1-D436-3646-B898-13CEBCF10DDF}" type="datetimeFigureOut">
              <a:rPr lang="nl-NL" smtClean="0"/>
              <a:t>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47581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nl-NL"/>
              <a:t>Klik om stijl te bewerken</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397A8CE1-D436-3646-B898-13CEBCF10DDF}" type="datetimeFigureOut">
              <a:rPr lang="nl-NL" smtClean="0"/>
              <a:t>8-3-2023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7925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397A8CE1-D436-3646-B898-13CEBCF10DDF}" type="datetimeFigureOut">
              <a:rPr lang="nl-NL" smtClean="0"/>
              <a:t>8-3-2023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03690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nl-NL"/>
              <a:t>Klik om stijl te bewerken</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nl-NL"/>
              <a:t>Klikken om de tekststijl van het model te bewerken</a:t>
            </a:r>
          </a:p>
        </p:txBody>
      </p:sp>
      <p:sp>
        <p:nvSpPr>
          <p:cNvPr id="4" name="Content Placeholder 3"/>
          <p:cNvSpPr>
            <a:spLocks noGrp="1"/>
          </p:cNvSpPr>
          <p:nvPr>
            <p:ph sz="half" idx="2"/>
          </p:nvPr>
        </p:nvSpPr>
        <p:spPr>
          <a:xfrm>
            <a:off x="881779" y="3507105"/>
            <a:ext cx="5415676" cy="515842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nl-NL"/>
              <a:t>Klikken om de tekststijl van het model te bewerken</a:t>
            </a:r>
          </a:p>
        </p:txBody>
      </p:sp>
      <p:sp>
        <p:nvSpPr>
          <p:cNvPr id="6" name="Content Placeholder 5"/>
          <p:cNvSpPr>
            <a:spLocks noGrp="1"/>
          </p:cNvSpPr>
          <p:nvPr>
            <p:ph sz="quarter" idx="4"/>
          </p:nvPr>
        </p:nvSpPr>
        <p:spPr>
          <a:xfrm>
            <a:off x="6480811" y="3507105"/>
            <a:ext cx="5442347" cy="515842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397A8CE1-D436-3646-B898-13CEBCF10DDF}" type="datetimeFigureOut">
              <a:rPr lang="nl-NL" smtClean="0"/>
              <a:t>8-3-2023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71126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397A8CE1-D436-3646-B898-13CEBCF10DDF}" type="datetimeFigureOut">
              <a:rPr lang="nl-NL" smtClean="0"/>
              <a:t>8-3-2023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2681057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A8CE1-D436-3646-B898-13CEBCF10DDF}" type="datetimeFigureOut">
              <a:rPr lang="nl-NL" smtClean="0"/>
              <a:t>8-3-2023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67984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nl-NL"/>
              <a:t>Klik om stijl te bewerken</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97A8CE1-D436-3646-B898-13CEBCF10DDF}" type="datetimeFigureOut">
              <a:rPr lang="nl-NL" smtClean="0"/>
              <a:t>8-3-2023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3565166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nl-NL"/>
              <a:t>Klik om stijl te bewerken</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397A8CE1-D436-3646-B898-13CEBCF10DDF}" type="datetimeFigureOut">
              <a:rPr lang="nl-NL" smtClean="0"/>
              <a:t>8-3-2023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D1B4510-F817-4B46-ADA2-11C29D64D02E}" type="slidenum">
              <a:rPr lang="nl-NL" smtClean="0"/>
              <a:t>‹nr.›</a:t>
            </a:fld>
            <a:endParaRPr lang="nl-NL"/>
          </a:p>
        </p:txBody>
      </p:sp>
    </p:spTree>
    <p:extLst>
      <p:ext uri="{BB962C8B-B14F-4D97-AF65-F5344CB8AC3E}">
        <p14:creationId xmlns:p14="http://schemas.microsoft.com/office/powerpoint/2010/main" val="56757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397A8CE1-D436-3646-B898-13CEBCF10DDF}" type="datetimeFigureOut">
              <a:rPr lang="nl-NL" smtClean="0"/>
              <a:t>8-3-2023</a:t>
            </a:fld>
            <a:endParaRPr lang="nl-NL"/>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ED1B4510-F817-4B46-ADA2-11C29D64D02E}" type="slidenum">
              <a:rPr lang="nl-NL" smtClean="0"/>
              <a:t>‹nr.›</a:t>
            </a:fld>
            <a:endParaRPr lang="nl-NL"/>
          </a:p>
        </p:txBody>
      </p:sp>
    </p:spTree>
    <p:extLst>
      <p:ext uri="{BB962C8B-B14F-4D97-AF65-F5344CB8AC3E}">
        <p14:creationId xmlns:p14="http://schemas.microsoft.com/office/powerpoint/2010/main" val="1211264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al 3">
            <a:extLst>
              <a:ext uri="{FF2B5EF4-FFF2-40B4-BE49-F238E27FC236}">
                <a16:creationId xmlns:a16="http://schemas.microsoft.com/office/drawing/2014/main" id="{CB791F02-70B8-D145-B9CC-ABF21A03A5F5}"/>
              </a:ext>
            </a:extLst>
          </p:cNvPr>
          <p:cNvSpPr/>
          <p:nvPr/>
        </p:nvSpPr>
        <p:spPr>
          <a:xfrm>
            <a:off x="836898" y="198392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Bron</a:t>
            </a:r>
          </a:p>
        </p:txBody>
      </p:sp>
      <p:sp>
        <p:nvSpPr>
          <p:cNvPr id="6" name="Ovaal 5">
            <a:extLst>
              <a:ext uri="{FF2B5EF4-FFF2-40B4-BE49-F238E27FC236}">
                <a16:creationId xmlns:a16="http://schemas.microsoft.com/office/drawing/2014/main" id="{0832AF6F-26C5-554E-BEB2-D5B4DF3F96E0}"/>
              </a:ext>
            </a:extLst>
          </p:cNvPr>
          <p:cNvSpPr/>
          <p:nvPr/>
        </p:nvSpPr>
        <p:spPr>
          <a:xfrm>
            <a:off x="836898" y="270773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7" name="Ovaal 6">
            <a:extLst>
              <a:ext uri="{FF2B5EF4-FFF2-40B4-BE49-F238E27FC236}">
                <a16:creationId xmlns:a16="http://schemas.microsoft.com/office/drawing/2014/main" id="{E8C4236D-F4DE-C146-A0F2-2980BEFDD844}"/>
              </a:ext>
            </a:extLst>
          </p:cNvPr>
          <p:cNvSpPr/>
          <p:nvPr/>
        </p:nvSpPr>
        <p:spPr>
          <a:xfrm>
            <a:off x="836898" y="3431554"/>
            <a:ext cx="937637" cy="6728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a:t>
            </a:r>
          </a:p>
        </p:txBody>
      </p:sp>
      <p:sp>
        <p:nvSpPr>
          <p:cNvPr id="8" name="Ovaal 7">
            <a:extLst>
              <a:ext uri="{FF2B5EF4-FFF2-40B4-BE49-F238E27FC236}">
                <a16:creationId xmlns:a16="http://schemas.microsoft.com/office/drawing/2014/main" id="{76CC492F-1F22-DA43-994A-80C8310CDAB9}"/>
              </a:ext>
            </a:extLst>
          </p:cNvPr>
          <p:cNvSpPr/>
          <p:nvPr/>
        </p:nvSpPr>
        <p:spPr>
          <a:xfrm>
            <a:off x="836898" y="41553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sp>
        <p:nvSpPr>
          <p:cNvPr id="9" name="Ovaal 8">
            <a:extLst>
              <a:ext uri="{FF2B5EF4-FFF2-40B4-BE49-F238E27FC236}">
                <a16:creationId xmlns:a16="http://schemas.microsoft.com/office/drawing/2014/main" id="{0189C959-BA92-4642-BAD5-137C41A81FE5}"/>
              </a:ext>
            </a:extLst>
          </p:cNvPr>
          <p:cNvSpPr/>
          <p:nvPr/>
        </p:nvSpPr>
        <p:spPr>
          <a:xfrm>
            <a:off x="836898" y="487918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sp>
        <p:nvSpPr>
          <p:cNvPr id="10" name="Ovaal 9">
            <a:extLst>
              <a:ext uri="{FF2B5EF4-FFF2-40B4-BE49-F238E27FC236}">
                <a16:creationId xmlns:a16="http://schemas.microsoft.com/office/drawing/2014/main" id="{969CBF05-7FD6-B64F-A5E2-43657B822F20}"/>
              </a:ext>
            </a:extLst>
          </p:cNvPr>
          <p:cNvSpPr/>
          <p:nvPr/>
        </p:nvSpPr>
        <p:spPr>
          <a:xfrm>
            <a:off x="836898" y="560300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1" name="Ovaal 10">
            <a:extLst>
              <a:ext uri="{FF2B5EF4-FFF2-40B4-BE49-F238E27FC236}">
                <a16:creationId xmlns:a16="http://schemas.microsoft.com/office/drawing/2014/main" id="{2B560134-8691-7347-816E-76ABC24098C2}"/>
              </a:ext>
            </a:extLst>
          </p:cNvPr>
          <p:cNvSpPr/>
          <p:nvPr/>
        </p:nvSpPr>
        <p:spPr>
          <a:xfrm>
            <a:off x="836898" y="63268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12" name="Ovaal 11">
            <a:extLst>
              <a:ext uri="{FF2B5EF4-FFF2-40B4-BE49-F238E27FC236}">
                <a16:creationId xmlns:a16="http://schemas.microsoft.com/office/drawing/2014/main" id="{4019F1A6-4ED4-8145-AF22-CAEE4F1BDD54}"/>
              </a:ext>
            </a:extLst>
          </p:cNvPr>
          <p:cNvSpPr/>
          <p:nvPr/>
        </p:nvSpPr>
        <p:spPr>
          <a:xfrm>
            <a:off x="836898" y="705063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a:p>
            <a:pPr algn="ctr"/>
            <a:r>
              <a:rPr lang="nl-NL" sz="900" dirty="0">
                <a:solidFill>
                  <a:schemeClr val="tx1"/>
                </a:solidFill>
              </a:rPr>
              <a:t>element</a:t>
            </a:r>
          </a:p>
        </p:txBody>
      </p:sp>
      <p:sp>
        <p:nvSpPr>
          <p:cNvPr id="13" name="Ovaal 12">
            <a:extLst>
              <a:ext uri="{FF2B5EF4-FFF2-40B4-BE49-F238E27FC236}">
                <a16:creationId xmlns:a16="http://schemas.microsoft.com/office/drawing/2014/main" id="{9BD8A744-3615-4247-A2E7-BC57C9DA3487}"/>
              </a:ext>
            </a:extLst>
          </p:cNvPr>
          <p:cNvSpPr/>
          <p:nvPr/>
        </p:nvSpPr>
        <p:spPr>
          <a:xfrm>
            <a:off x="2338379" y="19840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14" name="Ovaal 13">
            <a:extLst>
              <a:ext uri="{FF2B5EF4-FFF2-40B4-BE49-F238E27FC236}">
                <a16:creationId xmlns:a16="http://schemas.microsoft.com/office/drawing/2014/main" id="{BE0E7C4C-BA66-0A47-8E11-37D477677CB8}"/>
              </a:ext>
            </a:extLst>
          </p:cNvPr>
          <p:cNvSpPr/>
          <p:nvPr/>
        </p:nvSpPr>
        <p:spPr>
          <a:xfrm>
            <a:off x="2351284" y="270452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15" name="Ovaal 14">
            <a:extLst>
              <a:ext uri="{FF2B5EF4-FFF2-40B4-BE49-F238E27FC236}">
                <a16:creationId xmlns:a16="http://schemas.microsoft.com/office/drawing/2014/main" id="{4926A7CC-9489-CF47-B799-6AB86E92C829}"/>
              </a:ext>
            </a:extLst>
          </p:cNvPr>
          <p:cNvSpPr/>
          <p:nvPr/>
        </p:nvSpPr>
        <p:spPr>
          <a:xfrm>
            <a:off x="2351284" y="342495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sp>
        <p:nvSpPr>
          <p:cNvPr id="16" name="Ovaal 15">
            <a:extLst>
              <a:ext uri="{FF2B5EF4-FFF2-40B4-BE49-F238E27FC236}">
                <a16:creationId xmlns:a16="http://schemas.microsoft.com/office/drawing/2014/main" id="{5F2AD90B-8C66-4A4F-A5BE-EE29C61D316A}"/>
              </a:ext>
            </a:extLst>
          </p:cNvPr>
          <p:cNvSpPr/>
          <p:nvPr/>
        </p:nvSpPr>
        <p:spPr>
          <a:xfrm>
            <a:off x="2351284" y="414537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sp>
        <p:nvSpPr>
          <p:cNvPr id="17" name="Ovaal 16">
            <a:extLst>
              <a:ext uri="{FF2B5EF4-FFF2-40B4-BE49-F238E27FC236}">
                <a16:creationId xmlns:a16="http://schemas.microsoft.com/office/drawing/2014/main" id="{2C6E3274-45EB-8146-8FFD-D50BC0CE24C3}"/>
              </a:ext>
            </a:extLst>
          </p:cNvPr>
          <p:cNvSpPr/>
          <p:nvPr/>
        </p:nvSpPr>
        <p:spPr>
          <a:xfrm>
            <a:off x="2338379" y="486580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Stakeholder</a:t>
            </a:r>
          </a:p>
        </p:txBody>
      </p:sp>
      <p:sp>
        <p:nvSpPr>
          <p:cNvPr id="18" name="Ovaal 17">
            <a:extLst>
              <a:ext uri="{FF2B5EF4-FFF2-40B4-BE49-F238E27FC236}">
                <a16:creationId xmlns:a16="http://schemas.microsoft.com/office/drawing/2014/main" id="{AE046300-4CCA-DF42-BBF2-B5672BDDDF17}"/>
              </a:ext>
            </a:extLst>
          </p:cNvPr>
          <p:cNvSpPr/>
          <p:nvPr/>
        </p:nvSpPr>
        <p:spPr>
          <a:xfrm>
            <a:off x="2351284" y="55862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sp>
        <p:nvSpPr>
          <p:cNvPr id="19" name="Ovaal 18">
            <a:extLst>
              <a:ext uri="{FF2B5EF4-FFF2-40B4-BE49-F238E27FC236}">
                <a16:creationId xmlns:a16="http://schemas.microsoft.com/office/drawing/2014/main" id="{58EA32FB-34A7-4B4C-8C72-9C2ABDC0F54F}"/>
              </a:ext>
            </a:extLst>
          </p:cNvPr>
          <p:cNvSpPr/>
          <p:nvPr/>
        </p:nvSpPr>
        <p:spPr>
          <a:xfrm>
            <a:off x="2351284" y="630666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 element</a:t>
            </a:r>
          </a:p>
        </p:txBody>
      </p:sp>
      <p:sp>
        <p:nvSpPr>
          <p:cNvPr id="21" name="Ovaal 20">
            <a:extLst>
              <a:ext uri="{FF2B5EF4-FFF2-40B4-BE49-F238E27FC236}">
                <a16:creationId xmlns:a16="http://schemas.microsoft.com/office/drawing/2014/main" id="{AEBDEE7F-577F-AB47-BA33-2219B6A52B45}"/>
              </a:ext>
            </a:extLst>
          </p:cNvPr>
          <p:cNvSpPr/>
          <p:nvPr/>
        </p:nvSpPr>
        <p:spPr>
          <a:xfrm>
            <a:off x="2351284" y="702709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22" name="Ovaal 21">
            <a:extLst>
              <a:ext uri="{FF2B5EF4-FFF2-40B4-BE49-F238E27FC236}">
                <a16:creationId xmlns:a16="http://schemas.microsoft.com/office/drawing/2014/main" id="{D820572D-3926-814E-9477-36F7D3C60E13}"/>
              </a:ext>
            </a:extLst>
          </p:cNvPr>
          <p:cNvSpPr/>
          <p:nvPr/>
        </p:nvSpPr>
        <p:spPr>
          <a:xfrm>
            <a:off x="3771352" y="19904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Visie-element</a:t>
            </a:r>
          </a:p>
        </p:txBody>
      </p:sp>
      <p:sp>
        <p:nvSpPr>
          <p:cNvPr id="23" name="Ovaal 22">
            <a:extLst>
              <a:ext uri="{FF2B5EF4-FFF2-40B4-BE49-F238E27FC236}">
                <a16:creationId xmlns:a16="http://schemas.microsoft.com/office/drawing/2014/main" id="{64A0E21A-4AEB-3E45-973A-FCD0F4B248B5}"/>
              </a:ext>
            </a:extLst>
          </p:cNvPr>
          <p:cNvSpPr/>
          <p:nvPr/>
        </p:nvSpPr>
        <p:spPr>
          <a:xfrm>
            <a:off x="3771352" y="27133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24" name="Ovaal 23">
            <a:extLst>
              <a:ext uri="{FF2B5EF4-FFF2-40B4-BE49-F238E27FC236}">
                <a16:creationId xmlns:a16="http://schemas.microsoft.com/office/drawing/2014/main" id="{4EE5D4E4-A462-5A44-9C76-5AF8F3757182}"/>
              </a:ext>
            </a:extLst>
          </p:cNvPr>
          <p:cNvSpPr/>
          <p:nvPr/>
        </p:nvSpPr>
        <p:spPr>
          <a:xfrm>
            <a:off x="3771352" y="343623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sp>
        <p:nvSpPr>
          <p:cNvPr id="25" name="Ovaal 24">
            <a:extLst>
              <a:ext uri="{FF2B5EF4-FFF2-40B4-BE49-F238E27FC236}">
                <a16:creationId xmlns:a16="http://schemas.microsoft.com/office/drawing/2014/main" id="{B3598E3E-06CF-FD40-BF89-4FDDC14B875C}"/>
              </a:ext>
            </a:extLst>
          </p:cNvPr>
          <p:cNvSpPr/>
          <p:nvPr/>
        </p:nvSpPr>
        <p:spPr>
          <a:xfrm>
            <a:off x="3771352" y="415911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sp>
        <p:nvSpPr>
          <p:cNvPr id="26" name="Ovaal 25">
            <a:extLst>
              <a:ext uri="{FF2B5EF4-FFF2-40B4-BE49-F238E27FC236}">
                <a16:creationId xmlns:a16="http://schemas.microsoft.com/office/drawing/2014/main" id="{5B2EB3E9-9A13-D947-9220-F5EAEDDADA7D}"/>
              </a:ext>
            </a:extLst>
          </p:cNvPr>
          <p:cNvSpPr/>
          <p:nvPr/>
        </p:nvSpPr>
        <p:spPr>
          <a:xfrm>
            <a:off x="3771352" y="48819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27" name="Ovaal 26">
            <a:extLst>
              <a:ext uri="{FF2B5EF4-FFF2-40B4-BE49-F238E27FC236}">
                <a16:creationId xmlns:a16="http://schemas.microsoft.com/office/drawing/2014/main" id="{9731515A-CAB6-9F45-8EA8-00083746E03D}"/>
              </a:ext>
            </a:extLst>
          </p:cNvPr>
          <p:cNvSpPr/>
          <p:nvPr/>
        </p:nvSpPr>
        <p:spPr>
          <a:xfrm>
            <a:off x="3771352" y="56048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Rol</a:t>
            </a:r>
          </a:p>
        </p:txBody>
      </p:sp>
      <p:sp>
        <p:nvSpPr>
          <p:cNvPr id="28" name="Ovaal 27">
            <a:extLst>
              <a:ext uri="{FF2B5EF4-FFF2-40B4-BE49-F238E27FC236}">
                <a16:creationId xmlns:a16="http://schemas.microsoft.com/office/drawing/2014/main" id="{97C447CD-0273-4E42-A303-0B41BDCA8957}"/>
              </a:ext>
            </a:extLst>
          </p:cNvPr>
          <p:cNvSpPr/>
          <p:nvPr/>
        </p:nvSpPr>
        <p:spPr>
          <a:xfrm>
            <a:off x="3771352" y="63277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29" name="Ovaal 28">
            <a:extLst>
              <a:ext uri="{FF2B5EF4-FFF2-40B4-BE49-F238E27FC236}">
                <a16:creationId xmlns:a16="http://schemas.microsoft.com/office/drawing/2014/main" id="{E7690F61-203C-304A-B3E8-D256D1524F76}"/>
              </a:ext>
            </a:extLst>
          </p:cNvPr>
          <p:cNvSpPr/>
          <p:nvPr/>
        </p:nvSpPr>
        <p:spPr>
          <a:xfrm>
            <a:off x="3771352" y="705063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30" name="Ovaal 29">
            <a:extLst>
              <a:ext uri="{FF2B5EF4-FFF2-40B4-BE49-F238E27FC236}">
                <a16:creationId xmlns:a16="http://schemas.microsoft.com/office/drawing/2014/main" id="{4FECDB4B-BECC-EE42-8A85-08EE9D3001CE}"/>
              </a:ext>
            </a:extLst>
          </p:cNvPr>
          <p:cNvSpPr/>
          <p:nvPr/>
        </p:nvSpPr>
        <p:spPr>
          <a:xfrm>
            <a:off x="5201522" y="1983337"/>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sp>
        <p:nvSpPr>
          <p:cNvPr id="31" name="Ovaal 30">
            <a:extLst>
              <a:ext uri="{FF2B5EF4-FFF2-40B4-BE49-F238E27FC236}">
                <a16:creationId xmlns:a16="http://schemas.microsoft.com/office/drawing/2014/main" id="{0FBFABFE-BF38-1944-A923-B817D78779BB}"/>
              </a:ext>
            </a:extLst>
          </p:cNvPr>
          <p:cNvSpPr/>
          <p:nvPr/>
        </p:nvSpPr>
        <p:spPr>
          <a:xfrm>
            <a:off x="5201523" y="270391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sp>
        <p:nvSpPr>
          <p:cNvPr id="32" name="Ovaal 31">
            <a:extLst>
              <a:ext uri="{FF2B5EF4-FFF2-40B4-BE49-F238E27FC236}">
                <a16:creationId xmlns:a16="http://schemas.microsoft.com/office/drawing/2014/main" id="{E55A9488-F3FC-2042-B93A-FF1D2535A350}"/>
              </a:ext>
            </a:extLst>
          </p:cNvPr>
          <p:cNvSpPr/>
          <p:nvPr/>
        </p:nvSpPr>
        <p:spPr>
          <a:xfrm>
            <a:off x="5201523" y="3424495"/>
            <a:ext cx="937637" cy="6728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Rapport</a:t>
            </a:r>
          </a:p>
        </p:txBody>
      </p:sp>
      <p:sp>
        <p:nvSpPr>
          <p:cNvPr id="33" name="Ovaal 32">
            <a:extLst>
              <a:ext uri="{FF2B5EF4-FFF2-40B4-BE49-F238E27FC236}">
                <a16:creationId xmlns:a16="http://schemas.microsoft.com/office/drawing/2014/main" id="{CF4219B5-F519-694C-B2AA-28F7FF038F3A}"/>
              </a:ext>
            </a:extLst>
          </p:cNvPr>
          <p:cNvSpPr/>
          <p:nvPr/>
        </p:nvSpPr>
        <p:spPr>
          <a:xfrm>
            <a:off x="5201523" y="414507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sp>
        <p:nvSpPr>
          <p:cNvPr id="35" name="Ovaal 34">
            <a:extLst>
              <a:ext uri="{FF2B5EF4-FFF2-40B4-BE49-F238E27FC236}">
                <a16:creationId xmlns:a16="http://schemas.microsoft.com/office/drawing/2014/main" id="{072D252E-3B12-A54A-920F-12CFC16D6712}"/>
              </a:ext>
            </a:extLst>
          </p:cNvPr>
          <p:cNvSpPr/>
          <p:nvPr/>
        </p:nvSpPr>
        <p:spPr>
          <a:xfrm>
            <a:off x="5201523" y="486565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sp>
        <p:nvSpPr>
          <p:cNvPr id="36" name="Ovaal 35">
            <a:extLst>
              <a:ext uri="{FF2B5EF4-FFF2-40B4-BE49-F238E27FC236}">
                <a16:creationId xmlns:a16="http://schemas.microsoft.com/office/drawing/2014/main" id="{5A504C17-D8BE-5D47-9D94-343F3986E809}"/>
              </a:ext>
            </a:extLst>
          </p:cNvPr>
          <p:cNvSpPr/>
          <p:nvPr/>
        </p:nvSpPr>
        <p:spPr>
          <a:xfrm>
            <a:off x="5201523" y="558623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34" name="Ovaal 33">
            <a:extLst>
              <a:ext uri="{FF2B5EF4-FFF2-40B4-BE49-F238E27FC236}">
                <a16:creationId xmlns:a16="http://schemas.microsoft.com/office/drawing/2014/main" id="{5CF95A05-F48A-8848-930C-9E36CD93B269}"/>
              </a:ext>
            </a:extLst>
          </p:cNvPr>
          <p:cNvSpPr/>
          <p:nvPr/>
        </p:nvSpPr>
        <p:spPr>
          <a:xfrm>
            <a:off x="7441563" y="204049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37" name="Ovaal 36">
            <a:extLst>
              <a:ext uri="{FF2B5EF4-FFF2-40B4-BE49-F238E27FC236}">
                <a16:creationId xmlns:a16="http://schemas.microsoft.com/office/drawing/2014/main" id="{21DEF4F8-378B-D04D-9AC1-B7B668FBCB5E}"/>
              </a:ext>
            </a:extLst>
          </p:cNvPr>
          <p:cNvSpPr/>
          <p:nvPr/>
        </p:nvSpPr>
        <p:spPr>
          <a:xfrm>
            <a:off x="5134901" y="63268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spTree>
    <p:extLst>
      <p:ext uri="{BB962C8B-B14F-4D97-AF65-F5344CB8AC3E}">
        <p14:creationId xmlns:p14="http://schemas.microsoft.com/office/powerpoint/2010/main" val="897354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1603189-6F4D-EF46-8A23-DF03F128EDC9}"/>
              </a:ext>
            </a:extLst>
          </p:cNvPr>
          <p:cNvSpPr/>
          <p:nvPr/>
        </p:nvSpPr>
        <p:spPr>
          <a:xfrm>
            <a:off x="6522291" y="3644792"/>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E9B79B60-5FF4-DA4B-BC52-8DEB2490EDB8}"/>
              </a:ext>
            </a:extLst>
          </p:cNvPr>
          <p:cNvSpPr/>
          <p:nvPr/>
        </p:nvSpPr>
        <p:spPr>
          <a:xfrm>
            <a:off x="242361" y="3662860"/>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242361" y="3783011"/>
            <a:ext cx="6158439" cy="4662058"/>
          </a:xfrm>
          <a:prstGeom prst="rect">
            <a:avLst/>
          </a:prstGeom>
        </p:spPr>
      </p:pic>
      <p:pic>
        <p:nvPicPr>
          <p:cNvPr id="5" name="Afbeelding 4">
            <a:extLst>
              <a:ext uri="{FF2B5EF4-FFF2-40B4-BE49-F238E27FC236}">
                <a16:creationId xmlns:a16="http://schemas.microsoft.com/office/drawing/2014/main" id="{36D99BE7-AAA9-3C45-AC98-9C338D4BDF32}"/>
              </a:ext>
            </a:extLst>
          </p:cNvPr>
          <p:cNvPicPr>
            <a:picLocks noChangeAspect="1"/>
          </p:cNvPicPr>
          <p:nvPr/>
        </p:nvPicPr>
        <p:blipFill>
          <a:blip r:embed="rId3"/>
          <a:stretch>
            <a:fillRect/>
          </a:stretch>
        </p:blipFill>
        <p:spPr>
          <a:xfrm>
            <a:off x="6522292" y="3728872"/>
            <a:ext cx="6158439" cy="4662058"/>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3653671" y="3110150"/>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9" name="Ovaal 8">
            <a:extLst>
              <a:ext uri="{FF2B5EF4-FFF2-40B4-BE49-F238E27FC236}">
                <a16:creationId xmlns:a16="http://schemas.microsoft.com/office/drawing/2014/main" id="{3B3C43D8-EC6E-ED42-B973-87BEFD04535B}"/>
              </a:ext>
            </a:extLst>
          </p:cNvPr>
          <p:cNvSpPr/>
          <p:nvPr/>
        </p:nvSpPr>
        <p:spPr>
          <a:xfrm>
            <a:off x="8052250" y="3107104"/>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165724"/>
            <a:ext cx="1014508" cy="369332"/>
          </a:xfrm>
          <a:prstGeom prst="rect">
            <a:avLst/>
          </a:prstGeom>
          <a:noFill/>
        </p:spPr>
        <p:txBody>
          <a:bodyPr wrap="none" rtlCol="0">
            <a:spAutoFit/>
          </a:bodyPr>
          <a:lstStyle/>
          <a:p>
            <a:r>
              <a:rPr lang="nl-NL" dirty="0"/>
              <a:t>Projectie</a:t>
            </a:r>
          </a:p>
        </p:txBody>
      </p:sp>
      <p:cxnSp>
        <p:nvCxnSpPr>
          <p:cNvPr id="12" name="Rechte verbindingslijn 11">
            <a:extLst>
              <a:ext uri="{FF2B5EF4-FFF2-40B4-BE49-F238E27FC236}">
                <a16:creationId xmlns:a16="http://schemas.microsoft.com/office/drawing/2014/main" id="{D2E4930D-4524-5F4A-93F4-BA63CB5A2C25}"/>
              </a:ext>
            </a:extLst>
          </p:cNvPr>
          <p:cNvCxnSpPr>
            <a:cxnSpLocks/>
            <a:stCxn id="6" idx="6"/>
          </p:cNvCxnSpPr>
          <p:nvPr/>
        </p:nvCxnSpPr>
        <p:spPr>
          <a:xfrm flipV="1">
            <a:off x="4591308" y="3441167"/>
            <a:ext cx="3460942" cy="54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B34E7DB9-5595-7248-B8C7-C25C678373E5}"/>
              </a:ext>
            </a:extLst>
          </p:cNvPr>
          <p:cNvCxnSpPr>
            <a:cxnSpLocks/>
          </p:cNvCxnSpPr>
          <p:nvPr/>
        </p:nvCxnSpPr>
        <p:spPr>
          <a:xfrm flipV="1">
            <a:off x="2248601" y="6172530"/>
            <a:ext cx="5803649" cy="21471"/>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AD640CD6-49E5-BD42-B514-6BB697DAA6CB}"/>
              </a:ext>
            </a:extLst>
          </p:cNvPr>
          <p:cNvSpPr txBox="1"/>
          <p:nvPr/>
        </p:nvSpPr>
        <p:spPr>
          <a:xfrm>
            <a:off x="4371990" y="4460431"/>
            <a:ext cx="3190297" cy="246221"/>
          </a:xfrm>
          <a:prstGeom prst="rect">
            <a:avLst/>
          </a:prstGeom>
          <a:noFill/>
        </p:spPr>
        <p:txBody>
          <a:bodyPr wrap="none" rtlCol="0">
            <a:spAutoFit/>
          </a:bodyPr>
          <a:lstStyle/>
          <a:p>
            <a:r>
              <a:rPr lang="nl-NL" sz="1000" b="1" dirty="0"/>
              <a:t>Enterprise-y erft de kernbegrippen van enterprise-y over</a:t>
            </a:r>
          </a:p>
        </p:txBody>
      </p:sp>
      <p:sp>
        <p:nvSpPr>
          <p:cNvPr id="28" name="Tekstvak 27">
            <a:extLst>
              <a:ext uri="{FF2B5EF4-FFF2-40B4-BE49-F238E27FC236}">
                <a16:creationId xmlns:a16="http://schemas.microsoft.com/office/drawing/2014/main" id="{1B4FD8DB-AB29-3349-826F-D279C6696325}"/>
              </a:ext>
            </a:extLst>
          </p:cNvPr>
          <p:cNvSpPr txBox="1"/>
          <p:nvPr/>
        </p:nvSpPr>
        <p:spPr>
          <a:xfrm>
            <a:off x="5038414" y="3152345"/>
            <a:ext cx="2566728" cy="246221"/>
          </a:xfrm>
          <a:prstGeom prst="rect">
            <a:avLst/>
          </a:prstGeom>
          <a:noFill/>
        </p:spPr>
        <p:txBody>
          <a:bodyPr wrap="none" rtlCol="0">
            <a:spAutoFit/>
          </a:bodyPr>
          <a:lstStyle/>
          <a:p>
            <a:r>
              <a:rPr lang="nl-NL" sz="1000" b="1" dirty="0"/>
              <a:t>Enterprise-y is een projectie van enterprise-x</a:t>
            </a:r>
          </a:p>
        </p:txBody>
      </p:sp>
      <p:sp>
        <p:nvSpPr>
          <p:cNvPr id="29" name="Tekstvak 28">
            <a:extLst>
              <a:ext uri="{FF2B5EF4-FFF2-40B4-BE49-F238E27FC236}">
                <a16:creationId xmlns:a16="http://schemas.microsoft.com/office/drawing/2014/main" id="{0902CEA2-851A-604D-B0C6-75044ED84D53}"/>
              </a:ext>
            </a:extLst>
          </p:cNvPr>
          <p:cNvSpPr txBox="1"/>
          <p:nvPr/>
        </p:nvSpPr>
        <p:spPr>
          <a:xfrm>
            <a:off x="242361" y="435186"/>
            <a:ext cx="3411310" cy="2862322"/>
          </a:xfrm>
          <a:prstGeom prst="rect">
            <a:avLst/>
          </a:prstGeom>
          <a:noFill/>
        </p:spPr>
        <p:txBody>
          <a:bodyPr wrap="square" rtlCol="0">
            <a:spAutoFit/>
          </a:bodyPr>
          <a:lstStyle/>
          <a:p>
            <a:pPr marL="171450" indent="-171450">
              <a:buFontTx/>
              <a:buChar char="-"/>
            </a:pPr>
            <a:r>
              <a:rPr lang="nl-NL" sz="1000" dirty="0"/>
              <a:t>Elke enterprise heeft een eigen </a:t>
            </a:r>
            <a:r>
              <a:rPr lang="nl-NL" sz="1000" dirty="0" err="1"/>
              <a:t>framework</a:t>
            </a:r>
            <a:r>
              <a:rPr lang="nl-NL" sz="1000" dirty="0"/>
              <a:t>, eigen vraagstukken &amp; oplossingscontouren</a:t>
            </a:r>
          </a:p>
          <a:p>
            <a:pPr marL="171450" indent="-171450">
              <a:buFontTx/>
              <a:buChar char="-"/>
            </a:pPr>
            <a:r>
              <a:rPr lang="nl-NL" sz="1000" dirty="0"/>
              <a:t>Er is sprake van overerving van uitspraken, perspectieven en kernbegrippen. Er moet de keuze zijn om elementen niet over te erven.</a:t>
            </a:r>
          </a:p>
          <a:p>
            <a:pPr marL="171450" indent="-171450">
              <a:buFontTx/>
              <a:buChar char="-"/>
            </a:pPr>
            <a:r>
              <a:rPr lang="nl-NL" sz="1000" dirty="0"/>
              <a:t>Voor overgeërfde zaken heeft enterprise-x ‘de lead’. Wijzigingen zijn ook van kracht voor elke enterprise die heeft overgeërfd. </a:t>
            </a:r>
            <a:endParaRPr lang="nl-NL" sz="1000" i="1" dirty="0">
              <a:highlight>
                <a:srgbClr val="FFFF00"/>
              </a:highlight>
            </a:endParaRPr>
          </a:p>
          <a:p>
            <a:pPr marL="171450" indent="-171450">
              <a:buFontTx/>
              <a:buChar char="-"/>
            </a:pPr>
            <a:r>
              <a:rPr lang="nl-NL" sz="1000" dirty="0"/>
              <a:t>Aan de overgeërfde zaken kunnen nog toevoegingen plaatsvinden (dus enterprise y kan nog specifieke perspectieven, kernbegrippen en uitspraken toevoegen)</a:t>
            </a:r>
          </a:p>
          <a:p>
            <a:pPr marL="171450" indent="-171450">
              <a:buFontTx/>
              <a:buChar char="-"/>
            </a:pPr>
            <a:r>
              <a:rPr lang="nl-NL" sz="1000" dirty="0"/>
              <a:t>Als een toegevoegde uitspraak in enterprise y een generiek karakter blijkt te hebben, promoveert deze naar enterprise x, vanaf dat moment geldig voor alle </a:t>
            </a:r>
            <a:r>
              <a:rPr lang="nl-NL" sz="1000" dirty="0" err="1"/>
              <a:t>enterprises</a:t>
            </a:r>
            <a:endParaRPr lang="nl-NL" sz="1000" dirty="0"/>
          </a:p>
          <a:p>
            <a:pPr marL="171450" indent="-171450">
              <a:buFontTx/>
              <a:buChar char="-"/>
            </a:pPr>
            <a:r>
              <a:rPr lang="nl-NL" sz="1000" dirty="0"/>
              <a:t>Vanuit enterprise-x moet je kunnen aangeven dat iets niet overgeërfd kan/mag worden </a:t>
            </a:r>
          </a:p>
          <a:p>
            <a:pPr marL="171450" indent="-171450">
              <a:buFontTx/>
              <a:buChar char="-"/>
            </a:pPr>
            <a:r>
              <a:rPr lang="nl-NL" sz="1000" dirty="0"/>
              <a:t>Alles wat ‘</a:t>
            </a:r>
            <a:r>
              <a:rPr lang="nl-NL" sz="1000" dirty="0" err="1"/>
              <a:t>overerfbaar</a:t>
            </a:r>
            <a:r>
              <a:rPr lang="nl-NL" sz="1000" dirty="0"/>
              <a:t>’ is moet ook worden overgeërfd. Enterprise y kan geen zaken verwijderen</a:t>
            </a:r>
          </a:p>
        </p:txBody>
      </p:sp>
      <p:cxnSp>
        <p:nvCxnSpPr>
          <p:cNvPr id="18" name="Rechte verbindingslijn 17">
            <a:extLst>
              <a:ext uri="{FF2B5EF4-FFF2-40B4-BE49-F238E27FC236}">
                <a16:creationId xmlns:a16="http://schemas.microsoft.com/office/drawing/2014/main" id="{5ADCACE4-C010-554F-97F6-60C9F49185DA}"/>
              </a:ext>
            </a:extLst>
          </p:cNvPr>
          <p:cNvCxnSpPr>
            <a:cxnSpLocks/>
          </p:cNvCxnSpPr>
          <p:nvPr/>
        </p:nvCxnSpPr>
        <p:spPr>
          <a:xfrm flipV="1">
            <a:off x="3321580" y="5031397"/>
            <a:ext cx="5803649" cy="21471"/>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1BB68FE3-09AB-1B4F-A4C9-8B840D764A90}"/>
              </a:ext>
            </a:extLst>
          </p:cNvPr>
          <p:cNvCxnSpPr>
            <a:cxnSpLocks/>
          </p:cNvCxnSpPr>
          <p:nvPr/>
        </p:nvCxnSpPr>
        <p:spPr>
          <a:xfrm flipV="1">
            <a:off x="4204083" y="4667508"/>
            <a:ext cx="5803649" cy="21471"/>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kstvak 20">
            <a:extLst>
              <a:ext uri="{FF2B5EF4-FFF2-40B4-BE49-F238E27FC236}">
                <a16:creationId xmlns:a16="http://schemas.microsoft.com/office/drawing/2014/main" id="{B3669341-4675-6D41-AB53-683087CE5221}"/>
              </a:ext>
            </a:extLst>
          </p:cNvPr>
          <p:cNvSpPr txBox="1"/>
          <p:nvPr/>
        </p:nvSpPr>
        <p:spPr>
          <a:xfrm>
            <a:off x="4414845" y="4830208"/>
            <a:ext cx="3159839" cy="246221"/>
          </a:xfrm>
          <a:prstGeom prst="rect">
            <a:avLst/>
          </a:prstGeom>
          <a:noFill/>
        </p:spPr>
        <p:txBody>
          <a:bodyPr wrap="none" rtlCol="0">
            <a:spAutoFit/>
          </a:bodyPr>
          <a:lstStyle/>
          <a:p>
            <a:r>
              <a:rPr lang="nl-NL" sz="1000" b="1" dirty="0"/>
              <a:t>Enterprise-y erft de perspectieven van enterprise-y over</a:t>
            </a:r>
          </a:p>
        </p:txBody>
      </p:sp>
      <p:sp>
        <p:nvSpPr>
          <p:cNvPr id="23" name="Tekstvak 22">
            <a:extLst>
              <a:ext uri="{FF2B5EF4-FFF2-40B4-BE49-F238E27FC236}">
                <a16:creationId xmlns:a16="http://schemas.microsoft.com/office/drawing/2014/main" id="{2FA718E7-CED4-BC42-8EC0-76B27EB90F4F}"/>
              </a:ext>
            </a:extLst>
          </p:cNvPr>
          <p:cNvSpPr txBox="1"/>
          <p:nvPr/>
        </p:nvSpPr>
        <p:spPr>
          <a:xfrm>
            <a:off x="2192641" y="5955038"/>
            <a:ext cx="2977097" cy="246221"/>
          </a:xfrm>
          <a:prstGeom prst="rect">
            <a:avLst/>
          </a:prstGeom>
          <a:noFill/>
        </p:spPr>
        <p:txBody>
          <a:bodyPr wrap="none" rtlCol="0">
            <a:spAutoFit/>
          </a:bodyPr>
          <a:lstStyle/>
          <a:p>
            <a:r>
              <a:rPr lang="nl-NL" sz="1000" b="1" dirty="0"/>
              <a:t>Enterprise-y erft de uitspraken van enterprise-y over</a:t>
            </a:r>
          </a:p>
        </p:txBody>
      </p:sp>
    </p:spTree>
    <p:extLst>
      <p:ext uri="{BB962C8B-B14F-4D97-AF65-F5344CB8AC3E}">
        <p14:creationId xmlns:p14="http://schemas.microsoft.com/office/powerpoint/2010/main" val="212490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E9B79B60-5FF4-DA4B-BC52-8DEB2490EDB8}"/>
              </a:ext>
            </a:extLst>
          </p:cNvPr>
          <p:cNvSpPr/>
          <p:nvPr/>
        </p:nvSpPr>
        <p:spPr>
          <a:xfrm>
            <a:off x="5491696" y="689471"/>
            <a:ext cx="4119046" cy="34265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5491696" y="809622"/>
            <a:ext cx="4069424" cy="3080633"/>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7266116" y="148467"/>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165724"/>
            <a:ext cx="1387175" cy="369332"/>
          </a:xfrm>
          <a:prstGeom prst="rect">
            <a:avLst/>
          </a:prstGeom>
          <a:noFill/>
        </p:spPr>
        <p:txBody>
          <a:bodyPr wrap="none" rtlCol="0">
            <a:spAutoFit/>
          </a:bodyPr>
          <a:lstStyle/>
          <a:p>
            <a:r>
              <a:rPr lang="nl-NL" dirty="0"/>
              <a:t>Multilateraal</a:t>
            </a:r>
          </a:p>
        </p:txBody>
      </p:sp>
      <p:cxnSp>
        <p:nvCxnSpPr>
          <p:cNvPr id="12" name="Rechte verbindingslijn 11">
            <a:extLst>
              <a:ext uri="{FF2B5EF4-FFF2-40B4-BE49-F238E27FC236}">
                <a16:creationId xmlns:a16="http://schemas.microsoft.com/office/drawing/2014/main" id="{D2E4930D-4524-5F4A-93F4-BA63CB5A2C25}"/>
              </a:ext>
            </a:extLst>
          </p:cNvPr>
          <p:cNvCxnSpPr>
            <a:cxnSpLocks/>
            <a:stCxn id="9" idx="0"/>
            <a:endCxn id="6" idx="2"/>
          </p:cNvCxnSpPr>
          <p:nvPr/>
        </p:nvCxnSpPr>
        <p:spPr>
          <a:xfrm flipV="1">
            <a:off x="3407362" y="484898"/>
            <a:ext cx="3858754" cy="43157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kstvak 27">
            <a:extLst>
              <a:ext uri="{FF2B5EF4-FFF2-40B4-BE49-F238E27FC236}">
                <a16:creationId xmlns:a16="http://schemas.microsoft.com/office/drawing/2014/main" id="{1B4FD8DB-AB29-3349-826F-D279C6696325}"/>
              </a:ext>
            </a:extLst>
          </p:cNvPr>
          <p:cNvSpPr txBox="1"/>
          <p:nvPr/>
        </p:nvSpPr>
        <p:spPr>
          <a:xfrm>
            <a:off x="2115451" y="4226686"/>
            <a:ext cx="3376245" cy="246221"/>
          </a:xfrm>
          <a:prstGeom prst="rect">
            <a:avLst/>
          </a:prstGeom>
          <a:noFill/>
        </p:spPr>
        <p:txBody>
          <a:bodyPr wrap="none" rtlCol="0">
            <a:spAutoFit/>
          </a:bodyPr>
          <a:lstStyle/>
          <a:p>
            <a:r>
              <a:rPr lang="nl-NL" sz="1000" b="1" dirty="0"/>
              <a:t>Enterprise-y heeft een multilaterale relatie met enterprise-x</a:t>
            </a:r>
          </a:p>
        </p:txBody>
      </p:sp>
      <p:sp>
        <p:nvSpPr>
          <p:cNvPr id="29" name="Tekstvak 28">
            <a:extLst>
              <a:ext uri="{FF2B5EF4-FFF2-40B4-BE49-F238E27FC236}">
                <a16:creationId xmlns:a16="http://schemas.microsoft.com/office/drawing/2014/main" id="{0902CEA2-851A-604D-B0C6-75044ED84D53}"/>
              </a:ext>
            </a:extLst>
          </p:cNvPr>
          <p:cNvSpPr txBox="1"/>
          <p:nvPr/>
        </p:nvSpPr>
        <p:spPr>
          <a:xfrm>
            <a:off x="242361" y="435186"/>
            <a:ext cx="3411310" cy="2246769"/>
          </a:xfrm>
          <a:prstGeom prst="rect">
            <a:avLst/>
          </a:prstGeom>
          <a:noFill/>
        </p:spPr>
        <p:txBody>
          <a:bodyPr wrap="square" rtlCol="0">
            <a:spAutoFit/>
          </a:bodyPr>
          <a:lstStyle/>
          <a:p>
            <a:pPr marL="171450" indent="-171450">
              <a:buFontTx/>
              <a:buChar char="-"/>
            </a:pPr>
            <a:r>
              <a:rPr lang="nl-NL" sz="1000" dirty="0"/>
              <a:t>Elke enterprise heeft een eigen </a:t>
            </a:r>
            <a:r>
              <a:rPr lang="nl-NL" sz="1000" dirty="0" err="1"/>
              <a:t>framework</a:t>
            </a:r>
            <a:r>
              <a:rPr lang="nl-NL" sz="1000" dirty="0"/>
              <a:t>, eigen vraagstukken &amp; oplossingscontouren</a:t>
            </a:r>
          </a:p>
          <a:p>
            <a:pPr marL="171450" indent="-171450">
              <a:buFontTx/>
              <a:buChar char="-"/>
            </a:pPr>
            <a:r>
              <a:rPr lang="nl-NL" sz="1000" dirty="0"/>
              <a:t>Er is </a:t>
            </a:r>
            <a:r>
              <a:rPr lang="nl-NL" sz="1000" b="1" dirty="0"/>
              <a:t>geen</a:t>
            </a:r>
            <a:r>
              <a:rPr lang="nl-NL" sz="1000" dirty="0"/>
              <a:t> sprake van overerving van uitspraken, perspectieven en kernbegrippen. </a:t>
            </a:r>
          </a:p>
          <a:p>
            <a:pPr marL="171450" indent="-171450">
              <a:buFontTx/>
              <a:buChar char="-"/>
            </a:pPr>
            <a:r>
              <a:rPr lang="nl-NL" sz="1000" dirty="0"/>
              <a:t>Bij de (multilaterale) relatie tussen twee </a:t>
            </a:r>
            <a:r>
              <a:rPr lang="nl-NL" sz="1000" dirty="0" err="1"/>
              <a:t>enterprises</a:t>
            </a:r>
            <a:r>
              <a:rPr lang="nl-NL" sz="1000" dirty="0"/>
              <a:t> willen we eigenschappen kunnen vastleggen: de soort relatie/samenwerkingsverband (bv alliantie, keten, shared service center) en (een verwijzing naar) het document waarin de voorwaarden van de samenwerking zijn vastgelegd (= het contract)</a:t>
            </a:r>
          </a:p>
          <a:p>
            <a:pPr marL="171450" indent="-171450">
              <a:buFontTx/>
              <a:buChar char="-"/>
            </a:pPr>
            <a:r>
              <a:rPr lang="nl-NL" sz="1000" dirty="0"/>
              <a:t>De manier waarop elke enterprise de contractvoorwaarden verwerkt in het eigen </a:t>
            </a:r>
            <a:r>
              <a:rPr lang="nl-NL" sz="1000" dirty="0" err="1"/>
              <a:t>framework</a:t>
            </a:r>
            <a:r>
              <a:rPr lang="nl-NL" sz="1000" dirty="0"/>
              <a:t>, is aan de enterprise zelf.</a:t>
            </a:r>
          </a:p>
          <a:p>
            <a:pPr marL="171450" indent="-171450">
              <a:buFontTx/>
              <a:buChar char="-"/>
            </a:pPr>
            <a:endParaRPr lang="nl-NL" sz="1000" dirty="0"/>
          </a:p>
        </p:txBody>
      </p:sp>
      <p:sp>
        <p:nvSpPr>
          <p:cNvPr id="24" name="Rechthoek 23">
            <a:extLst>
              <a:ext uri="{FF2B5EF4-FFF2-40B4-BE49-F238E27FC236}">
                <a16:creationId xmlns:a16="http://schemas.microsoft.com/office/drawing/2014/main" id="{56D0BC68-2852-AD4B-A2EC-AE2EB6E0F8EA}"/>
              </a:ext>
            </a:extLst>
          </p:cNvPr>
          <p:cNvSpPr/>
          <p:nvPr/>
        </p:nvSpPr>
        <p:spPr>
          <a:xfrm>
            <a:off x="1372650" y="5365016"/>
            <a:ext cx="4119046" cy="34265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5" name="Afbeelding 24">
            <a:extLst>
              <a:ext uri="{FF2B5EF4-FFF2-40B4-BE49-F238E27FC236}">
                <a16:creationId xmlns:a16="http://schemas.microsoft.com/office/drawing/2014/main" id="{646C518F-014D-8D40-A9EC-234FB4363BFB}"/>
              </a:ext>
            </a:extLst>
          </p:cNvPr>
          <p:cNvPicPr>
            <a:picLocks noChangeAspect="1"/>
          </p:cNvPicPr>
          <p:nvPr/>
        </p:nvPicPr>
        <p:blipFill>
          <a:blip r:embed="rId2"/>
          <a:stretch>
            <a:fillRect/>
          </a:stretch>
        </p:blipFill>
        <p:spPr>
          <a:xfrm>
            <a:off x="1372650" y="5485167"/>
            <a:ext cx="4069424" cy="3080633"/>
          </a:xfrm>
          <a:prstGeom prst="rect">
            <a:avLst/>
          </a:prstGeom>
        </p:spPr>
      </p:pic>
      <p:sp>
        <p:nvSpPr>
          <p:cNvPr id="9" name="Ovaal 8">
            <a:extLst>
              <a:ext uri="{FF2B5EF4-FFF2-40B4-BE49-F238E27FC236}">
                <a16:creationId xmlns:a16="http://schemas.microsoft.com/office/drawing/2014/main" id="{3B3C43D8-EC6E-ED42-B973-87BEFD04535B}"/>
              </a:ext>
            </a:extLst>
          </p:cNvPr>
          <p:cNvSpPr/>
          <p:nvPr/>
        </p:nvSpPr>
        <p:spPr>
          <a:xfrm>
            <a:off x="2938543" y="4800600"/>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26" name="Rechthoek 25">
            <a:extLst>
              <a:ext uri="{FF2B5EF4-FFF2-40B4-BE49-F238E27FC236}">
                <a16:creationId xmlns:a16="http://schemas.microsoft.com/office/drawing/2014/main" id="{D27E68EC-2B37-694A-9F58-DB7D3B8A42AD}"/>
              </a:ext>
            </a:extLst>
          </p:cNvPr>
          <p:cNvSpPr/>
          <p:nvPr/>
        </p:nvSpPr>
        <p:spPr>
          <a:xfrm>
            <a:off x="8027450" y="5353310"/>
            <a:ext cx="4119046" cy="342656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7" name="Afbeelding 26">
            <a:extLst>
              <a:ext uri="{FF2B5EF4-FFF2-40B4-BE49-F238E27FC236}">
                <a16:creationId xmlns:a16="http://schemas.microsoft.com/office/drawing/2014/main" id="{B09F6E94-67CD-CC42-891B-97B82B63DCBC}"/>
              </a:ext>
            </a:extLst>
          </p:cNvPr>
          <p:cNvPicPr>
            <a:picLocks noChangeAspect="1"/>
          </p:cNvPicPr>
          <p:nvPr/>
        </p:nvPicPr>
        <p:blipFill>
          <a:blip r:embed="rId2"/>
          <a:stretch>
            <a:fillRect/>
          </a:stretch>
        </p:blipFill>
        <p:spPr>
          <a:xfrm>
            <a:off x="8027450" y="5473461"/>
            <a:ext cx="4069424" cy="3080633"/>
          </a:xfrm>
          <a:prstGeom prst="rect">
            <a:avLst/>
          </a:prstGeom>
        </p:spPr>
      </p:pic>
      <p:sp>
        <p:nvSpPr>
          <p:cNvPr id="30" name="Ovaal 29">
            <a:extLst>
              <a:ext uri="{FF2B5EF4-FFF2-40B4-BE49-F238E27FC236}">
                <a16:creationId xmlns:a16="http://schemas.microsoft.com/office/drawing/2014/main" id="{1771AC24-1FD3-3E48-ADEF-1DB718142A3F}"/>
              </a:ext>
            </a:extLst>
          </p:cNvPr>
          <p:cNvSpPr/>
          <p:nvPr/>
        </p:nvSpPr>
        <p:spPr>
          <a:xfrm>
            <a:off x="9593343" y="4788894"/>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a:t>
            </a:r>
            <a:r>
              <a:rPr lang="nl-NL" sz="900" dirty="0" err="1">
                <a:solidFill>
                  <a:schemeClr val="tx1"/>
                </a:solidFill>
              </a:rPr>
              <a:t>Z</a:t>
            </a:r>
            <a:endParaRPr lang="nl-NL" sz="900" dirty="0">
              <a:solidFill>
                <a:schemeClr val="tx1"/>
              </a:solidFill>
            </a:endParaRPr>
          </a:p>
        </p:txBody>
      </p:sp>
      <p:cxnSp>
        <p:nvCxnSpPr>
          <p:cNvPr id="31" name="Rechte verbindingslijn 30">
            <a:extLst>
              <a:ext uri="{FF2B5EF4-FFF2-40B4-BE49-F238E27FC236}">
                <a16:creationId xmlns:a16="http://schemas.microsoft.com/office/drawing/2014/main" id="{586D4A54-1994-A448-A100-774098D8AE13}"/>
              </a:ext>
            </a:extLst>
          </p:cNvPr>
          <p:cNvCxnSpPr>
            <a:cxnSpLocks/>
            <a:stCxn id="30" idx="0"/>
            <a:endCxn id="6" idx="6"/>
          </p:cNvCxnSpPr>
          <p:nvPr/>
        </p:nvCxnSpPr>
        <p:spPr>
          <a:xfrm flipH="1" flipV="1">
            <a:off x="8203753" y="484898"/>
            <a:ext cx="1858409" cy="43039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kstvak 31">
            <a:extLst>
              <a:ext uri="{FF2B5EF4-FFF2-40B4-BE49-F238E27FC236}">
                <a16:creationId xmlns:a16="http://schemas.microsoft.com/office/drawing/2014/main" id="{5F940C5B-31C6-7749-B938-FDE73946D0F5}"/>
              </a:ext>
            </a:extLst>
          </p:cNvPr>
          <p:cNvSpPr txBox="1"/>
          <p:nvPr/>
        </p:nvSpPr>
        <p:spPr>
          <a:xfrm>
            <a:off x="8608449" y="4243618"/>
            <a:ext cx="3376245" cy="246221"/>
          </a:xfrm>
          <a:prstGeom prst="rect">
            <a:avLst/>
          </a:prstGeom>
          <a:noFill/>
        </p:spPr>
        <p:txBody>
          <a:bodyPr wrap="none" rtlCol="0">
            <a:spAutoFit/>
          </a:bodyPr>
          <a:lstStyle/>
          <a:p>
            <a:r>
              <a:rPr lang="nl-NL" sz="1000" b="1" dirty="0"/>
              <a:t>Enterprise-</a:t>
            </a:r>
            <a:r>
              <a:rPr lang="nl-NL" sz="1000" b="1" dirty="0" err="1"/>
              <a:t>z</a:t>
            </a:r>
            <a:r>
              <a:rPr lang="nl-NL" sz="1000" b="1" dirty="0"/>
              <a:t> heeft een multilaterale relatie met enterprise-x</a:t>
            </a:r>
          </a:p>
        </p:txBody>
      </p:sp>
    </p:spTree>
    <p:extLst>
      <p:ext uri="{BB962C8B-B14F-4D97-AF65-F5344CB8AC3E}">
        <p14:creationId xmlns:p14="http://schemas.microsoft.com/office/powerpoint/2010/main" val="2399505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4292" y="121204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1674433" cy="369332"/>
          </a:xfrm>
          <a:prstGeom prst="rect">
            <a:avLst/>
          </a:prstGeom>
          <a:noFill/>
        </p:spPr>
        <p:txBody>
          <a:bodyPr wrap="none" rtlCol="0">
            <a:spAutoFit/>
          </a:bodyPr>
          <a:lstStyle/>
          <a:p>
            <a:r>
              <a:rPr lang="nl-NL" dirty="0"/>
              <a:t>Stap 1: Initiëren</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5D41DF44-1662-3C49-A8D8-21C648C5CD4F}"/>
              </a:ext>
            </a:extLst>
          </p:cNvPr>
          <p:cNvSpPr/>
          <p:nvPr/>
        </p:nvSpPr>
        <p:spPr>
          <a:xfrm>
            <a:off x="98218" y="344874"/>
            <a:ext cx="421693" cy="41074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110832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109377" cy="369332"/>
          </a:xfrm>
          <a:prstGeom prst="rect">
            <a:avLst/>
          </a:prstGeom>
          <a:noFill/>
        </p:spPr>
        <p:txBody>
          <a:bodyPr wrap="none" rtlCol="0">
            <a:spAutoFit/>
          </a:bodyPr>
          <a:lstStyle/>
          <a:p>
            <a:r>
              <a:rPr lang="nl-NL" b="1" dirty="0">
                <a:highlight>
                  <a:srgbClr val="00FF00"/>
                </a:highlight>
              </a:rPr>
              <a:t>Rapport #1 – Lijst van bronnen</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3600922" cy="3693319"/>
          </a:xfrm>
          <a:prstGeom prst="rect">
            <a:avLst/>
          </a:prstGeom>
          <a:noFill/>
        </p:spPr>
        <p:txBody>
          <a:bodyPr wrap="non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a:t>
            </a:r>
          </a:p>
          <a:p>
            <a:pPr marL="285750" indent="-285750">
              <a:buFontTx/>
              <a:buChar char="-"/>
            </a:pPr>
            <a:r>
              <a:rPr lang="nl-NL" dirty="0"/>
              <a:t>Uitleg over bronnen (zie tekst #1)</a:t>
            </a:r>
          </a:p>
          <a:p>
            <a:pPr marL="285750" indent="-285750">
              <a:buFontTx/>
              <a:buChar char="-"/>
            </a:pPr>
            <a:r>
              <a:rPr lang="nl-NL" dirty="0"/>
              <a:t>Tabel met bronnen:</a:t>
            </a:r>
          </a:p>
          <a:p>
            <a:pPr marL="742950" lvl="1" indent="-285750">
              <a:buFontTx/>
              <a:buChar char="-"/>
            </a:pPr>
            <a:r>
              <a:rPr lang="nl-NL" dirty="0"/>
              <a:t>ID</a:t>
            </a:r>
          </a:p>
          <a:p>
            <a:pPr marL="742950" lvl="1" indent="-285750">
              <a:buFontTx/>
              <a:buChar char="-"/>
            </a:pPr>
            <a:r>
              <a:rPr lang="nl-NL" dirty="0"/>
              <a:t>Verkorte naam</a:t>
            </a:r>
          </a:p>
          <a:p>
            <a:pPr marL="742950" lvl="1" indent="-285750">
              <a:buFontTx/>
              <a:buChar char="-"/>
            </a:pPr>
            <a:r>
              <a:rPr lang="nl-NL" dirty="0"/>
              <a:t>Volledige </a:t>
            </a:r>
            <a:r>
              <a:rPr lang="nl-NL" dirty="0">
                <a:highlight>
                  <a:srgbClr val="FFFF00"/>
                </a:highlight>
              </a:rPr>
              <a:t>naam</a:t>
            </a:r>
          </a:p>
          <a:p>
            <a:pPr marL="742950" lvl="1" indent="-285750">
              <a:buFontTx/>
              <a:buChar char="-"/>
            </a:pPr>
            <a:r>
              <a:rPr lang="nl-NL" dirty="0"/>
              <a:t>Jaar publicatie</a:t>
            </a:r>
          </a:p>
          <a:p>
            <a:pPr marL="742950" lvl="1" indent="-285750">
              <a:buFontTx/>
              <a:buChar char="-"/>
            </a:pPr>
            <a:r>
              <a:rPr lang="nl-NL" dirty="0"/>
              <a:t>Opsteller</a:t>
            </a:r>
          </a:p>
          <a:p>
            <a:pPr marL="742950" lvl="1" indent="-285750">
              <a:buFontTx/>
              <a:buChar char="-"/>
            </a:pPr>
            <a:r>
              <a:rPr lang="nl-NL" dirty="0"/>
              <a:t>Doelgroep</a:t>
            </a:r>
          </a:p>
          <a:p>
            <a:pPr marL="742950" lvl="1" indent="-285750">
              <a:buFontTx/>
              <a:buChar char="-"/>
            </a:pPr>
            <a:r>
              <a:rPr lang="nl-NL" dirty="0"/>
              <a:t>Status</a:t>
            </a:r>
          </a:p>
          <a:p>
            <a:pPr marL="742950" lvl="1" indent="-285750">
              <a:buFontTx/>
              <a:buChar char="-"/>
            </a:pPr>
            <a:r>
              <a:rPr lang="nl-NL" dirty="0"/>
              <a:t>Bruikbaarheid</a:t>
            </a:r>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800599"/>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3338863" cy="1477328"/>
          </a:xfrm>
          <a:prstGeom prst="rect">
            <a:avLst/>
          </a:prstGeom>
          <a:noFill/>
        </p:spPr>
        <p:txBody>
          <a:bodyPr wrap="none" rtlCol="0">
            <a:spAutoFit/>
          </a:bodyPr>
          <a:lstStyle/>
          <a:p>
            <a:r>
              <a:rPr lang="nl-NL" b="1" dirty="0"/>
              <a:t>Bijzonderheden opmaak</a:t>
            </a:r>
          </a:p>
          <a:p>
            <a:pPr marL="285750" indent="-285750">
              <a:buFontTx/>
              <a:buChar char="-"/>
            </a:pPr>
            <a:r>
              <a:rPr lang="nl-NL" dirty="0"/>
              <a:t>Oriëntatie: landscape</a:t>
            </a:r>
          </a:p>
          <a:p>
            <a:pPr marL="285750" indent="-285750">
              <a:buFontTx/>
              <a:buChar char="-"/>
            </a:pPr>
            <a:r>
              <a:rPr lang="nl-NL" dirty="0"/>
              <a:t>Bruikbaarheid een kleur geven</a:t>
            </a:r>
          </a:p>
          <a:p>
            <a:pPr marL="742950" lvl="1" indent="-285750">
              <a:buFontTx/>
              <a:buChar char="-"/>
            </a:pPr>
            <a:r>
              <a:rPr lang="nl-NL" dirty="0"/>
              <a:t>Bruikbaar = Groen</a:t>
            </a:r>
          </a:p>
          <a:p>
            <a:pPr marL="742950" lvl="1" indent="-285750">
              <a:buFontTx/>
              <a:buChar char="-"/>
            </a:pPr>
            <a:r>
              <a:rPr lang="nl-NL" dirty="0"/>
              <a:t>Overige waarden = Rood</a:t>
            </a:r>
          </a:p>
        </p:txBody>
      </p:sp>
      <p:sp>
        <p:nvSpPr>
          <p:cNvPr id="8" name="Tekstvak 7">
            <a:extLst>
              <a:ext uri="{FF2B5EF4-FFF2-40B4-BE49-F238E27FC236}">
                <a16:creationId xmlns:a16="http://schemas.microsoft.com/office/drawing/2014/main" id="{AFF53322-A8D1-E941-8959-8061EBA59081}"/>
              </a:ext>
            </a:extLst>
          </p:cNvPr>
          <p:cNvSpPr txBox="1"/>
          <p:nvPr/>
        </p:nvSpPr>
        <p:spPr>
          <a:xfrm>
            <a:off x="8965175" y="596058"/>
            <a:ext cx="3316164" cy="369332"/>
          </a:xfrm>
          <a:prstGeom prst="rect">
            <a:avLst/>
          </a:prstGeom>
          <a:noFill/>
        </p:spPr>
        <p:txBody>
          <a:bodyPr wrap="none" rtlCol="0">
            <a:spAutoFit/>
          </a:bodyPr>
          <a:lstStyle/>
          <a:p>
            <a:r>
              <a:rPr lang="nl-NL" dirty="0"/>
              <a:t> Datum laatst gewijzigd: 01-02-22</a:t>
            </a:r>
          </a:p>
        </p:txBody>
      </p:sp>
      <p:sp>
        <p:nvSpPr>
          <p:cNvPr id="2" name="Tekstvak 1">
            <a:extLst>
              <a:ext uri="{FF2B5EF4-FFF2-40B4-BE49-F238E27FC236}">
                <a16:creationId xmlns:a16="http://schemas.microsoft.com/office/drawing/2014/main" id="{DF24D9BB-A81F-9245-8EB7-7E96384C5F37}"/>
              </a:ext>
            </a:extLst>
          </p:cNvPr>
          <p:cNvSpPr txBox="1"/>
          <p:nvPr/>
        </p:nvSpPr>
        <p:spPr>
          <a:xfrm>
            <a:off x="7693574" y="1449601"/>
            <a:ext cx="4445876" cy="2462213"/>
          </a:xfrm>
          <a:prstGeom prst="rect">
            <a:avLst/>
          </a:prstGeom>
          <a:noFill/>
          <a:ln>
            <a:solidFill>
              <a:schemeClr val="tx1"/>
            </a:solidFill>
          </a:ln>
        </p:spPr>
        <p:txBody>
          <a:bodyPr wrap="square" rtlCol="0">
            <a:spAutoFit/>
          </a:bodyPr>
          <a:lstStyle/>
          <a:p>
            <a:r>
              <a:rPr lang="nl-NL" sz="1400" dirty="0">
                <a:highlight>
                  <a:srgbClr val="FFFF00"/>
                </a:highlight>
              </a:rPr>
              <a:t>Tekst #1:</a:t>
            </a:r>
          </a:p>
          <a:p>
            <a:r>
              <a:rPr lang="nl-NL" sz="1400" dirty="0">
                <a:highlight>
                  <a:srgbClr val="FFFF00"/>
                </a:highlight>
              </a:rPr>
              <a:t>Dit rapport bevat een lijst van brondocumenten die zijn of worden gebruikt bij het samenstellen van het GEA-</a:t>
            </a:r>
            <a:r>
              <a:rPr lang="nl-NL" sz="1400" dirty="0" err="1">
                <a:highlight>
                  <a:srgbClr val="FFFF00"/>
                </a:highlight>
              </a:rPr>
              <a:t>framework</a:t>
            </a:r>
            <a:r>
              <a:rPr lang="nl-NL" sz="1400" dirty="0">
                <a:highlight>
                  <a:srgbClr val="FFFF00"/>
                </a:highlight>
              </a:rPr>
              <a:t> van de enterprise.</a:t>
            </a:r>
          </a:p>
          <a:p>
            <a:r>
              <a:rPr lang="nl-NL" sz="1400" dirty="0">
                <a:highlight>
                  <a:srgbClr val="FFFF00"/>
                </a:highlight>
              </a:rPr>
              <a:t>Bij alle uitspraken die onderdeel uitmaken van het GEA-</a:t>
            </a:r>
            <a:r>
              <a:rPr lang="nl-NL" sz="1400" dirty="0" err="1">
                <a:highlight>
                  <a:srgbClr val="FFFF00"/>
                </a:highlight>
              </a:rPr>
              <a:t>framework</a:t>
            </a:r>
            <a:r>
              <a:rPr lang="nl-NL" sz="1400" dirty="0">
                <a:highlight>
                  <a:srgbClr val="FFFF00"/>
                </a:highlight>
              </a:rPr>
              <a:t> wordt gewerkt met een bronverwijzing naar brondocumenten uit deze lijst.</a:t>
            </a:r>
          </a:p>
          <a:p>
            <a:r>
              <a:rPr lang="nl-NL" sz="1400" dirty="0">
                <a:highlight>
                  <a:srgbClr val="FFFF00"/>
                </a:highlight>
              </a:rPr>
              <a:t>Alle brondocumenten zijn of worden beoordeeld op bruikbaarheid. Bij documenten die zijn beoordeeld als ‘niet bruikbaar’ is de reden daarvan vermeld (bijvoorbeeld: te oud, te gedetailleerd).</a:t>
            </a:r>
          </a:p>
        </p:txBody>
      </p:sp>
    </p:spTree>
    <p:extLst>
      <p:ext uri="{BB962C8B-B14F-4D97-AF65-F5344CB8AC3E}">
        <p14:creationId xmlns:p14="http://schemas.microsoft.com/office/powerpoint/2010/main" val="19046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60"/>
            <a:ext cx="3510256" cy="369332"/>
          </a:xfrm>
          <a:prstGeom prst="rect">
            <a:avLst/>
          </a:prstGeom>
          <a:noFill/>
        </p:spPr>
        <p:txBody>
          <a:bodyPr wrap="none" rtlCol="0">
            <a:spAutoFit/>
          </a:bodyPr>
          <a:lstStyle/>
          <a:p>
            <a:r>
              <a:rPr lang="nl-NL" b="1" dirty="0">
                <a:highlight>
                  <a:srgbClr val="00FF00"/>
                </a:highlight>
              </a:rPr>
              <a:t>Rapport #2 – Lijst van stakeholders</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0" y="1252203"/>
            <a:ext cx="10988568" cy="5078313"/>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a:t>
            </a:r>
          </a:p>
          <a:p>
            <a:pPr marL="285750" indent="-285750">
              <a:buFontTx/>
              <a:buChar char="-"/>
            </a:pPr>
            <a:r>
              <a:rPr lang="nl-NL" dirty="0"/>
              <a:t>Uitleg over stakeholders (zie tekst #2)</a:t>
            </a:r>
          </a:p>
          <a:p>
            <a:pPr marL="285750" indent="-285750">
              <a:buFontTx/>
              <a:buChar char="-"/>
            </a:pPr>
            <a:r>
              <a:rPr lang="nl-NL" dirty="0"/>
              <a:t>Tabel met stakeholders:</a:t>
            </a:r>
          </a:p>
          <a:p>
            <a:pPr marL="742950" lvl="1" indent="-285750">
              <a:buFontTx/>
              <a:buChar char="-"/>
            </a:pPr>
            <a:r>
              <a:rPr lang="nl-NL" dirty="0">
                <a:highlight>
                  <a:srgbClr val="FFFF00"/>
                </a:highlight>
              </a:rPr>
              <a:t>ID</a:t>
            </a:r>
          </a:p>
          <a:p>
            <a:pPr marL="742950" lvl="1" indent="-285750">
              <a:buFontTx/>
              <a:buChar char="-"/>
            </a:pPr>
            <a:r>
              <a:rPr lang="nl-NL" dirty="0"/>
              <a:t>Naam</a:t>
            </a:r>
          </a:p>
          <a:p>
            <a:pPr marL="742950" lvl="1" indent="-285750">
              <a:buFontTx/>
              <a:buChar char="-"/>
            </a:pPr>
            <a:r>
              <a:rPr lang="nl-NL" dirty="0"/>
              <a:t>E-mail</a:t>
            </a:r>
          </a:p>
          <a:p>
            <a:pPr marL="742950" lvl="1" indent="-285750">
              <a:buFontTx/>
              <a:buChar char="-"/>
            </a:pPr>
            <a:r>
              <a:rPr lang="nl-NL" dirty="0"/>
              <a:t>Telefoon</a:t>
            </a:r>
          </a:p>
          <a:p>
            <a:pPr marL="742950" lvl="1" indent="-285750">
              <a:buFontTx/>
              <a:buChar char="-"/>
            </a:pPr>
            <a:r>
              <a:rPr lang="nl-NL" dirty="0"/>
              <a:t>Afdeling</a:t>
            </a:r>
          </a:p>
          <a:p>
            <a:pPr marL="742950" lvl="1" indent="-285750">
              <a:buFontTx/>
              <a:buChar char="-"/>
            </a:pPr>
            <a:r>
              <a:rPr lang="nl-NL" dirty="0"/>
              <a:t>Functie</a:t>
            </a:r>
          </a:p>
          <a:p>
            <a:pPr marL="742950" lvl="1" indent="-285750">
              <a:buFontTx/>
              <a:buChar char="-"/>
            </a:pPr>
            <a:r>
              <a:rPr lang="nl-NL" dirty="0"/>
              <a:t>GEA Rol</a:t>
            </a:r>
          </a:p>
          <a:p>
            <a:pPr marL="1200150" lvl="2" indent="-285750">
              <a:buFontTx/>
              <a:buChar char="-"/>
            </a:pPr>
            <a:r>
              <a:rPr lang="nl-NL" dirty="0"/>
              <a:t>Kernteamlid (ja/nee) -&gt; </a:t>
            </a:r>
            <a:r>
              <a:rPr lang="nl-NL" dirty="0">
                <a:highlight>
                  <a:srgbClr val="FFFF00"/>
                </a:highlight>
              </a:rPr>
              <a:t>‘ja’ indien kolom ‘Kernteamlid’ in Excel is </a:t>
            </a:r>
            <a:r>
              <a:rPr lang="nl-NL" dirty="0" err="1">
                <a:highlight>
                  <a:srgbClr val="FFFF00"/>
                </a:highlight>
              </a:rPr>
              <a:t>aangekruisd</a:t>
            </a:r>
            <a:r>
              <a:rPr lang="nl-NL" dirty="0">
                <a:highlight>
                  <a:srgbClr val="FFFF00"/>
                </a:highlight>
              </a:rPr>
              <a:t> </a:t>
            </a:r>
          </a:p>
          <a:p>
            <a:pPr marL="1200150" lvl="2" indent="-285750">
              <a:buFontTx/>
              <a:buChar char="-"/>
            </a:pPr>
            <a:r>
              <a:rPr lang="nl-NL" dirty="0"/>
              <a:t>Vraagstukeigenaar (ja/nee) -&gt; </a:t>
            </a:r>
            <a:r>
              <a:rPr lang="nl-NL" dirty="0">
                <a:highlight>
                  <a:srgbClr val="FFFF00"/>
                </a:highlight>
              </a:rPr>
              <a:t>‘ja’ indien kolom Vraagstukeigenaar’ in Excel is </a:t>
            </a:r>
            <a:r>
              <a:rPr lang="nl-NL" dirty="0" err="1">
                <a:highlight>
                  <a:srgbClr val="FFFF00"/>
                </a:highlight>
              </a:rPr>
              <a:t>aangekruisd</a:t>
            </a:r>
            <a:r>
              <a:rPr lang="nl-NL" dirty="0">
                <a:highlight>
                  <a:srgbClr val="FFFF00"/>
                </a:highlight>
              </a:rPr>
              <a:t> </a:t>
            </a:r>
            <a:endParaRPr lang="nl-NL" dirty="0"/>
          </a:p>
          <a:p>
            <a:pPr marL="1200150" lvl="2" indent="-285750">
              <a:buFontTx/>
              <a:buChar char="-"/>
            </a:pPr>
            <a:r>
              <a:rPr lang="nl-NL" dirty="0"/>
              <a:t>Sponsor (ja/nee) -&gt; </a:t>
            </a:r>
            <a:r>
              <a:rPr lang="nl-NL" dirty="0">
                <a:highlight>
                  <a:srgbClr val="FF0000"/>
                </a:highlight>
              </a:rPr>
              <a:t>!!staat niet in Excel</a:t>
            </a:r>
          </a:p>
          <a:p>
            <a:pPr marL="1200150" lvl="2" indent="-285750">
              <a:buFontTx/>
              <a:buChar char="-"/>
            </a:pPr>
            <a:r>
              <a:rPr lang="nl-NL" dirty="0"/>
              <a:t>Opdrachtgever (ja/nee) -&gt; </a:t>
            </a:r>
            <a:r>
              <a:rPr lang="nl-NL" dirty="0">
                <a:highlight>
                  <a:srgbClr val="FF0000"/>
                </a:highlight>
              </a:rPr>
              <a:t>!!staat niet in Excel</a:t>
            </a:r>
            <a:endParaRPr lang="nl-NL" dirty="0"/>
          </a:p>
          <a:p>
            <a:pPr marL="1200150" lvl="2" indent="-285750">
              <a:buFontTx/>
              <a:buChar char="-"/>
            </a:pPr>
            <a:r>
              <a:rPr lang="nl-NL" dirty="0"/>
              <a:t>Perspectiefeigenaar (ja/nee) -&gt; </a:t>
            </a:r>
            <a:r>
              <a:rPr lang="nl-NL" dirty="0">
                <a:highlight>
                  <a:srgbClr val="FFFF00"/>
                </a:highlight>
              </a:rPr>
              <a:t>‘ja’ indien kolom ‘Perspectiefeigenaar’ in Excel is </a:t>
            </a:r>
            <a:r>
              <a:rPr lang="nl-NL" dirty="0" err="1">
                <a:highlight>
                  <a:srgbClr val="FFFF00"/>
                </a:highlight>
              </a:rPr>
              <a:t>aangekruisd</a:t>
            </a:r>
            <a:r>
              <a:rPr lang="nl-NL" dirty="0">
                <a:highlight>
                  <a:srgbClr val="FFFF00"/>
                </a:highlight>
              </a:rPr>
              <a:t> </a:t>
            </a:r>
            <a:endParaRPr lang="nl-NL" dirty="0"/>
          </a:p>
          <a:p>
            <a:pPr marL="1657350" lvl="3" indent="-285750">
              <a:buFontTx/>
              <a:buChar char="-"/>
            </a:pPr>
            <a:r>
              <a:rPr lang="nl-NL" dirty="0"/>
              <a:t>Indien ja: naam perspectief -&gt; </a:t>
            </a:r>
            <a:r>
              <a:rPr lang="nl-NL" dirty="0">
                <a:highlight>
                  <a:srgbClr val="FFFF00"/>
                </a:highlight>
              </a:rPr>
              <a:t>in tabblad perspectiefeigenaar</a:t>
            </a:r>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6317002"/>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6276750"/>
            <a:ext cx="11507616" cy="1754326"/>
          </a:xfrm>
          <a:prstGeom prst="rect">
            <a:avLst/>
          </a:prstGeom>
          <a:noFill/>
        </p:spPr>
        <p:txBody>
          <a:bodyPr wrap="square" rtlCol="0">
            <a:spAutoFit/>
          </a:bodyPr>
          <a:lstStyle/>
          <a:p>
            <a:r>
              <a:rPr lang="nl-NL" b="1" dirty="0"/>
              <a:t>Bijzonderheden opmaak</a:t>
            </a:r>
          </a:p>
          <a:p>
            <a:pPr marL="285750" indent="-285750">
              <a:buFontTx/>
              <a:buChar char="-"/>
            </a:pPr>
            <a:r>
              <a:rPr lang="nl-NL" dirty="0">
                <a:highlight>
                  <a:srgbClr val="FFFF00"/>
                </a:highlight>
              </a:rPr>
              <a:t>Oriëntatie: landscape</a:t>
            </a:r>
          </a:p>
          <a:p>
            <a:pPr marL="285750" indent="-285750">
              <a:buFontTx/>
              <a:buChar char="-"/>
            </a:pPr>
            <a:r>
              <a:rPr lang="nl-NL" dirty="0"/>
              <a:t>GEA-rol in een aparte kleur</a:t>
            </a:r>
          </a:p>
          <a:p>
            <a:pPr marL="285750" indent="-285750">
              <a:buFontTx/>
              <a:buChar char="-"/>
            </a:pPr>
            <a:r>
              <a:rPr lang="nl-NL" dirty="0"/>
              <a:t>Groepering in blokken: (1) opdrachtgever; (2) sponsor; (3) kernteamleden; (4) perspectiefeigenaren; (5) vraagstukeigenaren; (6) overige stakeholders . Indien een stakeholder meerdere rollen heeft, wordt hij/zij meerdere keren opgenomen. Daarbinnen alfabetisch, behalve bij (4), daar sorteren per perspectief.</a:t>
            </a:r>
          </a:p>
        </p:txBody>
      </p:sp>
      <p:cxnSp>
        <p:nvCxnSpPr>
          <p:cNvPr id="8" name="Rechte verbindingslijn 7">
            <a:extLst>
              <a:ext uri="{FF2B5EF4-FFF2-40B4-BE49-F238E27FC236}">
                <a16:creationId xmlns:a16="http://schemas.microsoft.com/office/drawing/2014/main" id="{6D6D9E50-31B7-E54F-AE2E-63219932EB5E}"/>
              </a:ext>
            </a:extLst>
          </p:cNvPr>
          <p:cNvCxnSpPr>
            <a:cxnSpLocks/>
          </p:cNvCxnSpPr>
          <p:nvPr/>
        </p:nvCxnSpPr>
        <p:spPr>
          <a:xfrm>
            <a:off x="378372" y="800568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C12DB6CB-9643-654C-894A-12C1BFD81512}"/>
              </a:ext>
            </a:extLst>
          </p:cNvPr>
          <p:cNvSpPr txBox="1"/>
          <p:nvPr/>
        </p:nvSpPr>
        <p:spPr>
          <a:xfrm>
            <a:off x="520261" y="8022507"/>
            <a:ext cx="11507616" cy="923330"/>
          </a:xfrm>
          <a:prstGeom prst="rect">
            <a:avLst/>
          </a:prstGeom>
          <a:noFill/>
        </p:spPr>
        <p:txBody>
          <a:bodyPr wrap="square" rtlCol="0">
            <a:spAutoFit/>
          </a:bodyPr>
          <a:lstStyle/>
          <a:p>
            <a:r>
              <a:rPr lang="nl-NL" b="1" dirty="0"/>
              <a:t>Opmerkingen</a:t>
            </a:r>
          </a:p>
          <a:p>
            <a:pPr marL="285750" indent="-285750">
              <a:buFontTx/>
              <a:buChar char="-"/>
            </a:pPr>
            <a:r>
              <a:rPr lang="nl-NL" dirty="0"/>
              <a:t>Lijst wordt in meerdere stappen opgebouwd en gebruikt. De inhoud wordt bepaald door de informatie die in een bepaalde stap bekend is. </a:t>
            </a:r>
          </a:p>
        </p:txBody>
      </p:sp>
      <p:sp>
        <p:nvSpPr>
          <p:cNvPr id="13" name="Tekstvak 12">
            <a:extLst>
              <a:ext uri="{FF2B5EF4-FFF2-40B4-BE49-F238E27FC236}">
                <a16:creationId xmlns:a16="http://schemas.microsoft.com/office/drawing/2014/main" id="{6CE67597-0CB9-7B4E-975A-181DE081AF66}"/>
              </a:ext>
            </a:extLst>
          </p:cNvPr>
          <p:cNvSpPr txBox="1"/>
          <p:nvPr/>
        </p:nvSpPr>
        <p:spPr>
          <a:xfrm>
            <a:off x="8965175" y="596058"/>
            <a:ext cx="3316164" cy="369332"/>
          </a:xfrm>
          <a:prstGeom prst="rect">
            <a:avLst/>
          </a:prstGeom>
          <a:noFill/>
        </p:spPr>
        <p:txBody>
          <a:bodyPr wrap="none" rtlCol="0">
            <a:spAutoFit/>
          </a:bodyPr>
          <a:lstStyle/>
          <a:p>
            <a:r>
              <a:rPr lang="nl-NL" dirty="0"/>
              <a:t> Datum laatst gewijzigd: 01-02-22</a:t>
            </a:r>
          </a:p>
        </p:txBody>
      </p:sp>
      <p:sp>
        <p:nvSpPr>
          <p:cNvPr id="14" name="Tekstvak 13">
            <a:extLst>
              <a:ext uri="{FF2B5EF4-FFF2-40B4-BE49-F238E27FC236}">
                <a16:creationId xmlns:a16="http://schemas.microsoft.com/office/drawing/2014/main" id="{8D001644-96F9-3C41-84B9-7BD10530DDDF}"/>
              </a:ext>
            </a:extLst>
          </p:cNvPr>
          <p:cNvSpPr txBox="1"/>
          <p:nvPr/>
        </p:nvSpPr>
        <p:spPr>
          <a:xfrm>
            <a:off x="7835463" y="1134800"/>
            <a:ext cx="4445876" cy="1600438"/>
          </a:xfrm>
          <a:prstGeom prst="rect">
            <a:avLst/>
          </a:prstGeom>
          <a:noFill/>
          <a:ln>
            <a:solidFill>
              <a:schemeClr val="tx1"/>
            </a:solidFill>
          </a:ln>
        </p:spPr>
        <p:txBody>
          <a:bodyPr wrap="square" rtlCol="0">
            <a:spAutoFit/>
          </a:bodyPr>
          <a:lstStyle/>
          <a:p>
            <a:r>
              <a:rPr lang="nl-NL" sz="1400" dirty="0">
                <a:highlight>
                  <a:srgbClr val="FFFF00"/>
                </a:highlight>
              </a:rPr>
              <a:t>Tekst #2:</a:t>
            </a:r>
          </a:p>
          <a:p>
            <a:r>
              <a:rPr lang="nl-NL" sz="1400" dirty="0">
                <a:highlight>
                  <a:srgbClr val="FFFF00"/>
                </a:highlight>
              </a:rPr>
              <a:t>Dit rapport bevat een lijst van stakeholders die betrokken zijn bij het sturen op samenhang. De lijst is gegroepeerd naar de onderkende ‘GEA-rollen’: opdrachtgever, sponsor, kernteamlid, perspectiefeigenaar en vraagstukeigenaar. Een stakeholder kan meerdere rollen vervullen en kan om die reden meerdere keren voorkomen in de lijst.</a:t>
            </a:r>
          </a:p>
        </p:txBody>
      </p:sp>
    </p:spTree>
    <p:extLst>
      <p:ext uri="{BB962C8B-B14F-4D97-AF65-F5344CB8AC3E}">
        <p14:creationId xmlns:p14="http://schemas.microsoft.com/office/powerpoint/2010/main" val="3012378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3060518" cy="369332"/>
          </a:xfrm>
          <a:prstGeom prst="rect">
            <a:avLst/>
          </a:prstGeom>
          <a:noFill/>
        </p:spPr>
        <p:txBody>
          <a:bodyPr wrap="none" rtlCol="0">
            <a:spAutoFit/>
          </a:bodyPr>
          <a:lstStyle/>
          <a:p>
            <a:r>
              <a:rPr lang="nl-NL" dirty="0"/>
              <a:t>Stap 2: Analyseren samenhang</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
        <p:nvSpPr>
          <p:cNvPr id="121" name="Tekstvak 120">
            <a:extLst>
              <a:ext uri="{FF2B5EF4-FFF2-40B4-BE49-F238E27FC236}">
                <a16:creationId xmlns:a16="http://schemas.microsoft.com/office/drawing/2014/main" id="{012A3131-B162-42DF-BF9D-F20C46445DDF}"/>
              </a:ext>
            </a:extLst>
          </p:cNvPr>
          <p:cNvSpPr txBox="1"/>
          <p:nvPr/>
        </p:nvSpPr>
        <p:spPr>
          <a:xfrm flipH="1">
            <a:off x="12148035" y="3976381"/>
            <a:ext cx="638835" cy="369332"/>
          </a:xfrm>
          <a:prstGeom prst="rect">
            <a:avLst/>
          </a:prstGeom>
          <a:noFill/>
        </p:spPr>
        <p:txBody>
          <a:bodyPr wrap="square" rtlCol="0">
            <a:spAutoFit/>
          </a:bodyPr>
          <a:lstStyle/>
          <a:p>
            <a:r>
              <a:rPr lang="nl-NL" dirty="0"/>
              <a:t>0..*</a:t>
            </a:r>
          </a:p>
        </p:txBody>
      </p:sp>
    </p:spTree>
    <p:extLst>
      <p:ext uri="{BB962C8B-B14F-4D97-AF65-F5344CB8AC3E}">
        <p14:creationId xmlns:p14="http://schemas.microsoft.com/office/powerpoint/2010/main" val="952996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2157898" cy="369332"/>
          </a:xfrm>
          <a:prstGeom prst="rect">
            <a:avLst/>
          </a:prstGeom>
          <a:noFill/>
        </p:spPr>
        <p:txBody>
          <a:bodyPr wrap="none" rtlCol="0">
            <a:spAutoFit/>
          </a:bodyPr>
          <a:lstStyle/>
          <a:p>
            <a:r>
              <a:rPr lang="nl-NL" b="1" dirty="0"/>
              <a:t>Rapporten Zingeving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1315587"/>
            <a:ext cx="5289696" cy="4247317"/>
          </a:xfrm>
          <a:prstGeom prst="rect">
            <a:avLst/>
          </a:prstGeom>
          <a:noFill/>
        </p:spPr>
        <p:txBody>
          <a:bodyPr wrap="square" rtlCol="0">
            <a:spAutoFit/>
          </a:bodyPr>
          <a:lstStyle/>
          <a:p>
            <a:r>
              <a:rPr lang="nl-NL" b="1" dirty="0"/>
              <a:t>Rapport #3a: Validatie zingeving</a:t>
            </a:r>
          </a:p>
          <a:p>
            <a:pPr marL="285750" indent="-285750">
              <a:buFontTx/>
              <a:buChar char="-"/>
            </a:pPr>
            <a:r>
              <a:rPr lang="nl-NL" dirty="0"/>
              <a:t>Dit rapport is bedoeld voor een validatiesessie met de directie</a:t>
            </a:r>
          </a:p>
          <a:p>
            <a:pPr marL="285750" indent="-285750">
              <a:buFontTx/>
              <a:buChar char="-"/>
            </a:pPr>
            <a:r>
              <a:rPr lang="nl-NL" dirty="0"/>
              <a:t>Het bevat </a:t>
            </a:r>
            <a:r>
              <a:rPr lang="nl-NL" b="1" dirty="0"/>
              <a:t>alle zingevingsuitspraken die nog niet zijn gevalideerd</a:t>
            </a:r>
            <a:r>
              <a:rPr lang="nl-NL" dirty="0"/>
              <a:t>, dit zijn zingevingsuitspraken die:</a:t>
            </a:r>
          </a:p>
          <a:p>
            <a:pPr marL="742950" lvl="1" indent="-285750">
              <a:buFontTx/>
              <a:buChar char="-"/>
            </a:pPr>
            <a:r>
              <a:rPr lang="nl-NL" dirty="0"/>
              <a:t>een invoerdatum hebben EN</a:t>
            </a:r>
          </a:p>
          <a:p>
            <a:pPr marL="742950" lvl="1" indent="-285750">
              <a:buFontTx/>
              <a:buChar char="-"/>
            </a:pPr>
            <a:r>
              <a:rPr lang="nl-NL" dirty="0"/>
              <a:t>GEEN ingangsdatum hebben EN</a:t>
            </a:r>
          </a:p>
          <a:p>
            <a:pPr marL="742950" lvl="1" indent="-285750">
              <a:buFontTx/>
              <a:buChar char="-"/>
            </a:pPr>
            <a:r>
              <a:rPr lang="nl-NL" dirty="0"/>
              <a:t>GEEN einddatum geldigheid hebben</a:t>
            </a:r>
          </a:p>
          <a:p>
            <a:pPr marL="742950" lvl="1" indent="-285750">
              <a:buFontTx/>
              <a:buChar char="-"/>
            </a:pPr>
            <a:endParaRPr lang="nl-NL" dirty="0"/>
          </a:p>
          <a:p>
            <a:pPr marL="742950" lvl="1" indent="-285750">
              <a:buFontTx/>
              <a:buChar char="-"/>
            </a:pPr>
            <a:endParaRPr lang="nl-NL" dirty="0"/>
          </a:p>
          <a:p>
            <a:pPr lvl="1"/>
            <a:r>
              <a:rPr lang="nl-NL" b="1" u="sng" dirty="0"/>
              <a:t>8-3-2023</a:t>
            </a:r>
          </a:p>
          <a:p>
            <a:pPr lvl="1"/>
            <a:r>
              <a:rPr lang="nl-NL" dirty="0"/>
              <a:t>Als apart rapport! Peildatum is hier niet relevant.</a:t>
            </a:r>
          </a:p>
          <a:p>
            <a:pPr lvl="1"/>
            <a:r>
              <a:rPr lang="nl-NL" dirty="0"/>
              <a:t>Ingangsdatum: 1-1-1970</a:t>
            </a:r>
          </a:p>
          <a:p>
            <a:pPr lvl="1"/>
            <a:r>
              <a:rPr lang="nl-NL" dirty="0"/>
              <a:t>Einddatum: 1-1-2199</a:t>
            </a:r>
          </a:p>
          <a:p>
            <a:pPr lvl="1"/>
            <a:endParaRPr lang="nl-NL" dirty="0"/>
          </a:p>
        </p:txBody>
      </p:sp>
      <p:sp>
        <p:nvSpPr>
          <p:cNvPr id="13" name="Tekstvak 12">
            <a:extLst>
              <a:ext uri="{FF2B5EF4-FFF2-40B4-BE49-F238E27FC236}">
                <a16:creationId xmlns:a16="http://schemas.microsoft.com/office/drawing/2014/main" id="{37944D23-CC8E-8E42-9C40-855B422FD315}"/>
              </a:ext>
            </a:extLst>
          </p:cNvPr>
          <p:cNvSpPr txBox="1"/>
          <p:nvPr/>
        </p:nvSpPr>
        <p:spPr>
          <a:xfrm>
            <a:off x="9118150" y="42511"/>
            <a:ext cx="3316164" cy="369332"/>
          </a:xfrm>
          <a:prstGeom prst="rect">
            <a:avLst/>
          </a:prstGeom>
          <a:noFill/>
        </p:spPr>
        <p:txBody>
          <a:bodyPr wrap="none" rtlCol="0">
            <a:spAutoFit/>
          </a:bodyPr>
          <a:lstStyle/>
          <a:p>
            <a:r>
              <a:rPr lang="nl-NL" dirty="0"/>
              <a:t> Datum laatst gewijzigd: 17-03-22</a:t>
            </a:r>
          </a:p>
        </p:txBody>
      </p:sp>
      <p:sp>
        <p:nvSpPr>
          <p:cNvPr id="15" name="Tekstvak 14">
            <a:extLst>
              <a:ext uri="{FF2B5EF4-FFF2-40B4-BE49-F238E27FC236}">
                <a16:creationId xmlns:a16="http://schemas.microsoft.com/office/drawing/2014/main" id="{D2240677-E54C-0D45-9AF3-A332679FE0DA}"/>
              </a:ext>
            </a:extLst>
          </p:cNvPr>
          <p:cNvSpPr txBox="1"/>
          <p:nvPr/>
        </p:nvSpPr>
        <p:spPr>
          <a:xfrm>
            <a:off x="6473302" y="1296973"/>
            <a:ext cx="5289696" cy="5078313"/>
          </a:xfrm>
          <a:prstGeom prst="rect">
            <a:avLst/>
          </a:prstGeom>
          <a:noFill/>
        </p:spPr>
        <p:txBody>
          <a:bodyPr wrap="square" rtlCol="0">
            <a:spAutoFit/>
          </a:bodyPr>
          <a:lstStyle/>
          <a:p>
            <a:r>
              <a:rPr lang="nl-NL" b="1" dirty="0"/>
              <a:t>Rapport #3b:  Overzicht zingeving</a:t>
            </a:r>
          </a:p>
          <a:p>
            <a:pPr marL="285750" indent="-285750">
              <a:buFontTx/>
              <a:buChar char="-"/>
            </a:pPr>
            <a:r>
              <a:rPr lang="nl-NL" dirty="0"/>
              <a:t>Dit rapport is bedoeld als een overzicht van </a:t>
            </a:r>
            <a:r>
              <a:rPr lang="nl-NL" b="1" dirty="0"/>
              <a:t>alle op een peildatum gevalideerde zingevingsuitspraken</a:t>
            </a:r>
            <a:r>
              <a:rPr lang="nl-NL" dirty="0"/>
              <a:t>, dit zijn de uitspraken die:</a:t>
            </a:r>
          </a:p>
          <a:p>
            <a:pPr marL="742950" lvl="1" indent="-285750">
              <a:buFontTx/>
              <a:buChar char="-"/>
            </a:pPr>
            <a:r>
              <a:rPr lang="nl-NL" dirty="0"/>
              <a:t>Een invoerdatum hebben EN</a:t>
            </a:r>
          </a:p>
          <a:p>
            <a:pPr marL="742950" lvl="1" indent="-285750">
              <a:buFontTx/>
              <a:buChar char="-"/>
            </a:pPr>
            <a:r>
              <a:rPr lang="nl-NL" dirty="0"/>
              <a:t>Een ingangsdatum hebben die ligt op of voor de peildatum EN</a:t>
            </a:r>
          </a:p>
          <a:p>
            <a:pPr marL="742950" lvl="1" indent="-285750">
              <a:buFontTx/>
              <a:buChar char="-"/>
            </a:pPr>
            <a:r>
              <a:rPr lang="nl-NL" dirty="0"/>
              <a:t>GEEN einddatum geldigheid hebben OF een einddatum geldigheid hebben die ligt op of na de peildatum </a:t>
            </a:r>
          </a:p>
          <a:p>
            <a:pPr marL="742950" lvl="1" indent="-285750">
              <a:buFontTx/>
              <a:buChar char="-"/>
            </a:pPr>
            <a:endParaRPr lang="nl-NL" dirty="0"/>
          </a:p>
          <a:p>
            <a:pPr marL="742950" lvl="1" indent="-285750">
              <a:buFontTx/>
              <a:buChar char="-"/>
            </a:pPr>
            <a:r>
              <a:rPr lang="nl-NL" b="1" u="sng" dirty="0"/>
              <a:t>8-3-2023</a:t>
            </a:r>
          </a:p>
          <a:p>
            <a:pPr marL="742950" lvl="1" indent="-285750">
              <a:buFontTx/>
              <a:buChar char="-"/>
            </a:pPr>
            <a:r>
              <a:rPr lang="nl-NL" dirty="0"/>
              <a:t>1-1-1970 &amp; 1-1-2199 niet tonen</a:t>
            </a:r>
          </a:p>
          <a:p>
            <a:pPr marL="742950" lvl="1" indent="-285750">
              <a:buFontTx/>
              <a:buChar char="-"/>
            </a:pPr>
            <a:r>
              <a:rPr lang="nl-NL" dirty="0"/>
              <a:t>1-1-2199 niet tonen in rapportage maar voor berekening</a:t>
            </a:r>
          </a:p>
          <a:p>
            <a:pPr marL="742950" lvl="1" indent="-285750">
              <a:buFontTx/>
              <a:buChar char="-"/>
            </a:pPr>
            <a:r>
              <a:rPr lang="nl-NL" dirty="0"/>
              <a:t>Verlopen en Toekomst niet tonen</a:t>
            </a:r>
          </a:p>
          <a:p>
            <a:pPr marL="742950" lvl="1" indent="-285750">
              <a:buFontTx/>
              <a:buChar char="-"/>
            </a:pPr>
            <a:r>
              <a:rPr lang="nl-NL" dirty="0"/>
              <a:t>Aantallen tonen die in het rapport voorkomen – geldige op de peildatum (niet totaal)</a:t>
            </a:r>
          </a:p>
        </p:txBody>
      </p:sp>
      <p:cxnSp>
        <p:nvCxnSpPr>
          <p:cNvPr id="16" name="Rechte verbindingslijn 15">
            <a:extLst>
              <a:ext uri="{FF2B5EF4-FFF2-40B4-BE49-F238E27FC236}">
                <a16:creationId xmlns:a16="http://schemas.microsoft.com/office/drawing/2014/main" id="{239B60F0-F491-A244-9ECC-9DDAABFA4678}"/>
              </a:ext>
            </a:extLst>
          </p:cNvPr>
          <p:cNvCxnSpPr/>
          <p:nvPr/>
        </p:nvCxnSpPr>
        <p:spPr>
          <a:xfrm>
            <a:off x="2741257" y="6753845"/>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B84B9111-B8D8-734F-A327-104834DE125B}"/>
              </a:ext>
            </a:extLst>
          </p:cNvPr>
          <p:cNvCxnSpPr>
            <a:cxnSpLocks/>
          </p:cNvCxnSpPr>
          <p:nvPr/>
        </p:nvCxnSpPr>
        <p:spPr>
          <a:xfrm>
            <a:off x="3611108" y="7933189"/>
            <a:ext cx="2208687" cy="0"/>
          </a:xfrm>
          <a:prstGeom prst="line">
            <a:avLst/>
          </a:prstGeom>
          <a:ln w="222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7A6EB2D0-8D0C-8A48-AAE7-A367302C4D62}"/>
              </a:ext>
            </a:extLst>
          </p:cNvPr>
          <p:cNvCxnSpPr>
            <a:cxnSpLocks/>
          </p:cNvCxnSpPr>
          <p:nvPr/>
        </p:nvCxnSpPr>
        <p:spPr>
          <a:xfrm flipV="1">
            <a:off x="4187944" y="6486559"/>
            <a:ext cx="0" cy="207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2653D45F-E657-504D-9A8E-684044C153F4}"/>
              </a:ext>
            </a:extLst>
          </p:cNvPr>
          <p:cNvCxnSpPr>
            <a:cxnSpLocks/>
          </p:cNvCxnSpPr>
          <p:nvPr/>
        </p:nvCxnSpPr>
        <p:spPr>
          <a:xfrm>
            <a:off x="4495847" y="8273159"/>
            <a:ext cx="1323948" cy="0"/>
          </a:xfrm>
          <a:prstGeom prst="line">
            <a:avLst/>
          </a:prstGeom>
          <a:ln w="222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58836105-B781-1D41-AB87-7C9B09125602}"/>
              </a:ext>
            </a:extLst>
          </p:cNvPr>
          <p:cNvCxnSpPr/>
          <p:nvPr/>
        </p:nvCxnSpPr>
        <p:spPr>
          <a:xfrm>
            <a:off x="3468847" y="7058645"/>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6" name="Tekstvak 25">
            <a:extLst>
              <a:ext uri="{FF2B5EF4-FFF2-40B4-BE49-F238E27FC236}">
                <a16:creationId xmlns:a16="http://schemas.microsoft.com/office/drawing/2014/main" id="{A2901D38-B6B3-A44F-B485-B53FBB50C9DE}"/>
              </a:ext>
            </a:extLst>
          </p:cNvPr>
          <p:cNvSpPr txBox="1"/>
          <p:nvPr/>
        </p:nvSpPr>
        <p:spPr>
          <a:xfrm>
            <a:off x="3135705" y="5985568"/>
            <a:ext cx="1617900" cy="369332"/>
          </a:xfrm>
          <a:prstGeom prst="rect">
            <a:avLst/>
          </a:prstGeom>
          <a:noFill/>
        </p:spPr>
        <p:txBody>
          <a:bodyPr wrap="square" rtlCol="0">
            <a:spAutoFit/>
          </a:bodyPr>
          <a:lstStyle/>
          <a:p>
            <a:pPr lvl="1"/>
            <a:r>
              <a:rPr lang="nl-NL" dirty="0"/>
              <a:t>Peildatum</a:t>
            </a:r>
          </a:p>
        </p:txBody>
      </p:sp>
      <p:sp>
        <p:nvSpPr>
          <p:cNvPr id="27" name="Tekstvak 26">
            <a:extLst>
              <a:ext uri="{FF2B5EF4-FFF2-40B4-BE49-F238E27FC236}">
                <a16:creationId xmlns:a16="http://schemas.microsoft.com/office/drawing/2014/main" id="{C60A66E4-7F6C-CF41-B9D2-2B45FB77D26C}"/>
              </a:ext>
            </a:extLst>
          </p:cNvPr>
          <p:cNvSpPr txBox="1"/>
          <p:nvPr/>
        </p:nvSpPr>
        <p:spPr>
          <a:xfrm>
            <a:off x="4650533" y="5923677"/>
            <a:ext cx="1617900" cy="369332"/>
          </a:xfrm>
          <a:prstGeom prst="rect">
            <a:avLst/>
          </a:prstGeom>
          <a:noFill/>
        </p:spPr>
        <p:txBody>
          <a:bodyPr wrap="square" rtlCol="0">
            <a:spAutoFit/>
          </a:bodyPr>
          <a:lstStyle/>
          <a:p>
            <a:pPr lvl="1"/>
            <a:r>
              <a:rPr lang="nl-NL" dirty="0"/>
              <a:t>Nu</a:t>
            </a:r>
          </a:p>
        </p:txBody>
      </p:sp>
      <p:cxnSp>
        <p:nvCxnSpPr>
          <p:cNvPr id="28" name="Rechte verbindingslijn 27">
            <a:extLst>
              <a:ext uri="{FF2B5EF4-FFF2-40B4-BE49-F238E27FC236}">
                <a16:creationId xmlns:a16="http://schemas.microsoft.com/office/drawing/2014/main" id="{E6F5B963-F16D-2D44-911F-75BA2531CC35}"/>
              </a:ext>
            </a:extLst>
          </p:cNvPr>
          <p:cNvCxnSpPr>
            <a:cxnSpLocks/>
          </p:cNvCxnSpPr>
          <p:nvPr/>
        </p:nvCxnSpPr>
        <p:spPr>
          <a:xfrm flipV="1">
            <a:off x="5325083" y="6511318"/>
            <a:ext cx="0" cy="2046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kstvak 28">
            <a:extLst>
              <a:ext uri="{FF2B5EF4-FFF2-40B4-BE49-F238E27FC236}">
                <a16:creationId xmlns:a16="http://schemas.microsoft.com/office/drawing/2014/main" id="{DD189D95-9C62-E54F-8A46-D7C318C8BE1E}"/>
              </a:ext>
            </a:extLst>
          </p:cNvPr>
          <p:cNvSpPr txBox="1"/>
          <p:nvPr/>
        </p:nvSpPr>
        <p:spPr>
          <a:xfrm>
            <a:off x="643739" y="6569179"/>
            <a:ext cx="1825784" cy="369332"/>
          </a:xfrm>
          <a:prstGeom prst="rect">
            <a:avLst/>
          </a:prstGeom>
          <a:noFill/>
        </p:spPr>
        <p:txBody>
          <a:bodyPr wrap="square" rtlCol="0">
            <a:spAutoFit/>
          </a:bodyPr>
          <a:lstStyle/>
          <a:p>
            <a:pPr lvl="1"/>
            <a:r>
              <a:rPr lang="nl-NL" dirty="0"/>
              <a:t>Uitspraak 1</a:t>
            </a:r>
          </a:p>
        </p:txBody>
      </p:sp>
      <p:sp>
        <p:nvSpPr>
          <p:cNvPr id="30" name="Tekstvak 29">
            <a:extLst>
              <a:ext uri="{FF2B5EF4-FFF2-40B4-BE49-F238E27FC236}">
                <a16:creationId xmlns:a16="http://schemas.microsoft.com/office/drawing/2014/main" id="{C2039447-69AC-7B47-B924-36BEC33FC00D}"/>
              </a:ext>
            </a:extLst>
          </p:cNvPr>
          <p:cNvSpPr txBox="1"/>
          <p:nvPr/>
        </p:nvSpPr>
        <p:spPr>
          <a:xfrm>
            <a:off x="643739" y="6961215"/>
            <a:ext cx="1825784" cy="369332"/>
          </a:xfrm>
          <a:prstGeom prst="rect">
            <a:avLst/>
          </a:prstGeom>
          <a:noFill/>
        </p:spPr>
        <p:txBody>
          <a:bodyPr wrap="square" rtlCol="0">
            <a:spAutoFit/>
          </a:bodyPr>
          <a:lstStyle/>
          <a:p>
            <a:pPr lvl="1"/>
            <a:r>
              <a:rPr lang="nl-NL" dirty="0"/>
              <a:t>Uitspraak 2</a:t>
            </a:r>
          </a:p>
        </p:txBody>
      </p:sp>
      <p:sp>
        <p:nvSpPr>
          <p:cNvPr id="31" name="Tekstvak 30">
            <a:extLst>
              <a:ext uri="{FF2B5EF4-FFF2-40B4-BE49-F238E27FC236}">
                <a16:creationId xmlns:a16="http://schemas.microsoft.com/office/drawing/2014/main" id="{5623F922-CC1F-6848-84F6-126E7EC5C7C1}"/>
              </a:ext>
            </a:extLst>
          </p:cNvPr>
          <p:cNvSpPr txBox="1"/>
          <p:nvPr/>
        </p:nvSpPr>
        <p:spPr>
          <a:xfrm>
            <a:off x="643739" y="7745286"/>
            <a:ext cx="1825784" cy="369332"/>
          </a:xfrm>
          <a:prstGeom prst="rect">
            <a:avLst/>
          </a:prstGeom>
          <a:noFill/>
        </p:spPr>
        <p:txBody>
          <a:bodyPr wrap="square" rtlCol="0">
            <a:spAutoFit/>
          </a:bodyPr>
          <a:lstStyle/>
          <a:p>
            <a:pPr lvl="1"/>
            <a:r>
              <a:rPr lang="nl-NL" dirty="0"/>
              <a:t>Uitspraak 4</a:t>
            </a:r>
          </a:p>
        </p:txBody>
      </p:sp>
      <p:sp>
        <p:nvSpPr>
          <p:cNvPr id="32" name="Tekstvak 31">
            <a:extLst>
              <a:ext uri="{FF2B5EF4-FFF2-40B4-BE49-F238E27FC236}">
                <a16:creationId xmlns:a16="http://schemas.microsoft.com/office/drawing/2014/main" id="{C5CFB7CD-EA15-2641-AD83-E3294232736B}"/>
              </a:ext>
            </a:extLst>
          </p:cNvPr>
          <p:cNvSpPr txBox="1"/>
          <p:nvPr/>
        </p:nvSpPr>
        <p:spPr>
          <a:xfrm>
            <a:off x="643739" y="8137321"/>
            <a:ext cx="1825784" cy="369332"/>
          </a:xfrm>
          <a:prstGeom prst="rect">
            <a:avLst/>
          </a:prstGeom>
          <a:noFill/>
        </p:spPr>
        <p:txBody>
          <a:bodyPr wrap="square" rtlCol="0">
            <a:spAutoFit/>
          </a:bodyPr>
          <a:lstStyle/>
          <a:p>
            <a:pPr lvl="1"/>
            <a:r>
              <a:rPr lang="nl-NL" dirty="0"/>
              <a:t>Uitspraak 5</a:t>
            </a:r>
          </a:p>
        </p:txBody>
      </p:sp>
      <p:pic>
        <p:nvPicPr>
          <p:cNvPr id="3" name="Afbeelding 2">
            <a:extLst>
              <a:ext uri="{FF2B5EF4-FFF2-40B4-BE49-F238E27FC236}">
                <a16:creationId xmlns:a16="http://schemas.microsoft.com/office/drawing/2014/main" id="{4924983C-7E0C-8B41-B82D-DF1DDB887491}"/>
              </a:ext>
            </a:extLst>
          </p:cNvPr>
          <p:cNvPicPr>
            <a:picLocks noChangeAspect="1"/>
          </p:cNvPicPr>
          <p:nvPr/>
        </p:nvPicPr>
        <p:blipFill>
          <a:blip r:embed="rId2"/>
          <a:stretch>
            <a:fillRect/>
          </a:stretch>
        </p:blipFill>
        <p:spPr>
          <a:xfrm>
            <a:off x="6081476" y="6914709"/>
            <a:ext cx="380739" cy="386257"/>
          </a:xfrm>
          <a:prstGeom prst="rect">
            <a:avLst/>
          </a:prstGeom>
        </p:spPr>
      </p:pic>
      <p:pic>
        <p:nvPicPr>
          <p:cNvPr id="23" name="Afbeelding 22">
            <a:extLst>
              <a:ext uri="{FF2B5EF4-FFF2-40B4-BE49-F238E27FC236}">
                <a16:creationId xmlns:a16="http://schemas.microsoft.com/office/drawing/2014/main" id="{EB943802-CFBF-434A-BA3E-69D3E62F266E}"/>
              </a:ext>
            </a:extLst>
          </p:cNvPr>
          <p:cNvPicPr>
            <a:picLocks noChangeAspect="1"/>
          </p:cNvPicPr>
          <p:nvPr/>
        </p:nvPicPr>
        <p:blipFill>
          <a:blip r:embed="rId2"/>
          <a:stretch>
            <a:fillRect/>
          </a:stretch>
        </p:blipFill>
        <p:spPr>
          <a:xfrm>
            <a:off x="6081476" y="7767881"/>
            <a:ext cx="380739" cy="386257"/>
          </a:xfrm>
          <a:prstGeom prst="rect">
            <a:avLst/>
          </a:prstGeom>
        </p:spPr>
      </p:pic>
      <p:pic>
        <p:nvPicPr>
          <p:cNvPr id="8" name="Afbeelding 7">
            <a:extLst>
              <a:ext uri="{FF2B5EF4-FFF2-40B4-BE49-F238E27FC236}">
                <a16:creationId xmlns:a16="http://schemas.microsoft.com/office/drawing/2014/main" id="{19092A38-60E3-1344-B260-81796BF45B5C}"/>
              </a:ext>
            </a:extLst>
          </p:cNvPr>
          <p:cNvPicPr>
            <a:picLocks noChangeAspect="1"/>
          </p:cNvPicPr>
          <p:nvPr/>
        </p:nvPicPr>
        <p:blipFill>
          <a:blip r:embed="rId3"/>
          <a:stretch>
            <a:fillRect/>
          </a:stretch>
        </p:blipFill>
        <p:spPr>
          <a:xfrm>
            <a:off x="6081476" y="6506132"/>
            <a:ext cx="380735" cy="372577"/>
          </a:xfrm>
          <a:prstGeom prst="rect">
            <a:avLst/>
          </a:prstGeom>
        </p:spPr>
      </p:pic>
      <p:pic>
        <p:nvPicPr>
          <p:cNvPr id="33" name="Afbeelding 32">
            <a:extLst>
              <a:ext uri="{FF2B5EF4-FFF2-40B4-BE49-F238E27FC236}">
                <a16:creationId xmlns:a16="http://schemas.microsoft.com/office/drawing/2014/main" id="{C307C21A-13B0-884F-BD1A-CDDFC47AE6B5}"/>
              </a:ext>
            </a:extLst>
          </p:cNvPr>
          <p:cNvPicPr>
            <a:picLocks noChangeAspect="1"/>
          </p:cNvPicPr>
          <p:nvPr/>
        </p:nvPicPr>
        <p:blipFill>
          <a:blip r:embed="rId3"/>
          <a:stretch>
            <a:fillRect/>
          </a:stretch>
        </p:blipFill>
        <p:spPr>
          <a:xfrm>
            <a:off x="6079647" y="8184952"/>
            <a:ext cx="380735" cy="372577"/>
          </a:xfrm>
          <a:prstGeom prst="rect">
            <a:avLst/>
          </a:prstGeom>
        </p:spPr>
      </p:pic>
      <p:sp>
        <p:nvSpPr>
          <p:cNvPr id="34" name="Tekstvak 33">
            <a:extLst>
              <a:ext uri="{FF2B5EF4-FFF2-40B4-BE49-F238E27FC236}">
                <a16:creationId xmlns:a16="http://schemas.microsoft.com/office/drawing/2014/main" id="{47536283-C8FA-9243-9791-FEDCE0776091}"/>
              </a:ext>
            </a:extLst>
          </p:cNvPr>
          <p:cNvSpPr txBox="1"/>
          <p:nvPr/>
        </p:nvSpPr>
        <p:spPr>
          <a:xfrm>
            <a:off x="643739" y="7353251"/>
            <a:ext cx="1825784" cy="369332"/>
          </a:xfrm>
          <a:prstGeom prst="rect">
            <a:avLst/>
          </a:prstGeom>
          <a:noFill/>
        </p:spPr>
        <p:txBody>
          <a:bodyPr wrap="square" rtlCol="0">
            <a:spAutoFit/>
          </a:bodyPr>
          <a:lstStyle/>
          <a:p>
            <a:pPr lvl="1"/>
            <a:r>
              <a:rPr lang="nl-NL" dirty="0"/>
              <a:t>Uitspraak 3</a:t>
            </a:r>
          </a:p>
        </p:txBody>
      </p:sp>
      <p:cxnSp>
        <p:nvCxnSpPr>
          <p:cNvPr id="35" name="Rechte verbindingslijn 34">
            <a:extLst>
              <a:ext uri="{FF2B5EF4-FFF2-40B4-BE49-F238E27FC236}">
                <a16:creationId xmlns:a16="http://schemas.microsoft.com/office/drawing/2014/main" id="{EBFD1937-E35A-0141-B458-B1BC733ABBC6}"/>
              </a:ext>
            </a:extLst>
          </p:cNvPr>
          <p:cNvCxnSpPr/>
          <p:nvPr/>
        </p:nvCxnSpPr>
        <p:spPr>
          <a:xfrm>
            <a:off x="3020265" y="7481644"/>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36" name="Afbeelding 35">
            <a:extLst>
              <a:ext uri="{FF2B5EF4-FFF2-40B4-BE49-F238E27FC236}">
                <a16:creationId xmlns:a16="http://schemas.microsoft.com/office/drawing/2014/main" id="{C10BCCAD-C665-5A40-9EDC-88C76DB07CA3}"/>
              </a:ext>
            </a:extLst>
          </p:cNvPr>
          <p:cNvPicPr>
            <a:picLocks noChangeAspect="1"/>
          </p:cNvPicPr>
          <p:nvPr/>
        </p:nvPicPr>
        <p:blipFill>
          <a:blip r:embed="rId2"/>
          <a:stretch>
            <a:fillRect/>
          </a:stretch>
        </p:blipFill>
        <p:spPr>
          <a:xfrm>
            <a:off x="6079643" y="7319733"/>
            <a:ext cx="380739" cy="386257"/>
          </a:xfrm>
          <a:prstGeom prst="rect">
            <a:avLst/>
          </a:prstGeom>
        </p:spPr>
      </p:pic>
    </p:spTree>
    <p:extLst>
      <p:ext uri="{BB962C8B-B14F-4D97-AF65-F5344CB8AC3E}">
        <p14:creationId xmlns:p14="http://schemas.microsoft.com/office/powerpoint/2010/main" val="755055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378554" cy="369332"/>
          </a:xfrm>
          <a:prstGeom prst="rect">
            <a:avLst/>
          </a:prstGeom>
          <a:solidFill>
            <a:schemeClr val="accent2"/>
          </a:solidFill>
        </p:spPr>
        <p:txBody>
          <a:bodyPr wrap="none" rtlCol="0">
            <a:spAutoFit/>
          </a:bodyPr>
          <a:lstStyle/>
          <a:p>
            <a:r>
              <a:rPr lang="nl-NL" b="1" dirty="0"/>
              <a:t>Rapport #3a – Validatie Zingeving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7499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091039"/>
            <a:ext cx="11803037" cy="3970318"/>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generatie rapport</a:t>
            </a:r>
          </a:p>
          <a:p>
            <a:pPr marL="285750" indent="-285750">
              <a:buFontTx/>
              <a:buChar char="-"/>
            </a:pPr>
            <a:r>
              <a:rPr lang="nl-NL" dirty="0"/>
              <a:t>Toelichting op zingeving (zie tekst#3a)</a:t>
            </a:r>
          </a:p>
          <a:p>
            <a:pPr marL="285750" indent="-285750">
              <a:buFontTx/>
              <a:buChar char="-"/>
            </a:pPr>
            <a:r>
              <a:rPr lang="nl-NL" dirty="0"/>
              <a:t>Tabel met </a:t>
            </a:r>
            <a:r>
              <a:rPr lang="nl-NL" b="1" dirty="0"/>
              <a:t>niet gevalideerde zingevingsuitspraken </a:t>
            </a:r>
            <a:r>
              <a:rPr lang="nl-NL" dirty="0"/>
              <a:t>(zie vorige slide voor de afleidingsregel):</a:t>
            </a:r>
          </a:p>
          <a:p>
            <a:pPr marL="742950" lvl="1" indent="-285750">
              <a:buFontTx/>
              <a:buChar char="-"/>
            </a:pPr>
            <a:r>
              <a:rPr lang="nl-NL" dirty="0" err="1">
                <a:highlight>
                  <a:srgbClr val="FFFF00"/>
                </a:highlight>
              </a:rPr>
              <a:t>Id</a:t>
            </a:r>
            <a:r>
              <a:rPr lang="nl-NL" dirty="0">
                <a:highlight>
                  <a:srgbClr val="FFFF00"/>
                </a:highlight>
              </a:rPr>
              <a:t> </a:t>
            </a:r>
            <a:r>
              <a:rPr lang="nl-NL" dirty="0">
                <a:highlight>
                  <a:srgbClr val="FFFF00"/>
                </a:highlight>
                <a:sym typeface="Wingdings" panose="05000000000000000000" pitchFamily="2" charset="2"/>
              </a:rPr>
              <a:t> Niet overal gevuld</a:t>
            </a:r>
            <a:endParaRPr lang="nl-NL" dirty="0">
              <a:highlight>
                <a:srgbClr val="FFFF00"/>
              </a:highlight>
            </a:endParaRPr>
          </a:p>
          <a:p>
            <a:pPr marL="742950" lvl="1" indent="-285750">
              <a:buFontTx/>
              <a:buChar char="-"/>
            </a:pPr>
            <a:r>
              <a:rPr lang="nl-NL" dirty="0">
                <a:highlight>
                  <a:srgbClr val="FF0000"/>
                </a:highlight>
              </a:rPr>
              <a:t>Volledige naam </a:t>
            </a:r>
            <a:r>
              <a:rPr lang="nl-NL" dirty="0">
                <a:highlight>
                  <a:srgbClr val="FF0000"/>
                </a:highlight>
                <a:sym typeface="Wingdings" panose="05000000000000000000" pitchFamily="2" charset="2"/>
              </a:rPr>
              <a:t> Is dit Name in </a:t>
            </a:r>
            <a:r>
              <a:rPr lang="nl-NL" dirty="0" err="1">
                <a:highlight>
                  <a:srgbClr val="FF0000"/>
                </a:highlight>
                <a:sym typeface="Wingdings" panose="05000000000000000000" pitchFamily="2" charset="2"/>
              </a:rPr>
              <a:t>Sparx</a:t>
            </a:r>
            <a:r>
              <a:rPr lang="nl-NL" dirty="0">
                <a:highlight>
                  <a:srgbClr val="FF0000"/>
                </a:highlight>
                <a:sym typeface="Wingdings" panose="05000000000000000000" pitchFamily="2" charset="2"/>
              </a:rPr>
              <a:t>??</a:t>
            </a:r>
            <a:endParaRPr lang="nl-NL" dirty="0">
              <a:highlight>
                <a:srgbClr val="FF0000"/>
              </a:highlight>
            </a:endParaRPr>
          </a:p>
          <a:p>
            <a:pPr marL="742950" lvl="1" indent="-285750">
              <a:buFontTx/>
              <a:buChar char="-"/>
            </a:pPr>
            <a:r>
              <a:rPr lang="nl-NL" dirty="0">
                <a:highlight>
                  <a:srgbClr val="FFFF00"/>
                </a:highlight>
              </a:rPr>
              <a:t>Brondocument </a:t>
            </a:r>
            <a:r>
              <a:rPr lang="nl-NL" dirty="0">
                <a:highlight>
                  <a:srgbClr val="FFFF00"/>
                </a:highlight>
                <a:sym typeface="Wingdings" panose="05000000000000000000" pitchFamily="2" charset="2"/>
              </a:rPr>
              <a:t> Relaties zijn niet gelegd?</a:t>
            </a:r>
            <a:endParaRPr lang="nl-NL" dirty="0">
              <a:highlight>
                <a:srgbClr val="FFFF00"/>
              </a:highlight>
            </a:endParaRPr>
          </a:p>
          <a:p>
            <a:pPr marL="742950" lvl="1" indent="-285750">
              <a:buFontTx/>
              <a:buChar char="-"/>
            </a:pPr>
            <a:r>
              <a:rPr lang="nl-NL" dirty="0">
                <a:highlight>
                  <a:srgbClr val="FFFF00"/>
                </a:highlight>
              </a:rPr>
              <a:t>Paginanummer </a:t>
            </a:r>
            <a:r>
              <a:rPr lang="nl-NL" dirty="0">
                <a:highlight>
                  <a:srgbClr val="FFFF00"/>
                </a:highlight>
                <a:sym typeface="Wingdings" panose="05000000000000000000" pitchFamily="2" charset="2"/>
              </a:rPr>
              <a:t> Relaties zijn niet gelegd?</a:t>
            </a:r>
            <a:endParaRPr lang="nl-NL" dirty="0">
              <a:highlight>
                <a:srgbClr val="FFFF00"/>
              </a:highlight>
            </a:endParaRPr>
          </a:p>
          <a:p>
            <a:pPr marL="742950" lvl="1" indent="-285750">
              <a:buFontTx/>
              <a:buChar char="-"/>
            </a:pPr>
            <a:r>
              <a:rPr lang="nl-NL" dirty="0">
                <a:highlight>
                  <a:srgbClr val="FFFF00"/>
                </a:highlight>
              </a:rPr>
              <a:t>Belang </a:t>
            </a:r>
            <a:r>
              <a:rPr lang="nl-NL" dirty="0">
                <a:highlight>
                  <a:srgbClr val="FFFF00"/>
                </a:highlight>
                <a:sym typeface="Wingdings" panose="05000000000000000000" pitchFamily="2" charset="2"/>
              </a:rPr>
              <a:t> Relaties zijn niet gelegd? En komt uit Bron of bedoel je een andere?</a:t>
            </a:r>
            <a:endParaRPr lang="nl-NL" strike="sngStrike" dirty="0">
              <a:highlight>
                <a:srgbClr val="FFFF00"/>
              </a:highlight>
            </a:endParaRPr>
          </a:p>
          <a:p>
            <a:pPr marL="285750" indent="-285750">
              <a:buFontTx/>
              <a:buChar char="-"/>
            </a:pPr>
            <a:r>
              <a:rPr lang="nl-NL" dirty="0"/>
              <a:t>OPTIONEEL: Grafische weergave van aantal uitspraken per type (zie figuur 39 uit NL-boek)</a:t>
            </a:r>
          </a:p>
          <a:p>
            <a:pPr marL="285750" indent="-285750">
              <a:buFontTx/>
              <a:buChar char="-"/>
            </a:pPr>
            <a:r>
              <a:rPr lang="nl-NL" dirty="0">
                <a:highlight>
                  <a:srgbClr val="00FF00"/>
                </a:highlight>
              </a:rPr>
              <a:t>OPTIONEEL: Tabel met uitkomsten o.b.v. de toetsingscriteria. Zie hieronder voor de criteria. In de rapportage wordt per criterium aangegeven: OK (groen) of AANDACHTSPUNT (rood)</a:t>
            </a:r>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1" y="4696049"/>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5703847"/>
            <a:ext cx="7023461" cy="954107"/>
          </a:xfrm>
          <a:prstGeom prst="rect">
            <a:avLst/>
          </a:prstGeom>
          <a:noFill/>
        </p:spPr>
        <p:txBody>
          <a:bodyPr wrap="none" rtlCol="0">
            <a:spAutoFit/>
          </a:bodyPr>
          <a:lstStyle/>
          <a:p>
            <a:r>
              <a:rPr lang="nl-NL" sz="1400" b="1" dirty="0"/>
              <a:t>Bijzonderheden opmaak</a:t>
            </a:r>
          </a:p>
          <a:p>
            <a:pPr marL="285750" indent="-285750">
              <a:buFontTx/>
              <a:buChar char="-"/>
            </a:pPr>
            <a:r>
              <a:rPr lang="nl-NL" sz="1400" dirty="0"/>
              <a:t>Groeperen per type uitspraak in de volgorde: missie, visie, kernwaarden, doelen, strategie</a:t>
            </a:r>
          </a:p>
          <a:p>
            <a:pPr marL="285750" indent="-285750">
              <a:buFontTx/>
              <a:buChar char="-"/>
            </a:pPr>
            <a:r>
              <a:rPr lang="nl-NL" sz="1400" dirty="0"/>
              <a:t>Kleurenpalet uit het boek (voor grafische weergave)</a:t>
            </a:r>
          </a:p>
          <a:p>
            <a:pPr marL="285750" indent="-285750">
              <a:buFontTx/>
              <a:buChar char="-"/>
            </a:pPr>
            <a:r>
              <a:rPr lang="nl-NL" sz="1400" dirty="0">
                <a:highlight>
                  <a:srgbClr val="FF00FF"/>
                </a:highlight>
              </a:rPr>
              <a:t>Als veld leeg is dan opschuiven</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669260"/>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9993"/>
            <a:ext cx="11507616" cy="3970318"/>
          </a:xfrm>
          <a:prstGeom prst="rect">
            <a:avLst/>
          </a:prstGeom>
          <a:noFill/>
        </p:spPr>
        <p:txBody>
          <a:bodyPr wrap="square" rtlCol="0">
            <a:spAutoFit/>
          </a:bodyPr>
          <a:lstStyle/>
          <a:p>
            <a:r>
              <a:rPr lang="nl-NL" b="1" dirty="0"/>
              <a:t>Opmerkingen</a:t>
            </a:r>
          </a:p>
          <a:p>
            <a:pPr marL="285750" indent="-285750">
              <a:buFontTx/>
              <a:buChar char="-"/>
            </a:pPr>
            <a:r>
              <a:rPr lang="nl-NL" dirty="0"/>
              <a:t>Toetsingscriteria:</a:t>
            </a:r>
          </a:p>
          <a:p>
            <a:pPr marL="742950" lvl="1" indent="-285750">
              <a:buFontTx/>
              <a:buChar char="-"/>
            </a:pPr>
            <a:r>
              <a:rPr lang="nl-NL" dirty="0">
                <a:highlight>
                  <a:srgbClr val="00FF00"/>
                </a:highlight>
              </a:rPr>
              <a:t>Aantal zingevingsuitspraken tussen 30 en 50</a:t>
            </a:r>
          </a:p>
          <a:p>
            <a:pPr marL="742950" lvl="1" indent="-285750">
              <a:buFontTx/>
              <a:buChar char="-"/>
            </a:pPr>
            <a:r>
              <a:rPr lang="nl-NL" dirty="0">
                <a:highlight>
                  <a:srgbClr val="FFFF00"/>
                </a:highlight>
              </a:rPr>
              <a:t>Maximaal 1 missie-uitspraak </a:t>
            </a:r>
            <a:r>
              <a:rPr lang="nl-NL" dirty="0">
                <a:highlight>
                  <a:srgbClr val="FFFF00"/>
                </a:highlight>
                <a:sym typeface="Wingdings" panose="05000000000000000000" pitchFamily="2" charset="2"/>
              </a:rPr>
              <a:t> Wel Missie Elementen, maar Missie Uitspraak 0??  </a:t>
            </a:r>
            <a:r>
              <a:rPr lang="nl-NL" dirty="0">
                <a:highlight>
                  <a:srgbClr val="FF00FF"/>
                </a:highlight>
                <a:sym typeface="Wingdings" panose="05000000000000000000" pitchFamily="2" charset="2"/>
              </a:rPr>
              <a:t>Toevoegen</a:t>
            </a:r>
            <a:endParaRPr lang="nl-NL" dirty="0">
              <a:highlight>
                <a:srgbClr val="FF00FF"/>
              </a:highlight>
            </a:endParaRPr>
          </a:p>
          <a:p>
            <a:pPr marL="742950" lvl="1" indent="-285750">
              <a:buFontTx/>
              <a:buChar char="-"/>
            </a:pPr>
            <a:r>
              <a:rPr lang="nl-NL" dirty="0">
                <a:highlight>
                  <a:srgbClr val="00FF00"/>
                </a:highlight>
              </a:rPr>
              <a:t>Aantal visie-uitspraken tussen 5 en 30 </a:t>
            </a:r>
            <a:r>
              <a:rPr lang="nl-NL" dirty="0">
                <a:highlight>
                  <a:srgbClr val="00FF00"/>
                </a:highlight>
                <a:sym typeface="Wingdings" panose="05000000000000000000" pitchFamily="2" charset="2"/>
              </a:rPr>
              <a:t> Uitkomst 48</a:t>
            </a:r>
            <a:endParaRPr lang="nl-NL" dirty="0">
              <a:highlight>
                <a:srgbClr val="00FF00"/>
              </a:highlight>
            </a:endParaRPr>
          </a:p>
          <a:p>
            <a:pPr marL="742950" lvl="1" indent="-285750">
              <a:buFontTx/>
              <a:buChar char="-"/>
            </a:pPr>
            <a:r>
              <a:rPr lang="nl-NL" dirty="0">
                <a:highlight>
                  <a:srgbClr val="00FF00"/>
                </a:highlight>
              </a:rPr>
              <a:t>Aantal kernwaarden tussen 3 en 8 </a:t>
            </a:r>
            <a:r>
              <a:rPr lang="nl-NL" dirty="0">
                <a:highlight>
                  <a:srgbClr val="00FF00"/>
                </a:highlight>
                <a:sym typeface="Wingdings" panose="05000000000000000000" pitchFamily="2" charset="2"/>
              </a:rPr>
              <a:t> Uitkomst 4</a:t>
            </a:r>
            <a:endParaRPr lang="nl-NL" dirty="0">
              <a:highlight>
                <a:srgbClr val="00FF00"/>
              </a:highlight>
            </a:endParaRPr>
          </a:p>
          <a:p>
            <a:pPr marL="742950" lvl="1" indent="-285750">
              <a:buFontTx/>
              <a:buChar char="-"/>
            </a:pPr>
            <a:r>
              <a:rPr lang="nl-NL" dirty="0">
                <a:highlight>
                  <a:srgbClr val="00FF00"/>
                </a:highlight>
              </a:rPr>
              <a:t>Aantal doelen tussen 3 en 10 </a:t>
            </a:r>
            <a:r>
              <a:rPr lang="nl-NL" dirty="0">
                <a:highlight>
                  <a:srgbClr val="00FF00"/>
                </a:highlight>
                <a:sym typeface="Wingdings" panose="05000000000000000000" pitchFamily="2" charset="2"/>
              </a:rPr>
              <a:t> Uitkomst 8</a:t>
            </a:r>
            <a:endParaRPr lang="nl-NL" dirty="0">
              <a:highlight>
                <a:srgbClr val="00FF00"/>
              </a:highlight>
            </a:endParaRPr>
          </a:p>
          <a:p>
            <a:pPr marL="742950" lvl="1" indent="-285750">
              <a:buFontTx/>
              <a:buChar char="-"/>
            </a:pPr>
            <a:r>
              <a:rPr lang="nl-NL" dirty="0">
                <a:highlight>
                  <a:srgbClr val="00FF00"/>
                </a:highlight>
              </a:rPr>
              <a:t>Aantal strategie-uitspraken tussen 3 en 10 </a:t>
            </a:r>
            <a:r>
              <a:rPr lang="nl-NL" dirty="0">
                <a:highlight>
                  <a:srgbClr val="00FF00"/>
                </a:highlight>
                <a:sym typeface="Wingdings" panose="05000000000000000000" pitchFamily="2" charset="2"/>
              </a:rPr>
              <a:t> Uitkomst 15</a:t>
            </a:r>
          </a:p>
          <a:p>
            <a:pPr marL="742950" lvl="1" indent="-285750">
              <a:buFontTx/>
              <a:buChar char="-"/>
            </a:pPr>
            <a:r>
              <a:rPr lang="nl-NL" dirty="0">
                <a:highlight>
                  <a:srgbClr val="FF00FF"/>
                </a:highlight>
                <a:sym typeface="Wingdings" panose="05000000000000000000" pitchFamily="2" charset="2"/>
              </a:rPr>
              <a:t>Missie elementen als aparte kolom opvoeren en uit totaal missie uitspraken halen is nu som van!</a:t>
            </a:r>
            <a:endParaRPr lang="nl-NL" dirty="0">
              <a:highlight>
                <a:srgbClr val="FF00FF"/>
              </a:highlight>
            </a:endParaRP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3" name="Tekstvak 12">
            <a:extLst>
              <a:ext uri="{FF2B5EF4-FFF2-40B4-BE49-F238E27FC236}">
                <a16:creationId xmlns:a16="http://schemas.microsoft.com/office/drawing/2014/main" id="{37944D23-CC8E-8E42-9C40-855B422FD315}"/>
              </a:ext>
            </a:extLst>
          </p:cNvPr>
          <p:cNvSpPr txBox="1"/>
          <p:nvPr/>
        </p:nvSpPr>
        <p:spPr>
          <a:xfrm>
            <a:off x="8316294" y="28140"/>
            <a:ext cx="4228850" cy="369332"/>
          </a:xfrm>
          <a:prstGeom prst="rect">
            <a:avLst/>
          </a:prstGeom>
          <a:noFill/>
        </p:spPr>
        <p:txBody>
          <a:bodyPr wrap="none" rtlCol="0">
            <a:spAutoFit/>
          </a:bodyPr>
          <a:lstStyle/>
          <a:p>
            <a:r>
              <a:rPr lang="nl-NL" dirty="0"/>
              <a:t>Versie: 4.  Datum laatst gewijzigd: 10-03-22</a:t>
            </a:r>
          </a:p>
        </p:txBody>
      </p:sp>
      <p:sp>
        <p:nvSpPr>
          <p:cNvPr id="14" name="Tekstvak 13">
            <a:extLst>
              <a:ext uri="{FF2B5EF4-FFF2-40B4-BE49-F238E27FC236}">
                <a16:creationId xmlns:a16="http://schemas.microsoft.com/office/drawing/2014/main" id="{913824D3-9032-0340-A4E9-B40DC1CF87D7}"/>
              </a:ext>
            </a:extLst>
          </p:cNvPr>
          <p:cNvSpPr txBox="1"/>
          <p:nvPr/>
        </p:nvSpPr>
        <p:spPr>
          <a:xfrm>
            <a:off x="7877422" y="469268"/>
            <a:ext cx="4445876" cy="1384995"/>
          </a:xfrm>
          <a:prstGeom prst="rect">
            <a:avLst/>
          </a:prstGeom>
          <a:noFill/>
          <a:ln>
            <a:solidFill>
              <a:schemeClr val="tx1"/>
            </a:solidFill>
          </a:ln>
        </p:spPr>
        <p:txBody>
          <a:bodyPr wrap="square" rtlCol="0">
            <a:spAutoFit/>
          </a:bodyPr>
          <a:lstStyle/>
          <a:p>
            <a:r>
              <a:rPr lang="nl-NL" sz="1400" dirty="0"/>
              <a:t>Tekst #3a:</a:t>
            </a:r>
          </a:p>
          <a:p>
            <a:r>
              <a:rPr lang="nl-NL" sz="1400" dirty="0"/>
              <a:t>Dit rapport bevat een overzicht van alle nog niet gevalideerde zingevingsuitspraken van de enterprise. De zingevingsuitspraken zijn gegroepeerd naar de stuurelementen: missie, visie, kernwaarden, doelen en strategie. </a:t>
            </a:r>
          </a:p>
        </p:txBody>
      </p:sp>
      <p:sp>
        <p:nvSpPr>
          <p:cNvPr id="15" name="Tekstvak 14">
            <a:extLst>
              <a:ext uri="{FF2B5EF4-FFF2-40B4-BE49-F238E27FC236}">
                <a16:creationId xmlns:a16="http://schemas.microsoft.com/office/drawing/2014/main" id="{A44884FA-BEBE-3D47-AFAB-B6F06FE08732}"/>
              </a:ext>
            </a:extLst>
          </p:cNvPr>
          <p:cNvSpPr txBox="1"/>
          <p:nvPr/>
        </p:nvSpPr>
        <p:spPr>
          <a:xfrm>
            <a:off x="520261" y="4714882"/>
            <a:ext cx="12024883" cy="923330"/>
          </a:xfrm>
          <a:prstGeom prst="rect">
            <a:avLst/>
          </a:prstGeom>
          <a:noFill/>
        </p:spPr>
        <p:txBody>
          <a:bodyPr wrap="square" rtlCol="0">
            <a:spAutoFit/>
          </a:bodyPr>
          <a:lstStyle/>
          <a:p>
            <a:r>
              <a:rPr lang="nl-NL" b="1" dirty="0"/>
              <a:t>Toelichting optionele onderdelen</a:t>
            </a:r>
          </a:p>
          <a:p>
            <a:pPr marL="285750" indent="-285750">
              <a:buFontTx/>
              <a:buChar char="-"/>
            </a:pPr>
            <a:r>
              <a:rPr lang="nl-NL" dirty="0"/>
              <a:t>De gebruiker kan (in </a:t>
            </a:r>
            <a:r>
              <a:rPr lang="nl-NL" dirty="0" err="1"/>
              <a:t>Sparx</a:t>
            </a:r>
            <a:r>
              <a:rPr lang="nl-NL" dirty="0"/>
              <a:t>) aangeven of de onderdelen ‘grafische weergave’ en ‘Uitkomsten </a:t>
            </a:r>
            <a:r>
              <a:rPr lang="nl-NL" dirty="0" err="1"/>
              <a:t>obv</a:t>
            </a:r>
            <a:r>
              <a:rPr lang="nl-NL" dirty="0"/>
              <a:t> toetsingscriteria’ wel of niet in de rapportage moeten worden opgenomen. De grafische weergave wordt in </a:t>
            </a:r>
            <a:r>
              <a:rPr lang="nl-NL" dirty="0" err="1"/>
              <a:t>Sparx</a:t>
            </a:r>
            <a:r>
              <a:rPr lang="nl-NL" dirty="0"/>
              <a:t> gemaakt en als figuur aangeleverd</a:t>
            </a:r>
          </a:p>
        </p:txBody>
      </p:sp>
      <p:cxnSp>
        <p:nvCxnSpPr>
          <p:cNvPr id="16" name="Rechte verbindingslijn 15">
            <a:extLst>
              <a:ext uri="{FF2B5EF4-FFF2-40B4-BE49-F238E27FC236}">
                <a16:creationId xmlns:a16="http://schemas.microsoft.com/office/drawing/2014/main" id="{D505C0BA-9998-DA42-8F23-A67AB6ABF7D4}"/>
              </a:ext>
            </a:extLst>
          </p:cNvPr>
          <p:cNvCxnSpPr>
            <a:cxnSpLocks/>
          </p:cNvCxnSpPr>
          <p:nvPr/>
        </p:nvCxnSpPr>
        <p:spPr>
          <a:xfrm>
            <a:off x="378371" y="5638212"/>
            <a:ext cx="120448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80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9163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456524" cy="369332"/>
          </a:xfrm>
          <a:prstGeom prst="rect">
            <a:avLst/>
          </a:prstGeom>
          <a:solidFill>
            <a:schemeClr val="accent2"/>
          </a:solidFill>
        </p:spPr>
        <p:txBody>
          <a:bodyPr wrap="none" rtlCol="0">
            <a:spAutoFit/>
          </a:bodyPr>
          <a:lstStyle/>
          <a:p>
            <a:r>
              <a:rPr lang="nl-NL" b="1" dirty="0"/>
              <a:t>Rapport #3b – Overzicht Zingeving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7499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091039"/>
            <a:ext cx="11803037" cy="4247317"/>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generatie rapport</a:t>
            </a:r>
          </a:p>
          <a:p>
            <a:pPr marL="742950" lvl="1" indent="-285750">
              <a:buFontTx/>
              <a:buChar char="-"/>
            </a:pPr>
            <a:r>
              <a:rPr lang="nl-NL" dirty="0"/>
              <a:t>Peildatum (deze datum wordt door de gebruiker ingegeven in </a:t>
            </a:r>
            <a:r>
              <a:rPr lang="nl-NL" dirty="0" err="1"/>
              <a:t>Sparx</a:t>
            </a:r>
            <a:r>
              <a:rPr lang="nl-NL" dirty="0"/>
              <a:t>)</a:t>
            </a:r>
          </a:p>
          <a:p>
            <a:pPr marL="285750" indent="-285750">
              <a:buFontTx/>
              <a:buChar char="-"/>
            </a:pPr>
            <a:r>
              <a:rPr lang="nl-NL" dirty="0"/>
              <a:t>Toelichting op zingeving (zie tekst#3b)</a:t>
            </a:r>
          </a:p>
          <a:p>
            <a:pPr marL="285750" indent="-285750">
              <a:buFontTx/>
              <a:buChar char="-"/>
            </a:pPr>
            <a:r>
              <a:rPr lang="nl-NL" dirty="0"/>
              <a:t>Tabel met </a:t>
            </a:r>
            <a:r>
              <a:rPr lang="nl-NL" b="1" dirty="0"/>
              <a:t>gevalideerde zingevingsuitspraken op de peildatum </a:t>
            </a:r>
            <a:r>
              <a:rPr lang="nl-NL" dirty="0"/>
              <a:t>(zie slide 16 voor de afleidingsregel):</a:t>
            </a:r>
          </a:p>
          <a:p>
            <a:pPr marL="742950" lvl="1" indent="-285750">
              <a:buFontTx/>
              <a:buChar char="-"/>
            </a:pPr>
            <a:r>
              <a:rPr lang="nl-NL" dirty="0" err="1">
                <a:highlight>
                  <a:srgbClr val="FFFF00"/>
                </a:highlight>
              </a:rPr>
              <a:t>Id</a:t>
            </a:r>
            <a:r>
              <a:rPr lang="nl-NL" dirty="0">
                <a:highlight>
                  <a:srgbClr val="FFFF00"/>
                </a:highlight>
              </a:rPr>
              <a:t> </a:t>
            </a:r>
            <a:r>
              <a:rPr lang="nl-NL" dirty="0">
                <a:highlight>
                  <a:srgbClr val="FFFF00"/>
                </a:highlight>
                <a:sym typeface="Wingdings" panose="05000000000000000000" pitchFamily="2" charset="2"/>
              </a:rPr>
              <a:t> Niet overal gevuld</a:t>
            </a:r>
            <a:endParaRPr lang="nl-NL" dirty="0">
              <a:highlight>
                <a:srgbClr val="FFFF00"/>
              </a:highlight>
            </a:endParaRPr>
          </a:p>
          <a:p>
            <a:pPr marL="742950" lvl="1" indent="-285750">
              <a:buFontTx/>
              <a:buChar char="-"/>
            </a:pPr>
            <a:r>
              <a:rPr lang="nl-NL" dirty="0"/>
              <a:t>Volledige naam</a:t>
            </a:r>
          </a:p>
          <a:p>
            <a:pPr marL="742950" lvl="1" indent="-285750">
              <a:buFontTx/>
              <a:buChar char="-"/>
            </a:pPr>
            <a:r>
              <a:rPr lang="nl-NL" dirty="0">
                <a:highlight>
                  <a:srgbClr val="FFFF00"/>
                </a:highlight>
              </a:rPr>
              <a:t>Brondocument </a:t>
            </a:r>
            <a:r>
              <a:rPr lang="nl-NL" dirty="0">
                <a:highlight>
                  <a:srgbClr val="FFFF00"/>
                </a:highlight>
                <a:sym typeface="Wingdings" panose="05000000000000000000" pitchFamily="2" charset="2"/>
              </a:rPr>
              <a:t> Relaties zijn niet gelegd?</a:t>
            </a:r>
            <a:endParaRPr lang="nl-NL" dirty="0">
              <a:highlight>
                <a:srgbClr val="FFFF00"/>
              </a:highlight>
            </a:endParaRPr>
          </a:p>
          <a:p>
            <a:pPr marL="742950" lvl="1" indent="-285750">
              <a:buFontTx/>
              <a:buChar char="-"/>
            </a:pPr>
            <a:r>
              <a:rPr lang="nl-NL" dirty="0">
                <a:highlight>
                  <a:srgbClr val="FFFF00"/>
                </a:highlight>
              </a:rPr>
              <a:t>Paginanummer </a:t>
            </a:r>
            <a:r>
              <a:rPr lang="nl-NL" dirty="0">
                <a:highlight>
                  <a:srgbClr val="FFFF00"/>
                </a:highlight>
                <a:sym typeface="Wingdings" panose="05000000000000000000" pitchFamily="2" charset="2"/>
              </a:rPr>
              <a:t> Relaties zijn niet gelegd?</a:t>
            </a:r>
            <a:endParaRPr lang="nl-NL" dirty="0">
              <a:highlight>
                <a:srgbClr val="FFFF00"/>
              </a:highlight>
            </a:endParaRPr>
          </a:p>
          <a:p>
            <a:pPr marL="742950" lvl="1" indent="-285750">
              <a:buFontTx/>
              <a:buChar char="-"/>
            </a:pPr>
            <a:r>
              <a:rPr lang="nl-NL" dirty="0">
                <a:highlight>
                  <a:srgbClr val="FFFF00"/>
                </a:highlight>
              </a:rPr>
              <a:t>Belang </a:t>
            </a:r>
            <a:r>
              <a:rPr lang="nl-NL" dirty="0">
                <a:highlight>
                  <a:srgbClr val="FFFF00"/>
                </a:highlight>
                <a:sym typeface="Wingdings" panose="05000000000000000000" pitchFamily="2" charset="2"/>
              </a:rPr>
              <a:t> Relaties zijn niet gelegd? En komt uit Bron of bedoel je een andere?  Excel (Belang ontbreekt)</a:t>
            </a:r>
            <a:endParaRPr lang="nl-NL" strike="sngStrike" dirty="0">
              <a:highlight>
                <a:srgbClr val="FFFF00"/>
              </a:highlight>
            </a:endParaRPr>
          </a:p>
          <a:p>
            <a:pPr marL="285750" indent="-285750">
              <a:buFontTx/>
              <a:buChar char="-"/>
            </a:pPr>
            <a:r>
              <a:rPr lang="nl-NL" dirty="0"/>
              <a:t>OPTIONEEL: Grafische weergave van aantal uitspraken per type (zie figuur 39 uit NL-boek)</a:t>
            </a:r>
          </a:p>
          <a:p>
            <a:pPr marL="285750" indent="-285750">
              <a:buFontTx/>
              <a:buChar char="-"/>
            </a:pPr>
            <a:r>
              <a:rPr lang="nl-NL" dirty="0">
                <a:highlight>
                  <a:srgbClr val="00FF00"/>
                </a:highlight>
              </a:rPr>
              <a:t>OPTIONEEL: Tabel met uitkomsten o.b.v. de toetsingscriteria. Zie hieronder voor de criteria. In de rapportage wordt per criterium aangegeven: OK (groen) of AANDACHTSPUNT (rood)</a:t>
            </a:r>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1" y="5089952"/>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6154014"/>
            <a:ext cx="8888844" cy="923330"/>
          </a:xfrm>
          <a:prstGeom prst="rect">
            <a:avLst/>
          </a:prstGeom>
          <a:noFill/>
        </p:spPr>
        <p:txBody>
          <a:bodyPr wrap="none" rtlCol="0">
            <a:spAutoFit/>
          </a:bodyPr>
          <a:lstStyle/>
          <a:p>
            <a:r>
              <a:rPr lang="nl-NL" b="1" dirty="0"/>
              <a:t>Bijzonderheden opmaak</a:t>
            </a:r>
          </a:p>
          <a:p>
            <a:pPr marL="285750" indent="-285750">
              <a:buFontTx/>
              <a:buChar char="-"/>
            </a:pPr>
            <a:r>
              <a:rPr lang="nl-NL" dirty="0"/>
              <a:t>Groeperen per type uitspraak in de volgorde: missie, visie, kernwaarden, doelen, strategie</a:t>
            </a:r>
          </a:p>
          <a:p>
            <a:pPr marL="285750" indent="-285750">
              <a:buFontTx/>
              <a:buChar char="-"/>
            </a:pPr>
            <a:r>
              <a:rPr lang="nl-NL" dirty="0"/>
              <a:t>Kleurenpalet uit het boek (voor grafische weergave)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7063158"/>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7034431"/>
            <a:ext cx="11507616" cy="3693319"/>
          </a:xfrm>
          <a:prstGeom prst="rect">
            <a:avLst/>
          </a:prstGeom>
          <a:noFill/>
        </p:spPr>
        <p:txBody>
          <a:bodyPr wrap="square" rtlCol="0">
            <a:spAutoFit/>
          </a:bodyPr>
          <a:lstStyle/>
          <a:p>
            <a:r>
              <a:rPr lang="nl-NL" b="1" dirty="0"/>
              <a:t>Opmerkingen</a:t>
            </a:r>
          </a:p>
          <a:p>
            <a:pPr marL="285750" indent="-285750">
              <a:buFontTx/>
              <a:buChar char="-"/>
            </a:pPr>
            <a:r>
              <a:rPr lang="nl-NL" dirty="0"/>
              <a:t>Toetsingscriteria:</a:t>
            </a:r>
          </a:p>
          <a:p>
            <a:pPr marL="742950" lvl="1" indent="-285750">
              <a:buFontTx/>
              <a:buChar char="-"/>
            </a:pPr>
            <a:r>
              <a:rPr lang="nl-NL" dirty="0"/>
              <a:t>Aantal zingevingsuitspraken tussen 30 en 50</a:t>
            </a:r>
          </a:p>
          <a:p>
            <a:pPr marL="742950" lvl="1" indent="-285750">
              <a:buFontTx/>
              <a:buChar char="-"/>
            </a:pPr>
            <a:r>
              <a:rPr lang="nl-NL" dirty="0"/>
              <a:t>Maximaal 1 missie-uitspraak</a:t>
            </a:r>
          </a:p>
          <a:p>
            <a:pPr marL="742950" lvl="1" indent="-285750">
              <a:buFontTx/>
              <a:buChar char="-"/>
            </a:pPr>
            <a:r>
              <a:rPr lang="nl-NL" dirty="0">
                <a:highlight>
                  <a:srgbClr val="FFFF00"/>
                </a:highlight>
              </a:rPr>
              <a:t>Aantal visie-uitspraken tussen 5 en 30 </a:t>
            </a:r>
            <a:r>
              <a:rPr lang="nl-NL" dirty="0">
                <a:highlight>
                  <a:srgbClr val="FFFF00"/>
                </a:highlight>
                <a:sym typeface="Wingdings" panose="05000000000000000000" pitchFamily="2" charset="2"/>
              </a:rPr>
              <a:t> Nu eerst Zingeving gedaan!</a:t>
            </a:r>
            <a:endParaRPr lang="nl-NL" dirty="0">
              <a:highlight>
                <a:srgbClr val="FFFF00"/>
              </a:highlight>
            </a:endParaRPr>
          </a:p>
          <a:p>
            <a:pPr marL="742950" lvl="1" indent="-285750">
              <a:buFontTx/>
              <a:buChar char="-"/>
            </a:pPr>
            <a:r>
              <a:rPr lang="nl-NL" dirty="0"/>
              <a:t>Aantal kernwaarden tussen 3 en 8</a:t>
            </a:r>
          </a:p>
          <a:p>
            <a:pPr marL="742950" lvl="1" indent="-285750">
              <a:buFontTx/>
              <a:buChar char="-"/>
            </a:pPr>
            <a:r>
              <a:rPr lang="nl-NL" dirty="0"/>
              <a:t>Aantal doelen tussen 3 en 10</a:t>
            </a:r>
          </a:p>
          <a:p>
            <a:pPr marL="742950" lvl="1" indent="-285750">
              <a:buFontTx/>
              <a:buChar char="-"/>
            </a:pPr>
            <a:r>
              <a:rPr lang="nl-NL" dirty="0"/>
              <a:t>Aantal strategie-uitspraken tussen 3 en 10</a:t>
            </a: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3" name="Tekstvak 12">
            <a:extLst>
              <a:ext uri="{FF2B5EF4-FFF2-40B4-BE49-F238E27FC236}">
                <a16:creationId xmlns:a16="http://schemas.microsoft.com/office/drawing/2014/main" id="{37944D23-CC8E-8E42-9C40-855B422FD315}"/>
              </a:ext>
            </a:extLst>
          </p:cNvPr>
          <p:cNvSpPr txBox="1"/>
          <p:nvPr/>
        </p:nvSpPr>
        <p:spPr>
          <a:xfrm>
            <a:off x="8316294" y="28140"/>
            <a:ext cx="4228850" cy="369332"/>
          </a:xfrm>
          <a:prstGeom prst="rect">
            <a:avLst/>
          </a:prstGeom>
          <a:noFill/>
        </p:spPr>
        <p:txBody>
          <a:bodyPr wrap="none" rtlCol="0">
            <a:spAutoFit/>
          </a:bodyPr>
          <a:lstStyle/>
          <a:p>
            <a:r>
              <a:rPr lang="nl-NL" dirty="0"/>
              <a:t>Versie: 4.  Datum laatst gewijzigd: 10-03-22</a:t>
            </a:r>
          </a:p>
        </p:txBody>
      </p:sp>
      <p:sp>
        <p:nvSpPr>
          <p:cNvPr id="14" name="Tekstvak 13">
            <a:extLst>
              <a:ext uri="{FF2B5EF4-FFF2-40B4-BE49-F238E27FC236}">
                <a16:creationId xmlns:a16="http://schemas.microsoft.com/office/drawing/2014/main" id="{913824D3-9032-0340-A4E9-B40DC1CF87D7}"/>
              </a:ext>
            </a:extLst>
          </p:cNvPr>
          <p:cNvSpPr txBox="1"/>
          <p:nvPr/>
        </p:nvSpPr>
        <p:spPr>
          <a:xfrm>
            <a:off x="7877422" y="469268"/>
            <a:ext cx="4445876" cy="1384995"/>
          </a:xfrm>
          <a:prstGeom prst="rect">
            <a:avLst/>
          </a:prstGeom>
          <a:noFill/>
          <a:ln>
            <a:solidFill>
              <a:schemeClr val="tx1"/>
            </a:solidFill>
          </a:ln>
        </p:spPr>
        <p:txBody>
          <a:bodyPr wrap="square" rtlCol="0">
            <a:spAutoFit/>
          </a:bodyPr>
          <a:lstStyle/>
          <a:p>
            <a:r>
              <a:rPr lang="nl-NL" sz="1400" dirty="0"/>
              <a:t>Tekst #3b:</a:t>
            </a:r>
          </a:p>
          <a:p>
            <a:r>
              <a:rPr lang="nl-NL" sz="1400" dirty="0"/>
              <a:t>Dit rapport bevat een overzicht van alle geldende zingevingsuitspraken van de enterprise op een gekozen peildatum. De zingevingsuitspraken zijn gegroepeerd naar de stuurelementen: missie, visie, kernwaarden, doelen en strategie. </a:t>
            </a:r>
          </a:p>
        </p:txBody>
      </p:sp>
      <p:sp>
        <p:nvSpPr>
          <p:cNvPr id="15" name="Tekstvak 14">
            <a:extLst>
              <a:ext uri="{FF2B5EF4-FFF2-40B4-BE49-F238E27FC236}">
                <a16:creationId xmlns:a16="http://schemas.microsoft.com/office/drawing/2014/main" id="{A44884FA-BEBE-3D47-AFAB-B6F06FE08732}"/>
              </a:ext>
            </a:extLst>
          </p:cNvPr>
          <p:cNvSpPr txBox="1"/>
          <p:nvPr/>
        </p:nvSpPr>
        <p:spPr>
          <a:xfrm>
            <a:off x="520261" y="5193187"/>
            <a:ext cx="12024883" cy="923330"/>
          </a:xfrm>
          <a:prstGeom prst="rect">
            <a:avLst/>
          </a:prstGeom>
          <a:noFill/>
        </p:spPr>
        <p:txBody>
          <a:bodyPr wrap="square" rtlCol="0">
            <a:spAutoFit/>
          </a:bodyPr>
          <a:lstStyle/>
          <a:p>
            <a:r>
              <a:rPr lang="nl-NL" b="1" dirty="0"/>
              <a:t>Toelichting optionele onderdelen</a:t>
            </a:r>
          </a:p>
          <a:p>
            <a:pPr marL="285750" indent="-285750">
              <a:buFontTx/>
              <a:buChar char="-"/>
            </a:pPr>
            <a:r>
              <a:rPr lang="nl-NL" dirty="0"/>
              <a:t>De gebruiker kan (in </a:t>
            </a:r>
            <a:r>
              <a:rPr lang="nl-NL" dirty="0" err="1"/>
              <a:t>Sparx</a:t>
            </a:r>
            <a:r>
              <a:rPr lang="nl-NL" dirty="0"/>
              <a:t>) aangeven of de onderdelen ‘grafische weergave’ en ‘Uitkomsten </a:t>
            </a:r>
            <a:r>
              <a:rPr lang="nl-NL" dirty="0" err="1"/>
              <a:t>obv</a:t>
            </a:r>
            <a:r>
              <a:rPr lang="nl-NL" dirty="0"/>
              <a:t> toetsingscriteria’ wel of niet in de rapportage moeten worden opgenomen. De grafische weergave wordt in </a:t>
            </a:r>
            <a:r>
              <a:rPr lang="nl-NL" dirty="0" err="1"/>
              <a:t>Sparx</a:t>
            </a:r>
            <a:r>
              <a:rPr lang="nl-NL" dirty="0"/>
              <a:t> gemaakt en als figuur aangeleverd</a:t>
            </a:r>
          </a:p>
        </p:txBody>
      </p:sp>
      <p:cxnSp>
        <p:nvCxnSpPr>
          <p:cNvPr id="16" name="Rechte verbindingslijn 15">
            <a:extLst>
              <a:ext uri="{FF2B5EF4-FFF2-40B4-BE49-F238E27FC236}">
                <a16:creationId xmlns:a16="http://schemas.microsoft.com/office/drawing/2014/main" id="{D505C0BA-9998-DA42-8F23-A67AB6ABF7D4}"/>
              </a:ext>
            </a:extLst>
          </p:cNvPr>
          <p:cNvCxnSpPr>
            <a:cxnSpLocks/>
          </p:cNvCxnSpPr>
          <p:nvPr/>
        </p:nvCxnSpPr>
        <p:spPr>
          <a:xfrm>
            <a:off x="378371" y="6088379"/>
            <a:ext cx="120448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585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2386038" cy="369332"/>
          </a:xfrm>
          <a:prstGeom prst="rect">
            <a:avLst/>
          </a:prstGeom>
          <a:noFill/>
        </p:spPr>
        <p:txBody>
          <a:bodyPr wrap="none" rtlCol="0">
            <a:spAutoFit/>
          </a:bodyPr>
          <a:lstStyle/>
          <a:p>
            <a:r>
              <a:rPr lang="nl-NL" b="1" dirty="0"/>
              <a:t>Rapporten Vormgeving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1315587"/>
            <a:ext cx="5289696" cy="2585323"/>
          </a:xfrm>
          <a:prstGeom prst="rect">
            <a:avLst/>
          </a:prstGeom>
          <a:noFill/>
        </p:spPr>
        <p:txBody>
          <a:bodyPr wrap="square" rtlCol="0">
            <a:spAutoFit/>
          </a:bodyPr>
          <a:lstStyle/>
          <a:p>
            <a:r>
              <a:rPr lang="nl-NL" b="1" dirty="0"/>
              <a:t>Rapport #4a: Validatie vormgeving</a:t>
            </a:r>
          </a:p>
          <a:p>
            <a:pPr marL="285750" indent="-285750">
              <a:buFontTx/>
              <a:buChar char="-"/>
            </a:pPr>
            <a:r>
              <a:rPr lang="nl-NL" dirty="0"/>
              <a:t>Dit rapport is bedoeld voor een validatiesessie met perspectiefeigenaren</a:t>
            </a:r>
          </a:p>
          <a:p>
            <a:pPr marL="285750" indent="-285750">
              <a:buFontTx/>
              <a:buChar char="-"/>
            </a:pPr>
            <a:r>
              <a:rPr lang="nl-NL" dirty="0"/>
              <a:t>Het bevat </a:t>
            </a:r>
            <a:r>
              <a:rPr lang="nl-NL" b="1" dirty="0"/>
              <a:t>alle </a:t>
            </a:r>
            <a:r>
              <a:rPr lang="nl-NL" b="1" dirty="0" err="1"/>
              <a:t>vormgevingssuitspraken</a:t>
            </a:r>
            <a:r>
              <a:rPr lang="nl-NL" b="1" dirty="0"/>
              <a:t> die nog niet zijn gevalideerd</a:t>
            </a:r>
            <a:r>
              <a:rPr lang="nl-NL" dirty="0"/>
              <a:t>, dit zijn </a:t>
            </a:r>
            <a:r>
              <a:rPr lang="nl-NL" dirty="0" err="1"/>
              <a:t>vormgevingssuitspraken</a:t>
            </a:r>
            <a:r>
              <a:rPr lang="nl-NL" dirty="0"/>
              <a:t> die:</a:t>
            </a:r>
          </a:p>
          <a:p>
            <a:pPr marL="742950" lvl="1" indent="-285750">
              <a:buFontTx/>
              <a:buChar char="-"/>
            </a:pPr>
            <a:r>
              <a:rPr lang="nl-NL" dirty="0"/>
              <a:t>een invoerdatum hebben EN</a:t>
            </a:r>
          </a:p>
          <a:p>
            <a:pPr marL="742950" lvl="1" indent="-285750">
              <a:buFontTx/>
              <a:buChar char="-"/>
            </a:pPr>
            <a:r>
              <a:rPr lang="nl-NL" dirty="0"/>
              <a:t>GEEN ingangsdatum hebben EN</a:t>
            </a:r>
          </a:p>
          <a:p>
            <a:pPr marL="742950" lvl="1" indent="-285750">
              <a:buFontTx/>
              <a:buChar char="-"/>
            </a:pPr>
            <a:r>
              <a:rPr lang="nl-NL" dirty="0"/>
              <a:t>GEEN einddatum geldigheid hebben</a:t>
            </a:r>
          </a:p>
        </p:txBody>
      </p:sp>
      <p:sp>
        <p:nvSpPr>
          <p:cNvPr id="13" name="Tekstvak 12">
            <a:extLst>
              <a:ext uri="{FF2B5EF4-FFF2-40B4-BE49-F238E27FC236}">
                <a16:creationId xmlns:a16="http://schemas.microsoft.com/office/drawing/2014/main" id="{37944D23-CC8E-8E42-9C40-855B422FD315}"/>
              </a:ext>
            </a:extLst>
          </p:cNvPr>
          <p:cNvSpPr txBox="1"/>
          <p:nvPr/>
        </p:nvSpPr>
        <p:spPr>
          <a:xfrm>
            <a:off x="9118150" y="42511"/>
            <a:ext cx="3316164" cy="369332"/>
          </a:xfrm>
          <a:prstGeom prst="rect">
            <a:avLst/>
          </a:prstGeom>
          <a:noFill/>
        </p:spPr>
        <p:txBody>
          <a:bodyPr wrap="none" rtlCol="0">
            <a:spAutoFit/>
          </a:bodyPr>
          <a:lstStyle/>
          <a:p>
            <a:r>
              <a:rPr lang="nl-NL" dirty="0"/>
              <a:t> Datum laatst gewijzigd: 14-04-22</a:t>
            </a:r>
          </a:p>
        </p:txBody>
      </p:sp>
      <p:sp>
        <p:nvSpPr>
          <p:cNvPr id="15" name="Tekstvak 14">
            <a:extLst>
              <a:ext uri="{FF2B5EF4-FFF2-40B4-BE49-F238E27FC236}">
                <a16:creationId xmlns:a16="http://schemas.microsoft.com/office/drawing/2014/main" id="{D2240677-E54C-0D45-9AF3-A332679FE0DA}"/>
              </a:ext>
            </a:extLst>
          </p:cNvPr>
          <p:cNvSpPr txBox="1"/>
          <p:nvPr/>
        </p:nvSpPr>
        <p:spPr>
          <a:xfrm>
            <a:off x="6473302" y="1296973"/>
            <a:ext cx="5289696" cy="3139321"/>
          </a:xfrm>
          <a:prstGeom prst="rect">
            <a:avLst/>
          </a:prstGeom>
          <a:noFill/>
        </p:spPr>
        <p:txBody>
          <a:bodyPr wrap="square" rtlCol="0">
            <a:spAutoFit/>
          </a:bodyPr>
          <a:lstStyle/>
          <a:p>
            <a:r>
              <a:rPr lang="nl-NL" b="1" dirty="0"/>
              <a:t>Rapport #4b:  Overzicht vormgeving</a:t>
            </a:r>
          </a:p>
          <a:p>
            <a:pPr marL="285750" indent="-285750">
              <a:buFontTx/>
              <a:buChar char="-"/>
            </a:pPr>
            <a:r>
              <a:rPr lang="nl-NL" dirty="0"/>
              <a:t>Dit rapport is bedoeld als een overzicht van </a:t>
            </a:r>
            <a:r>
              <a:rPr lang="nl-NL" b="1" dirty="0"/>
              <a:t>alle op een peildatum gevalideerde vormgevingsuitspraken</a:t>
            </a:r>
            <a:r>
              <a:rPr lang="nl-NL" dirty="0"/>
              <a:t>, dit zijn de uitspraken die:</a:t>
            </a:r>
          </a:p>
          <a:p>
            <a:pPr marL="742950" lvl="1" indent="-285750">
              <a:buFontTx/>
              <a:buChar char="-"/>
            </a:pPr>
            <a:r>
              <a:rPr lang="nl-NL" dirty="0"/>
              <a:t>Een invoerdatum hebben EN</a:t>
            </a:r>
          </a:p>
          <a:p>
            <a:pPr marL="742950" lvl="1" indent="-285750">
              <a:buFontTx/>
              <a:buChar char="-"/>
            </a:pPr>
            <a:r>
              <a:rPr lang="nl-NL" dirty="0"/>
              <a:t>Een ingangsdatum hebben die ligt op of voor de peildatum EN</a:t>
            </a:r>
          </a:p>
          <a:p>
            <a:pPr marL="742950" lvl="1" indent="-285750">
              <a:buFontTx/>
              <a:buChar char="-"/>
            </a:pPr>
            <a:r>
              <a:rPr lang="nl-NL" dirty="0"/>
              <a:t>GEEN einddatum geldigheid hebben OF een einddatum geldigheid hebben die ligt op of na de peildatum </a:t>
            </a:r>
          </a:p>
          <a:p>
            <a:pPr marL="742950" lvl="1" indent="-285750">
              <a:buFontTx/>
              <a:buChar char="-"/>
            </a:pPr>
            <a:endParaRPr lang="nl-NL" dirty="0"/>
          </a:p>
        </p:txBody>
      </p:sp>
      <p:cxnSp>
        <p:nvCxnSpPr>
          <p:cNvPr id="16" name="Rechte verbindingslijn 15">
            <a:extLst>
              <a:ext uri="{FF2B5EF4-FFF2-40B4-BE49-F238E27FC236}">
                <a16:creationId xmlns:a16="http://schemas.microsoft.com/office/drawing/2014/main" id="{239B60F0-F491-A244-9ECC-9DDAABFA4678}"/>
              </a:ext>
            </a:extLst>
          </p:cNvPr>
          <p:cNvCxnSpPr/>
          <p:nvPr/>
        </p:nvCxnSpPr>
        <p:spPr>
          <a:xfrm>
            <a:off x="8527307" y="5261317"/>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Rechte verbindingslijn 16">
            <a:extLst>
              <a:ext uri="{FF2B5EF4-FFF2-40B4-BE49-F238E27FC236}">
                <a16:creationId xmlns:a16="http://schemas.microsoft.com/office/drawing/2014/main" id="{B84B9111-B8D8-734F-A327-104834DE125B}"/>
              </a:ext>
            </a:extLst>
          </p:cNvPr>
          <p:cNvCxnSpPr>
            <a:cxnSpLocks/>
          </p:cNvCxnSpPr>
          <p:nvPr/>
        </p:nvCxnSpPr>
        <p:spPr>
          <a:xfrm>
            <a:off x="9397158" y="6440661"/>
            <a:ext cx="2208687" cy="0"/>
          </a:xfrm>
          <a:prstGeom prst="line">
            <a:avLst/>
          </a:prstGeom>
          <a:ln w="222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7A6EB2D0-8D0C-8A48-AAE7-A367302C4D62}"/>
              </a:ext>
            </a:extLst>
          </p:cNvPr>
          <p:cNvCxnSpPr>
            <a:cxnSpLocks/>
          </p:cNvCxnSpPr>
          <p:nvPr/>
        </p:nvCxnSpPr>
        <p:spPr>
          <a:xfrm flipV="1">
            <a:off x="9973994" y="4994031"/>
            <a:ext cx="0" cy="207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2653D45F-E657-504D-9A8E-684044C153F4}"/>
              </a:ext>
            </a:extLst>
          </p:cNvPr>
          <p:cNvCxnSpPr>
            <a:cxnSpLocks/>
          </p:cNvCxnSpPr>
          <p:nvPr/>
        </p:nvCxnSpPr>
        <p:spPr>
          <a:xfrm>
            <a:off x="10281897" y="6780631"/>
            <a:ext cx="1323948" cy="0"/>
          </a:xfrm>
          <a:prstGeom prst="line">
            <a:avLst/>
          </a:prstGeom>
          <a:ln w="22225">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58836105-B781-1D41-AB87-7C9B09125602}"/>
              </a:ext>
            </a:extLst>
          </p:cNvPr>
          <p:cNvCxnSpPr/>
          <p:nvPr/>
        </p:nvCxnSpPr>
        <p:spPr>
          <a:xfrm>
            <a:off x="9254897" y="5566117"/>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6" name="Tekstvak 25">
            <a:extLst>
              <a:ext uri="{FF2B5EF4-FFF2-40B4-BE49-F238E27FC236}">
                <a16:creationId xmlns:a16="http://schemas.microsoft.com/office/drawing/2014/main" id="{A2901D38-B6B3-A44F-B485-B53FBB50C9DE}"/>
              </a:ext>
            </a:extLst>
          </p:cNvPr>
          <p:cNvSpPr txBox="1"/>
          <p:nvPr/>
        </p:nvSpPr>
        <p:spPr>
          <a:xfrm>
            <a:off x="9036790" y="4652447"/>
            <a:ext cx="1617900" cy="369332"/>
          </a:xfrm>
          <a:prstGeom prst="rect">
            <a:avLst/>
          </a:prstGeom>
          <a:noFill/>
        </p:spPr>
        <p:txBody>
          <a:bodyPr wrap="square" rtlCol="0">
            <a:spAutoFit/>
          </a:bodyPr>
          <a:lstStyle/>
          <a:p>
            <a:pPr lvl="1"/>
            <a:r>
              <a:rPr lang="nl-NL" dirty="0"/>
              <a:t>Peildatum</a:t>
            </a:r>
          </a:p>
        </p:txBody>
      </p:sp>
      <p:sp>
        <p:nvSpPr>
          <p:cNvPr id="27" name="Tekstvak 26">
            <a:extLst>
              <a:ext uri="{FF2B5EF4-FFF2-40B4-BE49-F238E27FC236}">
                <a16:creationId xmlns:a16="http://schemas.microsoft.com/office/drawing/2014/main" id="{C60A66E4-7F6C-CF41-B9D2-2B45FB77D26C}"/>
              </a:ext>
            </a:extLst>
          </p:cNvPr>
          <p:cNvSpPr txBox="1"/>
          <p:nvPr/>
        </p:nvSpPr>
        <p:spPr>
          <a:xfrm>
            <a:off x="10438165" y="4649458"/>
            <a:ext cx="1617900" cy="369332"/>
          </a:xfrm>
          <a:prstGeom prst="rect">
            <a:avLst/>
          </a:prstGeom>
          <a:noFill/>
        </p:spPr>
        <p:txBody>
          <a:bodyPr wrap="square" rtlCol="0">
            <a:spAutoFit/>
          </a:bodyPr>
          <a:lstStyle/>
          <a:p>
            <a:pPr lvl="1"/>
            <a:r>
              <a:rPr lang="nl-NL" dirty="0"/>
              <a:t>Nu</a:t>
            </a:r>
          </a:p>
        </p:txBody>
      </p:sp>
      <p:cxnSp>
        <p:nvCxnSpPr>
          <p:cNvPr id="28" name="Rechte verbindingslijn 27">
            <a:extLst>
              <a:ext uri="{FF2B5EF4-FFF2-40B4-BE49-F238E27FC236}">
                <a16:creationId xmlns:a16="http://schemas.microsoft.com/office/drawing/2014/main" id="{E6F5B963-F16D-2D44-911F-75BA2531CC35}"/>
              </a:ext>
            </a:extLst>
          </p:cNvPr>
          <p:cNvCxnSpPr>
            <a:cxnSpLocks/>
          </p:cNvCxnSpPr>
          <p:nvPr/>
        </p:nvCxnSpPr>
        <p:spPr>
          <a:xfrm flipV="1">
            <a:off x="11111133" y="5018790"/>
            <a:ext cx="0" cy="2046211"/>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kstvak 28">
            <a:extLst>
              <a:ext uri="{FF2B5EF4-FFF2-40B4-BE49-F238E27FC236}">
                <a16:creationId xmlns:a16="http://schemas.microsoft.com/office/drawing/2014/main" id="{DD189D95-9C62-E54F-8A46-D7C318C8BE1E}"/>
              </a:ext>
            </a:extLst>
          </p:cNvPr>
          <p:cNvSpPr txBox="1"/>
          <p:nvPr/>
        </p:nvSpPr>
        <p:spPr>
          <a:xfrm>
            <a:off x="6429789" y="5076651"/>
            <a:ext cx="1825784" cy="369332"/>
          </a:xfrm>
          <a:prstGeom prst="rect">
            <a:avLst/>
          </a:prstGeom>
          <a:noFill/>
        </p:spPr>
        <p:txBody>
          <a:bodyPr wrap="square" rtlCol="0">
            <a:spAutoFit/>
          </a:bodyPr>
          <a:lstStyle/>
          <a:p>
            <a:pPr lvl="1"/>
            <a:r>
              <a:rPr lang="nl-NL" dirty="0"/>
              <a:t>Uitspraak 1</a:t>
            </a:r>
          </a:p>
        </p:txBody>
      </p:sp>
      <p:sp>
        <p:nvSpPr>
          <p:cNvPr id="30" name="Tekstvak 29">
            <a:extLst>
              <a:ext uri="{FF2B5EF4-FFF2-40B4-BE49-F238E27FC236}">
                <a16:creationId xmlns:a16="http://schemas.microsoft.com/office/drawing/2014/main" id="{C2039447-69AC-7B47-B924-36BEC33FC00D}"/>
              </a:ext>
            </a:extLst>
          </p:cNvPr>
          <p:cNvSpPr txBox="1"/>
          <p:nvPr/>
        </p:nvSpPr>
        <p:spPr>
          <a:xfrm>
            <a:off x="6429789" y="5468687"/>
            <a:ext cx="1825784" cy="369332"/>
          </a:xfrm>
          <a:prstGeom prst="rect">
            <a:avLst/>
          </a:prstGeom>
          <a:noFill/>
        </p:spPr>
        <p:txBody>
          <a:bodyPr wrap="square" rtlCol="0">
            <a:spAutoFit/>
          </a:bodyPr>
          <a:lstStyle/>
          <a:p>
            <a:pPr lvl="1"/>
            <a:r>
              <a:rPr lang="nl-NL" dirty="0"/>
              <a:t>Uitspraak 2</a:t>
            </a:r>
          </a:p>
        </p:txBody>
      </p:sp>
      <p:sp>
        <p:nvSpPr>
          <p:cNvPr id="31" name="Tekstvak 30">
            <a:extLst>
              <a:ext uri="{FF2B5EF4-FFF2-40B4-BE49-F238E27FC236}">
                <a16:creationId xmlns:a16="http://schemas.microsoft.com/office/drawing/2014/main" id="{5623F922-CC1F-6848-84F6-126E7EC5C7C1}"/>
              </a:ext>
            </a:extLst>
          </p:cNvPr>
          <p:cNvSpPr txBox="1"/>
          <p:nvPr/>
        </p:nvSpPr>
        <p:spPr>
          <a:xfrm>
            <a:off x="6429789" y="6252758"/>
            <a:ext cx="1825784" cy="369332"/>
          </a:xfrm>
          <a:prstGeom prst="rect">
            <a:avLst/>
          </a:prstGeom>
          <a:noFill/>
        </p:spPr>
        <p:txBody>
          <a:bodyPr wrap="square" rtlCol="0">
            <a:spAutoFit/>
          </a:bodyPr>
          <a:lstStyle/>
          <a:p>
            <a:pPr lvl="1"/>
            <a:r>
              <a:rPr lang="nl-NL" dirty="0"/>
              <a:t>Uitspraak 4</a:t>
            </a:r>
          </a:p>
        </p:txBody>
      </p:sp>
      <p:sp>
        <p:nvSpPr>
          <p:cNvPr id="32" name="Tekstvak 31">
            <a:extLst>
              <a:ext uri="{FF2B5EF4-FFF2-40B4-BE49-F238E27FC236}">
                <a16:creationId xmlns:a16="http://schemas.microsoft.com/office/drawing/2014/main" id="{C5CFB7CD-EA15-2641-AD83-E3294232736B}"/>
              </a:ext>
            </a:extLst>
          </p:cNvPr>
          <p:cNvSpPr txBox="1"/>
          <p:nvPr/>
        </p:nvSpPr>
        <p:spPr>
          <a:xfrm>
            <a:off x="6429789" y="6644793"/>
            <a:ext cx="1825784" cy="369332"/>
          </a:xfrm>
          <a:prstGeom prst="rect">
            <a:avLst/>
          </a:prstGeom>
          <a:noFill/>
        </p:spPr>
        <p:txBody>
          <a:bodyPr wrap="square" rtlCol="0">
            <a:spAutoFit/>
          </a:bodyPr>
          <a:lstStyle/>
          <a:p>
            <a:pPr lvl="1"/>
            <a:r>
              <a:rPr lang="nl-NL" dirty="0"/>
              <a:t>Uitspraak 5</a:t>
            </a:r>
          </a:p>
        </p:txBody>
      </p:sp>
      <p:pic>
        <p:nvPicPr>
          <p:cNvPr id="3" name="Afbeelding 2">
            <a:extLst>
              <a:ext uri="{FF2B5EF4-FFF2-40B4-BE49-F238E27FC236}">
                <a16:creationId xmlns:a16="http://schemas.microsoft.com/office/drawing/2014/main" id="{4924983C-7E0C-8B41-B82D-DF1DDB887491}"/>
              </a:ext>
            </a:extLst>
          </p:cNvPr>
          <p:cNvPicPr>
            <a:picLocks noChangeAspect="1"/>
          </p:cNvPicPr>
          <p:nvPr/>
        </p:nvPicPr>
        <p:blipFill>
          <a:blip r:embed="rId2"/>
          <a:stretch>
            <a:fillRect/>
          </a:stretch>
        </p:blipFill>
        <p:spPr>
          <a:xfrm>
            <a:off x="11867526" y="5422181"/>
            <a:ext cx="380739" cy="386257"/>
          </a:xfrm>
          <a:prstGeom prst="rect">
            <a:avLst/>
          </a:prstGeom>
        </p:spPr>
      </p:pic>
      <p:pic>
        <p:nvPicPr>
          <p:cNvPr id="23" name="Afbeelding 22">
            <a:extLst>
              <a:ext uri="{FF2B5EF4-FFF2-40B4-BE49-F238E27FC236}">
                <a16:creationId xmlns:a16="http://schemas.microsoft.com/office/drawing/2014/main" id="{EB943802-CFBF-434A-BA3E-69D3E62F266E}"/>
              </a:ext>
            </a:extLst>
          </p:cNvPr>
          <p:cNvPicPr>
            <a:picLocks noChangeAspect="1"/>
          </p:cNvPicPr>
          <p:nvPr/>
        </p:nvPicPr>
        <p:blipFill>
          <a:blip r:embed="rId2"/>
          <a:stretch>
            <a:fillRect/>
          </a:stretch>
        </p:blipFill>
        <p:spPr>
          <a:xfrm>
            <a:off x="11867526" y="6275353"/>
            <a:ext cx="380739" cy="386257"/>
          </a:xfrm>
          <a:prstGeom prst="rect">
            <a:avLst/>
          </a:prstGeom>
        </p:spPr>
      </p:pic>
      <p:pic>
        <p:nvPicPr>
          <p:cNvPr id="8" name="Afbeelding 7">
            <a:extLst>
              <a:ext uri="{FF2B5EF4-FFF2-40B4-BE49-F238E27FC236}">
                <a16:creationId xmlns:a16="http://schemas.microsoft.com/office/drawing/2014/main" id="{19092A38-60E3-1344-B260-81796BF45B5C}"/>
              </a:ext>
            </a:extLst>
          </p:cNvPr>
          <p:cNvPicPr>
            <a:picLocks noChangeAspect="1"/>
          </p:cNvPicPr>
          <p:nvPr/>
        </p:nvPicPr>
        <p:blipFill>
          <a:blip r:embed="rId3"/>
          <a:stretch>
            <a:fillRect/>
          </a:stretch>
        </p:blipFill>
        <p:spPr>
          <a:xfrm>
            <a:off x="11867526" y="5013604"/>
            <a:ext cx="380735" cy="372577"/>
          </a:xfrm>
          <a:prstGeom prst="rect">
            <a:avLst/>
          </a:prstGeom>
        </p:spPr>
      </p:pic>
      <p:pic>
        <p:nvPicPr>
          <p:cNvPr id="33" name="Afbeelding 32">
            <a:extLst>
              <a:ext uri="{FF2B5EF4-FFF2-40B4-BE49-F238E27FC236}">
                <a16:creationId xmlns:a16="http://schemas.microsoft.com/office/drawing/2014/main" id="{C307C21A-13B0-884F-BD1A-CDDFC47AE6B5}"/>
              </a:ext>
            </a:extLst>
          </p:cNvPr>
          <p:cNvPicPr>
            <a:picLocks noChangeAspect="1"/>
          </p:cNvPicPr>
          <p:nvPr/>
        </p:nvPicPr>
        <p:blipFill>
          <a:blip r:embed="rId3"/>
          <a:stretch>
            <a:fillRect/>
          </a:stretch>
        </p:blipFill>
        <p:spPr>
          <a:xfrm>
            <a:off x="11865697" y="6692424"/>
            <a:ext cx="380735" cy="372577"/>
          </a:xfrm>
          <a:prstGeom prst="rect">
            <a:avLst/>
          </a:prstGeom>
        </p:spPr>
      </p:pic>
      <p:sp>
        <p:nvSpPr>
          <p:cNvPr id="34" name="Tekstvak 33">
            <a:extLst>
              <a:ext uri="{FF2B5EF4-FFF2-40B4-BE49-F238E27FC236}">
                <a16:creationId xmlns:a16="http://schemas.microsoft.com/office/drawing/2014/main" id="{47536283-C8FA-9243-9791-FEDCE0776091}"/>
              </a:ext>
            </a:extLst>
          </p:cNvPr>
          <p:cNvSpPr txBox="1"/>
          <p:nvPr/>
        </p:nvSpPr>
        <p:spPr>
          <a:xfrm>
            <a:off x="6429789" y="5860723"/>
            <a:ext cx="1825784" cy="369332"/>
          </a:xfrm>
          <a:prstGeom prst="rect">
            <a:avLst/>
          </a:prstGeom>
          <a:noFill/>
        </p:spPr>
        <p:txBody>
          <a:bodyPr wrap="square" rtlCol="0">
            <a:spAutoFit/>
          </a:bodyPr>
          <a:lstStyle/>
          <a:p>
            <a:pPr lvl="1"/>
            <a:r>
              <a:rPr lang="nl-NL" dirty="0"/>
              <a:t>Uitspraak 3</a:t>
            </a:r>
          </a:p>
        </p:txBody>
      </p:sp>
      <p:cxnSp>
        <p:nvCxnSpPr>
          <p:cNvPr id="35" name="Rechte verbindingslijn 34">
            <a:extLst>
              <a:ext uri="{FF2B5EF4-FFF2-40B4-BE49-F238E27FC236}">
                <a16:creationId xmlns:a16="http://schemas.microsoft.com/office/drawing/2014/main" id="{EBFD1937-E35A-0141-B458-B1BC733ABBC6}"/>
              </a:ext>
            </a:extLst>
          </p:cNvPr>
          <p:cNvCxnSpPr/>
          <p:nvPr/>
        </p:nvCxnSpPr>
        <p:spPr>
          <a:xfrm>
            <a:off x="8806315" y="5989116"/>
            <a:ext cx="1181686" cy="0"/>
          </a:xfrm>
          <a:prstGeom prst="line">
            <a:avLst/>
          </a:prstGeom>
          <a:ln w="2222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36" name="Afbeelding 35">
            <a:extLst>
              <a:ext uri="{FF2B5EF4-FFF2-40B4-BE49-F238E27FC236}">
                <a16:creationId xmlns:a16="http://schemas.microsoft.com/office/drawing/2014/main" id="{C10BCCAD-C665-5A40-9EDC-88C76DB07CA3}"/>
              </a:ext>
            </a:extLst>
          </p:cNvPr>
          <p:cNvPicPr>
            <a:picLocks noChangeAspect="1"/>
          </p:cNvPicPr>
          <p:nvPr/>
        </p:nvPicPr>
        <p:blipFill>
          <a:blip r:embed="rId2"/>
          <a:stretch>
            <a:fillRect/>
          </a:stretch>
        </p:blipFill>
        <p:spPr>
          <a:xfrm>
            <a:off x="11865693" y="5827205"/>
            <a:ext cx="380739" cy="386257"/>
          </a:xfrm>
          <a:prstGeom prst="rect">
            <a:avLst/>
          </a:prstGeom>
        </p:spPr>
      </p:pic>
    </p:spTree>
    <p:extLst>
      <p:ext uri="{BB962C8B-B14F-4D97-AF65-F5344CB8AC3E}">
        <p14:creationId xmlns:p14="http://schemas.microsoft.com/office/powerpoint/2010/main" val="225290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al 6">
            <a:extLst>
              <a:ext uri="{FF2B5EF4-FFF2-40B4-BE49-F238E27FC236}">
                <a16:creationId xmlns:a16="http://schemas.microsoft.com/office/drawing/2014/main" id="{8725A138-E424-F845-9D0E-5AC3C14AF37D}"/>
              </a:ext>
            </a:extLst>
          </p:cNvPr>
          <p:cNvSpPr/>
          <p:nvPr/>
        </p:nvSpPr>
        <p:spPr>
          <a:xfrm>
            <a:off x="5565132" y="22530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8" name="Ovaal 7">
            <a:extLst>
              <a:ext uri="{FF2B5EF4-FFF2-40B4-BE49-F238E27FC236}">
                <a16:creationId xmlns:a16="http://schemas.microsoft.com/office/drawing/2014/main" id="{07B5CF3B-04EF-C642-A16D-A789B985125A}"/>
              </a:ext>
            </a:extLst>
          </p:cNvPr>
          <p:cNvSpPr/>
          <p:nvPr/>
        </p:nvSpPr>
        <p:spPr>
          <a:xfrm>
            <a:off x="5632942" y="10421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Stakeholder</a:t>
            </a:r>
          </a:p>
        </p:txBody>
      </p:sp>
      <p:sp>
        <p:nvSpPr>
          <p:cNvPr id="9" name="Ovaal 8">
            <a:extLst>
              <a:ext uri="{FF2B5EF4-FFF2-40B4-BE49-F238E27FC236}">
                <a16:creationId xmlns:a16="http://schemas.microsoft.com/office/drawing/2014/main" id="{1B7662F8-5D56-DB4D-AC6F-5713D205B14A}"/>
              </a:ext>
            </a:extLst>
          </p:cNvPr>
          <p:cNvSpPr/>
          <p:nvPr/>
        </p:nvSpPr>
        <p:spPr>
          <a:xfrm>
            <a:off x="6033867" y="110591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Rol</a:t>
            </a:r>
          </a:p>
        </p:txBody>
      </p:sp>
      <p:cxnSp>
        <p:nvCxnSpPr>
          <p:cNvPr id="11" name="Rechte verbindingslijn 10">
            <a:extLst>
              <a:ext uri="{FF2B5EF4-FFF2-40B4-BE49-F238E27FC236}">
                <a16:creationId xmlns:a16="http://schemas.microsoft.com/office/drawing/2014/main" id="{8BC03BC7-EE9B-4447-ACB7-1ACF56C2EF4D}"/>
              </a:ext>
            </a:extLst>
          </p:cNvPr>
          <p:cNvCxnSpPr>
            <a:cxnSpLocks/>
            <a:stCxn id="8" idx="4"/>
            <a:endCxn id="9"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A85F89C5-4133-2044-B7FB-59B593CB0DC6}"/>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hthoek 16">
            <a:extLst>
              <a:ext uri="{FF2B5EF4-FFF2-40B4-BE49-F238E27FC236}">
                <a16:creationId xmlns:a16="http://schemas.microsoft.com/office/drawing/2014/main" id="{62CC586E-C426-3343-8C6C-10BE4C642BDD}"/>
              </a:ext>
            </a:extLst>
          </p:cNvPr>
          <p:cNvSpPr/>
          <p:nvPr/>
        </p:nvSpPr>
        <p:spPr>
          <a:xfrm>
            <a:off x="6209764" y="7983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a:t>
            </a:r>
          </a:p>
        </p:txBody>
      </p:sp>
      <p:sp>
        <p:nvSpPr>
          <p:cNvPr id="19" name="Ovaal 18">
            <a:extLst>
              <a:ext uri="{FF2B5EF4-FFF2-40B4-BE49-F238E27FC236}">
                <a16:creationId xmlns:a16="http://schemas.microsoft.com/office/drawing/2014/main" id="{9C354180-446E-4E43-9210-0735454D9937}"/>
              </a:ext>
            </a:extLst>
          </p:cNvPr>
          <p:cNvSpPr/>
          <p:nvPr/>
        </p:nvSpPr>
        <p:spPr>
          <a:xfrm>
            <a:off x="1246324" y="439931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Bron</a:t>
            </a:r>
          </a:p>
        </p:txBody>
      </p:sp>
      <p:sp>
        <p:nvSpPr>
          <p:cNvPr id="20" name="Ovaal 19">
            <a:extLst>
              <a:ext uri="{FF2B5EF4-FFF2-40B4-BE49-F238E27FC236}">
                <a16:creationId xmlns:a16="http://schemas.microsoft.com/office/drawing/2014/main" id="{DFA65445-8635-1146-A3B0-9A7C37FACD46}"/>
              </a:ext>
            </a:extLst>
          </p:cNvPr>
          <p:cNvSpPr/>
          <p:nvPr/>
        </p:nvSpPr>
        <p:spPr>
          <a:xfrm>
            <a:off x="3475045" y="439931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cxnSp>
        <p:nvCxnSpPr>
          <p:cNvPr id="21" name="Rechte verbindingslijn 20">
            <a:extLst>
              <a:ext uri="{FF2B5EF4-FFF2-40B4-BE49-F238E27FC236}">
                <a16:creationId xmlns:a16="http://schemas.microsoft.com/office/drawing/2014/main" id="{3BB78149-8999-324A-B035-A6E51EA033C4}"/>
              </a:ext>
            </a:extLst>
          </p:cNvPr>
          <p:cNvCxnSpPr>
            <a:cxnSpLocks/>
            <a:stCxn id="19" idx="6"/>
            <a:endCxn id="20"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hthoek 23">
            <a:extLst>
              <a:ext uri="{FF2B5EF4-FFF2-40B4-BE49-F238E27FC236}">
                <a16:creationId xmlns:a16="http://schemas.microsoft.com/office/drawing/2014/main" id="{9ADC9229-248C-E643-9C0B-72822C81F119}"/>
              </a:ext>
            </a:extLst>
          </p:cNvPr>
          <p:cNvSpPr/>
          <p:nvPr/>
        </p:nvSpPr>
        <p:spPr>
          <a:xfrm>
            <a:off x="2726135"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a:t>
            </a:r>
          </a:p>
        </p:txBody>
      </p:sp>
      <p:sp>
        <p:nvSpPr>
          <p:cNvPr id="13" name="Ovaal 12">
            <a:extLst>
              <a:ext uri="{FF2B5EF4-FFF2-40B4-BE49-F238E27FC236}">
                <a16:creationId xmlns:a16="http://schemas.microsoft.com/office/drawing/2014/main" id="{D3F941D6-D914-D74E-9857-37E8BA32EE49}"/>
              </a:ext>
            </a:extLst>
          </p:cNvPr>
          <p:cNvSpPr/>
          <p:nvPr/>
        </p:nvSpPr>
        <p:spPr>
          <a:xfrm>
            <a:off x="558988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14" name="Ovaal 13">
            <a:extLst>
              <a:ext uri="{FF2B5EF4-FFF2-40B4-BE49-F238E27FC236}">
                <a16:creationId xmlns:a16="http://schemas.microsoft.com/office/drawing/2014/main" id="{B0D58E32-A011-4443-9ABA-C0DB028B1C1F}"/>
              </a:ext>
            </a:extLst>
          </p:cNvPr>
          <p:cNvSpPr/>
          <p:nvPr/>
        </p:nvSpPr>
        <p:spPr>
          <a:xfrm>
            <a:off x="452120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6" name="Ovaal 15">
            <a:extLst>
              <a:ext uri="{FF2B5EF4-FFF2-40B4-BE49-F238E27FC236}">
                <a16:creationId xmlns:a16="http://schemas.microsoft.com/office/drawing/2014/main" id="{537B000F-0A5A-9744-9E46-E18C111D8826}"/>
              </a:ext>
            </a:extLst>
          </p:cNvPr>
          <p:cNvSpPr/>
          <p:nvPr/>
        </p:nvSpPr>
        <p:spPr>
          <a:xfrm>
            <a:off x="2428888" y="553091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22" name="Ovaal 21">
            <a:extLst>
              <a:ext uri="{FF2B5EF4-FFF2-40B4-BE49-F238E27FC236}">
                <a16:creationId xmlns:a16="http://schemas.microsoft.com/office/drawing/2014/main" id="{3EC44DA5-F942-274D-8F62-AE5A2D0DFF43}"/>
              </a:ext>
            </a:extLst>
          </p:cNvPr>
          <p:cNvSpPr/>
          <p:nvPr/>
        </p:nvSpPr>
        <p:spPr>
          <a:xfrm>
            <a:off x="6658560" y="552728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Strategie-uitspraak</a:t>
            </a:r>
          </a:p>
        </p:txBody>
      </p:sp>
      <p:sp>
        <p:nvSpPr>
          <p:cNvPr id="23" name="Ovaal 22">
            <a:extLst>
              <a:ext uri="{FF2B5EF4-FFF2-40B4-BE49-F238E27FC236}">
                <a16:creationId xmlns:a16="http://schemas.microsoft.com/office/drawing/2014/main" id="{C320FA3A-164A-EE4E-A265-24CFDDD11D76}"/>
              </a:ext>
            </a:extLst>
          </p:cNvPr>
          <p:cNvSpPr/>
          <p:nvPr/>
        </p:nvSpPr>
        <p:spPr>
          <a:xfrm>
            <a:off x="3475044"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Visie-uitspraak</a:t>
            </a:r>
          </a:p>
        </p:txBody>
      </p:sp>
      <p:cxnSp>
        <p:nvCxnSpPr>
          <p:cNvPr id="3" name="Rechte verbindingslijn 2">
            <a:extLst>
              <a:ext uri="{FF2B5EF4-FFF2-40B4-BE49-F238E27FC236}">
                <a16:creationId xmlns:a16="http://schemas.microsoft.com/office/drawing/2014/main" id="{15A08477-3168-4349-8F6D-BD2E6F231167}"/>
              </a:ext>
            </a:extLst>
          </p:cNvPr>
          <p:cNvCxnSpPr>
            <a:cxnSpLocks/>
            <a:stCxn id="20"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E3A27E1E-B311-A646-AE3B-FF8F7DA86605}"/>
              </a:ext>
            </a:extLst>
          </p:cNvPr>
          <p:cNvCxnSpPr>
            <a:cxnSpLocks/>
            <a:stCxn id="20" idx="4"/>
            <a:endCxn id="23"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623D98C6-A8E0-1143-BDDB-523543523D7E}"/>
              </a:ext>
            </a:extLst>
          </p:cNvPr>
          <p:cNvCxnSpPr>
            <a:cxnSpLocks/>
            <a:stCxn id="20" idx="5"/>
            <a:endCxn id="14"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50E1C480-7177-3F48-89B8-B52FB4EE5544}"/>
              </a:ext>
            </a:extLst>
          </p:cNvPr>
          <p:cNvCxnSpPr>
            <a:cxnSpLocks/>
            <a:stCxn id="20" idx="6"/>
            <a:endCxn id="13"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26A2BA70-DE7D-6145-93A1-5DD3F92D72B4}"/>
              </a:ext>
            </a:extLst>
          </p:cNvPr>
          <p:cNvCxnSpPr>
            <a:cxnSpLocks/>
            <a:stCxn id="20" idx="6"/>
            <a:endCxn id="22"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Rechthoek 34">
            <a:extLst>
              <a:ext uri="{FF2B5EF4-FFF2-40B4-BE49-F238E27FC236}">
                <a16:creationId xmlns:a16="http://schemas.microsoft.com/office/drawing/2014/main" id="{E1151F59-F2E0-FD40-83EC-84755E606A4B}"/>
              </a:ext>
            </a:extLst>
          </p:cNvPr>
          <p:cNvSpPr/>
          <p:nvPr/>
        </p:nvSpPr>
        <p:spPr>
          <a:xfrm>
            <a:off x="3206687" y="5121446"/>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4</a:t>
            </a:r>
          </a:p>
        </p:txBody>
      </p:sp>
      <p:sp>
        <p:nvSpPr>
          <p:cNvPr id="36" name="Rechthoek 35">
            <a:extLst>
              <a:ext uri="{FF2B5EF4-FFF2-40B4-BE49-F238E27FC236}">
                <a16:creationId xmlns:a16="http://schemas.microsoft.com/office/drawing/2014/main" id="{C289BCBE-5A27-D04B-AB58-F98310BEA655}"/>
              </a:ext>
            </a:extLst>
          </p:cNvPr>
          <p:cNvSpPr/>
          <p:nvPr/>
        </p:nvSpPr>
        <p:spPr>
          <a:xfrm>
            <a:off x="3828481" y="51624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5</a:t>
            </a:r>
          </a:p>
        </p:txBody>
      </p:sp>
      <p:sp>
        <p:nvSpPr>
          <p:cNvPr id="37" name="Rechthoek 36">
            <a:extLst>
              <a:ext uri="{FF2B5EF4-FFF2-40B4-BE49-F238E27FC236}">
                <a16:creationId xmlns:a16="http://schemas.microsoft.com/office/drawing/2014/main" id="{E33251AE-3727-BF4B-9A8D-68126B44A2A4}"/>
              </a:ext>
            </a:extLst>
          </p:cNvPr>
          <p:cNvSpPr/>
          <p:nvPr/>
        </p:nvSpPr>
        <p:spPr>
          <a:xfrm>
            <a:off x="4351058" y="512144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6</a:t>
            </a:r>
          </a:p>
        </p:txBody>
      </p:sp>
      <p:sp>
        <p:nvSpPr>
          <p:cNvPr id="38" name="Rechthoek 37">
            <a:extLst>
              <a:ext uri="{FF2B5EF4-FFF2-40B4-BE49-F238E27FC236}">
                <a16:creationId xmlns:a16="http://schemas.microsoft.com/office/drawing/2014/main" id="{D5B77F5E-F0D9-764D-9650-6F8D270198E4}"/>
              </a:ext>
            </a:extLst>
          </p:cNvPr>
          <p:cNvSpPr/>
          <p:nvPr/>
        </p:nvSpPr>
        <p:spPr>
          <a:xfrm>
            <a:off x="5040203" y="505643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7</a:t>
            </a:r>
          </a:p>
        </p:txBody>
      </p:sp>
      <p:sp>
        <p:nvSpPr>
          <p:cNvPr id="39" name="Rechthoek 38">
            <a:extLst>
              <a:ext uri="{FF2B5EF4-FFF2-40B4-BE49-F238E27FC236}">
                <a16:creationId xmlns:a16="http://schemas.microsoft.com/office/drawing/2014/main" id="{AB3620D2-DF6A-A04B-86A7-5FDC6F7F9D43}"/>
              </a:ext>
            </a:extLst>
          </p:cNvPr>
          <p:cNvSpPr/>
          <p:nvPr/>
        </p:nvSpPr>
        <p:spPr>
          <a:xfrm>
            <a:off x="5574543" y="495323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8</a:t>
            </a:r>
          </a:p>
        </p:txBody>
      </p:sp>
      <p:sp>
        <p:nvSpPr>
          <p:cNvPr id="42" name="Ovaal 41">
            <a:extLst>
              <a:ext uri="{FF2B5EF4-FFF2-40B4-BE49-F238E27FC236}">
                <a16:creationId xmlns:a16="http://schemas.microsoft.com/office/drawing/2014/main" id="{C409B32B-3F66-6747-A498-CA3E7A3F0C63}"/>
              </a:ext>
            </a:extLst>
          </p:cNvPr>
          <p:cNvSpPr/>
          <p:nvPr/>
        </p:nvSpPr>
        <p:spPr>
          <a:xfrm>
            <a:off x="5606378" y="334766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cxnSp>
        <p:nvCxnSpPr>
          <p:cNvPr id="43" name="Rechte verbindingslijn 42">
            <a:extLst>
              <a:ext uri="{FF2B5EF4-FFF2-40B4-BE49-F238E27FC236}">
                <a16:creationId xmlns:a16="http://schemas.microsoft.com/office/drawing/2014/main" id="{7B553E45-094B-2A41-959C-F7E934B2DE81}"/>
              </a:ext>
            </a:extLst>
          </p:cNvPr>
          <p:cNvCxnSpPr>
            <a:cxnSpLocks/>
            <a:stCxn id="20" idx="7"/>
            <a:endCxn id="42"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7E5DBD6A-2D89-6344-8252-9E298E10EADB}"/>
              </a:ext>
            </a:extLst>
          </p:cNvPr>
          <p:cNvCxnSpPr>
            <a:cxnSpLocks/>
            <a:stCxn id="42"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3D2D13C3-9517-BC4A-8236-4DE0337FCE87}"/>
              </a:ext>
            </a:extLst>
          </p:cNvPr>
          <p:cNvSpPr/>
          <p:nvPr/>
        </p:nvSpPr>
        <p:spPr>
          <a:xfrm>
            <a:off x="4557792" y="419028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E4202138-7354-5843-B3D6-06A2E55BB3FF}"/>
              </a:ext>
            </a:extLst>
          </p:cNvPr>
          <p:cNvSpPr/>
          <p:nvPr/>
        </p:nvSpPr>
        <p:spPr>
          <a:xfrm>
            <a:off x="5998394" y="30439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44" name="Ovaal 43">
            <a:extLst>
              <a:ext uri="{FF2B5EF4-FFF2-40B4-BE49-F238E27FC236}">
                <a16:creationId xmlns:a16="http://schemas.microsoft.com/office/drawing/2014/main" id="{406EF53B-815D-3445-9A33-C21534DC5B33}"/>
              </a:ext>
            </a:extLst>
          </p:cNvPr>
          <p:cNvSpPr/>
          <p:nvPr/>
        </p:nvSpPr>
        <p:spPr>
          <a:xfrm>
            <a:off x="3501594" y="668270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45" name="Ovaal 44">
            <a:extLst>
              <a:ext uri="{FF2B5EF4-FFF2-40B4-BE49-F238E27FC236}">
                <a16:creationId xmlns:a16="http://schemas.microsoft.com/office/drawing/2014/main" id="{8074849A-47D2-2440-8DE0-AC867F4826D3}"/>
              </a:ext>
            </a:extLst>
          </p:cNvPr>
          <p:cNvSpPr/>
          <p:nvPr/>
        </p:nvSpPr>
        <p:spPr>
          <a:xfrm>
            <a:off x="2420438" y="664785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47" name="Ovaal 46">
            <a:extLst>
              <a:ext uri="{FF2B5EF4-FFF2-40B4-BE49-F238E27FC236}">
                <a16:creationId xmlns:a16="http://schemas.microsoft.com/office/drawing/2014/main" id="{DE9A53C5-72C3-B74C-BC10-431261806B47}"/>
              </a:ext>
            </a:extLst>
          </p:cNvPr>
          <p:cNvSpPr/>
          <p:nvPr/>
        </p:nvSpPr>
        <p:spPr>
          <a:xfrm>
            <a:off x="6679580" y="670307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cxnSp>
        <p:nvCxnSpPr>
          <p:cNvPr id="48" name="Rechte verbindingslijn 47">
            <a:extLst>
              <a:ext uri="{FF2B5EF4-FFF2-40B4-BE49-F238E27FC236}">
                <a16:creationId xmlns:a16="http://schemas.microsoft.com/office/drawing/2014/main" id="{02553D18-30C6-FC4F-A655-371710412D0C}"/>
              </a:ext>
            </a:extLst>
          </p:cNvPr>
          <p:cNvCxnSpPr>
            <a:cxnSpLocks/>
            <a:stCxn id="16" idx="4"/>
            <a:endCxn id="45"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8">
            <a:extLst>
              <a:ext uri="{FF2B5EF4-FFF2-40B4-BE49-F238E27FC236}">
                <a16:creationId xmlns:a16="http://schemas.microsoft.com/office/drawing/2014/main" id="{AFFA53CD-2B90-F94C-A5C0-6A76CDA4E8F8}"/>
              </a:ext>
            </a:extLst>
          </p:cNvPr>
          <p:cNvCxnSpPr>
            <a:cxnSpLocks/>
            <a:stCxn id="23" idx="4"/>
            <a:endCxn id="44"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16ECACF8-5324-7C40-8425-C1CA9534AB5B}"/>
              </a:ext>
            </a:extLst>
          </p:cNvPr>
          <p:cNvCxnSpPr>
            <a:cxnSpLocks/>
            <a:stCxn id="22" idx="4"/>
            <a:endCxn id="4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Ovaal 50">
            <a:extLst>
              <a:ext uri="{FF2B5EF4-FFF2-40B4-BE49-F238E27FC236}">
                <a16:creationId xmlns:a16="http://schemas.microsoft.com/office/drawing/2014/main" id="{B4004528-7D42-DE48-B768-883EFDFCED92}"/>
              </a:ext>
            </a:extLst>
          </p:cNvPr>
          <p:cNvSpPr/>
          <p:nvPr/>
        </p:nvSpPr>
        <p:spPr>
          <a:xfrm>
            <a:off x="2428888" y="78689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Missie-element</a:t>
            </a:r>
          </a:p>
        </p:txBody>
      </p:sp>
      <p:cxnSp>
        <p:nvCxnSpPr>
          <p:cNvPr id="52" name="Rechte verbindingslijn 51">
            <a:extLst>
              <a:ext uri="{FF2B5EF4-FFF2-40B4-BE49-F238E27FC236}">
                <a16:creationId xmlns:a16="http://schemas.microsoft.com/office/drawing/2014/main" id="{6A77F2ED-D241-5544-A651-76B752E66C99}"/>
              </a:ext>
            </a:extLst>
          </p:cNvPr>
          <p:cNvCxnSpPr>
            <a:cxnSpLocks/>
            <a:stCxn id="45" idx="4"/>
            <a:endCxn id="5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Rechthoek 52">
            <a:extLst>
              <a:ext uri="{FF2B5EF4-FFF2-40B4-BE49-F238E27FC236}">
                <a16:creationId xmlns:a16="http://schemas.microsoft.com/office/drawing/2014/main" id="{4BF91901-598E-8348-BC51-5C6AEE4D5550}"/>
              </a:ext>
            </a:extLst>
          </p:cNvPr>
          <p:cNvSpPr/>
          <p:nvPr/>
        </p:nvSpPr>
        <p:spPr>
          <a:xfrm>
            <a:off x="2785888" y="630189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11</a:t>
            </a:r>
          </a:p>
        </p:txBody>
      </p:sp>
      <p:sp>
        <p:nvSpPr>
          <p:cNvPr id="55" name="Rechthoek 54">
            <a:extLst>
              <a:ext uri="{FF2B5EF4-FFF2-40B4-BE49-F238E27FC236}">
                <a16:creationId xmlns:a16="http://schemas.microsoft.com/office/drawing/2014/main" id="{52C6F3C7-8BB7-8E45-80DD-CA94BF5020BC}"/>
              </a:ext>
            </a:extLst>
          </p:cNvPr>
          <p:cNvSpPr/>
          <p:nvPr/>
        </p:nvSpPr>
        <p:spPr>
          <a:xfrm>
            <a:off x="2794339" y="745547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12</a:t>
            </a:r>
          </a:p>
        </p:txBody>
      </p:sp>
      <p:cxnSp>
        <p:nvCxnSpPr>
          <p:cNvPr id="56" name="Rechte verbindingslijn 55">
            <a:extLst>
              <a:ext uri="{FF2B5EF4-FFF2-40B4-BE49-F238E27FC236}">
                <a16:creationId xmlns:a16="http://schemas.microsoft.com/office/drawing/2014/main" id="{962A810F-65B6-CA4E-BA6F-B196EF847A58}"/>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hthoek 56">
            <a:extLst>
              <a:ext uri="{FF2B5EF4-FFF2-40B4-BE49-F238E27FC236}">
                <a16:creationId xmlns:a16="http://schemas.microsoft.com/office/drawing/2014/main" id="{5E80E6B4-A649-744B-AB63-AF800AD3E933}"/>
              </a:ext>
            </a:extLst>
          </p:cNvPr>
          <p:cNvSpPr/>
          <p:nvPr/>
        </p:nvSpPr>
        <p:spPr>
          <a:xfrm>
            <a:off x="3838326" y="634771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13</a:t>
            </a:r>
          </a:p>
        </p:txBody>
      </p:sp>
      <p:sp>
        <p:nvSpPr>
          <p:cNvPr id="58" name="Rechthoek 57">
            <a:extLst>
              <a:ext uri="{FF2B5EF4-FFF2-40B4-BE49-F238E27FC236}">
                <a16:creationId xmlns:a16="http://schemas.microsoft.com/office/drawing/2014/main" id="{21FC3BC8-BC14-6746-A50C-924F6505E910}"/>
              </a:ext>
            </a:extLst>
          </p:cNvPr>
          <p:cNvSpPr/>
          <p:nvPr/>
        </p:nvSpPr>
        <p:spPr>
          <a:xfrm>
            <a:off x="7024009" y="635271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14</a:t>
            </a:r>
          </a:p>
        </p:txBody>
      </p:sp>
      <p:sp>
        <p:nvSpPr>
          <p:cNvPr id="59" name="Ovaal 58">
            <a:extLst>
              <a:ext uri="{FF2B5EF4-FFF2-40B4-BE49-F238E27FC236}">
                <a16:creationId xmlns:a16="http://schemas.microsoft.com/office/drawing/2014/main" id="{2408C1A3-04FE-504E-BBC2-DC33FA889509}"/>
              </a:ext>
            </a:extLst>
          </p:cNvPr>
          <p:cNvSpPr/>
          <p:nvPr/>
        </p:nvSpPr>
        <p:spPr>
          <a:xfrm>
            <a:off x="2548093" y="192712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60" name="Ovaal 59">
            <a:extLst>
              <a:ext uri="{FF2B5EF4-FFF2-40B4-BE49-F238E27FC236}">
                <a16:creationId xmlns:a16="http://schemas.microsoft.com/office/drawing/2014/main" id="{0E3E5F80-D984-934C-A2A9-0801FF93E713}"/>
              </a:ext>
            </a:extLst>
          </p:cNvPr>
          <p:cNvSpPr/>
          <p:nvPr/>
        </p:nvSpPr>
        <p:spPr>
          <a:xfrm>
            <a:off x="2540854" y="33979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61" name="Ovaal 60">
            <a:extLst>
              <a:ext uri="{FF2B5EF4-FFF2-40B4-BE49-F238E27FC236}">
                <a16:creationId xmlns:a16="http://schemas.microsoft.com/office/drawing/2014/main" id="{7C91B223-20FB-D141-9667-3D0C76CDBEF2}"/>
              </a:ext>
            </a:extLst>
          </p:cNvPr>
          <p:cNvSpPr/>
          <p:nvPr/>
        </p:nvSpPr>
        <p:spPr>
          <a:xfrm>
            <a:off x="2550663" y="26532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cxnSp>
        <p:nvCxnSpPr>
          <p:cNvPr id="4" name="Rechte verbindingslijn 3">
            <a:extLst>
              <a:ext uri="{FF2B5EF4-FFF2-40B4-BE49-F238E27FC236}">
                <a16:creationId xmlns:a16="http://schemas.microsoft.com/office/drawing/2014/main" id="{6C33C624-9D35-374A-9D0B-F2F0A32B862F}"/>
              </a:ext>
            </a:extLst>
          </p:cNvPr>
          <p:cNvCxnSpPr>
            <a:cxnSpLocks/>
            <a:stCxn id="42" idx="1"/>
            <a:endCxn id="59"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61">
            <a:extLst>
              <a:ext uri="{FF2B5EF4-FFF2-40B4-BE49-F238E27FC236}">
                <a16:creationId xmlns:a16="http://schemas.microsoft.com/office/drawing/2014/main" id="{48989279-0ADF-3748-8C66-940730AA7189}"/>
              </a:ext>
            </a:extLst>
          </p:cNvPr>
          <p:cNvCxnSpPr>
            <a:cxnSpLocks/>
            <a:stCxn id="42" idx="1"/>
            <a:endCxn id="61"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62">
            <a:extLst>
              <a:ext uri="{FF2B5EF4-FFF2-40B4-BE49-F238E27FC236}">
                <a16:creationId xmlns:a16="http://schemas.microsoft.com/office/drawing/2014/main" id="{0B0D0953-EE08-454D-9CE3-608FAC85EF2F}"/>
              </a:ext>
            </a:extLst>
          </p:cNvPr>
          <p:cNvCxnSpPr>
            <a:cxnSpLocks/>
            <a:stCxn id="42" idx="2"/>
            <a:endCxn id="60"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Rechthoek 63">
            <a:extLst>
              <a:ext uri="{FF2B5EF4-FFF2-40B4-BE49-F238E27FC236}">
                <a16:creationId xmlns:a16="http://schemas.microsoft.com/office/drawing/2014/main" id="{E3D88511-A660-0F43-BE62-44EAD8312369}"/>
              </a:ext>
            </a:extLst>
          </p:cNvPr>
          <p:cNvSpPr/>
          <p:nvPr/>
        </p:nvSpPr>
        <p:spPr>
          <a:xfrm>
            <a:off x="4363573" y="26511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65" name="Rechthoek 64">
            <a:extLst>
              <a:ext uri="{FF2B5EF4-FFF2-40B4-BE49-F238E27FC236}">
                <a16:creationId xmlns:a16="http://schemas.microsoft.com/office/drawing/2014/main" id="{E15C2E9C-AF85-8D45-AFE9-636B64A6A24B}"/>
              </a:ext>
            </a:extLst>
          </p:cNvPr>
          <p:cNvSpPr/>
          <p:nvPr/>
        </p:nvSpPr>
        <p:spPr>
          <a:xfrm>
            <a:off x="4079084" y="302739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66" name="Rechthoek 65">
            <a:extLst>
              <a:ext uri="{FF2B5EF4-FFF2-40B4-BE49-F238E27FC236}">
                <a16:creationId xmlns:a16="http://schemas.microsoft.com/office/drawing/2014/main" id="{C0FAB07F-6E56-994C-87A8-85860C78349C}"/>
              </a:ext>
            </a:extLst>
          </p:cNvPr>
          <p:cNvSpPr/>
          <p:nvPr/>
        </p:nvSpPr>
        <p:spPr>
          <a:xfrm>
            <a:off x="3957137" y="3618961"/>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67" name="Ovaal 66">
            <a:extLst>
              <a:ext uri="{FF2B5EF4-FFF2-40B4-BE49-F238E27FC236}">
                <a16:creationId xmlns:a16="http://schemas.microsoft.com/office/drawing/2014/main" id="{CCECB0CE-C15A-7045-9365-FA90FFC3FB94}"/>
              </a:ext>
            </a:extLst>
          </p:cNvPr>
          <p:cNvSpPr/>
          <p:nvPr/>
        </p:nvSpPr>
        <p:spPr>
          <a:xfrm>
            <a:off x="7230743" y="151191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cxnSp>
        <p:nvCxnSpPr>
          <p:cNvPr id="68" name="Rechte verbindingslijn 67">
            <a:extLst>
              <a:ext uri="{FF2B5EF4-FFF2-40B4-BE49-F238E27FC236}">
                <a16:creationId xmlns:a16="http://schemas.microsoft.com/office/drawing/2014/main" id="{2E4F95DF-1B7F-674C-AC08-ED86E05F3CAC}"/>
              </a:ext>
            </a:extLst>
          </p:cNvPr>
          <p:cNvCxnSpPr>
            <a:cxnSpLocks/>
            <a:stCxn id="7" idx="6"/>
            <a:endCxn id="6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Rechthoek 70">
            <a:extLst>
              <a:ext uri="{FF2B5EF4-FFF2-40B4-BE49-F238E27FC236}">
                <a16:creationId xmlns:a16="http://schemas.microsoft.com/office/drawing/2014/main" id="{61CB4436-2BCE-FA46-84F7-44D456711E1F}"/>
              </a:ext>
            </a:extLst>
          </p:cNvPr>
          <p:cNvSpPr/>
          <p:nvPr/>
        </p:nvSpPr>
        <p:spPr>
          <a:xfrm>
            <a:off x="6875189" y="214461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72" name="Ovaal 71">
            <a:extLst>
              <a:ext uri="{FF2B5EF4-FFF2-40B4-BE49-F238E27FC236}">
                <a16:creationId xmlns:a16="http://schemas.microsoft.com/office/drawing/2014/main" id="{9338D1A0-FBF7-AD4B-8D22-A009F31D580D}"/>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73" name="Ovaal 72">
            <a:extLst>
              <a:ext uri="{FF2B5EF4-FFF2-40B4-BE49-F238E27FC236}">
                <a16:creationId xmlns:a16="http://schemas.microsoft.com/office/drawing/2014/main" id="{DF8A9025-6815-8B45-A5D0-FD8AD4F04B87}"/>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74" name="Ovaal 73">
            <a:extLst>
              <a:ext uri="{FF2B5EF4-FFF2-40B4-BE49-F238E27FC236}">
                <a16:creationId xmlns:a16="http://schemas.microsoft.com/office/drawing/2014/main" id="{936CDDFB-E20D-4647-9D3D-21DAA5FFD0DF}"/>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75" name="Ovaal 74">
            <a:extLst>
              <a:ext uri="{FF2B5EF4-FFF2-40B4-BE49-F238E27FC236}">
                <a16:creationId xmlns:a16="http://schemas.microsoft.com/office/drawing/2014/main" id="{F0BF374A-BA63-5545-8858-120E7CBA605D}"/>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77" name="Rechte verbindingslijn 76">
            <a:extLst>
              <a:ext uri="{FF2B5EF4-FFF2-40B4-BE49-F238E27FC236}">
                <a16:creationId xmlns:a16="http://schemas.microsoft.com/office/drawing/2014/main" id="{D20B2FA7-0AE7-004D-8C53-CB6C3E89F182}"/>
              </a:ext>
            </a:extLst>
          </p:cNvPr>
          <p:cNvCxnSpPr>
            <a:cxnSpLocks/>
            <a:stCxn id="75" idx="6"/>
            <a:endCxn id="72"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438F1F47-552A-A24D-9636-F2E506108961}"/>
              </a:ext>
            </a:extLst>
          </p:cNvPr>
          <p:cNvCxnSpPr>
            <a:cxnSpLocks/>
            <a:stCxn id="73" idx="6"/>
            <a:endCxn id="72"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Rechte verbindingslijn 83">
            <a:extLst>
              <a:ext uri="{FF2B5EF4-FFF2-40B4-BE49-F238E27FC236}">
                <a16:creationId xmlns:a16="http://schemas.microsoft.com/office/drawing/2014/main" id="{9484A411-0FAE-4240-B259-1DD0B25E0596}"/>
              </a:ext>
            </a:extLst>
          </p:cNvPr>
          <p:cNvCxnSpPr>
            <a:cxnSpLocks/>
            <a:stCxn id="74" idx="7"/>
            <a:endCxn id="72"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Rechthoek 86">
            <a:extLst>
              <a:ext uri="{FF2B5EF4-FFF2-40B4-BE49-F238E27FC236}">
                <a16:creationId xmlns:a16="http://schemas.microsoft.com/office/drawing/2014/main" id="{74D97212-5585-134C-BEE3-76E0FF314053}"/>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88" name="Rechthoek 87">
            <a:extLst>
              <a:ext uri="{FF2B5EF4-FFF2-40B4-BE49-F238E27FC236}">
                <a16:creationId xmlns:a16="http://schemas.microsoft.com/office/drawing/2014/main" id="{8253AA1D-DC07-344D-A9F1-5C0B0DE75814}"/>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89" name="Rechthoek 88">
            <a:extLst>
              <a:ext uri="{FF2B5EF4-FFF2-40B4-BE49-F238E27FC236}">
                <a16:creationId xmlns:a16="http://schemas.microsoft.com/office/drawing/2014/main" id="{A6FA4F7F-9B4A-FD40-996B-C2D66A175450}"/>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91" name="Ovaal 90">
            <a:extLst>
              <a:ext uri="{FF2B5EF4-FFF2-40B4-BE49-F238E27FC236}">
                <a16:creationId xmlns:a16="http://schemas.microsoft.com/office/drawing/2014/main" id="{E987B55E-A1CB-7143-9103-AD7DA24E8C8F}"/>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120" name="Rechte verbindingslijn 119">
            <a:extLst>
              <a:ext uri="{FF2B5EF4-FFF2-40B4-BE49-F238E27FC236}">
                <a16:creationId xmlns:a16="http://schemas.microsoft.com/office/drawing/2014/main" id="{48BB3C5E-E29F-A447-B28E-B54940545A42}"/>
              </a:ext>
            </a:extLst>
          </p:cNvPr>
          <p:cNvCxnSpPr>
            <a:cxnSpLocks/>
            <a:stCxn id="42" idx="7"/>
            <a:endCxn id="91"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80C035A1-B57C-A844-BAF2-EAF3D51B7210}"/>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Rechte verbindingslijn 131">
            <a:extLst>
              <a:ext uri="{FF2B5EF4-FFF2-40B4-BE49-F238E27FC236}">
                <a16:creationId xmlns:a16="http://schemas.microsoft.com/office/drawing/2014/main" id="{ADE5ADDC-0125-3C4F-BE31-3767DED6AD98}"/>
              </a:ext>
            </a:extLst>
          </p:cNvPr>
          <p:cNvCxnSpPr>
            <a:cxnSpLocks/>
            <a:stCxn id="91" idx="6"/>
            <a:endCxn id="75"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Rechte verbindingslijn 134">
            <a:extLst>
              <a:ext uri="{FF2B5EF4-FFF2-40B4-BE49-F238E27FC236}">
                <a16:creationId xmlns:a16="http://schemas.microsoft.com/office/drawing/2014/main" id="{92FEF6D3-EB4E-4E4D-9A4E-F99795826F4D}"/>
              </a:ext>
            </a:extLst>
          </p:cNvPr>
          <p:cNvCxnSpPr>
            <a:cxnSpLocks/>
            <a:stCxn id="91" idx="6"/>
            <a:endCxn id="73"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a:extLst>
              <a:ext uri="{FF2B5EF4-FFF2-40B4-BE49-F238E27FC236}">
                <a16:creationId xmlns:a16="http://schemas.microsoft.com/office/drawing/2014/main" id="{72254FA1-D805-214F-B327-EEC62BC8A928}"/>
              </a:ext>
            </a:extLst>
          </p:cNvPr>
          <p:cNvCxnSpPr>
            <a:cxnSpLocks/>
            <a:stCxn id="91" idx="6"/>
            <a:endCxn id="74"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Rechthoek 142">
            <a:extLst>
              <a:ext uri="{FF2B5EF4-FFF2-40B4-BE49-F238E27FC236}">
                <a16:creationId xmlns:a16="http://schemas.microsoft.com/office/drawing/2014/main" id="{B48D2025-62D2-4747-B351-05F487B7AA3E}"/>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144" name="Rechthoek 143">
            <a:extLst>
              <a:ext uri="{FF2B5EF4-FFF2-40B4-BE49-F238E27FC236}">
                <a16:creationId xmlns:a16="http://schemas.microsoft.com/office/drawing/2014/main" id="{B18854C4-A981-0448-BF63-7B9958F18777}"/>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145" name="Rechthoek 144">
            <a:extLst>
              <a:ext uri="{FF2B5EF4-FFF2-40B4-BE49-F238E27FC236}">
                <a16:creationId xmlns:a16="http://schemas.microsoft.com/office/drawing/2014/main" id="{99CAD0ED-620E-144F-BCB0-0D45E3FD4F36}"/>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146" name="Rechthoek 145">
            <a:extLst>
              <a:ext uri="{FF2B5EF4-FFF2-40B4-BE49-F238E27FC236}">
                <a16:creationId xmlns:a16="http://schemas.microsoft.com/office/drawing/2014/main" id="{077319F5-9EF1-0146-A0D4-03745A32BD24}"/>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147" name="Rechthoek 146">
            <a:extLst>
              <a:ext uri="{FF2B5EF4-FFF2-40B4-BE49-F238E27FC236}">
                <a16:creationId xmlns:a16="http://schemas.microsoft.com/office/drawing/2014/main" id="{319EDF85-A034-0C49-8372-EED88979AC82}"/>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148" name="Ovaal 147">
            <a:extLst>
              <a:ext uri="{FF2B5EF4-FFF2-40B4-BE49-F238E27FC236}">
                <a16:creationId xmlns:a16="http://schemas.microsoft.com/office/drawing/2014/main" id="{669CA491-001A-1C45-9D4E-DE2B8AB1F5F8}"/>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149" name="Rechte verbindingslijn 148">
            <a:extLst>
              <a:ext uri="{FF2B5EF4-FFF2-40B4-BE49-F238E27FC236}">
                <a16:creationId xmlns:a16="http://schemas.microsoft.com/office/drawing/2014/main" id="{BFDE24C5-1EA5-CD43-861C-59D96B3C6CCB}"/>
              </a:ext>
            </a:extLst>
          </p:cNvPr>
          <p:cNvCxnSpPr>
            <a:cxnSpLocks/>
            <a:stCxn id="91" idx="4"/>
            <a:endCxn id="148"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2" name="Rechthoek 151">
            <a:extLst>
              <a:ext uri="{FF2B5EF4-FFF2-40B4-BE49-F238E27FC236}">
                <a16:creationId xmlns:a16="http://schemas.microsoft.com/office/drawing/2014/main" id="{7D3FEF2D-8F9F-A74F-BA5A-7D1895B0A32B}"/>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153" name="Ovaal 152">
            <a:extLst>
              <a:ext uri="{FF2B5EF4-FFF2-40B4-BE49-F238E27FC236}">
                <a16:creationId xmlns:a16="http://schemas.microsoft.com/office/drawing/2014/main" id="{CA6649ED-3AD3-864C-90B5-104D713F3AEF}"/>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159" name="Ovaal 158">
            <a:extLst>
              <a:ext uri="{FF2B5EF4-FFF2-40B4-BE49-F238E27FC236}">
                <a16:creationId xmlns:a16="http://schemas.microsoft.com/office/drawing/2014/main" id="{38DA29D9-8A76-E943-BEAF-4D797678F64A}"/>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160" name="Rechte verbindingslijn 159">
            <a:extLst>
              <a:ext uri="{FF2B5EF4-FFF2-40B4-BE49-F238E27FC236}">
                <a16:creationId xmlns:a16="http://schemas.microsoft.com/office/drawing/2014/main" id="{3D32963C-5D81-3147-9750-94125FE45BFF}"/>
              </a:ext>
            </a:extLst>
          </p:cNvPr>
          <p:cNvCxnSpPr>
            <a:cxnSpLocks/>
            <a:stCxn id="153" idx="4"/>
            <a:endCxn id="159"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0E570580-DE18-D04B-BC33-D566C9104659}"/>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hoek 163">
            <a:extLst>
              <a:ext uri="{FF2B5EF4-FFF2-40B4-BE49-F238E27FC236}">
                <a16:creationId xmlns:a16="http://schemas.microsoft.com/office/drawing/2014/main" id="{570F8F4E-4986-9E40-8406-3E6A9144FF13}"/>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165" name="Ovaal 164">
            <a:extLst>
              <a:ext uri="{FF2B5EF4-FFF2-40B4-BE49-F238E27FC236}">
                <a16:creationId xmlns:a16="http://schemas.microsoft.com/office/drawing/2014/main" id="{D86395EB-77C6-5A4E-B4F7-A907BF4C7A21}"/>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166" name="Rechte verbindingslijn 165">
            <a:extLst>
              <a:ext uri="{FF2B5EF4-FFF2-40B4-BE49-F238E27FC236}">
                <a16:creationId xmlns:a16="http://schemas.microsoft.com/office/drawing/2014/main" id="{5B769A49-4DA1-3A45-896A-298A0B62C13D}"/>
              </a:ext>
            </a:extLst>
          </p:cNvPr>
          <p:cNvCxnSpPr>
            <a:cxnSpLocks/>
            <a:stCxn id="91" idx="3"/>
            <a:endCxn id="165"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Rechthoek 168">
            <a:extLst>
              <a:ext uri="{FF2B5EF4-FFF2-40B4-BE49-F238E27FC236}">
                <a16:creationId xmlns:a16="http://schemas.microsoft.com/office/drawing/2014/main" id="{36D1821D-4EC0-7749-82AB-EB3115BE073E}"/>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2" name="Vrije vorm 1">
            <a:extLst>
              <a:ext uri="{FF2B5EF4-FFF2-40B4-BE49-F238E27FC236}">
                <a16:creationId xmlns:a16="http://schemas.microsoft.com/office/drawing/2014/main" id="{7E6A87DD-E232-4146-958A-DB2D6E9944AF}"/>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5" name="Rechthoek 94">
            <a:extLst>
              <a:ext uri="{FF2B5EF4-FFF2-40B4-BE49-F238E27FC236}">
                <a16:creationId xmlns:a16="http://schemas.microsoft.com/office/drawing/2014/main" id="{3ACAF3E3-C89D-B440-9D58-2B1E1B4316E1}"/>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8" name="Ovaal 97">
            <a:extLst>
              <a:ext uri="{FF2B5EF4-FFF2-40B4-BE49-F238E27FC236}">
                <a16:creationId xmlns:a16="http://schemas.microsoft.com/office/drawing/2014/main" id="{2FE5FCD4-22C0-A540-ACA0-2B22D2ED69A7}"/>
              </a:ext>
            </a:extLst>
          </p:cNvPr>
          <p:cNvSpPr/>
          <p:nvPr/>
        </p:nvSpPr>
        <p:spPr>
          <a:xfrm>
            <a:off x="7552440" y="23876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cxnSp>
        <p:nvCxnSpPr>
          <p:cNvPr id="99" name="Rechte verbindingslijn 98">
            <a:extLst>
              <a:ext uri="{FF2B5EF4-FFF2-40B4-BE49-F238E27FC236}">
                <a16:creationId xmlns:a16="http://schemas.microsoft.com/office/drawing/2014/main" id="{868A99C7-5EDA-B84C-8062-FBEAE20C47FE}"/>
              </a:ext>
            </a:extLst>
          </p:cNvPr>
          <p:cNvCxnSpPr>
            <a:cxnSpLocks/>
            <a:stCxn id="7" idx="6"/>
            <a:endCxn id="98"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52782E88-B3D4-EB4D-9D22-50E8CAEACA40}"/>
              </a:ext>
            </a:extLst>
          </p:cNvPr>
          <p:cNvSpPr/>
          <p:nvPr/>
        </p:nvSpPr>
        <p:spPr>
          <a:xfrm>
            <a:off x="6913101" y="25503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103" name="Rechte verbindingslijn 102">
            <a:extLst>
              <a:ext uri="{FF2B5EF4-FFF2-40B4-BE49-F238E27FC236}">
                <a16:creationId xmlns:a16="http://schemas.microsoft.com/office/drawing/2014/main" id="{A2A6F99B-9084-9E4D-8888-98FD367EE090}"/>
              </a:ext>
            </a:extLst>
          </p:cNvPr>
          <p:cNvCxnSpPr>
            <a:cxnSpLocks/>
            <a:stCxn id="42" idx="7"/>
            <a:endCxn id="98"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Rechthoek 105">
            <a:extLst>
              <a:ext uri="{FF2B5EF4-FFF2-40B4-BE49-F238E27FC236}">
                <a16:creationId xmlns:a16="http://schemas.microsoft.com/office/drawing/2014/main" id="{598C6CC4-E69C-4B4F-84D2-B029857C503A}"/>
              </a:ext>
            </a:extLst>
          </p:cNvPr>
          <p:cNvSpPr/>
          <p:nvPr/>
        </p:nvSpPr>
        <p:spPr>
          <a:xfrm>
            <a:off x="6868137" y="30809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30" name="Vrije vorm 29">
            <a:extLst>
              <a:ext uri="{FF2B5EF4-FFF2-40B4-BE49-F238E27FC236}">
                <a16:creationId xmlns:a16="http://schemas.microsoft.com/office/drawing/2014/main" id="{800995AD-27E2-6E4D-AB40-8CE0B6DEC630}"/>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110" name="Ovaal 109">
            <a:extLst>
              <a:ext uri="{FF2B5EF4-FFF2-40B4-BE49-F238E27FC236}">
                <a16:creationId xmlns:a16="http://schemas.microsoft.com/office/drawing/2014/main" id="{0CCA0EC5-8221-1943-B00A-7DA9E4E50186}"/>
              </a:ext>
            </a:extLst>
          </p:cNvPr>
          <p:cNvSpPr/>
          <p:nvPr/>
        </p:nvSpPr>
        <p:spPr>
          <a:xfrm>
            <a:off x="4261025" y="150250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cxnSp>
        <p:nvCxnSpPr>
          <p:cNvPr id="111" name="Rechte verbindingslijn 110">
            <a:extLst>
              <a:ext uri="{FF2B5EF4-FFF2-40B4-BE49-F238E27FC236}">
                <a16:creationId xmlns:a16="http://schemas.microsoft.com/office/drawing/2014/main" id="{E5A30663-DCA2-A740-B977-7145AD03C457}"/>
              </a:ext>
            </a:extLst>
          </p:cNvPr>
          <p:cNvCxnSpPr>
            <a:cxnSpLocks/>
            <a:stCxn id="42" idx="1"/>
            <a:endCxn id="11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Rechthoek 113">
            <a:extLst>
              <a:ext uri="{FF2B5EF4-FFF2-40B4-BE49-F238E27FC236}">
                <a16:creationId xmlns:a16="http://schemas.microsoft.com/office/drawing/2014/main" id="{5CEA2FDD-F6C9-1C4A-9B26-596E54C329E6}"/>
              </a:ext>
            </a:extLst>
          </p:cNvPr>
          <p:cNvSpPr/>
          <p:nvPr/>
        </p:nvSpPr>
        <p:spPr>
          <a:xfrm>
            <a:off x="4929018" y="241230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12" name="Rechte verbindingslijn 111">
            <a:extLst>
              <a:ext uri="{FF2B5EF4-FFF2-40B4-BE49-F238E27FC236}">
                <a16:creationId xmlns:a16="http://schemas.microsoft.com/office/drawing/2014/main" id="{24F049DB-9632-0F44-A274-3A6E3D83B9B5}"/>
              </a:ext>
            </a:extLst>
          </p:cNvPr>
          <p:cNvCxnSpPr>
            <a:cxnSpLocks/>
            <a:stCxn id="9"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Vrije vorm 9">
            <a:extLst>
              <a:ext uri="{FF2B5EF4-FFF2-40B4-BE49-F238E27FC236}">
                <a16:creationId xmlns:a16="http://schemas.microsoft.com/office/drawing/2014/main" id="{E55A7BB2-4A01-2144-9517-CD3E1A374BB1}"/>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3" name="Rechthoek 112">
            <a:extLst>
              <a:ext uri="{FF2B5EF4-FFF2-40B4-BE49-F238E27FC236}">
                <a16:creationId xmlns:a16="http://schemas.microsoft.com/office/drawing/2014/main" id="{4C8ED7B3-231E-E340-AAD2-62977AE63EEA}"/>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2" name="Vrije vorm 11">
            <a:extLst>
              <a:ext uri="{FF2B5EF4-FFF2-40B4-BE49-F238E27FC236}">
                <a16:creationId xmlns:a16="http://schemas.microsoft.com/office/drawing/2014/main" id="{F32DF4AE-3E1E-D548-B972-1399746CD72A}"/>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75AF6B74-A728-DE45-8966-09DF0816B514}"/>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27" name="Vrije vorm 26">
            <a:extLst>
              <a:ext uri="{FF2B5EF4-FFF2-40B4-BE49-F238E27FC236}">
                <a16:creationId xmlns:a16="http://schemas.microsoft.com/office/drawing/2014/main" id="{8EBDD92B-A390-F543-8C05-7ED0D48C413F}"/>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7" name="Rechthoek 156">
            <a:extLst>
              <a:ext uri="{FF2B5EF4-FFF2-40B4-BE49-F238E27FC236}">
                <a16:creationId xmlns:a16="http://schemas.microsoft.com/office/drawing/2014/main" id="{02A32CD4-048E-ED4F-8883-41186161B782}"/>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21" name="Rechte verbindingslijn 120">
            <a:extLst>
              <a:ext uri="{FF2B5EF4-FFF2-40B4-BE49-F238E27FC236}">
                <a16:creationId xmlns:a16="http://schemas.microsoft.com/office/drawing/2014/main" id="{465A924E-D5E4-400A-A793-9FC87F973DA1}"/>
              </a:ext>
            </a:extLst>
          </p:cNvPr>
          <p:cNvCxnSpPr>
            <a:cxnSpLocks/>
            <a:stCxn id="9"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Rechthoek 108">
            <a:extLst>
              <a:ext uri="{FF2B5EF4-FFF2-40B4-BE49-F238E27FC236}">
                <a16:creationId xmlns:a16="http://schemas.microsoft.com/office/drawing/2014/main" id="{1B95D5AF-880F-DD49-8556-CAFEEFECD570}"/>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8" name="Rechthoek 17">
            <a:extLst>
              <a:ext uri="{FF2B5EF4-FFF2-40B4-BE49-F238E27FC236}">
                <a16:creationId xmlns:a16="http://schemas.microsoft.com/office/drawing/2014/main" id="{FFEACFA8-4136-3841-A9F2-6073DA80ADDA}"/>
              </a:ext>
            </a:extLst>
          </p:cNvPr>
          <p:cNvSpPr/>
          <p:nvPr/>
        </p:nvSpPr>
        <p:spPr>
          <a:xfrm>
            <a:off x="5662383" y="122930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cxnSp>
        <p:nvCxnSpPr>
          <p:cNvPr id="28" name="Kromme verbindingslijn 27">
            <a:extLst>
              <a:ext uri="{FF2B5EF4-FFF2-40B4-BE49-F238E27FC236}">
                <a16:creationId xmlns:a16="http://schemas.microsoft.com/office/drawing/2014/main" id="{CBA72391-68CC-D14C-B65B-F422BA298D8B}"/>
              </a:ext>
            </a:extLst>
          </p:cNvPr>
          <p:cNvCxnSpPr>
            <a:cxnSpLocks/>
            <a:stCxn id="20" idx="1"/>
          </p:cNvCxnSpPr>
          <p:nvPr/>
        </p:nvCxnSpPr>
        <p:spPr>
          <a:xfrm rot="5400000" flipH="1" flipV="1">
            <a:off x="3690315" y="4321361"/>
            <a:ext cx="98538" cy="254450"/>
          </a:xfrm>
          <a:prstGeom prst="curvedConnector4">
            <a:avLst>
              <a:gd name="adj1" fmla="val 343448"/>
              <a:gd name="adj2" fmla="val 10020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hthoek 121">
            <a:extLst>
              <a:ext uri="{FF2B5EF4-FFF2-40B4-BE49-F238E27FC236}">
                <a16:creationId xmlns:a16="http://schemas.microsoft.com/office/drawing/2014/main" id="{BBA99602-C044-8F44-9360-34DB25265F6E}"/>
              </a:ext>
            </a:extLst>
          </p:cNvPr>
          <p:cNvSpPr/>
          <p:nvPr/>
        </p:nvSpPr>
        <p:spPr>
          <a:xfrm>
            <a:off x="3646662" y="40115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38</a:t>
            </a:r>
          </a:p>
        </p:txBody>
      </p:sp>
      <p:sp>
        <p:nvSpPr>
          <p:cNvPr id="124" name="Vrije vorm 123">
            <a:extLst>
              <a:ext uri="{FF2B5EF4-FFF2-40B4-BE49-F238E27FC236}">
                <a16:creationId xmlns:a16="http://schemas.microsoft.com/office/drawing/2014/main" id="{0042E041-893D-C646-9269-E9373289280C}"/>
              </a:ext>
            </a:extLst>
          </p:cNvPr>
          <p:cNvSpPr/>
          <p:nvPr/>
        </p:nvSpPr>
        <p:spPr>
          <a:xfrm>
            <a:off x="1799938" y="4900616"/>
            <a:ext cx="1705609" cy="3257476"/>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 name="connsiteX0" fmla="*/ 7300816 w 7300816"/>
              <a:gd name="connsiteY0" fmla="*/ 6372117 h 6372117"/>
              <a:gd name="connsiteX1" fmla="*/ 3058510 w 7300816"/>
              <a:gd name="connsiteY1" fmla="*/ 6022428 h 6372117"/>
              <a:gd name="connsiteX2" fmla="*/ 0 w 7300816"/>
              <a:gd name="connsiteY2" fmla="*/ 6022428 h 6372117"/>
              <a:gd name="connsiteX3" fmla="*/ 31531 w 7300816"/>
              <a:gd name="connsiteY3" fmla="*/ 0 h 6372117"/>
              <a:gd name="connsiteX4" fmla="*/ 1781503 w 7300816"/>
              <a:gd name="connsiteY4" fmla="*/ 15766 h 6372117"/>
              <a:gd name="connsiteX5" fmla="*/ 1781503 w 7300816"/>
              <a:gd name="connsiteY5" fmla="*/ 15766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1781503 w 14058810"/>
              <a:gd name="connsiteY4" fmla="*/ 15766 h 6372117"/>
              <a:gd name="connsiteX5" fmla="*/ 14058810 w 14058810"/>
              <a:gd name="connsiteY5" fmla="*/ 2432391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2964857 w 14058810"/>
              <a:gd name="connsiteY4" fmla="*/ 3306199 h 6372117"/>
              <a:gd name="connsiteX5" fmla="*/ 14058810 w 14058810"/>
              <a:gd name="connsiteY5" fmla="*/ 2432391 h 6372117"/>
              <a:gd name="connsiteX0" fmla="*/ 7300816 w 14058810"/>
              <a:gd name="connsiteY0" fmla="*/ 3939726 h 3939726"/>
              <a:gd name="connsiteX1" fmla="*/ 3058510 w 14058810"/>
              <a:gd name="connsiteY1" fmla="*/ 3590037 h 3939726"/>
              <a:gd name="connsiteX2" fmla="*/ 0 w 14058810"/>
              <a:gd name="connsiteY2" fmla="*/ 3590037 h 3939726"/>
              <a:gd name="connsiteX3" fmla="*/ 2915963 w 14058810"/>
              <a:gd name="connsiteY3" fmla="*/ 2004915 h 3939726"/>
              <a:gd name="connsiteX4" fmla="*/ 2964857 w 14058810"/>
              <a:gd name="connsiteY4" fmla="*/ 873808 h 3939726"/>
              <a:gd name="connsiteX5" fmla="*/ 14058810 w 14058810"/>
              <a:gd name="connsiteY5" fmla="*/ 0 h 3939726"/>
              <a:gd name="connsiteX0" fmla="*/ 4416386 w 11174380"/>
              <a:gd name="connsiteY0" fmla="*/ 3939726 h 3939726"/>
              <a:gd name="connsiteX1" fmla="*/ 174080 w 11174380"/>
              <a:gd name="connsiteY1" fmla="*/ 3590037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 name="connsiteX0" fmla="*/ 4416386 w 11174380"/>
              <a:gd name="connsiteY0" fmla="*/ 3939726 h 3939726"/>
              <a:gd name="connsiteX1" fmla="*/ 26160 w 11174380"/>
              <a:gd name="connsiteY1" fmla="*/ 3603690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74380" h="3939726">
                <a:moveTo>
                  <a:pt x="4416386" y="3939726"/>
                </a:moveTo>
                <a:lnTo>
                  <a:pt x="26160" y="3603690"/>
                </a:lnTo>
                <a:lnTo>
                  <a:pt x="0" y="3016599"/>
                </a:lnTo>
                <a:lnTo>
                  <a:pt x="31533" y="2004915"/>
                </a:lnTo>
                <a:lnTo>
                  <a:pt x="80427" y="873808"/>
                </a:lnTo>
                <a:lnTo>
                  <a:pt x="1117438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F0427B7-D356-1541-8FC5-4612B301202F}"/>
              </a:ext>
            </a:extLst>
          </p:cNvPr>
          <p:cNvSpPr/>
          <p:nvPr/>
        </p:nvSpPr>
        <p:spPr>
          <a:xfrm>
            <a:off x="1690401" y="652890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39</a:t>
            </a:r>
          </a:p>
        </p:txBody>
      </p:sp>
    </p:spTree>
    <p:extLst>
      <p:ext uri="{BB962C8B-B14F-4D97-AF65-F5344CB8AC3E}">
        <p14:creationId xmlns:p14="http://schemas.microsoft.com/office/powerpoint/2010/main" val="709232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606693" cy="369332"/>
          </a:xfrm>
          <a:prstGeom prst="rect">
            <a:avLst/>
          </a:prstGeom>
          <a:noFill/>
        </p:spPr>
        <p:txBody>
          <a:bodyPr wrap="none" rtlCol="0">
            <a:spAutoFit/>
          </a:bodyPr>
          <a:lstStyle/>
          <a:p>
            <a:r>
              <a:rPr lang="nl-NL" b="1" dirty="0"/>
              <a:t>Rapport #4a – Validatie Vormgeving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7499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091039"/>
            <a:ext cx="11803037" cy="4524315"/>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generatie rapport</a:t>
            </a:r>
          </a:p>
          <a:p>
            <a:pPr marL="285750" indent="-285750">
              <a:buFontTx/>
              <a:buChar char="-"/>
            </a:pPr>
            <a:r>
              <a:rPr lang="nl-NL" dirty="0"/>
              <a:t>Toelichting op overzicht </a:t>
            </a:r>
            <a:r>
              <a:rPr lang="nl-NL" dirty="0" err="1"/>
              <a:t>validastie</a:t>
            </a:r>
            <a:r>
              <a:rPr lang="nl-NL" dirty="0"/>
              <a:t> vormgeving (zie tekst#4a)</a:t>
            </a:r>
          </a:p>
          <a:p>
            <a:pPr marL="285750" indent="-285750">
              <a:buFontTx/>
              <a:buChar char="-"/>
            </a:pPr>
            <a:r>
              <a:rPr lang="nl-NL" dirty="0"/>
              <a:t>Tabel met </a:t>
            </a:r>
            <a:r>
              <a:rPr lang="nl-NL" b="1" dirty="0"/>
              <a:t>niet gevalideerde vormgevingsuitspraken </a:t>
            </a:r>
            <a:r>
              <a:rPr lang="nl-NL" dirty="0"/>
              <a:t>(zie vorige slide voor de afleidingsregel):</a:t>
            </a:r>
          </a:p>
          <a:p>
            <a:pPr marL="742950" lvl="1" indent="-285750">
              <a:buFontTx/>
              <a:buChar char="-"/>
            </a:pPr>
            <a:r>
              <a:rPr lang="nl-NL" dirty="0" err="1"/>
              <a:t>Id</a:t>
            </a:r>
            <a:endParaRPr lang="nl-NL" dirty="0"/>
          </a:p>
          <a:p>
            <a:pPr marL="742950" lvl="1" indent="-285750">
              <a:buFontTx/>
              <a:buChar char="-"/>
            </a:pPr>
            <a:r>
              <a:rPr lang="nl-NL" dirty="0"/>
              <a:t>Volledige uitspraak</a:t>
            </a:r>
          </a:p>
          <a:p>
            <a:pPr marL="742950" lvl="1" indent="-285750">
              <a:buFontTx/>
              <a:buChar char="-"/>
            </a:pPr>
            <a:r>
              <a:rPr lang="nl-NL" dirty="0"/>
              <a:t>Brondocument</a:t>
            </a:r>
          </a:p>
          <a:p>
            <a:pPr marL="742950" lvl="1" indent="-285750">
              <a:buFontTx/>
              <a:buChar char="-"/>
            </a:pPr>
            <a:r>
              <a:rPr lang="nl-NL" dirty="0"/>
              <a:t>Paginanummer</a:t>
            </a:r>
          </a:p>
          <a:p>
            <a:pPr marL="742950" lvl="1" indent="-285750">
              <a:buFontTx/>
              <a:buChar char="-"/>
            </a:pPr>
            <a:r>
              <a:rPr lang="nl-NL" dirty="0">
                <a:highlight>
                  <a:srgbClr val="00FF00"/>
                </a:highlight>
              </a:rPr>
              <a:t>Belang</a:t>
            </a:r>
          </a:p>
          <a:p>
            <a:pPr marL="742950" lvl="1" indent="-285750">
              <a:buFontTx/>
              <a:buChar char="-"/>
            </a:pPr>
            <a:r>
              <a:rPr lang="nl-NL" dirty="0">
                <a:highlight>
                  <a:srgbClr val="FFFF00"/>
                </a:highlight>
              </a:rPr>
              <a:t>Ander perspectief </a:t>
            </a:r>
            <a:r>
              <a:rPr lang="nl-NL" dirty="0">
                <a:highlight>
                  <a:srgbClr val="FFFF00"/>
                </a:highlight>
                <a:sym typeface="Wingdings" panose="05000000000000000000" pitchFamily="2" charset="2"/>
              </a:rPr>
              <a:t> Perspectief 1, Perspectief 2 en Perspectief 3 (maak keuze </a:t>
            </a:r>
            <a:r>
              <a:rPr lang="nl-NL">
                <a:highlight>
                  <a:srgbClr val="FFFF00"/>
                </a:highlight>
                <a:sym typeface="Wingdings" panose="05000000000000000000" pitchFamily="2" charset="2"/>
              </a:rPr>
              <a:t>voor importeren)</a:t>
            </a:r>
            <a:endParaRPr lang="nl-NL" dirty="0">
              <a:highlight>
                <a:srgbClr val="FFFF00"/>
              </a:highlight>
            </a:endParaRPr>
          </a:p>
          <a:p>
            <a:pPr marL="285750" indent="-285750">
              <a:buFontTx/>
              <a:buChar char="-"/>
            </a:pPr>
            <a:r>
              <a:rPr lang="nl-NL" dirty="0"/>
              <a:t>OPTIONEEL: Grafische weergave van aantal uitspraken per perspectief en type uitspraak (zie figuur 40 en 41 uit NL-boek)</a:t>
            </a:r>
          </a:p>
          <a:p>
            <a:pPr marL="285750" indent="-285750">
              <a:buFontTx/>
              <a:buChar char="-"/>
            </a:pPr>
            <a:r>
              <a:rPr lang="nl-NL" dirty="0"/>
              <a:t>OPTIONEEL: Tabel met uitkomsten o.b.v. de toetsingscriteria. Zie hieronder voor de criteria. In de rapportage wordt per criterium aangegeven: OK (groen) of AANDACHTSPUNT (rood)</a:t>
            </a:r>
          </a:p>
          <a:p>
            <a:pPr marL="285750" indent="-285750">
              <a:buFontTx/>
              <a:buChar char="-"/>
            </a:pPr>
            <a:r>
              <a:rPr lang="nl-NL" dirty="0">
                <a:highlight>
                  <a:srgbClr val="FFFF00"/>
                </a:highlight>
              </a:rPr>
              <a:t>KEUZE: de gebruiker kan kiezen welke perspectieven worden gerapporteerd</a:t>
            </a:r>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5235062"/>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6264882"/>
            <a:ext cx="11803037" cy="1200329"/>
          </a:xfrm>
          <a:prstGeom prst="rect">
            <a:avLst/>
          </a:prstGeom>
          <a:noFill/>
        </p:spPr>
        <p:txBody>
          <a:bodyPr wrap="square" rtlCol="0">
            <a:spAutoFit/>
          </a:bodyPr>
          <a:lstStyle/>
          <a:p>
            <a:r>
              <a:rPr lang="nl-NL" b="1" dirty="0"/>
              <a:t>Bijzonderheden opmaak</a:t>
            </a:r>
          </a:p>
          <a:p>
            <a:pPr marL="285750" indent="-285750">
              <a:buFontTx/>
              <a:buChar char="-"/>
            </a:pPr>
            <a:r>
              <a:rPr lang="nl-NL" dirty="0"/>
              <a:t>Groeperen per perspectief (alfabetisch) en daarbinnen groeperen naar kernbegrip en daarbinnen groeperen naar type uitspraak in de volgorde: principe, doelstelling, beleidsuitspraak</a:t>
            </a:r>
          </a:p>
          <a:p>
            <a:pPr marL="285750" indent="-285750">
              <a:buFontTx/>
              <a:buChar char="-"/>
            </a:pPr>
            <a:r>
              <a:rPr lang="nl-NL" dirty="0"/>
              <a:t>Kleurenpalet uit het boek (voor grafische weergave)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0" y="7420695"/>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7431368"/>
            <a:ext cx="11507616" cy="3139321"/>
          </a:xfrm>
          <a:prstGeom prst="rect">
            <a:avLst/>
          </a:prstGeom>
          <a:noFill/>
        </p:spPr>
        <p:txBody>
          <a:bodyPr wrap="square" rtlCol="0">
            <a:spAutoFit/>
          </a:bodyPr>
          <a:lstStyle/>
          <a:p>
            <a:r>
              <a:rPr lang="nl-NL" b="1" dirty="0"/>
              <a:t>Opmerkingen</a:t>
            </a:r>
          </a:p>
          <a:p>
            <a:pPr marL="285750" indent="-285750">
              <a:buFontTx/>
              <a:buChar char="-"/>
            </a:pPr>
            <a:r>
              <a:rPr lang="nl-NL" dirty="0"/>
              <a:t>Toetsingscriteria alleen voor zover relevant voor vormgeving, te weten:</a:t>
            </a:r>
          </a:p>
          <a:p>
            <a:pPr marL="742950" lvl="1" indent="-285750">
              <a:buFontTx/>
              <a:buChar char="-"/>
            </a:pPr>
            <a:r>
              <a:rPr lang="nl-NL" dirty="0"/>
              <a:t>Aantal vormgevingsuitspraken tussen 200 en 400</a:t>
            </a:r>
          </a:p>
          <a:p>
            <a:pPr marL="742950" lvl="1" indent="-285750">
              <a:buFontTx/>
              <a:buChar char="-"/>
            </a:pPr>
            <a:r>
              <a:rPr lang="nl-NL" dirty="0"/>
              <a:t>Aantal principes tussen 10% en 25% van het totaal aantal vormgevingsuitspraken</a:t>
            </a:r>
          </a:p>
          <a:p>
            <a:pPr marL="742950" lvl="1" indent="-285750">
              <a:buFontTx/>
              <a:buChar char="-"/>
            </a:pPr>
            <a:r>
              <a:rPr lang="nl-NL" dirty="0"/>
              <a:t>Aantal doelstellingen tussen 30% en 45% van het totaal aantal vormgevingsuitspraken</a:t>
            </a:r>
          </a:p>
          <a:p>
            <a:pPr marL="742950" lvl="1" indent="-285750">
              <a:buFontTx/>
              <a:buChar char="-"/>
            </a:pPr>
            <a:r>
              <a:rPr lang="nl-NL" dirty="0"/>
              <a:t>Aantal beleidsuitspraken tussen 30% en 45% van het totaal aantal vormgevingsuitspraken</a:t>
            </a: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3" name="Tekstvak 12">
            <a:extLst>
              <a:ext uri="{FF2B5EF4-FFF2-40B4-BE49-F238E27FC236}">
                <a16:creationId xmlns:a16="http://schemas.microsoft.com/office/drawing/2014/main" id="{37944D23-CC8E-8E42-9C40-855B422FD315}"/>
              </a:ext>
            </a:extLst>
          </p:cNvPr>
          <p:cNvSpPr txBox="1"/>
          <p:nvPr/>
        </p:nvSpPr>
        <p:spPr>
          <a:xfrm>
            <a:off x="9176080" y="19080"/>
            <a:ext cx="3369064" cy="369332"/>
          </a:xfrm>
          <a:prstGeom prst="rect">
            <a:avLst/>
          </a:prstGeom>
          <a:noFill/>
        </p:spPr>
        <p:txBody>
          <a:bodyPr wrap="none" rtlCol="0">
            <a:spAutoFit/>
          </a:bodyPr>
          <a:lstStyle/>
          <a:p>
            <a:r>
              <a:rPr lang="nl-NL" dirty="0"/>
              <a:t>  Datum laatst gewijzigd: 14-04-22</a:t>
            </a:r>
          </a:p>
        </p:txBody>
      </p:sp>
      <p:sp>
        <p:nvSpPr>
          <p:cNvPr id="14" name="Tekstvak 13">
            <a:extLst>
              <a:ext uri="{FF2B5EF4-FFF2-40B4-BE49-F238E27FC236}">
                <a16:creationId xmlns:a16="http://schemas.microsoft.com/office/drawing/2014/main" id="{913824D3-9032-0340-A4E9-B40DC1CF87D7}"/>
              </a:ext>
            </a:extLst>
          </p:cNvPr>
          <p:cNvSpPr txBox="1"/>
          <p:nvPr/>
        </p:nvSpPr>
        <p:spPr>
          <a:xfrm>
            <a:off x="7877422" y="469268"/>
            <a:ext cx="4445876" cy="1384995"/>
          </a:xfrm>
          <a:prstGeom prst="rect">
            <a:avLst/>
          </a:prstGeom>
          <a:noFill/>
          <a:ln>
            <a:solidFill>
              <a:schemeClr val="tx1"/>
            </a:solidFill>
          </a:ln>
        </p:spPr>
        <p:txBody>
          <a:bodyPr wrap="square" rtlCol="0">
            <a:spAutoFit/>
          </a:bodyPr>
          <a:lstStyle/>
          <a:p>
            <a:r>
              <a:rPr lang="nl-NL" sz="1400" dirty="0"/>
              <a:t>Tekst #4a:</a:t>
            </a:r>
          </a:p>
          <a:p>
            <a:r>
              <a:rPr lang="nl-NL" sz="1400" dirty="0"/>
              <a:t>Dit rapport bevat een overzicht van alle nog niet gevalideerde vormgevingsuitspraken van de enterprise. De vormgevingsuitspraken worden per perspectief gepresenteerd en zijn daarbinnen gegroepeerd naar type uitspraak: principe, beleidsuitspraak en doelstelling. </a:t>
            </a:r>
          </a:p>
        </p:txBody>
      </p:sp>
      <p:sp>
        <p:nvSpPr>
          <p:cNvPr id="15" name="Tekstvak 14">
            <a:extLst>
              <a:ext uri="{FF2B5EF4-FFF2-40B4-BE49-F238E27FC236}">
                <a16:creationId xmlns:a16="http://schemas.microsoft.com/office/drawing/2014/main" id="{A44884FA-BEBE-3D47-AFAB-B6F06FE08732}"/>
              </a:ext>
            </a:extLst>
          </p:cNvPr>
          <p:cNvSpPr txBox="1"/>
          <p:nvPr/>
        </p:nvSpPr>
        <p:spPr>
          <a:xfrm>
            <a:off x="520261" y="5219403"/>
            <a:ext cx="12024883" cy="923330"/>
          </a:xfrm>
          <a:prstGeom prst="rect">
            <a:avLst/>
          </a:prstGeom>
          <a:noFill/>
        </p:spPr>
        <p:txBody>
          <a:bodyPr wrap="square" rtlCol="0">
            <a:spAutoFit/>
          </a:bodyPr>
          <a:lstStyle/>
          <a:p>
            <a:r>
              <a:rPr lang="nl-NL" b="1" dirty="0"/>
              <a:t>Toelichting optionele onderdelen</a:t>
            </a:r>
          </a:p>
          <a:p>
            <a:pPr marL="285750" indent="-285750">
              <a:buFontTx/>
              <a:buChar char="-"/>
            </a:pPr>
            <a:r>
              <a:rPr lang="nl-NL" dirty="0"/>
              <a:t>De gebruiker kan (in </a:t>
            </a:r>
            <a:r>
              <a:rPr lang="nl-NL" dirty="0" err="1"/>
              <a:t>Sparx</a:t>
            </a:r>
            <a:r>
              <a:rPr lang="nl-NL" dirty="0"/>
              <a:t>) aangeven of de onderdelen ‘grafische weergave’ en ‘Uitkomsten </a:t>
            </a:r>
            <a:r>
              <a:rPr lang="nl-NL" dirty="0" err="1"/>
              <a:t>obv</a:t>
            </a:r>
            <a:r>
              <a:rPr lang="nl-NL" dirty="0"/>
              <a:t> toetsingscriteria’ wel of niet in de rapportage moeten worden opgenomen. De grafische weergave wordt in </a:t>
            </a:r>
            <a:r>
              <a:rPr lang="nl-NL" dirty="0" err="1"/>
              <a:t>Sparx</a:t>
            </a:r>
            <a:r>
              <a:rPr lang="nl-NL" dirty="0"/>
              <a:t> gemaakt en als figuur aangeleverd</a:t>
            </a:r>
          </a:p>
        </p:txBody>
      </p:sp>
      <p:cxnSp>
        <p:nvCxnSpPr>
          <p:cNvPr id="16" name="Rechte verbindingslijn 15">
            <a:extLst>
              <a:ext uri="{FF2B5EF4-FFF2-40B4-BE49-F238E27FC236}">
                <a16:creationId xmlns:a16="http://schemas.microsoft.com/office/drawing/2014/main" id="{D505C0BA-9998-DA42-8F23-A67AB6ABF7D4}"/>
              </a:ext>
            </a:extLst>
          </p:cNvPr>
          <p:cNvCxnSpPr>
            <a:cxnSpLocks/>
          </p:cNvCxnSpPr>
          <p:nvPr/>
        </p:nvCxnSpPr>
        <p:spPr>
          <a:xfrm>
            <a:off x="378370" y="6253065"/>
            <a:ext cx="120448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116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888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684663" cy="369332"/>
          </a:xfrm>
          <a:prstGeom prst="rect">
            <a:avLst/>
          </a:prstGeom>
          <a:noFill/>
        </p:spPr>
        <p:txBody>
          <a:bodyPr wrap="none" rtlCol="0">
            <a:spAutoFit/>
          </a:bodyPr>
          <a:lstStyle/>
          <a:p>
            <a:r>
              <a:rPr lang="nl-NL" b="1" dirty="0"/>
              <a:t>Rapport #4b – Overzicht Vormgeving</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74990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091039"/>
            <a:ext cx="11803037" cy="4247317"/>
          </a:xfrm>
          <a:prstGeom prst="rect">
            <a:avLst/>
          </a:prstGeom>
          <a:noFill/>
        </p:spPr>
        <p:txBody>
          <a:bodyPr wrap="square" rtlCol="0">
            <a:spAutoFit/>
          </a:bodyPr>
          <a:lstStyle/>
          <a:p>
            <a:r>
              <a:rPr lang="nl-NL" b="1" dirty="0"/>
              <a:t>Inhoud</a:t>
            </a:r>
          </a:p>
          <a:p>
            <a:pPr marL="285750" indent="-285750">
              <a:buFontTx/>
              <a:buChar char="-"/>
            </a:pPr>
            <a:r>
              <a:rPr lang="nl-NL" dirty="0"/>
              <a:t>Titelblad</a:t>
            </a:r>
          </a:p>
          <a:p>
            <a:pPr marL="742950" lvl="1" indent="-285750">
              <a:buFontTx/>
              <a:buChar char="-"/>
            </a:pPr>
            <a:r>
              <a:rPr lang="nl-NL" dirty="0"/>
              <a:t>Datum generatie rapport</a:t>
            </a:r>
          </a:p>
          <a:p>
            <a:pPr marL="742950" lvl="1" indent="-285750">
              <a:buFontTx/>
              <a:buChar char="-"/>
            </a:pPr>
            <a:r>
              <a:rPr lang="nl-NL" dirty="0"/>
              <a:t>Peildatum (deze datum wordt door de gebruiker ingegeven in </a:t>
            </a:r>
            <a:r>
              <a:rPr lang="nl-NL" dirty="0" err="1"/>
              <a:t>Sparx</a:t>
            </a:r>
            <a:r>
              <a:rPr lang="nl-NL" dirty="0"/>
              <a:t>)</a:t>
            </a:r>
          </a:p>
          <a:p>
            <a:pPr marL="285750" indent="-285750">
              <a:buFontTx/>
              <a:buChar char="-"/>
            </a:pPr>
            <a:r>
              <a:rPr lang="nl-NL" dirty="0"/>
              <a:t>Toelichting op overzicht vormgeving (zie tekst#4b)</a:t>
            </a:r>
          </a:p>
          <a:p>
            <a:pPr marL="285750" indent="-285750">
              <a:buFontTx/>
              <a:buChar char="-"/>
            </a:pPr>
            <a:r>
              <a:rPr lang="nl-NL" dirty="0"/>
              <a:t>Tabel met </a:t>
            </a:r>
            <a:r>
              <a:rPr lang="nl-NL" b="1" dirty="0"/>
              <a:t>gevalideerde zingevingsuitspraken op de peildatum </a:t>
            </a:r>
            <a:r>
              <a:rPr lang="nl-NL" dirty="0"/>
              <a:t>(zie slide 19 voor de afleidingsregel):</a:t>
            </a:r>
          </a:p>
          <a:p>
            <a:pPr marL="742950" lvl="1" indent="-285750">
              <a:buFontTx/>
              <a:buChar char="-"/>
            </a:pPr>
            <a:r>
              <a:rPr lang="nl-NL" dirty="0" err="1"/>
              <a:t>Id</a:t>
            </a:r>
            <a:endParaRPr lang="nl-NL" dirty="0"/>
          </a:p>
          <a:p>
            <a:pPr marL="742950" lvl="1" indent="-285750">
              <a:buFontTx/>
              <a:buChar char="-"/>
            </a:pPr>
            <a:r>
              <a:rPr lang="nl-NL" dirty="0"/>
              <a:t>Volledige uitspraak</a:t>
            </a:r>
          </a:p>
          <a:p>
            <a:pPr marL="742950" lvl="1" indent="-285750">
              <a:buFontTx/>
              <a:buChar char="-"/>
            </a:pPr>
            <a:r>
              <a:rPr lang="nl-NL" dirty="0"/>
              <a:t>Brondocument</a:t>
            </a:r>
          </a:p>
          <a:p>
            <a:pPr marL="742950" lvl="1" indent="-285750">
              <a:buFontTx/>
              <a:buChar char="-"/>
            </a:pPr>
            <a:r>
              <a:rPr lang="nl-NL" dirty="0"/>
              <a:t>Paginanummer</a:t>
            </a:r>
            <a:endParaRPr lang="nl-NL" strike="sngStrike" dirty="0"/>
          </a:p>
          <a:p>
            <a:pPr marL="285750" indent="-285750">
              <a:buFontTx/>
              <a:buChar char="-"/>
            </a:pPr>
            <a:r>
              <a:rPr lang="nl-NL" dirty="0"/>
              <a:t>OPTIONEEL: Grafische weergave van aantal uitspraken per perspectief en type uitspraak (zie figuur 40 en 41 uit NL-boek)</a:t>
            </a:r>
          </a:p>
          <a:p>
            <a:pPr marL="285750" indent="-285750">
              <a:buFontTx/>
              <a:buChar char="-"/>
            </a:pPr>
            <a:r>
              <a:rPr lang="nl-NL" dirty="0"/>
              <a:t>OPTIONEEL: Tabel met uitkomsten o.b.v. de toetsingscriteria. Zie hieronder voor de criteria. In de rapportage wordt per criterium aangegeven: OK (groen) of AANDACHTSPUNT (rood)</a:t>
            </a:r>
          </a:p>
          <a:p>
            <a:pPr marL="285750" indent="-285750">
              <a:buFontTx/>
              <a:buChar char="-"/>
            </a:pPr>
            <a:r>
              <a:rPr lang="nl-NL" dirty="0">
                <a:highlight>
                  <a:srgbClr val="FFFF00"/>
                </a:highlight>
              </a:rPr>
              <a:t>KEUZE: de gebruiker kan kiezen welke perspectieven worden gerapporteerd</a:t>
            </a:r>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1" y="5089952"/>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6180474"/>
            <a:ext cx="11803037" cy="1200329"/>
          </a:xfrm>
          <a:prstGeom prst="rect">
            <a:avLst/>
          </a:prstGeom>
          <a:noFill/>
        </p:spPr>
        <p:txBody>
          <a:bodyPr wrap="square" rtlCol="0">
            <a:spAutoFit/>
          </a:bodyPr>
          <a:lstStyle/>
          <a:p>
            <a:r>
              <a:rPr lang="nl-NL" b="1" dirty="0"/>
              <a:t>Bijzonderheden opmaak</a:t>
            </a:r>
          </a:p>
          <a:p>
            <a:pPr marL="285750" indent="-285750">
              <a:buFontTx/>
              <a:buChar char="-"/>
            </a:pPr>
            <a:r>
              <a:rPr lang="nl-NL" dirty="0"/>
              <a:t>Groeperen per perspectief (alfabetisch) en daarbinnen groeperen naar kernbegrip en daarbinnen groeperen naar type uitspraak in de volgorde: principe, doelstelling, beleidsuitspraak</a:t>
            </a:r>
          </a:p>
          <a:p>
            <a:pPr marL="285750" indent="-285750">
              <a:buFontTx/>
              <a:buChar char="-"/>
            </a:pPr>
            <a:r>
              <a:rPr lang="nl-NL" dirty="0"/>
              <a:t>Kleurenpalet uit het boek (voor grafische weergave)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7456158"/>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7484295"/>
            <a:ext cx="11507616" cy="3139321"/>
          </a:xfrm>
          <a:prstGeom prst="rect">
            <a:avLst/>
          </a:prstGeom>
          <a:noFill/>
        </p:spPr>
        <p:txBody>
          <a:bodyPr wrap="square" rtlCol="0">
            <a:spAutoFit/>
          </a:bodyPr>
          <a:lstStyle/>
          <a:p>
            <a:r>
              <a:rPr lang="nl-NL" b="1" dirty="0"/>
              <a:t>Opmerkingen</a:t>
            </a:r>
          </a:p>
          <a:p>
            <a:pPr marL="285750" indent="-285750">
              <a:buFontTx/>
              <a:buChar char="-"/>
            </a:pPr>
            <a:r>
              <a:rPr lang="nl-NL" dirty="0"/>
              <a:t>Toetsingscriteria alleen voor zover relevant voor vormgeving, te weten:</a:t>
            </a:r>
          </a:p>
          <a:p>
            <a:pPr marL="742950" lvl="1" indent="-285750">
              <a:buFontTx/>
              <a:buChar char="-"/>
            </a:pPr>
            <a:r>
              <a:rPr lang="nl-NL" dirty="0"/>
              <a:t>Aantal vormgevingsuitspraken tussen 200 en 400</a:t>
            </a:r>
          </a:p>
          <a:p>
            <a:pPr marL="742950" lvl="1" indent="-285750">
              <a:buFontTx/>
              <a:buChar char="-"/>
            </a:pPr>
            <a:r>
              <a:rPr lang="nl-NL" dirty="0"/>
              <a:t>Aantal principes tussen 10% en 25% van het totaal aantal vormgevingsuitspraken</a:t>
            </a:r>
          </a:p>
          <a:p>
            <a:pPr marL="742950" lvl="1" indent="-285750">
              <a:buFontTx/>
              <a:buChar char="-"/>
            </a:pPr>
            <a:r>
              <a:rPr lang="nl-NL" dirty="0"/>
              <a:t>Aantal doelstellingen tussen 30% en 45% van het totaal aantal vormgevingsuitspraken</a:t>
            </a:r>
          </a:p>
          <a:p>
            <a:pPr marL="742950" lvl="1" indent="-285750">
              <a:buFontTx/>
              <a:buChar char="-"/>
            </a:pPr>
            <a:r>
              <a:rPr lang="nl-NL" dirty="0"/>
              <a:t>Aantal beleidsuitspraken tussen 30% en 45% van het totaal aantal vormgevingsuitspraken</a:t>
            </a:r>
          </a:p>
          <a:p>
            <a:pPr marL="742950" lvl="1" indent="-285750">
              <a:buFontTx/>
              <a:buChar char="-"/>
            </a:pPr>
            <a:endParaRPr lang="nl-NL" dirty="0"/>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
        <p:nvSpPr>
          <p:cNvPr id="14" name="Tekstvak 13">
            <a:extLst>
              <a:ext uri="{FF2B5EF4-FFF2-40B4-BE49-F238E27FC236}">
                <a16:creationId xmlns:a16="http://schemas.microsoft.com/office/drawing/2014/main" id="{913824D3-9032-0340-A4E9-B40DC1CF87D7}"/>
              </a:ext>
            </a:extLst>
          </p:cNvPr>
          <p:cNvSpPr txBox="1"/>
          <p:nvPr/>
        </p:nvSpPr>
        <p:spPr>
          <a:xfrm>
            <a:off x="7877422" y="469268"/>
            <a:ext cx="4445876" cy="1600438"/>
          </a:xfrm>
          <a:prstGeom prst="rect">
            <a:avLst/>
          </a:prstGeom>
          <a:noFill/>
          <a:ln>
            <a:solidFill>
              <a:schemeClr val="tx1"/>
            </a:solidFill>
          </a:ln>
        </p:spPr>
        <p:txBody>
          <a:bodyPr wrap="square" rtlCol="0">
            <a:spAutoFit/>
          </a:bodyPr>
          <a:lstStyle/>
          <a:p>
            <a:r>
              <a:rPr lang="nl-NL" sz="1400" dirty="0"/>
              <a:t>Tekst #4b:</a:t>
            </a:r>
          </a:p>
          <a:p>
            <a:r>
              <a:rPr lang="nl-NL" sz="1400" dirty="0"/>
              <a:t>Dit rapport bevat een overzicht van alle geldende vormgevingsuitspraken van de enterprise op een gekozen peildatum. De vormgevingsuitspraken worden per perspectief gepresenteerd en zijn daarbinnen gegroepeerd naar type uitspraak: principe, beleidsuitspraak en doelstelling. </a:t>
            </a:r>
          </a:p>
        </p:txBody>
      </p:sp>
      <p:sp>
        <p:nvSpPr>
          <p:cNvPr id="15" name="Tekstvak 14">
            <a:extLst>
              <a:ext uri="{FF2B5EF4-FFF2-40B4-BE49-F238E27FC236}">
                <a16:creationId xmlns:a16="http://schemas.microsoft.com/office/drawing/2014/main" id="{A44884FA-BEBE-3D47-AFAB-B6F06FE08732}"/>
              </a:ext>
            </a:extLst>
          </p:cNvPr>
          <p:cNvSpPr txBox="1"/>
          <p:nvPr/>
        </p:nvSpPr>
        <p:spPr>
          <a:xfrm>
            <a:off x="520261" y="5193187"/>
            <a:ext cx="12024883" cy="923330"/>
          </a:xfrm>
          <a:prstGeom prst="rect">
            <a:avLst/>
          </a:prstGeom>
          <a:noFill/>
        </p:spPr>
        <p:txBody>
          <a:bodyPr wrap="square" rtlCol="0">
            <a:spAutoFit/>
          </a:bodyPr>
          <a:lstStyle/>
          <a:p>
            <a:r>
              <a:rPr lang="nl-NL" b="1" dirty="0"/>
              <a:t>Toelichting optionele onderdelen</a:t>
            </a:r>
          </a:p>
          <a:p>
            <a:pPr marL="285750" indent="-285750">
              <a:buFontTx/>
              <a:buChar char="-"/>
            </a:pPr>
            <a:r>
              <a:rPr lang="nl-NL" dirty="0"/>
              <a:t>De gebruiker kan (in </a:t>
            </a:r>
            <a:r>
              <a:rPr lang="nl-NL" dirty="0" err="1"/>
              <a:t>Sparx</a:t>
            </a:r>
            <a:r>
              <a:rPr lang="nl-NL" dirty="0"/>
              <a:t>) aangeven of de onderdelen ‘grafische weergave’ en ‘Uitkomsten </a:t>
            </a:r>
            <a:r>
              <a:rPr lang="nl-NL" dirty="0" err="1"/>
              <a:t>obv</a:t>
            </a:r>
            <a:r>
              <a:rPr lang="nl-NL" dirty="0"/>
              <a:t> toetsingscriteria’ wel of niet in de rapportage moeten worden opgenomen. De grafische weergave wordt in </a:t>
            </a:r>
            <a:r>
              <a:rPr lang="nl-NL" dirty="0" err="1"/>
              <a:t>Sparx</a:t>
            </a:r>
            <a:r>
              <a:rPr lang="nl-NL" dirty="0"/>
              <a:t> gemaakt en als figuur aangeleverd</a:t>
            </a:r>
          </a:p>
        </p:txBody>
      </p:sp>
      <p:cxnSp>
        <p:nvCxnSpPr>
          <p:cNvPr id="16" name="Rechte verbindingslijn 15">
            <a:extLst>
              <a:ext uri="{FF2B5EF4-FFF2-40B4-BE49-F238E27FC236}">
                <a16:creationId xmlns:a16="http://schemas.microsoft.com/office/drawing/2014/main" id="{D505C0BA-9998-DA42-8F23-A67AB6ABF7D4}"/>
              </a:ext>
            </a:extLst>
          </p:cNvPr>
          <p:cNvCxnSpPr>
            <a:cxnSpLocks/>
          </p:cNvCxnSpPr>
          <p:nvPr/>
        </p:nvCxnSpPr>
        <p:spPr>
          <a:xfrm>
            <a:off x="378371" y="6088379"/>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kstvak 16">
            <a:extLst>
              <a:ext uri="{FF2B5EF4-FFF2-40B4-BE49-F238E27FC236}">
                <a16:creationId xmlns:a16="http://schemas.microsoft.com/office/drawing/2014/main" id="{CD1D92C4-1CA4-C5FD-9244-7183D2619285}"/>
              </a:ext>
            </a:extLst>
          </p:cNvPr>
          <p:cNvSpPr txBox="1"/>
          <p:nvPr/>
        </p:nvSpPr>
        <p:spPr>
          <a:xfrm>
            <a:off x="9176080" y="19080"/>
            <a:ext cx="3369064" cy="369332"/>
          </a:xfrm>
          <a:prstGeom prst="rect">
            <a:avLst/>
          </a:prstGeom>
          <a:noFill/>
        </p:spPr>
        <p:txBody>
          <a:bodyPr wrap="none" rtlCol="0">
            <a:spAutoFit/>
          </a:bodyPr>
          <a:lstStyle/>
          <a:p>
            <a:r>
              <a:rPr lang="nl-NL" dirty="0"/>
              <a:t>  Datum laatst gewijzigd: 14-04-22</a:t>
            </a:r>
          </a:p>
        </p:txBody>
      </p:sp>
    </p:spTree>
    <p:extLst>
      <p:ext uri="{BB962C8B-B14F-4D97-AF65-F5344CB8AC3E}">
        <p14:creationId xmlns:p14="http://schemas.microsoft.com/office/powerpoint/2010/main" val="2160624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551998" cy="369332"/>
          </a:xfrm>
          <a:prstGeom prst="rect">
            <a:avLst/>
          </a:prstGeom>
          <a:noFill/>
        </p:spPr>
        <p:txBody>
          <a:bodyPr wrap="none" rtlCol="0">
            <a:spAutoFit/>
          </a:bodyPr>
          <a:lstStyle/>
          <a:p>
            <a:r>
              <a:rPr lang="nl-NL" b="1" dirty="0">
                <a:solidFill>
                  <a:schemeClr val="bg1"/>
                </a:solidFill>
                <a:highlight>
                  <a:srgbClr val="FF0000"/>
                </a:highlight>
              </a:rPr>
              <a:t>TOT HIER!!!!!</a:t>
            </a:r>
            <a:r>
              <a:rPr lang="nl-NL" b="1" dirty="0"/>
              <a:t>Rapport #5 – Matrices</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8508098" cy="2308324"/>
          </a:xfrm>
          <a:prstGeom prst="rect">
            <a:avLst/>
          </a:prstGeom>
          <a:noFill/>
        </p:spPr>
        <p:txBody>
          <a:bodyPr wrap="none" rtlCol="0">
            <a:spAutoFit/>
          </a:bodyPr>
          <a:lstStyle/>
          <a:p>
            <a:r>
              <a:rPr lang="nl-NL" b="1" dirty="0"/>
              <a:t>Inhoud</a:t>
            </a:r>
          </a:p>
          <a:p>
            <a:pPr marL="285750" indent="-285750">
              <a:buFontTx/>
              <a:buChar char="-"/>
            </a:pPr>
            <a:r>
              <a:rPr lang="nl-NL" dirty="0" err="1"/>
              <a:t>Voorgedefinieerde</a:t>
            </a:r>
            <a:r>
              <a:rPr lang="nl-NL" dirty="0"/>
              <a:t> matrices zingeving</a:t>
            </a:r>
          </a:p>
          <a:p>
            <a:pPr marL="285750" indent="-285750">
              <a:buFontTx/>
              <a:buChar char="-"/>
            </a:pPr>
            <a:r>
              <a:rPr lang="nl-NL" dirty="0" err="1">
                <a:highlight>
                  <a:srgbClr val="FFFF00"/>
                </a:highlight>
              </a:rPr>
              <a:t>Voorgedefinieerde</a:t>
            </a:r>
            <a:r>
              <a:rPr lang="nl-NL" dirty="0">
                <a:highlight>
                  <a:srgbClr val="FFFF00"/>
                </a:highlight>
              </a:rPr>
              <a:t> matrices vormgeving</a:t>
            </a:r>
          </a:p>
          <a:p>
            <a:pPr marL="285750" indent="-285750">
              <a:buFontTx/>
              <a:buChar char="-"/>
            </a:pPr>
            <a:r>
              <a:rPr lang="nl-NL" dirty="0" err="1"/>
              <a:t>Voorgedefinieerde</a:t>
            </a:r>
            <a:r>
              <a:rPr lang="nl-NL" dirty="0"/>
              <a:t> matrices tussen zingeving en vormgeving</a:t>
            </a:r>
          </a:p>
          <a:p>
            <a:pPr marL="285750" indent="-285750">
              <a:buFontTx/>
              <a:buChar char="-"/>
            </a:pPr>
            <a:endParaRPr lang="nl-NL" dirty="0"/>
          </a:p>
          <a:p>
            <a:pPr marL="285750" indent="-285750">
              <a:buFontTx/>
              <a:buChar char="-"/>
            </a:pPr>
            <a:r>
              <a:rPr lang="nl-NL" dirty="0">
                <a:highlight>
                  <a:srgbClr val="FFFF00"/>
                </a:highlight>
              </a:rPr>
              <a:t>Wens: Selecteren van de </a:t>
            </a:r>
            <a:r>
              <a:rPr lang="nl-NL" dirty="0" err="1">
                <a:highlight>
                  <a:srgbClr val="FFFF00"/>
                </a:highlight>
              </a:rPr>
              <a:t>voorgedefinieerde</a:t>
            </a:r>
            <a:r>
              <a:rPr lang="nl-NL" dirty="0">
                <a:highlight>
                  <a:srgbClr val="FFFF00"/>
                </a:highlight>
              </a:rPr>
              <a:t> matrices die je in het rapport wilt hebben</a:t>
            </a:r>
          </a:p>
          <a:p>
            <a:pPr marL="285750" indent="-285750">
              <a:buFontTx/>
              <a:buChar char="-"/>
            </a:pPr>
            <a:endParaRPr lang="nl-NL" dirty="0"/>
          </a:p>
          <a:p>
            <a:pPr marL="742950" lvl="1"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95534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11902965" cy="646331"/>
          </a:xfrm>
          <a:prstGeom prst="rect">
            <a:avLst/>
          </a:prstGeom>
          <a:noFill/>
        </p:spPr>
        <p:txBody>
          <a:bodyPr wrap="square" rtlCol="0">
            <a:spAutoFit/>
          </a:bodyPr>
          <a:lstStyle/>
          <a:p>
            <a:r>
              <a:rPr lang="nl-NL" b="1" dirty="0"/>
              <a:t>Bijzonderheden opmaak</a:t>
            </a:r>
          </a:p>
          <a:p>
            <a:r>
              <a:rPr lang="nl-NL" dirty="0"/>
              <a:t>- Oriëntatie: landscape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55671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1754326"/>
          </a:xfrm>
          <a:prstGeom prst="rect">
            <a:avLst/>
          </a:prstGeom>
          <a:noFill/>
        </p:spPr>
        <p:txBody>
          <a:bodyPr wrap="square" rtlCol="0">
            <a:spAutoFit/>
          </a:bodyPr>
          <a:lstStyle/>
          <a:p>
            <a:r>
              <a:rPr lang="nl-NL" b="1" dirty="0"/>
              <a:t>Opmerkingen</a:t>
            </a:r>
          </a:p>
          <a:p>
            <a:r>
              <a:rPr lang="nl-NL" b="1" dirty="0"/>
              <a:t>- </a:t>
            </a:r>
            <a:r>
              <a:rPr lang="nl-NL" dirty="0">
                <a:highlight>
                  <a:srgbClr val="FFFF00"/>
                </a:highlight>
              </a:rPr>
              <a:t>Matrices vormgeving: richtinggevende uitspraken van twee perspectieven</a:t>
            </a:r>
            <a:r>
              <a:rPr lang="nl-NL" dirty="0"/>
              <a:t> </a:t>
            </a:r>
          </a:p>
          <a:p>
            <a:pPr marL="742950" lvl="1" indent="-285750">
              <a:buFontTx/>
              <a:buChar char="-"/>
            </a:pPr>
            <a:endParaRPr lang="nl-NL" dirty="0"/>
          </a:p>
          <a:p>
            <a:pPr marL="742950" lvl="1" indent="-285750">
              <a:buFontTx/>
              <a:buChar char="-"/>
            </a:pPr>
            <a:endParaRPr lang="nl-NL" dirty="0"/>
          </a:p>
          <a:p>
            <a:pPr marL="285750" indent="-285750">
              <a:buFontTx/>
              <a:buChar char="-"/>
            </a:pPr>
            <a:endParaRPr lang="nl-NL" dirty="0"/>
          </a:p>
          <a:p>
            <a:pPr marL="742950" lvl="1" indent="-285750">
              <a:buFontTx/>
              <a:buChar char="-"/>
            </a:pPr>
            <a:endParaRPr lang="nl-NL" dirty="0"/>
          </a:p>
        </p:txBody>
      </p:sp>
    </p:spTree>
    <p:extLst>
      <p:ext uri="{BB962C8B-B14F-4D97-AF65-F5344CB8AC3E}">
        <p14:creationId xmlns:p14="http://schemas.microsoft.com/office/powerpoint/2010/main" val="2172271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2875274" cy="369332"/>
          </a:xfrm>
          <a:prstGeom prst="rect">
            <a:avLst/>
          </a:prstGeom>
          <a:noFill/>
        </p:spPr>
        <p:txBody>
          <a:bodyPr wrap="none" rtlCol="0">
            <a:spAutoFit/>
          </a:bodyPr>
          <a:lstStyle/>
          <a:p>
            <a:r>
              <a:rPr lang="nl-NL" dirty="0"/>
              <a:t>Stap 3: Analyseren vraagstuk</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344893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3131755" cy="369332"/>
          </a:xfrm>
          <a:prstGeom prst="rect">
            <a:avLst/>
          </a:prstGeom>
          <a:noFill/>
        </p:spPr>
        <p:txBody>
          <a:bodyPr wrap="none" rtlCol="0">
            <a:spAutoFit/>
          </a:bodyPr>
          <a:lstStyle/>
          <a:p>
            <a:r>
              <a:rPr lang="nl-NL" b="1" dirty="0"/>
              <a:t>Rapport #6 – Vraagstukanalyse</a:t>
            </a:r>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2647584" cy="3139321"/>
          </a:xfrm>
          <a:prstGeom prst="rect">
            <a:avLst/>
          </a:prstGeom>
          <a:noFill/>
        </p:spPr>
        <p:txBody>
          <a:bodyPr wrap="none" rtlCol="0">
            <a:spAutoFit/>
          </a:bodyPr>
          <a:lstStyle/>
          <a:p>
            <a:r>
              <a:rPr lang="nl-NL" b="1" dirty="0"/>
              <a:t>Inhoud</a:t>
            </a:r>
          </a:p>
          <a:p>
            <a:pPr marL="285750" indent="-285750">
              <a:buFontTx/>
              <a:buChar char="-"/>
            </a:pPr>
            <a:r>
              <a:rPr lang="nl-NL" dirty="0"/>
              <a:t>Naam vraagstuk</a:t>
            </a:r>
          </a:p>
          <a:p>
            <a:pPr marL="285750" indent="-285750">
              <a:buFontTx/>
              <a:buChar char="-"/>
            </a:pPr>
            <a:r>
              <a:rPr lang="nl-NL" dirty="0"/>
              <a:t>Omschrijving vraagstuk</a:t>
            </a:r>
          </a:p>
          <a:p>
            <a:pPr marL="285750" indent="-285750">
              <a:buFontTx/>
              <a:buChar char="-"/>
            </a:pPr>
            <a:r>
              <a:rPr lang="nl-NL" dirty="0"/>
              <a:t>Aanleiding</a:t>
            </a:r>
          </a:p>
          <a:p>
            <a:pPr marL="285750" indent="-285750">
              <a:buFontTx/>
              <a:buChar char="-"/>
            </a:pPr>
            <a:r>
              <a:rPr lang="nl-NL" dirty="0"/>
              <a:t>Belang</a:t>
            </a:r>
          </a:p>
          <a:p>
            <a:pPr marL="285750" indent="-285750">
              <a:buFontTx/>
              <a:buChar char="-"/>
            </a:pPr>
            <a:r>
              <a:rPr lang="nl-NL" dirty="0"/>
              <a:t>Urgentie</a:t>
            </a:r>
          </a:p>
          <a:p>
            <a:pPr marL="285750" indent="-285750">
              <a:buFontTx/>
              <a:buChar char="-"/>
            </a:pPr>
            <a:endParaRPr lang="nl-NL" dirty="0"/>
          </a:p>
          <a:p>
            <a:pPr marL="285750" indent="-285750">
              <a:buFontTx/>
              <a:buChar char="-"/>
            </a:pPr>
            <a:r>
              <a:rPr lang="nl-NL" dirty="0"/>
              <a:t>Oorzaken</a:t>
            </a:r>
          </a:p>
          <a:p>
            <a:pPr marL="285750" indent="-285750">
              <a:buFontTx/>
              <a:buChar char="-"/>
            </a:pPr>
            <a:r>
              <a:rPr lang="nl-NL" dirty="0"/>
              <a:t>Implicaties</a:t>
            </a:r>
          </a:p>
          <a:p>
            <a:pPr marL="285750" indent="-285750">
              <a:buFontTx/>
              <a:buChar char="-"/>
            </a:pPr>
            <a:r>
              <a:rPr lang="nl-NL" dirty="0"/>
              <a:t>Risico’s</a:t>
            </a:r>
          </a:p>
          <a:p>
            <a:pPr marL="285750"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95534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11902965" cy="646331"/>
          </a:xfrm>
          <a:prstGeom prst="rect">
            <a:avLst/>
          </a:prstGeom>
          <a:noFill/>
        </p:spPr>
        <p:txBody>
          <a:bodyPr wrap="square" rtlCol="0">
            <a:spAutoFit/>
          </a:bodyPr>
          <a:lstStyle/>
          <a:p>
            <a:r>
              <a:rPr lang="nl-NL" b="1" dirty="0"/>
              <a:t>Bijzonderheden opmaak</a:t>
            </a:r>
          </a:p>
          <a:p>
            <a:r>
              <a:rPr lang="nl-NL" dirty="0"/>
              <a:t>- Oriëntatie: </a:t>
            </a:r>
            <a:r>
              <a:rPr lang="nl-NL" dirty="0" err="1"/>
              <a:t>portrait</a:t>
            </a:r>
            <a:endParaRPr lang="nl-NL" dirty="0"/>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55671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1200329"/>
          </a:xfrm>
          <a:prstGeom prst="rect">
            <a:avLst/>
          </a:prstGeom>
          <a:noFill/>
        </p:spPr>
        <p:txBody>
          <a:bodyPr wrap="square" rtlCol="0">
            <a:spAutoFit/>
          </a:bodyPr>
          <a:lstStyle/>
          <a:p>
            <a:r>
              <a:rPr lang="nl-NL" b="1" dirty="0"/>
              <a:t>Opmerkingen</a:t>
            </a:r>
          </a:p>
          <a:p>
            <a:r>
              <a:rPr lang="nl-NL" b="1" dirty="0"/>
              <a:t>- </a:t>
            </a:r>
            <a:r>
              <a:rPr lang="nl-NL" dirty="0"/>
              <a:t>Aparte kleur voor oorzaken, implicaties en risico’s</a:t>
            </a:r>
          </a:p>
          <a:p>
            <a:pPr marL="285750" indent="-285750">
              <a:buFontTx/>
              <a:buChar char="-"/>
            </a:pPr>
            <a:endParaRPr lang="nl-NL" dirty="0"/>
          </a:p>
          <a:p>
            <a:pPr marL="742950" lvl="1" indent="-285750">
              <a:buFontTx/>
              <a:buChar char="-"/>
            </a:pPr>
            <a:endParaRPr lang="nl-NL" dirty="0"/>
          </a:p>
        </p:txBody>
      </p:sp>
    </p:spTree>
    <p:extLst>
      <p:ext uri="{BB962C8B-B14F-4D97-AF65-F5344CB8AC3E}">
        <p14:creationId xmlns:p14="http://schemas.microsoft.com/office/powerpoint/2010/main" val="509260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B9304BEB-B5C4-C843-99A7-731F9F23F85A}"/>
              </a:ext>
            </a:extLst>
          </p:cNvPr>
          <p:cNvSpPr/>
          <p:nvPr/>
        </p:nvSpPr>
        <p:spPr>
          <a:xfrm>
            <a:off x="378372" y="409903"/>
            <a:ext cx="12044855" cy="878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4">
            <a:extLst>
              <a:ext uri="{FF2B5EF4-FFF2-40B4-BE49-F238E27FC236}">
                <a16:creationId xmlns:a16="http://schemas.microsoft.com/office/drawing/2014/main" id="{4956E471-5075-0745-8A64-6B9DDB528090}"/>
              </a:ext>
            </a:extLst>
          </p:cNvPr>
          <p:cNvSpPr txBox="1"/>
          <p:nvPr/>
        </p:nvSpPr>
        <p:spPr>
          <a:xfrm>
            <a:off x="520261" y="567559"/>
            <a:ext cx="4718279" cy="369332"/>
          </a:xfrm>
          <a:prstGeom prst="rect">
            <a:avLst/>
          </a:prstGeom>
          <a:noFill/>
        </p:spPr>
        <p:txBody>
          <a:bodyPr wrap="none" rtlCol="0">
            <a:spAutoFit/>
          </a:bodyPr>
          <a:lstStyle/>
          <a:p>
            <a:r>
              <a:rPr lang="nl-NL" b="1" dirty="0"/>
              <a:t>Rapport #7 – Wijzigingsrapport GEA-</a:t>
            </a:r>
            <a:r>
              <a:rPr lang="nl-NL" b="1" dirty="0" err="1"/>
              <a:t>framework</a:t>
            </a:r>
            <a:endParaRPr lang="nl-NL" b="1" dirty="0"/>
          </a:p>
        </p:txBody>
      </p:sp>
      <p:cxnSp>
        <p:nvCxnSpPr>
          <p:cNvPr id="7" name="Rechte verbindingslijn 6">
            <a:extLst>
              <a:ext uri="{FF2B5EF4-FFF2-40B4-BE49-F238E27FC236}">
                <a16:creationId xmlns:a16="http://schemas.microsoft.com/office/drawing/2014/main" id="{565B955C-B197-A043-A2D2-D9C078D2F27A}"/>
              </a:ext>
            </a:extLst>
          </p:cNvPr>
          <p:cNvCxnSpPr>
            <a:cxnSpLocks/>
          </p:cNvCxnSpPr>
          <p:nvPr/>
        </p:nvCxnSpPr>
        <p:spPr>
          <a:xfrm>
            <a:off x="378372" y="1094547"/>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9423A9A8-EB27-004E-9B4D-6C6D50C8079F}"/>
              </a:ext>
            </a:extLst>
          </p:cNvPr>
          <p:cNvSpPr txBox="1"/>
          <p:nvPr/>
        </p:nvSpPr>
        <p:spPr>
          <a:xfrm>
            <a:off x="520261" y="1252203"/>
            <a:ext cx="10950626" cy="3416320"/>
          </a:xfrm>
          <a:prstGeom prst="rect">
            <a:avLst/>
          </a:prstGeom>
          <a:noFill/>
        </p:spPr>
        <p:txBody>
          <a:bodyPr wrap="none" rtlCol="0">
            <a:spAutoFit/>
          </a:bodyPr>
          <a:lstStyle/>
          <a:p>
            <a:r>
              <a:rPr lang="nl-NL" b="1" dirty="0"/>
              <a:t>Inhoud</a:t>
            </a:r>
          </a:p>
          <a:p>
            <a:pPr marL="285750" indent="-285750">
              <a:buFontTx/>
              <a:buChar char="-"/>
            </a:pPr>
            <a:r>
              <a:rPr lang="nl-NL" dirty="0"/>
              <a:t>Overzicht van wijzigingen in het GEA-</a:t>
            </a:r>
            <a:r>
              <a:rPr lang="nl-NL" dirty="0" err="1"/>
              <a:t>framework</a:t>
            </a:r>
            <a:r>
              <a:rPr lang="nl-NL" dirty="0"/>
              <a:t>. Dit betreft alle oranje gekleurde elementen uit het metamodel</a:t>
            </a:r>
          </a:p>
          <a:p>
            <a:pPr marL="285750" indent="-285750">
              <a:buFontTx/>
              <a:buChar char="-"/>
            </a:pPr>
            <a:r>
              <a:rPr lang="nl-NL" dirty="0"/>
              <a:t>Wijzigingen kunnen zijn:</a:t>
            </a:r>
          </a:p>
          <a:p>
            <a:pPr marL="742950" lvl="1" indent="-285750">
              <a:buFontTx/>
              <a:buChar char="-"/>
            </a:pPr>
            <a:r>
              <a:rPr lang="nl-NL" dirty="0"/>
              <a:t>Nieuw toegevoegd</a:t>
            </a:r>
          </a:p>
          <a:p>
            <a:pPr marL="742950" lvl="1" indent="-285750">
              <a:buFontTx/>
              <a:buChar char="-"/>
            </a:pPr>
            <a:r>
              <a:rPr lang="nl-NL" dirty="0"/>
              <a:t>Ongeldig verklaard</a:t>
            </a:r>
          </a:p>
          <a:p>
            <a:pPr marL="742950" lvl="1" indent="-285750">
              <a:buFontTx/>
              <a:buChar char="-"/>
            </a:pPr>
            <a:r>
              <a:rPr lang="nl-NL" dirty="0"/>
              <a:t>Gemuteerd (eigenschap of relatie), voorbeelden:</a:t>
            </a:r>
          </a:p>
          <a:p>
            <a:pPr marL="1200150" lvl="2" indent="-285750">
              <a:buFontTx/>
              <a:buChar char="-"/>
            </a:pPr>
            <a:r>
              <a:rPr lang="nl-NL" dirty="0"/>
              <a:t>Eigenschap gewijzigd (bv omschrijving, belang)</a:t>
            </a:r>
          </a:p>
          <a:p>
            <a:pPr marL="1200150" lvl="2" indent="-285750">
              <a:buFontTx/>
              <a:buChar char="-"/>
            </a:pPr>
            <a:r>
              <a:rPr lang="nl-NL" dirty="0"/>
              <a:t>Verplaatst naar ander categorie (bv van principe naar beleidsuitspraak)</a:t>
            </a:r>
          </a:p>
          <a:p>
            <a:pPr marL="1200150" lvl="2" indent="-285750">
              <a:buFontTx/>
              <a:buChar char="-"/>
            </a:pPr>
            <a:r>
              <a:rPr lang="nl-NL" dirty="0"/>
              <a:t>Gekoppeld aan een ander perspectief/kernbegrip</a:t>
            </a:r>
          </a:p>
          <a:p>
            <a:pPr marL="1200150" lvl="2" indent="-285750">
              <a:buFontTx/>
              <a:buChar char="-"/>
            </a:pPr>
            <a:r>
              <a:rPr lang="nl-NL" dirty="0"/>
              <a:t>Etc.</a:t>
            </a:r>
          </a:p>
          <a:p>
            <a:pPr marL="285750" indent="-285750">
              <a:buFontTx/>
              <a:buChar char="-"/>
            </a:pPr>
            <a:r>
              <a:rPr lang="nl-NL" dirty="0"/>
              <a:t>Begin- en einddatum (= de periode waarvan de mutaties worden getoond)</a:t>
            </a:r>
          </a:p>
          <a:p>
            <a:pPr marL="285750" indent="-285750">
              <a:buFontTx/>
              <a:buChar char="-"/>
            </a:pPr>
            <a:endParaRPr lang="nl-NL" dirty="0"/>
          </a:p>
        </p:txBody>
      </p:sp>
      <p:cxnSp>
        <p:nvCxnSpPr>
          <p:cNvPr id="11" name="Rechte verbindingslijn 10">
            <a:extLst>
              <a:ext uri="{FF2B5EF4-FFF2-40B4-BE49-F238E27FC236}">
                <a16:creationId xmlns:a16="http://schemas.microsoft.com/office/drawing/2014/main" id="{70144DA0-679B-3D4A-A603-34C603949BB8}"/>
              </a:ext>
            </a:extLst>
          </p:cNvPr>
          <p:cNvCxnSpPr>
            <a:cxnSpLocks/>
          </p:cNvCxnSpPr>
          <p:nvPr/>
        </p:nvCxnSpPr>
        <p:spPr>
          <a:xfrm>
            <a:off x="378372" y="495534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038DB057-4111-FA48-A9FE-2A24226B9D1F}"/>
              </a:ext>
            </a:extLst>
          </p:cNvPr>
          <p:cNvSpPr txBox="1"/>
          <p:nvPr/>
        </p:nvSpPr>
        <p:spPr>
          <a:xfrm>
            <a:off x="520261" y="4958254"/>
            <a:ext cx="11902965" cy="1200329"/>
          </a:xfrm>
          <a:prstGeom prst="rect">
            <a:avLst/>
          </a:prstGeom>
          <a:noFill/>
        </p:spPr>
        <p:txBody>
          <a:bodyPr wrap="square" rtlCol="0">
            <a:spAutoFit/>
          </a:bodyPr>
          <a:lstStyle/>
          <a:p>
            <a:r>
              <a:rPr lang="nl-NL" b="1" dirty="0"/>
              <a:t>Bijzonderheden opmaak</a:t>
            </a:r>
          </a:p>
          <a:p>
            <a:pPr marL="285750" indent="-285750">
              <a:buFontTx/>
              <a:buChar char="-"/>
            </a:pPr>
            <a:r>
              <a:rPr lang="nl-NL" dirty="0"/>
              <a:t>Oriëntatie: </a:t>
            </a:r>
            <a:r>
              <a:rPr lang="nl-NL" dirty="0" err="1"/>
              <a:t>portrait</a:t>
            </a:r>
            <a:endParaRPr lang="nl-NL" dirty="0"/>
          </a:p>
          <a:p>
            <a:pPr marL="285750" indent="-285750">
              <a:buFontTx/>
              <a:buChar char="-"/>
            </a:pPr>
            <a:r>
              <a:rPr lang="nl-NL" dirty="0"/>
              <a:t>Rapportagehoofdvolgorde: missie, visie, kernwaarde, doelen, strategie, perspectief, kernbegrip, RGU, kernmodel, relevante relatie</a:t>
            </a:r>
          </a:p>
        </p:txBody>
      </p:sp>
      <p:cxnSp>
        <p:nvCxnSpPr>
          <p:cNvPr id="8" name="Rechte verbindingslijn 7">
            <a:extLst>
              <a:ext uri="{FF2B5EF4-FFF2-40B4-BE49-F238E27FC236}">
                <a16:creationId xmlns:a16="http://schemas.microsoft.com/office/drawing/2014/main" id="{010A8BE2-6C3B-0C42-B3A1-05B3365084A0}"/>
              </a:ext>
            </a:extLst>
          </p:cNvPr>
          <p:cNvCxnSpPr>
            <a:cxnSpLocks/>
          </p:cNvCxnSpPr>
          <p:nvPr/>
        </p:nvCxnSpPr>
        <p:spPr>
          <a:xfrm>
            <a:off x="378371" y="6556716"/>
            <a:ext cx="1204485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kstvak 8">
            <a:extLst>
              <a:ext uri="{FF2B5EF4-FFF2-40B4-BE49-F238E27FC236}">
                <a16:creationId xmlns:a16="http://schemas.microsoft.com/office/drawing/2014/main" id="{6B20DBA6-9364-A94F-9098-28BE3E09EFBF}"/>
              </a:ext>
            </a:extLst>
          </p:cNvPr>
          <p:cNvSpPr txBox="1"/>
          <p:nvPr/>
        </p:nvSpPr>
        <p:spPr>
          <a:xfrm>
            <a:off x="520261" y="6654595"/>
            <a:ext cx="11507616" cy="1477328"/>
          </a:xfrm>
          <a:prstGeom prst="rect">
            <a:avLst/>
          </a:prstGeom>
          <a:noFill/>
        </p:spPr>
        <p:txBody>
          <a:bodyPr wrap="square" rtlCol="0">
            <a:spAutoFit/>
          </a:bodyPr>
          <a:lstStyle/>
          <a:p>
            <a:r>
              <a:rPr lang="nl-NL" b="1" dirty="0"/>
              <a:t>Opmerkingen</a:t>
            </a:r>
          </a:p>
          <a:p>
            <a:r>
              <a:rPr lang="nl-NL" b="1" dirty="0"/>
              <a:t>- </a:t>
            </a:r>
            <a:r>
              <a:rPr lang="nl-NL" dirty="0"/>
              <a:t>Gebruiker kan aangeven begindatum en einddatum. Alle mutaties die binnen dit dit tijdvak zijn aangebracht moeten op het overzicht komen.</a:t>
            </a:r>
          </a:p>
          <a:p>
            <a:pPr marL="285750" indent="-285750">
              <a:buFontTx/>
              <a:buChar char="-"/>
            </a:pPr>
            <a:endParaRPr lang="nl-NL" dirty="0"/>
          </a:p>
          <a:p>
            <a:pPr marL="742950" lvl="1" indent="-285750">
              <a:buFontTx/>
              <a:buChar char="-"/>
            </a:pPr>
            <a:endParaRPr lang="nl-NL" dirty="0"/>
          </a:p>
        </p:txBody>
      </p:sp>
      <p:sp>
        <p:nvSpPr>
          <p:cNvPr id="2" name="Tekstvak 1">
            <a:extLst>
              <a:ext uri="{FF2B5EF4-FFF2-40B4-BE49-F238E27FC236}">
                <a16:creationId xmlns:a16="http://schemas.microsoft.com/office/drawing/2014/main" id="{B6B60C8B-8453-2B4B-83E4-C4B1E8283992}"/>
              </a:ext>
            </a:extLst>
          </p:cNvPr>
          <p:cNvSpPr txBox="1"/>
          <p:nvPr/>
        </p:nvSpPr>
        <p:spPr>
          <a:xfrm>
            <a:off x="337381" y="9191296"/>
            <a:ext cx="4228850" cy="369332"/>
          </a:xfrm>
          <a:prstGeom prst="rect">
            <a:avLst/>
          </a:prstGeom>
          <a:noFill/>
        </p:spPr>
        <p:txBody>
          <a:bodyPr wrap="none" rtlCol="0">
            <a:spAutoFit/>
          </a:bodyPr>
          <a:lstStyle/>
          <a:p>
            <a:r>
              <a:rPr lang="nl-NL" dirty="0"/>
              <a:t>Versie: 1.  Datum laatst gewijzigd: 10-11-21</a:t>
            </a:r>
          </a:p>
        </p:txBody>
      </p:sp>
    </p:spTree>
    <p:extLst>
      <p:ext uri="{BB962C8B-B14F-4D97-AF65-F5344CB8AC3E}">
        <p14:creationId xmlns:p14="http://schemas.microsoft.com/office/powerpoint/2010/main" val="799048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4694747" cy="369332"/>
          </a:xfrm>
          <a:prstGeom prst="rect">
            <a:avLst/>
          </a:prstGeom>
          <a:noFill/>
        </p:spPr>
        <p:txBody>
          <a:bodyPr wrap="none" rtlCol="0">
            <a:spAutoFit/>
          </a:bodyPr>
          <a:lstStyle/>
          <a:p>
            <a:r>
              <a:rPr lang="nl-NL" dirty="0"/>
              <a:t>Stap 4: Ontwikkelen integrale oplossingscontour</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3788671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4649799" cy="369332"/>
          </a:xfrm>
          <a:prstGeom prst="rect">
            <a:avLst/>
          </a:prstGeom>
          <a:noFill/>
        </p:spPr>
        <p:txBody>
          <a:bodyPr wrap="none" rtlCol="0">
            <a:spAutoFit/>
          </a:bodyPr>
          <a:lstStyle/>
          <a:p>
            <a:r>
              <a:rPr lang="nl-NL" dirty="0"/>
              <a:t>Stap 5: Maken realisatieplan oplossingscontour</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spTree>
    <p:extLst>
      <p:ext uri="{BB962C8B-B14F-4D97-AF65-F5344CB8AC3E}">
        <p14:creationId xmlns:p14="http://schemas.microsoft.com/office/powerpoint/2010/main" val="2769023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al 4">
            <a:extLst>
              <a:ext uri="{FF2B5EF4-FFF2-40B4-BE49-F238E27FC236}">
                <a16:creationId xmlns:a16="http://schemas.microsoft.com/office/drawing/2014/main" id="{81FE4936-2C66-FD44-8CD5-3FB50249AF3F}"/>
              </a:ext>
            </a:extLst>
          </p:cNvPr>
          <p:cNvSpPr/>
          <p:nvPr/>
        </p:nvSpPr>
        <p:spPr>
          <a:xfrm>
            <a:off x="5565132" y="22530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Perspectief</a:t>
            </a:r>
          </a:p>
        </p:txBody>
      </p:sp>
      <p:sp>
        <p:nvSpPr>
          <p:cNvPr id="6" name="Ovaal 5">
            <a:extLst>
              <a:ext uri="{FF2B5EF4-FFF2-40B4-BE49-F238E27FC236}">
                <a16:creationId xmlns:a16="http://schemas.microsoft.com/office/drawing/2014/main" id="{2B2DF3EB-359B-C540-B6A3-E35814EFC053}"/>
              </a:ext>
            </a:extLst>
          </p:cNvPr>
          <p:cNvSpPr/>
          <p:nvPr/>
        </p:nvSpPr>
        <p:spPr>
          <a:xfrm>
            <a:off x="5632942" y="104214"/>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Stakeholder</a:t>
            </a:r>
          </a:p>
        </p:txBody>
      </p:sp>
      <p:sp>
        <p:nvSpPr>
          <p:cNvPr id="7" name="Ovaal 6">
            <a:extLst>
              <a:ext uri="{FF2B5EF4-FFF2-40B4-BE49-F238E27FC236}">
                <a16:creationId xmlns:a16="http://schemas.microsoft.com/office/drawing/2014/main" id="{31F8AA6B-FB7D-F147-A696-5148A8C321AC}"/>
              </a:ext>
            </a:extLst>
          </p:cNvPr>
          <p:cNvSpPr/>
          <p:nvPr/>
        </p:nvSpPr>
        <p:spPr>
          <a:xfrm>
            <a:off x="6033867" y="1105918"/>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Rol</a:t>
            </a:r>
          </a:p>
        </p:txBody>
      </p:sp>
      <p:cxnSp>
        <p:nvCxnSpPr>
          <p:cNvPr id="8" name="Rechte verbindingslijn 7">
            <a:extLst>
              <a:ext uri="{FF2B5EF4-FFF2-40B4-BE49-F238E27FC236}">
                <a16:creationId xmlns:a16="http://schemas.microsoft.com/office/drawing/2014/main" id="{AF519DC7-71CB-8544-949F-4AEC7D9B60D0}"/>
              </a:ext>
            </a:extLst>
          </p:cNvPr>
          <p:cNvCxnSpPr>
            <a:cxnSpLocks/>
            <a:stCxn id="6" idx="4"/>
            <a:endCxn id="7"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84D14449-9E0A-A942-9F6E-BB9AC0108933}"/>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hthoek 9">
            <a:extLst>
              <a:ext uri="{FF2B5EF4-FFF2-40B4-BE49-F238E27FC236}">
                <a16:creationId xmlns:a16="http://schemas.microsoft.com/office/drawing/2014/main" id="{62D2E840-F691-374A-AFBB-D0FD47884598}"/>
              </a:ext>
            </a:extLst>
          </p:cNvPr>
          <p:cNvSpPr/>
          <p:nvPr/>
        </p:nvSpPr>
        <p:spPr>
          <a:xfrm>
            <a:off x="6209764" y="798349"/>
            <a:ext cx="206734" cy="2378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a:t>
            </a:r>
          </a:p>
        </p:txBody>
      </p:sp>
      <p:sp>
        <p:nvSpPr>
          <p:cNvPr id="11" name="Ovaal 10">
            <a:extLst>
              <a:ext uri="{FF2B5EF4-FFF2-40B4-BE49-F238E27FC236}">
                <a16:creationId xmlns:a16="http://schemas.microsoft.com/office/drawing/2014/main" id="{A419E7E5-5E6C-BA4A-ADA0-166FDEC0172E}"/>
              </a:ext>
            </a:extLst>
          </p:cNvPr>
          <p:cNvSpPr/>
          <p:nvPr/>
        </p:nvSpPr>
        <p:spPr>
          <a:xfrm>
            <a:off x="1246324" y="4399316"/>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Bron</a:t>
            </a:r>
          </a:p>
        </p:txBody>
      </p:sp>
      <p:sp>
        <p:nvSpPr>
          <p:cNvPr id="12" name="Ovaal 11">
            <a:extLst>
              <a:ext uri="{FF2B5EF4-FFF2-40B4-BE49-F238E27FC236}">
                <a16:creationId xmlns:a16="http://schemas.microsoft.com/office/drawing/2014/main" id="{123E946C-78A7-BF4B-BFA8-DDDB4B7A9938}"/>
              </a:ext>
            </a:extLst>
          </p:cNvPr>
          <p:cNvSpPr/>
          <p:nvPr/>
        </p:nvSpPr>
        <p:spPr>
          <a:xfrm>
            <a:off x="3475045" y="439931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Uitspraak</a:t>
            </a:r>
          </a:p>
        </p:txBody>
      </p:sp>
      <p:cxnSp>
        <p:nvCxnSpPr>
          <p:cNvPr id="13" name="Rechte verbindingslijn 12">
            <a:extLst>
              <a:ext uri="{FF2B5EF4-FFF2-40B4-BE49-F238E27FC236}">
                <a16:creationId xmlns:a16="http://schemas.microsoft.com/office/drawing/2014/main" id="{24FD275D-6E4D-3D45-823C-C3B7594D3BF7}"/>
              </a:ext>
            </a:extLst>
          </p:cNvPr>
          <p:cNvCxnSpPr>
            <a:cxnSpLocks/>
            <a:stCxn id="11" idx="6"/>
            <a:endCxn id="12"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hthoek 13">
            <a:extLst>
              <a:ext uri="{FF2B5EF4-FFF2-40B4-BE49-F238E27FC236}">
                <a16:creationId xmlns:a16="http://schemas.microsoft.com/office/drawing/2014/main" id="{9279C88E-CBD4-C34F-BE6F-4F90882D54D8}"/>
              </a:ext>
            </a:extLst>
          </p:cNvPr>
          <p:cNvSpPr/>
          <p:nvPr/>
        </p:nvSpPr>
        <p:spPr>
          <a:xfrm>
            <a:off x="2726135" y="462733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3</a:t>
            </a:r>
          </a:p>
        </p:txBody>
      </p:sp>
      <p:sp>
        <p:nvSpPr>
          <p:cNvPr id="15" name="Ovaal 14">
            <a:extLst>
              <a:ext uri="{FF2B5EF4-FFF2-40B4-BE49-F238E27FC236}">
                <a16:creationId xmlns:a16="http://schemas.microsoft.com/office/drawing/2014/main" id="{100EA393-E9AB-8F48-8EBF-DDB9D39A8294}"/>
              </a:ext>
            </a:extLst>
          </p:cNvPr>
          <p:cNvSpPr/>
          <p:nvPr/>
        </p:nvSpPr>
        <p:spPr>
          <a:xfrm>
            <a:off x="558988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a:t>
            </a:r>
          </a:p>
        </p:txBody>
      </p:sp>
      <p:sp>
        <p:nvSpPr>
          <p:cNvPr id="16" name="Ovaal 15">
            <a:extLst>
              <a:ext uri="{FF2B5EF4-FFF2-40B4-BE49-F238E27FC236}">
                <a16:creationId xmlns:a16="http://schemas.microsoft.com/office/drawing/2014/main" id="{81328051-CC87-DF43-B33F-FC1CA0479533}"/>
              </a:ext>
            </a:extLst>
          </p:cNvPr>
          <p:cNvSpPr/>
          <p:nvPr/>
        </p:nvSpPr>
        <p:spPr>
          <a:xfrm>
            <a:off x="4521200"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Kernwaarde</a:t>
            </a:r>
          </a:p>
        </p:txBody>
      </p:sp>
      <p:sp>
        <p:nvSpPr>
          <p:cNvPr id="17" name="Ovaal 16">
            <a:extLst>
              <a:ext uri="{FF2B5EF4-FFF2-40B4-BE49-F238E27FC236}">
                <a16:creationId xmlns:a16="http://schemas.microsoft.com/office/drawing/2014/main" id="{886BE904-12A7-394C-895C-EEC56B361259}"/>
              </a:ext>
            </a:extLst>
          </p:cNvPr>
          <p:cNvSpPr/>
          <p:nvPr/>
        </p:nvSpPr>
        <p:spPr>
          <a:xfrm>
            <a:off x="2428888" y="553091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Missie-uitspraak</a:t>
            </a:r>
          </a:p>
        </p:txBody>
      </p:sp>
      <p:sp>
        <p:nvSpPr>
          <p:cNvPr id="18" name="Ovaal 17">
            <a:extLst>
              <a:ext uri="{FF2B5EF4-FFF2-40B4-BE49-F238E27FC236}">
                <a16:creationId xmlns:a16="http://schemas.microsoft.com/office/drawing/2014/main" id="{94121A85-D26C-D74A-B043-ED3153043F86}"/>
              </a:ext>
            </a:extLst>
          </p:cNvPr>
          <p:cNvSpPr/>
          <p:nvPr/>
        </p:nvSpPr>
        <p:spPr>
          <a:xfrm>
            <a:off x="6658560" y="552728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Strategie-uitspraak</a:t>
            </a:r>
          </a:p>
        </p:txBody>
      </p:sp>
      <p:sp>
        <p:nvSpPr>
          <p:cNvPr id="19" name="Ovaal 18">
            <a:extLst>
              <a:ext uri="{FF2B5EF4-FFF2-40B4-BE49-F238E27FC236}">
                <a16:creationId xmlns:a16="http://schemas.microsoft.com/office/drawing/2014/main" id="{E3807BA8-7736-2D49-BCBB-F58358FA25BF}"/>
              </a:ext>
            </a:extLst>
          </p:cNvPr>
          <p:cNvSpPr/>
          <p:nvPr/>
        </p:nvSpPr>
        <p:spPr>
          <a:xfrm>
            <a:off x="3475044" y="552728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Visie-uitspraak</a:t>
            </a:r>
          </a:p>
        </p:txBody>
      </p:sp>
      <p:cxnSp>
        <p:nvCxnSpPr>
          <p:cNvPr id="20" name="Rechte verbindingslijn 19">
            <a:extLst>
              <a:ext uri="{FF2B5EF4-FFF2-40B4-BE49-F238E27FC236}">
                <a16:creationId xmlns:a16="http://schemas.microsoft.com/office/drawing/2014/main" id="{A0F4E0FF-57E7-1748-9743-A084DCBDF2CA}"/>
              </a:ext>
            </a:extLst>
          </p:cNvPr>
          <p:cNvCxnSpPr>
            <a:cxnSpLocks/>
            <a:stCxn id="12"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Rechte verbindingslijn 20">
            <a:extLst>
              <a:ext uri="{FF2B5EF4-FFF2-40B4-BE49-F238E27FC236}">
                <a16:creationId xmlns:a16="http://schemas.microsoft.com/office/drawing/2014/main" id="{DB5FB162-4D98-2F4B-88E9-4A9B90EC3EB3}"/>
              </a:ext>
            </a:extLst>
          </p:cNvPr>
          <p:cNvCxnSpPr>
            <a:cxnSpLocks/>
            <a:stCxn id="12" idx="4"/>
            <a:endCxn id="19"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51283893-D814-3349-BF65-7ED83FE9ABE2}"/>
              </a:ext>
            </a:extLst>
          </p:cNvPr>
          <p:cNvCxnSpPr>
            <a:cxnSpLocks/>
            <a:stCxn id="12" idx="5"/>
            <a:endCxn id="16"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B365AB55-BB6E-8F42-8078-BDD70DAAEB38}"/>
              </a:ext>
            </a:extLst>
          </p:cNvPr>
          <p:cNvCxnSpPr>
            <a:cxnSpLocks/>
            <a:stCxn id="12" idx="6"/>
            <a:endCxn id="15"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188113D3-2C5F-FF4E-821A-A7732A7D2FDB}"/>
              </a:ext>
            </a:extLst>
          </p:cNvPr>
          <p:cNvCxnSpPr>
            <a:cxnSpLocks/>
            <a:stCxn id="12" idx="6"/>
            <a:endCxn id="18"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7EA61D9D-4A17-3443-A7CA-E2F59718E018}"/>
              </a:ext>
            </a:extLst>
          </p:cNvPr>
          <p:cNvSpPr/>
          <p:nvPr/>
        </p:nvSpPr>
        <p:spPr>
          <a:xfrm>
            <a:off x="3206687" y="5121446"/>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4</a:t>
            </a:r>
          </a:p>
        </p:txBody>
      </p:sp>
      <p:sp>
        <p:nvSpPr>
          <p:cNvPr id="26" name="Rechthoek 25">
            <a:extLst>
              <a:ext uri="{FF2B5EF4-FFF2-40B4-BE49-F238E27FC236}">
                <a16:creationId xmlns:a16="http://schemas.microsoft.com/office/drawing/2014/main" id="{8EDC5F87-51DF-774C-88E0-33DFB5006E18}"/>
              </a:ext>
            </a:extLst>
          </p:cNvPr>
          <p:cNvSpPr/>
          <p:nvPr/>
        </p:nvSpPr>
        <p:spPr>
          <a:xfrm>
            <a:off x="3828481" y="51624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5</a:t>
            </a:r>
          </a:p>
        </p:txBody>
      </p:sp>
      <p:sp>
        <p:nvSpPr>
          <p:cNvPr id="27" name="Rechthoek 26">
            <a:extLst>
              <a:ext uri="{FF2B5EF4-FFF2-40B4-BE49-F238E27FC236}">
                <a16:creationId xmlns:a16="http://schemas.microsoft.com/office/drawing/2014/main" id="{F6D88065-C281-AC4B-9854-465F3C9B509C}"/>
              </a:ext>
            </a:extLst>
          </p:cNvPr>
          <p:cNvSpPr/>
          <p:nvPr/>
        </p:nvSpPr>
        <p:spPr>
          <a:xfrm>
            <a:off x="4351058" y="512144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6</a:t>
            </a:r>
          </a:p>
        </p:txBody>
      </p:sp>
      <p:sp>
        <p:nvSpPr>
          <p:cNvPr id="28" name="Rechthoek 27">
            <a:extLst>
              <a:ext uri="{FF2B5EF4-FFF2-40B4-BE49-F238E27FC236}">
                <a16:creationId xmlns:a16="http://schemas.microsoft.com/office/drawing/2014/main" id="{074ADC2A-5458-E041-AD81-BEB4C6079D19}"/>
              </a:ext>
            </a:extLst>
          </p:cNvPr>
          <p:cNvSpPr/>
          <p:nvPr/>
        </p:nvSpPr>
        <p:spPr>
          <a:xfrm>
            <a:off x="5040203" y="5056434"/>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7</a:t>
            </a:r>
          </a:p>
        </p:txBody>
      </p:sp>
      <p:sp>
        <p:nvSpPr>
          <p:cNvPr id="29" name="Rechthoek 28">
            <a:extLst>
              <a:ext uri="{FF2B5EF4-FFF2-40B4-BE49-F238E27FC236}">
                <a16:creationId xmlns:a16="http://schemas.microsoft.com/office/drawing/2014/main" id="{D7A428E1-7773-0F4E-ADCA-6D1F9444A48A}"/>
              </a:ext>
            </a:extLst>
          </p:cNvPr>
          <p:cNvSpPr/>
          <p:nvPr/>
        </p:nvSpPr>
        <p:spPr>
          <a:xfrm>
            <a:off x="5574543" y="495323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8</a:t>
            </a:r>
          </a:p>
        </p:txBody>
      </p:sp>
      <p:sp>
        <p:nvSpPr>
          <p:cNvPr id="30" name="Ovaal 29">
            <a:extLst>
              <a:ext uri="{FF2B5EF4-FFF2-40B4-BE49-F238E27FC236}">
                <a16:creationId xmlns:a16="http://schemas.microsoft.com/office/drawing/2014/main" id="{1FD15FAA-EED3-074D-A959-F1779313E410}"/>
              </a:ext>
            </a:extLst>
          </p:cNvPr>
          <p:cNvSpPr/>
          <p:nvPr/>
        </p:nvSpPr>
        <p:spPr>
          <a:xfrm>
            <a:off x="5606378" y="334766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RGU</a:t>
            </a:r>
          </a:p>
        </p:txBody>
      </p:sp>
      <p:cxnSp>
        <p:nvCxnSpPr>
          <p:cNvPr id="31" name="Rechte verbindingslijn 30">
            <a:extLst>
              <a:ext uri="{FF2B5EF4-FFF2-40B4-BE49-F238E27FC236}">
                <a16:creationId xmlns:a16="http://schemas.microsoft.com/office/drawing/2014/main" id="{EC7350DD-8BE6-B746-A36D-FA9DDB7BC570}"/>
              </a:ext>
            </a:extLst>
          </p:cNvPr>
          <p:cNvCxnSpPr>
            <a:cxnSpLocks/>
            <a:stCxn id="12" idx="7"/>
            <a:endCxn id="30"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D8F50C11-05AF-3F4B-9930-721CC788B285}"/>
              </a:ext>
            </a:extLst>
          </p:cNvPr>
          <p:cNvCxnSpPr>
            <a:cxnSpLocks/>
            <a:stCxn id="30"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4846C6E3-D0F7-4B48-9BEB-2AD68C46560F}"/>
              </a:ext>
            </a:extLst>
          </p:cNvPr>
          <p:cNvSpPr/>
          <p:nvPr/>
        </p:nvSpPr>
        <p:spPr>
          <a:xfrm>
            <a:off x="4557792" y="419028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8B8E789D-8558-6349-B829-47284A657FB1}"/>
              </a:ext>
            </a:extLst>
          </p:cNvPr>
          <p:cNvSpPr/>
          <p:nvPr/>
        </p:nvSpPr>
        <p:spPr>
          <a:xfrm>
            <a:off x="5998394" y="304393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35" name="Ovaal 34">
            <a:extLst>
              <a:ext uri="{FF2B5EF4-FFF2-40B4-BE49-F238E27FC236}">
                <a16:creationId xmlns:a16="http://schemas.microsoft.com/office/drawing/2014/main" id="{EF70A526-1678-FB44-8823-D0C5E15AF230}"/>
              </a:ext>
            </a:extLst>
          </p:cNvPr>
          <p:cNvSpPr/>
          <p:nvPr/>
        </p:nvSpPr>
        <p:spPr>
          <a:xfrm>
            <a:off x="3501594" y="668270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Visie</a:t>
            </a:r>
          </a:p>
        </p:txBody>
      </p:sp>
      <p:sp>
        <p:nvSpPr>
          <p:cNvPr id="36" name="Ovaal 35">
            <a:extLst>
              <a:ext uri="{FF2B5EF4-FFF2-40B4-BE49-F238E27FC236}">
                <a16:creationId xmlns:a16="http://schemas.microsoft.com/office/drawing/2014/main" id="{B7F3B7D7-13B9-9245-9DCA-9466828E3689}"/>
              </a:ext>
            </a:extLst>
          </p:cNvPr>
          <p:cNvSpPr/>
          <p:nvPr/>
        </p:nvSpPr>
        <p:spPr>
          <a:xfrm>
            <a:off x="2420438" y="6647857"/>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a:t>
            </a:r>
          </a:p>
        </p:txBody>
      </p:sp>
      <p:sp>
        <p:nvSpPr>
          <p:cNvPr id="37" name="Ovaal 36">
            <a:extLst>
              <a:ext uri="{FF2B5EF4-FFF2-40B4-BE49-F238E27FC236}">
                <a16:creationId xmlns:a16="http://schemas.microsoft.com/office/drawing/2014/main" id="{3E88C9BB-9BDB-2549-86DF-ADF83ABE7A8A}"/>
              </a:ext>
            </a:extLst>
          </p:cNvPr>
          <p:cNvSpPr/>
          <p:nvPr/>
        </p:nvSpPr>
        <p:spPr>
          <a:xfrm>
            <a:off x="6679580" y="6703070"/>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Strategie</a:t>
            </a:r>
          </a:p>
        </p:txBody>
      </p:sp>
      <p:cxnSp>
        <p:nvCxnSpPr>
          <p:cNvPr id="38" name="Rechte verbindingslijn 37">
            <a:extLst>
              <a:ext uri="{FF2B5EF4-FFF2-40B4-BE49-F238E27FC236}">
                <a16:creationId xmlns:a16="http://schemas.microsoft.com/office/drawing/2014/main" id="{B91E5473-E394-4141-83DA-AC2970E99B3E}"/>
              </a:ext>
            </a:extLst>
          </p:cNvPr>
          <p:cNvCxnSpPr>
            <a:cxnSpLocks/>
            <a:stCxn id="17" idx="4"/>
            <a:endCxn id="36"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6B600B91-CC59-7D43-BA2C-9930B57414FF}"/>
              </a:ext>
            </a:extLst>
          </p:cNvPr>
          <p:cNvCxnSpPr>
            <a:cxnSpLocks/>
            <a:stCxn id="19" idx="4"/>
            <a:endCxn id="35"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Rechte verbindingslijn 39">
            <a:extLst>
              <a:ext uri="{FF2B5EF4-FFF2-40B4-BE49-F238E27FC236}">
                <a16:creationId xmlns:a16="http://schemas.microsoft.com/office/drawing/2014/main" id="{DA62A78C-2C30-2647-816F-ECF51D0A17CC}"/>
              </a:ext>
            </a:extLst>
          </p:cNvPr>
          <p:cNvCxnSpPr>
            <a:cxnSpLocks/>
            <a:stCxn id="18" idx="4"/>
            <a:endCxn id="3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al 40">
            <a:extLst>
              <a:ext uri="{FF2B5EF4-FFF2-40B4-BE49-F238E27FC236}">
                <a16:creationId xmlns:a16="http://schemas.microsoft.com/office/drawing/2014/main" id="{2EDEE594-1B4A-394B-85E1-369423F217B3}"/>
              </a:ext>
            </a:extLst>
          </p:cNvPr>
          <p:cNvSpPr/>
          <p:nvPr/>
        </p:nvSpPr>
        <p:spPr>
          <a:xfrm>
            <a:off x="2428888" y="786895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Missie-element</a:t>
            </a:r>
          </a:p>
        </p:txBody>
      </p:sp>
      <p:cxnSp>
        <p:nvCxnSpPr>
          <p:cNvPr id="42" name="Rechte verbindingslijn 41">
            <a:extLst>
              <a:ext uri="{FF2B5EF4-FFF2-40B4-BE49-F238E27FC236}">
                <a16:creationId xmlns:a16="http://schemas.microsoft.com/office/drawing/2014/main" id="{64F0890A-D2E6-674B-B781-4FDE6493B33A}"/>
              </a:ext>
            </a:extLst>
          </p:cNvPr>
          <p:cNvCxnSpPr>
            <a:cxnSpLocks/>
            <a:stCxn id="36" idx="4"/>
            <a:endCxn id="4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hthoek 42">
            <a:extLst>
              <a:ext uri="{FF2B5EF4-FFF2-40B4-BE49-F238E27FC236}">
                <a16:creationId xmlns:a16="http://schemas.microsoft.com/office/drawing/2014/main" id="{FF4E56DD-9C68-6B43-9DEA-87DC54608AF0}"/>
              </a:ext>
            </a:extLst>
          </p:cNvPr>
          <p:cNvSpPr/>
          <p:nvPr/>
        </p:nvSpPr>
        <p:spPr>
          <a:xfrm>
            <a:off x="2785888" y="6301897"/>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11</a:t>
            </a:r>
          </a:p>
        </p:txBody>
      </p:sp>
      <p:sp>
        <p:nvSpPr>
          <p:cNvPr id="44" name="Rechthoek 43">
            <a:extLst>
              <a:ext uri="{FF2B5EF4-FFF2-40B4-BE49-F238E27FC236}">
                <a16:creationId xmlns:a16="http://schemas.microsoft.com/office/drawing/2014/main" id="{78D754C5-36E2-BF46-AFE5-A9CAB9D1BCBF}"/>
              </a:ext>
            </a:extLst>
          </p:cNvPr>
          <p:cNvSpPr/>
          <p:nvPr/>
        </p:nvSpPr>
        <p:spPr>
          <a:xfrm>
            <a:off x="2794339" y="745547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12</a:t>
            </a:r>
          </a:p>
        </p:txBody>
      </p:sp>
      <p:cxnSp>
        <p:nvCxnSpPr>
          <p:cNvPr id="45" name="Rechte verbindingslijn 44">
            <a:extLst>
              <a:ext uri="{FF2B5EF4-FFF2-40B4-BE49-F238E27FC236}">
                <a16:creationId xmlns:a16="http://schemas.microsoft.com/office/drawing/2014/main" id="{1E13293E-FC11-974F-8F3E-46D4CA3372E4}"/>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hoek 45">
            <a:extLst>
              <a:ext uri="{FF2B5EF4-FFF2-40B4-BE49-F238E27FC236}">
                <a16:creationId xmlns:a16="http://schemas.microsoft.com/office/drawing/2014/main" id="{2EE4ED0E-1BF0-6D4C-817F-4A8A3AAF4F94}"/>
              </a:ext>
            </a:extLst>
          </p:cNvPr>
          <p:cNvSpPr/>
          <p:nvPr/>
        </p:nvSpPr>
        <p:spPr>
          <a:xfrm>
            <a:off x="3838326" y="634771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13</a:t>
            </a:r>
          </a:p>
        </p:txBody>
      </p:sp>
      <p:sp>
        <p:nvSpPr>
          <p:cNvPr id="47" name="Rechthoek 46">
            <a:extLst>
              <a:ext uri="{FF2B5EF4-FFF2-40B4-BE49-F238E27FC236}">
                <a16:creationId xmlns:a16="http://schemas.microsoft.com/office/drawing/2014/main" id="{87669AA6-20E4-D14C-96FA-906000CFBB6D}"/>
              </a:ext>
            </a:extLst>
          </p:cNvPr>
          <p:cNvSpPr/>
          <p:nvPr/>
        </p:nvSpPr>
        <p:spPr>
          <a:xfrm>
            <a:off x="7024009" y="6352715"/>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14</a:t>
            </a:r>
          </a:p>
        </p:txBody>
      </p:sp>
      <p:sp>
        <p:nvSpPr>
          <p:cNvPr id="48" name="Ovaal 47">
            <a:extLst>
              <a:ext uri="{FF2B5EF4-FFF2-40B4-BE49-F238E27FC236}">
                <a16:creationId xmlns:a16="http://schemas.microsoft.com/office/drawing/2014/main" id="{8847F279-3196-3043-AB88-2B50563BBB31}"/>
              </a:ext>
            </a:extLst>
          </p:cNvPr>
          <p:cNvSpPr/>
          <p:nvPr/>
        </p:nvSpPr>
        <p:spPr>
          <a:xfrm>
            <a:off x="2548093" y="1927129"/>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Principe</a:t>
            </a:r>
          </a:p>
        </p:txBody>
      </p:sp>
      <p:sp>
        <p:nvSpPr>
          <p:cNvPr id="49" name="Ovaal 48">
            <a:extLst>
              <a:ext uri="{FF2B5EF4-FFF2-40B4-BE49-F238E27FC236}">
                <a16:creationId xmlns:a16="http://schemas.microsoft.com/office/drawing/2014/main" id="{13E8BB8C-14CB-084E-A800-E9E4F2A1DF00}"/>
              </a:ext>
            </a:extLst>
          </p:cNvPr>
          <p:cNvSpPr/>
          <p:nvPr/>
        </p:nvSpPr>
        <p:spPr>
          <a:xfrm>
            <a:off x="2540854" y="3397978"/>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bg1"/>
                </a:solidFill>
              </a:rPr>
              <a:t>Beleids-uitspraak</a:t>
            </a:r>
            <a:endParaRPr lang="nl-NL" sz="900" dirty="0">
              <a:solidFill>
                <a:schemeClr val="bg1"/>
              </a:solidFill>
            </a:endParaRPr>
          </a:p>
        </p:txBody>
      </p:sp>
      <p:sp>
        <p:nvSpPr>
          <p:cNvPr id="50" name="Ovaal 49">
            <a:extLst>
              <a:ext uri="{FF2B5EF4-FFF2-40B4-BE49-F238E27FC236}">
                <a16:creationId xmlns:a16="http://schemas.microsoft.com/office/drawing/2014/main" id="{AA829C74-D8B3-9346-BF68-18F9F2E914E9}"/>
              </a:ext>
            </a:extLst>
          </p:cNvPr>
          <p:cNvSpPr/>
          <p:nvPr/>
        </p:nvSpPr>
        <p:spPr>
          <a:xfrm>
            <a:off x="2550663" y="2653271"/>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Doelstelling</a:t>
            </a:r>
          </a:p>
        </p:txBody>
      </p:sp>
      <p:cxnSp>
        <p:nvCxnSpPr>
          <p:cNvPr id="51" name="Rechte verbindingslijn 50">
            <a:extLst>
              <a:ext uri="{FF2B5EF4-FFF2-40B4-BE49-F238E27FC236}">
                <a16:creationId xmlns:a16="http://schemas.microsoft.com/office/drawing/2014/main" id="{B99A09F7-6683-A64A-BE4F-5FC0754941E3}"/>
              </a:ext>
            </a:extLst>
          </p:cNvPr>
          <p:cNvCxnSpPr>
            <a:cxnSpLocks/>
            <a:stCxn id="30" idx="1"/>
            <a:endCxn id="48"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51">
            <a:extLst>
              <a:ext uri="{FF2B5EF4-FFF2-40B4-BE49-F238E27FC236}">
                <a16:creationId xmlns:a16="http://schemas.microsoft.com/office/drawing/2014/main" id="{2A162F69-7B06-4D45-B415-45B475CEEC7D}"/>
              </a:ext>
            </a:extLst>
          </p:cNvPr>
          <p:cNvCxnSpPr>
            <a:cxnSpLocks/>
            <a:stCxn id="30" idx="1"/>
            <a:endCxn id="50"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52">
            <a:extLst>
              <a:ext uri="{FF2B5EF4-FFF2-40B4-BE49-F238E27FC236}">
                <a16:creationId xmlns:a16="http://schemas.microsoft.com/office/drawing/2014/main" id="{3B8C8D38-1731-234A-8324-CF6F437B02C4}"/>
              </a:ext>
            </a:extLst>
          </p:cNvPr>
          <p:cNvCxnSpPr>
            <a:cxnSpLocks/>
            <a:stCxn id="30" idx="2"/>
            <a:endCxn id="49"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Rechthoek 53">
            <a:extLst>
              <a:ext uri="{FF2B5EF4-FFF2-40B4-BE49-F238E27FC236}">
                <a16:creationId xmlns:a16="http://schemas.microsoft.com/office/drawing/2014/main" id="{609D3B85-CF1C-4F43-9A5B-B458B9584D2C}"/>
              </a:ext>
            </a:extLst>
          </p:cNvPr>
          <p:cNvSpPr/>
          <p:nvPr/>
        </p:nvSpPr>
        <p:spPr>
          <a:xfrm>
            <a:off x="4363573" y="2651149"/>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55" name="Rechthoek 54">
            <a:extLst>
              <a:ext uri="{FF2B5EF4-FFF2-40B4-BE49-F238E27FC236}">
                <a16:creationId xmlns:a16="http://schemas.microsoft.com/office/drawing/2014/main" id="{26E93BB5-F0C8-4544-91E1-FBFE86773D8A}"/>
              </a:ext>
            </a:extLst>
          </p:cNvPr>
          <p:cNvSpPr/>
          <p:nvPr/>
        </p:nvSpPr>
        <p:spPr>
          <a:xfrm>
            <a:off x="4079084" y="302739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56" name="Rechthoek 55">
            <a:extLst>
              <a:ext uri="{FF2B5EF4-FFF2-40B4-BE49-F238E27FC236}">
                <a16:creationId xmlns:a16="http://schemas.microsoft.com/office/drawing/2014/main" id="{AF0C5167-07BB-8C4C-AA39-6F5948BF9083}"/>
              </a:ext>
            </a:extLst>
          </p:cNvPr>
          <p:cNvSpPr/>
          <p:nvPr/>
        </p:nvSpPr>
        <p:spPr>
          <a:xfrm>
            <a:off x="3957137" y="361896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57" name="Ovaal 56">
            <a:extLst>
              <a:ext uri="{FF2B5EF4-FFF2-40B4-BE49-F238E27FC236}">
                <a16:creationId xmlns:a16="http://schemas.microsoft.com/office/drawing/2014/main" id="{A57A45CE-573B-CD44-B701-CE004786619A}"/>
              </a:ext>
            </a:extLst>
          </p:cNvPr>
          <p:cNvSpPr/>
          <p:nvPr/>
        </p:nvSpPr>
        <p:spPr>
          <a:xfrm>
            <a:off x="7230743" y="1511912"/>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Kernbegrip</a:t>
            </a:r>
          </a:p>
        </p:txBody>
      </p:sp>
      <p:cxnSp>
        <p:nvCxnSpPr>
          <p:cNvPr id="58" name="Rechte verbindingslijn 57">
            <a:extLst>
              <a:ext uri="{FF2B5EF4-FFF2-40B4-BE49-F238E27FC236}">
                <a16:creationId xmlns:a16="http://schemas.microsoft.com/office/drawing/2014/main" id="{B758CFA3-0C64-994B-89EB-2ADD328DE33A}"/>
              </a:ext>
            </a:extLst>
          </p:cNvPr>
          <p:cNvCxnSpPr>
            <a:cxnSpLocks/>
            <a:stCxn id="5" idx="6"/>
            <a:endCxn id="5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Rechthoek 58">
            <a:extLst>
              <a:ext uri="{FF2B5EF4-FFF2-40B4-BE49-F238E27FC236}">
                <a16:creationId xmlns:a16="http://schemas.microsoft.com/office/drawing/2014/main" id="{BBF7BD61-AF66-7C46-8C94-96DE02F6D33C}"/>
              </a:ext>
            </a:extLst>
          </p:cNvPr>
          <p:cNvSpPr/>
          <p:nvPr/>
        </p:nvSpPr>
        <p:spPr>
          <a:xfrm>
            <a:off x="6875189" y="2144612"/>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60" name="Ovaal 59">
            <a:extLst>
              <a:ext uri="{FF2B5EF4-FFF2-40B4-BE49-F238E27FC236}">
                <a16:creationId xmlns:a16="http://schemas.microsoft.com/office/drawing/2014/main" id="{E66C97F8-6771-0D4D-BEF7-8720DBB27339}"/>
              </a:ext>
            </a:extLst>
          </p:cNvPr>
          <p:cNvSpPr/>
          <p:nvPr/>
        </p:nvSpPr>
        <p:spPr>
          <a:xfrm>
            <a:off x="11416245" y="4226162"/>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Enterprise-vraagstuk</a:t>
            </a:r>
          </a:p>
        </p:txBody>
      </p:sp>
      <p:sp>
        <p:nvSpPr>
          <p:cNvPr id="61" name="Ovaal 60">
            <a:extLst>
              <a:ext uri="{FF2B5EF4-FFF2-40B4-BE49-F238E27FC236}">
                <a16:creationId xmlns:a16="http://schemas.microsoft.com/office/drawing/2014/main" id="{E429F645-B080-C24B-A067-A8397C47470F}"/>
              </a:ext>
            </a:extLst>
          </p:cNvPr>
          <p:cNvSpPr/>
          <p:nvPr/>
        </p:nvSpPr>
        <p:spPr>
          <a:xfrm>
            <a:off x="10076779" y="4401550"/>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Oorzaak</a:t>
            </a:r>
          </a:p>
        </p:txBody>
      </p:sp>
      <p:sp>
        <p:nvSpPr>
          <p:cNvPr id="62" name="Ovaal 61">
            <a:extLst>
              <a:ext uri="{FF2B5EF4-FFF2-40B4-BE49-F238E27FC236}">
                <a16:creationId xmlns:a16="http://schemas.microsoft.com/office/drawing/2014/main" id="{AECB0C7B-2879-9342-82BB-2817E0D50145}"/>
              </a:ext>
            </a:extLst>
          </p:cNvPr>
          <p:cNvSpPr/>
          <p:nvPr/>
        </p:nvSpPr>
        <p:spPr>
          <a:xfrm>
            <a:off x="10183762" y="5162435"/>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Implicatie</a:t>
            </a:r>
          </a:p>
        </p:txBody>
      </p:sp>
      <p:sp>
        <p:nvSpPr>
          <p:cNvPr id="63" name="Ovaal 62">
            <a:extLst>
              <a:ext uri="{FF2B5EF4-FFF2-40B4-BE49-F238E27FC236}">
                <a16:creationId xmlns:a16="http://schemas.microsoft.com/office/drawing/2014/main" id="{1E11BDB8-395D-934C-A20E-F1FF0CA94B46}"/>
              </a:ext>
            </a:extLst>
          </p:cNvPr>
          <p:cNvSpPr/>
          <p:nvPr/>
        </p:nvSpPr>
        <p:spPr>
          <a:xfrm>
            <a:off x="10144532" y="3684098"/>
            <a:ext cx="937637" cy="67286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Risico</a:t>
            </a:r>
          </a:p>
        </p:txBody>
      </p:sp>
      <p:cxnSp>
        <p:nvCxnSpPr>
          <p:cNvPr id="64" name="Rechte verbindingslijn 63">
            <a:extLst>
              <a:ext uri="{FF2B5EF4-FFF2-40B4-BE49-F238E27FC236}">
                <a16:creationId xmlns:a16="http://schemas.microsoft.com/office/drawing/2014/main" id="{C55BFBB2-CB64-D441-B658-FC567BBB1C6B}"/>
              </a:ext>
            </a:extLst>
          </p:cNvPr>
          <p:cNvCxnSpPr>
            <a:cxnSpLocks/>
            <a:stCxn id="63" idx="6"/>
            <a:endCxn id="60"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Rechte verbindingslijn 64">
            <a:extLst>
              <a:ext uri="{FF2B5EF4-FFF2-40B4-BE49-F238E27FC236}">
                <a16:creationId xmlns:a16="http://schemas.microsoft.com/office/drawing/2014/main" id="{4A312E34-AC5E-D544-B529-F80FCD4984CA}"/>
              </a:ext>
            </a:extLst>
          </p:cNvPr>
          <p:cNvCxnSpPr>
            <a:cxnSpLocks/>
            <a:stCxn id="61" idx="6"/>
            <a:endCxn id="60"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Rechte verbindingslijn 65">
            <a:extLst>
              <a:ext uri="{FF2B5EF4-FFF2-40B4-BE49-F238E27FC236}">
                <a16:creationId xmlns:a16="http://schemas.microsoft.com/office/drawing/2014/main" id="{69484657-6C04-5641-ADCD-47E1146755FD}"/>
              </a:ext>
            </a:extLst>
          </p:cNvPr>
          <p:cNvCxnSpPr>
            <a:cxnSpLocks/>
            <a:stCxn id="62" idx="7"/>
            <a:endCxn id="60"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Rechthoek 66">
            <a:extLst>
              <a:ext uri="{FF2B5EF4-FFF2-40B4-BE49-F238E27FC236}">
                <a16:creationId xmlns:a16="http://schemas.microsoft.com/office/drawing/2014/main" id="{BE1388AF-2F26-D94B-B476-95B34F5DA29F}"/>
              </a:ext>
            </a:extLst>
          </p:cNvPr>
          <p:cNvSpPr/>
          <p:nvPr/>
        </p:nvSpPr>
        <p:spPr>
          <a:xfrm>
            <a:off x="11152603" y="3999113"/>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68" name="Rechthoek 67">
            <a:extLst>
              <a:ext uri="{FF2B5EF4-FFF2-40B4-BE49-F238E27FC236}">
                <a16:creationId xmlns:a16="http://schemas.microsoft.com/office/drawing/2014/main" id="{5A964ACD-44E7-5242-B59C-EE49E86DB11F}"/>
              </a:ext>
            </a:extLst>
          </p:cNvPr>
          <p:cNvSpPr/>
          <p:nvPr/>
        </p:nvSpPr>
        <p:spPr>
          <a:xfrm>
            <a:off x="11164957" y="4499852"/>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69" name="Rechthoek 68">
            <a:extLst>
              <a:ext uri="{FF2B5EF4-FFF2-40B4-BE49-F238E27FC236}">
                <a16:creationId xmlns:a16="http://schemas.microsoft.com/office/drawing/2014/main" id="{BA1142D0-7679-A24C-BEF9-2A6B201CBE24}"/>
              </a:ext>
            </a:extLst>
          </p:cNvPr>
          <p:cNvSpPr/>
          <p:nvPr/>
        </p:nvSpPr>
        <p:spPr>
          <a:xfrm>
            <a:off x="11164957" y="490908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70" name="Ovaal 69">
            <a:extLst>
              <a:ext uri="{FF2B5EF4-FFF2-40B4-BE49-F238E27FC236}">
                <a16:creationId xmlns:a16="http://schemas.microsoft.com/office/drawing/2014/main" id="{F20575E0-4B38-6C4E-9FFB-39E790D249C8}"/>
              </a:ext>
            </a:extLst>
          </p:cNvPr>
          <p:cNvSpPr/>
          <p:nvPr/>
        </p:nvSpPr>
        <p:spPr>
          <a:xfrm>
            <a:off x="7904255" y="3737700"/>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71" name="Rechte verbindingslijn 70">
            <a:extLst>
              <a:ext uri="{FF2B5EF4-FFF2-40B4-BE49-F238E27FC236}">
                <a16:creationId xmlns:a16="http://schemas.microsoft.com/office/drawing/2014/main" id="{720D4C3A-0808-534B-B8FE-26FD7DB3A4A8}"/>
              </a:ext>
            </a:extLst>
          </p:cNvPr>
          <p:cNvCxnSpPr>
            <a:cxnSpLocks/>
            <a:stCxn id="30" idx="7"/>
            <a:endCxn id="70"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Rechte verbindingslijn 71">
            <a:extLst>
              <a:ext uri="{FF2B5EF4-FFF2-40B4-BE49-F238E27FC236}">
                <a16:creationId xmlns:a16="http://schemas.microsoft.com/office/drawing/2014/main" id="{526D944C-5051-2E45-94A4-B3DE5283EA43}"/>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Rechte verbindingslijn 72">
            <a:extLst>
              <a:ext uri="{FF2B5EF4-FFF2-40B4-BE49-F238E27FC236}">
                <a16:creationId xmlns:a16="http://schemas.microsoft.com/office/drawing/2014/main" id="{E6BF09B9-021F-124A-B915-AC76B7EB8523}"/>
              </a:ext>
            </a:extLst>
          </p:cNvPr>
          <p:cNvCxnSpPr>
            <a:cxnSpLocks/>
            <a:stCxn id="70" idx="6"/>
            <a:endCxn id="63"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Rechte verbindingslijn 73">
            <a:extLst>
              <a:ext uri="{FF2B5EF4-FFF2-40B4-BE49-F238E27FC236}">
                <a16:creationId xmlns:a16="http://schemas.microsoft.com/office/drawing/2014/main" id="{0AF5748C-E830-974D-B6F1-E827B994160E}"/>
              </a:ext>
            </a:extLst>
          </p:cNvPr>
          <p:cNvCxnSpPr>
            <a:cxnSpLocks/>
            <a:stCxn id="70" idx="6"/>
            <a:endCxn id="61"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Rechte verbindingslijn 74">
            <a:extLst>
              <a:ext uri="{FF2B5EF4-FFF2-40B4-BE49-F238E27FC236}">
                <a16:creationId xmlns:a16="http://schemas.microsoft.com/office/drawing/2014/main" id="{4E182E6E-B8B5-E24D-8251-8E5367268A1D}"/>
              </a:ext>
            </a:extLst>
          </p:cNvPr>
          <p:cNvCxnSpPr>
            <a:cxnSpLocks/>
            <a:stCxn id="70" idx="6"/>
            <a:endCxn id="62"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hthoek 75">
            <a:extLst>
              <a:ext uri="{FF2B5EF4-FFF2-40B4-BE49-F238E27FC236}">
                <a16:creationId xmlns:a16="http://schemas.microsoft.com/office/drawing/2014/main" id="{8E25E448-CF0A-9947-93AE-130C7FC12754}"/>
              </a:ext>
            </a:extLst>
          </p:cNvPr>
          <p:cNvSpPr/>
          <p:nvPr/>
        </p:nvSpPr>
        <p:spPr>
          <a:xfrm>
            <a:off x="7148398" y="3530463"/>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77" name="Rechthoek 76">
            <a:extLst>
              <a:ext uri="{FF2B5EF4-FFF2-40B4-BE49-F238E27FC236}">
                <a16:creationId xmlns:a16="http://schemas.microsoft.com/office/drawing/2014/main" id="{D93E65CE-11AE-444B-BD64-32E8DB270C31}"/>
              </a:ext>
            </a:extLst>
          </p:cNvPr>
          <p:cNvSpPr/>
          <p:nvPr/>
        </p:nvSpPr>
        <p:spPr>
          <a:xfrm>
            <a:off x="6953522" y="3912360"/>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78" name="Rechthoek 77">
            <a:extLst>
              <a:ext uri="{FF2B5EF4-FFF2-40B4-BE49-F238E27FC236}">
                <a16:creationId xmlns:a16="http://schemas.microsoft.com/office/drawing/2014/main" id="{E762C744-F379-EF4C-9234-E1A8F0170085}"/>
              </a:ext>
            </a:extLst>
          </p:cNvPr>
          <p:cNvSpPr/>
          <p:nvPr/>
        </p:nvSpPr>
        <p:spPr>
          <a:xfrm>
            <a:off x="9427521" y="391235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79" name="Rechthoek 78">
            <a:extLst>
              <a:ext uri="{FF2B5EF4-FFF2-40B4-BE49-F238E27FC236}">
                <a16:creationId xmlns:a16="http://schemas.microsoft.com/office/drawing/2014/main" id="{858C3247-E194-6843-8339-546C58437BAE}"/>
              </a:ext>
            </a:extLst>
          </p:cNvPr>
          <p:cNvSpPr/>
          <p:nvPr/>
        </p:nvSpPr>
        <p:spPr>
          <a:xfrm>
            <a:off x="9458164" y="430239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80" name="Rechthoek 79">
            <a:extLst>
              <a:ext uri="{FF2B5EF4-FFF2-40B4-BE49-F238E27FC236}">
                <a16:creationId xmlns:a16="http://schemas.microsoft.com/office/drawing/2014/main" id="{1C5506E3-76A8-4843-B94E-4B718093F7CD}"/>
              </a:ext>
            </a:extLst>
          </p:cNvPr>
          <p:cNvSpPr/>
          <p:nvPr/>
        </p:nvSpPr>
        <p:spPr>
          <a:xfrm>
            <a:off x="9370109" y="4627332"/>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81" name="Ovaal 80">
            <a:extLst>
              <a:ext uri="{FF2B5EF4-FFF2-40B4-BE49-F238E27FC236}">
                <a16:creationId xmlns:a16="http://schemas.microsoft.com/office/drawing/2014/main" id="{9711A7B2-D164-5D49-8870-997AFF895DAA}"/>
              </a:ext>
            </a:extLst>
          </p:cNvPr>
          <p:cNvSpPr/>
          <p:nvPr/>
        </p:nvSpPr>
        <p:spPr>
          <a:xfrm>
            <a:off x="8737239" y="5997242"/>
            <a:ext cx="1022488"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82" name="Rechte verbindingslijn 81">
            <a:extLst>
              <a:ext uri="{FF2B5EF4-FFF2-40B4-BE49-F238E27FC236}">
                <a16:creationId xmlns:a16="http://schemas.microsoft.com/office/drawing/2014/main" id="{4371459C-85DC-6B43-A2B2-CAD4B7B1130B}"/>
              </a:ext>
            </a:extLst>
          </p:cNvPr>
          <p:cNvCxnSpPr>
            <a:cxnSpLocks/>
            <a:stCxn id="70" idx="4"/>
            <a:endCxn id="81"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Rechthoek 82">
            <a:extLst>
              <a:ext uri="{FF2B5EF4-FFF2-40B4-BE49-F238E27FC236}">
                <a16:creationId xmlns:a16="http://schemas.microsoft.com/office/drawing/2014/main" id="{6DDFB2B5-20D5-3841-8602-67142685D653}"/>
              </a:ext>
            </a:extLst>
          </p:cNvPr>
          <p:cNvSpPr/>
          <p:nvPr/>
        </p:nvSpPr>
        <p:spPr>
          <a:xfrm>
            <a:off x="8738525" y="5095499"/>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84" name="Ovaal 83">
            <a:extLst>
              <a:ext uri="{FF2B5EF4-FFF2-40B4-BE49-F238E27FC236}">
                <a16:creationId xmlns:a16="http://schemas.microsoft.com/office/drawing/2014/main" id="{2F953FA1-4F0C-3246-9C34-BAEAB078A114}"/>
              </a:ext>
            </a:extLst>
          </p:cNvPr>
          <p:cNvSpPr/>
          <p:nvPr/>
        </p:nvSpPr>
        <p:spPr>
          <a:xfrm>
            <a:off x="8779664" y="7100882"/>
            <a:ext cx="937637" cy="67286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85" name="Ovaal 84">
            <a:extLst>
              <a:ext uri="{FF2B5EF4-FFF2-40B4-BE49-F238E27FC236}">
                <a16:creationId xmlns:a16="http://schemas.microsoft.com/office/drawing/2014/main" id="{7846AE36-B23D-2746-91F8-A3E7FDF51C9D}"/>
              </a:ext>
            </a:extLst>
          </p:cNvPr>
          <p:cNvSpPr/>
          <p:nvPr/>
        </p:nvSpPr>
        <p:spPr>
          <a:xfrm>
            <a:off x="8779663" y="8204522"/>
            <a:ext cx="937637" cy="67286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86" name="Rechte verbindingslijn 85">
            <a:extLst>
              <a:ext uri="{FF2B5EF4-FFF2-40B4-BE49-F238E27FC236}">
                <a16:creationId xmlns:a16="http://schemas.microsoft.com/office/drawing/2014/main" id="{AD166563-573D-234B-BCCD-8900330FE084}"/>
              </a:ext>
            </a:extLst>
          </p:cNvPr>
          <p:cNvCxnSpPr>
            <a:cxnSpLocks/>
            <a:stCxn id="84" idx="4"/>
            <a:endCxn id="85"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Rechte verbindingslijn 86">
            <a:extLst>
              <a:ext uri="{FF2B5EF4-FFF2-40B4-BE49-F238E27FC236}">
                <a16:creationId xmlns:a16="http://schemas.microsoft.com/office/drawing/2014/main" id="{1FB6D7FC-D5C6-8146-9615-4AB9B908A0BA}"/>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hoek 87">
            <a:extLst>
              <a:ext uri="{FF2B5EF4-FFF2-40B4-BE49-F238E27FC236}">
                <a16:creationId xmlns:a16="http://schemas.microsoft.com/office/drawing/2014/main" id="{F1B1CA9D-6D32-844D-BCA2-3CECE0F2ECB5}"/>
              </a:ext>
            </a:extLst>
          </p:cNvPr>
          <p:cNvSpPr/>
          <p:nvPr/>
        </p:nvSpPr>
        <p:spPr>
          <a:xfrm>
            <a:off x="9142482" y="7868958"/>
            <a:ext cx="206734" cy="23789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89" name="Ovaal 88">
            <a:extLst>
              <a:ext uri="{FF2B5EF4-FFF2-40B4-BE49-F238E27FC236}">
                <a16:creationId xmlns:a16="http://schemas.microsoft.com/office/drawing/2014/main" id="{47CA2B3C-5A64-FB42-B003-1AA41717FB83}"/>
              </a:ext>
            </a:extLst>
          </p:cNvPr>
          <p:cNvSpPr/>
          <p:nvPr/>
        </p:nvSpPr>
        <p:spPr>
          <a:xfrm>
            <a:off x="6758542" y="4588495"/>
            <a:ext cx="937637" cy="672861"/>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90" name="Rechte verbindingslijn 89">
            <a:extLst>
              <a:ext uri="{FF2B5EF4-FFF2-40B4-BE49-F238E27FC236}">
                <a16:creationId xmlns:a16="http://schemas.microsoft.com/office/drawing/2014/main" id="{4970133F-C458-054F-A565-188A87D84253}"/>
              </a:ext>
            </a:extLst>
          </p:cNvPr>
          <p:cNvCxnSpPr>
            <a:cxnSpLocks/>
            <a:stCxn id="70" idx="3"/>
            <a:endCxn id="89"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hthoek 90">
            <a:extLst>
              <a:ext uri="{FF2B5EF4-FFF2-40B4-BE49-F238E27FC236}">
                <a16:creationId xmlns:a16="http://schemas.microsoft.com/office/drawing/2014/main" id="{53563C2E-C9B4-E947-94B4-F3E0D9757AF7}"/>
              </a:ext>
            </a:extLst>
          </p:cNvPr>
          <p:cNvSpPr/>
          <p:nvPr/>
        </p:nvSpPr>
        <p:spPr>
          <a:xfrm>
            <a:off x="7697521" y="4335394"/>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92" name="Vrije vorm 91">
            <a:extLst>
              <a:ext uri="{FF2B5EF4-FFF2-40B4-BE49-F238E27FC236}">
                <a16:creationId xmlns:a16="http://schemas.microsoft.com/office/drawing/2014/main" id="{8DE71AA7-91B5-6C4E-B11C-FEFE93C78A8B}"/>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4A147DC5-7431-4547-B572-D3836150E0F5}"/>
              </a:ext>
            </a:extLst>
          </p:cNvPr>
          <p:cNvSpPr/>
          <p:nvPr/>
        </p:nvSpPr>
        <p:spPr>
          <a:xfrm>
            <a:off x="640177" y="5625819"/>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4" name="Ovaal 93">
            <a:extLst>
              <a:ext uri="{FF2B5EF4-FFF2-40B4-BE49-F238E27FC236}">
                <a16:creationId xmlns:a16="http://schemas.microsoft.com/office/drawing/2014/main" id="{2BFD3B6C-D791-9B48-9C1C-C2B84C49A59E}"/>
              </a:ext>
            </a:extLst>
          </p:cNvPr>
          <p:cNvSpPr/>
          <p:nvPr/>
        </p:nvSpPr>
        <p:spPr>
          <a:xfrm>
            <a:off x="7552440" y="2387645"/>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Kernmodel</a:t>
            </a:r>
          </a:p>
        </p:txBody>
      </p:sp>
      <p:cxnSp>
        <p:nvCxnSpPr>
          <p:cNvPr id="95" name="Rechte verbindingslijn 94">
            <a:extLst>
              <a:ext uri="{FF2B5EF4-FFF2-40B4-BE49-F238E27FC236}">
                <a16:creationId xmlns:a16="http://schemas.microsoft.com/office/drawing/2014/main" id="{E552AB73-0A62-7648-A586-CC92F10F3BC4}"/>
              </a:ext>
            </a:extLst>
          </p:cNvPr>
          <p:cNvCxnSpPr>
            <a:cxnSpLocks/>
            <a:stCxn id="5" idx="6"/>
            <a:endCxn id="94"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Rechthoek 95">
            <a:extLst>
              <a:ext uri="{FF2B5EF4-FFF2-40B4-BE49-F238E27FC236}">
                <a16:creationId xmlns:a16="http://schemas.microsoft.com/office/drawing/2014/main" id="{725007AA-89EE-8A46-B92D-594CFB605812}"/>
              </a:ext>
            </a:extLst>
          </p:cNvPr>
          <p:cNvSpPr/>
          <p:nvPr/>
        </p:nvSpPr>
        <p:spPr>
          <a:xfrm>
            <a:off x="6913101" y="2550348"/>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97" name="Rechte verbindingslijn 96">
            <a:extLst>
              <a:ext uri="{FF2B5EF4-FFF2-40B4-BE49-F238E27FC236}">
                <a16:creationId xmlns:a16="http://schemas.microsoft.com/office/drawing/2014/main" id="{C8312C42-7872-5847-94DE-4D104C7EB236}"/>
              </a:ext>
            </a:extLst>
          </p:cNvPr>
          <p:cNvCxnSpPr>
            <a:cxnSpLocks/>
            <a:stCxn id="30" idx="7"/>
            <a:endCxn id="94"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Rechthoek 97">
            <a:extLst>
              <a:ext uri="{FF2B5EF4-FFF2-40B4-BE49-F238E27FC236}">
                <a16:creationId xmlns:a16="http://schemas.microsoft.com/office/drawing/2014/main" id="{E282996B-68D6-BD4E-9B87-B3C5DE63E5B4}"/>
              </a:ext>
            </a:extLst>
          </p:cNvPr>
          <p:cNvSpPr/>
          <p:nvPr/>
        </p:nvSpPr>
        <p:spPr>
          <a:xfrm>
            <a:off x="6868137" y="3080913"/>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99" name="Vrije vorm 98">
            <a:extLst>
              <a:ext uri="{FF2B5EF4-FFF2-40B4-BE49-F238E27FC236}">
                <a16:creationId xmlns:a16="http://schemas.microsoft.com/office/drawing/2014/main" id="{27E48173-5CE1-4144-8472-9FF89BF9E748}"/>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0000"/>
              </a:solidFill>
            </a:endParaRPr>
          </a:p>
        </p:txBody>
      </p:sp>
      <p:sp>
        <p:nvSpPr>
          <p:cNvPr id="100" name="Ovaal 99">
            <a:extLst>
              <a:ext uri="{FF2B5EF4-FFF2-40B4-BE49-F238E27FC236}">
                <a16:creationId xmlns:a16="http://schemas.microsoft.com/office/drawing/2014/main" id="{9E633950-D356-A040-A8DC-4FB76DC9662E}"/>
              </a:ext>
            </a:extLst>
          </p:cNvPr>
          <p:cNvSpPr/>
          <p:nvPr/>
        </p:nvSpPr>
        <p:spPr>
          <a:xfrm>
            <a:off x="4261025" y="1502503"/>
            <a:ext cx="937637" cy="6728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Relevante Relatie</a:t>
            </a:r>
          </a:p>
        </p:txBody>
      </p:sp>
      <p:cxnSp>
        <p:nvCxnSpPr>
          <p:cNvPr id="101" name="Rechte verbindingslijn 100">
            <a:extLst>
              <a:ext uri="{FF2B5EF4-FFF2-40B4-BE49-F238E27FC236}">
                <a16:creationId xmlns:a16="http://schemas.microsoft.com/office/drawing/2014/main" id="{285BA604-823D-C341-86BA-CF0DA86925BE}"/>
              </a:ext>
            </a:extLst>
          </p:cNvPr>
          <p:cNvCxnSpPr>
            <a:cxnSpLocks/>
            <a:stCxn id="30" idx="1"/>
            <a:endCxn id="10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27A11256-1F35-644B-A21C-1B7D73C6820B}"/>
              </a:ext>
            </a:extLst>
          </p:cNvPr>
          <p:cNvSpPr/>
          <p:nvPr/>
        </p:nvSpPr>
        <p:spPr>
          <a:xfrm>
            <a:off x="4929018" y="2412300"/>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03" name="Rechte verbindingslijn 102">
            <a:extLst>
              <a:ext uri="{FF2B5EF4-FFF2-40B4-BE49-F238E27FC236}">
                <a16:creationId xmlns:a16="http://schemas.microsoft.com/office/drawing/2014/main" id="{40F27F68-DAD7-B442-A39E-1E92B4B0C8B4}"/>
              </a:ext>
            </a:extLst>
          </p:cNvPr>
          <p:cNvCxnSpPr>
            <a:cxnSpLocks/>
            <a:stCxn id="7"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Vrije vorm 103">
            <a:extLst>
              <a:ext uri="{FF2B5EF4-FFF2-40B4-BE49-F238E27FC236}">
                <a16:creationId xmlns:a16="http://schemas.microsoft.com/office/drawing/2014/main" id="{2879EC8D-3834-4343-AC25-352FBD0DD88B}"/>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57CABFF-F90E-A447-8339-14B934991719}"/>
              </a:ext>
            </a:extLst>
          </p:cNvPr>
          <p:cNvSpPr/>
          <p:nvPr/>
        </p:nvSpPr>
        <p:spPr>
          <a:xfrm>
            <a:off x="9881871" y="3132547"/>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06" name="Vrije vorm 105">
            <a:extLst>
              <a:ext uri="{FF2B5EF4-FFF2-40B4-BE49-F238E27FC236}">
                <a16:creationId xmlns:a16="http://schemas.microsoft.com/office/drawing/2014/main" id="{9AC85D5F-4E43-F642-8D57-FF3F0F2E924B}"/>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EFB7770E-8499-154B-AAFE-4AEF78F352C7}"/>
              </a:ext>
            </a:extLst>
          </p:cNvPr>
          <p:cNvSpPr/>
          <p:nvPr/>
        </p:nvSpPr>
        <p:spPr>
          <a:xfrm>
            <a:off x="10958223" y="6233768"/>
            <a:ext cx="206734" cy="23789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108" name="Vrije vorm 107">
            <a:extLst>
              <a:ext uri="{FF2B5EF4-FFF2-40B4-BE49-F238E27FC236}">
                <a16:creationId xmlns:a16="http://schemas.microsoft.com/office/drawing/2014/main" id="{C34BADF7-09CD-8A4D-8522-427B8D5D2029}"/>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8F58B80F-F052-D24B-9319-62CBF043B606}"/>
              </a:ext>
            </a:extLst>
          </p:cNvPr>
          <p:cNvSpPr/>
          <p:nvPr/>
        </p:nvSpPr>
        <p:spPr>
          <a:xfrm>
            <a:off x="8248967" y="6172687"/>
            <a:ext cx="206734" cy="23789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10" name="Rechte verbindingslijn 109">
            <a:extLst>
              <a:ext uri="{FF2B5EF4-FFF2-40B4-BE49-F238E27FC236}">
                <a16:creationId xmlns:a16="http://schemas.microsoft.com/office/drawing/2014/main" id="{ED19FD74-DD50-424D-AEF6-5A94F7AD28CE}"/>
              </a:ext>
            </a:extLst>
          </p:cNvPr>
          <p:cNvCxnSpPr>
            <a:cxnSpLocks/>
            <a:stCxn id="7"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hthoek 110">
            <a:extLst>
              <a:ext uri="{FF2B5EF4-FFF2-40B4-BE49-F238E27FC236}">
                <a16:creationId xmlns:a16="http://schemas.microsoft.com/office/drawing/2014/main" id="{8212CFCC-AF65-A040-8D7E-9E44BCC22A4B}"/>
              </a:ext>
            </a:extLst>
          </p:cNvPr>
          <p:cNvSpPr/>
          <p:nvPr/>
        </p:nvSpPr>
        <p:spPr>
          <a:xfrm>
            <a:off x="9266742" y="236259"/>
            <a:ext cx="206734" cy="23789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12" name="Rechthoek 111">
            <a:extLst>
              <a:ext uri="{FF2B5EF4-FFF2-40B4-BE49-F238E27FC236}">
                <a16:creationId xmlns:a16="http://schemas.microsoft.com/office/drawing/2014/main" id="{8B677937-BD50-4E49-9A5F-5025AA713F08}"/>
              </a:ext>
            </a:extLst>
          </p:cNvPr>
          <p:cNvSpPr/>
          <p:nvPr/>
        </p:nvSpPr>
        <p:spPr>
          <a:xfrm>
            <a:off x="5655046" y="1192801"/>
            <a:ext cx="206734" cy="2378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sp>
        <p:nvSpPr>
          <p:cNvPr id="113" name="Tekstvak 112">
            <a:extLst>
              <a:ext uri="{FF2B5EF4-FFF2-40B4-BE49-F238E27FC236}">
                <a16:creationId xmlns:a16="http://schemas.microsoft.com/office/drawing/2014/main" id="{0E1D46E6-36CD-C348-AA76-FED391BC7E98}"/>
              </a:ext>
            </a:extLst>
          </p:cNvPr>
          <p:cNvSpPr txBox="1"/>
          <p:nvPr/>
        </p:nvSpPr>
        <p:spPr>
          <a:xfrm>
            <a:off x="509527" y="325843"/>
            <a:ext cx="4959948" cy="369332"/>
          </a:xfrm>
          <a:prstGeom prst="rect">
            <a:avLst/>
          </a:prstGeom>
          <a:noFill/>
        </p:spPr>
        <p:txBody>
          <a:bodyPr wrap="none" rtlCol="0">
            <a:spAutoFit/>
          </a:bodyPr>
          <a:lstStyle/>
          <a:p>
            <a:r>
              <a:rPr lang="nl-NL" dirty="0"/>
              <a:t>Stap 5: Onderbrengen ontwikkelingen in portfolio</a:t>
            </a:r>
          </a:p>
        </p:txBody>
      </p:sp>
      <p:sp>
        <p:nvSpPr>
          <p:cNvPr id="114" name="Ovaal 113">
            <a:extLst>
              <a:ext uri="{FF2B5EF4-FFF2-40B4-BE49-F238E27FC236}">
                <a16:creationId xmlns:a16="http://schemas.microsoft.com/office/drawing/2014/main" id="{D3E229BC-06EE-8549-B3C5-D81722D38B92}"/>
              </a:ext>
            </a:extLst>
          </p:cNvPr>
          <p:cNvSpPr/>
          <p:nvPr/>
        </p:nvSpPr>
        <p:spPr>
          <a:xfrm>
            <a:off x="846911" y="1036242"/>
            <a:ext cx="937637" cy="67286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bg1"/>
                </a:solidFill>
              </a:rPr>
              <a:t>Enterprise</a:t>
            </a:r>
          </a:p>
        </p:txBody>
      </p:sp>
      <p:sp>
        <p:nvSpPr>
          <p:cNvPr id="115" name="Ovaal 114">
            <a:extLst>
              <a:ext uri="{FF2B5EF4-FFF2-40B4-BE49-F238E27FC236}">
                <a16:creationId xmlns:a16="http://schemas.microsoft.com/office/drawing/2014/main" id="{E4229E99-ED79-1E48-982E-D1C2CA57DC93}"/>
              </a:ext>
            </a:extLst>
          </p:cNvPr>
          <p:cNvSpPr/>
          <p:nvPr/>
        </p:nvSpPr>
        <p:spPr>
          <a:xfrm>
            <a:off x="74655" y="302660"/>
            <a:ext cx="468819" cy="44681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900" dirty="0">
              <a:solidFill>
                <a:schemeClr val="bg1"/>
              </a:solidFill>
            </a:endParaRPr>
          </a:p>
        </p:txBody>
      </p:sp>
      <p:grpSp>
        <p:nvGrpSpPr>
          <p:cNvPr id="116" name="Groep 115">
            <a:extLst>
              <a:ext uri="{FF2B5EF4-FFF2-40B4-BE49-F238E27FC236}">
                <a16:creationId xmlns:a16="http://schemas.microsoft.com/office/drawing/2014/main" id="{FF5B703A-D008-1E43-B92A-137067AB64AD}"/>
              </a:ext>
            </a:extLst>
          </p:cNvPr>
          <p:cNvGrpSpPr/>
          <p:nvPr/>
        </p:nvGrpSpPr>
        <p:grpSpPr>
          <a:xfrm>
            <a:off x="6351400" y="106120"/>
            <a:ext cx="7636320" cy="8078760"/>
            <a:chOff x="6351400" y="106120"/>
            <a:chExt cx="7636320" cy="8078760"/>
          </a:xfrm>
        </p:grpSpPr>
        <mc:AlternateContent xmlns:mc="http://schemas.openxmlformats.org/markup-compatibility/2006" xmlns:p14="http://schemas.microsoft.com/office/powerpoint/2010/main">
          <mc:Choice Requires="p14">
            <p:contentPart p14:bwMode="auto" r:id="rId2">
              <p14:nvContentPartPr>
                <p14:cNvPr id="2" name="Inkt 1">
                  <a:extLst>
                    <a:ext uri="{FF2B5EF4-FFF2-40B4-BE49-F238E27FC236}">
                      <a16:creationId xmlns:a16="http://schemas.microsoft.com/office/drawing/2014/main" id="{B0EF7F7F-5F8C-D14B-B682-ED9F1890B69C}"/>
                    </a:ext>
                  </a:extLst>
                </p14:cNvPr>
                <p14:cNvContentPartPr/>
                <p14:nvPr/>
              </p14:nvContentPartPr>
              <p14:xfrm>
                <a:off x="6351400" y="106120"/>
                <a:ext cx="7636320" cy="8078760"/>
              </p14:xfrm>
            </p:contentPart>
          </mc:Choice>
          <mc:Fallback xmlns="">
            <p:pic>
              <p:nvPicPr>
                <p:cNvPr id="2" name="Inkt 1">
                  <a:extLst>
                    <a:ext uri="{FF2B5EF4-FFF2-40B4-BE49-F238E27FC236}">
                      <a16:creationId xmlns:a16="http://schemas.microsoft.com/office/drawing/2014/main" id="{B0EF7F7F-5F8C-D14B-B682-ED9F1890B69C}"/>
                    </a:ext>
                  </a:extLst>
                </p:cNvPr>
                <p:cNvPicPr/>
                <p:nvPr/>
              </p:nvPicPr>
              <p:blipFill>
                <a:blip r:embed="rId3"/>
                <a:stretch>
                  <a:fillRect/>
                </a:stretch>
              </p:blipFill>
              <p:spPr>
                <a:xfrm>
                  <a:off x="6342400" y="97480"/>
                  <a:ext cx="7653960" cy="8096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t 2">
                  <a:extLst>
                    <a:ext uri="{FF2B5EF4-FFF2-40B4-BE49-F238E27FC236}">
                      <a16:creationId xmlns:a16="http://schemas.microsoft.com/office/drawing/2014/main" id="{62F9B31A-CB5C-A648-BC61-743B58E2A40C}"/>
                    </a:ext>
                  </a:extLst>
                </p14:cNvPr>
                <p14:cNvContentPartPr/>
                <p14:nvPr/>
              </p14:nvContentPartPr>
              <p14:xfrm>
                <a:off x="9845560" y="165520"/>
                <a:ext cx="360" cy="360"/>
              </p14:xfrm>
            </p:contentPart>
          </mc:Choice>
          <mc:Fallback xmlns="">
            <p:pic>
              <p:nvPicPr>
                <p:cNvPr id="3" name="Inkt 2">
                  <a:extLst>
                    <a:ext uri="{FF2B5EF4-FFF2-40B4-BE49-F238E27FC236}">
                      <a16:creationId xmlns:a16="http://schemas.microsoft.com/office/drawing/2014/main" id="{62F9B31A-CB5C-A648-BC61-743B58E2A40C}"/>
                    </a:ext>
                  </a:extLst>
                </p:cNvPr>
                <p:cNvPicPr/>
                <p:nvPr/>
              </p:nvPicPr>
              <p:blipFill>
                <a:blip r:embed="rId5"/>
                <a:stretch>
                  <a:fillRect/>
                </a:stretch>
              </p:blipFill>
              <p:spPr>
                <a:xfrm>
                  <a:off x="9836920" y="156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t 3">
                  <a:extLst>
                    <a:ext uri="{FF2B5EF4-FFF2-40B4-BE49-F238E27FC236}">
                      <a16:creationId xmlns:a16="http://schemas.microsoft.com/office/drawing/2014/main" id="{F120F2F3-F63B-6F42-AA4D-C42298219252}"/>
                    </a:ext>
                  </a:extLst>
                </p14:cNvPr>
                <p14:cNvContentPartPr/>
                <p14:nvPr/>
              </p14:nvContentPartPr>
              <p14:xfrm>
                <a:off x="9845560" y="165520"/>
                <a:ext cx="360" cy="360"/>
              </p14:xfrm>
            </p:contentPart>
          </mc:Choice>
          <mc:Fallback xmlns="">
            <p:pic>
              <p:nvPicPr>
                <p:cNvPr id="4" name="Inkt 3">
                  <a:extLst>
                    <a:ext uri="{FF2B5EF4-FFF2-40B4-BE49-F238E27FC236}">
                      <a16:creationId xmlns:a16="http://schemas.microsoft.com/office/drawing/2014/main" id="{F120F2F3-F63B-6F42-AA4D-C42298219252}"/>
                    </a:ext>
                  </a:extLst>
                </p:cNvPr>
                <p:cNvPicPr/>
                <p:nvPr/>
              </p:nvPicPr>
              <p:blipFill>
                <a:blip r:embed="rId5"/>
                <a:stretch>
                  <a:fillRect/>
                </a:stretch>
              </p:blipFill>
              <p:spPr>
                <a:xfrm>
                  <a:off x="9836920" y="156520"/>
                  <a:ext cx="18000" cy="18000"/>
                </a:xfrm>
                <a:prstGeom prst="rect">
                  <a:avLst/>
                </a:prstGeom>
              </p:spPr>
            </p:pic>
          </mc:Fallback>
        </mc:AlternateContent>
      </p:grpSp>
    </p:spTree>
    <p:extLst>
      <p:ext uri="{BB962C8B-B14F-4D97-AF65-F5344CB8AC3E}">
        <p14:creationId xmlns:p14="http://schemas.microsoft.com/office/powerpoint/2010/main" val="355023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al 6">
            <a:extLst>
              <a:ext uri="{FF2B5EF4-FFF2-40B4-BE49-F238E27FC236}">
                <a16:creationId xmlns:a16="http://schemas.microsoft.com/office/drawing/2014/main" id="{8725A138-E424-F845-9D0E-5AC3C14AF37D}"/>
              </a:ext>
            </a:extLst>
          </p:cNvPr>
          <p:cNvSpPr/>
          <p:nvPr/>
        </p:nvSpPr>
        <p:spPr>
          <a:xfrm>
            <a:off x="5565132" y="22530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Perspectief</a:t>
            </a:r>
          </a:p>
        </p:txBody>
      </p:sp>
      <p:sp>
        <p:nvSpPr>
          <p:cNvPr id="8" name="Ovaal 7">
            <a:extLst>
              <a:ext uri="{FF2B5EF4-FFF2-40B4-BE49-F238E27FC236}">
                <a16:creationId xmlns:a16="http://schemas.microsoft.com/office/drawing/2014/main" id="{07B5CF3B-04EF-C642-A16D-A789B985125A}"/>
              </a:ext>
            </a:extLst>
          </p:cNvPr>
          <p:cNvSpPr/>
          <p:nvPr/>
        </p:nvSpPr>
        <p:spPr>
          <a:xfrm>
            <a:off x="5632942" y="104214"/>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Stakeholder</a:t>
            </a:r>
          </a:p>
        </p:txBody>
      </p:sp>
      <p:sp>
        <p:nvSpPr>
          <p:cNvPr id="9" name="Ovaal 8">
            <a:extLst>
              <a:ext uri="{FF2B5EF4-FFF2-40B4-BE49-F238E27FC236}">
                <a16:creationId xmlns:a16="http://schemas.microsoft.com/office/drawing/2014/main" id="{1B7662F8-5D56-DB4D-AC6F-5713D205B14A}"/>
              </a:ext>
            </a:extLst>
          </p:cNvPr>
          <p:cNvSpPr/>
          <p:nvPr/>
        </p:nvSpPr>
        <p:spPr>
          <a:xfrm>
            <a:off x="6033867" y="110591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Rol</a:t>
            </a:r>
          </a:p>
        </p:txBody>
      </p:sp>
      <p:cxnSp>
        <p:nvCxnSpPr>
          <p:cNvPr id="11" name="Rechte verbindingslijn 10">
            <a:extLst>
              <a:ext uri="{FF2B5EF4-FFF2-40B4-BE49-F238E27FC236}">
                <a16:creationId xmlns:a16="http://schemas.microsoft.com/office/drawing/2014/main" id="{8BC03BC7-EE9B-4447-ACB7-1ACF56C2EF4D}"/>
              </a:ext>
            </a:extLst>
          </p:cNvPr>
          <p:cNvCxnSpPr>
            <a:cxnSpLocks/>
            <a:stCxn id="8" idx="4"/>
            <a:endCxn id="9" idx="0"/>
          </p:cNvCxnSpPr>
          <p:nvPr/>
        </p:nvCxnSpPr>
        <p:spPr>
          <a:xfrm>
            <a:off x="6101761" y="777075"/>
            <a:ext cx="400925" cy="32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A85F89C5-4133-2044-B7FB-59B593CB0DC6}"/>
              </a:ext>
            </a:extLst>
          </p:cNvPr>
          <p:cNvCxnSpPr>
            <a:cxnSpLocks/>
          </p:cNvCxnSpPr>
          <p:nvPr/>
        </p:nvCxnSpPr>
        <p:spPr>
          <a:xfrm flipH="1">
            <a:off x="5743692" y="675389"/>
            <a:ext cx="67810" cy="16730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hthoek 16">
            <a:extLst>
              <a:ext uri="{FF2B5EF4-FFF2-40B4-BE49-F238E27FC236}">
                <a16:creationId xmlns:a16="http://schemas.microsoft.com/office/drawing/2014/main" id="{62CC586E-C426-3343-8C6C-10BE4C642BDD}"/>
              </a:ext>
            </a:extLst>
          </p:cNvPr>
          <p:cNvSpPr/>
          <p:nvPr/>
        </p:nvSpPr>
        <p:spPr>
          <a:xfrm>
            <a:off x="6209764" y="7983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a:t>
            </a:r>
          </a:p>
        </p:txBody>
      </p:sp>
      <p:sp>
        <p:nvSpPr>
          <p:cNvPr id="19" name="Ovaal 18">
            <a:extLst>
              <a:ext uri="{FF2B5EF4-FFF2-40B4-BE49-F238E27FC236}">
                <a16:creationId xmlns:a16="http://schemas.microsoft.com/office/drawing/2014/main" id="{9C354180-446E-4E43-9210-0735454D9937}"/>
              </a:ext>
            </a:extLst>
          </p:cNvPr>
          <p:cNvSpPr/>
          <p:nvPr/>
        </p:nvSpPr>
        <p:spPr>
          <a:xfrm>
            <a:off x="1246324" y="4399316"/>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Bron</a:t>
            </a:r>
          </a:p>
        </p:txBody>
      </p:sp>
      <p:sp>
        <p:nvSpPr>
          <p:cNvPr id="20" name="Ovaal 19">
            <a:extLst>
              <a:ext uri="{FF2B5EF4-FFF2-40B4-BE49-F238E27FC236}">
                <a16:creationId xmlns:a16="http://schemas.microsoft.com/office/drawing/2014/main" id="{DFA65445-8635-1146-A3B0-9A7C37FACD46}"/>
              </a:ext>
            </a:extLst>
          </p:cNvPr>
          <p:cNvSpPr/>
          <p:nvPr/>
        </p:nvSpPr>
        <p:spPr>
          <a:xfrm>
            <a:off x="3475045" y="439931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Uitspraak</a:t>
            </a:r>
          </a:p>
        </p:txBody>
      </p:sp>
      <p:cxnSp>
        <p:nvCxnSpPr>
          <p:cNvPr id="21" name="Rechte verbindingslijn 20">
            <a:extLst>
              <a:ext uri="{FF2B5EF4-FFF2-40B4-BE49-F238E27FC236}">
                <a16:creationId xmlns:a16="http://schemas.microsoft.com/office/drawing/2014/main" id="{3BB78149-8999-324A-B035-A6E51EA033C4}"/>
              </a:ext>
            </a:extLst>
          </p:cNvPr>
          <p:cNvCxnSpPr>
            <a:cxnSpLocks/>
            <a:stCxn id="19" idx="6"/>
            <a:endCxn id="20" idx="2"/>
          </p:cNvCxnSpPr>
          <p:nvPr/>
        </p:nvCxnSpPr>
        <p:spPr>
          <a:xfrm>
            <a:off x="2183960" y="4735747"/>
            <a:ext cx="1291084"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hthoek 23">
            <a:extLst>
              <a:ext uri="{FF2B5EF4-FFF2-40B4-BE49-F238E27FC236}">
                <a16:creationId xmlns:a16="http://schemas.microsoft.com/office/drawing/2014/main" id="{9ADC9229-248C-E643-9C0B-72822C81F119}"/>
              </a:ext>
            </a:extLst>
          </p:cNvPr>
          <p:cNvSpPr/>
          <p:nvPr/>
        </p:nvSpPr>
        <p:spPr>
          <a:xfrm>
            <a:off x="2726135"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a:t>
            </a:r>
          </a:p>
        </p:txBody>
      </p:sp>
      <p:sp>
        <p:nvSpPr>
          <p:cNvPr id="13" name="Ovaal 12">
            <a:extLst>
              <a:ext uri="{FF2B5EF4-FFF2-40B4-BE49-F238E27FC236}">
                <a16:creationId xmlns:a16="http://schemas.microsoft.com/office/drawing/2014/main" id="{D3F941D6-D914-D74E-9857-37E8BA32EE49}"/>
              </a:ext>
            </a:extLst>
          </p:cNvPr>
          <p:cNvSpPr/>
          <p:nvPr/>
        </p:nvSpPr>
        <p:spPr>
          <a:xfrm>
            <a:off x="558988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a:t>
            </a:r>
          </a:p>
        </p:txBody>
      </p:sp>
      <p:sp>
        <p:nvSpPr>
          <p:cNvPr id="14" name="Ovaal 13">
            <a:extLst>
              <a:ext uri="{FF2B5EF4-FFF2-40B4-BE49-F238E27FC236}">
                <a16:creationId xmlns:a16="http://schemas.microsoft.com/office/drawing/2014/main" id="{B0D58E32-A011-4443-9ABA-C0DB028B1C1F}"/>
              </a:ext>
            </a:extLst>
          </p:cNvPr>
          <p:cNvSpPr/>
          <p:nvPr/>
        </p:nvSpPr>
        <p:spPr>
          <a:xfrm>
            <a:off x="4521200"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Kernwaarde</a:t>
            </a:r>
          </a:p>
        </p:txBody>
      </p:sp>
      <p:sp>
        <p:nvSpPr>
          <p:cNvPr id="16" name="Ovaal 15">
            <a:extLst>
              <a:ext uri="{FF2B5EF4-FFF2-40B4-BE49-F238E27FC236}">
                <a16:creationId xmlns:a16="http://schemas.microsoft.com/office/drawing/2014/main" id="{537B000F-0A5A-9744-9E46-E18C111D8826}"/>
              </a:ext>
            </a:extLst>
          </p:cNvPr>
          <p:cNvSpPr/>
          <p:nvPr/>
        </p:nvSpPr>
        <p:spPr>
          <a:xfrm>
            <a:off x="2428888" y="553091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Missie-uitspraak</a:t>
            </a:r>
          </a:p>
        </p:txBody>
      </p:sp>
      <p:sp>
        <p:nvSpPr>
          <p:cNvPr id="22" name="Ovaal 21">
            <a:extLst>
              <a:ext uri="{FF2B5EF4-FFF2-40B4-BE49-F238E27FC236}">
                <a16:creationId xmlns:a16="http://schemas.microsoft.com/office/drawing/2014/main" id="{3EC44DA5-F942-274D-8F62-AE5A2D0DFF43}"/>
              </a:ext>
            </a:extLst>
          </p:cNvPr>
          <p:cNvSpPr/>
          <p:nvPr/>
        </p:nvSpPr>
        <p:spPr>
          <a:xfrm>
            <a:off x="6658560" y="552728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Strategie-uitspraak</a:t>
            </a:r>
          </a:p>
        </p:txBody>
      </p:sp>
      <p:sp>
        <p:nvSpPr>
          <p:cNvPr id="23" name="Ovaal 22">
            <a:extLst>
              <a:ext uri="{FF2B5EF4-FFF2-40B4-BE49-F238E27FC236}">
                <a16:creationId xmlns:a16="http://schemas.microsoft.com/office/drawing/2014/main" id="{C320FA3A-164A-EE4E-A265-24CFDDD11D76}"/>
              </a:ext>
            </a:extLst>
          </p:cNvPr>
          <p:cNvSpPr/>
          <p:nvPr/>
        </p:nvSpPr>
        <p:spPr>
          <a:xfrm>
            <a:off x="3475044" y="552728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Visie-uitspraak</a:t>
            </a:r>
          </a:p>
        </p:txBody>
      </p:sp>
      <p:cxnSp>
        <p:nvCxnSpPr>
          <p:cNvPr id="3" name="Rechte verbindingslijn 2">
            <a:extLst>
              <a:ext uri="{FF2B5EF4-FFF2-40B4-BE49-F238E27FC236}">
                <a16:creationId xmlns:a16="http://schemas.microsoft.com/office/drawing/2014/main" id="{15A08477-3168-4349-8F6D-BD2E6F231167}"/>
              </a:ext>
            </a:extLst>
          </p:cNvPr>
          <p:cNvCxnSpPr>
            <a:cxnSpLocks/>
            <a:stCxn id="20" idx="3"/>
          </p:cNvCxnSpPr>
          <p:nvPr/>
        </p:nvCxnSpPr>
        <p:spPr>
          <a:xfrm flipH="1">
            <a:off x="3041388" y="4973639"/>
            <a:ext cx="570970" cy="5536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E3A27E1E-B311-A646-AE3B-FF8F7DA86605}"/>
              </a:ext>
            </a:extLst>
          </p:cNvPr>
          <p:cNvCxnSpPr>
            <a:cxnSpLocks/>
            <a:stCxn id="20" idx="4"/>
            <a:endCxn id="23" idx="0"/>
          </p:cNvCxnSpPr>
          <p:nvPr/>
        </p:nvCxnSpPr>
        <p:spPr>
          <a:xfrm flipH="1">
            <a:off x="3943863" y="5072178"/>
            <a:ext cx="1" cy="455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623D98C6-A8E0-1143-BDDB-523543523D7E}"/>
              </a:ext>
            </a:extLst>
          </p:cNvPr>
          <p:cNvCxnSpPr>
            <a:cxnSpLocks/>
            <a:stCxn id="20" idx="5"/>
            <a:endCxn id="14" idx="1"/>
          </p:cNvCxnSpPr>
          <p:nvPr/>
        </p:nvCxnSpPr>
        <p:spPr>
          <a:xfrm>
            <a:off x="4275367" y="4973640"/>
            <a:ext cx="383146" cy="6521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50E1C480-7177-3F48-89B8-B52FB4EE5544}"/>
              </a:ext>
            </a:extLst>
          </p:cNvPr>
          <p:cNvCxnSpPr>
            <a:cxnSpLocks/>
            <a:stCxn id="20" idx="6"/>
            <a:endCxn id="13" idx="0"/>
          </p:cNvCxnSpPr>
          <p:nvPr/>
        </p:nvCxnSpPr>
        <p:spPr>
          <a:xfrm>
            <a:off x="4412682" y="4735748"/>
            <a:ext cx="1646017" cy="7915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26A2BA70-DE7D-6145-93A1-5DD3F92D72B4}"/>
              </a:ext>
            </a:extLst>
          </p:cNvPr>
          <p:cNvCxnSpPr>
            <a:cxnSpLocks/>
            <a:stCxn id="20" idx="6"/>
            <a:endCxn id="22" idx="0"/>
          </p:cNvCxnSpPr>
          <p:nvPr/>
        </p:nvCxnSpPr>
        <p:spPr>
          <a:xfrm>
            <a:off x="4412682" y="4735747"/>
            <a:ext cx="2714697" cy="791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Rechthoek 34">
            <a:extLst>
              <a:ext uri="{FF2B5EF4-FFF2-40B4-BE49-F238E27FC236}">
                <a16:creationId xmlns:a16="http://schemas.microsoft.com/office/drawing/2014/main" id="{E1151F59-F2E0-FD40-83EC-84755E606A4B}"/>
              </a:ext>
            </a:extLst>
          </p:cNvPr>
          <p:cNvSpPr/>
          <p:nvPr/>
        </p:nvSpPr>
        <p:spPr>
          <a:xfrm>
            <a:off x="3206687" y="5121446"/>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4</a:t>
            </a:r>
          </a:p>
        </p:txBody>
      </p:sp>
      <p:sp>
        <p:nvSpPr>
          <p:cNvPr id="36" name="Rechthoek 35">
            <a:extLst>
              <a:ext uri="{FF2B5EF4-FFF2-40B4-BE49-F238E27FC236}">
                <a16:creationId xmlns:a16="http://schemas.microsoft.com/office/drawing/2014/main" id="{C289BCBE-5A27-D04B-AB58-F98310BEA655}"/>
              </a:ext>
            </a:extLst>
          </p:cNvPr>
          <p:cNvSpPr/>
          <p:nvPr/>
        </p:nvSpPr>
        <p:spPr>
          <a:xfrm>
            <a:off x="3828481" y="51624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5</a:t>
            </a:r>
          </a:p>
        </p:txBody>
      </p:sp>
      <p:sp>
        <p:nvSpPr>
          <p:cNvPr id="37" name="Rechthoek 36">
            <a:extLst>
              <a:ext uri="{FF2B5EF4-FFF2-40B4-BE49-F238E27FC236}">
                <a16:creationId xmlns:a16="http://schemas.microsoft.com/office/drawing/2014/main" id="{E33251AE-3727-BF4B-9A8D-68126B44A2A4}"/>
              </a:ext>
            </a:extLst>
          </p:cNvPr>
          <p:cNvSpPr/>
          <p:nvPr/>
        </p:nvSpPr>
        <p:spPr>
          <a:xfrm>
            <a:off x="4351058" y="512144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6</a:t>
            </a:r>
          </a:p>
        </p:txBody>
      </p:sp>
      <p:sp>
        <p:nvSpPr>
          <p:cNvPr id="38" name="Rechthoek 37">
            <a:extLst>
              <a:ext uri="{FF2B5EF4-FFF2-40B4-BE49-F238E27FC236}">
                <a16:creationId xmlns:a16="http://schemas.microsoft.com/office/drawing/2014/main" id="{D5B77F5E-F0D9-764D-9650-6F8D270198E4}"/>
              </a:ext>
            </a:extLst>
          </p:cNvPr>
          <p:cNvSpPr/>
          <p:nvPr/>
        </p:nvSpPr>
        <p:spPr>
          <a:xfrm>
            <a:off x="5040203" y="505643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7</a:t>
            </a:r>
          </a:p>
        </p:txBody>
      </p:sp>
      <p:sp>
        <p:nvSpPr>
          <p:cNvPr id="39" name="Rechthoek 38">
            <a:extLst>
              <a:ext uri="{FF2B5EF4-FFF2-40B4-BE49-F238E27FC236}">
                <a16:creationId xmlns:a16="http://schemas.microsoft.com/office/drawing/2014/main" id="{AB3620D2-DF6A-A04B-86A7-5FDC6F7F9D43}"/>
              </a:ext>
            </a:extLst>
          </p:cNvPr>
          <p:cNvSpPr/>
          <p:nvPr/>
        </p:nvSpPr>
        <p:spPr>
          <a:xfrm>
            <a:off x="5574543" y="495323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8</a:t>
            </a:r>
          </a:p>
        </p:txBody>
      </p:sp>
      <p:sp>
        <p:nvSpPr>
          <p:cNvPr id="42" name="Ovaal 41">
            <a:extLst>
              <a:ext uri="{FF2B5EF4-FFF2-40B4-BE49-F238E27FC236}">
                <a16:creationId xmlns:a16="http://schemas.microsoft.com/office/drawing/2014/main" id="{C409B32B-3F66-6747-A498-CA3E7A3F0C63}"/>
              </a:ext>
            </a:extLst>
          </p:cNvPr>
          <p:cNvSpPr/>
          <p:nvPr/>
        </p:nvSpPr>
        <p:spPr>
          <a:xfrm>
            <a:off x="5606378" y="334766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RGU</a:t>
            </a:r>
          </a:p>
        </p:txBody>
      </p:sp>
      <p:cxnSp>
        <p:nvCxnSpPr>
          <p:cNvPr id="43" name="Rechte verbindingslijn 42">
            <a:extLst>
              <a:ext uri="{FF2B5EF4-FFF2-40B4-BE49-F238E27FC236}">
                <a16:creationId xmlns:a16="http://schemas.microsoft.com/office/drawing/2014/main" id="{7B553E45-094B-2A41-959C-F7E934B2DE81}"/>
              </a:ext>
            </a:extLst>
          </p:cNvPr>
          <p:cNvCxnSpPr>
            <a:cxnSpLocks/>
            <a:stCxn id="20" idx="7"/>
            <a:endCxn id="42" idx="3"/>
          </p:cNvCxnSpPr>
          <p:nvPr/>
        </p:nvCxnSpPr>
        <p:spPr>
          <a:xfrm flipV="1">
            <a:off x="4275368" y="3921990"/>
            <a:ext cx="1468324" cy="575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7E5DBD6A-2D89-6344-8252-9E298E10EADB}"/>
              </a:ext>
            </a:extLst>
          </p:cNvPr>
          <p:cNvCxnSpPr>
            <a:cxnSpLocks/>
            <a:stCxn id="42" idx="0"/>
          </p:cNvCxnSpPr>
          <p:nvPr/>
        </p:nvCxnSpPr>
        <p:spPr>
          <a:xfrm flipH="1" flipV="1">
            <a:off x="6066657" y="2893055"/>
            <a:ext cx="8540" cy="454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hthoek 32">
            <a:extLst>
              <a:ext uri="{FF2B5EF4-FFF2-40B4-BE49-F238E27FC236}">
                <a16:creationId xmlns:a16="http://schemas.microsoft.com/office/drawing/2014/main" id="{3D2D13C3-9517-BC4A-8236-4DE0337FCE87}"/>
              </a:ext>
            </a:extLst>
          </p:cNvPr>
          <p:cNvSpPr/>
          <p:nvPr/>
        </p:nvSpPr>
        <p:spPr>
          <a:xfrm>
            <a:off x="4557792" y="419028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9</a:t>
            </a:r>
          </a:p>
        </p:txBody>
      </p:sp>
      <p:sp>
        <p:nvSpPr>
          <p:cNvPr id="34" name="Rechthoek 33">
            <a:extLst>
              <a:ext uri="{FF2B5EF4-FFF2-40B4-BE49-F238E27FC236}">
                <a16:creationId xmlns:a16="http://schemas.microsoft.com/office/drawing/2014/main" id="{E4202138-7354-5843-B3D6-06A2E55BB3FF}"/>
              </a:ext>
            </a:extLst>
          </p:cNvPr>
          <p:cNvSpPr/>
          <p:nvPr/>
        </p:nvSpPr>
        <p:spPr>
          <a:xfrm>
            <a:off x="5998394" y="304393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10</a:t>
            </a:r>
          </a:p>
        </p:txBody>
      </p:sp>
      <p:sp>
        <p:nvSpPr>
          <p:cNvPr id="44" name="Ovaal 43">
            <a:extLst>
              <a:ext uri="{FF2B5EF4-FFF2-40B4-BE49-F238E27FC236}">
                <a16:creationId xmlns:a16="http://schemas.microsoft.com/office/drawing/2014/main" id="{406EF53B-815D-3445-9A33-C21534DC5B33}"/>
              </a:ext>
            </a:extLst>
          </p:cNvPr>
          <p:cNvSpPr/>
          <p:nvPr/>
        </p:nvSpPr>
        <p:spPr>
          <a:xfrm>
            <a:off x="3501594" y="668270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Visie</a:t>
            </a:r>
          </a:p>
        </p:txBody>
      </p:sp>
      <p:sp>
        <p:nvSpPr>
          <p:cNvPr id="45" name="Ovaal 44">
            <a:extLst>
              <a:ext uri="{FF2B5EF4-FFF2-40B4-BE49-F238E27FC236}">
                <a16:creationId xmlns:a16="http://schemas.microsoft.com/office/drawing/2014/main" id="{8074849A-47D2-2440-8DE0-AC867F4826D3}"/>
              </a:ext>
            </a:extLst>
          </p:cNvPr>
          <p:cNvSpPr/>
          <p:nvPr/>
        </p:nvSpPr>
        <p:spPr>
          <a:xfrm>
            <a:off x="2420438" y="6647857"/>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a:t>
            </a:r>
          </a:p>
        </p:txBody>
      </p:sp>
      <p:sp>
        <p:nvSpPr>
          <p:cNvPr id="47" name="Ovaal 46">
            <a:extLst>
              <a:ext uri="{FF2B5EF4-FFF2-40B4-BE49-F238E27FC236}">
                <a16:creationId xmlns:a16="http://schemas.microsoft.com/office/drawing/2014/main" id="{DE9A53C5-72C3-B74C-BC10-431261806B47}"/>
              </a:ext>
            </a:extLst>
          </p:cNvPr>
          <p:cNvSpPr/>
          <p:nvPr/>
        </p:nvSpPr>
        <p:spPr>
          <a:xfrm>
            <a:off x="6679580" y="670307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Strategie</a:t>
            </a:r>
          </a:p>
        </p:txBody>
      </p:sp>
      <p:cxnSp>
        <p:nvCxnSpPr>
          <p:cNvPr id="48" name="Rechte verbindingslijn 47">
            <a:extLst>
              <a:ext uri="{FF2B5EF4-FFF2-40B4-BE49-F238E27FC236}">
                <a16:creationId xmlns:a16="http://schemas.microsoft.com/office/drawing/2014/main" id="{02553D18-30C6-FC4F-A655-371710412D0C}"/>
              </a:ext>
            </a:extLst>
          </p:cNvPr>
          <p:cNvCxnSpPr>
            <a:cxnSpLocks/>
            <a:stCxn id="16" idx="4"/>
            <a:endCxn id="45" idx="0"/>
          </p:cNvCxnSpPr>
          <p:nvPr/>
        </p:nvCxnSpPr>
        <p:spPr>
          <a:xfrm flipH="1">
            <a:off x="2889256" y="6203770"/>
            <a:ext cx="8450" cy="444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8">
            <a:extLst>
              <a:ext uri="{FF2B5EF4-FFF2-40B4-BE49-F238E27FC236}">
                <a16:creationId xmlns:a16="http://schemas.microsoft.com/office/drawing/2014/main" id="{AFFA53CD-2B90-F94C-A5C0-6A76CDA4E8F8}"/>
              </a:ext>
            </a:extLst>
          </p:cNvPr>
          <p:cNvCxnSpPr>
            <a:cxnSpLocks/>
            <a:stCxn id="23" idx="4"/>
            <a:endCxn id="44" idx="0"/>
          </p:cNvCxnSpPr>
          <p:nvPr/>
        </p:nvCxnSpPr>
        <p:spPr>
          <a:xfrm>
            <a:off x="3943862" y="6200141"/>
            <a:ext cx="26550" cy="4825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16ECACF8-5324-7C40-8425-C1CA9534AB5B}"/>
              </a:ext>
            </a:extLst>
          </p:cNvPr>
          <p:cNvCxnSpPr>
            <a:cxnSpLocks/>
            <a:stCxn id="22" idx="4"/>
            <a:endCxn id="47" idx="0"/>
          </p:cNvCxnSpPr>
          <p:nvPr/>
        </p:nvCxnSpPr>
        <p:spPr>
          <a:xfrm>
            <a:off x="7127378" y="6200141"/>
            <a:ext cx="21020" cy="5029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Ovaal 50">
            <a:extLst>
              <a:ext uri="{FF2B5EF4-FFF2-40B4-BE49-F238E27FC236}">
                <a16:creationId xmlns:a16="http://schemas.microsoft.com/office/drawing/2014/main" id="{B4004528-7D42-DE48-B768-883EFDFCED92}"/>
              </a:ext>
            </a:extLst>
          </p:cNvPr>
          <p:cNvSpPr/>
          <p:nvPr/>
        </p:nvSpPr>
        <p:spPr>
          <a:xfrm>
            <a:off x="2428888" y="786895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Missie-element</a:t>
            </a:r>
          </a:p>
        </p:txBody>
      </p:sp>
      <p:cxnSp>
        <p:nvCxnSpPr>
          <p:cNvPr id="52" name="Rechte verbindingslijn 51">
            <a:extLst>
              <a:ext uri="{FF2B5EF4-FFF2-40B4-BE49-F238E27FC236}">
                <a16:creationId xmlns:a16="http://schemas.microsoft.com/office/drawing/2014/main" id="{6A77F2ED-D241-5544-A651-76B752E66C99}"/>
              </a:ext>
            </a:extLst>
          </p:cNvPr>
          <p:cNvCxnSpPr>
            <a:cxnSpLocks/>
            <a:stCxn id="45" idx="4"/>
            <a:endCxn id="51" idx="0"/>
          </p:cNvCxnSpPr>
          <p:nvPr/>
        </p:nvCxnSpPr>
        <p:spPr>
          <a:xfrm>
            <a:off x="2889257" y="7320718"/>
            <a:ext cx="8450" cy="548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Rechthoek 52">
            <a:extLst>
              <a:ext uri="{FF2B5EF4-FFF2-40B4-BE49-F238E27FC236}">
                <a16:creationId xmlns:a16="http://schemas.microsoft.com/office/drawing/2014/main" id="{4BF91901-598E-8348-BC51-5C6AEE4D5550}"/>
              </a:ext>
            </a:extLst>
          </p:cNvPr>
          <p:cNvSpPr/>
          <p:nvPr/>
        </p:nvSpPr>
        <p:spPr>
          <a:xfrm>
            <a:off x="2785888" y="630189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11</a:t>
            </a:r>
          </a:p>
        </p:txBody>
      </p:sp>
      <p:sp>
        <p:nvSpPr>
          <p:cNvPr id="55" name="Rechthoek 54">
            <a:extLst>
              <a:ext uri="{FF2B5EF4-FFF2-40B4-BE49-F238E27FC236}">
                <a16:creationId xmlns:a16="http://schemas.microsoft.com/office/drawing/2014/main" id="{52C6F3C7-8BB7-8E45-80DD-CA94BF5020BC}"/>
              </a:ext>
            </a:extLst>
          </p:cNvPr>
          <p:cNvSpPr/>
          <p:nvPr/>
        </p:nvSpPr>
        <p:spPr>
          <a:xfrm>
            <a:off x="2794339" y="745547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12</a:t>
            </a:r>
          </a:p>
        </p:txBody>
      </p:sp>
      <p:cxnSp>
        <p:nvCxnSpPr>
          <p:cNvPr id="56" name="Rechte verbindingslijn 55">
            <a:extLst>
              <a:ext uri="{FF2B5EF4-FFF2-40B4-BE49-F238E27FC236}">
                <a16:creationId xmlns:a16="http://schemas.microsoft.com/office/drawing/2014/main" id="{962A810F-65B6-CA4E-BA6F-B196EF847A58}"/>
              </a:ext>
            </a:extLst>
          </p:cNvPr>
          <p:cNvCxnSpPr>
            <a:cxnSpLocks/>
          </p:cNvCxnSpPr>
          <p:nvPr/>
        </p:nvCxnSpPr>
        <p:spPr>
          <a:xfrm flipH="1">
            <a:off x="3941694" y="6333673"/>
            <a:ext cx="8450" cy="254901"/>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hthoek 56">
            <a:extLst>
              <a:ext uri="{FF2B5EF4-FFF2-40B4-BE49-F238E27FC236}">
                <a16:creationId xmlns:a16="http://schemas.microsoft.com/office/drawing/2014/main" id="{5E80E6B4-A649-744B-AB63-AF800AD3E933}"/>
              </a:ext>
            </a:extLst>
          </p:cNvPr>
          <p:cNvSpPr/>
          <p:nvPr/>
        </p:nvSpPr>
        <p:spPr>
          <a:xfrm>
            <a:off x="3838326" y="634771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13</a:t>
            </a:r>
          </a:p>
        </p:txBody>
      </p:sp>
      <p:sp>
        <p:nvSpPr>
          <p:cNvPr id="58" name="Rechthoek 57">
            <a:extLst>
              <a:ext uri="{FF2B5EF4-FFF2-40B4-BE49-F238E27FC236}">
                <a16:creationId xmlns:a16="http://schemas.microsoft.com/office/drawing/2014/main" id="{21FC3BC8-BC14-6746-A50C-924F6505E910}"/>
              </a:ext>
            </a:extLst>
          </p:cNvPr>
          <p:cNvSpPr/>
          <p:nvPr/>
        </p:nvSpPr>
        <p:spPr>
          <a:xfrm>
            <a:off x="7024009" y="6352715"/>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14</a:t>
            </a:r>
          </a:p>
        </p:txBody>
      </p:sp>
      <p:sp>
        <p:nvSpPr>
          <p:cNvPr id="59" name="Ovaal 58">
            <a:extLst>
              <a:ext uri="{FF2B5EF4-FFF2-40B4-BE49-F238E27FC236}">
                <a16:creationId xmlns:a16="http://schemas.microsoft.com/office/drawing/2014/main" id="{2408C1A3-04FE-504E-BBC2-DC33FA889509}"/>
              </a:ext>
            </a:extLst>
          </p:cNvPr>
          <p:cNvSpPr/>
          <p:nvPr/>
        </p:nvSpPr>
        <p:spPr>
          <a:xfrm>
            <a:off x="2548093" y="1927129"/>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Principe</a:t>
            </a:r>
          </a:p>
        </p:txBody>
      </p:sp>
      <p:sp>
        <p:nvSpPr>
          <p:cNvPr id="60" name="Ovaal 59">
            <a:extLst>
              <a:ext uri="{FF2B5EF4-FFF2-40B4-BE49-F238E27FC236}">
                <a16:creationId xmlns:a16="http://schemas.microsoft.com/office/drawing/2014/main" id="{0E3E5F80-D984-934C-A2A9-0801FF93E713}"/>
              </a:ext>
            </a:extLst>
          </p:cNvPr>
          <p:cNvSpPr/>
          <p:nvPr/>
        </p:nvSpPr>
        <p:spPr>
          <a:xfrm>
            <a:off x="2540854" y="339797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err="1">
                <a:solidFill>
                  <a:schemeClr val="tx1"/>
                </a:solidFill>
              </a:rPr>
              <a:t>Beleids-uitspraak</a:t>
            </a:r>
            <a:endParaRPr lang="nl-NL" sz="900" dirty="0">
              <a:solidFill>
                <a:schemeClr val="tx1"/>
              </a:solidFill>
            </a:endParaRPr>
          </a:p>
        </p:txBody>
      </p:sp>
      <p:sp>
        <p:nvSpPr>
          <p:cNvPr id="61" name="Ovaal 60">
            <a:extLst>
              <a:ext uri="{FF2B5EF4-FFF2-40B4-BE49-F238E27FC236}">
                <a16:creationId xmlns:a16="http://schemas.microsoft.com/office/drawing/2014/main" id="{7C91B223-20FB-D141-9667-3D0C76CDBEF2}"/>
              </a:ext>
            </a:extLst>
          </p:cNvPr>
          <p:cNvSpPr/>
          <p:nvPr/>
        </p:nvSpPr>
        <p:spPr>
          <a:xfrm>
            <a:off x="2550663" y="2653271"/>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Doelstelling</a:t>
            </a:r>
          </a:p>
        </p:txBody>
      </p:sp>
      <p:cxnSp>
        <p:nvCxnSpPr>
          <p:cNvPr id="4" name="Rechte verbindingslijn 3">
            <a:extLst>
              <a:ext uri="{FF2B5EF4-FFF2-40B4-BE49-F238E27FC236}">
                <a16:creationId xmlns:a16="http://schemas.microsoft.com/office/drawing/2014/main" id="{6C33C624-9D35-374A-9D0B-F2F0A32B862F}"/>
              </a:ext>
            </a:extLst>
          </p:cNvPr>
          <p:cNvCxnSpPr>
            <a:cxnSpLocks/>
            <a:stCxn id="42" idx="1"/>
            <a:endCxn id="59" idx="6"/>
          </p:cNvCxnSpPr>
          <p:nvPr/>
        </p:nvCxnSpPr>
        <p:spPr>
          <a:xfrm flipH="1" flipV="1">
            <a:off x="3485730" y="2263560"/>
            <a:ext cx="2257962" cy="11826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Rechte verbindingslijn 61">
            <a:extLst>
              <a:ext uri="{FF2B5EF4-FFF2-40B4-BE49-F238E27FC236}">
                <a16:creationId xmlns:a16="http://schemas.microsoft.com/office/drawing/2014/main" id="{48989279-0ADF-3748-8C66-940730AA7189}"/>
              </a:ext>
            </a:extLst>
          </p:cNvPr>
          <p:cNvCxnSpPr>
            <a:cxnSpLocks/>
            <a:stCxn id="42" idx="1"/>
            <a:endCxn id="61" idx="6"/>
          </p:cNvCxnSpPr>
          <p:nvPr/>
        </p:nvCxnSpPr>
        <p:spPr>
          <a:xfrm flipH="1" flipV="1">
            <a:off x="3488300" y="2989702"/>
            <a:ext cx="2255392" cy="4565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62">
            <a:extLst>
              <a:ext uri="{FF2B5EF4-FFF2-40B4-BE49-F238E27FC236}">
                <a16:creationId xmlns:a16="http://schemas.microsoft.com/office/drawing/2014/main" id="{0B0D0953-EE08-454D-9CE3-608FAC85EF2F}"/>
              </a:ext>
            </a:extLst>
          </p:cNvPr>
          <p:cNvCxnSpPr>
            <a:cxnSpLocks/>
            <a:stCxn id="42" idx="2"/>
            <a:endCxn id="60" idx="6"/>
          </p:cNvCxnSpPr>
          <p:nvPr/>
        </p:nvCxnSpPr>
        <p:spPr>
          <a:xfrm flipH="1">
            <a:off x="3478491" y="3684098"/>
            <a:ext cx="2127887" cy="503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Rechthoek 63">
            <a:extLst>
              <a:ext uri="{FF2B5EF4-FFF2-40B4-BE49-F238E27FC236}">
                <a16:creationId xmlns:a16="http://schemas.microsoft.com/office/drawing/2014/main" id="{E3D88511-A660-0F43-BE62-44EAD8312369}"/>
              </a:ext>
            </a:extLst>
          </p:cNvPr>
          <p:cNvSpPr/>
          <p:nvPr/>
        </p:nvSpPr>
        <p:spPr>
          <a:xfrm>
            <a:off x="4363573" y="265114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15</a:t>
            </a:r>
          </a:p>
        </p:txBody>
      </p:sp>
      <p:sp>
        <p:nvSpPr>
          <p:cNvPr id="65" name="Rechthoek 64">
            <a:extLst>
              <a:ext uri="{FF2B5EF4-FFF2-40B4-BE49-F238E27FC236}">
                <a16:creationId xmlns:a16="http://schemas.microsoft.com/office/drawing/2014/main" id="{E15C2E9C-AF85-8D45-AFE9-636B64A6A24B}"/>
              </a:ext>
            </a:extLst>
          </p:cNvPr>
          <p:cNvSpPr/>
          <p:nvPr/>
        </p:nvSpPr>
        <p:spPr>
          <a:xfrm>
            <a:off x="4079084" y="302739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16</a:t>
            </a:r>
          </a:p>
        </p:txBody>
      </p:sp>
      <p:sp>
        <p:nvSpPr>
          <p:cNvPr id="66" name="Rechthoek 65">
            <a:extLst>
              <a:ext uri="{FF2B5EF4-FFF2-40B4-BE49-F238E27FC236}">
                <a16:creationId xmlns:a16="http://schemas.microsoft.com/office/drawing/2014/main" id="{C0FAB07F-6E56-994C-87A8-85860C78349C}"/>
              </a:ext>
            </a:extLst>
          </p:cNvPr>
          <p:cNvSpPr/>
          <p:nvPr/>
        </p:nvSpPr>
        <p:spPr>
          <a:xfrm>
            <a:off x="3957137" y="3618961"/>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17</a:t>
            </a:r>
          </a:p>
        </p:txBody>
      </p:sp>
      <p:sp>
        <p:nvSpPr>
          <p:cNvPr id="67" name="Ovaal 66">
            <a:extLst>
              <a:ext uri="{FF2B5EF4-FFF2-40B4-BE49-F238E27FC236}">
                <a16:creationId xmlns:a16="http://schemas.microsoft.com/office/drawing/2014/main" id="{CCECB0CE-C15A-7045-9365-FA90FFC3FB94}"/>
              </a:ext>
            </a:extLst>
          </p:cNvPr>
          <p:cNvSpPr/>
          <p:nvPr/>
        </p:nvSpPr>
        <p:spPr>
          <a:xfrm>
            <a:off x="7230743" y="151191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Kernbegrip</a:t>
            </a:r>
          </a:p>
        </p:txBody>
      </p:sp>
      <p:cxnSp>
        <p:nvCxnSpPr>
          <p:cNvPr id="68" name="Rechte verbindingslijn 67">
            <a:extLst>
              <a:ext uri="{FF2B5EF4-FFF2-40B4-BE49-F238E27FC236}">
                <a16:creationId xmlns:a16="http://schemas.microsoft.com/office/drawing/2014/main" id="{2E4F95DF-1B7F-674C-AC08-ED86E05F3CAC}"/>
              </a:ext>
            </a:extLst>
          </p:cNvPr>
          <p:cNvCxnSpPr>
            <a:cxnSpLocks/>
            <a:stCxn id="7" idx="6"/>
            <a:endCxn id="67" idx="3"/>
          </p:cNvCxnSpPr>
          <p:nvPr/>
        </p:nvCxnSpPr>
        <p:spPr>
          <a:xfrm flipV="1">
            <a:off x="6502769" y="2086235"/>
            <a:ext cx="865288" cy="5032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Rechthoek 70">
            <a:extLst>
              <a:ext uri="{FF2B5EF4-FFF2-40B4-BE49-F238E27FC236}">
                <a16:creationId xmlns:a16="http://schemas.microsoft.com/office/drawing/2014/main" id="{61CB4436-2BCE-FA46-84F7-44D456711E1F}"/>
              </a:ext>
            </a:extLst>
          </p:cNvPr>
          <p:cNvSpPr/>
          <p:nvPr/>
        </p:nvSpPr>
        <p:spPr>
          <a:xfrm>
            <a:off x="6875189" y="214461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18</a:t>
            </a:r>
          </a:p>
        </p:txBody>
      </p:sp>
      <p:sp>
        <p:nvSpPr>
          <p:cNvPr id="72" name="Ovaal 71">
            <a:extLst>
              <a:ext uri="{FF2B5EF4-FFF2-40B4-BE49-F238E27FC236}">
                <a16:creationId xmlns:a16="http://schemas.microsoft.com/office/drawing/2014/main" id="{9338D1A0-FBF7-AD4B-8D22-A009F31D580D}"/>
              </a:ext>
            </a:extLst>
          </p:cNvPr>
          <p:cNvSpPr/>
          <p:nvPr/>
        </p:nvSpPr>
        <p:spPr>
          <a:xfrm>
            <a:off x="11416245" y="422616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Enterprise-vraagstuk</a:t>
            </a:r>
          </a:p>
        </p:txBody>
      </p:sp>
      <p:sp>
        <p:nvSpPr>
          <p:cNvPr id="73" name="Ovaal 72">
            <a:extLst>
              <a:ext uri="{FF2B5EF4-FFF2-40B4-BE49-F238E27FC236}">
                <a16:creationId xmlns:a16="http://schemas.microsoft.com/office/drawing/2014/main" id="{DF8A9025-6815-8B45-A5D0-FD8AD4F04B87}"/>
              </a:ext>
            </a:extLst>
          </p:cNvPr>
          <p:cNvSpPr/>
          <p:nvPr/>
        </p:nvSpPr>
        <p:spPr>
          <a:xfrm>
            <a:off x="10076779" y="440155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Oorzaak</a:t>
            </a:r>
          </a:p>
        </p:txBody>
      </p:sp>
      <p:sp>
        <p:nvSpPr>
          <p:cNvPr id="74" name="Ovaal 73">
            <a:extLst>
              <a:ext uri="{FF2B5EF4-FFF2-40B4-BE49-F238E27FC236}">
                <a16:creationId xmlns:a16="http://schemas.microsoft.com/office/drawing/2014/main" id="{936CDDFB-E20D-4647-9D3D-21DAA5FFD0DF}"/>
              </a:ext>
            </a:extLst>
          </p:cNvPr>
          <p:cNvSpPr/>
          <p:nvPr/>
        </p:nvSpPr>
        <p:spPr>
          <a:xfrm>
            <a:off x="10183762" y="516243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Implicatie</a:t>
            </a:r>
          </a:p>
        </p:txBody>
      </p:sp>
      <p:sp>
        <p:nvSpPr>
          <p:cNvPr id="75" name="Ovaal 74">
            <a:extLst>
              <a:ext uri="{FF2B5EF4-FFF2-40B4-BE49-F238E27FC236}">
                <a16:creationId xmlns:a16="http://schemas.microsoft.com/office/drawing/2014/main" id="{F0BF374A-BA63-5545-8858-120E7CBA605D}"/>
              </a:ext>
            </a:extLst>
          </p:cNvPr>
          <p:cNvSpPr/>
          <p:nvPr/>
        </p:nvSpPr>
        <p:spPr>
          <a:xfrm>
            <a:off x="10144532" y="3684098"/>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Risico</a:t>
            </a:r>
          </a:p>
        </p:txBody>
      </p:sp>
      <p:cxnSp>
        <p:nvCxnSpPr>
          <p:cNvPr id="77" name="Rechte verbindingslijn 76">
            <a:extLst>
              <a:ext uri="{FF2B5EF4-FFF2-40B4-BE49-F238E27FC236}">
                <a16:creationId xmlns:a16="http://schemas.microsoft.com/office/drawing/2014/main" id="{D20B2FA7-0AE7-004D-8C53-CB6C3E89F182}"/>
              </a:ext>
            </a:extLst>
          </p:cNvPr>
          <p:cNvCxnSpPr>
            <a:cxnSpLocks/>
            <a:stCxn id="75" idx="6"/>
            <a:endCxn id="72" idx="1"/>
          </p:cNvCxnSpPr>
          <p:nvPr/>
        </p:nvCxnSpPr>
        <p:spPr>
          <a:xfrm>
            <a:off x="11082169" y="4020529"/>
            <a:ext cx="471390" cy="304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438F1F47-552A-A24D-9636-F2E506108961}"/>
              </a:ext>
            </a:extLst>
          </p:cNvPr>
          <p:cNvCxnSpPr>
            <a:cxnSpLocks/>
            <a:stCxn id="73" idx="6"/>
            <a:endCxn id="72" idx="2"/>
          </p:cNvCxnSpPr>
          <p:nvPr/>
        </p:nvCxnSpPr>
        <p:spPr>
          <a:xfrm flipV="1">
            <a:off x="11014416" y="4562593"/>
            <a:ext cx="401829" cy="1753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Rechte verbindingslijn 83">
            <a:extLst>
              <a:ext uri="{FF2B5EF4-FFF2-40B4-BE49-F238E27FC236}">
                <a16:creationId xmlns:a16="http://schemas.microsoft.com/office/drawing/2014/main" id="{9484A411-0FAE-4240-B259-1DD0B25E0596}"/>
              </a:ext>
            </a:extLst>
          </p:cNvPr>
          <p:cNvCxnSpPr>
            <a:cxnSpLocks/>
            <a:stCxn id="74" idx="7"/>
            <a:endCxn id="72" idx="3"/>
          </p:cNvCxnSpPr>
          <p:nvPr/>
        </p:nvCxnSpPr>
        <p:spPr>
          <a:xfrm flipV="1">
            <a:off x="10984085" y="4800485"/>
            <a:ext cx="569474" cy="4604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7" name="Rechthoek 86">
            <a:extLst>
              <a:ext uri="{FF2B5EF4-FFF2-40B4-BE49-F238E27FC236}">
                <a16:creationId xmlns:a16="http://schemas.microsoft.com/office/drawing/2014/main" id="{74D97212-5585-134C-BEE3-76E0FF314053}"/>
              </a:ext>
            </a:extLst>
          </p:cNvPr>
          <p:cNvSpPr/>
          <p:nvPr/>
        </p:nvSpPr>
        <p:spPr>
          <a:xfrm>
            <a:off x="11152603" y="39991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19</a:t>
            </a:r>
          </a:p>
        </p:txBody>
      </p:sp>
      <p:sp>
        <p:nvSpPr>
          <p:cNvPr id="88" name="Rechthoek 87">
            <a:extLst>
              <a:ext uri="{FF2B5EF4-FFF2-40B4-BE49-F238E27FC236}">
                <a16:creationId xmlns:a16="http://schemas.microsoft.com/office/drawing/2014/main" id="{8253AA1D-DC07-344D-A9F1-5C0B0DE75814}"/>
              </a:ext>
            </a:extLst>
          </p:cNvPr>
          <p:cNvSpPr/>
          <p:nvPr/>
        </p:nvSpPr>
        <p:spPr>
          <a:xfrm>
            <a:off x="11164957" y="449985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20</a:t>
            </a:r>
          </a:p>
        </p:txBody>
      </p:sp>
      <p:sp>
        <p:nvSpPr>
          <p:cNvPr id="89" name="Rechthoek 88">
            <a:extLst>
              <a:ext uri="{FF2B5EF4-FFF2-40B4-BE49-F238E27FC236}">
                <a16:creationId xmlns:a16="http://schemas.microsoft.com/office/drawing/2014/main" id="{A6FA4F7F-9B4A-FD40-996B-C2D66A175450}"/>
              </a:ext>
            </a:extLst>
          </p:cNvPr>
          <p:cNvSpPr/>
          <p:nvPr/>
        </p:nvSpPr>
        <p:spPr>
          <a:xfrm>
            <a:off x="11164957" y="490908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21</a:t>
            </a:r>
          </a:p>
        </p:txBody>
      </p:sp>
      <p:sp>
        <p:nvSpPr>
          <p:cNvPr id="91" name="Ovaal 90">
            <a:extLst>
              <a:ext uri="{FF2B5EF4-FFF2-40B4-BE49-F238E27FC236}">
                <a16:creationId xmlns:a16="http://schemas.microsoft.com/office/drawing/2014/main" id="{E987B55E-A1CB-7143-9103-AD7DA24E8C8F}"/>
              </a:ext>
            </a:extLst>
          </p:cNvPr>
          <p:cNvSpPr/>
          <p:nvPr/>
        </p:nvSpPr>
        <p:spPr>
          <a:xfrm>
            <a:off x="7904255" y="3737700"/>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a:t>
            </a:r>
          </a:p>
        </p:txBody>
      </p:sp>
      <p:cxnSp>
        <p:nvCxnSpPr>
          <p:cNvPr id="120" name="Rechte verbindingslijn 119">
            <a:extLst>
              <a:ext uri="{FF2B5EF4-FFF2-40B4-BE49-F238E27FC236}">
                <a16:creationId xmlns:a16="http://schemas.microsoft.com/office/drawing/2014/main" id="{48BB3C5E-E29F-A447-B28E-B54940545A42}"/>
              </a:ext>
            </a:extLst>
          </p:cNvPr>
          <p:cNvCxnSpPr>
            <a:cxnSpLocks/>
            <a:stCxn id="42" idx="7"/>
            <a:endCxn id="91" idx="1"/>
          </p:cNvCxnSpPr>
          <p:nvPr/>
        </p:nvCxnSpPr>
        <p:spPr>
          <a:xfrm>
            <a:off x="6406701" y="3446205"/>
            <a:ext cx="1634868" cy="390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80C035A1-B57C-A844-BAF2-EAF3D51B7210}"/>
              </a:ext>
            </a:extLst>
          </p:cNvPr>
          <p:cNvCxnSpPr>
            <a:cxnSpLocks/>
          </p:cNvCxnSpPr>
          <p:nvPr/>
        </p:nvCxnSpPr>
        <p:spPr>
          <a:xfrm>
            <a:off x="6378601" y="3921990"/>
            <a:ext cx="1497554" cy="1521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Rechte verbindingslijn 131">
            <a:extLst>
              <a:ext uri="{FF2B5EF4-FFF2-40B4-BE49-F238E27FC236}">
                <a16:creationId xmlns:a16="http://schemas.microsoft.com/office/drawing/2014/main" id="{ADE5ADDC-0125-3C4F-BE31-3767DED6AD98}"/>
              </a:ext>
            </a:extLst>
          </p:cNvPr>
          <p:cNvCxnSpPr>
            <a:cxnSpLocks/>
            <a:stCxn id="91" idx="6"/>
            <a:endCxn id="75" idx="2"/>
          </p:cNvCxnSpPr>
          <p:nvPr/>
        </p:nvCxnSpPr>
        <p:spPr>
          <a:xfrm flipV="1">
            <a:off x="8841892" y="4020529"/>
            <a:ext cx="1302640" cy="536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Rechte verbindingslijn 134">
            <a:extLst>
              <a:ext uri="{FF2B5EF4-FFF2-40B4-BE49-F238E27FC236}">
                <a16:creationId xmlns:a16="http://schemas.microsoft.com/office/drawing/2014/main" id="{92FEF6D3-EB4E-4E4D-9A4E-F99795826F4D}"/>
              </a:ext>
            </a:extLst>
          </p:cNvPr>
          <p:cNvCxnSpPr>
            <a:cxnSpLocks/>
            <a:stCxn id="91" idx="6"/>
            <a:endCxn id="73" idx="2"/>
          </p:cNvCxnSpPr>
          <p:nvPr/>
        </p:nvCxnSpPr>
        <p:spPr>
          <a:xfrm>
            <a:off x="8841892" y="4074131"/>
            <a:ext cx="1234887" cy="6638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a:extLst>
              <a:ext uri="{FF2B5EF4-FFF2-40B4-BE49-F238E27FC236}">
                <a16:creationId xmlns:a16="http://schemas.microsoft.com/office/drawing/2014/main" id="{72254FA1-D805-214F-B327-EEC62BC8A928}"/>
              </a:ext>
            </a:extLst>
          </p:cNvPr>
          <p:cNvCxnSpPr>
            <a:cxnSpLocks/>
            <a:stCxn id="91" idx="6"/>
            <a:endCxn id="74" idx="2"/>
          </p:cNvCxnSpPr>
          <p:nvPr/>
        </p:nvCxnSpPr>
        <p:spPr>
          <a:xfrm>
            <a:off x="8841892" y="4074131"/>
            <a:ext cx="1341870" cy="14247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Rechthoek 142">
            <a:extLst>
              <a:ext uri="{FF2B5EF4-FFF2-40B4-BE49-F238E27FC236}">
                <a16:creationId xmlns:a16="http://schemas.microsoft.com/office/drawing/2014/main" id="{B48D2025-62D2-4747-B351-05F487B7AA3E}"/>
              </a:ext>
            </a:extLst>
          </p:cNvPr>
          <p:cNvSpPr/>
          <p:nvPr/>
        </p:nvSpPr>
        <p:spPr>
          <a:xfrm>
            <a:off x="7148398" y="353046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22</a:t>
            </a:r>
          </a:p>
        </p:txBody>
      </p:sp>
      <p:sp>
        <p:nvSpPr>
          <p:cNvPr id="144" name="Rechthoek 143">
            <a:extLst>
              <a:ext uri="{FF2B5EF4-FFF2-40B4-BE49-F238E27FC236}">
                <a16:creationId xmlns:a16="http://schemas.microsoft.com/office/drawing/2014/main" id="{B18854C4-A981-0448-BF63-7B9958F18777}"/>
              </a:ext>
            </a:extLst>
          </p:cNvPr>
          <p:cNvSpPr/>
          <p:nvPr/>
        </p:nvSpPr>
        <p:spPr>
          <a:xfrm>
            <a:off x="6953522" y="391236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23</a:t>
            </a:r>
          </a:p>
        </p:txBody>
      </p:sp>
      <p:sp>
        <p:nvSpPr>
          <p:cNvPr id="145" name="Rechthoek 144">
            <a:extLst>
              <a:ext uri="{FF2B5EF4-FFF2-40B4-BE49-F238E27FC236}">
                <a16:creationId xmlns:a16="http://schemas.microsoft.com/office/drawing/2014/main" id="{99CAD0ED-620E-144F-BCB0-0D45E3FD4F36}"/>
              </a:ext>
            </a:extLst>
          </p:cNvPr>
          <p:cNvSpPr/>
          <p:nvPr/>
        </p:nvSpPr>
        <p:spPr>
          <a:xfrm>
            <a:off x="9427521" y="39123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24</a:t>
            </a:r>
          </a:p>
        </p:txBody>
      </p:sp>
      <p:sp>
        <p:nvSpPr>
          <p:cNvPr id="146" name="Rechthoek 145">
            <a:extLst>
              <a:ext uri="{FF2B5EF4-FFF2-40B4-BE49-F238E27FC236}">
                <a16:creationId xmlns:a16="http://schemas.microsoft.com/office/drawing/2014/main" id="{077319F5-9EF1-0146-A0D4-03745A32BD24}"/>
              </a:ext>
            </a:extLst>
          </p:cNvPr>
          <p:cNvSpPr/>
          <p:nvPr/>
        </p:nvSpPr>
        <p:spPr>
          <a:xfrm>
            <a:off x="9458164" y="430239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25</a:t>
            </a:r>
          </a:p>
        </p:txBody>
      </p:sp>
      <p:sp>
        <p:nvSpPr>
          <p:cNvPr id="147" name="Rechthoek 146">
            <a:extLst>
              <a:ext uri="{FF2B5EF4-FFF2-40B4-BE49-F238E27FC236}">
                <a16:creationId xmlns:a16="http://schemas.microsoft.com/office/drawing/2014/main" id="{319EDF85-A034-0C49-8372-EED88979AC82}"/>
              </a:ext>
            </a:extLst>
          </p:cNvPr>
          <p:cNvSpPr/>
          <p:nvPr/>
        </p:nvSpPr>
        <p:spPr>
          <a:xfrm>
            <a:off x="9370109" y="4627332"/>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26</a:t>
            </a:r>
          </a:p>
        </p:txBody>
      </p:sp>
      <p:sp>
        <p:nvSpPr>
          <p:cNvPr id="148" name="Ovaal 147">
            <a:extLst>
              <a:ext uri="{FF2B5EF4-FFF2-40B4-BE49-F238E27FC236}">
                <a16:creationId xmlns:a16="http://schemas.microsoft.com/office/drawing/2014/main" id="{669CA491-001A-1C45-9D4E-DE2B8AB1F5F8}"/>
              </a:ext>
            </a:extLst>
          </p:cNvPr>
          <p:cNvSpPr/>
          <p:nvPr/>
        </p:nvSpPr>
        <p:spPr>
          <a:xfrm>
            <a:off x="8737239" y="5997242"/>
            <a:ext cx="1022488"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Oplossings-contour</a:t>
            </a:r>
          </a:p>
        </p:txBody>
      </p:sp>
      <p:cxnSp>
        <p:nvCxnSpPr>
          <p:cNvPr id="149" name="Rechte verbindingslijn 148">
            <a:extLst>
              <a:ext uri="{FF2B5EF4-FFF2-40B4-BE49-F238E27FC236}">
                <a16:creationId xmlns:a16="http://schemas.microsoft.com/office/drawing/2014/main" id="{BFDE24C5-1EA5-CD43-861C-59D96B3C6CCB}"/>
              </a:ext>
            </a:extLst>
          </p:cNvPr>
          <p:cNvCxnSpPr>
            <a:cxnSpLocks/>
            <a:stCxn id="91" idx="4"/>
            <a:endCxn id="148" idx="0"/>
          </p:cNvCxnSpPr>
          <p:nvPr/>
        </p:nvCxnSpPr>
        <p:spPr>
          <a:xfrm>
            <a:off x="8373074" y="4410561"/>
            <a:ext cx="875409" cy="15866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2" name="Rechthoek 151">
            <a:extLst>
              <a:ext uri="{FF2B5EF4-FFF2-40B4-BE49-F238E27FC236}">
                <a16:creationId xmlns:a16="http://schemas.microsoft.com/office/drawing/2014/main" id="{7D3FEF2D-8F9F-A74F-BA5A-7D1895B0A32B}"/>
              </a:ext>
            </a:extLst>
          </p:cNvPr>
          <p:cNvSpPr/>
          <p:nvPr/>
        </p:nvSpPr>
        <p:spPr>
          <a:xfrm>
            <a:off x="8738525" y="509549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27</a:t>
            </a:r>
          </a:p>
        </p:txBody>
      </p:sp>
      <p:sp>
        <p:nvSpPr>
          <p:cNvPr id="153" name="Ovaal 152">
            <a:extLst>
              <a:ext uri="{FF2B5EF4-FFF2-40B4-BE49-F238E27FC236}">
                <a16:creationId xmlns:a16="http://schemas.microsoft.com/office/drawing/2014/main" id="{CA6649ED-3AD3-864C-90B5-104D713F3AEF}"/>
              </a:ext>
            </a:extLst>
          </p:cNvPr>
          <p:cNvSpPr/>
          <p:nvPr/>
        </p:nvSpPr>
        <p:spPr>
          <a:xfrm>
            <a:off x="8779664" y="710088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Ontwikkeling</a:t>
            </a:r>
          </a:p>
        </p:txBody>
      </p:sp>
      <p:sp>
        <p:nvSpPr>
          <p:cNvPr id="159" name="Ovaal 158">
            <a:extLst>
              <a:ext uri="{FF2B5EF4-FFF2-40B4-BE49-F238E27FC236}">
                <a16:creationId xmlns:a16="http://schemas.microsoft.com/office/drawing/2014/main" id="{38DA29D9-8A76-E943-BEAF-4D797678F64A}"/>
              </a:ext>
            </a:extLst>
          </p:cNvPr>
          <p:cNvSpPr/>
          <p:nvPr/>
        </p:nvSpPr>
        <p:spPr>
          <a:xfrm>
            <a:off x="8779663" y="820452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Portfolio</a:t>
            </a:r>
          </a:p>
        </p:txBody>
      </p:sp>
      <p:cxnSp>
        <p:nvCxnSpPr>
          <p:cNvPr id="160" name="Rechte verbindingslijn 159">
            <a:extLst>
              <a:ext uri="{FF2B5EF4-FFF2-40B4-BE49-F238E27FC236}">
                <a16:creationId xmlns:a16="http://schemas.microsoft.com/office/drawing/2014/main" id="{3D32963C-5D81-3147-9750-94125FE45BFF}"/>
              </a:ext>
            </a:extLst>
          </p:cNvPr>
          <p:cNvCxnSpPr>
            <a:cxnSpLocks/>
            <a:stCxn id="153" idx="4"/>
            <a:endCxn id="159" idx="0"/>
          </p:cNvCxnSpPr>
          <p:nvPr/>
        </p:nvCxnSpPr>
        <p:spPr>
          <a:xfrm flipH="1">
            <a:off x="9248482" y="7773743"/>
            <a:ext cx="1" cy="430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0E570580-DE18-D04B-BC33-D566C9104659}"/>
              </a:ext>
            </a:extLst>
          </p:cNvPr>
          <p:cNvCxnSpPr>
            <a:cxnSpLocks/>
          </p:cNvCxnSpPr>
          <p:nvPr/>
        </p:nvCxnSpPr>
        <p:spPr>
          <a:xfrm>
            <a:off x="9245850" y="7771287"/>
            <a:ext cx="0" cy="430779"/>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hoek 163">
            <a:extLst>
              <a:ext uri="{FF2B5EF4-FFF2-40B4-BE49-F238E27FC236}">
                <a16:creationId xmlns:a16="http://schemas.microsoft.com/office/drawing/2014/main" id="{570F8F4E-4986-9E40-8406-3E6A9144FF13}"/>
              </a:ext>
            </a:extLst>
          </p:cNvPr>
          <p:cNvSpPr/>
          <p:nvPr/>
        </p:nvSpPr>
        <p:spPr>
          <a:xfrm>
            <a:off x="9142482" y="786895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29</a:t>
            </a:r>
          </a:p>
        </p:txBody>
      </p:sp>
      <p:sp>
        <p:nvSpPr>
          <p:cNvPr id="165" name="Ovaal 164">
            <a:extLst>
              <a:ext uri="{FF2B5EF4-FFF2-40B4-BE49-F238E27FC236}">
                <a16:creationId xmlns:a16="http://schemas.microsoft.com/office/drawing/2014/main" id="{D86395EB-77C6-5A4E-B4F7-A907BF4C7A21}"/>
              </a:ext>
            </a:extLst>
          </p:cNvPr>
          <p:cNvSpPr/>
          <p:nvPr/>
        </p:nvSpPr>
        <p:spPr>
          <a:xfrm>
            <a:off x="6758542" y="458849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Verander-initiatief-cluster</a:t>
            </a:r>
          </a:p>
        </p:txBody>
      </p:sp>
      <p:cxnSp>
        <p:nvCxnSpPr>
          <p:cNvPr id="166" name="Rechte verbindingslijn 165">
            <a:extLst>
              <a:ext uri="{FF2B5EF4-FFF2-40B4-BE49-F238E27FC236}">
                <a16:creationId xmlns:a16="http://schemas.microsoft.com/office/drawing/2014/main" id="{5B769A49-4DA1-3A45-896A-298A0B62C13D}"/>
              </a:ext>
            </a:extLst>
          </p:cNvPr>
          <p:cNvCxnSpPr>
            <a:cxnSpLocks/>
            <a:stCxn id="91" idx="3"/>
            <a:endCxn id="165" idx="7"/>
          </p:cNvCxnSpPr>
          <p:nvPr/>
        </p:nvCxnSpPr>
        <p:spPr>
          <a:xfrm flipH="1">
            <a:off x="7558865" y="4312023"/>
            <a:ext cx="482704" cy="3750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9" name="Rechthoek 168">
            <a:extLst>
              <a:ext uri="{FF2B5EF4-FFF2-40B4-BE49-F238E27FC236}">
                <a16:creationId xmlns:a16="http://schemas.microsoft.com/office/drawing/2014/main" id="{36D1821D-4EC0-7749-82AB-EB3115BE073E}"/>
              </a:ext>
            </a:extLst>
          </p:cNvPr>
          <p:cNvSpPr/>
          <p:nvPr/>
        </p:nvSpPr>
        <p:spPr>
          <a:xfrm>
            <a:off x="7697521" y="4335394"/>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30</a:t>
            </a:r>
          </a:p>
        </p:txBody>
      </p:sp>
      <p:sp>
        <p:nvSpPr>
          <p:cNvPr id="2" name="Vrije vorm 1">
            <a:extLst>
              <a:ext uri="{FF2B5EF4-FFF2-40B4-BE49-F238E27FC236}">
                <a16:creationId xmlns:a16="http://schemas.microsoft.com/office/drawing/2014/main" id="{7E6A87DD-E232-4146-958A-DB2D6E9944AF}"/>
              </a:ext>
            </a:extLst>
          </p:cNvPr>
          <p:cNvSpPr/>
          <p:nvPr/>
        </p:nvSpPr>
        <p:spPr>
          <a:xfrm>
            <a:off x="756745" y="2963917"/>
            <a:ext cx="8040414" cy="6022428"/>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40414" h="6022428">
                <a:moveTo>
                  <a:pt x="8040414" y="4556235"/>
                </a:moveTo>
                <a:lnTo>
                  <a:pt x="3058510" y="6022428"/>
                </a:lnTo>
                <a:lnTo>
                  <a:pt x="0" y="6022428"/>
                </a:lnTo>
                <a:lnTo>
                  <a:pt x="31531" y="0"/>
                </a:lnTo>
                <a:lnTo>
                  <a:pt x="1781503" y="15766"/>
                </a:lnTo>
                <a:lnTo>
                  <a:pt x="1781503" y="15766"/>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5" name="Rechthoek 94">
            <a:extLst>
              <a:ext uri="{FF2B5EF4-FFF2-40B4-BE49-F238E27FC236}">
                <a16:creationId xmlns:a16="http://schemas.microsoft.com/office/drawing/2014/main" id="{3ACAF3E3-C89D-B440-9D58-2B1E1B4316E1}"/>
              </a:ext>
            </a:extLst>
          </p:cNvPr>
          <p:cNvSpPr/>
          <p:nvPr/>
        </p:nvSpPr>
        <p:spPr>
          <a:xfrm>
            <a:off x="640177" y="562581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31</a:t>
            </a:r>
          </a:p>
        </p:txBody>
      </p:sp>
      <p:sp>
        <p:nvSpPr>
          <p:cNvPr id="98" name="Ovaal 97">
            <a:extLst>
              <a:ext uri="{FF2B5EF4-FFF2-40B4-BE49-F238E27FC236}">
                <a16:creationId xmlns:a16="http://schemas.microsoft.com/office/drawing/2014/main" id="{2FE5FCD4-22C0-A540-ACA0-2B22D2ED69A7}"/>
              </a:ext>
            </a:extLst>
          </p:cNvPr>
          <p:cNvSpPr/>
          <p:nvPr/>
        </p:nvSpPr>
        <p:spPr>
          <a:xfrm>
            <a:off x="7552440" y="2387645"/>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Kernmodel</a:t>
            </a:r>
          </a:p>
        </p:txBody>
      </p:sp>
      <p:cxnSp>
        <p:nvCxnSpPr>
          <p:cNvPr id="99" name="Rechte verbindingslijn 98">
            <a:extLst>
              <a:ext uri="{FF2B5EF4-FFF2-40B4-BE49-F238E27FC236}">
                <a16:creationId xmlns:a16="http://schemas.microsoft.com/office/drawing/2014/main" id="{868A99C7-5EDA-B84C-8062-FBEAE20C47FE}"/>
              </a:ext>
            </a:extLst>
          </p:cNvPr>
          <p:cNvCxnSpPr>
            <a:cxnSpLocks/>
            <a:stCxn id="7" idx="6"/>
            <a:endCxn id="98" idx="2"/>
          </p:cNvCxnSpPr>
          <p:nvPr/>
        </p:nvCxnSpPr>
        <p:spPr>
          <a:xfrm>
            <a:off x="6502769" y="2589476"/>
            <a:ext cx="1049671" cy="134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Rechthoek 101">
            <a:extLst>
              <a:ext uri="{FF2B5EF4-FFF2-40B4-BE49-F238E27FC236}">
                <a16:creationId xmlns:a16="http://schemas.microsoft.com/office/drawing/2014/main" id="{52782E88-B3D4-EB4D-9D22-50E8CAEACA40}"/>
              </a:ext>
            </a:extLst>
          </p:cNvPr>
          <p:cNvSpPr/>
          <p:nvPr/>
        </p:nvSpPr>
        <p:spPr>
          <a:xfrm>
            <a:off x="6913101" y="25503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32</a:t>
            </a:r>
          </a:p>
        </p:txBody>
      </p:sp>
      <p:cxnSp>
        <p:nvCxnSpPr>
          <p:cNvPr id="103" name="Rechte verbindingslijn 102">
            <a:extLst>
              <a:ext uri="{FF2B5EF4-FFF2-40B4-BE49-F238E27FC236}">
                <a16:creationId xmlns:a16="http://schemas.microsoft.com/office/drawing/2014/main" id="{A2A6F99B-9084-9E4D-8888-98FD367EE090}"/>
              </a:ext>
            </a:extLst>
          </p:cNvPr>
          <p:cNvCxnSpPr>
            <a:cxnSpLocks/>
            <a:stCxn id="42" idx="7"/>
            <a:endCxn id="98" idx="3"/>
          </p:cNvCxnSpPr>
          <p:nvPr/>
        </p:nvCxnSpPr>
        <p:spPr>
          <a:xfrm flipV="1">
            <a:off x="6406701" y="2961968"/>
            <a:ext cx="1283053" cy="4842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Rechthoek 105">
            <a:extLst>
              <a:ext uri="{FF2B5EF4-FFF2-40B4-BE49-F238E27FC236}">
                <a16:creationId xmlns:a16="http://schemas.microsoft.com/office/drawing/2014/main" id="{598C6CC4-E69C-4B4F-84D2-B029857C503A}"/>
              </a:ext>
            </a:extLst>
          </p:cNvPr>
          <p:cNvSpPr/>
          <p:nvPr/>
        </p:nvSpPr>
        <p:spPr>
          <a:xfrm>
            <a:off x="6868137" y="308091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33</a:t>
            </a:r>
          </a:p>
        </p:txBody>
      </p:sp>
      <p:sp>
        <p:nvSpPr>
          <p:cNvPr id="30" name="Vrije vorm 29">
            <a:extLst>
              <a:ext uri="{FF2B5EF4-FFF2-40B4-BE49-F238E27FC236}">
                <a16:creationId xmlns:a16="http://schemas.microsoft.com/office/drawing/2014/main" id="{800995AD-27E2-6E4D-AB40-8CE0B6DEC630}"/>
              </a:ext>
            </a:extLst>
          </p:cNvPr>
          <p:cNvSpPr/>
          <p:nvPr/>
        </p:nvSpPr>
        <p:spPr>
          <a:xfrm>
            <a:off x="6524501" y="325843"/>
            <a:ext cx="5330427" cy="3908848"/>
          </a:xfrm>
          <a:custGeom>
            <a:avLst/>
            <a:gdLst>
              <a:gd name="connsiteX0" fmla="*/ 0 w 5344510"/>
              <a:gd name="connsiteY0" fmla="*/ 31531 h 2806262"/>
              <a:gd name="connsiteX1" fmla="*/ 4619296 w 5344510"/>
              <a:gd name="connsiteY1" fmla="*/ 0 h 2806262"/>
              <a:gd name="connsiteX2" fmla="*/ 5344510 w 5344510"/>
              <a:gd name="connsiteY2" fmla="*/ 2806262 h 2806262"/>
            </a:gdLst>
            <a:ahLst/>
            <a:cxnLst>
              <a:cxn ang="0">
                <a:pos x="connsiteX0" y="connsiteY0"/>
              </a:cxn>
              <a:cxn ang="0">
                <a:pos x="connsiteX1" y="connsiteY1"/>
              </a:cxn>
              <a:cxn ang="0">
                <a:pos x="connsiteX2" y="connsiteY2"/>
              </a:cxn>
            </a:cxnLst>
            <a:rect l="l" t="t" r="r" b="b"/>
            <a:pathLst>
              <a:path w="5344510" h="2806262">
                <a:moveTo>
                  <a:pt x="0" y="31531"/>
                </a:moveTo>
                <a:lnTo>
                  <a:pt x="4619296" y="0"/>
                </a:lnTo>
                <a:lnTo>
                  <a:pt x="5344510" y="2806262"/>
                </a:ln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rgbClr val="FF0000"/>
              </a:solidFill>
            </a:endParaRPr>
          </a:p>
        </p:txBody>
      </p:sp>
      <p:sp>
        <p:nvSpPr>
          <p:cNvPr id="110" name="Ovaal 109">
            <a:extLst>
              <a:ext uri="{FF2B5EF4-FFF2-40B4-BE49-F238E27FC236}">
                <a16:creationId xmlns:a16="http://schemas.microsoft.com/office/drawing/2014/main" id="{0CCA0EC5-8221-1943-B00A-7DA9E4E50186}"/>
              </a:ext>
            </a:extLst>
          </p:cNvPr>
          <p:cNvSpPr/>
          <p:nvPr/>
        </p:nvSpPr>
        <p:spPr>
          <a:xfrm>
            <a:off x="4261025" y="1502503"/>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Relevante Relatie</a:t>
            </a:r>
          </a:p>
        </p:txBody>
      </p:sp>
      <p:cxnSp>
        <p:nvCxnSpPr>
          <p:cNvPr id="111" name="Rechte verbindingslijn 110">
            <a:extLst>
              <a:ext uri="{FF2B5EF4-FFF2-40B4-BE49-F238E27FC236}">
                <a16:creationId xmlns:a16="http://schemas.microsoft.com/office/drawing/2014/main" id="{E5A30663-DCA2-A740-B977-7145AD03C457}"/>
              </a:ext>
            </a:extLst>
          </p:cNvPr>
          <p:cNvCxnSpPr>
            <a:cxnSpLocks/>
            <a:stCxn id="42" idx="1"/>
            <a:endCxn id="110" idx="4"/>
          </p:cNvCxnSpPr>
          <p:nvPr/>
        </p:nvCxnSpPr>
        <p:spPr>
          <a:xfrm flipH="1" flipV="1">
            <a:off x="4729844" y="2175364"/>
            <a:ext cx="1013848" cy="1270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Rechthoek 113">
            <a:extLst>
              <a:ext uri="{FF2B5EF4-FFF2-40B4-BE49-F238E27FC236}">
                <a16:creationId xmlns:a16="http://schemas.microsoft.com/office/drawing/2014/main" id="{5CEA2FDD-F6C9-1C4A-9B26-596E54C329E6}"/>
              </a:ext>
            </a:extLst>
          </p:cNvPr>
          <p:cNvSpPr/>
          <p:nvPr/>
        </p:nvSpPr>
        <p:spPr>
          <a:xfrm>
            <a:off x="4929018" y="2412300"/>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35</a:t>
            </a:r>
          </a:p>
        </p:txBody>
      </p:sp>
      <p:cxnSp>
        <p:nvCxnSpPr>
          <p:cNvPr id="112" name="Rechte verbindingslijn 111">
            <a:extLst>
              <a:ext uri="{FF2B5EF4-FFF2-40B4-BE49-F238E27FC236}">
                <a16:creationId xmlns:a16="http://schemas.microsoft.com/office/drawing/2014/main" id="{24F049DB-9632-0F44-A274-3A6E3D83B9B5}"/>
              </a:ext>
            </a:extLst>
          </p:cNvPr>
          <p:cNvCxnSpPr>
            <a:cxnSpLocks/>
            <a:stCxn id="9" idx="2"/>
          </p:cNvCxnSpPr>
          <p:nvPr/>
        </p:nvCxnSpPr>
        <p:spPr>
          <a:xfrm flipH="1" flipV="1">
            <a:off x="5743693" y="1327911"/>
            <a:ext cx="290174" cy="114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Vrije vorm 9">
            <a:extLst>
              <a:ext uri="{FF2B5EF4-FFF2-40B4-BE49-F238E27FC236}">
                <a16:creationId xmlns:a16="http://schemas.microsoft.com/office/drawing/2014/main" id="{E55A7BB2-4A01-2144-9517-CD3E1A374BB1}"/>
              </a:ext>
            </a:extLst>
          </p:cNvPr>
          <p:cNvSpPr/>
          <p:nvPr/>
        </p:nvSpPr>
        <p:spPr>
          <a:xfrm>
            <a:off x="8678779" y="2919663"/>
            <a:ext cx="3080084" cy="1315453"/>
          </a:xfrm>
          <a:custGeom>
            <a:avLst/>
            <a:gdLst>
              <a:gd name="connsiteX0" fmla="*/ 0 w 3080084"/>
              <a:gd name="connsiteY0" fmla="*/ 866274 h 1315453"/>
              <a:gd name="connsiteX1" fmla="*/ 2005263 w 3080084"/>
              <a:gd name="connsiteY1" fmla="*/ 0 h 1315453"/>
              <a:gd name="connsiteX2" fmla="*/ 3080084 w 3080084"/>
              <a:gd name="connsiteY2" fmla="*/ 1315453 h 1315453"/>
            </a:gdLst>
            <a:ahLst/>
            <a:cxnLst>
              <a:cxn ang="0">
                <a:pos x="connsiteX0" y="connsiteY0"/>
              </a:cxn>
              <a:cxn ang="0">
                <a:pos x="connsiteX1" y="connsiteY1"/>
              </a:cxn>
              <a:cxn ang="0">
                <a:pos x="connsiteX2" y="connsiteY2"/>
              </a:cxn>
            </a:cxnLst>
            <a:rect l="l" t="t" r="r" b="b"/>
            <a:pathLst>
              <a:path w="3080084" h="1315453">
                <a:moveTo>
                  <a:pt x="0" y="866274"/>
                </a:moveTo>
                <a:lnTo>
                  <a:pt x="2005263" y="0"/>
                </a:lnTo>
                <a:lnTo>
                  <a:pt x="3080084" y="131545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3" name="Rechthoek 112">
            <a:extLst>
              <a:ext uri="{FF2B5EF4-FFF2-40B4-BE49-F238E27FC236}">
                <a16:creationId xmlns:a16="http://schemas.microsoft.com/office/drawing/2014/main" id="{4C8ED7B3-231E-E340-AAD2-62977AE63EEA}"/>
              </a:ext>
            </a:extLst>
          </p:cNvPr>
          <p:cNvSpPr/>
          <p:nvPr/>
        </p:nvSpPr>
        <p:spPr>
          <a:xfrm>
            <a:off x="9881871" y="313254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36</a:t>
            </a:r>
          </a:p>
        </p:txBody>
      </p:sp>
      <p:sp>
        <p:nvSpPr>
          <p:cNvPr id="12" name="Vrije vorm 11">
            <a:extLst>
              <a:ext uri="{FF2B5EF4-FFF2-40B4-BE49-F238E27FC236}">
                <a16:creationId xmlns:a16="http://schemas.microsoft.com/office/drawing/2014/main" id="{F32DF4AE-3E1E-D548-B972-1399746CD72A}"/>
              </a:ext>
            </a:extLst>
          </p:cNvPr>
          <p:cNvSpPr/>
          <p:nvPr/>
        </p:nvSpPr>
        <p:spPr>
          <a:xfrm>
            <a:off x="9769642" y="4924926"/>
            <a:ext cx="2149642" cy="1459832"/>
          </a:xfrm>
          <a:custGeom>
            <a:avLst/>
            <a:gdLst>
              <a:gd name="connsiteX0" fmla="*/ 0 w 2149642"/>
              <a:gd name="connsiteY0" fmla="*/ 1459832 h 1459832"/>
              <a:gd name="connsiteX1" fmla="*/ 2149642 w 2149642"/>
              <a:gd name="connsiteY1" fmla="*/ 1443790 h 1459832"/>
              <a:gd name="connsiteX2" fmla="*/ 2133600 w 2149642"/>
              <a:gd name="connsiteY2" fmla="*/ 0 h 1459832"/>
            </a:gdLst>
            <a:ahLst/>
            <a:cxnLst>
              <a:cxn ang="0">
                <a:pos x="connsiteX0" y="connsiteY0"/>
              </a:cxn>
              <a:cxn ang="0">
                <a:pos x="connsiteX1" y="connsiteY1"/>
              </a:cxn>
              <a:cxn ang="0">
                <a:pos x="connsiteX2" y="connsiteY2"/>
              </a:cxn>
            </a:cxnLst>
            <a:rect l="l" t="t" r="r" b="b"/>
            <a:pathLst>
              <a:path w="2149642" h="1459832">
                <a:moveTo>
                  <a:pt x="0" y="1459832"/>
                </a:moveTo>
                <a:lnTo>
                  <a:pt x="2149642" y="1443790"/>
                </a:lnTo>
                <a:lnTo>
                  <a:pt x="213360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75AF6B74-A728-DE45-8966-09DF0816B514}"/>
              </a:ext>
            </a:extLst>
          </p:cNvPr>
          <p:cNvSpPr/>
          <p:nvPr/>
        </p:nvSpPr>
        <p:spPr>
          <a:xfrm>
            <a:off x="10958223" y="623376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37</a:t>
            </a:r>
          </a:p>
        </p:txBody>
      </p:sp>
      <p:sp>
        <p:nvSpPr>
          <p:cNvPr id="27" name="Vrije vorm 26">
            <a:extLst>
              <a:ext uri="{FF2B5EF4-FFF2-40B4-BE49-F238E27FC236}">
                <a16:creationId xmlns:a16="http://schemas.microsoft.com/office/drawing/2014/main" id="{8EBDD92B-A390-F543-8C05-7ED0D48C413F}"/>
              </a:ext>
            </a:extLst>
          </p:cNvPr>
          <p:cNvSpPr/>
          <p:nvPr/>
        </p:nvSpPr>
        <p:spPr>
          <a:xfrm>
            <a:off x="8343900" y="4414838"/>
            <a:ext cx="628650" cy="2728912"/>
          </a:xfrm>
          <a:custGeom>
            <a:avLst/>
            <a:gdLst>
              <a:gd name="connsiteX0" fmla="*/ 628650 w 628650"/>
              <a:gd name="connsiteY0" fmla="*/ 2728912 h 2728912"/>
              <a:gd name="connsiteX1" fmla="*/ 0 w 628650"/>
              <a:gd name="connsiteY1" fmla="*/ 2257425 h 2728912"/>
              <a:gd name="connsiteX2" fmla="*/ 0 w 628650"/>
              <a:gd name="connsiteY2" fmla="*/ 0 h 2728912"/>
            </a:gdLst>
            <a:ahLst/>
            <a:cxnLst>
              <a:cxn ang="0">
                <a:pos x="connsiteX0" y="connsiteY0"/>
              </a:cxn>
              <a:cxn ang="0">
                <a:pos x="connsiteX1" y="connsiteY1"/>
              </a:cxn>
              <a:cxn ang="0">
                <a:pos x="connsiteX2" y="connsiteY2"/>
              </a:cxn>
            </a:cxnLst>
            <a:rect l="l" t="t" r="r" b="b"/>
            <a:pathLst>
              <a:path w="628650" h="2728912">
                <a:moveTo>
                  <a:pt x="628650" y="2728912"/>
                </a:moveTo>
                <a:lnTo>
                  <a:pt x="0" y="2257425"/>
                </a:ln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7" name="Rechthoek 156">
            <a:extLst>
              <a:ext uri="{FF2B5EF4-FFF2-40B4-BE49-F238E27FC236}">
                <a16:creationId xmlns:a16="http://schemas.microsoft.com/office/drawing/2014/main" id="{02A32CD4-048E-ED4F-8883-41186161B782}"/>
              </a:ext>
            </a:extLst>
          </p:cNvPr>
          <p:cNvSpPr/>
          <p:nvPr/>
        </p:nvSpPr>
        <p:spPr>
          <a:xfrm>
            <a:off x="8248967" y="6172687"/>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28</a:t>
            </a:r>
          </a:p>
        </p:txBody>
      </p:sp>
      <p:cxnSp>
        <p:nvCxnSpPr>
          <p:cNvPr id="121" name="Rechte verbindingslijn 120">
            <a:extLst>
              <a:ext uri="{FF2B5EF4-FFF2-40B4-BE49-F238E27FC236}">
                <a16:creationId xmlns:a16="http://schemas.microsoft.com/office/drawing/2014/main" id="{465A924E-D5E4-400A-A793-9FC87F973DA1}"/>
              </a:ext>
            </a:extLst>
          </p:cNvPr>
          <p:cNvCxnSpPr>
            <a:cxnSpLocks/>
            <a:stCxn id="9" idx="6"/>
          </p:cNvCxnSpPr>
          <p:nvPr/>
        </p:nvCxnSpPr>
        <p:spPr>
          <a:xfrm flipV="1">
            <a:off x="6971504" y="325843"/>
            <a:ext cx="2456017" cy="1116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Rechthoek 108">
            <a:extLst>
              <a:ext uri="{FF2B5EF4-FFF2-40B4-BE49-F238E27FC236}">
                <a16:creationId xmlns:a16="http://schemas.microsoft.com/office/drawing/2014/main" id="{1B95D5AF-880F-DD49-8556-CAFEEFECD570}"/>
              </a:ext>
            </a:extLst>
          </p:cNvPr>
          <p:cNvSpPr/>
          <p:nvPr/>
        </p:nvSpPr>
        <p:spPr>
          <a:xfrm>
            <a:off x="9266742" y="23625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34</a:t>
            </a:r>
          </a:p>
        </p:txBody>
      </p:sp>
      <p:sp>
        <p:nvSpPr>
          <p:cNvPr id="18" name="Rechthoek 17">
            <a:extLst>
              <a:ext uri="{FF2B5EF4-FFF2-40B4-BE49-F238E27FC236}">
                <a16:creationId xmlns:a16="http://schemas.microsoft.com/office/drawing/2014/main" id="{FFEACFA8-4136-3841-A9F2-6073DA80ADDA}"/>
              </a:ext>
            </a:extLst>
          </p:cNvPr>
          <p:cNvSpPr/>
          <p:nvPr/>
        </p:nvSpPr>
        <p:spPr>
          <a:xfrm>
            <a:off x="5662383" y="1229303"/>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2</a:t>
            </a:r>
          </a:p>
        </p:txBody>
      </p:sp>
      <p:cxnSp>
        <p:nvCxnSpPr>
          <p:cNvPr id="28" name="Kromme verbindingslijn 27">
            <a:extLst>
              <a:ext uri="{FF2B5EF4-FFF2-40B4-BE49-F238E27FC236}">
                <a16:creationId xmlns:a16="http://schemas.microsoft.com/office/drawing/2014/main" id="{CBA72391-68CC-D14C-B65B-F422BA298D8B}"/>
              </a:ext>
            </a:extLst>
          </p:cNvPr>
          <p:cNvCxnSpPr>
            <a:cxnSpLocks/>
            <a:stCxn id="20" idx="1"/>
          </p:cNvCxnSpPr>
          <p:nvPr/>
        </p:nvCxnSpPr>
        <p:spPr>
          <a:xfrm rot="5400000" flipH="1" flipV="1">
            <a:off x="3690315" y="4321361"/>
            <a:ext cx="98538" cy="254450"/>
          </a:xfrm>
          <a:prstGeom prst="curvedConnector4">
            <a:avLst>
              <a:gd name="adj1" fmla="val 343448"/>
              <a:gd name="adj2" fmla="val 10020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hthoek 121">
            <a:extLst>
              <a:ext uri="{FF2B5EF4-FFF2-40B4-BE49-F238E27FC236}">
                <a16:creationId xmlns:a16="http://schemas.microsoft.com/office/drawing/2014/main" id="{BBA99602-C044-8F44-9360-34DB25265F6E}"/>
              </a:ext>
            </a:extLst>
          </p:cNvPr>
          <p:cNvSpPr/>
          <p:nvPr/>
        </p:nvSpPr>
        <p:spPr>
          <a:xfrm>
            <a:off x="3646662" y="4011548"/>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38</a:t>
            </a:r>
          </a:p>
        </p:txBody>
      </p:sp>
      <p:sp>
        <p:nvSpPr>
          <p:cNvPr id="124" name="Vrije vorm 123">
            <a:extLst>
              <a:ext uri="{FF2B5EF4-FFF2-40B4-BE49-F238E27FC236}">
                <a16:creationId xmlns:a16="http://schemas.microsoft.com/office/drawing/2014/main" id="{0042E041-893D-C646-9269-E9373289280C}"/>
              </a:ext>
            </a:extLst>
          </p:cNvPr>
          <p:cNvSpPr/>
          <p:nvPr/>
        </p:nvSpPr>
        <p:spPr>
          <a:xfrm>
            <a:off x="1799938" y="4900616"/>
            <a:ext cx="1705609" cy="3257476"/>
          </a:xfrm>
          <a:custGeom>
            <a:avLst/>
            <a:gdLst>
              <a:gd name="connsiteX0" fmla="*/ 8040414 w 8040414"/>
              <a:gd name="connsiteY0" fmla="*/ 4556235 h 6022428"/>
              <a:gd name="connsiteX1" fmla="*/ 3058510 w 8040414"/>
              <a:gd name="connsiteY1" fmla="*/ 6022428 h 6022428"/>
              <a:gd name="connsiteX2" fmla="*/ 0 w 8040414"/>
              <a:gd name="connsiteY2" fmla="*/ 6022428 h 6022428"/>
              <a:gd name="connsiteX3" fmla="*/ 31531 w 8040414"/>
              <a:gd name="connsiteY3" fmla="*/ 0 h 6022428"/>
              <a:gd name="connsiteX4" fmla="*/ 1781503 w 8040414"/>
              <a:gd name="connsiteY4" fmla="*/ 15766 h 6022428"/>
              <a:gd name="connsiteX5" fmla="*/ 1781503 w 8040414"/>
              <a:gd name="connsiteY5" fmla="*/ 15766 h 6022428"/>
              <a:gd name="connsiteX0" fmla="*/ 7300816 w 7300816"/>
              <a:gd name="connsiteY0" fmla="*/ 6372117 h 6372117"/>
              <a:gd name="connsiteX1" fmla="*/ 3058510 w 7300816"/>
              <a:gd name="connsiteY1" fmla="*/ 6022428 h 6372117"/>
              <a:gd name="connsiteX2" fmla="*/ 0 w 7300816"/>
              <a:gd name="connsiteY2" fmla="*/ 6022428 h 6372117"/>
              <a:gd name="connsiteX3" fmla="*/ 31531 w 7300816"/>
              <a:gd name="connsiteY3" fmla="*/ 0 h 6372117"/>
              <a:gd name="connsiteX4" fmla="*/ 1781503 w 7300816"/>
              <a:gd name="connsiteY4" fmla="*/ 15766 h 6372117"/>
              <a:gd name="connsiteX5" fmla="*/ 1781503 w 7300816"/>
              <a:gd name="connsiteY5" fmla="*/ 15766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1781503 w 14058810"/>
              <a:gd name="connsiteY4" fmla="*/ 15766 h 6372117"/>
              <a:gd name="connsiteX5" fmla="*/ 14058810 w 14058810"/>
              <a:gd name="connsiteY5" fmla="*/ 2432391 h 6372117"/>
              <a:gd name="connsiteX0" fmla="*/ 7300816 w 14058810"/>
              <a:gd name="connsiteY0" fmla="*/ 6372117 h 6372117"/>
              <a:gd name="connsiteX1" fmla="*/ 3058510 w 14058810"/>
              <a:gd name="connsiteY1" fmla="*/ 6022428 h 6372117"/>
              <a:gd name="connsiteX2" fmla="*/ 0 w 14058810"/>
              <a:gd name="connsiteY2" fmla="*/ 6022428 h 6372117"/>
              <a:gd name="connsiteX3" fmla="*/ 31531 w 14058810"/>
              <a:gd name="connsiteY3" fmla="*/ 0 h 6372117"/>
              <a:gd name="connsiteX4" fmla="*/ 2964857 w 14058810"/>
              <a:gd name="connsiteY4" fmla="*/ 3306199 h 6372117"/>
              <a:gd name="connsiteX5" fmla="*/ 14058810 w 14058810"/>
              <a:gd name="connsiteY5" fmla="*/ 2432391 h 6372117"/>
              <a:gd name="connsiteX0" fmla="*/ 7300816 w 14058810"/>
              <a:gd name="connsiteY0" fmla="*/ 3939726 h 3939726"/>
              <a:gd name="connsiteX1" fmla="*/ 3058510 w 14058810"/>
              <a:gd name="connsiteY1" fmla="*/ 3590037 h 3939726"/>
              <a:gd name="connsiteX2" fmla="*/ 0 w 14058810"/>
              <a:gd name="connsiteY2" fmla="*/ 3590037 h 3939726"/>
              <a:gd name="connsiteX3" fmla="*/ 2915963 w 14058810"/>
              <a:gd name="connsiteY3" fmla="*/ 2004915 h 3939726"/>
              <a:gd name="connsiteX4" fmla="*/ 2964857 w 14058810"/>
              <a:gd name="connsiteY4" fmla="*/ 873808 h 3939726"/>
              <a:gd name="connsiteX5" fmla="*/ 14058810 w 14058810"/>
              <a:gd name="connsiteY5" fmla="*/ 0 h 3939726"/>
              <a:gd name="connsiteX0" fmla="*/ 4416386 w 11174380"/>
              <a:gd name="connsiteY0" fmla="*/ 3939726 h 3939726"/>
              <a:gd name="connsiteX1" fmla="*/ 174080 w 11174380"/>
              <a:gd name="connsiteY1" fmla="*/ 3590037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 name="connsiteX0" fmla="*/ 4416386 w 11174380"/>
              <a:gd name="connsiteY0" fmla="*/ 3939726 h 3939726"/>
              <a:gd name="connsiteX1" fmla="*/ 26160 w 11174380"/>
              <a:gd name="connsiteY1" fmla="*/ 3603690 h 3939726"/>
              <a:gd name="connsiteX2" fmla="*/ 0 w 11174380"/>
              <a:gd name="connsiteY2" fmla="*/ 3016599 h 3939726"/>
              <a:gd name="connsiteX3" fmla="*/ 31533 w 11174380"/>
              <a:gd name="connsiteY3" fmla="*/ 2004915 h 3939726"/>
              <a:gd name="connsiteX4" fmla="*/ 80427 w 11174380"/>
              <a:gd name="connsiteY4" fmla="*/ 873808 h 3939726"/>
              <a:gd name="connsiteX5" fmla="*/ 11174380 w 11174380"/>
              <a:gd name="connsiteY5" fmla="*/ 0 h 393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74380" h="3939726">
                <a:moveTo>
                  <a:pt x="4416386" y="3939726"/>
                </a:moveTo>
                <a:lnTo>
                  <a:pt x="26160" y="3603690"/>
                </a:lnTo>
                <a:lnTo>
                  <a:pt x="0" y="3016599"/>
                </a:lnTo>
                <a:lnTo>
                  <a:pt x="31533" y="2004915"/>
                </a:lnTo>
                <a:lnTo>
                  <a:pt x="80427" y="873808"/>
                </a:lnTo>
                <a:lnTo>
                  <a:pt x="1117438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F0427B7-D356-1541-8FC5-4612B301202F}"/>
              </a:ext>
            </a:extLst>
          </p:cNvPr>
          <p:cNvSpPr/>
          <p:nvPr/>
        </p:nvSpPr>
        <p:spPr>
          <a:xfrm>
            <a:off x="1690401" y="6528909"/>
            <a:ext cx="206734" cy="237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39</a:t>
            </a:r>
          </a:p>
        </p:txBody>
      </p:sp>
      <p:sp>
        <p:nvSpPr>
          <p:cNvPr id="115" name="Ovaal 114">
            <a:extLst>
              <a:ext uri="{FF2B5EF4-FFF2-40B4-BE49-F238E27FC236}">
                <a16:creationId xmlns:a16="http://schemas.microsoft.com/office/drawing/2014/main" id="{0372077A-12EB-464B-8F6F-EBEE6B08D78C}"/>
              </a:ext>
            </a:extLst>
          </p:cNvPr>
          <p:cNvSpPr/>
          <p:nvPr/>
        </p:nvSpPr>
        <p:spPr>
          <a:xfrm>
            <a:off x="846911" y="1036242"/>
            <a:ext cx="937637" cy="672861"/>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a:t>
            </a:r>
          </a:p>
        </p:txBody>
      </p:sp>
      <p:cxnSp>
        <p:nvCxnSpPr>
          <p:cNvPr id="6" name="Rechte verbindingslijn 5">
            <a:extLst>
              <a:ext uri="{FF2B5EF4-FFF2-40B4-BE49-F238E27FC236}">
                <a16:creationId xmlns:a16="http://schemas.microsoft.com/office/drawing/2014/main" id="{640F0818-E877-EA49-8838-D47F3C55B3CE}"/>
              </a:ext>
            </a:extLst>
          </p:cNvPr>
          <p:cNvCxnSpPr>
            <a:cxnSpLocks/>
            <a:stCxn id="115" idx="4"/>
            <a:endCxn id="19" idx="0"/>
          </p:cNvCxnSpPr>
          <p:nvPr/>
        </p:nvCxnSpPr>
        <p:spPr>
          <a:xfrm>
            <a:off x="1315730" y="1709103"/>
            <a:ext cx="399413" cy="269021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18" name="Rechte verbindingslijn 117">
            <a:extLst>
              <a:ext uri="{FF2B5EF4-FFF2-40B4-BE49-F238E27FC236}">
                <a16:creationId xmlns:a16="http://schemas.microsoft.com/office/drawing/2014/main" id="{8668D40C-B840-A541-A132-A844819CD76E}"/>
              </a:ext>
            </a:extLst>
          </p:cNvPr>
          <p:cNvCxnSpPr>
            <a:cxnSpLocks/>
            <a:stCxn id="115" idx="7"/>
            <a:endCxn id="8" idx="2"/>
          </p:cNvCxnSpPr>
          <p:nvPr/>
        </p:nvCxnSpPr>
        <p:spPr>
          <a:xfrm flipV="1">
            <a:off x="1647234" y="440645"/>
            <a:ext cx="3985708" cy="694135"/>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4" name="Vrije vorm 53">
            <a:extLst>
              <a:ext uri="{FF2B5EF4-FFF2-40B4-BE49-F238E27FC236}">
                <a16:creationId xmlns:a16="http://schemas.microsoft.com/office/drawing/2014/main" id="{3765485E-E8D5-A54A-B1A2-2CA5A40FEB6F}"/>
              </a:ext>
            </a:extLst>
          </p:cNvPr>
          <p:cNvSpPr/>
          <p:nvPr/>
        </p:nvSpPr>
        <p:spPr>
          <a:xfrm>
            <a:off x="1591294" y="1650670"/>
            <a:ext cx="1935677" cy="2945081"/>
          </a:xfrm>
          <a:custGeom>
            <a:avLst/>
            <a:gdLst>
              <a:gd name="connsiteX0" fmla="*/ 0 w 1935677"/>
              <a:gd name="connsiteY0" fmla="*/ 0 h 2945081"/>
              <a:gd name="connsiteX1" fmla="*/ 795646 w 1935677"/>
              <a:gd name="connsiteY1" fmla="*/ 2648198 h 2945081"/>
              <a:gd name="connsiteX2" fmla="*/ 1935677 w 1935677"/>
              <a:gd name="connsiteY2" fmla="*/ 2945081 h 2945081"/>
            </a:gdLst>
            <a:ahLst/>
            <a:cxnLst>
              <a:cxn ang="0">
                <a:pos x="connsiteX0" y="connsiteY0"/>
              </a:cxn>
              <a:cxn ang="0">
                <a:pos x="connsiteX1" y="connsiteY1"/>
              </a:cxn>
              <a:cxn ang="0">
                <a:pos x="connsiteX2" y="connsiteY2"/>
              </a:cxn>
            </a:cxnLst>
            <a:rect l="l" t="t" r="r" b="b"/>
            <a:pathLst>
              <a:path w="1935677" h="2945081">
                <a:moveTo>
                  <a:pt x="0" y="0"/>
                </a:moveTo>
                <a:lnTo>
                  <a:pt x="795646" y="2648198"/>
                </a:lnTo>
                <a:lnTo>
                  <a:pt x="1935677" y="2945081"/>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9" name="Vrije vorm 68">
            <a:extLst>
              <a:ext uri="{FF2B5EF4-FFF2-40B4-BE49-F238E27FC236}">
                <a16:creationId xmlns:a16="http://schemas.microsoft.com/office/drawing/2014/main" id="{CC7E3E86-ABDE-B443-85ED-F94F08C1E246}"/>
              </a:ext>
            </a:extLst>
          </p:cNvPr>
          <p:cNvSpPr/>
          <p:nvPr/>
        </p:nvSpPr>
        <p:spPr>
          <a:xfrm>
            <a:off x="1769423" y="1330036"/>
            <a:ext cx="3883232" cy="1080655"/>
          </a:xfrm>
          <a:custGeom>
            <a:avLst/>
            <a:gdLst>
              <a:gd name="connsiteX0" fmla="*/ 0 w 3883232"/>
              <a:gd name="connsiteY0" fmla="*/ 71252 h 1080655"/>
              <a:gd name="connsiteX1" fmla="*/ 3586348 w 3883232"/>
              <a:gd name="connsiteY1" fmla="*/ 0 h 1080655"/>
              <a:gd name="connsiteX2" fmla="*/ 3883232 w 3883232"/>
              <a:gd name="connsiteY2" fmla="*/ 1080655 h 1080655"/>
            </a:gdLst>
            <a:ahLst/>
            <a:cxnLst>
              <a:cxn ang="0">
                <a:pos x="connsiteX0" y="connsiteY0"/>
              </a:cxn>
              <a:cxn ang="0">
                <a:pos x="connsiteX1" y="connsiteY1"/>
              </a:cxn>
              <a:cxn ang="0">
                <a:pos x="connsiteX2" y="connsiteY2"/>
              </a:cxn>
            </a:cxnLst>
            <a:rect l="l" t="t" r="r" b="b"/>
            <a:pathLst>
              <a:path w="3883232" h="1080655">
                <a:moveTo>
                  <a:pt x="0" y="71252"/>
                </a:moveTo>
                <a:lnTo>
                  <a:pt x="3586348" y="0"/>
                </a:lnTo>
                <a:lnTo>
                  <a:pt x="3883232" y="1080655"/>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70" name="Vrije vorm 69">
            <a:extLst>
              <a:ext uri="{FF2B5EF4-FFF2-40B4-BE49-F238E27FC236}">
                <a16:creationId xmlns:a16="http://schemas.microsoft.com/office/drawing/2014/main" id="{EB77E05D-4C8B-B14D-8BEC-7E65E6C40471}"/>
              </a:ext>
            </a:extLst>
          </p:cNvPr>
          <p:cNvSpPr/>
          <p:nvPr/>
        </p:nvSpPr>
        <p:spPr>
          <a:xfrm>
            <a:off x="1472540" y="59377"/>
            <a:ext cx="10628416" cy="4215740"/>
          </a:xfrm>
          <a:custGeom>
            <a:avLst/>
            <a:gdLst>
              <a:gd name="connsiteX0" fmla="*/ 0 w 10628416"/>
              <a:gd name="connsiteY0" fmla="*/ 985652 h 4215740"/>
              <a:gd name="connsiteX1" fmla="*/ 4227616 w 10628416"/>
              <a:gd name="connsiteY1" fmla="*/ 0 h 4215740"/>
              <a:gd name="connsiteX2" fmla="*/ 10189029 w 10628416"/>
              <a:gd name="connsiteY2" fmla="*/ 47501 h 4215740"/>
              <a:gd name="connsiteX3" fmla="*/ 10628416 w 10628416"/>
              <a:gd name="connsiteY3" fmla="*/ 4215740 h 4215740"/>
            </a:gdLst>
            <a:ahLst/>
            <a:cxnLst>
              <a:cxn ang="0">
                <a:pos x="connsiteX0" y="connsiteY0"/>
              </a:cxn>
              <a:cxn ang="0">
                <a:pos x="connsiteX1" y="connsiteY1"/>
              </a:cxn>
              <a:cxn ang="0">
                <a:pos x="connsiteX2" y="connsiteY2"/>
              </a:cxn>
              <a:cxn ang="0">
                <a:pos x="connsiteX3" y="connsiteY3"/>
              </a:cxn>
            </a:cxnLst>
            <a:rect l="l" t="t" r="r" b="b"/>
            <a:pathLst>
              <a:path w="10628416" h="4215740">
                <a:moveTo>
                  <a:pt x="0" y="985652"/>
                </a:moveTo>
                <a:lnTo>
                  <a:pt x="4227616" y="0"/>
                </a:lnTo>
                <a:lnTo>
                  <a:pt x="10189029" y="47501"/>
                </a:lnTo>
                <a:lnTo>
                  <a:pt x="10628416" y="4215740"/>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76" name="Vrije vorm 75">
            <a:extLst>
              <a:ext uri="{FF2B5EF4-FFF2-40B4-BE49-F238E27FC236}">
                <a16:creationId xmlns:a16="http://schemas.microsoft.com/office/drawing/2014/main" id="{3D248930-96D3-4F4E-9F9D-9FB522B2AC89}"/>
              </a:ext>
            </a:extLst>
          </p:cNvPr>
          <p:cNvSpPr/>
          <p:nvPr/>
        </p:nvSpPr>
        <p:spPr>
          <a:xfrm>
            <a:off x="368135" y="1615044"/>
            <a:ext cx="8930244" cy="7695211"/>
          </a:xfrm>
          <a:custGeom>
            <a:avLst/>
            <a:gdLst>
              <a:gd name="connsiteX0" fmla="*/ 605642 w 8930244"/>
              <a:gd name="connsiteY0" fmla="*/ 0 h 7695211"/>
              <a:gd name="connsiteX1" fmla="*/ 0 w 8930244"/>
              <a:gd name="connsiteY1" fmla="*/ 878774 h 7695211"/>
              <a:gd name="connsiteX2" fmla="*/ 11875 w 8930244"/>
              <a:gd name="connsiteY2" fmla="*/ 7695211 h 7695211"/>
              <a:gd name="connsiteX3" fmla="*/ 8930244 w 8930244"/>
              <a:gd name="connsiteY3" fmla="*/ 7683335 h 7695211"/>
              <a:gd name="connsiteX4" fmla="*/ 8906494 w 8930244"/>
              <a:gd name="connsiteY4" fmla="*/ 7291450 h 7695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0244" h="7695211">
                <a:moveTo>
                  <a:pt x="605642" y="0"/>
                </a:moveTo>
                <a:lnTo>
                  <a:pt x="0" y="878774"/>
                </a:lnTo>
                <a:cubicBezTo>
                  <a:pt x="3958" y="3150920"/>
                  <a:pt x="7917" y="5423065"/>
                  <a:pt x="11875" y="7695211"/>
                </a:cubicBezTo>
                <a:lnTo>
                  <a:pt x="8930244" y="7683335"/>
                </a:lnTo>
                <a:lnTo>
                  <a:pt x="8906494" y="7291450"/>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chemeClr val="tx1"/>
              </a:solidFill>
            </a:endParaRPr>
          </a:p>
        </p:txBody>
      </p:sp>
      <p:sp>
        <p:nvSpPr>
          <p:cNvPr id="78" name="Tekstvak 77">
            <a:extLst>
              <a:ext uri="{FF2B5EF4-FFF2-40B4-BE49-F238E27FC236}">
                <a16:creationId xmlns:a16="http://schemas.microsoft.com/office/drawing/2014/main" id="{CDDC17A9-73D7-2F4B-A753-AEB410C0DC54}"/>
              </a:ext>
            </a:extLst>
          </p:cNvPr>
          <p:cNvSpPr txBox="1"/>
          <p:nvPr/>
        </p:nvSpPr>
        <p:spPr>
          <a:xfrm>
            <a:off x="10039737" y="6925125"/>
            <a:ext cx="2534711" cy="2092881"/>
          </a:xfrm>
          <a:prstGeom prst="rect">
            <a:avLst/>
          </a:prstGeom>
          <a:noFill/>
          <a:ln>
            <a:solidFill>
              <a:schemeClr val="accent1"/>
            </a:solidFill>
          </a:ln>
        </p:spPr>
        <p:txBody>
          <a:bodyPr wrap="square" rtlCol="0">
            <a:spAutoFit/>
          </a:bodyPr>
          <a:lstStyle/>
          <a:p>
            <a:r>
              <a:rPr lang="nl-NL" sz="1000" dirty="0"/>
              <a:t>In dit model is aangegeven via welke entiteiten we de (eenduidige) koppeling met een enterprise leggen. In beginsel zijn alle entiteiten gekoppeld aan één enterprise, in de implementatie is het niet nodig om alle entiteiten aan de entiteit ‘enterprise’ te koppelen. In dit schema staan de minimaal noodzakelijke relaties weergegeven. De overige entiteiten zijn eenduidig verbonden met een entiteit die rechtstreeks is gekoppeld aan de entiteit ’enterprise’ en zijn daarmee indirect ook gekoppeld aan de betreffende enterprise </a:t>
            </a:r>
          </a:p>
        </p:txBody>
      </p:sp>
      <p:cxnSp>
        <p:nvCxnSpPr>
          <p:cNvPr id="126" name="Rechte verbindingslijn 125">
            <a:extLst>
              <a:ext uri="{FF2B5EF4-FFF2-40B4-BE49-F238E27FC236}">
                <a16:creationId xmlns:a16="http://schemas.microsoft.com/office/drawing/2014/main" id="{7E27E41E-3457-AB4F-AE3B-54F21BC5B44C}"/>
              </a:ext>
            </a:extLst>
          </p:cNvPr>
          <p:cNvCxnSpPr>
            <a:cxnSpLocks/>
            <a:endCxn id="9" idx="1"/>
          </p:cNvCxnSpPr>
          <p:nvPr/>
        </p:nvCxnSpPr>
        <p:spPr>
          <a:xfrm flipV="1">
            <a:off x="1769423" y="1204456"/>
            <a:ext cx="4401758" cy="248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0" name="Vrije vorm 39">
            <a:extLst>
              <a:ext uri="{FF2B5EF4-FFF2-40B4-BE49-F238E27FC236}">
                <a16:creationId xmlns:a16="http://schemas.microsoft.com/office/drawing/2014/main" id="{3DB3FA9B-37B2-7849-BADE-51C6F2C32C9B}"/>
              </a:ext>
            </a:extLst>
          </p:cNvPr>
          <p:cNvSpPr/>
          <p:nvPr/>
        </p:nvSpPr>
        <p:spPr>
          <a:xfrm>
            <a:off x="1724628" y="1539433"/>
            <a:ext cx="3993266" cy="1898248"/>
          </a:xfrm>
          <a:custGeom>
            <a:avLst/>
            <a:gdLst>
              <a:gd name="connsiteX0" fmla="*/ 0 w 3993266"/>
              <a:gd name="connsiteY0" fmla="*/ 0 h 1898248"/>
              <a:gd name="connsiteX1" fmla="*/ 2025569 w 3993266"/>
              <a:gd name="connsiteY1" fmla="*/ 335666 h 1898248"/>
              <a:gd name="connsiteX2" fmla="*/ 3993266 w 3993266"/>
              <a:gd name="connsiteY2" fmla="*/ 1898248 h 1898248"/>
            </a:gdLst>
            <a:ahLst/>
            <a:cxnLst>
              <a:cxn ang="0">
                <a:pos x="connsiteX0" y="connsiteY0"/>
              </a:cxn>
              <a:cxn ang="0">
                <a:pos x="connsiteX1" y="connsiteY1"/>
              </a:cxn>
              <a:cxn ang="0">
                <a:pos x="connsiteX2" y="connsiteY2"/>
              </a:cxn>
            </a:cxnLst>
            <a:rect l="l" t="t" r="r" b="b"/>
            <a:pathLst>
              <a:path w="3993266" h="1898248">
                <a:moveTo>
                  <a:pt x="0" y="0"/>
                </a:moveTo>
                <a:lnTo>
                  <a:pt x="2025569" y="335666"/>
                </a:lnTo>
                <a:lnTo>
                  <a:pt x="3993266" y="1898248"/>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solidFill>
                <a:schemeClr val="tx1"/>
              </a:solidFill>
            </a:endParaRPr>
          </a:p>
        </p:txBody>
      </p:sp>
    </p:spTree>
    <p:extLst>
      <p:ext uri="{BB962C8B-B14F-4D97-AF65-F5344CB8AC3E}">
        <p14:creationId xmlns:p14="http://schemas.microsoft.com/office/powerpoint/2010/main" val="233189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1809828188"/>
              </p:ext>
            </p:extLst>
          </p:nvPr>
        </p:nvGraphicFramePr>
        <p:xfrm>
          <a:off x="236482" y="311270"/>
          <a:ext cx="12360166" cy="7818120"/>
        </p:xfrm>
        <a:graphic>
          <a:graphicData uri="http://schemas.openxmlformats.org/drawingml/2006/table">
            <a:tbl>
              <a:tblPr firstRow="1" bandRow="1">
                <a:tableStyleId>{5C22544A-7EE6-4342-B048-85BDC9FD1C3A}</a:tableStyleId>
              </a:tblPr>
              <a:tblGrid>
                <a:gridCol w="804416">
                  <a:extLst>
                    <a:ext uri="{9D8B030D-6E8A-4147-A177-3AD203B41FA5}">
                      <a16:colId xmlns:a16="http://schemas.microsoft.com/office/drawing/2014/main" val="4136878025"/>
                    </a:ext>
                  </a:extLst>
                </a:gridCol>
                <a:gridCol w="3996323">
                  <a:extLst>
                    <a:ext uri="{9D8B030D-6E8A-4147-A177-3AD203B41FA5}">
                      <a16:colId xmlns:a16="http://schemas.microsoft.com/office/drawing/2014/main" val="99157685"/>
                    </a:ext>
                  </a:extLst>
                </a:gridCol>
                <a:gridCol w="3834063">
                  <a:extLst>
                    <a:ext uri="{9D8B030D-6E8A-4147-A177-3AD203B41FA5}">
                      <a16:colId xmlns:a16="http://schemas.microsoft.com/office/drawing/2014/main" val="2180742915"/>
                    </a:ext>
                  </a:extLst>
                </a:gridCol>
                <a:gridCol w="3725364">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1</a:t>
                      </a:r>
                    </a:p>
                  </a:txBody>
                  <a:tcPr/>
                </a:tc>
                <a:tc>
                  <a:txBody>
                    <a:bodyPr/>
                    <a:lstStyle/>
                    <a:p>
                      <a:r>
                        <a:rPr lang="nl-NL" sz="1100" dirty="0"/>
                        <a:t>Relatienaam: vervulling</a:t>
                      </a:r>
                    </a:p>
                    <a:p>
                      <a:r>
                        <a:rPr lang="nl-NL" sz="1100" dirty="0"/>
                        <a:t>Heen: </a:t>
                      </a:r>
                      <a:r>
                        <a:rPr lang="nl-NL" sz="1100" b="1" dirty="0"/>
                        <a:t>Stakeholder</a:t>
                      </a:r>
                      <a:r>
                        <a:rPr lang="nl-NL" sz="1100" dirty="0"/>
                        <a:t> vervult </a:t>
                      </a:r>
                      <a:r>
                        <a:rPr lang="nl-NL" sz="1100" b="1" dirty="0"/>
                        <a:t>Rol</a:t>
                      </a:r>
                    </a:p>
                    <a:p>
                      <a:r>
                        <a:rPr lang="nl-NL" sz="1100" dirty="0"/>
                        <a:t>Terug: </a:t>
                      </a:r>
                      <a:r>
                        <a:rPr lang="nl-NL" sz="1100" b="1" dirty="0"/>
                        <a:t>Rol</a:t>
                      </a:r>
                      <a:r>
                        <a:rPr lang="nl-NL" sz="1100" dirty="0"/>
                        <a:t> wordt vervuld door </a:t>
                      </a:r>
                      <a:r>
                        <a:rPr lang="nl-NL" sz="1100" b="1" dirty="0"/>
                        <a:t>Stakeholder</a:t>
                      </a:r>
                    </a:p>
                  </a:txBody>
                  <a:tcPr/>
                </a:tc>
                <a:tc>
                  <a:txBody>
                    <a:bodyPr/>
                    <a:lstStyle/>
                    <a:p>
                      <a:r>
                        <a:rPr lang="nl-NL" sz="1100" dirty="0"/>
                        <a:t>Stakeholder kan meerdere rollen vervullen</a:t>
                      </a:r>
                    </a:p>
                    <a:p>
                      <a:r>
                        <a:rPr lang="nl-NL" sz="1100" dirty="0"/>
                        <a:t>Rol kan door meerdere stakeholders worden vervuld</a:t>
                      </a:r>
                    </a:p>
                  </a:txBody>
                  <a:tcPr/>
                </a:tc>
                <a:tc>
                  <a:txBody>
                    <a:bodyPr/>
                    <a:lstStyle/>
                    <a:p>
                      <a:r>
                        <a:rPr lang="nl-NL" sz="1100" dirty="0"/>
                        <a:t>Tabblad ‘Opdracht’. Hier staan de stakeholders, met twee rollen (Kernteamlid en Perspectiefeigenaar). </a:t>
                      </a:r>
                    </a:p>
                  </a:txBody>
                  <a:tcPr/>
                </a:tc>
                <a:extLst>
                  <a:ext uri="{0D108BD9-81ED-4DB2-BD59-A6C34878D82A}">
                    <a16:rowId xmlns:a16="http://schemas.microsoft.com/office/drawing/2014/main" val="932937206"/>
                  </a:ext>
                </a:extLst>
              </a:tr>
              <a:tr h="370840">
                <a:tc>
                  <a:txBody>
                    <a:bodyPr/>
                    <a:lstStyle/>
                    <a:p>
                      <a:r>
                        <a:rPr lang="nl-NL" sz="1100" dirty="0"/>
                        <a:t>2</a:t>
                      </a:r>
                    </a:p>
                  </a:txBody>
                  <a:tcPr/>
                </a:tc>
                <a:tc>
                  <a:txBody>
                    <a:bodyPr/>
                    <a:lstStyle/>
                    <a:p>
                      <a:r>
                        <a:rPr lang="nl-NL" sz="1100" dirty="0"/>
                        <a:t>Relatienaam: perspectiefeigenaarschap</a:t>
                      </a:r>
                    </a:p>
                    <a:p>
                      <a:r>
                        <a:rPr lang="nl-NL" sz="1100" b="1" dirty="0"/>
                        <a:t>Stakeholder</a:t>
                      </a:r>
                      <a:r>
                        <a:rPr lang="nl-NL" sz="1100" dirty="0"/>
                        <a:t> vervult </a:t>
                      </a:r>
                      <a:r>
                        <a:rPr lang="nl-NL" sz="1100" b="1" dirty="0"/>
                        <a:t>Rol</a:t>
                      </a:r>
                      <a:r>
                        <a:rPr lang="nl-NL" sz="1100" dirty="0"/>
                        <a:t> voor </a:t>
                      </a:r>
                      <a:r>
                        <a:rPr lang="nl-NL" sz="1100" b="1" dirty="0"/>
                        <a:t>Perspectief</a:t>
                      </a:r>
                    </a:p>
                  </a:txBody>
                  <a:tcPr/>
                </a:tc>
                <a:tc>
                  <a:txBody>
                    <a:bodyPr/>
                    <a:lstStyle/>
                    <a:p>
                      <a:r>
                        <a:rPr lang="nl-NL" sz="1100" dirty="0"/>
                        <a:t>Relatie tussen stakeholder,  rol en perspectief kan alleen worden gelegd als de rol=perspectiefeigenaar</a:t>
                      </a:r>
                    </a:p>
                    <a:p>
                      <a:r>
                        <a:rPr lang="nl-NL" sz="1100" dirty="0"/>
                        <a:t>Een stakeholder kan voor meerdere perspectieven de rol van perspectiefeigenaar vervullen</a:t>
                      </a:r>
                    </a:p>
                    <a:p>
                      <a:r>
                        <a:rPr lang="nl-NL" sz="1100" dirty="0"/>
                        <a:t>Een perspectief kan meerdere stakeholders in de rol van perspectiefeigenaar hebben</a:t>
                      </a:r>
                    </a:p>
                  </a:txBody>
                  <a:tcPr/>
                </a:tc>
                <a:tc>
                  <a:txBody>
                    <a:bodyPr/>
                    <a:lstStyle/>
                    <a:p>
                      <a:r>
                        <a:rPr lang="nl-NL" sz="1100" dirty="0"/>
                        <a:t>Tabblad ‘Opdracht’, in kolom F (vanaf F25) staan de perspectieven van de stakeholders met de rol perspectiefeigenaar</a:t>
                      </a:r>
                    </a:p>
                  </a:txBody>
                  <a:tcPr/>
                </a:tc>
                <a:extLst>
                  <a:ext uri="{0D108BD9-81ED-4DB2-BD59-A6C34878D82A}">
                    <a16:rowId xmlns:a16="http://schemas.microsoft.com/office/drawing/2014/main" val="3698497944"/>
                  </a:ext>
                </a:extLst>
              </a:tr>
              <a:tr h="370840">
                <a:tc>
                  <a:txBody>
                    <a:bodyPr/>
                    <a:lstStyle/>
                    <a:p>
                      <a:r>
                        <a:rPr lang="nl-NL" sz="1100" dirty="0"/>
                        <a:t>3</a:t>
                      </a:r>
                    </a:p>
                  </a:txBody>
                  <a:tcPr/>
                </a:tc>
                <a:tc>
                  <a:txBody>
                    <a:bodyPr/>
                    <a:lstStyle/>
                    <a:p>
                      <a:r>
                        <a:rPr lang="nl-NL" sz="1100" dirty="0"/>
                        <a:t>Relatienaam: herkomst</a:t>
                      </a:r>
                    </a:p>
                    <a:p>
                      <a:r>
                        <a:rPr lang="nl-NL" sz="1100" dirty="0"/>
                        <a:t>Heen: </a:t>
                      </a:r>
                      <a:r>
                        <a:rPr lang="nl-NL" sz="1100" b="1" dirty="0"/>
                        <a:t>Bron</a:t>
                      </a:r>
                      <a:r>
                        <a:rPr lang="nl-NL" sz="1100" dirty="0"/>
                        <a:t> bevat </a:t>
                      </a:r>
                      <a:r>
                        <a:rPr lang="nl-NL" sz="1100" b="1" dirty="0"/>
                        <a:t>Uitspraak</a:t>
                      </a:r>
                    </a:p>
                    <a:p>
                      <a:r>
                        <a:rPr lang="nl-NL" sz="1100" dirty="0"/>
                        <a:t>Terug: </a:t>
                      </a:r>
                      <a:r>
                        <a:rPr lang="nl-NL" sz="1100" b="1" dirty="0"/>
                        <a:t>Uitspraak</a:t>
                      </a:r>
                      <a:r>
                        <a:rPr lang="nl-NL" sz="1100" dirty="0"/>
                        <a:t> is afkomstig uit </a:t>
                      </a:r>
                      <a:r>
                        <a:rPr lang="nl-NL" sz="1100" b="1" dirty="0"/>
                        <a:t>Bron</a:t>
                      </a:r>
                    </a:p>
                  </a:txBody>
                  <a:tcPr/>
                </a:tc>
                <a:tc>
                  <a:txBody>
                    <a:bodyPr/>
                    <a:lstStyle/>
                    <a:p>
                      <a:r>
                        <a:rPr lang="nl-NL" sz="1100" dirty="0"/>
                        <a:t>Uitspraak is afkomstig uit één bron</a:t>
                      </a:r>
                    </a:p>
                    <a:p>
                      <a:r>
                        <a:rPr lang="nl-NL" sz="1100" dirty="0"/>
                        <a:t>Een bron kan meerdere uitspraken bevatten</a:t>
                      </a:r>
                    </a:p>
                  </a:txBody>
                  <a:tcPr/>
                </a:tc>
                <a:tc>
                  <a:txBody>
                    <a:bodyPr/>
                    <a:lstStyle/>
                    <a:p>
                      <a:r>
                        <a:rPr lang="nl-NL" sz="1100" dirty="0"/>
                        <a:t>Tabblad zingeving (kolom B – kolom E)</a:t>
                      </a:r>
                    </a:p>
                    <a:p>
                      <a:r>
                        <a:rPr lang="nl-NL" sz="1100" dirty="0"/>
                        <a:t>Tabblad vormgeving (kolom B – kolom K)</a:t>
                      </a:r>
                    </a:p>
                  </a:txBody>
                  <a:tcPr/>
                </a:tc>
                <a:extLst>
                  <a:ext uri="{0D108BD9-81ED-4DB2-BD59-A6C34878D82A}">
                    <a16:rowId xmlns:a16="http://schemas.microsoft.com/office/drawing/2014/main" val="848976444"/>
                  </a:ext>
                </a:extLst>
              </a:tr>
              <a:tr h="370840">
                <a:tc>
                  <a:txBody>
                    <a:bodyPr/>
                    <a:lstStyle/>
                    <a:p>
                      <a:r>
                        <a:rPr lang="nl-NL" sz="1100" dirty="0"/>
                        <a:t>4</a:t>
                      </a:r>
                    </a:p>
                  </a:txBody>
                  <a:tcPr/>
                </a:tc>
                <a:tc>
                  <a:txBody>
                    <a:bodyPr/>
                    <a:lstStyle/>
                    <a:p>
                      <a:r>
                        <a:rPr lang="nl-NL" sz="1100" dirty="0"/>
                        <a:t>Relatienaam: specialisatie</a:t>
                      </a:r>
                    </a:p>
                    <a:p>
                      <a:r>
                        <a:rPr lang="nl-NL" sz="1100" b="1" dirty="0"/>
                        <a:t>Missie-uitspraak</a:t>
                      </a:r>
                      <a:r>
                        <a:rPr lang="nl-NL" sz="1100" dirty="0"/>
                        <a:t> is een </a:t>
                      </a:r>
                      <a:r>
                        <a:rPr lang="nl-NL" sz="1100" b="1" dirty="0"/>
                        <a:t>Uitspraak</a:t>
                      </a:r>
                    </a:p>
                  </a:txBody>
                  <a:tcPr/>
                </a:tc>
                <a:tc>
                  <a:txBody>
                    <a:bodyPr/>
                    <a:lstStyle/>
                    <a:p>
                      <a:endParaRPr lang="nl-NL" sz="1100" dirty="0"/>
                    </a:p>
                  </a:txBody>
                  <a:tcPr/>
                </a:tc>
                <a:tc>
                  <a:txBody>
                    <a:bodyPr/>
                    <a:lstStyle/>
                    <a:p>
                      <a:r>
                        <a:rPr lang="nl-NL" sz="1100" dirty="0"/>
                        <a:t>Tabblad zingeving (kolom B – kolom C)</a:t>
                      </a:r>
                    </a:p>
                  </a:txBody>
                  <a:tcPr/>
                </a:tc>
                <a:extLst>
                  <a:ext uri="{0D108BD9-81ED-4DB2-BD59-A6C34878D82A}">
                    <a16:rowId xmlns:a16="http://schemas.microsoft.com/office/drawing/2014/main" val="57715338"/>
                  </a:ext>
                </a:extLst>
              </a:tr>
              <a:tr h="370840">
                <a:tc>
                  <a:txBody>
                    <a:bodyPr/>
                    <a:lstStyle/>
                    <a:p>
                      <a:r>
                        <a:rPr lang="nl-NL" sz="1100" dirty="0"/>
                        <a:t>5</a:t>
                      </a:r>
                    </a:p>
                  </a:txBody>
                  <a:tcPr/>
                </a:tc>
                <a:tc>
                  <a:txBody>
                    <a:bodyPr/>
                    <a:lstStyle/>
                    <a:p>
                      <a:r>
                        <a:rPr lang="nl-NL" sz="1100" b="0" dirty="0"/>
                        <a:t>Relatienaam: specialisatie</a:t>
                      </a:r>
                    </a:p>
                    <a:p>
                      <a:r>
                        <a:rPr lang="nl-NL" sz="1100" b="1" dirty="0"/>
                        <a:t>Visie-</a:t>
                      </a:r>
                      <a:r>
                        <a:rPr lang="nl-NL" sz="1100" b="1" dirty="0">
                          <a:solidFill>
                            <a:schemeClr val="tx1"/>
                          </a:solidFill>
                        </a:rPr>
                        <a:t>uitspraak</a:t>
                      </a:r>
                      <a:r>
                        <a:rPr lang="nl-NL" sz="1100" dirty="0">
                          <a:solidFill>
                            <a:schemeClr val="tx1"/>
                          </a:solidFill>
                        </a:rPr>
                        <a:t> </a:t>
                      </a:r>
                      <a:r>
                        <a:rPr lang="nl-NL" sz="1100" dirty="0"/>
                        <a:t>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1384186506"/>
                  </a:ext>
                </a:extLst>
              </a:tr>
              <a:tr h="370840">
                <a:tc>
                  <a:txBody>
                    <a:bodyPr/>
                    <a:lstStyle/>
                    <a:p>
                      <a:r>
                        <a:rPr lang="nl-NL" sz="1100" dirty="0"/>
                        <a:t>6</a:t>
                      </a:r>
                    </a:p>
                  </a:txBody>
                  <a:tcPr/>
                </a:tc>
                <a:tc>
                  <a:txBody>
                    <a:bodyPr/>
                    <a:lstStyle/>
                    <a:p>
                      <a:r>
                        <a:rPr lang="nl-NL" sz="1100" b="0" dirty="0"/>
                        <a:t>Relatienaam: specialisatie</a:t>
                      </a:r>
                      <a:endParaRPr lang="nl-NL" sz="1100" dirty="0"/>
                    </a:p>
                    <a:p>
                      <a:r>
                        <a:rPr lang="nl-NL" sz="1100" b="1" dirty="0"/>
                        <a:t>Kernwaarde</a:t>
                      </a:r>
                      <a:r>
                        <a:rPr lang="nl-NL" sz="1100" dirty="0"/>
                        <a:t> 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2110222578"/>
                  </a:ext>
                </a:extLst>
              </a:tr>
              <a:tr h="370840">
                <a:tc>
                  <a:txBody>
                    <a:bodyPr/>
                    <a:lstStyle/>
                    <a:p>
                      <a:r>
                        <a:rPr lang="nl-NL" sz="1100" dirty="0"/>
                        <a:t>7</a:t>
                      </a:r>
                    </a:p>
                  </a:txBody>
                  <a:tcPr/>
                </a:tc>
                <a:tc>
                  <a:txBody>
                    <a:bodyPr/>
                    <a:lstStyle/>
                    <a:p>
                      <a:r>
                        <a:rPr lang="nl-NL" sz="1100" b="0" dirty="0"/>
                        <a:t>Relatienaam: specialisatie</a:t>
                      </a:r>
                      <a:endParaRPr lang="nl-NL" sz="1100" dirty="0"/>
                    </a:p>
                    <a:p>
                      <a:r>
                        <a:rPr lang="nl-NL" sz="1100" b="1" dirty="0"/>
                        <a:t>Doel</a:t>
                      </a:r>
                      <a:r>
                        <a:rPr lang="nl-NL" sz="1100" dirty="0"/>
                        <a:t> 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1489709622"/>
                  </a:ext>
                </a:extLst>
              </a:tr>
              <a:tr h="370840">
                <a:tc>
                  <a:txBody>
                    <a:bodyPr/>
                    <a:lstStyle/>
                    <a:p>
                      <a:r>
                        <a:rPr lang="nl-NL" sz="1100" dirty="0"/>
                        <a:t>8</a:t>
                      </a:r>
                    </a:p>
                  </a:txBody>
                  <a:tcPr/>
                </a:tc>
                <a:tc>
                  <a:txBody>
                    <a:bodyPr/>
                    <a:lstStyle/>
                    <a:p>
                      <a:r>
                        <a:rPr lang="nl-NL" sz="1100" b="0" dirty="0"/>
                        <a:t>Relatienaam: specialisatie</a:t>
                      </a:r>
                      <a:endParaRPr lang="nl-NL" sz="1100" dirty="0"/>
                    </a:p>
                    <a:p>
                      <a:r>
                        <a:rPr lang="nl-NL" sz="1100" b="1" dirty="0"/>
                        <a:t>Strategie-</a:t>
                      </a:r>
                      <a:r>
                        <a:rPr lang="nl-NL" sz="1100" b="1" dirty="0">
                          <a:solidFill>
                            <a:schemeClr val="tx1"/>
                          </a:solidFill>
                        </a:rPr>
                        <a:t>uitspraak </a:t>
                      </a:r>
                      <a:r>
                        <a:rPr lang="nl-NL" sz="1100" dirty="0"/>
                        <a:t>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zingeving (kolom B – kolom C)</a:t>
                      </a:r>
                    </a:p>
                  </a:txBody>
                  <a:tcPr/>
                </a:tc>
                <a:extLst>
                  <a:ext uri="{0D108BD9-81ED-4DB2-BD59-A6C34878D82A}">
                    <a16:rowId xmlns:a16="http://schemas.microsoft.com/office/drawing/2014/main" val="2465488947"/>
                  </a:ext>
                </a:extLst>
              </a:tr>
              <a:tr h="370840">
                <a:tc>
                  <a:txBody>
                    <a:bodyPr/>
                    <a:lstStyle/>
                    <a:p>
                      <a:r>
                        <a:rPr lang="nl-NL" sz="1100" dirty="0"/>
                        <a:t>9</a:t>
                      </a:r>
                    </a:p>
                  </a:txBody>
                  <a:tcPr/>
                </a:tc>
                <a:tc>
                  <a:txBody>
                    <a:bodyPr/>
                    <a:lstStyle/>
                    <a:p>
                      <a:r>
                        <a:rPr lang="nl-NL" sz="1100" b="0" dirty="0"/>
                        <a:t>Relatienaam: specialisatie</a:t>
                      </a:r>
                      <a:endParaRPr lang="nl-NL" sz="1100" dirty="0"/>
                    </a:p>
                    <a:p>
                      <a:r>
                        <a:rPr lang="nl-NL" sz="1100" b="1" dirty="0"/>
                        <a:t>RGU</a:t>
                      </a:r>
                      <a:r>
                        <a:rPr lang="nl-NL" sz="1100" dirty="0"/>
                        <a:t> is een </a:t>
                      </a:r>
                      <a:r>
                        <a:rPr lang="nl-NL" sz="1100" b="1" dirty="0"/>
                        <a:t>Uitspraak</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498829795"/>
                  </a:ext>
                </a:extLst>
              </a:tr>
              <a:tr h="370840">
                <a:tc>
                  <a:txBody>
                    <a:bodyPr/>
                    <a:lstStyle/>
                    <a:p>
                      <a:r>
                        <a:rPr lang="nl-NL" sz="1100" dirty="0"/>
                        <a:t>10</a:t>
                      </a:r>
                    </a:p>
                  </a:txBody>
                  <a:tcPr/>
                </a:tc>
                <a:tc>
                  <a:txBody>
                    <a:bodyPr/>
                    <a:lstStyle/>
                    <a:p>
                      <a:r>
                        <a:rPr lang="nl-NL" sz="1100" dirty="0"/>
                        <a:t>Relatienaam: sturing</a:t>
                      </a:r>
                    </a:p>
                    <a:p>
                      <a:r>
                        <a:rPr lang="nl-NL" sz="1100" dirty="0"/>
                        <a:t>Heen: </a:t>
                      </a:r>
                      <a:r>
                        <a:rPr lang="nl-NL" sz="1100" b="1" dirty="0"/>
                        <a:t>RGU</a:t>
                      </a:r>
                      <a:r>
                        <a:rPr lang="nl-NL" sz="1100" dirty="0"/>
                        <a:t> stuurt de inrichting van  </a:t>
                      </a:r>
                      <a:r>
                        <a:rPr lang="nl-NL" sz="1100" b="1" dirty="0"/>
                        <a:t>Perspectief</a:t>
                      </a:r>
                    </a:p>
                    <a:p>
                      <a:r>
                        <a:rPr lang="nl-NL" sz="1100" b="0" dirty="0"/>
                        <a:t>Terug: </a:t>
                      </a:r>
                      <a:r>
                        <a:rPr lang="nl-NL" sz="1100" b="1" dirty="0"/>
                        <a:t>Perspectief</a:t>
                      </a:r>
                      <a:r>
                        <a:rPr lang="nl-NL" sz="1100" b="0" dirty="0"/>
                        <a:t> wordt voor de inrichting gestuurd door </a:t>
                      </a:r>
                      <a:r>
                        <a:rPr lang="nl-NL" sz="1100" b="1" dirty="0"/>
                        <a:t>RGU</a:t>
                      </a:r>
                    </a:p>
                  </a:txBody>
                  <a:tcPr/>
                </a:tc>
                <a:tc>
                  <a:txBody>
                    <a:bodyPr/>
                    <a:lstStyle/>
                    <a:p>
                      <a:r>
                        <a:rPr lang="nl-NL" sz="1100" dirty="0"/>
                        <a:t>Een RGU hoort bij één perspectief</a:t>
                      </a:r>
                    </a:p>
                    <a:p>
                      <a:r>
                        <a:rPr lang="nl-NL" sz="1100" dirty="0"/>
                        <a:t>Een perspectief kan meerdere </a:t>
                      </a:r>
                      <a:r>
                        <a:rPr lang="nl-NL" sz="1100" dirty="0" err="1"/>
                        <a:t>RGU’s</a:t>
                      </a:r>
                      <a:r>
                        <a:rPr lang="nl-NL" sz="1100" dirty="0"/>
                        <a:t>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F)</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44331779"/>
                  </a:ext>
                </a:extLst>
              </a:tr>
              <a:tr h="370840">
                <a:tc>
                  <a:txBody>
                    <a:bodyPr/>
                    <a:lstStyle/>
                    <a:p>
                      <a:r>
                        <a:rPr lang="nl-NL" sz="1100" dirty="0"/>
                        <a:t>11</a:t>
                      </a:r>
                    </a:p>
                  </a:txBody>
                  <a:tcPr/>
                </a:tc>
                <a:tc>
                  <a:txBody>
                    <a:bodyPr/>
                    <a:lstStyle/>
                    <a:p>
                      <a:r>
                        <a:rPr lang="nl-NL" sz="1100" dirty="0"/>
                        <a:t>Relatienaam: afleiding</a:t>
                      </a:r>
                    </a:p>
                    <a:p>
                      <a:r>
                        <a:rPr lang="nl-NL" sz="1100" dirty="0"/>
                        <a:t>Heen: </a:t>
                      </a:r>
                      <a:r>
                        <a:rPr lang="nl-NL" sz="1100" b="1" dirty="0"/>
                        <a:t>Missie</a:t>
                      </a:r>
                      <a:r>
                        <a:rPr lang="nl-NL" sz="1100" dirty="0"/>
                        <a:t> is afgeleid van </a:t>
                      </a:r>
                      <a:r>
                        <a:rPr lang="nl-NL" sz="1100" b="1" dirty="0"/>
                        <a:t>Missie-uitspraak</a:t>
                      </a:r>
                    </a:p>
                    <a:p>
                      <a:r>
                        <a:rPr lang="nl-NL" sz="1100" b="0" dirty="0"/>
                        <a:t>Terug: </a:t>
                      </a:r>
                      <a:r>
                        <a:rPr lang="nl-NL" sz="1100" b="1" dirty="0"/>
                        <a:t>Missie-uitspraak</a:t>
                      </a:r>
                      <a:r>
                        <a:rPr lang="nl-NL" sz="1100" b="0" dirty="0"/>
                        <a:t> draagt bij aan formulering van </a:t>
                      </a:r>
                      <a:r>
                        <a:rPr lang="nl-NL" sz="1100" b="1" dirty="0"/>
                        <a:t>Missie</a:t>
                      </a:r>
                    </a:p>
                  </a:txBody>
                  <a:tcPr/>
                </a:tc>
                <a:tc>
                  <a:txBody>
                    <a:bodyPr/>
                    <a:lstStyle/>
                    <a:p>
                      <a:r>
                        <a:rPr lang="nl-NL" sz="1100" dirty="0"/>
                        <a:t>Bij een missie kunnen meerdere missie-uitspraken horen</a:t>
                      </a:r>
                    </a:p>
                    <a:p>
                      <a:r>
                        <a:rPr lang="nl-NL" sz="1100" dirty="0"/>
                        <a:t>Een missie-uitspraak hoort bij één missie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Alleen missie-uitspraken staan in de Excel</a:t>
                      </a:r>
                    </a:p>
                  </a:txBody>
                  <a:tcPr/>
                </a:tc>
                <a:extLst>
                  <a:ext uri="{0D108BD9-81ED-4DB2-BD59-A6C34878D82A}">
                    <a16:rowId xmlns:a16="http://schemas.microsoft.com/office/drawing/2014/main" val="1569456768"/>
                  </a:ext>
                </a:extLst>
              </a:tr>
              <a:tr h="370840">
                <a:tc>
                  <a:txBody>
                    <a:bodyPr/>
                    <a:lstStyle/>
                    <a:p>
                      <a:r>
                        <a:rPr lang="nl-NL" sz="1100" dirty="0"/>
                        <a:t>12</a:t>
                      </a:r>
                    </a:p>
                  </a:txBody>
                  <a:tcPr/>
                </a:tc>
                <a:tc>
                  <a:txBody>
                    <a:bodyPr/>
                    <a:lstStyle/>
                    <a:p>
                      <a:r>
                        <a:rPr lang="nl-NL" sz="1100" dirty="0"/>
                        <a:t>Relatienaam: splitsing</a:t>
                      </a:r>
                    </a:p>
                    <a:p>
                      <a:r>
                        <a:rPr lang="nl-NL" sz="1100" dirty="0"/>
                        <a:t>Heen: </a:t>
                      </a:r>
                      <a:r>
                        <a:rPr lang="nl-NL" sz="1100" b="1" dirty="0"/>
                        <a:t>Missie</a:t>
                      </a:r>
                      <a:r>
                        <a:rPr lang="nl-NL" sz="1100" dirty="0"/>
                        <a:t> is opgesplitst in </a:t>
                      </a:r>
                      <a:r>
                        <a:rPr lang="nl-NL" sz="1100" b="1" dirty="0"/>
                        <a:t>Missie-element</a:t>
                      </a:r>
                    </a:p>
                    <a:p>
                      <a:r>
                        <a:rPr lang="nl-NL" sz="1100" b="0" dirty="0"/>
                        <a:t>Terug: </a:t>
                      </a:r>
                      <a:r>
                        <a:rPr lang="nl-NL" sz="1100" b="1" dirty="0"/>
                        <a:t>Missie-element</a:t>
                      </a:r>
                      <a:r>
                        <a:rPr lang="nl-NL" sz="1100" b="0" dirty="0"/>
                        <a:t> is onderdeel van </a:t>
                      </a:r>
                      <a:r>
                        <a:rPr lang="nl-NL" sz="1100" b="1" dirty="0"/>
                        <a:t>Missie</a:t>
                      </a:r>
                    </a:p>
                  </a:txBody>
                  <a:tcPr/>
                </a:tc>
                <a:tc>
                  <a:txBody>
                    <a:bodyPr/>
                    <a:lstStyle/>
                    <a:p>
                      <a:r>
                        <a:rPr lang="nl-NL" sz="1100" dirty="0"/>
                        <a:t>Een missie heeft meerdere missie-elementen</a:t>
                      </a:r>
                    </a:p>
                    <a:p>
                      <a:r>
                        <a:rPr lang="nl-NL" sz="1100" dirty="0"/>
                        <a:t>Een missie-element hoort bij één missie</a:t>
                      </a:r>
                    </a:p>
                    <a:p>
                      <a:endParaRPr lang="nl-NL" sz="1100" dirty="0"/>
                    </a:p>
                    <a:p>
                      <a:r>
                        <a:rPr lang="nl-NL" sz="1100" i="1" dirty="0"/>
                        <a:t>NB: Missie-element onderkennen we uitsluitend t.b.v. het analyseren van de samenhang van de zingeving.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Missie-elementen zijn niet opgenomen in de Excel</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kern="1200" dirty="0">
                          <a:solidFill>
                            <a:schemeClr val="dk1"/>
                          </a:solidFill>
                          <a:latin typeface="+mn-lt"/>
                          <a:ea typeface="+mn-ea"/>
                          <a:cs typeface="+mn-cs"/>
                        </a:rPr>
                        <a:t>Zie 2e Excel De </a:t>
                      </a:r>
                      <a:r>
                        <a:rPr lang="nl-NL" sz="1100" kern="1200" dirty="0" err="1">
                          <a:solidFill>
                            <a:schemeClr val="dk1"/>
                          </a:solidFill>
                          <a:latin typeface="+mn-lt"/>
                          <a:ea typeface="+mn-ea"/>
                          <a:cs typeface="+mn-cs"/>
                        </a:rPr>
                        <a:t>Key</a:t>
                      </a:r>
                      <a:endParaRPr lang="nl-NL" sz="1100" kern="1200" dirty="0">
                        <a:solidFill>
                          <a:schemeClr val="dk1"/>
                        </a:solidFill>
                        <a:latin typeface="+mn-lt"/>
                        <a:ea typeface="+mn-ea"/>
                        <a:cs typeface="+mn-cs"/>
                      </a:endParaRPr>
                    </a:p>
                  </a:txBody>
                  <a:tcPr/>
                </a:tc>
                <a:extLst>
                  <a:ext uri="{0D108BD9-81ED-4DB2-BD59-A6C34878D82A}">
                    <a16:rowId xmlns:a16="http://schemas.microsoft.com/office/drawing/2014/main" val="3416535988"/>
                  </a:ext>
                </a:extLst>
              </a:tr>
              <a:tr h="370840">
                <a:tc>
                  <a:txBody>
                    <a:bodyPr/>
                    <a:lstStyle/>
                    <a:p>
                      <a:r>
                        <a:rPr lang="nl-NL" sz="1100" dirty="0"/>
                        <a:t>13</a:t>
                      </a:r>
                    </a:p>
                  </a:txBody>
                  <a:tcPr/>
                </a:tc>
                <a:tc>
                  <a:txBody>
                    <a:bodyPr/>
                    <a:lstStyle/>
                    <a:p>
                      <a:r>
                        <a:rPr lang="nl-NL" sz="1100" dirty="0"/>
                        <a:t>Visie is afgeleid van visie-</a:t>
                      </a:r>
                      <a:r>
                        <a:rPr lang="nl-NL" sz="1100" dirty="0">
                          <a:solidFill>
                            <a:srgbClr val="FF0000"/>
                          </a:solidFill>
                        </a:rPr>
                        <a:t>uitspraken</a:t>
                      </a:r>
                    </a:p>
                  </a:txBody>
                  <a:tcPr/>
                </a:tc>
                <a:tc>
                  <a:txBody>
                    <a:bodyPr/>
                    <a:lstStyle/>
                    <a:p>
                      <a:r>
                        <a:rPr lang="nl-NL" sz="1100" dirty="0"/>
                        <a:t>Er is maximaal één visie</a:t>
                      </a:r>
                    </a:p>
                    <a:p>
                      <a:r>
                        <a:rPr lang="nl-NL" sz="1100" dirty="0"/>
                        <a:t>Bij een visie kunnen meerdere visie-uitspraken horen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Alleen visie-uitspraken staan in de Excel</a:t>
                      </a:r>
                    </a:p>
                  </a:txBody>
                  <a:tcPr/>
                </a:tc>
                <a:extLst>
                  <a:ext uri="{0D108BD9-81ED-4DB2-BD59-A6C34878D82A}">
                    <a16:rowId xmlns:a16="http://schemas.microsoft.com/office/drawing/2014/main" val="3640479871"/>
                  </a:ext>
                </a:extLst>
              </a:tr>
            </a:tbl>
          </a:graphicData>
        </a:graphic>
      </p:graphicFrame>
    </p:spTree>
    <p:extLst>
      <p:ext uri="{BB962C8B-B14F-4D97-AF65-F5344CB8AC3E}">
        <p14:creationId xmlns:p14="http://schemas.microsoft.com/office/powerpoint/2010/main" val="232851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1758455208"/>
              </p:ext>
            </p:extLst>
          </p:nvPr>
        </p:nvGraphicFramePr>
        <p:xfrm>
          <a:off x="142871" y="308610"/>
          <a:ext cx="12544425" cy="8321040"/>
        </p:xfrm>
        <a:graphic>
          <a:graphicData uri="http://schemas.openxmlformats.org/drawingml/2006/table">
            <a:tbl>
              <a:tblPr firstRow="1" bandRow="1">
                <a:tableStyleId>{5C22544A-7EE6-4342-B048-85BDC9FD1C3A}</a:tableStyleId>
              </a:tblPr>
              <a:tblGrid>
                <a:gridCol w="816408">
                  <a:extLst>
                    <a:ext uri="{9D8B030D-6E8A-4147-A177-3AD203B41FA5}">
                      <a16:colId xmlns:a16="http://schemas.microsoft.com/office/drawing/2014/main" val="4136878025"/>
                    </a:ext>
                  </a:extLst>
                </a:gridCol>
                <a:gridCol w="4398361">
                  <a:extLst>
                    <a:ext uri="{9D8B030D-6E8A-4147-A177-3AD203B41FA5}">
                      <a16:colId xmlns:a16="http://schemas.microsoft.com/office/drawing/2014/main" val="99157685"/>
                    </a:ext>
                  </a:extLst>
                </a:gridCol>
                <a:gridCol w="4492898">
                  <a:extLst>
                    <a:ext uri="{9D8B030D-6E8A-4147-A177-3AD203B41FA5}">
                      <a16:colId xmlns:a16="http://schemas.microsoft.com/office/drawing/2014/main" val="2180742915"/>
                    </a:ext>
                  </a:extLst>
                </a:gridCol>
                <a:gridCol w="2836758">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Relatienaam: afleiding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Heen: </a:t>
                      </a:r>
                      <a:r>
                        <a:rPr lang="nl-NL" sz="1100" b="1" dirty="0"/>
                        <a:t>Strategie</a:t>
                      </a:r>
                      <a:r>
                        <a:rPr lang="nl-NL" sz="1100" dirty="0"/>
                        <a:t> is afgeleid van </a:t>
                      </a:r>
                      <a:r>
                        <a:rPr lang="nl-NL" sz="1100" b="1" dirty="0">
                          <a:solidFill>
                            <a:schemeClr val="tx1"/>
                          </a:solidFill>
                        </a:rPr>
                        <a:t>Strategie-uitspraak</a:t>
                      </a:r>
                    </a:p>
                    <a:p>
                      <a:r>
                        <a:rPr lang="nl-NL" sz="1100" dirty="0"/>
                        <a:t>Terug: </a:t>
                      </a:r>
                      <a:r>
                        <a:rPr lang="nl-NL" sz="1100" b="1" dirty="0"/>
                        <a:t>Strategie-uitspraak</a:t>
                      </a:r>
                      <a:r>
                        <a:rPr lang="nl-NL" sz="1100" dirty="0"/>
                        <a:t> draagt bij aan formulering van </a:t>
                      </a:r>
                      <a:r>
                        <a:rPr lang="nl-NL" sz="1100" b="1" dirty="0"/>
                        <a:t>Strategie</a:t>
                      </a:r>
                    </a:p>
                  </a:txBody>
                  <a:tcPr/>
                </a:tc>
                <a:tc>
                  <a:txBody>
                    <a:bodyPr/>
                    <a:lstStyle/>
                    <a:p>
                      <a:r>
                        <a:rPr lang="nl-NL" sz="1100" dirty="0"/>
                        <a:t>Bij een strategie kunnen meerdere strategie-uitspraken horen</a:t>
                      </a:r>
                    </a:p>
                    <a:p>
                      <a:r>
                        <a:rPr lang="nl-NL" sz="1100" dirty="0"/>
                        <a:t>Een strategie-uitspraak hoort bij één strategie</a:t>
                      </a:r>
                    </a:p>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 Alleen strategie-uitspraken staan in de Excel</a:t>
                      </a:r>
                    </a:p>
                    <a:p>
                      <a:endParaRPr lang="nl-NL" sz="1100" dirty="0"/>
                    </a:p>
                  </a:txBody>
                  <a:tcPr/>
                </a:tc>
                <a:extLst>
                  <a:ext uri="{0D108BD9-81ED-4DB2-BD59-A6C34878D82A}">
                    <a16:rowId xmlns:a16="http://schemas.microsoft.com/office/drawing/2014/main" val="932937206"/>
                  </a:ext>
                </a:extLst>
              </a:tr>
              <a:tr h="370840">
                <a:tc>
                  <a:txBody>
                    <a:bodyPr/>
                    <a:lstStyle/>
                    <a:p>
                      <a:r>
                        <a:rPr lang="nl-NL" sz="1100" dirty="0"/>
                        <a:t>15</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Relatienaam: specialisatie</a:t>
                      </a:r>
                    </a:p>
                    <a:p>
                      <a:r>
                        <a:rPr lang="nl-NL" sz="1100" b="1" dirty="0"/>
                        <a:t>Principe </a:t>
                      </a:r>
                      <a:r>
                        <a:rPr lang="nl-NL" sz="1100" dirty="0"/>
                        <a:t>is een </a:t>
                      </a:r>
                      <a:r>
                        <a:rPr lang="nl-NL" sz="1100" b="1" dirty="0"/>
                        <a:t>RGU</a:t>
                      </a:r>
                    </a:p>
                  </a:txBody>
                  <a:tcPr/>
                </a:tc>
                <a:tc>
                  <a:txBody>
                    <a:bodyPr/>
                    <a:lstStyle/>
                    <a:p>
                      <a:endParaRPr lang="nl-NL" sz="1100" dirty="0"/>
                    </a:p>
                  </a:txBody>
                  <a:tcPr/>
                </a:tc>
                <a:tc>
                  <a:txBody>
                    <a:bodyPr/>
                    <a:lstStyle/>
                    <a:p>
                      <a:r>
                        <a:rPr lang="nl-NL" sz="1100" dirty="0"/>
                        <a:t>Tabblad vormgeving (kolom B – kolom C)</a:t>
                      </a:r>
                    </a:p>
                  </a:txBody>
                  <a:tcPr/>
                </a:tc>
                <a:extLst>
                  <a:ext uri="{0D108BD9-81ED-4DB2-BD59-A6C34878D82A}">
                    <a16:rowId xmlns:a16="http://schemas.microsoft.com/office/drawing/2014/main" val="3698497944"/>
                  </a:ext>
                </a:extLst>
              </a:tr>
              <a:tr h="370840">
                <a:tc>
                  <a:txBody>
                    <a:bodyPr/>
                    <a:lstStyle/>
                    <a:p>
                      <a:r>
                        <a:rPr lang="nl-NL" sz="1100" dirty="0"/>
                        <a:t>16</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Relatienaam: specialisatie</a:t>
                      </a:r>
                    </a:p>
                    <a:p>
                      <a:r>
                        <a:rPr lang="nl-NL" sz="1100" b="1" dirty="0"/>
                        <a:t>Doelstelling</a:t>
                      </a:r>
                      <a:r>
                        <a:rPr lang="nl-NL" sz="1100" dirty="0"/>
                        <a:t> is een </a:t>
                      </a:r>
                      <a:r>
                        <a:rPr lang="nl-NL" sz="1100" b="1" dirty="0"/>
                        <a:t>RGU</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C)</a:t>
                      </a:r>
                    </a:p>
                  </a:txBody>
                  <a:tcPr/>
                </a:tc>
                <a:extLst>
                  <a:ext uri="{0D108BD9-81ED-4DB2-BD59-A6C34878D82A}">
                    <a16:rowId xmlns:a16="http://schemas.microsoft.com/office/drawing/2014/main" val="848976444"/>
                  </a:ext>
                </a:extLst>
              </a:tr>
              <a:tr h="370840">
                <a:tc>
                  <a:txBody>
                    <a:bodyPr/>
                    <a:lstStyle/>
                    <a:p>
                      <a:r>
                        <a:rPr lang="nl-NL" sz="1100" dirty="0"/>
                        <a:t>17</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Relatienaam: specialisatie</a:t>
                      </a:r>
                      <a:endParaRPr lang="nl-NL" sz="1100" b="1" dirty="0"/>
                    </a:p>
                    <a:p>
                      <a:r>
                        <a:rPr lang="nl-NL" sz="1100" b="1" dirty="0"/>
                        <a:t>Beleidsuitspraak </a:t>
                      </a:r>
                      <a:r>
                        <a:rPr lang="nl-NL" sz="1100" dirty="0"/>
                        <a:t>is een</a:t>
                      </a:r>
                      <a:r>
                        <a:rPr lang="nl-NL" sz="1100" b="1" dirty="0"/>
                        <a:t> RGU</a:t>
                      </a:r>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vormgeving (kolom B – kolom C)</a:t>
                      </a:r>
                    </a:p>
                  </a:txBody>
                  <a:tcPr/>
                </a:tc>
                <a:extLst>
                  <a:ext uri="{0D108BD9-81ED-4DB2-BD59-A6C34878D82A}">
                    <a16:rowId xmlns:a16="http://schemas.microsoft.com/office/drawing/2014/main" val="57715338"/>
                  </a:ext>
                </a:extLst>
              </a:tr>
              <a:tr h="370840">
                <a:tc>
                  <a:txBody>
                    <a:bodyPr/>
                    <a:lstStyle/>
                    <a:p>
                      <a:r>
                        <a:rPr lang="nl-NL" sz="1100" dirty="0"/>
                        <a:t>18</a:t>
                      </a:r>
                    </a:p>
                  </a:txBody>
                  <a:tcPr/>
                </a:tc>
                <a:tc>
                  <a:txBody>
                    <a:bodyPr/>
                    <a:lstStyle/>
                    <a:p>
                      <a:r>
                        <a:rPr lang="nl-NL" sz="1100" dirty="0"/>
                        <a:t>Relatienaam: beschouwing</a:t>
                      </a:r>
                    </a:p>
                    <a:p>
                      <a:r>
                        <a:rPr lang="nl-NL" sz="1100" dirty="0"/>
                        <a:t>Heen: </a:t>
                      </a:r>
                      <a:r>
                        <a:rPr lang="nl-NL" sz="1100" b="1" dirty="0"/>
                        <a:t>Kernbegrip</a:t>
                      </a:r>
                      <a:r>
                        <a:rPr lang="nl-NL" sz="1100" dirty="0"/>
                        <a:t> beschouwt en bestuurt </a:t>
                      </a:r>
                      <a:r>
                        <a:rPr lang="nl-NL" sz="1100" b="1" dirty="0"/>
                        <a:t>Perspectief</a:t>
                      </a:r>
                    </a:p>
                    <a:p>
                      <a:r>
                        <a:rPr lang="nl-NL" sz="1100" dirty="0"/>
                        <a:t>Terug: </a:t>
                      </a:r>
                      <a:r>
                        <a:rPr lang="nl-NL" sz="1100" b="1" dirty="0"/>
                        <a:t>Perspectief</a:t>
                      </a:r>
                      <a:r>
                        <a:rPr lang="nl-NL" sz="1100" dirty="0"/>
                        <a:t> wordt beschouwd en bestuurd door </a:t>
                      </a:r>
                      <a:r>
                        <a:rPr lang="nl-NL" sz="1100" b="1" dirty="0"/>
                        <a:t>Kernbegrip</a:t>
                      </a:r>
                    </a:p>
                  </a:txBody>
                  <a:tcPr/>
                </a:tc>
                <a:tc>
                  <a:txBody>
                    <a:bodyPr/>
                    <a:lstStyle/>
                    <a:p>
                      <a:r>
                        <a:rPr lang="nl-NL" sz="1100" dirty="0"/>
                        <a:t>Een kernbegrip hoort bij één perspectief</a:t>
                      </a:r>
                    </a:p>
                    <a:p>
                      <a:r>
                        <a:rPr lang="nl-NL" sz="1100" dirty="0"/>
                        <a:t>Een perspectief kan meerdere kernbegrippen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Perspectief (in alle kolommen vanaf C, de relatie tussen rij 4 en rij 7 en verder)</a:t>
                      </a:r>
                    </a:p>
                  </a:txBody>
                  <a:tcPr/>
                </a:tc>
                <a:extLst>
                  <a:ext uri="{0D108BD9-81ED-4DB2-BD59-A6C34878D82A}">
                    <a16:rowId xmlns:a16="http://schemas.microsoft.com/office/drawing/2014/main" val="1384186506"/>
                  </a:ext>
                </a:extLst>
              </a:tr>
              <a:tr h="370840">
                <a:tc>
                  <a:txBody>
                    <a:bodyPr/>
                    <a:lstStyle/>
                    <a:p>
                      <a:r>
                        <a:rPr lang="nl-NL" sz="1100" dirty="0"/>
                        <a:t>19</a:t>
                      </a:r>
                    </a:p>
                  </a:txBody>
                  <a:tcPr/>
                </a:tc>
                <a:tc>
                  <a:txBody>
                    <a:bodyPr/>
                    <a:lstStyle/>
                    <a:p>
                      <a:r>
                        <a:rPr lang="nl-NL" sz="1100" dirty="0"/>
                        <a:t>Relatienaam: beschrijving</a:t>
                      </a:r>
                    </a:p>
                    <a:p>
                      <a:r>
                        <a:rPr lang="nl-NL" sz="1100" dirty="0"/>
                        <a:t>Heen: </a:t>
                      </a:r>
                      <a:r>
                        <a:rPr lang="nl-NL" sz="1100" b="1" dirty="0"/>
                        <a:t>Risico</a:t>
                      </a:r>
                      <a:r>
                        <a:rPr lang="nl-NL" sz="1100" dirty="0"/>
                        <a:t> beschrijft het gevaar van een </a:t>
                      </a:r>
                      <a:r>
                        <a:rPr lang="nl-NL" sz="1100" b="1" dirty="0"/>
                        <a:t>Enterprisevraagstuk </a:t>
                      </a:r>
                    </a:p>
                    <a:p>
                      <a:r>
                        <a:rPr lang="nl-NL" sz="1100" dirty="0"/>
                        <a:t>Terug: </a:t>
                      </a:r>
                      <a:r>
                        <a:rPr lang="nl-NL" sz="1100" b="1" dirty="0"/>
                        <a:t>Enterprisevraagstuk</a:t>
                      </a:r>
                      <a:r>
                        <a:rPr lang="nl-NL" sz="1100" dirty="0"/>
                        <a:t> kent gevaar in de vorm van </a:t>
                      </a:r>
                      <a:r>
                        <a:rPr lang="nl-NL" sz="1100" b="1" dirty="0"/>
                        <a:t>Risico</a:t>
                      </a:r>
                    </a:p>
                  </a:txBody>
                  <a:tcPr/>
                </a:tc>
                <a:tc>
                  <a:txBody>
                    <a:bodyPr/>
                    <a:lstStyle/>
                    <a:p>
                      <a:r>
                        <a:rPr lang="nl-NL" sz="1100" dirty="0"/>
                        <a:t>Een risico hoort bij één enterprisevraagstuk</a:t>
                      </a:r>
                    </a:p>
                    <a:p>
                      <a:r>
                        <a:rPr lang="nl-NL" sz="1100" dirty="0"/>
                        <a:t>Een enterprisevraagstuk kan meerdere risico’s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vraagstuk, alle rijen van het type risico</a:t>
                      </a:r>
                    </a:p>
                  </a:txBody>
                  <a:tcPr/>
                </a:tc>
                <a:extLst>
                  <a:ext uri="{0D108BD9-81ED-4DB2-BD59-A6C34878D82A}">
                    <a16:rowId xmlns:a16="http://schemas.microsoft.com/office/drawing/2014/main" val="2110222578"/>
                  </a:ext>
                </a:extLst>
              </a:tr>
              <a:tr h="370840">
                <a:tc>
                  <a:txBody>
                    <a:bodyPr/>
                    <a:lstStyle/>
                    <a:p>
                      <a:r>
                        <a:rPr lang="nl-NL" sz="1100" dirty="0"/>
                        <a:t>20</a:t>
                      </a:r>
                    </a:p>
                  </a:txBody>
                  <a:tcPr/>
                </a:tc>
                <a:tc>
                  <a:txBody>
                    <a:bodyPr/>
                    <a:lstStyle/>
                    <a:p>
                      <a:r>
                        <a:rPr lang="nl-NL" sz="1100" dirty="0"/>
                        <a:t>Relatienaam: verklaring</a:t>
                      </a:r>
                    </a:p>
                    <a:p>
                      <a:r>
                        <a:rPr lang="nl-NL" sz="1100" dirty="0"/>
                        <a:t>Heen: </a:t>
                      </a:r>
                      <a:r>
                        <a:rPr lang="nl-NL" sz="1100" b="1" dirty="0"/>
                        <a:t>Oorzaak</a:t>
                      </a:r>
                      <a:r>
                        <a:rPr lang="nl-NL" sz="1100" dirty="0"/>
                        <a:t> verklaart het bestaan van een </a:t>
                      </a:r>
                      <a:r>
                        <a:rPr lang="nl-NL" sz="1100" b="1" dirty="0"/>
                        <a:t>Enterprisevraagstuk</a:t>
                      </a:r>
                    </a:p>
                    <a:p>
                      <a:r>
                        <a:rPr lang="nl-NL" sz="1100" dirty="0"/>
                        <a:t>Terug: Het bestaan van een </a:t>
                      </a:r>
                      <a:r>
                        <a:rPr lang="nl-NL" sz="1100" b="1" dirty="0"/>
                        <a:t>Enterprisevraagstuk</a:t>
                      </a:r>
                      <a:r>
                        <a:rPr lang="nl-NL" sz="1100" dirty="0"/>
                        <a:t> wordt verklaard door </a:t>
                      </a:r>
                      <a:r>
                        <a:rPr lang="nl-NL" sz="1100" b="1" dirty="0"/>
                        <a:t>Oorzaak</a:t>
                      </a:r>
                    </a:p>
                  </a:txBody>
                  <a:tcPr/>
                </a:tc>
                <a:tc>
                  <a:txBody>
                    <a:bodyPr/>
                    <a:lstStyle/>
                    <a:p>
                      <a:r>
                        <a:rPr lang="nl-NL" sz="1100" dirty="0"/>
                        <a:t>Een oorzaak hoort bij één enterprisevraagstuk</a:t>
                      </a:r>
                    </a:p>
                    <a:p>
                      <a:r>
                        <a:rPr lang="nl-NL" sz="1100" dirty="0"/>
                        <a:t>Een enterprisevraagstuk kan meerdere oorzaken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vraagstuk, alle rijen van het type oorzaak</a:t>
                      </a:r>
                    </a:p>
                  </a:txBody>
                  <a:tcPr/>
                </a:tc>
                <a:extLst>
                  <a:ext uri="{0D108BD9-81ED-4DB2-BD59-A6C34878D82A}">
                    <a16:rowId xmlns:a16="http://schemas.microsoft.com/office/drawing/2014/main" val="1489709622"/>
                  </a:ext>
                </a:extLst>
              </a:tr>
              <a:tr h="370840">
                <a:tc>
                  <a:txBody>
                    <a:bodyPr/>
                    <a:lstStyle/>
                    <a:p>
                      <a:r>
                        <a:rPr lang="nl-NL" sz="1100" dirty="0"/>
                        <a:t>21</a:t>
                      </a:r>
                    </a:p>
                  </a:txBody>
                  <a:tcPr/>
                </a:tc>
                <a:tc>
                  <a:txBody>
                    <a:bodyPr/>
                    <a:lstStyle/>
                    <a:p>
                      <a:r>
                        <a:rPr lang="nl-NL" sz="1100" dirty="0"/>
                        <a:t>Relatienaam: gevolg</a:t>
                      </a:r>
                    </a:p>
                    <a:p>
                      <a:r>
                        <a:rPr lang="nl-NL" sz="1100" dirty="0"/>
                        <a:t>Heen: </a:t>
                      </a:r>
                      <a:r>
                        <a:rPr lang="nl-NL" sz="1100" b="1" dirty="0"/>
                        <a:t>Implicatie</a:t>
                      </a:r>
                      <a:r>
                        <a:rPr lang="nl-NL" sz="1100" dirty="0"/>
                        <a:t> beschrijft gevolg van een </a:t>
                      </a:r>
                      <a:r>
                        <a:rPr lang="nl-NL" sz="1100" b="1" dirty="0"/>
                        <a:t>Enterprisevraagstuk</a:t>
                      </a:r>
                    </a:p>
                    <a:p>
                      <a:r>
                        <a:rPr lang="nl-NL" sz="1100" dirty="0"/>
                        <a:t>Terug: </a:t>
                      </a:r>
                      <a:r>
                        <a:rPr lang="nl-NL" sz="1100" b="1" dirty="0"/>
                        <a:t>Enterprisevraagstuk</a:t>
                      </a:r>
                      <a:r>
                        <a:rPr lang="nl-NL" sz="1100" dirty="0"/>
                        <a:t> heeft als gevolg </a:t>
                      </a:r>
                      <a:r>
                        <a:rPr lang="nl-NL" sz="1100" b="1" dirty="0"/>
                        <a:t>Implicatie</a:t>
                      </a:r>
                    </a:p>
                  </a:txBody>
                  <a:tcPr/>
                </a:tc>
                <a:tc>
                  <a:txBody>
                    <a:bodyPr/>
                    <a:lstStyle/>
                    <a:p>
                      <a:r>
                        <a:rPr lang="nl-NL" sz="1100" dirty="0"/>
                        <a:t>Een implicatie hoort bij één enterprisevraagstuk</a:t>
                      </a:r>
                    </a:p>
                    <a:p>
                      <a:r>
                        <a:rPr lang="nl-NL" sz="1100" dirty="0"/>
                        <a:t>Een enterprisevraagstuk kan meerdere implicaties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vraagstuk, alle rijen van het type implicatie</a:t>
                      </a:r>
                    </a:p>
                  </a:txBody>
                  <a:tcPr/>
                </a:tc>
                <a:extLst>
                  <a:ext uri="{0D108BD9-81ED-4DB2-BD59-A6C34878D82A}">
                    <a16:rowId xmlns:a16="http://schemas.microsoft.com/office/drawing/2014/main" val="2465488947"/>
                  </a:ext>
                </a:extLst>
              </a:tr>
              <a:tr h="370840">
                <a:tc>
                  <a:txBody>
                    <a:bodyPr/>
                    <a:lstStyle/>
                    <a:p>
                      <a:r>
                        <a:rPr lang="nl-NL" sz="1100" dirty="0"/>
                        <a:t>22</a:t>
                      </a:r>
                    </a:p>
                  </a:txBody>
                  <a:tcPr/>
                </a:tc>
                <a:tc>
                  <a:txBody>
                    <a:bodyPr/>
                    <a:lstStyle/>
                    <a:p>
                      <a:r>
                        <a:rPr lang="nl-NL" sz="1100" dirty="0"/>
                        <a:t>Relatienaam: initialisatie</a:t>
                      </a:r>
                    </a:p>
                    <a:p>
                      <a:r>
                        <a:rPr lang="nl-NL" sz="1100" dirty="0"/>
                        <a:t>Heen: </a:t>
                      </a:r>
                      <a:r>
                        <a:rPr lang="nl-NL" sz="1100" b="1" dirty="0"/>
                        <a:t>RGU</a:t>
                      </a:r>
                      <a:r>
                        <a:rPr lang="nl-NL" sz="1100" dirty="0"/>
                        <a:t> initieert </a:t>
                      </a:r>
                      <a:r>
                        <a:rPr lang="nl-NL" sz="1100" b="1" dirty="0"/>
                        <a:t>Veranderinitiatief</a:t>
                      </a:r>
                    </a:p>
                    <a:p>
                      <a:r>
                        <a:rPr lang="nl-NL" sz="1100" dirty="0"/>
                        <a:t>Terug: </a:t>
                      </a:r>
                      <a:r>
                        <a:rPr lang="nl-NL" sz="1100" b="1" dirty="0"/>
                        <a:t>Veranderinitiatief</a:t>
                      </a:r>
                      <a:r>
                        <a:rPr lang="nl-NL" sz="1100" dirty="0"/>
                        <a:t> wordt geïnitieerd door </a:t>
                      </a:r>
                      <a:r>
                        <a:rPr lang="nl-NL" sz="1100" b="1" dirty="0"/>
                        <a:t>RGU</a:t>
                      </a:r>
                    </a:p>
                  </a:txBody>
                  <a:tcPr/>
                </a:tc>
                <a:tc>
                  <a:txBody>
                    <a:bodyPr/>
                    <a:lstStyle/>
                    <a:p>
                      <a:r>
                        <a:rPr lang="nl-NL" sz="1100" dirty="0"/>
                        <a:t>Er kunnen meerdere initiërende </a:t>
                      </a:r>
                      <a:r>
                        <a:rPr lang="nl-NL" sz="1100" dirty="0" err="1"/>
                        <a:t>RGU’s</a:t>
                      </a:r>
                      <a:r>
                        <a:rPr lang="nl-NL" sz="1100" dirty="0"/>
                        <a:t> zijn voor een veranderinitiatief</a:t>
                      </a:r>
                    </a:p>
                    <a:p>
                      <a:r>
                        <a:rPr lang="nl-NL" sz="1100" dirty="0"/>
                        <a:t>Een RGU kan initiërend zijn voor meerdere veranderinitiatieven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E en H</a:t>
                      </a:r>
                    </a:p>
                  </a:txBody>
                  <a:tcPr/>
                </a:tc>
                <a:extLst>
                  <a:ext uri="{0D108BD9-81ED-4DB2-BD59-A6C34878D82A}">
                    <a16:rowId xmlns:a16="http://schemas.microsoft.com/office/drawing/2014/main" val="1498829795"/>
                  </a:ext>
                </a:extLst>
              </a:tr>
              <a:tr h="370840">
                <a:tc>
                  <a:txBody>
                    <a:bodyPr/>
                    <a:lstStyle/>
                    <a:p>
                      <a:r>
                        <a:rPr lang="nl-NL" sz="1100" dirty="0"/>
                        <a:t>23</a:t>
                      </a:r>
                    </a:p>
                  </a:txBody>
                  <a:tcPr/>
                </a:tc>
                <a:tc>
                  <a:txBody>
                    <a:bodyPr/>
                    <a:lstStyle/>
                    <a:p>
                      <a:r>
                        <a:rPr lang="nl-NL" sz="1100" dirty="0"/>
                        <a:t>Relatienaam: ondersteuning</a:t>
                      </a:r>
                    </a:p>
                    <a:p>
                      <a:r>
                        <a:rPr lang="nl-NL" sz="1100" dirty="0"/>
                        <a:t>Heen: </a:t>
                      </a:r>
                      <a:r>
                        <a:rPr lang="nl-NL" sz="1100" b="1" dirty="0"/>
                        <a:t>RGU</a:t>
                      </a:r>
                      <a:r>
                        <a:rPr lang="nl-NL" sz="1100" dirty="0"/>
                        <a:t> is ondersteunend aan </a:t>
                      </a:r>
                      <a:r>
                        <a:rPr lang="nl-NL" sz="1100" b="1" dirty="0"/>
                        <a:t>Veranderinitiatief</a:t>
                      </a:r>
                    </a:p>
                    <a:p>
                      <a:r>
                        <a:rPr lang="nl-NL" sz="1100" dirty="0"/>
                        <a:t>Terug: </a:t>
                      </a:r>
                      <a:r>
                        <a:rPr lang="nl-NL" sz="1100" b="1" dirty="0"/>
                        <a:t>Veranderinitiatief</a:t>
                      </a:r>
                      <a:r>
                        <a:rPr lang="nl-NL" sz="1100" dirty="0"/>
                        <a:t> wordt ondersteund door</a:t>
                      </a:r>
                      <a:r>
                        <a:rPr lang="nl-NL" sz="1100" b="1" dirty="0"/>
                        <a:t> RGU</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Er kunnen meerdere  </a:t>
                      </a:r>
                      <a:r>
                        <a:rPr lang="nl-NL" sz="1100" dirty="0" err="1"/>
                        <a:t>RGU’s</a:t>
                      </a:r>
                      <a:r>
                        <a:rPr lang="nl-NL" sz="1100" dirty="0"/>
                        <a:t> ondersteunend zijn voor een veranderinitiatief</a:t>
                      </a:r>
                    </a:p>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Een RGU kan ondersteunend zijn voor meerdere veranderinitiatieven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en I</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44331779"/>
                  </a:ext>
                </a:extLst>
              </a:tr>
              <a:tr h="370840">
                <a:tc>
                  <a:txBody>
                    <a:bodyPr/>
                    <a:lstStyle/>
                    <a:p>
                      <a:r>
                        <a:rPr lang="nl-NL" sz="1100" dirty="0"/>
                        <a:t>24</a:t>
                      </a:r>
                    </a:p>
                  </a:txBody>
                  <a:tcPr/>
                </a:tc>
                <a:tc>
                  <a:txBody>
                    <a:bodyPr/>
                    <a:lstStyle/>
                    <a:p>
                      <a:r>
                        <a:rPr lang="nl-NL" sz="1100" dirty="0"/>
                        <a:t>Relatienaam: mitigatie</a:t>
                      </a:r>
                    </a:p>
                    <a:p>
                      <a:r>
                        <a:rPr lang="nl-NL" sz="1100" dirty="0"/>
                        <a:t>Heen: </a:t>
                      </a:r>
                      <a:r>
                        <a:rPr lang="nl-NL" sz="1100" b="1" dirty="0"/>
                        <a:t>Veranderinitiatief</a:t>
                      </a:r>
                      <a:r>
                        <a:rPr lang="nl-NL" sz="1100" dirty="0"/>
                        <a:t> mitigeert </a:t>
                      </a:r>
                      <a:r>
                        <a:rPr lang="nl-NL" sz="1100" b="1" dirty="0"/>
                        <a:t>Risico</a:t>
                      </a:r>
                    </a:p>
                    <a:p>
                      <a:r>
                        <a:rPr lang="nl-NL" sz="1100" b="0" dirty="0"/>
                        <a:t>Terug: </a:t>
                      </a:r>
                      <a:r>
                        <a:rPr lang="nl-NL" sz="1100" b="1" dirty="0"/>
                        <a:t>Risico</a:t>
                      </a:r>
                      <a:r>
                        <a:rPr lang="nl-NL" sz="1100" b="0" dirty="0"/>
                        <a:t> wordt gemitigeerd door </a:t>
                      </a:r>
                      <a:r>
                        <a:rPr lang="nl-NL" sz="1100" b="1" dirty="0"/>
                        <a:t>Veranderinitiatief</a:t>
                      </a:r>
                    </a:p>
                  </a:txBody>
                  <a:tcPr/>
                </a:tc>
                <a:tc>
                  <a:txBody>
                    <a:bodyPr/>
                    <a:lstStyle/>
                    <a:p>
                      <a:r>
                        <a:rPr lang="nl-NL" sz="1100" dirty="0"/>
                        <a:t>Een veranderinitiatief kan meerdere risico’s mitigeren</a:t>
                      </a:r>
                    </a:p>
                    <a:p>
                      <a:r>
                        <a:rPr lang="nl-NL" sz="1100" dirty="0"/>
                        <a:t>Een risico kan door meerdere veranderinitiatieven worden gemitigeerd</a:t>
                      </a:r>
                    </a:p>
                    <a:p>
                      <a:r>
                        <a:rPr lang="nl-NL" sz="1100" dirty="0"/>
                        <a:t>Veranderinitiatief kan alleen een risico mitigeren dat hoort bij het enterprisevraagstuk waaraan het veranderinitiatief is gekoppeld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D, L</a:t>
                      </a:r>
                    </a:p>
                  </a:txBody>
                  <a:tcPr/>
                </a:tc>
                <a:extLst>
                  <a:ext uri="{0D108BD9-81ED-4DB2-BD59-A6C34878D82A}">
                    <a16:rowId xmlns:a16="http://schemas.microsoft.com/office/drawing/2014/main" val="1569456768"/>
                  </a:ext>
                </a:extLst>
              </a:tr>
              <a:tr h="370840">
                <a:tc>
                  <a:txBody>
                    <a:bodyPr/>
                    <a:lstStyle/>
                    <a:p>
                      <a:r>
                        <a:rPr lang="nl-NL" sz="1100" dirty="0"/>
                        <a:t>25</a:t>
                      </a:r>
                    </a:p>
                  </a:txBody>
                  <a:tcPr/>
                </a:tc>
                <a:tc>
                  <a:txBody>
                    <a:bodyPr/>
                    <a:lstStyle/>
                    <a:p>
                      <a:r>
                        <a:rPr lang="nl-NL" sz="1100" dirty="0"/>
                        <a:t>Relatienaam: oorzaak wegnemen</a:t>
                      </a:r>
                    </a:p>
                    <a:p>
                      <a:r>
                        <a:rPr lang="nl-NL" sz="1100" dirty="0"/>
                        <a:t>Heen: </a:t>
                      </a:r>
                      <a:r>
                        <a:rPr lang="nl-NL" sz="1100" b="1" dirty="0"/>
                        <a:t>Veranderinitiatief</a:t>
                      </a:r>
                      <a:r>
                        <a:rPr lang="nl-NL" sz="1100" dirty="0"/>
                        <a:t> neemt </a:t>
                      </a:r>
                      <a:r>
                        <a:rPr lang="nl-NL" sz="1100" b="1" dirty="0"/>
                        <a:t>Oorzaak </a:t>
                      </a:r>
                      <a:r>
                        <a:rPr lang="nl-NL" sz="1100" dirty="0"/>
                        <a:t>weg</a:t>
                      </a:r>
                    </a:p>
                    <a:p>
                      <a:r>
                        <a:rPr lang="nl-NL" sz="1100" dirty="0"/>
                        <a:t>Terug: </a:t>
                      </a:r>
                      <a:r>
                        <a:rPr lang="nl-NL" sz="1100" b="1" dirty="0"/>
                        <a:t>Oorzaak</a:t>
                      </a:r>
                      <a:r>
                        <a:rPr lang="nl-NL" sz="1100" dirty="0"/>
                        <a:t> wordt weggenomen door </a:t>
                      </a:r>
                      <a:r>
                        <a:rPr lang="nl-NL" sz="1100" b="1" dirty="0"/>
                        <a:t>Veranderinitiatief</a:t>
                      </a:r>
                    </a:p>
                  </a:txBody>
                  <a:tcPr/>
                </a:tc>
                <a:tc>
                  <a:txBody>
                    <a:bodyPr/>
                    <a:lstStyle/>
                    <a:p>
                      <a:r>
                        <a:rPr lang="nl-NL" sz="1100" dirty="0"/>
                        <a:t>Een veranderinitiatief kan meerdere oorzaken wegnemen</a:t>
                      </a:r>
                    </a:p>
                    <a:p>
                      <a:r>
                        <a:rPr lang="nl-NL" sz="1100" dirty="0"/>
                        <a:t>Een oorzaak kan door meerdere veranderinitiatieven worden weggenomen</a:t>
                      </a:r>
                    </a:p>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Veranderinitiatief kan alleen een oorzaak wegnemen dat hoort bij het enterprisevraagstuk waaraan het veranderinitiatief is gekoppeld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B, J</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3416535988"/>
                  </a:ext>
                </a:extLst>
              </a:tr>
              <a:tr h="293344">
                <a:tc>
                  <a:txBody>
                    <a:bodyPr/>
                    <a:lstStyle/>
                    <a:p>
                      <a:r>
                        <a:rPr lang="nl-NL" sz="1100" dirty="0"/>
                        <a:t>26</a:t>
                      </a:r>
                    </a:p>
                  </a:txBody>
                  <a:tcPr/>
                </a:tc>
                <a:tc>
                  <a:txBody>
                    <a:bodyPr/>
                    <a:lstStyle/>
                    <a:p>
                      <a:r>
                        <a:rPr lang="nl-NL" sz="1100" dirty="0"/>
                        <a:t>Relatienaam: invulling</a:t>
                      </a:r>
                    </a:p>
                    <a:p>
                      <a:r>
                        <a:rPr lang="nl-NL" sz="1100" dirty="0"/>
                        <a:t>Heen: </a:t>
                      </a:r>
                      <a:r>
                        <a:rPr lang="nl-NL" sz="1100" b="1" dirty="0"/>
                        <a:t>Veranderinitiatief</a:t>
                      </a:r>
                      <a:r>
                        <a:rPr lang="nl-NL" sz="1100" dirty="0"/>
                        <a:t> vult </a:t>
                      </a:r>
                      <a:r>
                        <a:rPr lang="nl-NL" sz="1100" b="1" dirty="0"/>
                        <a:t>implicatie</a:t>
                      </a:r>
                      <a:r>
                        <a:rPr lang="nl-NL" sz="1100" dirty="0"/>
                        <a:t> in</a:t>
                      </a:r>
                    </a:p>
                    <a:p>
                      <a:r>
                        <a:rPr lang="nl-NL" sz="1100" dirty="0"/>
                        <a:t>Terug: </a:t>
                      </a:r>
                      <a:r>
                        <a:rPr lang="nl-NL" sz="1100" b="1" dirty="0"/>
                        <a:t>Implicatie</a:t>
                      </a:r>
                      <a:r>
                        <a:rPr lang="nl-NL" sz="1100" dirty="0"/>
                        <a:t> wordt ingevuld door </a:t>
                      </a:r>
                      <a:r>
                        <a:rPr lang="nl-NL" sz="1100" b="1" dirty="0"/>
                        <a:t>Veranderinitiatief</a:t>
                      </a:r>
                    </a:p>
                  </a:txBody>
                  <a:tcPr/>
                </a:tc>
                <a:tc>
                  <a:txBody>
                    <a:bodyPr/>
                    <a:lstStyle/>
                    <a:p>
                      <a:r>
                        <a:rPr lang="nl-NL" sz="1100" dirty="0"/>
                        <a:t>Een veranderinitiatief kan meerdere implicatie invullen</a:t>
                      </a:r>
                    </a:p>
                    <a:p>
                      <a:r>
                        <a:rPr lang="nl-NL" sz="1100" dirty="0"/>
                        <a:t>Een implicatie kan door meerdere </a:t>
                      </a:r>
                      <a:r>
                        <a:rPr lang="nl-NL" sz="1100" dirty="0" err="1"/>
                        <a:t>veranderinitiaitieven</a:t>
                      </a:r>
                      <a:r>
                        <a:rPr lang="nl-NL" sz="1100" dirty="0"/>
                        <a:t> worden ingevuld</a:t>
                      </a:r>
                    </a:p>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Veranderinitiatief kan alleen een implicatie invullen dat hoort bij het enterprisevraagstuk waaraan het veranderinitiatief is gekoppeld. </a:t>
                      </a:r>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H, C, K</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3640479871"/>
                  </a:ext>
                </a:extLst>
              </a:tr>
            </a:tbl>
          </a:graphicData>
        </a:graphic>
      </p:graphicFrame>
    </p:spTree>
    <p:extLst>
      <p:ext uri="{BB962C8B-B14F-4D97-AF65-F5344CB8AC3E}">
        <p14:creationId xmlns:p14="http://schemas.microsoft.com/office/powerpoint/2010/main" val="194389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3193059661"/>
              </p:ext>
            </p:extLst>
          </p:nvPr>
        </p:nvGraphicFramePr>
        <p:xfrm>
          <a:off x="142875" y="457200"/>
          <a:ext cx="12544425" cy="8641080"/>
        </p:xfrm>
        <a:graphic>
          <a:graphicData uri="http://schemas.openxmlformats.org/drawingml/2006/table">
            <a:tbl>
              <a:tblPr firstRow="1" bandRow="1">
                <a:tableStyleId>{5C22544A-7EE6-4342-B048-85BDC9FD1C3A}</a:tableStyleId>
              </a:tblPr>
              <a:tblGrid>
                <a:gridCol w="816409">
                  <a:extLst>
                    <a:ext uri="{9D8B030D-6E8A-4147-A177-3AD203B41FA5}">
                      <a16:colId xmlns:a16="http://schemas.microsoft.com/office/drawing/2014/main" val="4136878025"/>
                    </a:ext>
                  </a:extLst>
                </a:gridCol>
                <a:gridCol w="3679055">
                  <a:extLst>
                    <a:ext uri="{9D8B030D-6E8A-4147-A177-3AD203B41FA5}">
                      <a16:colId xmlns:a16="http://schemas.microsoft.com/office/drawing/2014/main" val="99157685"/>
                    </a:ext>
                  </a:extLst>
                </a:gridCol>
                <a:gridCol w="5668880">
                  <a:extLst>
                    <a:ext uri="{9D8B030D-6E8A-4147-A177-3AD203B41FA5}">
                      <a16:colId xmlns:a16="http://schemas.microsoft.com/office/drawing/2014/main" val="2180742915"/>
                    </a:ext>
                  </a:extLst>
                </a:gridCol>
                <a:gridCol w="2380081">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27</a:t>
                      </a:r>
                    </a:p>
                  </a:txBody>
                  <a:tcPr/>
                </a:tc>
                <a:tc>
                  <a:txBody>
                    <a:bodyPr/>
                    <a:lstStyle/>
                    <a:p>
                      <a:r>
                        <a:rPr lang="nl-NL" sz="1100" dirty="0"/>
                        <a:t>Relatienaam: groepering</a:t>
                      </a:r>
                    </a:p>
                    <a:p>
                      <a:r>
                        <a:rPr lang="nl-NL" sz="1100" dirty="0"/>
                        <a:t>Heen: </a:t>
                      </a:r>
                      <a:r>
                        <a:rPr lang="nl-NL" sz="1100" b="1" dirty="0"/>
                        <a:t>Oplossingscontour</a:t>
                      </a:r>
                      <a:r>
                        <a:rPr lang="nl-NL" sz="1100" dirty="0"/>
                        <a:t> groepeert </a:t>
                      </a:r>
                      <a:r>
                        <a:rPr lang="nl-NL" sz="1100" b="1" dirty="0"/>
                        <a:t>Veranderinitiatief</a:t>
                      </a:r>
                    </a:p>
                    <a:p>
                      <a:r>
                        <a:rPr lang="nl-NL" sz="1100" b="0" dirty="0"/>
                        <a:t>Terug: </a:t>
                      </a:r>
                      <a:r>
                        <a:rPr lang="nl-NL" sz="1100" b="1" dirty="0"/>
                        <a:t>Veranderinitiatief</a:t>
                      </a:r>
                      <a:r>
                        <a:rPr lang="nl-NL" sz="1100" b="0" dirty="0"/>
                        <a:t> is onderdeel van </a:t>
                      </a:r>
                      <a:r>
                        <a:rPr lang="nl-NL" sz="1100" b="1" dirty="0"/>
                        <a:t>Oplossingscontour</a:t>
                      </a:r>
                    </a:p>
                  </a:txBody>
                  <a:tcPr/>
                </a:tc>
                <a:tc>
                  <a:txBody>
                    <a:bodyPr/>
                    <a:lstStyle/>
                    <a:p>
                      <a:r>
                        <a:rPr lang="nl-NL" sz="1100" dirty="0"/>
                        <a:t>Een oplossingscontour bestaat uit een of meerdere veranderinitiatieven</a:t>
                      </a:r>
                    </a:p>
                    <a:p>
                      <a:r>
                        <a:rPr lang="nl-NL" sz="1100" dirty="0"/>
                        <a:t>Een veranderinitiatief is opgenomen in </a:t>
                      </a:r>
                      <a:r>
                        <a:rPr lang="nl-NL" sz="1100" dirty="0">
                          <a:highlight>
                            <a:srgbClr val="FFFF00"/>
                          </a:highlight>
                        </a:rPr>
                        <a:t>nul, één of meer </a:t>
                      </a:r>
                      <a:r>
                        <a:rPr lang="nl-NL" sz="1100" dirty="0"/>
                        <a:t>oplossingscontour</a:t>
                      </a:r>
                    </a:p>
                    <a:p>
                      <a:r>
                        <a:rPr lang="nl-NL" sz="1100" dirty="0"/>
                        <a:t>De veranderinitiatieven en de oplossingscontour moeten gekoppeld zijn aan hetzelfde enterprisevraagstuk (relatie 36 en 37)</a:t>
                      </a:r>
                    </a:p>
                  </a:txBody>
                  <a:tcPr/>
                </a:tc>
                <a:tc>
                  <a:txBody>
                    <a:bodyPr/>
                    <a:lstStyle/>
                    <a:p>
                      <a:r>
                        <a:rPr lang="nl-NL" sz="1100" dirty="0"/>
                        <a:t>Tabblad Oplossingscontour, kolom O (als veranderinitiatief gehonoreerd = ja, dan hoort het veranderinitiatief bij de oplossingscontour.</a:t>
                      </a:r>
                    </a:p>
                  </a:txBody>
                  <a:tcPr/>
                </a:tc>
                <a:extLst>
                  <a:ext uri="{0D108BD9-81ED-4DB2-BD59-A6C34878D82A}">
                    <a16:rowId xmlns:a16="http://schemas.microsoft.com/office/drawing/2014/main" val="932937206"/>
                  </a:ext>
                </a:extLst>
              </a:tr>
              <a:tr h="370840">
                <a:tc>
                  <a:txBody>
                    <a:bodyPr/>
                    <a:lstStyle/>
                    <a:p>
                      <a:r>
                        <a:rPr lang="nl-NL" sz="1100" dirty="0"/>
                        <a:t>28</a:t>
                      </a:r>
                    </a:p>
                  </a:txBody>
                  <a:tcPr/>
                </a:tc>
                <a:tc>
                  <a:txBody>
                    <a:bodyPr/>
                    <a:lstStyle/>
                    <a:p>
                      <a:r>
                        <a:rPr lang="nl-NL" sz="1100" dirty="0"/>
                        <a:t>Relatienaam: fasering</a:t>
                      </a:r>
                    </a:p>
                    <a:p>
                      <a:r>
                        <a:rPr lang="nl-NL" sz="1100" dirty="0"/>
                        <a:t>Heen: </a:t>
                      </a:r>
                      <a:r>
                        <a:rPr lang="nl-NL" sz="1100" b="1" dirty="0"/>
                        <a:t>Veranderinitiatief</a:t>
                      </a:r>
                      <a:r>
                        <a:rPr lang="nl-NL" sz="1100" dirty="0"/>
                        <a:t> wordt gefaseerd in </a:t>
                      </a:r>
                      <a:r>
                        <a:rPr lang="nl-NL" sz="1100" b="1" dirty="0"/>
                        <a:t>Ontwikkeling</a:t>
                      </a:r>
                    </a:p>
                    <a:p>
                      <a:r>
                        <a:rPr lang="nl-NL" sz="1100" dirty="0"/>
                        <a:t>Terug: </a:t>
                      </a:r>
                      <a:r>
                        <a:rPr lang="nl-NL" sz="1100" b="1" dirty="0"/>
                        <a:t>Ontwikkeling</a:t>
                      </a:r>
                      <a:r>
                        <a:rPr lang="nl-NL" sz="1100" dirty="0"/>
                        <a:t> faseert </a:t>
                      </a:r>
                      <a:r>
                        <a:rPr lang="nl-NL" sz="1100" b="1" dirty="0"/>
                        <a:t>Veranderinitiatief</a:t>
                      </a:r>
                      <a:r>
                        <a:rPr lang="nl-NL" sz="1100" dirty="0"/>
                        <a:t> </a:t>
                      </a:r>
                    </a:p>
                  </a:txBody>
                  <a:tcPr/>
                </a:tc>
                <a:tc>
                  <a:txBody>
                    <a:bodyPr/>
                    <a:lstStyle/>
                    <a:p>
                      <a:r>
                        <a:rPr lang="nl-NL" sz="1100" dirty="0"/>
                        <a:t>Een veranderinitiatief kan meerdere ontwikkelingen hebben</a:t>
                      </a:r>
                    </a:p>
                    <a:p>
                      <a:r>
                        <a:rPr lang="nl-NL" sz="1100" dirty="0"/>
                        <a:t>Een ontwikkeling hoort bij één veranderinitiatief</a:t>
                      </a:r>
                    </a:p>
                    <a:p>
                      <a:r>
                        <a:rPr lang="nl-NL" sz="1100" dirty="0"/>
                        <a:t>Ontwikkelingen worden alleen onderkend voor veranderinitiatieven die deel uitmaken van de oplossingscontour</a:t>
                      </a:r>
                    </a:p>
                  </a:txBody>
                  <a:tcPr/>
                </a:tc>
                <a:tc>
                  <a:txBody>
                    <a:bodyPr/>
                    <a:lstStyle/>
                    <a:p>
                      <a:r>
                        <a:rPr lang="nl-NL" sz="1100" dirty="0"/>
                        <a:t>Geen</a:t>
                      </a:r>
                    </a:p>
                  </a:txBody>
                  <a:tcPr/>
                </a:tc>
                <a:extLst>
                  <a:ext uri="{0D108BD9-81ED-4DB2-BD59-A6C34878D82A}">
                    <a16:rowId xmlns:a16="http://schemas.microsoft.com/office/drawing/2014/main" val="3698497944"/>
                  </a:ext>
                </a:extLst>
              </a:tr>
              <a:tr h="370840">
                <a:tc>
                  <a:txBody>
                    <a:bodyPr/>
                    <a:lstStyle/>
                    <a:p>
                      <a:r>
                        <a:rPr lang="nl-NL" sz="1100" dirty="0"/>
                        <a:t>29</a:t>
                      </a:r>
                    </a:p>
                  </a:txBody>
                  <a:tcPr/>
                </a:tc>
                <a:tc>
                  <a:txBody>
                    <a:bodyPr/>
                    <a:lstStyle/>
                    <a:p>
                      <a:r>
                        <a:rPr lang="nl-NL" sz="1100" dirty="0"/>
                        <a:t>Relatienaam: onderbrenging</a:t>
                      </a:r>
                    </a:p>
                    <a:p>
                      <a:r>
                        <a:rPr lang="nl-NL" sz="1100" dirty="0"/>
                        <a:t>Heen: </a:t>
                      </a:r>
                      <a:r>
                        <a:rPr lang="nl-NL" sz="1100" b="1" dirty="0"/>
                        <a:t>Ontwikkeling</a:t>
                      </a:r>
                      <a:r>
                        <a:rPr lang="nl-NL" sz="1100" dirty="0"/>
                        <a:t> is ondergebracht in </a:t>
                      </a:r>
                      <a:r>
                        <a:rPr lang="nl-NL" sz="1100" b="1" dirty="0"/>
                        <a:t>Portfolio</a:t>
                      </a:r>
                    </a:p>
                    <a:p>
                      <a:r>
                        <a:rPr lang="nl-NL" sz="1100" b="1" dirty="0"/>
                        <a:t>T</a:t>
                      </a:r>
                      <a:r>
                        <a:rPr lang="nl-NL" sz="1100" b="0" dirty="0"/>
                        <a:t>erug: In </a:t>
                      </a:r>
                      <a:r>
                        <a:rPr lang="nl-NL" sz="1100" b="1" dirty="0"/>
                        <a:t>Portfolio </a:t>
                      </a:r>
                      <a:r>
                        <a:rPr lang="nl-NL" sz="1100" b="0" dirty="0"/>
                        <a:t>is ontwikkeling ondergebracht</a:t>
                      </a:r>
                      <a:r>
                        <a:rPr lang="nl-NL" sz="1100" b="1" dirty="0"/>
                        <a:t> </a:t>
                      </a:r>
                    </a:p>
                  </a:txBody>
                  <a:tcPr/>
                </a:tc>
                <a:tc>
                  <a:txBody>
                    <a:bodyPr/>
                    <a:lstStyle/>
                    <a:p>
                      <a:r>
                        <a:rPr lang="nl-NL" sz="1100" dirty="0"/>
                        <a:t>Een ontwikkeling is ondergebracht in maximaal één portfolio</a:t>
                      </a:r>
                    </a:p>
                    <a:p>
                      <a:r>
                        <a:rPr lang="nl-NL" sz="1100" dirty="0"/>
                        <a:t>In een portfolio kunnen meerdere ontwikkelingen zijn ondergebracht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848976444"/>
                  </a:ext>
                </a:extLst>
              </a:tr>
              <a:tr h="370840">
                <a:tc>
                  <a:txBody>
                    <a:bodyPr/>
                    <a:lstStyle/>
                    <a:p>
                      <a:r>
                        <a:rPr lang="nl-NL" sz="1100" dirty="0"/>
                        <a:t>30</a:t>
                      </a:r>
                    </a:p>
                  </a:txBody>
                  <a:tcPr/>
                </a:tc>
                <a:tc>
                  <a:txBody>
                    <a:bodyPr/>
                    <a:lstStyle/>
                    <a:p>
                      <a:r>
                        <a:rPr lang="nl-NL" sz="1100" dirty="0"/>
                        <a:t>Relatienaam: groepering</a:t>
                      </a:r>
                    </a:p>
                    <a:p>
                      <a:r>
                        <a:rPr lang="nl-NL" sz="1100" dirty="0"/>
                        <a:t>Heen: </a:t>
                      </a:r>
                      <a:r>
                        <a:rPr lang="nl-NL" sz="1100" b="1" dirty="0" err="1"/>
                        <a:t>Veranderinitiatiefcluster</a:t>
                      </a:r>
                      <a:r>
                        <a:rPr lang="nl-NL" sz="1100" dirty="0"/>
                        <a:t> groepeert </a:t>
                      </a:r>
                      <a:r>
                        <a:rPr lang="nl-NL" sz="1100" b="1" dirty="0"/>
                        <a:t>veranderinitiatief</a:t>
                      </a:r>
                    </a:p>
                    <a:p>
                      <a:r>
                        <a:rPr lang="nl-NL" sz="1100" b="0" dirty="0"/>
                        <a:t>Terug: </a:t>
                      </a:r>
                      <a:r>
                        <a:rPr lang="nl-NL" sz="1100" b="1" dirty="0"/>
                        <a:t>Veranderinitiatief</a:t>
                      </a:r>
                      <a:r>
                        <a:rPr lang="nl-NL" sz="1100" b="0" dirty="0"/>
                        <a:t> maakt deel uit van </a:t>
                      </a:r>
                      <a:r>
                        <a:rPr lang="nl-NL" sz="1100" b="1" dirty="0" err="1"/>
                        <a:t>Veranderinitiatiefcluster</a:t>
                      </a:r>
                      <a:endParaRPr lang="nl-NL" sz="1100" b="1" dirty="0"/>
                    </a:p>
                  </a:txBody>
                  <a:tcPr/>
                </a:tc>
                <a:tc>
                  <a:txBody>
                    <a:bodyPr/>
                    <a:lstStyle/>
                    <a:p>
                      <a:r>
                        <a:rPr lang="nl-NL" sz="1100" dirty="0"/>
                        <a:t>Een </a:t>
                      </a:r>
                      <a:r>
                        <a:rPr lang="nl-NL" sz="1100" dirty="0" err="1"/>
                        <a:t>veranderinitiatiefcluster</a:t>
                      </a:r>
                      <a:r>
                        <a:rPr lang="nl-NL" sz="1100" dirty="0"/>
                        <a:t> kan meerdere veranderinitiatieven groeperen</a:t>
                      </a:r>
                    </a:p>
                    <a:p>
                      <a:r>
                        <a:rPr lang="nl-NL" sz="1100" dirty="0"/>
                        <a:t>Een veranderinitiatief zit in maximaal één cluster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 (Kolom G-H)</a:t>
                      </a:r>
                    </a:p>
                  </a:txBody>
                  <a:tcPr/>
                </a:tc>
                <a:extLst>
                  <a:ext uri="{0D108BD9-81ED-4DB2-BD59-A6C34878D82A}">
                    <a16:rowId xmlns:a16="http://schemas.microsoft.com/office/drawing/2014/main" val="57715338"/>
                  </a:ext>
                </a:extLst>
              </a:tr>
              <a:tr h="370840">
                <a:tc>
                  <a:txBody>
                    <a:bodyPr/>
                    <a:lstStyle/>
                    <a:p>
                      <a:r>
                        <a:rPr lang="nl-NL" sz="1100" dirty="0"/>
                        <a:t>31</a:t>
                      </a:r>
                    </a:p>
                  </a:txBody>
                  <a:tcPr/>
                </a:tc>
                <a:tc>
                  <a:txBody>
                    <a:bodyPr/>
                    <a:lstStyle/>
                    <a:p>
                      <a:r>
                        <a:rPr lang="nl-NL" sz="1100" dirty="0"/>
                        <a:t>Relatienaam: bijdrage</a:t>
                      </a:r>
                    </a:p>
                    <a:p>
                      <a:r>
                        <a:rPr lang="nl-NL" sz="1100" dirty="0"/>
                        <a:t>Heen: </a:t>
                      </a:r>
                      <a:r>
                        <a:rPr lang="nl-NL" sz="1100" b="1" dirty="0"/>
                        <a:t>Ontwikkeling</a:t>
                      </a:r>
                      <a:r>
                        <a:rPr lang="nl-NL" sz="1100" dirty="0"/>
                        <a:t> draagt bij aan </a:t>
                      </a:r>
                      <a:r>
                        <a:rPr lang="nl-NL" sz="1100" b="1" dirty="0"/>
                        <a:t>doelstelling</a:t>
                      </a:r>
                    </a:p>
                    <a:p>
                      <a:r>
                        <a:rPr lang="nl-NL" sz="1100" b="0" dirty="0"/>
                        <a:t>Terug: Aan </a:t>
                      </a:r>
                      <a:r>
                        <a:rPr lang="nl-NL" sz="1100" b="1" dirty="0"/>
                        <a:t>Doelstelling </a:t>
                      </a:r>
                      <a:r>
                        <a:rPr lang="nl-NL" sz="1100" b="0" dirty="0"/>
                        <a:t>wordt bijgedragen door </a:t>
                      </a:r>
                      <a:r>
                        <a:rPr lang="nl-NL" sz="1100" b="1" dirty="0"/>
                        <a:t>Ontwikkeling</a:t>
                      </a:r>
                    </a:p>
                  </a:txBody>
                  <a:tcPr/>
                </a:tc>
                <a:tc>
                  <a:txBody>
                    <a:bodyPr/>
                    <a:lstStyle/>
                    <a:p>
                      <a:r>
                        <a:rPr lang="nl-NL" sz="1100" dirty="0"/>
                        <a:t>Een ontwikkeling kan bijdragen aan meerdere doelstellingen</a:t>
                      </a:r>
                    </a:p>
                    <a:p>
                      <a:r>
                        <a:rPr lang="nl-NL" sz="1100" dirty="0"/>
                        <a:t>Een doelstelling kan worden ondersteund door meerdere ontwikkelingen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1384186506"/>
                  </a:ext>
                </a:extLst>
              </a:tr>
              <a:tr h="370840">
                <a:tc>
                  <a:txBody>
                    <a:bodyPr/>
                    <a:lstStyle/>
                    <a:p>
                      <a:r>
                        <a:rPr lang="nl-NL" sz="1100" dirty="0"/>
                        <a:t>32</a:t>
                      </a:r>
                    </a:p>
                  </a:txBody>
                  <a:tcPr/>
                </a:tc>
                <a:tc>
                  <a:txBody>
                    <a:bodyPr/>
                    <a:lstStyle/>
                    <a:p>
                      <a:r>
                        <a:rPr lang="nl-NL" sz="1100" dirty="0"/>
                        <a:t>Relatienaam: representatie</a:t>
                      </a:r>
                    </a:p>
                    <a:p>
                      <a:r>
                        <a:rPr lang="nl-NL" sz="1100" dirty="0"/>
                        <a:t>Heen: Een </a:t>
                      </a:r>
                      <a:r>
                        <a:rPr lang="nl-NL" sz="1100" b="1" dirty="0"/>
                        <a:t>Kernmodel</a:t>
                      </a:r>
                      <a:r>
                        <a:rPr lang="nl-NL" sz="1100" dirty="0"/>
                        <a:t>  representeert </a:t>
                      </a:r>
                      <a:r>
                        <a:rPr lang="nl-NL" sz="1100" b="1" dirty="0"/>
                        <a:t>Perspectief</a:t>
                      </a:r>
                    </a:p>
                    <a:p>
                      <a:r>
                        <a:rPr lang="nl-NL" sz="1100" b="0" dirty="0"/>
                        <a:t>Terug: </a:t>
                      </a:r>
                      <a:r>
                        <a:rPr lang="nl-NL" sz="1100" b="1" dirty="0"/>
                        <a:t>Perspectief</a:t>
                      </a:r>
                      <a:r>
                        <a:rPr lang="nl-NL" sz="1100" b="0" dirty="0"/>
                        <a:t> wordt gerepresenteerd door </a:t>
                      </a:r>
                      <a:r>
                        <a:rPr lang="nl-NL" sz="1100" b="1" dirty="0"/>
                        <a:t>Kernmodel</a:t>
                      </a:r>
                      <a:endParaRPr lang="nl-NL" sz="1100" b="0" dirty="0"/>
                    </a:p>
                  </a:txBody>
                  <a:tcPr/>
                </a:tc>
                <a:tc>
                  <a:txBody>
                    <a:bodyPr/>
                    <a:lstStyle/>
                    <a:p>
                      <a:r>
                        <a:rPr lang="nl-NL" sz="1100" dirty="0"/>
                        <a:t>Een kernmodel kan meerdere perspectieven representeren</a:t>
                      </a:r>
                    </a:p>
                    <a:p>
                      <a:r>
                        <a:rPr lang="nl-NL" sz="1100" dirty="0"/>
                        <a:t>Een perspectief kan worden gerepresenteerd door meerdere kernmodellen. </a:t>
                      </a:r>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110222578"/>
                  </a:ext>
                </a:extLst>
              </a:tr>
              <a:tr h="370840">
                <a:tc>
                  <a:txBody>
                    <a:bodyPr/>
                    <a:lstStyle/>
                    <a:p>
                      <a:r>
                        <a:rPr lang="nl-NL" sz="1100" dirty="0"/>
                        <a:t>33</a:t>
                      </a:r>
                    </a:p>
                  </a:txBody>
                  <a:tcPr/>
                </a:tc>
                <a:tc>
                  <a:txBody>
                    <a:bodyPr/>
                    <a:lstStyle/>
                    <a:p>
                      <a:r>
                        <a:rPr lang="nl-NL" sz="1100" dirty="0"/>
                        <a:t>Relatienaam: uitdrukking</a:t>
                      </a:r>
                    </a:p>
                    <a:p>
                      <a:r>
                        <a:rPr lang="nl-NL" sz="1100" dirty="0"/>
                        <a:t>Heen: </a:t>
                      </a:r>
                      <a:r>
                        <a:rPr lang="nl-NL" sz="1100" b="1" dirty="0"/>
                        <a:t>Kernmodel</a:t>
                      </a:r>
                      <a:r>
                        <a:rPr lang="nl-NL" sz="1100" dirty="0"/>
                        <a:t> geeft uitdrukking aan </a:t>
                      </a:r>
                      <a:r>
                        <a:rPr lang="nl-NL" sz="1100" b="1" dirty="0"/>
                        <a:t>RGU</a:t>
                      </a:r>
                    </a:p>
                    <a:p>
                      <a:r>
                        <a:rPr lang="nl-NL" sz="1100" dirty="0"/>
                        <a:t> Terug: </a:t>
                      </a:r>
                      <a:r>
                        <a:rPr lang="nl-NL" sz="1100" b="1" dirty="0"/>
                        <a:t>RGU </a:t>
                      </a:r>
                      <a:r>
                        <a:rPr lang="nl-NL" sz="1100" dirty="0"/>
                        <a:t>is uitgedrukt in </a:t>
                      </a:r>
                      <a:r>
                        <a:rPr lang="nl-NL" sz="1100" b="1" dirty="0"/>
                        <a:t>Kernmodel</a:t>
                      </a:r>
                    </a:p>
                  </a:txBody>
                  <a:tcPr/>
                </a:tc>
                <a:tc>
                  <a:txBody>
                    <a:bodyPr/>
                    <a:lstStyle/>
                    <a:p>
                      <a:r>
                        <a:rPr lang="nl-NL" sz="1100" dirty="0"/>
                        <a:t>Een kernmodel kan uitdrukking geven aan meerdere </a:t>
                      </a:r>
                      <a:r>
                        <a:rPr lang="nl-NL" sz="1100" dirty="0" err="1"/>
                        <a:t>RGU’s</a:t>
                      </a:r>
                      <a:endParaRPr lang="nl-NL" sz="1100" dirty="0"/>
                    </a:p>
                    <a:p>
                      <a:r>
                        <a:rPr lang="nl-NL" sz="1100" dirty="0"/>
                        <a:t>Een RGU kan door meerdere kernmodellen worden uitgedrukt</a:t>
                      </a:r>
                    </a:p>
                    <a:p>
                      <a:r>
                        <a:rPr lang="nl-NL" sz="1100" dirty="0"/>
                        <a:t>De </a:t>
                      </a:r>
                      <a:r>
                        <a:rPr lang="nl-NL" sz="1100" dirty="0" err="1"/>
                        <a:t>RGU’s</a:t>
                      </a:r>
                      <a:r>
                        <a:rPr lang="nl-NL" sz="1100" dirty="0"/>
                        <a:t> waaraan een kernmodel uitdrukking geeft, moeten horen bij de perspectieven waaraan het kernmodel uitdrukking geeft (relatie 32) </a:t>
                      </a:r>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1489709622"/>
                  </a:ext>
                </a:extLst>
              </a:tr>
              <a:tr h="370840">
                <a:tc>
                  <a:txBody>
                    <a:bodyPr/>
                    <a:lstStyle/>
                    <a:p>
                      <a:r>
                        <a:rPr lang="nl-NL" sz="1100" dirty="0"/>
                        <a:t>34</a:t>
                      </a:r>
                    </a:p>
                  </a:txBody>
                  <a:tcPr/>
                </a:tc>
                <a:tc>
                  <a:txBody>
                    <a:bodyPr/>
                    <a:lstStyle/>
                    <a:p>
                      <a:r>
                        <a:rPr lang="nl-NL" sz="1100" dirty="0"/>
                        <a:t>Relatienaam: vraagstukeigenaarschap</a:t>
                      </a:r>
                    </a:p>
                    <a:p>
                      <a:r>
                        <a:rPr lang="nl-NL" sz="1100" b="1" dirty="0"/>
                        <a:t>Stakeholder</a:t>
                      </a:r>
                      <a:r>
                        <a:rPr lang="nl-NL" sz="1100" dirty="0"/>
                        <a:t> vervult </a:t>
                      </a:r>
                      <a:r>
                        <a:rPr lang="nl-NL" sz="1100" b="1" dirty="0"/>
                        <a:t>Rol</a:t>
                      </a:r>
                      <a:r>
                        <a:rPr lang="nl-NL" sz="1100" dirty="0"/>
                        <a:t> voor </a:t>
                      </a:r>
                      <a:r>
                        <a:rPr lang="nl-NL" sz="1100" b="1" dirty="0"/>
                        <a:t>Vraagstuk</a:t>
                      </a:r>
                    </a:p>
                  </a:txBody>
                  <a:tcPr/>
                </a:tc>
                <a:tc>
                  <a:txBody>
                    <a:bodyPr/>
                    <a:lstStyle/>
                    <a:p>
                      <a:r>
                        <a:rPr lang="nl-NL" sz="1100" dirty="0"/>
                        <a:t>Relatie tussen stakeholder,  rol en vraagstuk kan alleen worden gelegd als de rol=vraagstukeigenaar</a:t>
                      </a:r>
                    </a:p>
                    <a:p>
                      <a:r>
                        <a:rPr lang="nl-NL" sz="1100" dirty="0"/>
                        <a:t>Een stakeholder kan voor meerdere vraagstukken de rol van vraagstukeigenaar vervullen</a:t>
                      </a:r>
                    </a:p>
                    <a:p>
                      <a:r>
                        <a:rPr lang="nl-NL" sz="1100" dirty="0"/>
                        <a:t>Een vraagstuk kan meerdere stakeholders in de rol van vraagstukeigenaar hebben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2465488947"/>
                  </a:ext>
                </a:extLst>
              </a:tr>
              <a:tr h="370840">
                <a:tc>
                  <a:txBody>
                    <a:bodyPr/>
                    <a:lstStyle/>
                    <a:p>
                      <a:r>
                        <a:rPr lang="nl-NL" sz="1100" dirty="0"/>
                        <a:t>35</a:t>
                      </a:r>
                    </a:p>
                  </a:txBody>
                  <a:tcPr/>
                </a:tc>
                <a:tc>
                  <a:txBody>
                    <a:bodyPr/>
                    <a:lstStyle/>
                    <a:p>
                      <a:r>
                        <a:rPr lang="nl-NL" sz="1100" dirty="0"/>
                        <a:t>Relatienaam: relatiedefinitie</a:t>
                      </a:r>
                    </a:p>
                    <a:p>
                      <a:r>
                        <a:rPr lang="nl-NL" sz="1100" dirty="0"/>
                        <a:t>Heen: </a:t>
                      </a:r>
                      <a:r>
                        <a:rPr lang="nl-NL" sz="1100" b="1" dirty="0"/>
                        <a:t>RGU</a:t>
                      </a:r>
                      <a:r>
                        <a:rPr lang="nl-NL" sz="1100" dirty="0"/>
                        <a:t> is onderdeel van </a:t>
                      </a:r>
                      <a:r>
                        <a:rPr lang="nl-NL" sz="1100" b="1" dirty="0"/>
                        <a:t>Relevante Relatie</a:t>
                      </a:r>
                      <a:endParaRPr lang="nl-NL" sz="1100" b="0" dirty="0"/>
                    </a:p>
                    <a:p>
                      <a:r>
                        <a:rPr lang="nl-NL" sz="1100" b="0" dirty="0"/>
                        <a:t>Terug: </a:t>
                      </a:r>
                      <a:r>
                        <a:rPr lang="nl-NL" sz="1100" b="1" dirty="0"/>
                        <a:t>Relevante Relatie </a:t>
                      </a:r>
                      <a:r>
                        <a:rPr lang="nl-NL" sz="1100" b="0" dirty="0"/>
                        <a:t>verbindt </a:t>
                      </a:r>
                      <a:r>
                        <a:rPr lang="nl-NL" sz="1100" b="1" dirty="0"/>
                        <a:t>RGU</a:t>
                      </a:r>
                    </a:p>
                  </a:txBody>
                  <a:tcPr/>
                </a:tc>
                <a:tc>
                  <a:txBody>
                    <a:bodyPr/>
                    <a:lstStyle/>
                    <a:p>
                      <a:r>
                        <a:rPr lang="nl-NL" sz="1100" dirty="0"/>
                        <a:t>Een relevante relatie wordt gelegd tussen (exact) twee </a:t>
                      </a:r>
                      <a:r>
                        <a:rPr lang="nl-NL" sz="1100" dirty="0" err="1"/>
                        <a:t>RGU’s</a:t>
                      </a:r>
                      <a:endParaRPr lang="nl-NL" sz="1100" dirty="0"/>
                    </a:p>
                    <a:p>
                      <a:r>
                        <a:rPr lang="nl-NL" sz="1100" dirty="0"/>
                        <a:t>Deze twee </a:t>
                      </a:r>
                      <a:r>
                        <a:rPr lang="nl-NL" sz="1100" dirty="0" err="1"/>
                        <a:t>RGU’s</a:t>
                      </a:r>
                      <a:r>
                        <a:rPr lang="nl-NL" sz="1100" dirty="0"/>
                        <a:t> mogen niet gekoppeld zijn aan hetzelfde perspectief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Geen</a:t>
                      </a:r>
                    </a:p>
                  </a:txBody>
                  <a:tcPr/>
                </a:tc>
                <a:extLst>
                  <a:ext uri="{0D108BD9-81ED-4DB2-BD59-A6C34878D82A}">
                    <a16:rowId xmlns:a16="http://schemas.microsoft.com/office/drawing/2014/main" val="1498829795"/>
                  </a:ext>
                </a:extLst>
              </a:tr>
              <a:tr h="370840">
                <a:tc>
                  <a:txBody>
                    <a:bodyPr/>
                    <a:lstStyle/>
                    <a:p>
                      <a:r>
                        <a:rPr lang="nl-NL" sz="1100" dirty="0"/>
                        <a:t>36</a:t>
                      </a:r>
                    </a:p>
                  </a:txBody>
                  <a:tcPr/>
                </a:tc>
                <a:tc>
                  <a:txBody>
                    <a:bodyPr/>
                    <a:lstStyle/>
                    <a:p>
                      <a:r>
                        <a:rPr lang="nl-NL" sz="1100" dirty="0"/>
                        <a:t>Relatienaam: oplossing</a:t>
                      </a:r>
                    </a:p>
                    <a:p>
                      <a:r>
                        <a:rPr lang="nl-NL" sz="1100" dirty="0"/>
                        <a:t>Heen: </a:t>
                      </a:r>
                      <a:r>
                        <a:rPr lang="nl-NL" sz="1100" b="1" dirty="0"/>
                        <a:t>Veranderinitiatief </a:t>
                      </a:r>
                      <a:r>
                        <a:rPr lang="nl-NL" sz="1100" dirty="0"/>
                        <a:t>draagt bij aan het oplossen van een</a:t>
                      </a:r>
                      <a:r>
                        <a:rPr lang="nl-NL" sz="1100" b="1" dirty="0"/>
                        <a:t> Enterprisevraagstuk</a:t>
                      </a:r>
                    </a:p>
                    <a:p>
                      <a:r>
                        <a:rPr lang="nl-NL" sz="1100" dirty="0"/>
                        <a:t>Terug: </a:t>
                      </a:r>
                      <a:r>
                        <a:rPr lang="nl-NL" sz="1100" b="1" dirty="0"/>
                        <a:t>Enterprisevraagstuk</a:t>
                      </a:r>
                      <a:r>
                        <a:rPr lang="nl-NL" sz="1100" dirty="0"/>
                        <a:t> wordt (gedeeltelijk)  opgelost door </a:t>
                      </a:r>
                      <a:r>
                        <a:rPr lang="nl-NL" sz="1100" b="1" dirty="0"/>
                        <a:t>Veranderinitiatief</a:t>
                      </a:r>
                    </a:p>
                  </a:txBody>
                  <a:tcPr/>
                </a:tc>
                <a:tc>
                  <a:txBody>
                    <a:bodyPr/>
                    <a:lstStyle/>
                    <a:p>
                      <a:r>
                        <a:rPr lang="nl-NL" sz="1100" dirty="0"/>
                        <a:t>Een veranderinitiatief draagt bij aan het oplossen van één enterprisevraagstuk</a:t>
                      </a:r>
                    </a:p>
                    <a:p>
                      <a:r>
                        <a:rPr lang="nl-NL" sz="1100" dirty="0"/>
                        <a:t>Een enterprisevraagstuk wordt opgelost door een of meer veranderinitiatieven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NB: De </a:t>
                      </a:r>
                      <a:r>
                        <a:rPr lang="nl-NL" sz="1100" dirty="0" err="1"/>
                        <a:t>excel</a:t>
                      </a:r>
                      <a:r>
                        <a:rPr lang="nl-NL" sz="1100" dirty="0"/>
                        <a:t> is gebaseerd op één enterprisevraagstuk</a:t>
                      </a:r>
                    </a:p>
                  </a:txBody>
                  <a:tcPr/>
                </a:tc>
                <a:extLst>
                  <a:ext uri="{0D108BD9-81ED-4DB2-BD59-A6C34878D82A}">
                    <a16:rowId xmlns:a16="http://schemas.microsoft.com/office/drawing/2014/main" val="2415062440"/>
                  </a:ext>
                </a:extLst>
              </a:tr>
              <a:tr h="370840">
                <a:tc>
                  <a:txBody>
                    <a:bodyPr/>
                    <a:lstStyle/>
                    <a:p>
                      <a:r>
                        <a:rPr lang="nl-NL" sz="1100" dirty="0"/>
                        <a:t>37</a:t>
                      </a:r>
                    </a:p>
                  </a:txBody>
                  <a:tcPr/>
                </a:tc>
                <a:tc>
                  <a:txBody>
                    <a:bodyPr/>
                    <a:lstStyle/>
                    <a:p>
                      <a:r>
                        <a:rPr lang="nl-NL" sz="1100" b="0" dirty="0"/>
                        <a:t>Relatienaam: oplossing</a:t>
                      </a:r>
                    </a:p>
                    <a:p>
                      <a:r>
                        <a:rPr lang="nl-NL" sz="1100" b="0" dirty="0"/>
                        <a:t>Heen: </a:t>
                      </a:r>
                      <a:r>
                        <a:rPr lang="nl-NL" sz="1100" b="1" dirty="0"/>
                        <a:t>Oplossingscontour</a:t>
                      </a:r>
                      <a:r>
                        <a:rPr lang="nl-NL" sz="1100" b="0" dirty="0"/>
                        <a:t> beschrijft de contouren van de oplossing van een </a:t>
                      </a:r>
                      <a:r>
                        <a:rPr lang="nl-NL" sz="1100" b="1" dirty="0"/>
                        <a:t>Enterprisevraagstuk</a:t>
                      </a:r>
                    </a:p>
                    <a:p>
                      <a:r>
                        <a:rPr lang="nl-NL" sz="1100" b="0" dirty="0"/>
                        <a:t>Terug: </a:t>
                      </a:r>
                      <a:r>
                        <a:rPr lang="nl-NL" sz="1100" b="1" dirty="0"/>
                        <a:t>Enterprisevraagstuk </a:t>
                      </a:r>
                      <a:r>
                        <a:rPr lang="nl-NL" sz="1100" b="0" dirty="0"/>
                        <a:t>wordt oplost door de beschreven </a:t>
                      </a:r>
                      <a:r>
                        <a:rPr lang="nl-NL" sz="1100" b="1" dirty="0"/>
                        <a:t>oplossingscontour</a:t>
                      </a:r>
                      <a:r>
                        <a:rPr lang="nl-NL" sz="1100" b="0" dirty="0"/>
                        <a:t> </a:t>
                      </a:r>
                    </a:p>
                  </a:txBody>
                  <a:tcPr/>
                </a:tc>
                <a:tc>
                  <a:txBody>
                    <a:bodyPr/>
                    <a:lstStyle/>
                    <a:p>
                      <a:r>
                        <a:rPr lang="nl-NL" sz="1100" dirty="0"/>
                        <a:t>Een oplossingscontour hoort bij één enterprisevraagstuk</a:t>
                      </a:r>
                    </a:p>
                    <a:p>
                      <a:r>
                        <a:rPr lang="nl-NL" sz="1100" dirty="0"/>
                        <a:t>Een enterprisevraagstuk kent één of meerdere oplossingscontouren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Tabblad Oplossingscontour.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100" dirty="0"/>
                        <a:t>NB: De </a:t>
                      </a:r>
                      <a:r>
                        <a:rPr lang="nl-NL" sz="1100" dirty="0" err="1"/>
                        <a:t>excel</a:t>
                      </a:r>
                      <a:r>
                        <a:rPr lang="nl-NL" sz="1100" dirty="0"/>
                        <a:t> is gebaseerd op één enterprisevraagstuk en één oplossingscontour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933863756"/>
                  </a:ext>
                </a:extLst>
              </a:tr>
            </a:tbl>
          </a:graphicData>
        </a:graphic>
      </p:graphicFrame>
    </p:spTree>
    <p:extLst>
      <p:ext uri="{BB962C8B-B14F-4D97-AF65-F5344CB8AC3E}">
        <p14:creationId xmlns:p14="http://schemas.microsoft.com/office/powerpoint/2010/main" val="193432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a:extLst>
              <a:ext uri="{FF2B5EF4-FFF2-40B4-BE49-F238E27FC236}">
                <a16:creationId xmlns:a16="http://schemas.microsoft.com/office/drawing/2014/main" id="{FAD8B9AC-3299-084A-AC83-D6C4AC8B01B8}"/>
              </a:ext>
            </a:extLst>
          </p:cNvPr>
          <p:cNvGraphicFramePr>
            <a:graphicFrameLocks noGrp="1"/>
          </p:cNvGraphicFramePr>
          <p:nvPr>
            <p:extLst>
              <p:ext uri="{D42A27DB-BD31-4B8C-83A1-F6EECF244321}">
                <p14:modId xmlns:p14="http://schemas.microsoft.com/office/powerpoint/2010/main" val="886647579"/>
              </p:ext>
            </p:extLst>
          </p:nvPr>
        </p:nvGraphicFramePr>
        <p:xfrm>
          <a:off x="142875" y="457200"/>
          <a:ext cx="12544425" cy="5120640"/>
        </p:xfrm>
        <a:graphic>
          <a:graphicData uri="http://schemas.openxmlformats.org/drawingml/2006/table">
            <a:tbl>
              <a:tblPr firstRow="1" bandRow="1">
                <a:tableStyleId>{5C22544A-7EE6-4342-B048-85BDC9FD1C3A}</a:tableStyleId>
              </a:tblPr>
              <a:tblGrid>
                <a:gridCol w="816409">
                  <a:extLst>
                    <a:ext uri="{9D8B030D-6E8A-4147-A177-3AD203B41FA5}">
                      <a16:colId xmlns:a16="http://schemas.microsoft.com/office/drawing/2014/main" val="4136878025"/>
                    </a:ext>
                  </a:extLst>
                </a:gridCol>
                <a:gridCol w="3679055">
                  <a:extLst>
                    <a:ext uri="{9D8B030D-6E8A-4147-A177-3AD203B41FA5}">
                      <a16:colId xmlns:a16="http://schemas.microsoft.com/office/drawing/2014/main" val="99157685"/>
                    </a:ext>
                  </a:extLst>
                </a:gridCol>
                <a:gridCol w="5668880">
                  <a:extLst>
                    <a:ext uri="{9D8B030D-6E8A-4147-A177-3AD203B41FA5}">
                      <a16:colId xmlns:a16="http://schemas.microsoft.com/office/drawing/2014/main" val="2180742915"/>
                    </a:ext>
                  </a:extLst>
                </a:gridCol>
                <a:gridCol w="2380081">
                  <a:extLst>
                    <a:ext uri="{9D8B030D-6E8A-4147-A177-3AD203B41FA5}">
                      <a16:colId xmlns:a16="http://schemas.microsoft.com/office/drawing/2014/main" val="1804523989"/>
                    </a:ext>
                  </a:extLst>
                </a:gridCol>
              </a:tblGrid>
              <a:tr h="370840">
                <a:tc>
                  <a:txBody>
                    <a:bodyPr/>
                    <a:lstStyle/>
                    <a:p>
                      <a:r>
                        <a:rPr lang="nl-NL" sz="1100" dirty="0"/>
                        <a:t>Relatie-nummer</a:t>
                      </a:r>
                    </a:p>
                  </a:txBody>
                  <a:tcPr/>
                </a:tc>
                <a:tc>
                  <a:txBody>
                    <a:bodyPr/>
                    <a:lstStyle/>
                    <a:p>
                      <a:r>
                        <a:rPr lang="nl-NL" sz="1100" dirty="0"/>
                        <a:t>Omschrijving</a:t>
                      </a:r>
                    </a:p>
                  </a:txBody>
                  <a:tcPr/>
                </a:tc>
                <a:tc>
                  <a:txBody>
                    <a:bodyPr/>
                    <a:lstStyle/>
                    <a:p>
                      <a:r>
                        <a:rPr lang="nl-NL" sz="1100" dirty="0" err="1"/>
                        <a:t>Constraints</a:t>
                      </a:r>
                      <a:endParaRPr lang="nl-NL" sz="1100" dirty="0"/>
                    </a:p>
                  </a:txBody>
                  <a:tcPr/>
                </a:tc>
                <a:tc>
                  <a:txBody>
                    <a:bodyPr/>
                    <a:lstStyle/>
                    <a:p>
                      <a:r>
                        <a:rPr lang="nl-NL" sz="1100" dirty="0"/>
                        <a:t>Relatie met Excel De </a:t>
                      </a:r>
                      <a:r>
                        <a:rPr lang="nl-NL" sz="1100" dirty="0" err="1"/>
                        <a:t>Key</a:t>
                      </a:r>
                      <a:endParaRPr lang="nl-NL" sz="1100" dirty="0"/>
                    </a:p>
                  </a:txBody>
                  <a:tcPr/>
                </a:tc>
                <a:extLst>
                  <a:ext uri="{0D108BD9-81ED-4DB2-BD59-A6C34878D82A}">
                    <a16:rowId xmlns:a16="http://schemas.microsoft.com/office/drawing/2014/main" val="2401450490"/>
                  </a:ext>
                </a:extLst>
              </a:tr>
              <a:tr h="370840">
                <a:tc>
                  <a:txBody>
                    <a:bodyPr/>
                    <a:lstStyle/>
                    <a:p>
                      <a:r>
                        <a:rPr lang="nl-NL" sz="1100" dirty="0"/>
                        <a:t>38</a:t>
                      </a:r>
                    </a:p>
                  </a:txBody>
                  <a:tcPr/>
                </a:tc>
                <a:tc>
                  <a:txBody>
                    <a:bodyPr/>
                    <a:lstStyle/>
                    <a:p>
                      <a:r>
                        <a:rPr lang="nl-NL" sz="1100" b="0" dirty="0"/>
                        <a:t>Relatienaam: beïnvloeding</a:t>
                      </a:r>
                    </a:p>
                    <a:p>
                      <a:r>
                        <a:rPr lang="nl-NL" sz="1100" b="0" dirty="0"/>
                        <a:t>Heen: </a:t>
                      </a:r>
                      <a:r>
                        <a:rPr lang="nl-NL" sz="1100" b="1" dirty="0"/>
                        <a:t>Uitspraak</a:t>
                      </a:r>
                      <a:r>
                        <a:rPr lang="nl-NL" sz="1100" b="0" dirty="0"/>
                        <a:t> beïnvloedt </a:t>
                      </a:r>
                      <a:r>
                        <a:rPr lang="nl-NL" sz="1100" b="1" dirty="0"/>
                        <a:t>Uitspraak</a:t>
                      </a:r>
                    </a:p>
                    <a:p>
                      <a:r>
                        <a:rPr lang="nl-NL" sz="1100" b="0" dirty="0"/>
                        <a:t>Terug: </a:t>
                      </a:r>
                      <a:r>
                        <a:rPr lang="nl-NL" sz="1100" b="1" dirty="0"/>
                        <a:t>Uitspraak</a:t>
                      </a:r>
                      <a:r>
                        <a:rPr lang="nl-NL" sz="1100" b="0" dirty="0"/>
                        <a:t> wordt beïnvloed door </a:t>
                      </a:r>
                      <a:r>
                        <a:rPr lang="nl-NL" sz="1100" b="1" dirty="0"/>
                        <a:t>Uitspraak</a:t>
                      </a:r>
                      <a:endParaRPr lang="nl-NL" sz="1100" b="0" dirty="0"/>
                    </a:p>
                  </a:txBody>
                  <a:tcPr/>
                </a:tc>
                <a:tc>
                  <a:txBody>
                    <a:bodyPr/>
                    <a:lstStyle/>
                    <a:p>
                      <a:endParaRPr lang="nl-NL" sz="1100" dirty="0"/>
                    </a:p>
                  </a:txBody>
                  <a:tcPr/>
                </a:tc>
                <a:tc>
                  <a:txBody>
                    <a:bodyPr/>
                    <a:lstStyle/>
                    <a:p>
                      <a:r>
                        <a:rPr lang="nl-NL" sz="1100" dirty="0"/>
                        <a:t>Zie Excel De </a:t>
                      </a:r>
                      <a:r>
                        <a:rPr lang="nl-NL" sz="1100" dirty="0" err="1"/>
                        <a:t>Key</a:t>
                      </a:r>
                      <a:r>
                        <a:rPr lang="nl-NL" sz="1100" dirty="0"/>
                        <a:t> waarin de matrices voor de samenhang van de zingeving staan. (bv strategie </a:t>
                      </a:r>
                      <a:r>
                        <a:rPr lang="nl-NL" sz="1100" dirty="0" err="1"/>
                        <a:t>vs</a:t>
                      </a:r>
                      <a:r>
                        <a:rPr lang="nl-NL" sz="1100" dirty="0"/>
                        <a:t> doelen).</a:t>
                      </a:r>
                    </a:p>
                  </a:txBody>
                  <a:tcPr/>
                </a:tc>
                <a:extLst>
                  <a:ext uri="{0D108BD9-81ED-4DB2-BD59-A6C34878D82A}">
                    <a16:rowId xmlns:a16="http://schemas.microsoft.com/office/drawing/2014/main" val="932937206"/>
                  </a:ext>
                </a:extLst>
              </a:tr>
              <a:tr h="370840">
                <a:tc>
                  <a:txBody>
                    <a:bodyPr/>
                    <a:lstStyle/>
                    <a:p>
                      <a:r>
                        <a:rPr lang="nl-NL" sz="1100" dirty="0"/>
                        <a:t>39</a:t>
                      </a:r>
                    </a:p>
                  </a:txBody>
                  <a:tcPr/>
                </a:tc>
                <a:tc>
                  <a:txBody>
                    <a:bodyPr/>
                    <a:lstStyle/>
                    <a:p>
                      <a:r>
                        <a:rPr lang="nl-NL" sz="1100" b="0" dirty="0"/>
                        <a:t>Relatienaam: beïnvloeding</a:t>
                      </a:r>
                    </a:p>
                    <a:p>
                      <a:r>
                        <a:rPr lang="nl-NL" sz="1100" b="0" dirty="0"/>
                        <a:t>Heen: </a:t>
                      </a:r>
                      <a:r>
                        <a:rPr lang="nl-NL" sz="1100" b="1" dirty="0"/>
                        <a:t>Missie-element</a:t>
                      </a:r>
                      <a:r>
                        <a:rPr lang="nl-NL" sz="1100" b="0" dirty="0"/>
                        <a:t> beïnvloedt </a:t>
                      </a:r>
                      <a:r>
                        <a:rPr lang="nl-NL" sz="1100" b="1" dirty="0"/>
                        <a:t>Uitspraak</a:t>
                      </a:r>
                    </a:p>
                    <a:p>
                      <a:r>
                        <a:rPr lang="nl-NL" sz="1100" b="0" dirty="0"/>
                        <a:t>Terug: </a:t>
                      </a:r>
                      <a:r>
                        <a:rPr lang="nl-NL" sz="1100" b="1" dirty="0"/>
                        <a:t>Uitspraak</a:t>
                      </a:r>
                      <a:r>
                        <a:rPr lang="nl-NL" sz="1100" b="0" dirty="0"/>
                        <a:t> wordt beïnvloed door </a:t>
                      </a:r>
                      <a:r>
                        <a:rPr lang="nl-NL" sz="1100" b="1" dirty="0"/>
                        <a:t>Missie-element</a:t>
                      </a:r>
                      <a:endParaRPr lang="nl-NL" sz="1100" b="0" dirty="0"/>
                    </a:p>
                  </a:txBody>
                  <a:tcPr/>
                </a:tc>
                <a:tc>
                  <a:txBody>
                    <a:bodyPr/>
                    <a:lstStyle/>
                    <a:p>
                      <a:endParaRPr lang="nl-NL" sz="1100" dirty="0"/>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nl-NL" sz="1100" dirty="0"/>
                        <a:t>Zie Excel De </a:t>
                      </a:r>
                      <a:r>
                        <a:rPr lang="nl-NL" sz="1100" dirty="0" err="1"/>
                        <a:t>Key</a:t>
                      </a:r>
                      <a:r>
                        <a:rPr lang="nl-NL" sz="1100" dirty="0"/>
                        <a:t> waarin de matrices voor de samenhang van de zingeving staan. Specifiek de matrices waarin missie voorkomt</a:t>
                      </a:r>
                    </a:p>
                  </a:txBody>
                  <a:tcPr/>
                </a:tc>
                <a:extLst>
                  <a:ext uri="{0D108BD9-81ED-4DB2-BD59-A6C34878D82A}">
                    <a16:rowId xmlns:a16="http://schemas.microsoft.com/office/drawing/2014/main" val="3698497944"/>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848976444"/>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57715338"/>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384186506"/>
                  </a:ext>
                </a:extLst>
              </a:tr>
              <a:tr h="370840">
                <a:tc>
                  <a:txBody>
                    <a:bodyPr/>
                    <a:lstStyle/>
                    <a:p>
                      <a:endParaRPr lang="nl-NL" sz="1100" dirty="0"/>
                    </a:p>
                  </a:txBody>
                  <a:tcPr/>
                </a:tc>
                <a:tc>
                  <a:txBody>
                    <a:bodyPr/>
                    <a:lstStyle/>
                    <a:p>
                      <a:endParaRPr lang="nl-NL" sz="1100" b="0" dirty="0"/>
                    </a:p>
                  </a:txBody>
                  <a:tcPr/>
                </a:tc>
                <a:tc>
                  <a:txBody>
                    <a:bodyPr/>
                    <a:lstStyle/>
                    <a:p>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110222578"/>
                  </a:ext>
                </a:extLst>
              </a:tr>
              <a:tr h="370840">
                <a:tc>
                  <a:txBody>
                    <a:bodyPr/>
                    <a:lstStyle/>
                    <a:p>
                      <a:endParaRPr lang="nl-NL" sz="1100" dirty="0"/>
                    </a:p>
                  </a:txBody>
                  <a:tcPr/>
                </a:tc>
                <a:tc>
                  <a:txBody>
                    <a:bodyPr/>
                    <a:lstStyle/>
                    <a:p>
                      <a:endParaRPr lang="nl-NL" sz="1100" b="1" dirty="0"/>
                    </a:p>
                  </a:txBody>
                  <a:tcPr/>
                </a:tc>
                <a:tc>
                  <a:txBody>
                    <a:bodyPr/>
                    <a:lstStyle/>
                    <a:p>
                      <a:endParaRPr lang="nl-NL" sz="1100" kern="1200" dirty="0">
                        <a:solidFill>
                          <a:schemeClr val="dk1"/>
                        </a:solidFill>
                        <a:highlight>
                          <a:srgbClr val="FFFF00"/>
                        </a:highligh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489709622"/>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465488947"/>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1498829795"/>
                  </a:ext>
                </a:extLst>
              </a:tr>
              <a:tr h="370840">
                <a:tc>
                  <a:txBody>
                    <a:bodyPr/>
                    <a:lstStyle/>
                    <a:p>
                      <a:endParaRPr lang="nl-NL" sz="1100" dirty="0"/>
                    </a:p>
                  </a:txBody>
                  <a:tcPr/>
                </a:tc>
                <a:tc>
                  <a:txBody>
                    <a:bodyPr/>
                    <a:lstStyle/>
                    <a:p>
                      <a:endParaRPr lang="nl-NL" sz="1100" b="1"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415062440"/>
                  </a:ext>
                </a:extLst>
              </a:tr>
              <a:tr h="370840">
                <a:tc>
                  <a:txBody>
                    <a:bodyPr/>
                    <a:lstStyle/>
                    <a:p>
                      <a:endParaRPr lang="nl-NL" sz="1100" dirty="0"/>
                    </a:p>
                  </a:txBody>
                  <a:tcPr/>
                </a:tc>
                <a:tc>
                  <a:txBody>
                    <a:bodyPr/>
                    <a:lstStyle/>
                    <a:p>
                      <a:endParaRPr lang="nl-NL" sz="1100" b="0" dirty="0"/>
                    </a:p>
                  </a:txBody>
                  <a:tcPr/>
                </a:tc>
                <a:tc>
                  <a:txBody>
                    <a:bodyPr/>
                    <a:lstStyle/>
                    <a:p>
                      <a:endParaRPr lang="nl-N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100" dirty="0"/>
                    </a:p>
                  </a:txBody>
                  <a:tcPr/>
                </a:tc>
                <a:extLst>
                  <a:ext uri="{0D108BD9-81ED-4DB2-BD59-A6C34878D82A}">
                    <a16:rowId xmlns:a16="http://schemas.microsoft.com/office/drawing/2014/main" val="2933863756"/>
                  </a:ext>
                </a:extLst>
              </a:tr>
            </a:tbl>
          </a:graphicData>
        </a:graphic>
      </p:graphicFrame>
    </p:spTree>
    <p:extLst>
      <p:ext uri="{BB962C8B-B14F-4D97-AF65-F5344CB8AC3E}">
        <p14:creationId xmlns:p14="http://schemas.microsoft.com/office/powerpoint/2010/main" val="78900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1603189-6F4D-EF46-8A23-DF03F128EDC9}"/>
              </a:ext>
            </a:extLst>
          </p:cNvPr>
          <p:cNvSpPr/>
          <p:nvPr/>
        </p:nvSpPr>
        <p:spPr>
          <a:xfrm>
            <a:off x="6522291" y="1656742"/>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E9B79B60-5FF4-DA4B-BC52-8DEB2490EDB8}"/>
              </a:ext>
            </a:extLst>
          </p:cNvPr>
          <p:cNvSpPr/>
          <p:nvPr/>
        </p:nvSpPr>
        <p:spPr>
          <a:xfrm>
            <a:off x="242361" y="1660634"/>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242361" y="1780785"/>
            <a:ext cx="6158439" cy="4662058"/>
          </a:xfrm>
          <a:prstGeom prst="rect">
            <a:avLst/>
          </a:prstGeom>
        </p:spPr>
      </p:pic>
      <p:pic>
        <p:nvPicPr>
          <p:cNvPr id="5" name="Afbeelding 4">
            <a:extLst>
              <a:ext uri="{FF2B5EF4-FFF2-40B4-BE49-F238E27FC236}">
                <a16:creationId xmlns:a16="http://schemas.microsoft.com/office/drawing/2014/main" id="{36D99BE7-AAA9-3C45-AC98-9C338D4BDF32}"/>
              </a:ext>
            </a:extLst>
          </p:cNvPr>
          <p:cNvPicPr>
            <a:picLocks noChangeAspect="1"/>
          </p:cNvPicPr>
          <p:nvPr/>
        </p:nvPicPr>
        <p:blipFill>
          <a:blip r:embed="rId3"/>
          <a:stretch>
            <a:fillRect/>
          </a:stretch>
        </p:blipFill>
        <p:spPr>
          <a:xfrm>
            <a:off x="6522292" y="1740822"/>
            <a:ext cx="6158439" cy="4662058"/>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3653671" y="1107924"/>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9" name="Ovaal 8">
            <a:extLst>
              <a:ext uri="{FF2B5EF4-FFF2-40B4-BE49-F238E27FC236}">
                <a16:creationId xmlns:a16="http://schemas.microsoft.com/office/drawing/2014/main" id="{3B3C43D8-EC6E-ED42-B973-87BEFD04535B}"/>
              </a:ext>
            </a:extLst>
          </p:cNvPr>
          <p:cNvSpPr/>
          <p:nvPr/>
        </p:nvSpPr>
        <p:spPr>
          <a:xfrm>
            <a:off x="8052250" y="1246638"/>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378372"/>
            <a:ext cx="2426946" cy="369332"/>
          </a:xfrm>
          <a:prstGeom prst="rect">
            <a:avLst/>
          </a:prstGeom>
          <a:noFill/>
        </p:spPr>
        <p:txBody>
          <a:bodyPr wrap="none" rtlCol="0">
            <a:spAutoFit/>
          </a:bodyPr>
          <a:lstStyle/>
          <a:p>
            <a:r>
              <a:rPr lang="nl-NL" dirty="0"/>
              <a:t>Twee ’losse’ </a:t>
            </a:r>
            <a:r>
              <a:rPr lang="nl-NL" dirty="0" err="1"/>
              <a:t>enterprises</a:t>
            </a:r>
            <a:endParaRPr lang="nl-NL" dirty="0"/>
          </a:p>
        </p:txBody>
      </p:sp>
      <p:sp>
        <p:nvSpPr>
          <p:cNvPr id="15" name="Tekstvak 14">
            <a:extLst>
              <a:ext uri="{FF2B5EF4-FFF2-40B4-BE49-F238E27FC236}">
                <a16:creationId xmlns:a16="http://schemas.microsoft.com/office/drawing/2014/main" id="{9FF107CA-A28E-7E48-B0CF-77A5A42CB69C}"/>
              </a:ext>
            </a:extLst>
          </p:cNvPr>
          <p:cNvSpPr txBox="1"/>
          <p:nvPr/>
        </p:nvSpPr>
        <p:spPr>
          <a:xfrm>
            <a:off x="242361" y="647834"/>
            <a:ext cx="3411310" cy="707886"/>
          </a:xfrm>
          <a:prstGeom prst="rect">
            <a:avLst/>
          </a:prstGeom>
          <a:noFill/>
        </p:spPr>
        <p:txBody>
          <a:bodyPr wrap="square" rtlCol="0">
            <a:spAutoFit/>
          </a:bodyPr>
          <a:lstStyle/>
          <a:p>
            <a:pPr marL="171450" indent="-171450">
              <a:buFontTx/>
              <a:buChar char="-"/>
            </a:pPr>
            <a:r>
              <a:rPr lang="nl-NL" sz="1000" dirty="0"/>
              <a:t>Elke enterprise heeft een volledig eigen </a:t>
            </a:r>
            <a:r>
              <a:rPr lang="nl-NL" sz="1000" dirty="0" err="1"/>
              <a:t>framework</a:t>
            </a:r>
            <a:r>
              <a:rPr lang="nl-NL" sz="1000" dirty="0"/>
              <a:t>, eigen vraagstukken &amp; oplossingscontouren</a:t>
            </a:r>
          </a:p>
          <a:p>
            <a:pPr marL="171450" indent="-171450">
              <a:buFontTx/>
              <a:buChar char="-"/>
            </a:pPr>
            <a:r>
              <a:rPr lang="nl-NL" sz="1000" dirty="0"/>
              <a:t>Er zijn geen relaties tussen de </a:t>
            </a:r>
            <a:r>
              <a:rPr lang="nl-NL" sz="1000" dirty="0" err="1"/>
              <a:t>enterprises</a:t>
            </a:r>
            <a:endParaRPr lang="nl-NL" sz="1000" dirty="0"/>
          </a:p>
          <a:p>
            <a:pPr marL="171450" indent="-171450">
              <a:buFontTx/>
              <a:buChar char="-"/>
            </a:pPr>
            <a:r>
              <a:rPr lang="nl-NL" sz="1000" dirty="0"/>
              <a:t>Er is geen sprake van overerving</a:t>
            </a:r>
          </a:p>
        </p:txBody>
      </p:sp>
    </p:spTree>
    <p:extLst>
      <p:ext uri="{BB962C8B-B14F-4D97-AF65-F5344CB8AC3E}">
        <p14:creationId xmlns:p14="http://schemas.microsoft.com/office/powerpoint/2010/main" val="221527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11603189-6F4D-EF46-8A23-DF03F128EDC9}"/>
              </a:ext>
            </a:extLst>
          </p:cNvPr>
          <p:cNvSpPr/>
          <p:nvPr/>
        </p:nvSpPr>
        <p:spPr>
          <a:xfrm>
            <a:off x="6522291" y="2052465"/>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a:extLst>
              <a:ext uri="{FF2B5EF4-FFF2-40B4-BE49-F238E27FC236}">
                <a16:creationId xmlns:a16="http://schemas.microsoft.com/office/drawing/2014/main" id="{E9B79B60-5FF4-DA4B-BC52-8DEB2490EDB8}"/>
              </a:ext>
            </a:extLst>
          </p:cNvPr>
          <p:cNvSpPr/>
          <p:nvPr/>
        </p:nvSpPr>
        <p:spPr>
          <a:xfrm>
            <a:off x="242361" y="2070533"/>
            <a:ext cx="6158439" cy="50554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F2015DB8-7015-584B-B249-55F0BE30541B}"/>
              </a:ext>
            </a:extLst>
          </p:cNvPr>
          <p:cNvPicPr>
            <a:picLocks noChangeAspect="1"/>
          </p:cNvPicPr>
          <p:nvPr/>
        </p:nvPicPr>
        <p:blipFill>
          <a:blip r:embed="rId2"/>
          <a:stretch>
            <a:fillRect/>
          </a:stretch>
        </p:blipFill>
        <p:spPr>
          <a:xfrm>
            <a:off x="242361" y="2190684"/>
            <a:ext cx="6158439" cy="4662058"/>
          </a:xfrm>
          <a:prstGeom prst="rect">
            <a:avLst/>
          </a:prstGeom>
        </p:spPr>
      </p:pic>
      <p:pic>
        <p:nvPicPr>
          <p:cNvPr id="5" name="Afbeelding 4">
            <a:extLst>
              <a:ext uri="{FF2B5EF4-FFF2-40B4-BE49-F238E27FC236}">
                <a16:creationId xmlns:a16="http://schemas.microsoft.com/office/drawing/2014/main" id="{36D99BE7-AAA9-3C45-AC98-9C338D4BDF32}"/>
              </a:ext>
            </a:extLst>
          </p:cNvPr>
          <p:cNvPicPr>
            <a:picLocks noChangeAspect="1"/>
          </p:cNvPicPr>
          <p:nvPr/>
        </p:nvPicPr>
        <p:blipFill>
          <a:blip r:embed="rId3"/>
          <a:stretch>
            <a:fillRect/>
          </a:stretch>
        </p:blipFill>
        <p:spPr>
          <a:xfrm>
            <a:off x="6522292" y="2136545"/>
            <a:ext cx="6158439" cy="4662058"/>
          </a:xfrm>
          <a:prstGeom prst="rect">
            <a:avLst/>
          </a:prstGeom>
        </p:spPr>
      </p:pic>
      <p:sp>
        <p:nvSpPr>
          <p:cNvPr id="6" name="Ovaal 5">
            <a:extLst>
              <a:ext uri="{FF2B5EF4-FFF2-40B4-BE49-F238E27FC236}">
                <a16:creationId xmlns:a16="http://schemas.microsoft.com/office/drawing/2014/main" id="{84DFE829-D946-6D4A-BABF-DA131BBF5FDF}"/>
              </a:ext>
            </a:extLst>
          </p:cNvPr>
          <p:cNvSpPr/>
          <p:nvPr/>
        </p:nvSpPr>
        <p:spPr>
          <a:xfrm>
            <a:off x="3653671" y="1517823"/>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Enterprise-X</a:t>
            </a:r>
          </a:p>
        </p:txBody>
      </p:sp>
      <p:sp>
        <p:nvSpPr>
          <p:cNvPr id="9" name="Ovaal 8">
            <a:extLst>
              <a:ext uri="{FF2B5EF4-FFF2-40B4-BE49-F238E27FC236}">
                <a16:creationId xmlns:a16="http://schemas.microsoft.com/office/drawing/2014/main" id="{3B3C43D8-EC6E-ED42-B973-87BEFD04535B}"/>
              </a:ext>
            </a:extLst>
          </p:cNvPr>
          <p:cNvSpPr/>
          <p:nvPr/>
        </p:nvSpPr>
        <p:spPr>
          <a:xfrm>
            <a:off x="8052250" y="1514777"/>
            <a:ext cx="937637" cy="672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900" dirty="0">
                <a:solidFill>
                  <a:schemeClr val="tx1"/>
                </a:solidFill>
              </a:rPr>
              <a:t>Enterprise-Y</a:t>
            </a:r>
          </a:p>
        </p:txBody>
      </p:sp>
      <p:sp>
        <p:nvSpPr>
          <p:cNvPr id="10" name="Tekstvak 9">
            <a:extLst>
              <a:ext uri="{FF2B5EF4-FFF2-40B4-BE49-F238E27FC236}">
                <a16:creationId xmlns:a16="http://schemas.microsoft.com/office/drawing/2014/main" id="{9A6248CD-CF3D-4C4A-B44C-E23ACBFD868F}"/>
              </a:ext>
            </a:extLst>
          </p:cNvPr>
          <p:cNvSpPr txBox="1"/>
          <p:nvPr/>
        </p:nvSpPr>
        <p:spPr>
          <a:xfrm>
            <a:off x="242361" y="378372"/>
            <a:ext cx="974947" cy="369332"/>
          </a:xfrm>
          <a:prstGeom prst="rect">
            <a:avLst/>
          </a:prstGeom>
          <a:noFill/>
        </p:spPr>
        <p:txBody>
          <a:bodyPr wrap="none" rtlCol="0">
            <a:spAutoFit/>
          </a:bodyPr>
          <a:lstStyle/>
          <a:p>
            <a:r>
              <a:rPr lang="nl-NL" dirty="0"/>
              <a:t>Recursie</a:t>
            </a:r>
          </a:p>
        </p:txBody>
      </p:sp>
      <p:cxnSp>
        <p:nvCxnSpPr>
          <p:cNvPr id="12" name="Rechte verbindingslijn 11">
            <a:extLst>
              <a:ext uri="{FF2B5EF4-FFF2-40B4-BE49-F238E27FC236}">
                <a16:creationId xmlns:a16="http://schemas.microsoft.com/office/drawing/2014/main" id="{D2E4930D-4524-5F4A-93F4-BA63CB5A2C25}"/>
              </a:ext>
            </a:extLst>
          </p:cNvPr>
          <p:cNvCxnSpPr>
            <a:cxnSpLocks/>
            <a:stCxn id="6" idx="6"/>
          </p:cNvCxnSpPr>
          <p:nvPr/>
        </p:nvCxnSpPr>
        <p:spPr>
          <a:xfrm flipV="1">
            <a:off x="4591308" y="1848840"/>
            <a:ext cx="3460942" cy="54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10BE8FD-7141-2741-8C8E-323C38717835}"/>
              </a:ext>
            </a:extLst>
          </p:cNvPr>
          <p:cNvCxnSpPr>
            <a:cxnSpLocks/>
          </p:cNvCxnSpPr>
          <p:nvPr/>
        </p:nvCxnSpPr>
        <p:spPr>
          <a:xfrm flipV="1">
            <a:off x="3232298" y="1848840"/>
            <a:ext cx="1701209" cy="15169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B34E7DB9-5595-7248-B8C7-C25C678373E5}"/>
              </a:ext>
            </a:extLst>
          </p:cNvPr>
          <p:cNvCxnSpPr>
            <a:cxnSpLocks/>
          </p:cNvCxnSpPr>
          <p:nvPr/>
        </p:nvCxnSpPr>
        <p:spPr>
          <a:xfrm>
            <a:off x="4190815" y="3159899"/>
            <a:ext cx="4924832" cy="20585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AD640CD6-49E5-BD42-B514-6BB697DAA6CB}"/>
              </a:ext>
            </a:extLst>
          </p:cNvPr>
          <p:cNvSpPr txBox="1"/>
          <p:nvPr/>
        </p:nvSpPr>
        <p:spPr>
          <a:xfrm>
            <a:off x="4350726" y="2910632"/>
            <a:ext cx="3942105" cy="246221"/>
          </a:xfrm>
          <a:prstGeom prst="rect">
            <a:avLst/>
          </a:prstGeom>
          <a:noFill/>
        </p:spPr>
        <p:txBody>
          <a:bodyPr wrap="none" rtlCol="0">
            <a:spAutoFit/>
          </a:bodyPr>
          <a:lstStyle/>
          <a:p>
            <a:r>
              <a:rPr lang="nl-NL" sz="1000" b="1" dirty="0"/>
              <a:t>Perspectief van enterprise-y is afgeleid van kernbegrip van enterprise-x</a:t>
            </a:r>
          </a:p>
        </p:txBody>
      </p:sp>
      <p:sp>
        <p:nvSpPr>
          <p:cNvPr id="28" name="Tekstvak 27">
            <a:extLst>
              <a:ext uri="{FF2B5EF4-FFF2-40B4-BE49-F238E27FC236}">
                <a16:creationId xmlns:a16="http://schemas.microsoft.com/office/drawing/2014/main" id="{1B4FD8DB-AB29-3349-826F-D279C6696325}"/>
              </a:ext>
            </a:extLst>
          </p:cNvPr>
          <p:cNvSpPr txBox="1"/>
          <p:nvPr/>
        </p:nvSpPr>
        <p:spPr>
          <a:xfrm>
            <a:off x="4557988" y="1413551"/>
            <a:ext cx="3685624" cy="246221"/>
          </a:xfrm>
          <a:prstGeom prst="rect">
            <a:avLst/>
          </a:prstGeom>
          <a:noFill/>
        </p:spPr>
        <p:txBody>
          <a:bodyPr wrap="none" rtlCol="0">
            <a:spAutoFit/>
          </a:bodyPr>
          <a:lstStyle/>
          <a:p>
            <a:r>
              <a:rPr lang="nl-NL" sz="1000" b="1" dirty="0"/>
              <a:t>Enterprise-y is een recursie van perspectief &lt;..&gt; van enterprise-x</a:t>
            </a:r>
          </a:p>
        </p:txBody>
      </p:sp>
      <p:sp>
        <p:nvSpPr>
          <p:cNvPr id="29" name="Tekstvak 28">
            <a:extLst>
              <a:ext uri="{FF2B5EF4-FFF2-40B4-BE49-F238E27FC236}">
                <a16:creationId xmlns:a16="http://schemas.microsoft.com/office/drawing/2014/main" id="{0902CEA2-851A-604D-B0C6-75044ED84D53}"/>
              </a:ext>
            </a:extLst>
          </p:cNvPr>
          <p:cNvSpPr txBox="1"/>
          <p:nvPr/>
        </p:nvSpPr>
        <p:spPr>
          <a:xfrm>
            <a:off x="242361" y="647834"/>
            <a:ext cx="3411310" cy="861774"/>
          </a:xfrm>
          <a:prstGeom prst="rect">
            <a:avLst/>
          </a:prstGeom>
          <a:noFill/>
        </p:spPr>
        <p:txBody>
          <a:bodyPr wrap="square" rtlCol="0">
            <a:spAutoFit/>
          </a:bodyPr>
          <a:lstStyle/>
          <a:p>
            <a:pPr marL="171450" indent="-171450">
              <a:buFontTx/>
              <a:buChar char="-"/>
            </a:pPr>
            <a:r>
              <a:rPr lang="nl-NL" sz="1000" dirty="0"/>
              <a:t>Elke enterprise heeft een volledig eigen </a:t>
            </a:r>
            <a:r>
              <a:rPr lang="nl-NL" sz="1000" dirty="0" err="1"/>
              <a:t>framework</a:t>
            </a:r>
            <a:r>
              <a:rPr lang="nl-NL" sz="1000" dirty="0"/>
              <a:t>, eigen vraagstukken &amp; oplossingscontouren</a:t>
            </a:r>
          </a:p>
          <a:p>
            <a:pPr marL="171450" indent="-171450">
              <a:buFontTx/>
              <a:buChar char="-"/>
            </a:pPr>
            <a:r>
              <a:rPr lang="nl-NL" sz="1000" dirty="0"/>
              <a:t>Er is geen sprake van overerving</a:t>
            </a:r>
          </a:p>
          <a:p>
            <a:pPr marL="171450" indent="-171450">
              <a:buFontTx/>
              <a:buChar char="-"/>
            </a:pPr>
            <a:r>
              <a:rPr lang="nl-NL" sz="1000" dirty="0"/>
              <a:t>Er is een (niet verplichte) relatie tussen </a:t>
            </a:r>
            <a:r>
              <a:rPr lang="nl-NL" sz="1000" dirty="0" err="1"/>
              <a:t>perpectief</a:t>
            </a:r>
            <a:r>
              <a:rPr lang="nl-NL" sz="1000" dirty="0"/>
              <a:t> op lager recursief niveau en perspectief op hoger recursief niveau</a:t>
            </a:r>
          </a:p>
        </p:txBody>
      </p:sp>
      <p:cxnSp>
        <p:nvCxnSpPr>
          <p:cNvPr id="30" name="Rechte verbindingslijn 29">
            <a:extLst>
              <a:ext uri="{FF2B5EF4-FFF2-40B4-BE49-F238E27FC236}">
                <a16:creationId xmlns:a16="http://schemas.microsoft.com/office/drawing/2014/main" id="{6074D558-57E8-694F-8CF6-4C51D4B3F366}"/>
              </a:ext>
            </a:extLst>
          </p:cNvPr>
          <p:cNvCxnSpPr>
            <a:cxnSpLocks/>
          </p:cNvCxnSpPr>
          <p:nvPr/>
        </p:nvCxnSpPr>
        <p:spPr>
          <a:xfrm flipV="1">
            <a:off x="4980375" y="6555518"/>
            <a:ext cx="5808127" cy="9289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32" name="Tekstvak 31">
            <a:extLst>
              <a:ext uri="{FF2B5EF4-FFF2-40B4-BE49-F238E27FC236}">
                <a16:creationId xmlns:a16="http://schemas.microsoft.com/office/drawing/2014/main" id="{F74F533C-8846-AA4D-936D-2F307F1829B0}"/>
              </a:ext>
            </a:extLst>
          </p:cNvPr>
          <p:cNvSpPr txBox="1"/>
          <p:nvPr/>
        </p:nvSpPr>
        <p:spPr>
          <a:xfrm>
            <a:off x="5375060" y="6630474"/>
            <a:ext cx="3943708" cy="246221"/>
          </a:xfrm>
          <a:prstGeom prst="rect">
            <a:avLst/>
          </a:prstGeom>
          <a:noFill/>
        </p:spPr>
        <p:txBody>
          <a:bodyPr wrap="none" rtlCol="0">
            <a:spAutoFit/>
          </a:bodyPr>
          <a:lstStyle/>
          <a:p>
            <a:r>
              <a:rPr lang="nl-NL" sz="1000" b="1" dirty="0"/>
              <a:t>Zit hier nog een relatie? Er kan een gezamenlijk veranderportfolio zijn?</a:t>
            </a:r>
          </a:p>
        </p:txBody>
      </p:sp>
    </p:spTree>
    <p:extLst>
      <p:ext uri="{BB962C8B-B14F-4D97-AF65-F5344CB8AC3E}">
        <p14:creationId xmlns:p14="http://schemas.microsoft.com/office/powerpoint/2010/main" val="959161330"/>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2380</TotalTime>
  <Words>4853</Words>
  <Application>Microsoft Office PowerPoint</Application>
  <PresentationFormat>A3 (297 x 420 mm)</PresentationFormat>
  <Paragraphs>1174</Paragraphs>
  <Slides>28</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28</vt:i4>
      </vt:variant>
    </vt:vector>
  </HeadingPairs>
  <TitlesOfParts>
    <vt:vector size="32" baseType="lpstr">
      <vt:lpstr>Arial</vt:lpstr>
      <vt:lpstr>Calibri</vt:lpstr>
      <vt:lpstr>Calibri Light</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Rob Stovers</dc:creator>
  <cp:lastModifiedBy>Berend Eduard Nicolai van der Veen</cp:lastModifiedBy>
  <cp:revision>124</cp:revision>
  <dcterms:created xsi:type="dcterms:W3CDTF">2021-03-26T10:23:47Z</dcterms:created>
  <dcterms:modified xsi:type="dcterms:W3CDTF">2023-03-08T18:57:17Z</dcterms:modified>
</cp:coreProperties>
</file>