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4"/>
    <p:restoredTop sz="96327"/>
  </p:normalViewPr>
  <p:slideViewPr>
    <p:cSldViewPr snapToGrid="0" snapToObjects="1" showGuides="1">
      <p:cViewPr varScale="1">
        <p:scale>
          <a:sx n="115" d="100"/>
          <a:sy n="115" d="100"/>
        </p:scale>
        <p:origin x="5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46189-0CA6-AB42-B44D-D638C44C7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70EBBDC-A202-0948-8E66-F105E5AA8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50C8C3-001D-B04F-AEF3-40803B0E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8CE1-D436-3646-B898-13CEBCF10DDF}" type="datetimeFigureOut">
              <a:rPr lang="nl-NL" smtClean="0"/>
              <a:t>29-3-2021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02D4EB3-D14A-B547-9B48-C559E0F4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028427-A9DE-A748-AA0A-83739BA0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4510-F817-4B46-ADA2-11C29D64D02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61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2F3EB-0502-264B-898E-92D70E8A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7C89C7C-1DA7-DC49-93B4-91B856E35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2AC7E2-0AF2-0447-BF5F-C85F6F1C3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8CE1-D436-3646-B898-13CEBCF10DDF}" type="datetimeFigureOut">
              <a:rPr lang="nl-NL" smtClean="0"/>
              <a:t>29-3-2021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99D809-287E-7C4F-8ECA-F6B0E9BF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7C072F-D0F9-4F4C-9A08-87ACAB9F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4510-F817-4B46-ADA2-11C29D64D02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832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D5BE206-CEA6-0342-B8BB-1DD785949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1ECFFDA-015A-8842-ABF1-43435100A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685A56-38A4-C845-B17F-062DCBAA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8CE1-D436-3646-B898-13CEBCF10DDF}" type="datetimeFigureOut">
              <a:rPr lang="nl-NL" smtClean="0"/>
              <a:t>29-3-2021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444A5D6-E774-4A4C-B220-FC80805D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CC9662A-B818-CD4E-B394-07B0A076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4510-F817-4B46-ADA2-11C29D64D02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90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7D648-9985-EC49-A287-B55C0016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FB3C54-0E53-5948-8BA3-24C427F4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F7B900-F310-0D4B-A3BC-803FB51E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8CE1-D436-3646-B898-13CEBCF10DDF}" type="datetimeFigureOut">
              <a:rPr lang="nl-NL" smtClean="0"/>
              <a:t>29-3-2021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487BF5F-2844-B54C-AF11-39FE02C6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49AC65-2B93-394E-BF43-ED0FEA6D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4510-F817-4B46-ADA2-11C29D64D02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314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C3B60-A7E0-E448-8EBE-B3C1215C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3CE893C-7A37-F34D-8F48-1F336E245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3A6AF7-4BA5-7A44-A91B-2553F64C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8CE1-D436-3646-B898-13CEBCF10DDF}" type="datetimeFigureOut">
              <a:rPr lang="nl-NL" smtClean="0"/>
              <a:t>29-3-2021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485DCE-F66B-1241-B22D-7E38083E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B4E4240-18D5-AD4E-B4A4-C7117EC1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4510-F817-4B46-ADA2-11C29D64D02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131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25655-E7F9-704A-90EB-38E15BE2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6A4A6A-3BD1-C84B-BABF-8BABA9010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37EF878-62DD-A24E-A01F-8CC3137DF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D2600A-791D-3142-9304-AAA1914E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8CE1-D436-3646-B898-13CEBCF10DDF}" type="datetimeFigureOut">
              <a:rPr lang="nl-NL" smtClean="0"/>
              <a:t>29-3-2021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20BF02-E100-A54E-90B1-4CEBE335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BE83D35-4FB0-9D4D-A8BE-1F04133C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4510-F817-4B46-ADA2-11C29D64D02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328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EC7E4-BB6F-6A4D-A745-7851B57F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BA127A-FEEF-3946-BF86-BA8A4C81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03C61F9-67F9-804E-90F8-BD798E6D0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67C965-53DE-5A4B-9EB5-A6BD9ACBE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E4C5EE4-8FB5-824D-98A4-B00ADFB8F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DCD1DA5-396A-3B48-9F8C-E020A6F4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8CE1-D436-3646-B898-13CEBCF10DDF}" type="datetimeFigureOut">
              <a:rPr lang="nl-NL" smtClean="0"/>
              <a:t>29-3-2021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B2DFB73-11C8-FF43-A83D-8FDBDD1E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639D871-3A8E-1445-81C3-91B88BE6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4510-F817-4B46-ADA2-11C29D64D02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116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E8B8AD-D5E9-B247-A490-1C47CE52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03499CB-23AB-8046-AFD2-3B882F74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8CE1-D436-3646-B898-13CEBCF10DDF}" type="datetimeFigureOut">
              <a:rPr lang="nl-NL" smtClean="0"/>
              <a:t>29-3-2021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477893-7490-DF41-8938-B73E553F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F6E7352-C00D-DB46-8807-E504922D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4510-F817-4B46-ADA2-11C29D64D02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898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097D4AE-51A2-8446-8931-809BF664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8CE1-D436-3646-B898-13CEBCF10DDF}" type="datetimeFigureOut">
              <a:rPr lang="nl-NL" smtClean="0"/>
              <a:t>29-3-2021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0EF9842-9CB7-F141-AF86-7E931080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B4D0471-B75D-8D48-88C0-2A527941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4510-F817-4B46-ADA2-11C29D64D02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217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FF813-FCA3-7344-8B5B-BA5262CD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DA8878-F1D0-4F47-ABEE-9300F85B1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8C47DCE-8244-A54C-8B42-F567CFAFD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55951AC-7907-1441-BF89-A2ABA6A2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8CE1-D436-3646-B898-13CEBCF10DDF}" type="datetimeFigureOut">
              <a:rPr lang="nl-NL" smtClean="0"/>
              <a:t>29-3-2021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23E6D3A-5F2B-F545-A4B5-417E4AE8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2E823C8-A536-5040-A765-66127DB9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4510-F817-4B46-ADA2-11C29D64D02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429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F9435-6926-5A47-BFAE-0A50AAE0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E028A6B-5919-4441-9C2B-40DCD769B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A13DD3F-EF31-4647-8762-ABE2E5F8C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7B3449E-EEBD-A545-B9E4-7547F049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8CE1-D436-3646-B898-13CEBCF10DDF}" type="datetimeFigureOut">
              <a:rPr lang="nl-NL" smtClean="0"/>
              <a:t>29-3-2021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B3D0E00-6BDC-2548-B842-BB4B9169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E404B77-C583-F54C-85F9-EB74443F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4510-F817-4B46-ADA2-11C29D64D02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558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B58C865-534C-AE4E-BCC5-17AFF644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221667C-3F7D-6E40-9B80-D82504CBE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7CC643-0996-2245-B5A9-F447F49CD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8CE1-D436-3646-B898-13CEBCF10DDF}" type="datetimeFigureOut">
              <a:rPr lang="nl-NL" smtClean="0"/>
              <a:t>29-3-2021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015500-AE05-7E40-A133-1D77AC525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528BE42-D2DD-6645-B6E5-23F905885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B4510-F817-4B46-ADA2-11C29D64D02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601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>
            <a:extLst>
              <a:ext uri="{FF2B5EF4-FFF2-40B4-BE49-F238E27FC236}">
                <a16:creationId xmlns:a16="http://schemas.microsoft.com/office/drawing/2014/main" id="{CB791F02-70B8-D145-B9CC-ABF21A03A5F5}"/>
              </a:ext>
            </a:extLst>
          </p:cNvPr>
          <p:cNvSpPr/>
          <p:nvPr/>
        </p:nvSpPr>
        <p:spPr>
          <a:xfrm>
            <a:off x="532097" y="612319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Bron</a:t>
            </a: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0832AF6F-26C5-554E-BEB2-D5B4DF3F96E0}"/>
              </a:ext>
            </a:extLst>
          </p:cNvPr>
          <p:cNvSpPr/>
          <p:nvPr/>
        </p:nvSpPr>
        <p:spPr>
          <a:xfrm>
            <a:off x="532097" y="1336136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Doel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E8C4236D-F4DE-C146-A0F2-2980BEFDD844}"/>
              </a:ext>
            </a:extLst>
          </p:cNvPr>
          <p:cNvSpPr/>
          <p:nvPr/>
        </p:nvSpPr>
        <p:spPr>
          <a:xfrm>
            <a:off x="532097" y="2059953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Enterprise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76CC492F-1F22-DA43-994A-80C8310CDAB9}"/>
              </a:ext>
            </a:extLst>
          </p:cNvPr>
          <p:cNvSpPr/>
          <p:nvPr/>
        </p:nvSpPr>
        <p:spPr>
          <a:xfrm>
            <a:off x="532097" y="2783770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Kernbegrip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0189C959-BA92-4642-BAD5-137C41A81FE5}"/>
              </a:ext>
            </a:extLst>
          </p:cNvPr>
          <p:cNvSpPr/>
          <p:nvPr/>
        </p:nvSpPr>
        <p:spPr>
          <a:xfrm>
            <a:off x="532097" y="3507587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Kernmodel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969CBF05-7FD6-B64F-A5E2-43657B822F20}"/>
              </a:ext>
            </a:extLst>
          </p:cNvPr>
          <p:cNvSpPr/>
          <p:nvPr/>
        </p:nvSpPr>
        <p:spPr>
          <a:xfrm>
            <a:off x="532097" y="4231404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Kernwaarde</a:t>
            </a: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2B560134-8691-7347-816E-76ABC24098C2}"/>
              </a:ext>
            </a:extLst>
          </p:cNvPr>
          <p:cNvSpPr/>
          <p:nvPr/>
        </p:nvSpPr>
        <p:spPr>
          <a:xfrm>
            <a:off x="532097" y="4955221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Missie</a:t>
            </a: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4019F1A6-4ED4-8145-AF22-CAEE4F1BDD54}"/>
              </a:ext>
            </a:extLst>
          </p:cNvPr>
          <p:cNvSpPr/>
          <p:nvPr/>
        </p:nvSpPr>
        <p:spPr>
          <a:xfrm>
            <a:off x="532097" y="5679035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Missie</a:t>
            </a:r>
          </a:p>
          <a:p>
            <a:pPr algn="ctr"/>
            <a:r>
              <a:rPr lang="nl-NL" sz="900" dirty="0">
                <a:solidFill>
                  <a:schemeClr val="tx1"/>
                </a:solidFill>
              </a:rPr>
              <a:t>element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9BD8A744-3615-4247-A2E7-BC57C9DA3487}"/>
              </a:ext>
            </a:extLst>
          </p:cNvPr>
          <p:cNvSpPr/>
          <p:nvPr/>
        </p:nvSpPr>
        <p:spPr>
          <a:xfrm>
            <a:off x="2033578" y="612494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Perspectief</a:t>
            </a:r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BE0E7C4C-BA66-0A47-8E11-37D477677CB8}"/>
              </a:ext>
            </a:extLst>
          </p:cNvPr>
          <p:cNvSpPr/>
          <p:nvPr/>
        </p:nvSpPr>
        <p:spPr>
          <a:xfrm>
            <a:off x="2046483" y="1332922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Principe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4926A7CC-9489-CF47-B799-6AB86E92C829}"/>
              </a:ext>
            </a:extLst>
          </p:cNvPr>
          <p:cNvSpPr/>
          <p:nvPr/>
        </p:nvSpPr>
        <p:spPr>
          <a:xfrm>
            <a:off x="2046483" y="2053350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Relevante Relatie</a:t>
            </a:r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5F2AD90B-8C66-4A4F-A5BE-EE29C61D316A}"/>
              </a:ext>
            </a:extLst>
          </p:cNvPr>
          <p:cNvSpPr/>
          <p:nvPr/>
        </p:nvSpPr>
        <p:spPr>
          <a:xfrm>
            <a:off x="2046483" y="2773778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RGU</a:t>
            </a:r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2C6E3274-45EB-8146-8FFD-D50BC0CE24C3}"/>
              </a:ext>
            </a:extLst>
          </p:cNvPr>
          <p:cNvSpPr/>
          <p:nvPr/>
        </p:nvSpPr>
        <p:spPr>
          <a:xfrm>
            <a:off x="2033578" y="3494206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Stakeholder</a:t>
            </a:r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AE046300-4CCA-DF42-BBF2-B5672BDDDF17}"/>
              </a:ext>
            </a:extLst>
          </p:cNvPr>
          <p:cNvSpPr/>
          <p:nvPr/>
        </p:nvSpPr>
        <p:spPr>
          <a:xfrm>
            <a:off x="2046483" y="4214634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Strategie</a:t>
            </a:r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58EA32FB-34A7-4B4C-8C72-9C2ABDC0F54F}"/>
              </a:ext>
            </a:extLst>
          </p:cNvPr>
          <p:cNvSpPr/>
          <p:nvPr/>
        </p:nvSpPr>
        <p:spPr>
          <a:xfrm>
            <a:off x="2046483" y="4935062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Strategie element</a:t>
            </a:r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AEBDEE7F-577F-AB47-BA33-2219B6A52B45}"/>
              </a:ext>
            </a:extLst>
          </p:cNvPr>
          <p:cNvSpPr/>
          <p:nvPr/>
        </p:nvSpPr>
        <p:spPr>
          <a:xfrm>
            <a:off x="2046483" y="5655493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Visie</a:t>
            </a:r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D820572D-3926-814E-9477-36F7D3C60E13}"/>
              </a:ext>
            </a:extLst>
          </p:cNvPr>
          <p:cNvSpPr/>
          <p:nvPr/>
        </p:nvSpPr>
        <p:spPr>
          <a:xfrm>
            <a:off x="3466551" y="618877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Visie-element</a:t>
            </a:r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64A0E21A-4AEB-3E45-973A-FCD0F4B248B5}"/>
              </a:ext>
            </a:extLst>
          </p:cNvPr>
          <p:cNvSpPr/>
          <p:nvPr/>
        </p:nvSpPr>
        <p:spPr>
          <a:xfrm>
            <a:off x="3466551" y="1341757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 err="1">
                <a:solidFill>
                  <a:schemeClr val="tx1"/>
                </a:solidFill>
              </a:rPr>
              <a:t>Beleids-uitspraak</a:t>
            </a:r>
            <a:endParaRPr lang="nl-NL" sz="900" dirty="0">
              <a:solidFill>
                <a:schemeClr val="tx1"/>
              </a:solidFill>
            </a:endParaRPr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4EE5D4E4-A462-5A44-9C76-5AF8F3757182}"/>
              </a:ext>
            </a:extLst>
          </p:cNvPr>
          <p:cNvSpPr/>
          <p:nvPr/>
        </p:nvSpPr>
        <p:spPr>
          <a:xfrm>
            <a:off x="3466551" y="2064637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Doelstelling</a:t>
            </a: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B3598E3E-06CF-FD40-BF89-4FDDC14B875C}"/>
              </a:ext>
            </a:extLst>
          </p:cNvPr>
          <p:cNvSpPr/>
          <p:nvPr/>
        </p:nvSpPr>
        <p:spPr>
          <a:xfrm>
            <a:off x="3466551" y="2787517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Uitspraak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5B2EB3E9-9A13-D947-9220-F5EAEDDADA7D}"/>
              </a:ext>
            </a:extLst>
          </p:cNvPr>
          <p:cNvSpPr/>
          <p:nvPr/>
        </p:nvSpPr>
        <p:spPr>
          <a:xfrm>
            <a:off x="3466551" y="3510397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Enterprise-vraagstuk</a:t>
            </a:r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9731515A-CAB6-9F45-8EA8-00083746E03D}"/>
              </a:ext>
            </a:extLst>
          </p:cNvPr>
          <p:cNvSpPr/>
          <p:nvPr/>
        </p:nvSpPr>
        <p:spPr>
          <a:xfrm>
            <a:off x="3466551" y="4233277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Rol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97C447CD-0273-4E42-A303-0B41BDCA8957}"/>
              </a:ext>
            </a:extLst>
          </p:cNvPr>
          <p:cNvSpPr/>
          <p:nvPr/>
        </p:nvSpPr>
        <p:spPr>
          <a:xfrm>
            <a:off x="3466551" y="4956157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Oorzaak</a:t>
            </a:r>
          </a:p>
        </p:txBody>
      </p:sp>
      <p:sp>
        <p:nvSpPr>
          <p:cNvPr id="29" name="Ovaal 28">
            <a:extLst>
              <a:ext uri="{FF2B5EF4-FFF2-40B4-BE49-F238E27FC236}">
                <a16:creationId xmlns:a16="http://schemas.microsoft.com/office/drawing/2014/main" id="{E7690F61-203C-304A-B3E8-D256D1524F76}"/>
              </a:ext>
            </a:extLst>
          </p:cNvPr>
          <p:cNvSpPr/>
          <p:nvPr/>
        </p:nvSpPr>
        <p:spPr>
          <a:xfrm>
            <a:off x="3466551" y="5679035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Implicatie</a:t>
            </a:r>
          </a:p>
        </p:txBody>
      </p:sp>
      <p:sp>
        <p:nvSpPr>
          <p:cNvPr id="30" name="Ovaal 29">
            <a:extLst>
              <a:ext uri="{FF2B5EF4-FFF2-40B4-BE49-F238E27FC236}">
                <a16:creationId xmlns:a16="http://schemas.microsoft.com/office/drawing/2014/main" id="{4FECDB4B-BECC-EE42-8A85-08EE9D3001CE}"/>
              </a:ext>
            </a:extLst>
          </p:cNvPr>
          <p:cNvSpPr/>
          <p:nvPr/>
        </p:nvSpPr>
        <p:spPr>
          <a:xfrm>
            <a:off x="4896722" y="611736"/>
            <a:ext cx="1022488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Oplossings-contour</a:t>
            </a:r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id="{0FBFABFE-BF38-1944-A923-B817D78779BB}"/>
              </a:ext>
            </a:extLst>
          </p:cNvPr>
          <p:cNvSpPr/>
          <p:nvPr/>
        </p:nvSpPr>
        <p:spPr>
          <a:xfrm>
            <a:off x="4896722" y="1332315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Portfolio</a:t>
            </a:r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E55A9488-F3FC-2042-B93A-FF1D2535A350}"/>
              </a:ext>
            </a:extLst>
          </p:cNvPr>
          <p:cNvSpPr/>
          <p:nvPr/>
        </p:nvSpPr>
        <p:spPr>
          <a:xfrm>
            <a:off x="4896722" y="2052894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Rapport</a:t>
            </a:r>
          </a:p>
        </p:txBody>
      </p:sp>
      <p:sp>
        <p:nvSpPr>
          <p:cNvPr id="33" name="Ovaal 32">
            <a:extLst>
              <a:ext uri="{FF2B5EF4-FFF2-40B4-BE49-F238E27FC236}">
                <a16:creationId xmlns:a16="http://schemas.microsoft.com/office/drawing/2014/main" id="{CF4219B5-F519-694C-B2AA-28F7FF038F3A}"/>
              </a:ext>
            </a:extLst>
          </p:cNvPr>
          <p:cNvSpPr/>
          <p:nvPr/>
        </p:nvSpPr>
        <p:spPr>
          <a:xfrm>
            <a:off x="4896722" y="2773473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Risico</a:t>
            </a:r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072D252E-3B12-A54A-920F-12CFC16D6712}"/>
              </a:ext>
            </a:extLst>
          </p:cNvPr>
          <p:cNvSpPr/>
          <p:nvPr/>
        </p:nvSpPr>
        <p:spPr>
          <a:xfrm>
            <a:off x="4896722" y="3494052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Verander-initiatief</a:t>
            </a:r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5A504C17-D8BE-5D47-9D94-343F3986E809}"/>
              </a:ext>
            </a:extLst>
          </p:cNvPr>
          <p:cNvSpPr/>
          <p:nvPr/>
        </p:nvSpPr>
        <p:spPr>
          <a:xfrm>
            <a:off x="4896722" y="4214633"/>
            <a:ext cx="937637" cy="6728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Ontwikkeling</a:t>
            </a:r>
          </a:p>
        </p:txBody>
      </p:sp>
    </p:spTree>
    <p:extLst>
      <p:ext uri="{BB962C8B-B14F-4D97-AF65-F5344CB8AC3E}">
        <p14:creationId xmlns:p14="http://schemas.microsoft.com/office/powerpoint/2010/main" val="89735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al 6">
            <a:extLst>
              <a:ext uri="{FF2B5EF4-FFF2-40B4-BE49-F238E27FC236}">
                <a16:creationId xmlns:a16="http://schemas.microsoft.com/office/drawing/2014/main" id="{8725A138-E424-F845-9D0E-5AC3C14AF37D}"/>
              </a:ext>
            </a:extLst>
          </p:cNvPr>
          <p:cNvSpPr/>
          <p:nvPr/>
        </p:nvSpPr>
        <p:spPr>
          <a:xfrm>
            <a:off x="3782865" y="1487137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Perspectief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07B5CF3B-04EF-C642-A16D-A789B985125A}"/>
              </a:ext>
            </a:extLst>
          </p:cNvPr>
          <p:cNvSpPr/>
          <p:nvPr/>
        </p:nvSpPr>
        <p:spPr>
          <a:xfrm>
            <a:off x="411511" y="591980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Stakeholder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1B7662F8-5D56-DB4D-AC6F-5713D205B14A}"/>
              </a:ext>
            </a:extLst>
          </p:cNvPr>
          <p:cNvSpPr/>
          <p:nvPr/>
        </p:nvSpPr>
        <p:spPr>
          <a:xfrm>
            <a:off x="2011463" y="591979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Rol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8BC03BC7-EE9B-4447-ACB7-1ACF56C2EF4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1349148" y="928410"/>
            <a:ext cx="6623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A85F89C5-4133-2044-B7FB-59B593CB0DC6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>
          <a:xfrm>
            <a:off x="2811786" y="1166302"/>
            <a:ext cx="1108393" cy="419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 16">
            <a:extLst>
              <a:ext uri="{FF2B5EF4-FFF2-40B4-BE49-F238E27FC236}">
                <a16:creationId xmlns:a16="http://schemas.microsoft.com/office/drawing/2014/main" id="{62CC586E-C426-3343-8C6C-10BE4C642BDD}"/>
              </a:ext>
            </a:extLst>
          </p:cNvPr>
          <p:cNvSpPr/>
          <p:nvPr/>
        </p:nvSpPr>
        <p:spPr>
          <a:xfrm>
            <a:off x="1524586" y="809462"/>
            <a:ext cx="206734" cy="237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FFEACFA8-4136-3841-A9F2-6073DA80ADDA}"/>
              </a:ext>
            </a:extLst>
          </p:cNvPr>
          <p:cNvSpPr/>
          <p:nvPr/>
        </p:nvSpPr>
        <p:spPr>
          <a:xfrm>
            <a:off x="3262615" y="1238753"/>
            <a:ext cx="206734" cy="237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9C354180-446E-4E43-9210-0735454D9937}"/>
              </a:ext>
            </a:extLst>
          </p:cNvPr>
          <p:cNvSpPr/>
          <p:nvPr/>
        </p:nvSpPr>
        <p:spPr>
          <a:xfrm>
            <a:off x="1349148" y="3200984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Bron</a:t>
            </a:r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DFA65445-8635-1146-A3B0-9A7C37FACD46}"/>
              </a:ext>
            </a:extLst>
          </p:cNvPr>
          <p:cNvSpPr/>
          <p:nvPr/>
        </p:nvSpPr>
        <p:spPr>
          <a:xfrm>
            <a:off x="3577869" y="3200985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Uitspraak</a:t>
            </a:r>
          </a:p>
        </p:txBody>
      </p: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3BB78149-8999-324A-B035-A6E51EA033C4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2286785" y="3537415"/>
            <a:ext cx="12910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hoek 23">
            <a:extLst>
              <a:ext uri="{FF2B5EF4-FFF2-40B4-BE49-F238E27FC236}">
                <a16:creationId xmlns:a16="http://schemas.microsoft.com/office/drawing/2014/main" id="{9ADC9229-248C-E643-9C0B-72822C81F119}"/>
              </a:ext>
            </a:extLst>
          </p:cNvPr>
          <p:cNvSpPr/>
          <p:nvPr/>
        </p:nvSpPr>
        <p:spPr>
          <a:xfrm>
            <a:off x="2828960" y="3429000"/>
            <a:ext cx="206734" cy="237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D3F941D6-D914-D74E-9857-37E8BA32EE49}"/>
              </a:ext>
            </a:extLst>
          </p:cNvPr>
          <p:cNvSpPr/>
          <p:nvPr/>
        </p:nvSpPr>
        <p:spPr>
          <a:xfrm>
            <a:off x="5692704" y="4328949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Doel</a:t>
            </a:r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B0D58E32-A011-4443-9ABA-C0DB028B1C1F}"/>
              </a:ext>
            </a:extLst>
          </p:cNvPr>
          <p:cNvSpPr/>
          <p:nvPr/>
        </p:nvSpPr>
        <p:spPr>
          <a:xfrm>
            <a:off x="4624024" y="4328949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Kernwaarde</a:t>
            </a:r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537B000F-0A5A-9744-9E46-E18C111D8826}"/>
              </a:ext>
            </a:extLst>
          </p:cNvPr>
          <p:cNvSpPr/>
          <p:nvPr/>
        </p:nvSpPr>
        <p:spPr>
          <a:xfrm>
            <a:off x="2531712" y="4332578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Missie</a:t>
            </a:r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3EC44DA5-F942-274D-8F62-AE5A2D0DFF43}"/>
              </a:ext>
            </a:extLst>
          </p:cNvPr>
          <p:cNvSpPr/>
          <p:nvPr/>
        </p:nvSpPr>
        <p:spPr>
          <a:xfrm>
            <a:off x="6761384" y="4328948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Strategie element</a:t>
            </a:r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C320FA3A-164A-EE4E-A265-24CFDDD11D76}"/>
              </a:ext>
            </a:extLst>
          </p:cNvPr>
          <p:cNvSpPr/>
          <p:nvPr/>
        </p:nvSpPr>
        <p:spPr>
          <a:xfrm>
            <a:off x="3577868" y="4328949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Visie-element</a:t>
            </a:r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15A08477-3168-4349-8F6D-BD2E6F231167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3144213" y="3775308"/>
            <a:ext cx="570970" cy="55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E3A27E1E-B311-A646-AE3B-FF8F7DA86605}"/>
              </a:ext>
            </a:extLst>
          </p:cNvPr>
          <p:cNvCxnSpPr>
            <a:cxnSpLocks/>
            <a:stCxn id="20" idx="4"/>
            <a:endCxn id="23" idx="0"/>
          </p:cNvCxnSpPr>
          <p:nvPr/>
        </p:nvCxnSpPr>
        <p:spPr>
          <a:xfrm flipH="1">
            <a:off x="4046687" y="3873846"/>
            <a:ext cx="1" cy="455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623D98C6-A8E0-1143-BDDB-523543523D7E}"/>
              </a:ext>
            </a:extLst>
          </p:cNvPr>
          <p:cNvCxnSpPr>
            <a:cxnSpLocks/>
            <a:stCxn id="20" idx="5"/>
            <a:endCxn id="14" idx="1"/>
          </p:cNvCxnSpPr>
          <p:nvPr/>
        </p:nvCxnSpPr>
        <p:spPr>
          <a:xfrm>
            <a:off x="4378192" y="3775308"/>
            <a:ext cx="383146" cy="652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50E1C480-7177-3F48-89B8-B52FB4EE5544}"/>
              </a:ext>
            </a:extLst>
          </p:cNvPr>
          <p:cNvCxnSpPr>
            <a:cxnSpLocks/>
            <a:stCxn id="20" idx="6"/>
            <a:endCxn id="13" idx="0"/>
          </p:cNvCxnSpPr>
          <p:nvPr/>
        </p:nvCxnSpPr>
        <p:spPr>
          <a:xfrm>
            <a:off x="4515506" y="3537416"/>
            <a:ext cx="1646017" cy="791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26A2BA70-DE7D-6145-93A1-5DD3F92D72B4}"/>
              </a:ext>
            </a:extLst>
          </p:cNvPr>
          <p:cNvCxnSpPr>
            <a:cxnSpLocks/>
            <a:stCxn id="20" idx="6"/>
            <a:endCxn id="22" idx="0"/>
          </p:cNvCxnSpPr>
          <p:nvPr/>
        </p:nvCxnSpPr>
        <p:spPr>
          <a:xfrm>
            <a:off x="4515506" y="3537416"/>
            <a:ext cx="2714697" cy="791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hoek 34">
            <a:extLst>
              <a:ext uri="{FF2B5EF4-FFF2-40B4-BE49-F238E27FC236}">
                <a16:creationId xmlns:a16="http://schemas.microsoft.com/office/drawing/2014/main" id="{E1151F59-F2E0-FD40-83EC-84755E606A4B}"/>
              </a:ext>
            </a:extLst>
          </p:cNvPr>
          <p:cNvSpPr/>
          <p:nvPr/>
        </p:nvSpPr>
        <p:spPr>
          <a:xfrm>
            <a:off x="3309512" y="3923114"/>
            <a:ext cx="206734" cy="237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C289BCBE-5A27-D04B-AB58-F98310BEA655}"/>
              </a:ext>
            </a:extLst>
          </p:cNvPr>
          <p:cNvSpPr/>
          <p:nvPr/>
        </p:nvSpPr>
        <p:spPr>
          <a:xfrm>
            <a:off x="3931306" y="3964103"/>
            <a:ext cx="206734" cy="237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E33251AE-3727-BF4B-9A8D-68126B44A2A4}"/>
              </a:ext>
            </a:extLst>
          </p:cNvPr>
          <p:cNvSpPr/>
          <p:nvPr/>
        </p:nvSpPr>
        <p:spPr>
          <a:xfrm>
            <a:off x="4453883" y="3923113"/>
            <a:ext cx="206734" cy="237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D5B77F5E-F0D9-764D-9650-6F8D270198E4}"/>
              </a:ext>
            </a:extLst>
          </p:cNvPr>
          <p:cNvSpPr/>
          <p:nvPr/>
        </p:nvSpPr>
        <p:spPr>
          <a:xfrm>
            <a:off x="5143028" y="3858102"/>
            <a:ext cx="206734" cy="237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AB3620D2-DF6A-A04B-86A7-5FDC6F7F9D43}"/>
              </a:ext>
            </a:extLst>
          </p:cNvPr>
          <p:cNvSpPr/>
          <p:nvPr/>
        </p:nvSpPr>
        <p:spPr>
          <a:xfrm>
            <a:off x="5677368" y="3754898"/>
            <a:ext cx="206734" cy="237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F2F6D932-3776-F74D-8127-A068B5D43744}"/>
              </a:ext>
            </a:extLst>
          </p:cNvPr>
          <p:cNvSpPr/>
          <p:nvPr/>
        </p:nvSpPr>
        <p:spPr>
          <a:xfrm>
            <a:off x="3920179" y="4794856"/>
            <a:ext cx="623298" cy="3201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/>
              <a:t>Visie-uitspraak?</a:t>
            </a:r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3CD1CC00-A2FB-8041-91DD-1A5A78586ED4}"/>
              </a:ext>
            </a:extLst>
          </p:cNvPr>
          <p:cNvSpPr/>
          <p:nvPr/>
        </p:nvSpPr>
        <p:spPr>
          <a:xfrm>
            <a:off x="7244831" y="4794856"/>
            <a:ext cx="623298" cy="3201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/>
              <a:t>Strategie-uitspraak?</a:t>
            </a:r>
          </a:p>
        </p:txBody>
      </p:sp>
      <p:sp>
        <p:nvSpPr>
          <p:cNvPr id="42" name="Ovaal 41">
            <a:extLst>
              <a:ext uri="{FF2B5EF4-FFF2-40B4-BE49-F238E27FC236}">
                <a16:creationId xmlns:a16="http://schemas.microsoft.com/office/drawing/2014/main" id="{C409B32B-3F66-6747-A498-CA3E7A3F0C63}"/>
              </a:ext>
            </a:extLst>
          </p:cNvPr>
          <p:cNvSpPr/>
          <p:nvPr/>
        </p:nvSpPr>
        <p:spPr>
          <a:xfrm>
            <a:off x="5122261" y="2598179"/>
            <a:ext cx="937637" cy="67286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RGU</a:t>
            </a:r>
          </a:p>
        </p:txBody>
      </p: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7B553E45-094B-2A41-959C-F7E934B2DE81}"/>
              </a:ext>
            </a:extLst>
          </p:cNvPr>
          <p:cNvCxnSpPr>
            <a:cxnSpLocks/>
            <a:stCxn id="20" idx="7"/>
            <a:endCxn id="42" idx="2"/>
          </p:cNvCxnSpPr>
          <p:nvPr/>
        </p:nvCxnSpPr>
        <p:spPr>
          <a:xfrm flipV="1">
            <a:off x="4378192" y="2934610"/>
            <a:ext cx="744069" cy="364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7E5DBD6A-2D89-6344-8252-9E298E10EADB}"/>
              </a:ext>
            </a:extLst>
          </p:cNvPr>
          <p:cNvCxnSpPr>
            <a:cxnSpLocks/>
            <a:stCxn id="42" idx="1"/>
            <a:endCxn id="7" idx="5"/>
          </p:cNvCxnSpPr>
          <p:nvPr/>
        </p:nvCxnSpPr>
        <p:spPr>
          <a:xfrm flipH="1" flipV="1">
            <a:off x="4583188" y="2061460"/>
            <a:ext cx="676387" cy="635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hoek 32">
            <a:extLst>
              <a:ext uri="{FF2B5EF4-FFF2-40B4-BE49-F238E27FC236}">
                <a16:creationId xmlns:a16="http://schemas.microsoft.com/office/drawing/2014/main" id="{3D2D13C3-9517-BC4A-8236-4DE0337FCE87}"/>
              </a:ext>
            </a:extLst>
          </p:cNvPr>
          <p:cNvSpPr/>
          <p:nvPr/>
        </p:nvSpPr>
        <p:spPr>
          <a:xfrm>
            <a:off x="4660617" y="2991953"/>
            <a:ext cx="206734" cy="237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E4202138-7354-5843-B3D6-06A2E55BB3FF}"/>
              </a:ext>
            </a:extLst>
          </p:cNvPr>
          <p:cNvSpPr/>
          <p:nvPr/>
        </p:nvSpPr>
        <p:spPr>
          <a:xfrm>
            <a:off x="4761338" y="2220932"/>
            <a:ext cx="206734" cy="237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900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0923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FAD8B9AC-3299-084A-AC83-D6C4AC8B0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36695"/>
              </p:ext>
            </p:extLst>
          </p:nvPr>
        </p:nvGraphicFramePr>
        <p:xfrm>
          <a:off x="448806" y="437394"/>
          <a:ext cx="11294388" cy="478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054">
                  <a:extLst>
                    <a:ext uri="{9D8B030D-6E8A-4147-A177-3AD203B41FA5}">
                      <a16:colId xmlns:a16="http://schemas.microsoft.com/office/drawing/2014/main" val="4136878025"/>
                    </a:ext>
                  </a:extLst>
                </a:gridCol>
                <a:gridCol w="2636924">
                  <a:extLst>
                    <a:ext uri="{9D8B030D-6E8A-4147-A177-3AD203B41FA5}">
                      <a16:colId xmlns:a16="http://schemas.microsoft.com/office/drawing/2014/main" val="99157685"/>
                    </a:ext>
                  </a:extLst>
                </a:gridCol>
                <a:gridCol w="3802566">
                  <a:extLst>
                    <a:ext uri="{9D8B030D-6E8A-4147-A177-3AD203B41FA5}">
                      <a16:colId xmlns:a16="http://schemas.microsoft.com/office/drawing/2014/main" val="2180742915"/>
                    </a:ext>
                  </a:extLst>
                </a:gridCol>
                <a:gridCol w="4119844">
                  <a:extLst>
                    <a:ext uri="{9D8B030D-6E8A-4147-A177-3AD203B41FA5}">
                      <a16:colId xmlns:a16="http://schemas.microsoft.com/office/drawing/2014/main" val="1804523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Relatie-nummer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Omschrijving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/>
                        <a:t>Constraints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Relatie met Excel De </a:t>
                      </a:r>
                      <a:r>
                        <a:rPr lang="nl-NL" sz="1200" dirty="0" err="1"/>
                        <a:t>Key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450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highlight>
                            <a:srgbClr val="FFFF00"/>
                          </a:highlight>
                        </a:rPr>
                        <a:t>Stakeholder heeft 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Stakeholder kan meerdere rollen hebben</a:t>
                      </a:r>
                    </a:p>
                    <a:p>
                      <a:r>
                        <a:rPr lang="nl-NL" sz="1200" dirty="0"/>
                        <a:t>Rol kan aan meerdere stakeholders worden toegekend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Tabblad ‘Opdracht’. Hier staan de stakeholders, met twee rollen (Kernteamlid en Perspectiefeigenaar).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93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highlight>
                            <a:srgbClr val="FFFF00"/>
                          </a:highlight>
                        </a:rPr>
                        <a:t>Rol is eigenaar van Perspectief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Relatie tussen rol en perspectief kan allen worden gelegd als de rol=perspectiefeigenaar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Tabblad ‘Opdracht’, in kolom F (vanaf F25) staan de perspectieven van de stakeholders met de rol perspectiefeigenaar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9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highlight>
                            <a:srgbClr val="FFFF00"/>
                          </a:highlight>
                        </a:rPr>
                        <a:t>Uitspraak is afkomstig uit Bron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Uitspraak is afkomstig uit één bron</a:t>
                      </a:r>
                    </a:p>
                    <a:p>
                      <a:r>
                        <a:rPr lang="nl-NL" sz="1200" dirty="0"/>
                        <a:t>Een bron kan meerdere uitspraken bevatten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Tabblad zingeving (kolom B – kolom E)</a:t>
                      </a:r>
                    </a:p>
                    <a:p>
                      <a:r>
                        <a:rPr lang="nl-NL" sz="1200" dirty="0"/>
                        <a:t>Tabblad vormgeving (kolom B – kolom 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97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highlight>
                            <a:srgbClr val="FFFF00"/>
                          </a:highlight>
                        </a:rPr>
                        <a:t>Missie is een uitspraak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Tabblad zingeving (kolom B – kolom 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1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highlight>
                            <a:srgbClr val="FFFF00"/>
                          </a:highlight>
                        </a:rPr>
                        <a:t>Visie-element is een uitspraak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Tabblad zingeving (kolom B – kolom 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18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highlight>
                            <a:srgbClr val="FFFF00"/>
                          </a:highlight>
                        </a:rPr>
                        <a:t>Kernwaarde is een uitspraak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Tabblad zingeving (kolom B – kolom 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22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highlight>
                            <a:srgbClr val="FFFF00"/>
                          </a:highlight>
                        </a:rPr>
                        <a:t>Doel is een uitspraak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Tabblad zingeving (kolom B – kolom 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70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highlight>
                            <a:srgbClr val="FFFF00"/>
                          </a:highlight>
                        </a:rPr>
                        <a:t>Strategie-element is een uitspraak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Tabblad zingeving (kolom B – kolom 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48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highlight>
                            <a:srgbClr val="FFFF00"/>
                          </a:highlight>
                        </a:rPr>
                        <a:t>RGU is een uitspraak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Tabblad vormgeving (kolom B – kolom C)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2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highlight>
                            <a:srgbClr val="FFFF00"/>
                          </a:highlight>
                        </a:rPr>
                        <a:t>RGU hoort bij Perspectief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Een RGU hoort bij één perspectief</a:t>
                      </a:r>
                    </a:p>
                    <a:p>
                      <a:r>
                        <a:rPr lang="nl-NL" sz="1200" dirty="0"/>
                        <a:t>Een perspectief kan meerdere </a:t>
                      </a:r>
                      <a:r>
                        <a:rPr lang="nl-NL" sz="1200" dirty="0" err="1"/>
                        <a:t>RGU’s</a:t>
                      </a:r>
                      <a:r>
                        <a:rPr lang="nl-NL" sz="1200" dirty="0"/>
                        <a:t> hebben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Tabblad vormgeving (kolom B – kolom F)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1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5133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287</Words>
  <Application>Microsoft Office PowerPoint</Application>
  <PresentationFormat>Breedbeeld</PresentationFormat>
  <Paragraphs>96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Rob Stovers</dc:creator>
  <cp:lastModifiedBy>Berend Eduard Nicolai van der Veen</cp:lastModifiedBy>
  <cp:revision>13</cp:revision>
  <dcterms:created xsi:type="dcterms:W3CDTF">2021-03-26T10:23:47Z</dcterms:created>
  <dcterms:modified xsi:type="dcterms:W3CDTF">2021-03-29T07:33:02Z</dcterms:modified>
</cp:coreProperties>
</file>