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9" r:id="rId4"/>
    <p:sldId id="258" r:id="rId5"/>
    <p:sldId id="259" r:id="rId6"/>
    <p:sldId id="260" r:id="rId7"/>
    <p:sldId id="270" r:id="rId8"/>
    <p:sldId id="276" r:id="rId9"/>
    <p:sldId id="275" r:id="rId10"/>
    <p:sldId id="277" r:id="rId11"/>
    <p:sldId id="278" r:id="rId12"/>
    <p:sldId id="261" r:id="rId13"/>
    <p:sldId id="267" r:id="rId14"/>
    <p:sldId id="268" r:id="rId15"/>
    <p:sldId id="262" r:id="rId16"/>
    <p:sldId id="280" r:id="rId17"/>
    <p:sldId id="269" r:id="rId18"/>
    <p:sldId id="281" r:id="rId19"/>
    <p:sldId id="284" r:id="rId20"/>
    <p:sldId id="282" r:id="rId21"/>
    <p:sldId id="283" r:id="rId22"/>
    <p:sldId id="272" r:id="rId23"/>
    <p:sldId id="263" r:id="rId24"/>
    <p:sldId id="273" r:id="rId25"/>
    <p:sldId id="274" r:id="rId26"/>
    <p:sldId id="264" r:id="rId27"/>
    <p:sldId id="265" r:id="rId28"/>
    <p:sldId id="266" r:id="rId29"/>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7"/>
    <p:restoredTop sz="96327"/>
  </p:normalViewPr>
  <p:slideViewPr>
    <p:cSldViewPr snapToGrid="0" snapToObjects="1" showGuides="1">
      <p:cViewPr varScale="1">
        <p:scale>
          <a:sx n="82" d="100"/>
          <a:sy n="82" d="100"/>
        </p:scale>
        <p:origin x="2058" y="60"/>
      </p:cViewPr>
      <p:guideLst>
        <p:guide orient="horz" pos="3047"/>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6.676"/>
    </inkml:context>
    <inkml:brush xml:id="br0">
      <inkml:brushProperty name="width" value="0.05" units="cm"/>
      <inkml:brushProperty name="height" value="0.05" units="cm"/>
    </inkml:brush>
  </inkml:definitions>
  <inkml:trace contextRef="#ctx0" brushRef="#br0">9589 159 24575,'-21'0'0,"5"0"0,-7 0 0,7 0 0,-41 0 0,26 0 0,-37-5 0,-17-4 0,34-2 0,-39-3 0,56 4 0,-32-3 0,26 7 0,-22-6 0,30 7 0,-29-9 0,26 4 0,-31 0 0,38 3 0,-27 2 0,22 0 0,-17 1 0,24 0 0,-20 3 0,15-7 0,-15 7 0,20-3 0,-36 4 0,26 0 0,-26 0 0,36 0 0,5 0 0,-10 0 0,9 0 0,-10 0 0,5 0 0,-24 0 0,19 0 0,-19 4 0,29 0 0,-18 12 0,19-6 0,-14 6 0,19-8 0,-32 19 0,20-10 0,-25 15 0,-15 15 0,35-23 0,-34 23 0,45-30 0,-23 15 0,18-11 0,-13 11 0,19-15 0,-18 28 0,13-16 0,-19 29 0,25-25 0,-21 36 0,22-24 0,-16 23 0,24-24 0,-2 13 0,2 4 0,3 15 0,0-11 0,1 10 0,6 1 0,2 8 0,-1-6 0,0-3 0,0 1-750,0 11 1,0 9 0,0-10 749,0-16 0,0 1 0,4 18 0,1 10 0,0-5 0,-1 1 0,2 0-671,-2-22 1,2 7-1,-1 0 1,2-8 670,3 15 0,2 3 0,-2-10 0,2 12 0,0 0 0,0-6 0,0-7 0,0-5 0,1 6-650,0 5 0,1 7 0,-1-1 0,-1-9 650,0 12 0,0 0 0,1-13 0,1 8 0,1 1 0,-4-9 0,1 15 0,-1 0 0,-1-22 0,2 7 0,0 0 0,-1-6-658,4 29 0,-2-12 658,-5-33 0,0 0 717,5 27 0,0 2-717,-2-15 0,-2-8 0,-1 7 0,2-8 0,-2-6 2255,-7-29-2255,3 8 3075,-4-22-3075,4 7 2082,-4-15-2082,4 12 0,-4 0 0,0 10 0,4 9 0,2 60 0,0-43 0,-2 36 0,-4-57 0,0-18 0,0 11 0,0-15 0,0 3 0,4 1 0,-3 11 0,2-9 0,-3 5 0,4-12 0,-4-4 0,4 0 0,-1 0 0,-3 0 0,7 6 0,-3-5 0,0 6 0,2 0 0,-5-6 0,2 6 0,-3-7 0,0 0 0,0 0 0,0-1 0,0 1 0,0-1 0,0 1 0,-4 0 0,1-1 0,-5 5 0,-3 1 0,-20 43 0,10-24 0,-20 36 0,22-39 0,-16 24 0,18-25 0,-3 9 0,14-25 0,1 2 0,1-4 0,1 5 0,0-8 0,-1 1 0,-3 0 0,-1 9 0,-13 31 0,5-14 0,-7 28 0,6-33 0,0 19 0,6-26 0,-3 10 0,13-24 0,-2 7 0,3-5 0,-4 5 0,4 1 0,-20 39 0,13-24 0,-14 26 0,14-34 0,2-9 0,-2 8 0,-1-9 0,-12 23 0,5-14 0,-4 14 0,15-23 0,-7 6 0,-4-6 0,-2 3 0,-5 0 0,5 2 0,-19 15 0,15-11 0,-23 12 0,29-27 0,-5 4 0,13-10 0,-3 0 0,2 0 0,-9 13 0,8-7 0,-5 12 0,3-11 0,-8 15 0,1-7 0,-6 16 0,8-14 0,-24 31 0,18-25 0,-14 12 0,5-14 0,-24 26 0,-7 7 0,18-22 0,-2 2-621,-8 11 1,-6 6 0,5-5 620,8-8 0,-1-2 0,-12 6 0,-8 3 0,7-3 0,7-2 0,1-2 0,-25 12 0,3-5 0,2-6 0,-8-1 0,-2 0 0,36-18 0,-1 1 0,-37 19 0,-3 0 0,24-13 0,5-4 0,-17 11 0,20-10 0,-4-1 0,-3-2 0,6-3 0,-1 6 0,-2-5 0,0-3 0,14-2 0,-2-4 0,-2 0 0,-14 2 0,-34 3 0,51-10 1861,-31-5-1861,30 0 0,-25 0 0,40 0 0,-34-4 0,31-1 0,-31 0 0,-7-7 0,19 5 0,-25-2 0,35 4 0,-34 5 0,30 0 0,-30 0 0,41 0 0,-30 0 0,23 0 0,-18 0 0,20 0 0,-31 0 0,19 4 0,-30 2 0,45 4 0,-13 1 0,-2 1 0,1 1 0,1-2 0,-2 1 0,-31 19 0,30-16 0,-29 20 0,33-16 0,2 0 0,-5 6 0,0-6 0,2 0 0,13-1 0,-45 11 0,37-11 0,-31 14 0,40-22 0,-51 25 0,39-20 0,-39 20 0,4 11 0,35-20 0,9-1 0,-3 5 0,-3 9 0,4-1 0,-10 6 0,9-1 0,1 1 0,4-7 0,-25 37 0,21-25 0,-20 25 0,34-38 0,-17 28 0,13-22 0,-7 16 0,12-18 0,-16 34 0,15-24 0,-14 29 0,22-31 0,2 0 0,-5 10 0,4-10 0,0 2 0,2 0 0,1-5 0,-1 1 0,-12 37 0,22-56 0,-7 18 0,9-18 0,-5 17 0,9-31 0,2 21 0,-6-18 0,7 14 0,-4-13 0,4 13 0,0-10 0,0 10 0,0-9 0,0 36 0,0-22 0,0 27 0,0 21 0,0-37 0,0 50 0,0-56 0,0 50 0,0-40 0,0 35 0,0-52 0,0 18 0,0-20 0,0 10 0,0-16 0,8 16 0,-6-14 0,10 17 0,-12-27 0,8 17 0,-7-18 0,2 9 0,1-18 0,-3 0 0,2 0 0,0 4 0,2 20 0,3-10 0,-4 10 0,3-16 0,-2 0 0,-1-2 0,-1 1 0,8 19 0,-4-10 0,8 17 0,-10-15 0,2-12 0,5 0 0,-3-10 0,10-3 0,-14 10 0,2-5 0,-7 9 0,0-3 0,0 20 0,0-10 0,-4 14 0,0-19 0,-8 6 0,4-8 0,-3 4 0,4-11 0,-46-21 0,-30-16 0,14 16 0,16 43 0,-14-41 0,-14-13 0,28 21 0,53 60 0,0-34 0,0 18 0,0-19 0,0 15 0,0-24 0,0 17 0,0-17 0,0 16 0,4 15 0,1-9 0,0 20 0,7 23 0,-10-39 0,9 34 0,-10-50 0,3 21 0,0-17 0,1 18 0,4-17 0,25 21 0,-11-21 0,21 16 0,20-3 0,-28-16 0,8 3 0,0 0 0,-6-5 0,14 9 0,-15-12 0,31 15 0,-30-15 0,28 14 0,-23-13 0,-16-5 0,20 4 0,-4 0 0,-16-7 0,15 3 0,10 4 0,-27-12 0,31 14 0,-34-13 0,33 13 0,-21-9 0,21 10 0,-29-14 0,32 13 0,-29-10 0,22 9 0,-17-5 0,-13-9 0,12 8 0,5 1 0,-12-4 0,12 4 0,9 4 0,-20-12 0,17 13 0,-24-12 0,15 7 0,-14-5 0,14 6 0,-14-8 0,31 12 0,-17-8 0,27 8 0,17 6 0,-29-8 0,34 14 0,-35-11 0,-2-1 0,12 6 0,-7-5 0,-1 0 0,1 0 0,-1-4 0,3 1 0,34 14 0,-36-16 0,0 0 0,-4 1 0,-1 1 0,6-2 0,0 0 0,-6 1 0,0-1 0,12 3 0,-4-1 0,6 4 0,16 3 0,3 2 0,4 2 0,-10-4 0,5 1 0,-9 0 0,-6-2 0,8 4 0,-12-3 0,3 3 0,-6 2 0,-4-1 0,9 5 0,-9-5 0,-1-2 0,-8-7 0,29 8 0,-26-7 0,25 3 0,-3 9 0,-29-15 0,17 14 0,-31-14 0,28 31 0,-23-19 0,22 20 0,-26-15 0,-12-16 0,3 7 0,-15-5 0,-3-12 0,0 12 0,0-9 0,0 23 0,0-14 0,0 14 0,0-19 0,0 15 0,0-7 0,0 8 0,0-12 0,0 15 0,0-14 0,0 14 0,0-19 0,-3 10 0,2-11 0,-2 5 0,3-18 0,0-3 0,0-9 0,0 8 0,0 6 0,0 4 0,0 9 0,0-10 0,0 6 0,0-5 0,0 2 0,0 3 0,0-1 0,0 2 0,0-4 0,0-4 0,0 4 0,0-2 0,0 5 0,0-5 0,0 2 0,0 6 0,-4 18 0,4-8 0,-8 12 0,7-12 0,-2-12 0,0 13 0,2-18 0,-6 8 0,-1 26 0,2-19 0,-5 23 0,10-31 0,-6 6 0,6-9 0,-5 4 0,1 5 0,-3-3 0,0 13 0,-9 25 0,6-23 0,-6 19 0,5-15 0,3-17 0,2 17 0,-13 14 0,13-18 0,-14 24 0,12-32 0,4-5 0,1 15 0,4 5 0,3 28 0,0 6 0,-2 13 0,3-14 0,2 4 0,4-3 0,1-7 0,3 5 0,-2-4 0,0-4 0,-2-19 0,1 6 0,4 5 0,0 5 0,1 21 0,-1-19 0,2 9 0,-2-2 0,1 7 0,-1-7 0,-2-8 0,0 0 0,1 1 0,2 6 0,1-2 0,7 22 0,-1-10 0,-1-10 0,-1 1 0,0 7 0,-6-10 0,-2-5 0,1 9 0,-2-6 0,4 0 0,19 15 0,-15-33 0,12 14 0,-10-27 0,-14-16 0,9 7 0,-14-5 0,1-15 0,3 7 0,-3-10 0,-1 1 0,-3 3 0,3-4 0,-2 3 0,5-5 0,-3 2 0,1 0 0,2-2 0,-6 5 0,6-2 0,-2 3 0,3 3 0,0-3 0,3 10 0,-2-12 0,0 8 0,1-9 0,-4 3 0,2 1 0,9 8 0,-6-6 0,12 11 0,16 10 0,-12-10 0,14 12 0,8 6 0,-23-18 0,23 15 0,-13-3 0,-6-19 0,6 19 0,12-6 0,-24-10 0,23 9 0,-28-14 0,29 12 0,-20-5 0,16 5 0,13 12 0,-31-22 0,26 21 0,-17-16 0,-18-5 0,13 4 0,-12-7 0,-7-6 0,7 4 0,-13-5 0,-1 3 0,6 9 0,-3-7 0,8 8 0,11 8 0,-10-9 0,12 14 0,10 12 0,-19-19 0,21 23 0,8 14 0,-17-23 0,19 27 0,-4-10 0,-22-21 0,16 15 0,6 4 0,-22-28 0,21 29 0,6 1 0,-24-19 0,23 19 0,-2 5 0,-24-34 0,23 29 0,-7-15 0,-18-18 0,14 18 0,-6-9 0,-17-14 0,14 9 0,-5-7 0,-7-8 0,8 7 0,7 5 0,-13-11 0,10 11 0,10 0 0,-19-11 0,41 24 0,-37-24 0,16 11 0,-3-10 0,-14-3 0,14 2 0,4 4 0,-16-5 0,16 2 0,9 3 0,-23-9 0,27 6 0,-3 6 0,-15-10 0,15 12 0,-23-16 0,11 4 0,-10-4 0,9 1 0,-19-2 0,19 1 0,-15 1 0,20-1 0,-23 0 0,30 3 0,-25-5 0,20 8 0,14-1 0,-20 1 0,33 3 0,10-4 0,-36 1 0,30-6 0,0 4 0,-35-7 0,41 3 0,-10-4 0,-22 0 0,21 0 0,10-8 0,-35 6 0,31-11 0,21-14 0,-48 8 0,1 2 0,6-4 0,14-12 0,-4 0 0,-2 2 0,11-6 0,-4 1 0,-31 11 0,16-6 0,6-2 0,18-15-339,-26 17 0,-1-1 339,32-23 0,-42 25 0,-1-1 0,40-27 0,-38 27 0,-1 2 0,13-15 0,-10 8 0,0 0 0,9-11 0,-14 15 0,0 0 0,15-18 0,-25 30 0,18-23 0,-13 9 0,-13 12 678,13-15-678,-18 20 0,24-19 0,-12 9 0,18-12 0,-17 11 0,25-27 0,-18 18 0,25-29 0,-18 23 0,1-1 0,2-2 0,8-8 0,-6 9 0,-3 2 0,-7 7 0,12-4 0,2 0 0,3-6 0,-8 10 0,3 0 0,26-18 0,-31 17 0,23-11 0,-7-12 0,-26 33 0,26-34 0,-38 38 0,28-21 0,-27 18 0,21-12 0,-29 22 0,15-11 0,-11 8 0,6-4 0,-11 8 0,15-16 0,-13 11 0,16-15 0,-10-2 0,-7 15 0,6-16 0,-14 15 0,-4 10 0,-1-5 0,0 11 0,5-3 0,-1 5 0,4-4 0,-1 5 0,48-54 0,-25 29 0,5-12 0,1-1 0,-3 5 0,-4-3 0,1 0 0,9-4 0,14-22 0,-33 43 0,23-23 0,-28 28 0,17-17 0,-22 28 0,-4 3 0,4 0 0,-6 4 0,18-7 0,-5 1 0,16-10 0,-4 2 0,-1 0 0,19 5 0,2 10 0,22 11 0,13 3 0,2 4 0,-38-6 0,0 1 0,31 2 0,0 0 0,11 12 0,-46-16 0,17 8 0,-30-1 0,-19-13 0,15 11 0,-9-16 0,24 7 0,-7-7 0,13 3 0,-19-4 0,-6 0 0,-11-6 0,-3-19 0,6-5 0,24-40 0,9-8 0,-14 37 0,1-1 0,-1-6 0,4-7 0,12-4 0,8 7 0,13-5 0,10-3 0,1 1 0,-2 2 0,-10 4-1696,-2-1 0,-6 4 0,0 0 0,10-6 1696,-11 10 0,6-4 0,4-3 0,4-2 0,1-1 0,2 0 0,-1 0 0,-1 2 0,3-1 0,2-1 0,1-1 0,0 1 0,0 0 0,-2 2 0,-4 1 0,-3 3-757,0-1 1,-6 4 0,-3 1 0,1 0 0,2-1 0,5-3 756,3-1 0,5-3 0,4-3 0,2 0 0,-1 1 0,-4 1 0,-5 4 0,-7 4-226,10-8 0,-10 6 0,-1 1 1,9-4 225,-12 9 0,7-2 0,4-2 0,0 0 0,0 0 0,-4 3 0,-6 2-651,14-8 0,-9 4 0,1 0 0,6-4 651,-2 4 0,7-4 0,4-1 0,-1 1 0,-5 2 0,-9 5 0,11-5 0,-8 6 0,7-7 0,-16 9 0,8-6 0,4-3 0,-1 0 0,-4 4 0,-9 5 0,8-4 0,-8 7 0,5-6 0,-4 2 0,7-6 0,1-1 0,-5 0 0,-9 3 627,-4-5 0,-9 1 0,-6 5-627,0 0 0,-1 0 1866,28-27 0,-7-2-1866,-36 22 0,-7 5 0,6-12 1232,9-27-1232,-26 23 5757,-4 27-5757,-1-17 2226,-8 31-2226,-33-12 0,12 16 0,-32-21 0,23 21 0,-17-12 0,-4-4 0,-6-1 0,9 4 0,-7-3 0,-21-6 0,4 5 0,-2 1 0,0-2 0,-7-2 0,-4 8 0,5 2 0,36 9 0,0-1-357,-47-10 1,3 3 356,23 4 0,5 6 0,-1-1 0,-9-8 0,12 6 0,4 1 0,10-3 0,-38-17 0,42 10 0,-23-8 0,40 13 0,-21-13 713,16 14-713,-12-10 0,5-2 0,19 17 0,-15-17 0,1 0 0,17 13 0,-16-13 0,-1 4 0,20 10 0,-17-2 0,23 5 0,0 11 0,1-12 0,-4 9 0,-1-13 0,-4 8 0,0-9 0,1 7 0,-17-19 0,7 18 0,-12-14 0,-5 12 0,24 9 0,-15-6 0,23 13 0,-2 7 0,-2-16 0,-11-62 0,2-17 0,3 14 0,4 14 0,-1-12 0,4 5 0,9 2 0,2 9 0,-3-14 0,5 19 0,0 3 0,0 8 0,0 17 0,0-24 0,-4 17 0,-11-46 0,3 24 0,-7-25 0,10 41 0,0-4 0,4 19 0,2-4 0,-1 13 0,-12-23 0,5 5 0,-14-22 0,2-24 0,6 40 0,-1-24 0,-7 11 0,0 12 0,-16-41 0,-6 0 0,0-3 0,25 34 0,1 0-267,-22-34 1,5 3 266,20 15 0,4 19 0,5 19 0,-15-35 0,-12-24 0,4 9 0,8 25 0,-1-1 0,-3-7 0,-3-10 0,-3-5 0,1 4 0,-9-18 0,0 1 0,2 9 0,1 8 0,1 0-476,-1-8 0,-1-7 0,5 16 476,-6-1 0,1-11 0,-1-1 0,3 13-103,-2-9 0,2 2 103,11 24 0,-3 2 0,-1-3 0,-3-15-34,6 19 0,2 3 34,6 2 0,-2-13 0,0-3 0,1 5 0,1-1 0,-3-5 0,-1 8 0,0 5 0,-9-17 0,6 15 0,-5-2 0,-4 0 0,-1 6 0,-4-8 0,8 12 0,-1-2 0,3 2 0,3 6 1408,2 4-1408,-27-40 751,40 52-751,-10-14 76,12 15-76,-4-8 0,4 20 0,-1-13 0,-5 12 0,2-8 0,4 10 0,-11-7 0,11 10 0,-14-9 0,13 9 0,-14-6 0,11 2 0,-6-2 0,-12-66 0,5 10-431,-4-3 0,-1-2 431,-7-17 0,-5 18 0,-11-11 0,5 8 0,10 13 0,0 1 0,-8-9 0,-5-9 0,1 2 0,6 6 0,2 1 0,5 6 0,6 5 0,1 2-221,-3-1 0,-2-5 0,8 11 221,2-8 0,-5-1 0,-2-2 0,-8-16 0,4 8 0,-1 0 0,-10-12 0,6 8 0,0 0 0,18 30 0,0 1 0,-13-21 0,2 5 0,5 13 0,-23-31 0,24 27 833,-17-19-833,14 15 0,1 1 0,-10-13 0,8 10 0,0 0 0,-9-5 0,15 13 0,0 2 0,-5-4 692,-19-29-692,26 44 0,11 18 0,-7-4 0,11 10 0,-17-17 0,-9-21 0,-19-23 0,-6-6 0,25 31 0,-1 0 0,-20-24 0,-5-2 0,-5 3 0,2 4 0,24 20 0,0 0-457,-17-17 0,2 2 457,-8-12 0,26 23 0,0 0 0,2 10 0,0 0 0,-6-15 0,0 2 0,-22-14 0,15 7 0,1-2 0,16 21 0,1 0 0,-22-24 0,3 0 0,3-7 0,0 16 0,0 0 0,-9-19 0,9 25 0,2 3 0,2-2 0,-5 11 0,-3 2 0,-1-4 0,8 10 0,-2-1 0,2 3 0,4 1 0,-10-6 0,8 3 0,-1-2 0,-22-21 0,31 23 0,-13-14 914,33 23-914,0-7 0,-2 5 0,2 0 0,5 12 0,-3-7 0,5 8 0,-5-5 0,7 9 0,-1 5 0,-5-2 0,1-9 0,-7-3 0,-11-32 0,3 4 0,-14-15 0,-4-4 0,-5-14-415,5 14 0,2 2 415,2 1-143,10 8 1,1 2 142,0 8 0,-15-32 0,32 57 0,-30-20 0,12 3 818,-22-12-818,10 7 0,2 1 0,6 4 297,-36-26-297,41 51 0,11 1 0,-8-1 0,12-1 0,-8-17 0,8 14 0,-7-9 0,8 13 0,6 4 0,-6 1 0,4 3 0,2 0 0,-3 0 0,7 3 0,1 1 0,-3 6 0,4-3 0,-11 4 0,8-4 0,-17 5 0,8-4 0,-9 0 0,11-5 0,-6 1 0,10-4 0,-6 3 0,10 4 0,1-3 0,-1 3 0,-10-4 0,0-3 0,-8 0 0,-8 0 0,10 0 0,-6 0 0,15 0 0,-3 0 0,5-3 0,-9-1 0,6-8 0,-14-3 0,11 1 0,-7 0 0,15 10 0,-1 0 0,1 1 0,0 3 0,0-17 0,0 14 0,3-13 0,1 12 0,3-3 0,-3 3 0,-1 1 0,-3 3 0,0 0 0,1 0 0,-23 0 0,13 0 0,-18 0 0,-4 0 0,20 0 0,-15 0 0,26 0 0,-3 0 0,1 0 0,-1 0 0,3 0 0,-11 0 0,8 0 0,-8 0 0,10 0 0,1 0 0,0 0 0,0 0 0,0 0 0,0 0 0,-13 3 0,9-2 0,-10 2 0,13-3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577"/>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709"/>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14-2-2023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0579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14-2-2023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173308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14-2-2023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905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14-2-2023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475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97A8CE1-D436-3646-B898-13CEBCF10DDF}" type="datetimeFigureOut">
              <a:rPr lang="nl-NL" smtClean="0"/>
              <a:t>14-2-2023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92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97A8CE1-D436-3646-B898-13CEBCF10DDF}" type="datetimeFigureOut">
              <a:rPr lang="nl-NL" smtClean="0"/>
              <a:t>14-2-2023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0369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881779" y="3507105"/>
            <a:ext cx="5415676"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6480811" y="3507105"/>
            <a:ext cx="5442347"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97A8CE1-D436-3646-B898-13CEBCF10DDF}" type="datetimeFigureOut">
              <a:rPr lang="nl-NL" smtClean="0"/>
              <a:t>14-2-2023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1126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97A8CE1-D436-3646-B898-13CEBCF10DDF}" type="datetimeFigureOut">
              <a:rPr lang="nl-NL" smtClean="0"/>
              <a:t>14-2-2023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6810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A8CE1-D436-3646-B898-13CEBCF10DDF}" type="datetimeFigureOut">
              <a:rPr lang="nl-NL" smtClean="0"/>
              <a:t>14-2-2023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67984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14-2-2023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565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14-2-2023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5675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97A8CE1-D436-3646-B898-13CEBCF10DDF}" type="datetimeFigureOut">
              <a:rPr lang="nl-NL" smtClean="0"/>
              <a:t>14-2-2023</a:t>
            </a:fld>
            <a:endParaRPr lang="nl-NL"/>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D1B4510-F817-4B46-ADA2-11C29D64D02E}" type="slidenum">
              <a:rPr lang="nl-NL" smtClean="0"/>
              <a:t>‹nr.›</a:t>
            </a:fld>
            <a:endParaRPr lang="nl-NL"/>
          </a:p>
        </p:txBody>
      </p:sp>
    </p:spTree>
    <p:extLst>
      <p:ext uri="{BB962C8B-B14F-4D97-AF65-F5344CB8AC3E}">
        <p14:creationId xmlns:p14="http://schemas.microsoft.com/office/powerpoint/2010/main" val="121126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a:extLst>
              <a:ext uri="{FF2B5EF4-FFF2-40B4-BE49-F238E27FC236}">
                <a16:creationId xmlns:a16="http://schemas.microsoft.com/office/drawing/2014/main" id="{CB791F02-70B8-D145-B9CC-ABF21A03A5F5}"/>
              </a:ext>
            </a:extLst>
          </p:cNvPr>
          <p:cNvSpPr/>
          <p:nvPr/>
        </p:nvSpPr>
        <p:spPr>
          <a:xfrm>
            <a:off x="836898" y="198392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6" name="Ovaal 5">
            <a:extLst>
              <a:ext uri="{FF2B5EF4-FFF2-40B4-BE49-F238E27FC236}">
                <a16:creationId xmlns:a16="http://schemas.microsoft.com/office/drawing/2014/main" id="{0832AF6F-26C5-554E-BEB2-D5B4DF3F96E0}"/>
              </a:ext>
            </a:extLst>
          </p:cNvPr>
          <p:cNvSpPr/>
          <p:nvPr/>
        </p:nvSpPr>
        <p:spPr>
          <a:xfrm>
            <a:off x="836898" y="270773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7" name="Ovaal 6">
            <a:extLst>
              <a:ext uri="{FF2B5EF4-FFF2-40B4-BE49-F238E27FC236}">
                <a16:creationId xmlns:a16="http://schemas.microsoft.com/office/drawing/2014/main" id="{E8C4236D-F4DE-C146-A0F2-2980BEFDD844}"/>
              </a:ext>
            </a:extLst>
          </p:cNvPr>
          <p:cNvSpPr/>
          <p:nvPr/>
        </p:nvSpPr>
        <p:spPr>
          <a:xfrm>
            <a:off x="836898" y="3431554"/>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sp>
        <p:nvSpPr>
          <p:cNvPr id="8" name="Ovaal 7">
            <a:extLst>
              <a:ext uri="{FF2B5EF4-FFF2-40B4-BE49-F238E27FC236}">
                <a16:creationId xmlns:a16="http://schemas.microsoft.com/office/drawing/2014/main" id="{76CC492F-1F22-DA43-994A-80C8310CDAB9}"/>
              </a:ext>
            </a:extLst>
          </p:cNvPr>
          <p:cNvSpPr/>
          <p:nvPr/>
        </p:nvSpPr>
        <p:spPr>
          <a:xfrm>
            <a:off x="836898" y="41553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sp>
        <p:nvSpPr>
          <p:cNvPr id="9" name="Ovaal 8">
            <a:extLst>
              <a:ext uri="{FF2B5EF4-FFF2-40B4-BE49-F238E27FC236}">
                <a16:creationId xmlns:a16="http://schemas.microsoft.com/office/drawing/2014/main" id="{0189C959-BA92-4642-BAD5-137C41A81FE5}"/>
              </a:ext>
            </a:extLst>
          </p:cNvPr>
          <p:cNvSpPr/>
          <p:nvPr/>
        </p:nvSpPr>
        <p:spPr>
          <a:xfrm>
            <a:off x="836898" y="487918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sp>
        <p:nvSpPr>
          <p:cNvPr id="10" name="Ovaal 9">
            <a:extLst>
              <a:ext uri="{FF2B5EF4-FFF2-40B4-BE49-F238E27FC236}">
                <a16:creationId xmlns:a16="http://schemas.microsoft.com/office/drawing/2014/main" id="{969CBF05-7FD6-B64F-A5E2-43657B822F20}"/>
              </a:ext>
            </a:extLst>
          </p:cNvPr>
          <p:cNvSpPr/>
          <p:nvPr/>
        </p:nvSpPr>
        <p:spPr>
          <a:xfrm>
            <a:off x="836898" y="560300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1" name="Ovaal 10">
            <a:extLst>
              <a:ext uri="{FF2B5EF4-FFF2-40B4-BE49-F238E27FC236}">
                <a16:creationId xmlns:a16="http://schemas.microsoft.com/office/drawing/2014/main" id="{2B560134-8691-7347-816E-76ABC24098C2}"/>
              </a:ext>
            </a:extLst>
          </p:cNvPr>
          <p:cNvSpPr/>
          <p:nvPr/>
        </p:nvSpPr>
        <p:spPr>
          <a:xfrm>
            <a:off x="836898"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12" name="Ovaal 11">
            <a:extLst>
              <a:ext uri="{FF2B5EF4-FFF2-40B4-BE49-F238E27FC236}">
                <a16:creationId xmlns:a16="http://schemas.microsoft.com/office/drawing/2014/main" id="{4019F1A6-4ED4-8145-AF22-CAEE4F1BDD54}"/>
              </a:ext>
            </a:extLst>
          </p:cNvPr>
          <p:cNvSpPr/>
          <p:nvPr/>
        </p:nvSpPr>
        <p:spPr>
          <a:xfrm>
            <a:off x="836898"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a:p>
            <a:pPr algn="ctr"/>
            <a:r>
              <a:rPr lang="nl-NL" sz="900" dirty="0">
                <a:solidFill>
                  <a:schemeClr val="tx1"/>
                </a:solidFill>
              </a:rPr>
              <a:t>element</a:t>
            </a:r>
          </a:p>
        </p:txBody>
      </p:sp>
      <p:sp>
        <p:nvSpPr>
          <p:cNvPr id="13" name="Ovaal 12">
            <a:extLst>
              <a:ext uri="{FF2B5EF4-FFF2-40B4-BE49-F238E27FC236}">
                <a16:creationId xmlns:a16="http://schemas.microsoft.com/office/drawing/2014/main" id="{9BD8A744-3615-4247-A2E7-BC57C9DA3487}"/>
              </a:ext>
            </a:extLst>
          </p:cNvPr>
          <p:cNvSpPr/>
          <p:nvPr/>
        </p:nvSpPr>
        <p:spPr>
          <a:xfrm>
            <a:off x="2338379" y="19840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14" name="Ovaal 13">
            <a:extLst>
              <a:ext uri="{FF2B5EF4-FFF2-40B4-BE49-F238E27FC236}">
                <a16:creationId xmlns:a16="http://schemas.microsoft.com/office/drawing/2014/main" id="{BE0E7C4C-BA66-0A47-8E11-37D477677CB8}"/>
              </a:ext>
            </a:extLst>
          </p:cNvPr>
          <p:cNvSpPr/>
          <p:nvPr/>
        </p:nvSpPr>
        <p:spPr>
          <a:xfrm>
            <a:off x="2351284" y="270452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15" name="Ovaal 14">
            <a:extLst>
              <a:ext uri="{FF2B5EF4-FFF2-40B4-BE49-F238E27FC236}">
                <a16:creationId xmlns:a16="http://schemas.microsoft.com/office/drawing/2014/main" id="{4926A7CC-9489-CF47-B799-6AB86E92C829}"/>
              </a:ext>
            </a:extLst>
          </p:cNvPr>
          <p:cNvSpPr/>
          <p:nvPr/>
        </p:nvSpPr>
        <p:spPr>
          <a:xfrm>
            <a:off x="2351284" y="342495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sp>
        <p:nvSpPr>
          <p:cNvPr id="16" name="Ovaal 15">
            <a:extLst>
              <a:ext uri="{FF2B5EF4-FFF2-40B4-BE49-F238E27FC236}">
                <a16:creationId xmlns:a16="http://schemas.microsoft.com/office/drawing/2014/main" id="{5F2AD90B-8C66-4A4F-A5BE-EE29C61D316A}"/>
              </a:ext>
            </a:extLst>
          </p:cNvPr>
          <p:cNvSpPr/>
          <p:nvPr/>
        </p:nvSpPr>
        <p:spPr>
          <a:xfrm>
            <a:off x="2351284" y="414537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sp>
        <p:nvSpPr>
          <p:cNvPr id="17" name="Ovaal 16">
            <a:extLst>
              <a:ext uri="{FF2B5EF4-FFF2-40B4-BE49-F238E27FC236}">
                <a16:creationId xmlns:a16="http://schemas.microsoft.com/office/drawing/2014/main" id="{2C6E3274-45EB-8146-8FFD-D50BC0CE24C3}"/>
              </a:ext>
            </a:extLst>
          </p:cNvPr>
          <p:cNvSpPr/>
          <p:nvPr/>
        </p:nvSpPr>
        <p:spPr>
          <a:xfrm>
            <a:off x="2338379" y="486580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18" name="Ovaal 17">
            <a:extLst>
              <a:ext uri="{FF2B5EF4-FFF2-40B4-BE49-F238E27FC236}">
                <a16:creationId xmlns:a16="http://schemas.microsoft.com/office/drawing/2014/main" id="{AE046300-4CCA-DF42-BBF2-B5672BDDDF17}"/>
              </a:ext>
            </a:extLst>
          </p:cNvPr>
          <p:cNvSpPr/>
          <p:nvPr/>
        </p:nvSpPr>
        <p:spPr>
          <a:xfrm>
            <a:off x="2351284" y="55862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sp>
        <p:nvSpPr>
          <p:cNvPr id="19" name="Ovaal 18">
            <a:extLst>
              <a:ext uri="{FF2B5EF4-FFF2-40B4-BE49-F238E27FC236}">
                <a16:creationId xmlns:a16="http://schemas.microsoft.com/office/drawing/2014/main" id="{58EA32FB-34A7-4B4C-8C72-9C2ABDC0F54F}"/>
              </a:ext>
            </a:extLst>
          </p:cNvPr>
          <p:cNvSpPr/>
          <p:nvPr/>
        </p:nvSpPr>
        <p:spPr>
          <a:xfrm>
            <a:off x="2351284" y="630666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 element</a:t>
            </a:r>
          </a:p>
        </p:txBody>
      </p:sp>
      <p:sp>
        <p:nvSpPr>
          <p:cNvPr id="21" name="Ovaal 20">
            <a:extLst>
              <a:ext uri="{FF2B5EF4-FFF2-40B4-BE49-F238E27FC236}">
                <a16:creationId xmlns:a16="http://schemas.microsoft.com/office/drawing/2014/main" id="{AEBDEE7F-577F-AB47-BA33-2219B6A52B45}"/>
              </a:ext>
            </a:extLst>
          </p:cNvPr>
          <p:cNvSpPr/>
          <p:nvPr/>
        </p:nvSpPr>
        <p:spPr>
          <a:xfrm>
            <a:off x="2351284" y="702709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22" name="Ovaal 21">
            <a:extLst>
              <a:ext uri="{FF2B5EF4-FFF2-40B4-BE49-F238E27FC236}">
                <a16:creationId xmlns:a16="http://schemas.microsoft.com/office/drawing/2014/main" id="{D820572D-3926-814E-9477-36F7D3C60E13}"/>
              </a:ext>
            </a:extLst>
          </p:cNvPr>
          <p:cNvSpPr/>
          <p:nvPr/>
        </p:nvSpPr>
        <p:spPr>
          <a:xfrm>
            <a:off x="3771352" y="19904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Visie-element</a:t>
            </a:r>
          </a:p>
        </p:txBody>
      </p:sp>
      <p:sp>
        <p:nvSpPr>
          <p:cNvPr id="23" name="Ovaal 22">
            <a:extLst>
              <a:ext uri="{FF2B5EF4-FFF2-40B4-BE49-F238E27FC236}">
                <a16:creationId xmlns:a16="http://schemas.microsoft.com/office/drawing/2014/main" id="{64A0E21A-4AEB-3E45-973A-FCD0F4B248B5}"/>
              </a:ext>
            </a:extLst>
          </p:cNvPr>
          <p:cNvSpPr/>
          <p:nvPr/>
        </p:nvSpPr>
        <p:spPr>
          <a:xfrm>
            <a:off x="3771352" y="27133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24" name="Ovaal 23">
            <a:extLst>
              <a:ext uri="{FF2B5EF4-FFF2-40B4-BE49-F238E27FC236}">
                <a16:creationId xmlns:a16="http://schemas.microsoft.com/office/drawing/2014/main" id="{4EE5D4E4-A462-5A44-9C76-5AF8F3757182}"/>
              </a:ext>
            </a:extLst>
          </p:cNvPr>
          <p:cNvSpPr/>
          <p:nvPr/>
        </p:nvSpPr>
        <p:spPr>
          <a:xfrm>
            <a:off x="3771352" y="343623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sp>
        <p:nvSpPr>
          <p:cNvPr id="25" name="Ovaal 24">
            <a:extLst>
              <a:ext uri="{FF2B5EF4-FFF2-40B4-BE49-F238E27FC236}">
                <a16:creationId xmlns:a16="http://schemas.microsoft.com/office/drawing/2014/main" id="{B3598E3E-06CF-FD40-BF89-4FDDC14B875C}"/>
              </a:ext>
            </a:extLst>
          </p:cNvPr>
          <p:cNvSpPr/>
          <p:nvPr/>
        </p:nvSpPr>
        <p:spPr>
          <a:xfrm>
            <a:off x="3771352" y="41591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sp>
        <p:nvSpPr>
          <p:cNvPr id="26" name="Ovaal 25">
            <a:extLst>
              <a:ext uri="{FF2B5EF4-FFF2-40B4-BE49-F238E27FC236}">
                <a16:creationId xmlns:a16="http://schemas.microsoft.com/office/drawing/2014/main" id="{5B2EB3E9-9A13-D947-9220-F5EAEDDADA7D}"/>
              </a:ext>
            </a:extLst>
          </p:cNvPr>
          <p:cNvSpPr/>
          <p:nvPr/>
        </p:nvSpPr>
        <p:spPr>
          <a:xfrm>
            <a:off x="3771352" y="48819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27" name="Ovaal 26">
            <a:extLst>
              <a:ext uri="{FF2B5EF4-FFF2-40B4-BE49-F238E27FC236}">
                <a16:creationId xmlns:a16="http://schemas.microsoft.com/office/drawing/2014/main" id="{9731515A-CAB6-9F45-8EA8-00083746E03D}"/>
              </a:ext>
            </a:extLst>
          </p:cNvPr>
          <p:cNvSpPr/>
          <p:nvPr/>
        </p:nvSpPr>
        <p:spPr>
          <a:xfrm>
            <a:off x="3771352" y="56048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sp>
        <p:nvSpPr>
          <p:cNvPr id="28" name="Ovaal 27">
            <a:extLst>
              <a:ext uri="{FF2B5EF4-FFF2-40B4-BE49-F238E27FC236}">
                <a16:creationId xmlns:a16="http://schemas.microsoft.com/office/drawing/2014/main" id="{97C447CD-0273-4E42-A303-0B41BDCA8957}"/>
              </a:ext>
            </a:extLst>
          </p:cNvPr>
          <p:cNvSpPr/>
          <p:nvPr/>
        </p:nvSpPr>
        <p:spPr>
          <a:xfrm>
            <a:off x="3771352" y="63277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29" name="Ovaal 28">
            <a:extLst>
              <a:ext uri="{FF2B5EF4-FFF2-40B4-BE49-F238E27FC236}">
                <a16:creationId xmlns:a16="http://schemas.microsoft.com/office/drawing/2014/main" id="{E7690F61-203C-304A-B3E8-D256D1524F76}"/>
              </a:ext>
            </a:extLst>
          </p:cNvPr>
          <p:cNvSpPr/>
          <p:nvPr/>
        </p:nvSpPr>
        <p:spPr>
          <a:xfrm>
            <a:off x="3771352"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30" name="Ovaal 29">
            <a:extLst>
              <a:ext uri="{FF2B5EF4-FFF2-40B4-BE49-F238E27FC236}">
                <a16:creationId xmlns:a16="http://schemas.microsoft.com/office/drawing/2014/main" id="{4FECDB4B-BECC-EE42-8A85-08EE9D3001CE}"/>
              </a:ext>
            </a:extLst>
          </p:cNvPr>
          <p:cNvSpPr/>
          <p:nvPr/>
        </p:nvSpPr>
        <p:spPr>
          <a:xfrm>
            <a:off x="5201522" y="1983337"/>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sp>
        <p:nvSpPr>
          <p:cNvPr id="31" name="Ovaal 30">
            <a:extLst>
              <a:ext uri="{FF2B5EF4-FFF2-40B4-BE49-F238E27FC236}">
                <a16:creationId xmlns:a16="http://schemas.microsoft.com/office/drawing/2014/main" id="{0FBFABFE-BF38-1944-A923-B817D78779BB}"/>
              </a:ext>
            </a:extLst>
          </p:cNvPr>
          <p:cNvSpPr/>
          <p:nvPr/>
        </p:nvSpPr>
        <p:spPr>
          <a:xfrm>
            <a:off x="5201523" y="27039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sp>
        <p:nvSpPr>
          <p:cNvPr id="32" name="Ovaal 31">
            <a:extLst>
              <a:ext uri="{FF2B5EF4-FFF2-40B4-BE49-F238E27FC236}">
                <a16:creationId xmlns:a16="http://schemas.microsoft.com/office/drawing/2014/main" id="{E55A9488-F3FC-2042-B93A-FF1D2535A350}"/>
              </a:ext>
            </a:extLst>
          </p:cNvPr>
          <p:cNvSpPr/>
          <p:nvPr/>
        </p:nvSpPr>
        <p:spPr>
          <a:xfrm>
            <a:off x="5201523" y="3424495"/>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Rapport</a:t>
            </a:r>
          </a:p>
        </p:txBody>
      </p:sp>
      <p:sp>
        <p:nvSpPr>
          <p:cNvPr id="33" name="Ovaal 32">
            <a:extLst>
              <a:ext uri="{FF2B5EF4-FFF2-40B4-BE49-F238E27FC236}">
                <a16:creationId xmlns:a16="http://schemas.microsoft.com/office/drawing/2014/main" id="{CF4219B5-F519-694C-B2AA-28F7FF038F3A}"/>
              </a:ext>
            </a:extLst>
          </p:cNvPr>
          <p:cNvSpPr/>
          <p:nvPr/>
        </p:nvSpPr>
        <p:spPr>
          <a:xfrm>
            <a:off x="5201523" y="414507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sp>
        <p:nvSpPr>
          <p:cNvPr id="35" name="Ovaal 34">
            <a:extLst>
              <a:ext uri="{FF2B5EF4-FFF2-40B4-BE49-F238E27FC236}">
                <a16:creationId xmlns:a16="http://schemas.microsoft.com/office/drawing/2014/main" id="{072D252E-3B12-A54A-920F-12CFC16D6712}"/>
              </a:ext>
            </a:extLst>
          </p:cNvPr>
          <p:cNvSpPr/>
          <p:nvPr/>
        </p:nvSpPr>
        <p:spPr>
          <a:xfrm>
            <a:off x="5201523" y="486565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sp>
        <p:nvSpPr>
          <p:cNvPr id="36" name="Ovaal 35">
            <a:extLst>
              <a:ext uri="{FF2B5EF4-FFF2-40B4-BE49-F238E27FC236}">
                <a16:creationId xmlns:a16="http://schemas.microsoft.com/office/drawing/2014/main" id="{5A504C17-D8BE-5D47-9D94-343F3986E809}"/>
              </a:ext>
            </a:extLst>
          </p:cNvPr>
          <p:cNvSpPr/>
          <p:nvPr/>
        </p:nvSpPr>
        <p:spPr>
          <a:xfrm>
            <a:off x="5201523" y="558623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34" name="Ovaal 33">
            <a:extLst>
              <a:ext uri="{FF2B5EF4-FFF2-40B4-BE49-F238E27FC236}">
                <a16:creationId xmlns:a16="http://schemas.microsoft.com/office/drawing/2014/main" id="{5CF95A05-F48A-8848-930C-9E36CD93B269}"/>
              </a:ext>
            </a:extLst>
          </p:cNvPr>
          <p:cNvSpPr/>
          <p:nvPr/>
        </p:nvSpPr>
        <p:spPr>
          <a:xfrm>
            <a:off x="7441563" y="204049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37" name="Ovaal 36">
            <a:extLst>
              <a:ext uri="{FF2B5EF4-FFF2-40B4-BE49-F238E27FC236}">
                <a16:creationId xmlns:a16="http://schemas.microsoft.com/office/drawing/2014/main" id="{21DEF4F8-378B-D04D-9AC1-B7B668FBCB5E}"/>
              </a:ext>
            </a:extLst>
          </p:cNvPr>
          <p:cNvSpPr/>
          <p:nvPr/>
        </p:nvSpPr>
        <p:spPr>
          <a:xfrm>
            <a:off x="5134901"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spTree>
    <p:extLst>
      <p:ext uri="{BB962C8B-B14F-4D97-AF65-F5344CB8AC3E}">
        <p14:creationId xmlns:p14="http://schemas.microsoft.com/office/powerpoint/2010/main" val="8973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364479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3662860"/>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3783011"/>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372887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311015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310710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014508" cy="369332"/>
          </a:xfrm>
          <a:prstGeom prst="rect">
            <a:avLst/>
          </a:prstGeom>
          <a:noFill/>
        </p:spPr>
        <p:txBody>
          <a:bodyPr wrap="none" rtlCol="0">
            <a:spAutoFit/>
          </a:bodyPr>
          <a:lstStyle/>
          <a:p>
            <a:r>
              <a:rPr lang="nl-NL" dirty="0"/>
              <a:t>Projectie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3441167"/>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flipV="1">
            <a:off x="2248601" y="6172530"/>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71990" y="4460431"/>
            <a:ext cx="3190297" cy="246221"/>
          </a:xfrm>
          <a:prstGeom prst="rect">
            <a:avLst/>
          </a:prstGeom>
          <a:noFill/>
        </p:spPr>
        <p:txBody>
          <a:bodyPr wrap="none" rtlCol="0">
            <a:spAutoFit/>
          </a:bodyPr>
          <a:lstStyle/>
          <a:p>
            <a:r>
              <a:rPr lang="nl-NL" sz="1000" b="1" dirty="0"/>
              <a:t>Enterprise-y erft de kernbegrippen van enterprise-y over</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5038414" y="3152345"/>
            <a:ext cx="2566728" cy="246221"/>
          </a:xfrm>
          <a:prstGeom prst="rect">
            <a:avLst/>
          </a:prstGeom>
          <a:noFill/>
        </p:spPr>
        <p:txBody>
          <a:bodyPr wrap="none" rtlCol="0">
            <a:spAutoFit/>
          </a:bodyPr>
          <a:lstStyle/>
          <a:p>
            <a:r>
              <a:rPr lang="nl-NL" sz="1000" b="1" dirty="0"/>
              <a:t>Enterprise-y is een projectie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862322"/>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sprake van overerving van uitspraken, perspectieven en kernbegrippen. Er moet de keuze zijn om elementen niet over te erven.</a:t>
            </a:r>
          </a:p>
          <a:p>
            <a:pPr marL="171450" indent="-171450">
              <a:buFontTx/>
              <a:buChar char="-"/>
            </a:pPr>
            <a:r>
              <a:rPr lang="nl-NL" sz="1000" dirty="0"/>
              <a:t>Voor overgeërfde zaken heeft enterprise-x ‘de lead’. Wijzigingen zijn ook van kracht voor elke enterprise die heeft overgeërfd. </a:t>
            </a:r>
            <a:endParaRPr lang="nl-NL" sz="1000" i="1" dirty="0">
              <a:highlight>
                <a:srgbClr val="FFFF00"/>
              </a:highlight>
            </a:endParaRPr>
          </a:p>
          <a:p>
            <a:pPr marL="171450" indent="-171450">
              <a:buFontTx/>
              <a:buChar char="-"/>
            </a:pPr>
            <a:r>
              <a:rPr lang="nl-NL" sz="1000" dirty="0"/>
              <a:t>Aan de overgeërfde zaken kunnen nog toevoegingen plaatsvinden (dus enterprise y kan nog specifieke perspectieven, kernbegrippen en uitspraken toevoegen)</a:t>
            </a:r>
          </a:p>
          <a:p>
            <a:pPr marL="171450" indent="-171450">
              <a:buFontTx/>
              <a:buChar char="-"/>
            </a:pPr>
            <a:r>
              <a:rPr lang="nl-NL" sz="1000" dirty="0"/>
              <a:t>Als een toegevoegde uitspraak in enterprise y een generiek karakter blijkt te hebben, promoveert deze naar enterprise x, vanaf dat moment geldig voor alle </a:t>
            </a:r>
            <a:r>
              <a:rPr lang="nl-NL" sz="1000" dirty="0" err="1"/>
              <a:t>enterprises</a:t>
            </a:r>
            <a:endParaRPr lang="nl-NL" sz="1000" dirty="0"/>
          </a:p>
          <a:p>
            <a:pPr marL="171450" indent="-171450">
              <a:buFontTx/>
              <a:buChar char="-"/>
            </a:pPr>
            <a:r>
              <a:rPr lang="nl-NL" sz="1000" dirty="0"/>
              <a:t>Vanuit enterprise-x moet je kunnen aangeven dat iets niet overgeërfd kan/mag worden </a:t>
            </a:r>
          </a:p>
          <a:p>
            <a:pPr marL="171450" indent="-171450">
              <a:buFontTx/>
              <a:buChar char="-"/>
            </a:pPr>
            <a:r>
              <a:rPr lang="nl-NL" sz="1000" dirty="0"/>
              <a:t>Alles wat ‘</a:t>
            </a:r>
            <a:r>
              <a:rPr lang="nl-NL" sz="1000" dirty="0" err="1"/>
              <a:t>overerfbaar</a:t>
            </a:r>
            <a:r>
              <a:rPr lang="nl-NL" sz="1000" dirty="0"/>
              <a:t>’ is moet ook worden overgeërfd. Enterprise y kan geen zaken verwijderen</a:t>
            </a:r>
          </a:p>
        </p:txBody>
      </p:sp>
      <p:cxnSp>
        <p:nvCxnSpPr>
          <p:cNvPr id="18" name="Rechte verbindingslijn 17">
            <a:extLst>
              <a:ext uri="{FF2B5EF4-FFF2-40B4-BE49-F238E27FC236}">
                <a16:creationId xmlns:a16="http://schemas.microsoft.com/office/drawing/2014/main" id="{5ADCACE4-C010-554F-97F6-60C9F49185DA}"/>
              </a:ext>
            </a:extLst>
          </p:cNvPr>
          <p:cNvCxnSpPr>
            <a:cxnSpLocks/>
          </p:cNvCxnSpPr>
          <p:nvPr/>
        </p:nvCxnSpPr>
        <p:spPr>
          <a:xfrm flipV="1">
            <a:off x="3321580" y="5031397"/>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1BB68FE3-09AB-1B4F-A4C9-8B840D764A90}"/>
              </a:ext>
            </a:extLst>
          </p:cNvPr>
          <p:cNvCxnSpPr>
            <a:cxnSpLocks/>
          </p:cNvCxnSpPr>
          <p:nvPr/>
        </p:nvCxnSpPr>
        <p:spPr>
          <a:xfrm flipV="1">
            <a:off x="4204083" y="4667508"/>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B3669341-4675-6D41-AB53-683087CE5221}"/>
              </a:ext>
            </a:extLst>
          </p:cNvPr>
          <p:cNvSpPr txBox="1"/>
          <p:nvPr/>
        </p:nvSpPr>
        <p:spPr>
          <a:xfrm>
            <a:off x="4414845" y="4830208"/>
            <a:ext cx="3159839" cy="246221"/>
          </a:xfrm>
          <a:prstGeom prst="rect">
            <a:avLst/>
          </a:prstGeom>
          <a:noFill/>
        </p:spPr>
        <p:txBody>
          <a:bodyPr wrap="none" rtlCol="0">
            <a:spAutoFit/>
          </a:bodyPr>
          <a:lstStyle/>
          <a:p>
            <a:r>
              <a:rPr lang="nl-NL" sz="1000" b="1" dirty="0"/>
              <a:t>Enterprise-y erft de perspectieven van enterprise-y over</a:t>
            </a:r>
          </a:p>
        </p:txBody>
      </p:sp>
      <p:sp>
        <p:nvSpPr>
          <p:cNvPr id="23" name="Tekstvak 22">
            <a:extLst>
              <a:ext uri="{FF2B5EF4-FFF2-40B4-BE49-F238E27FC236}">
                <a16:creationId xmlns:a16="http://schemas.microsoft.com/office/drawing/2014/main" id="{2FA718E7-CED4-BC42-8EC0-76B27EB90F4F}"/>
              </a:ext>
            </a:extLst>
          </p:cNvPr>
          <p:cNvSpPr txBox="1"/>
          <p:nvPr/>
        </p:nvSpPr>
        <p:spPr>
          <a:xfrm>
            <a:off x="2192641" y="5955038"/>
            <a:ext cx="2977097" cy="246221"/>
          </a:xfrm>
          <a:prstGeom prst="rect">
            <a:avLst/>
          </a:prstGeom>
          <a:noFill/>
        </p:spPr>
        <p:txBody>
          <a:bodyPr wrap="none" rtlCol="0">
            <a:spAutoFit/>
          </a:bodyPr>
          <a:lstStyle/>
          <a:p>
            <a:r>
              <a:rPr lang="nl-NL" sz="1000" b="1" dirty="0"/>
              <a:t>Enterprise-y erft de uitspraken van enterprise-y over</a:t>
            </a:r>
          </a:p>
        </p:txBody>
      </p:sp>
    </p:spTree>
    <p:extLst>
      <p:ext uri="{BB962C8B-B14F-4D97-AF65-F5344CB8AC3E}">
        <p14:creationId xmlns:p14="http://schemas.microsoft.com/office/powerpoint/2010/main" val="21249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9B79B60-5FF4-DA4B-BC52-8DEB2490EDB8}"/>
              </a:ext>
            </a:extLst>
          </p:cNvPr>
          <p:cNvSpPr/>
          <p:nvPr/>
        </p:nvSpPr>
        <p:spPr>
          <a:xfrm>
            <a:off x="5491696" y="689471"/>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5491696" y="809622"/>
            <a:ext cx="4069424" cy="3080633"/>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7266116" y="14846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387175" cy="369332"/>
          </a:xfrm>
          <a:prstGeom prst="rect">
            <a:avLst/>
          </a:prstGeom>
          <a:noFill/>
        </p:spPr>
        <p:txBody>
          <a:bodyPr wrap="none" rtlCol="0">
            <a:spAutoFit/>
          </a:bodyPr>
          <a:lstStyle/>
          <a:p>
            <a:r>
              <a:rPr lang="nl-NL" dirty="0"/>
              <a:t>Multilateraal</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9" idx="0"/>
            <a:endCxn id="6" idx="2"/>
          </p:cNvCxnSpPr>
          <p:nvPr/>
        </p:nvCxnSpPr>
        <p:spPr>
          <a:xfrm flipV="1">
            <a:off x="3407362" y="484898"/>
            <a:ext cx="3858754" cy="4315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kstvak 27">
            <a:extLst>
              <a:ext uri="{FF2B5EF4-FFF2-40B4-BE49-F238E27FC236}">
                <a16:creationId xmlns:a16="http://schemas.microsoft.com/office/drawing/2014/main" id="{1B4FD8DB-AB29-3349-826F-D279C6696325}"/>
              </a:ext>
            </a:extLst>
          </p:cNvPr>
          <p:cNvSpPr txBox="1"/>
          <p:nvPr/>
        </p:nvSpPr>
        <p:spPr>
          <a:xfrm>
            <a:off x="2115451" y="4226686"/>
            <a:ext cx="3376245" cy="246221"/>
          </a:xfrm>
          <a:prstGeom prst="rect">
            <a:avLst/>
          </a:prstGeom>
          <a:noFill/>
        </p:spPr>
        <p:txBody>
          <a:bodyPr wrap="none" rtlCol="0">
            <a:spAutoFit/>
          </a:bodyPr>
          <a:lstStyle/>
          <a:p>
            <a:r>
              <a:rPr lang="nl-NL" sz="1000" b="1" dirty="0"/>
              <a:t>Enterprise-y heeft een multilaterale relatie met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246769"/>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a:t>
            </a:r>
            <a:r>
              <a:rPr lang="nl-NL" sz="1000" b="1" dirty="0"/>
              <a:t>geen</a:t>
            </a:r>
            <a:r>
              <a:rPr lang="nl-NL" sz="1000" dirty="0"/>
              <a:t> sprake van overerving van uitspraken, perspectieven en kernbegrippen. </a:t>
            </a:r>
          </a:p>
          <a:p>
            <a:pPr marL="171450" indent="-171450">
              <a:buFontTx/>
              <a:buChar char="-"/>
            </a:pPr>
            <a:r>
              <a:rPr lang="nl-NL" sz="1000" dirty="0"/>
              <a:t>Bij de (multilaterale) relatie tussen twee </a:t>
            </a:r>
            <a:r>
              <a:rPr lang="nl-NL" sz="1000" dirty="0" err="1"/>
              <a:t>enterprises</a:t>
            </a:r>
            <a:r>
              <a:rPr lang="nl-NL" sz="1000" dirty="0"/>
              <a:t> willen we eigenschappen kunnen vastleggen: de soort relatie/samenwerkingsverband (bv alliantie, keten, shared service center) en (een verwijzing naar) het document waarin de voorwaarden van de samenwerking zijn vastgelegd (= het contract)</a:t>
            </a:r>
          </a:p>
          <a:p>
            <a:pPr marL="171450" indent="-171450">
              <a:buFontTx/>
              <a:buChar char="-"/>
            </a:pPr>
            <a:r>
              <a:rPr lang="nl-NL" sz="1000" dirty="0"/>
              <a:t>De manier waarop elke enterprise de contractvoorwaarden verwerkt in het eigen </a:t>
            </a:r>
            <a:r>
              <a:rPr lang="nl-NL" sz="1000" dirty="0" err="1"/>
              <a:t>framework</a:t>
            </a:r>
            <a:r>
              <a:rPr lang="nl-NL" sz="1000" dirty="0"/>
              <a:t>, is aan de enterprise zelf.</a:t>
            </a:r>
          </a:p>
          <a:p>
            <a:pPr marL="171450" indent="-171450">
              <a:buFontTx/>
              <a:buChar char="-"/>
            </a:pPr>
            <a:endParaRPr lang="nl-NL" sz="1000" dirty="0"/>
          </a:p>
        </p:txBody>
      </p:sp>
      <p:sp>
        <p:nvSpPr>
          <p:cNvPr id="24" name="Rechthoek 23">
            <a:extLst>
              <a:ext uri="{FF2B5EF4-FFF2-40B4-BE49-F238E27FC236}">
                <a16:creationId xmlns:a16="http://schemas.microsoft.com/office/drawing/2014/main" id="{56D0BC68-2852-AD4B-A2EC-AE2EB6E0F8EA}"/>
              </a:ext>
            </a:extLst>
          </p:cNvPr>
          <p:cNvSpPr/>
          <p:nvPr/>
        </p:nvSpPr>
        <p:spPr>
          <a:xfrm>
            <a:off x="1372650" y="5365016"/>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Afbeelding 24">
            <a:extLst>
              <a:ext uri="{FF2B5EF4-FFF2-40B4-BE49-F238E27FC236}">
                <a16:creationId xmlns:a16="http://schemas.microsoft.com/office/drawing/2014/main" id="{646C518F-014D-8D40-A9EC-234FB4363BFB}"/>
              </a:ext>
            </a:extLst>
          </p:cNvPr>
          <p:cNvPicPr>
            <a:picLocks noChangeAspect="1"/>
          </p:cNvPicPr>
          <p:nvPr/>
        </p:nvPicPr>
        <p:blipFill>
          <a:blip r:embed="rId2"/>
          <a:stretch>
            <a:fillRect/>
          </a:stretch>
        </p:blipFill>
        <p:spPr>
          <a:xfrm>
            <a:off x="1372650" y="5485167"/>
            <a:ext cx="4069424" cy="3080633"/>
          </a:xfrm>
          <a:prstGeom prst="rect">
            <a:avLst/>
          </a:prstGeom>
        </p:spPr>
      </p:pic>
      <p:sp>
        <p:nvSpPr>
          <p:cNvPr id="9" name="Ovaal 8">
            <a:extLst>
              <a:ext uri="{FF2B5EF4-FFF2-40B4-BE49-F238E27FC236}">
                <a16:creationId xmlns:a16="http://schemas.microsoft.com/office/drawing/2014/main" id="{3B3C43D8-EC6E-ED42-B973-87BEFD04535B}"/>
              </a:ext>
            </a:extLst>
          </p:cNvPr>
          <p:cNvSpPr/>
          <p:nvPr/>
        </p:nvSpPr>
        <p:spPr>
          <a:xfrm>
            <a:off x="2938543" y="480060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26" name="Rechthoek 25">
            <a:extLst>
              <a:ext uri="{FF2B5EF4-FFF2-40B4-BE49-F238E27FC236}">
                <a16:creationId xmlns:a16="http://schemas.microsoft.com/office/drawing/2014/main" id="{D27E68EC-2B37-694A-9F58-DB7D3B8A42AD}"/>
              </a:ext>
            </a:extLst>
          </p:cNvPr>
          <p:cNvSpPr/>
          <p:nvPr/>
        </p:nvSpPr>
        <p:spPr>
          <a:xfrm>
            <a:off x="8027450" y="5353310"/>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 name="Afbeelding 26">
            <a:extLst>
              <a:ext uri="{FF2B5EF4-FFF2-40B4-BE49-F238E27FC236}">
                <a16:creationId xmlns:a16="http://schemas.microsoft.com/office/drawing/2014/main" id="{B09F6E94-67CD-CC42-891B-97B82B63DCBC}"/>
              </a:ext>
            </a:extLst>
          </p:cNvPr>
          <p:cNvPicPr>
            <a:picLocks noChangeAspect="1"/>
          </p:cNvPicPr>
          <p:nvPr/>
        </p:nvPicPr>
        <p:blipFill>
          <a:blip r:embed="rId2"/>
          <a:stretch>
            <a:fillRect/>
          </a:stretch>
        </p:blipFill>
        <p:spPr>
          <a:xfrm>
            <a:off x="8027450" y="5473461"/>
            <a:ext cx="4069424" cy="3080633"/>
          </a:xfrm>
          <a:prstGeom prst="rect">
            <a:avLst/>
          </a:prstGeom>
        </p:spPr>
      </p:pic>
      <p:sp>
        <p:nvSpPr>
          <p:cNvPr id="30" name="Ovaal 29">
            <a:extLst>
              <a:ext uri="{FF2B5EF4-FFF2-40B4-BE49-F238E27FC236}">
                <a16:creationId xmlns:a16="http://schemas.microsoft.com/office/drawing/2014/main" id="{1771AC24-1FD3-3E48-ADEF-1DB718142A3F}"/>
              </a:ext>
            </a:extLst>
          </p:cNvPr>
          <p:cNvSpPr/>
          <p:nvPr/>
        </p:nvSpPr>
        <p:spPr>
          <a:xfrm>
            <a:off x="9593343" y="478889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r>
              <a:rPr lang="nl-NL" sz="900" dirty="0" err="1">
                <a:solidFill>
                  <a:schemeClr val="tx1"/>
                </a:solidFill>
              </a:rPr>
              <a:t>Z</a:t>
            </a:r>
            <a:endParaRPr lang="nl-NL" sz="900" dirty="0">
              <a:solidFill>
                <a:schemeClr val="tx1"/>
              </a:solidFill>
            </a:endParaRPr>
          </a:p>
        </p:txBody>
      </p:sp>
      <p:cxnSp>
        <p:nvCxnSpPr>
          <p:cNvPr id="31" name="Rechte verbindingslijn 30">
            <a:extLst>
              <a:ext uri="{FF2B5EF4-FFF2-40B4-BE49-F238E27FC236}">
                <a16:creationId xmlns:a16="http://schemas.microsoft.com/office/drawing/2014/main" id="{586D4A54-1994-A448-A100-774098D8AE13}"/>
              </a:ext>
            </a:extLst>
          </p:cNvPr>
          <p:cNvCxnSpPr>
            <a:cxnSpLocks/>
            <a:stCxn id="30" idx="0"/>
            <a:endCxn id="6" idx="6"/>
          </p:cNvCxnSpPr>
          <p:nvPr/>
        </p:nvCxnSpPr>
        <p:spPr>
          <a:xfrm flipH="1" flipV="1">
            <a:off x="8203753" y="484898"/>
            <a:ext cx="1858409" cy="430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5F940C5B-31C6-7749-B938-FDE73946D0F5}"/>
              </a:ext>
            </a:extLst>
          </p:cNvPr>
          <p:cNvSpPr txBox="1"/>
          <p:nvPr/>
        </p:nvSpPr>
        <p:spPr>
          <a:xfrm>
            <a:off x="8608449" y="4243618"/>
            <a:ext cx="3376245" cy="246221"/>
          </a:xfrm>
          <a:prstGeom prst="rect">
            <a:avLst/>
          </a:prstGeom>
          <a:noFill/>
        </p:spPr>
        <p:txBody>
          <a:bodyPr wrap="none" rtlCol="0">
            <a:spAutoFit/>
          </a:bodyPr>
          <a:lstStyle/>
          <a:p>
            <a:r>
              <a:rPr lang="nl-NL" sz="1000" b="1" dirty="0"/>
              <a:t>Enterprise-</a:t>
            </a:r>
            <a:r>
              <a:rPr lang="nl-NL" sz="1000" b="1" dirty="0" err="1"/>
              <a:t>z</a:t>
            </a:r>
            <a:r>
              <a:rPr lang="nl-NL" sz="1000" b="1" dirty="0"/>
              <a:t> heeft een multilaterale relatie met enterprise-x</a:t>
            </a:r>
          </a:p>
        </p:txBody>
      </p:sp>
    </p:spTree>
    <p:extLst>
      <p:ext uri="{BB962C8B-B14F-4D97-AF65-F5344CB8AC3E}">
        <p14:creationId xmlns:p14="http://schemas.microsoft.com/office/powerpoint/2010/main" val="23995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4292" y="121204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1674433" cy="369332"/>
          </a:xfrm>
          <a:prstGeom prst="rect">
            <a:avLst/>
          </a:prstGeom>
          <a:noFill/>
        </p:spPr>
        <p:txBody>
          <a:bodyPr wrap="none" rtlCol="0">
            <a:spAutoFit/>
          </a:bodyPr>
          <a:lstStyle/>
          <a:p>
            <a:r>
              <a:rPr lang="nl-NL" dirty="0"/>
              <a:t>Stap 1: Initiëren</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5D41DF44-1662-3C49-A8D8-21C648C5CD4F}"/>
              </a:ext>
            </a:extLst>
          </p:cNvPr>
          <p:cNvSpPr/>
          <p:nvPr/>
        </p:nvSpPr>
        <p:spPr>
          <a:xfrm>
            <a:off x="98218" y="344874"/>
            <a:ext cx="421693" cy="41074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11083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09377" cy="369332"/>
          </a:xfrm>
          <a:prstGeom prst="rect">
            <a:avLst/>
          </a:prstGeom>
          <a:noFill/>
        </p:spPr>
        <p:txBody>
          <a:bodyPr wrap="none" rtlCol="0">
            <a:spAutoFit/>
          </a:bodyPr>
          <a:lstStyle/>
          <a:p>
            <a:r>
              <a:rPr lang="nl-NL" b="1" dirty="0">
                <a:highlight>
                  <a:srgbClr val="00FF00"/>
                </a:highlight>
              </a:rPr>
              <a:t>Rapport #1 – Lijst van bronnen</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3600922" cy="3693319"/>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bronnen (zie tekst #1)</a:t>
            </a:r>
          </a:p>
          <a:p>
            <a:pPr marL="285750" indent="-285750">
              <a:buFontTx/>
              <a:buChar char="-"/>
            </a:pPr>
            <a:r>
              <a:rPr lang="nl-NL" dirty="0"/>
              <a:t>Tabel met bronnen:</a:t>
            </a:r>
          </a:p>
          <a:p>
            <a:pPr marL="742950" lvl="1" indent="-285750">
              <a:buFontTx/>
              <a:buChar char="-"/>
            </a:pPr>
            <a:r>
              <a:rPr lang="nl-NL" dirty="0"/>
              <a:t>ID</a:t>
            </a:r>
          </a:p>
          <a:p>
            <a:pPr marL="742950" lvl="1" indent="-285750">
              <a:buFontTx/>
              <a:buChar char="-"/>
            </a:pPr>
            <a:r>
              <a:rPr lang="nl-NL" dirty="0"/>
              <a:t>Verkorte naam</a:t>
            </a:r>
          </a:p>
          <a:p>
            <a:pPr marL="742950" lvl="1" indent="-285750">
              <a:buFontTx/>
              <a:buChar char="-"/>
            </a:pPr>
            <a:r>
              <a:rPr lang="nl-NL" dirty="0"/>
              <a:t>Volledige </a:t>
            </a:r>
            <a:r>
              <a:rPr lang="nl-NL" dirty="0">
                <a:highlight>
                  <a:srgbClr val="FFFF00"/>
                </a:highlight>
              </a:rPr>
              <a:t>naam</a:t>
            </a:r>
          </a:p>
          <a:p>
            <a:pPr marL="742950" lvl="1" indent="-285750">
              <a:buFontTx/>
              <a:buChar char="-"/>
            </a:pPr>
            <a:r>
              <a:rPr lang="nl-NL" dirty="0"/>
              <a:t>Jaar publicatie</a:t>
            </a:r>
          </a:p>
          <a:p>
            <a:pPr marL="742950" lvl="1" indent="-285750">
              <a:buFontTx/>
              <a:buChar char="-"/>
            </a:pPr>
            <a:r>
              <a:rPr lang="nl-NL" dirty="0"/>
              <a:t>Opsteller</a:t>
            </a:r>
          </a:p>
          <a:p>
            <a:pPr marL="742950" lvl="1" indent="-285750">
              <a:buFontTx/>
              <a:buChar char="-"/>
            </a:pPr>
            <a:r>
              <a:rPr lang="nl-NL" dirty="0"/>
              <a:t>Doelgroep</a:t>
            </a:r>
          </a:p>
          <a:p>
            <a:pPr marL="742950" lvl="1" indent="-285750">
              <a:buFontTx/>
              <a:buChar char="-"/>
            </a:pPr>
            <a:r>
              <a:rPr lang="nl-NL" dirty="0"/>
              <a:t>Status</a:t>
            </a:r>
          </a:p>
          <a:p>
            <a:pPr marL="742950" lvl="1" indent="-285750">
              <a:buFontTx/>
              <a:buChar char="-"/>
            </a:pPr>
            <a:r>
              <a:rPr lang="nl-NL" dirty="0"/>
              <a:t>Bruikbaarheid</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80059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3338863" cy="1477328"/>
          </a:xfrm>
          <a:prstGeom prst="rect">
            <a:avLst/>
          </a:prstGeom>
          <a:noFill/>
        </p:spPr>
        <p:txBody>
          <a:bodyPr wrap="none" rtlCol="0">
            <a:spAutoFit/>
          </a:bodyPr>
          <a:lstStyle/>
          <a:p>
            <a:r>
              <a:rPr lang="nl-NL" b="1" dirty="0"/>
              <a:t>Bijzonderheden opmaak</a:t>
            </a:r>
          </a:p>
          <a:p>
            <a:pPr marL="285750" indent="-285750">
              <a:buFontTx/>
              <a:buChar char="-"/>
            </a:pPr>
            <a:r>
              <a:rPr lang="nl-NL" dirty="0"/>
              <a:t>Oriëntatie: landscape</a:t>
            </a:r>
          </a:p>
          <a:p>
            <a:pPr marL="285750" indent="-285750">
              <a:buFontTx/>
              <a:buChar char="-"/>
            </a:pPr>
            <a:r>
              <a:rPr lang="nl-NL" dirty="0"/>
              <a:t>Bruikbaarheid een kleur geven</a:t>
            </a:r>
          </a:p>
          <a:p>
            <a:pPr marL="742950" lvl="1" indent="-285750">
              <a:buFontTx/>
              <a:buChar char="-"/>
            </a:pPr>
            <a:r>
              <a:rPr lang="nl-NL" dirty="0"/>
              <a:t>Bruikbaar = Groen</a:t>
            </a:r>
          </a:p>
          <a:p>
            <a:pPr marL="742950" lvl="1" indent="-285750">
              <a:buFontTx/>
              <a:buChar char="-"/>
            </a:pPr>
            <a:r>
              <a:rPr lang="nl-NL" dirty="0"/>
              <a:t>Overige waarden = Rood</a:t>
            </a:r>
          </a:p>
        </p:txBody>
      </p:sp>
      <p:sp>
        <p:nvSpPr>
          <p:cNvPr id="8" name="Tekstvak 7">
            <a:extLst>
              <a:ext uri="{FF2B5EF4-FFF2-40B4-BE49-F238E27FC236}">
                <a16:creationId xmlns:a16="http://schemas.microsoft.com/office/drawing/2014/main" id="{AFF53322-A8D1-E941-8959-8061EBA59081}"/>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2" name="Tekstvak 1">
            <a:extLst>
              <a:ext uri="{FF2B5EF4-FFF2-40B4-BE49-F238E27FC236}">
                <a16:creationId xmlns:a16="http://schemas.microsoft.com/office/drawing/2014/main" id="{DF24D9BB-A81F-9245-8EB7-7E96384C5F3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FFFF00"/>
                </a:highlight>
              </a:rPr>
              <a:t>Tekst #1:</a:t>
            </a:r>
          </a:p>
          <a:p>
            <a:r>
              <a:rPr lang="nl-NL" sz="1400" dirty="0">
                <a:highlight>
                  <a:srgbClr val="FFFF00"/>
                </a:highlight>
              </a:rPr>
              <a:t>Dit rapport bevat een lijst van brondocumenten die zijn of worden gebruikt bij het samenstellen van het GEA-</a:t>
            </a:r>
            <a:r>
              <a:rPr lang="nl-NL" sz="1400" dirty="0" err="1">
                <a:highlight>
                  <a:srgbClr val="FFFF00"/>
                </a:highlight>
              </a:rPr>
              <a:t>framework</a:t>
            </a:r>
            <a:r>
              <a:rPr lang="nl-NL" sz="1400" dirty="0">
                <a:highlight>
                  <a:srgbClr val="FFFF00"/>
                </a:highlight>
              </a:rPr>
              <a:t> van de enterprise.</a:t>
            </a:r>
          </a:p>
          <a:p>
            <a:r>
              <a:rPr lang="nl-NL" sz="1400" dirty="0">
                <a:highlight>
                  <a:srgbClr val="FFFF00"/>
                </a:highlight>
              </a:rPr>
              <a:t>Bij alle uitspraken die onderdeel uitmaken van het GEA-</a:t>
            </a:r>
            <a:r>
              <a:rPr lang="nl-NL" sz="1400" dirty="0" err="1">
                <a:highlight>
                  <a:srgbClr val="FFFF00"/>
                </a:highlight>
              </a:rPr>
              <a:t>framework</a:t>
            </a:r>
            <a:r>
              <a:rPr lang="nl-NL" sz="1400" dirty="0">
                <a:highlight>
                  <a:srgbClr val="FFFF00"/>
                </a:highlight>
              </a:rPr>
              <a:t> wordt gewerkt met een bronverwijzing naar brondocumenten uit deze lijst.</a:t>
            </a:r>
          </a:p>
          <a:p>
            <a:r>
              <a:rPr lang="nl-NL" sz="1400" dirty="0">
                <a:highlight>
                  <a:srgbClr val="FFFF00"/>
                </a:highlight>
              </a:rPr>
              <a:t>Alle brondocumenten zijn of worden beoordeeld op bruikbaarheid. Bij documenten die zijn beoordeeld als ‘niet bruikbaar’ is de reden daarvan vermeld (bijvoorbeeld: te oud, te gedetailleerd).</a:t>
            </a:r>
          </a:p>
        </p:txBody>
      </p:sp>
    </p:spTree>
    <p:extLst>
      <p:ext uri="{BB962C8B-B14F-4D97-AF65-F5344CB8AC3E}">
        <p14:creationId xmlns:p14="http://schemas.microsoft.com/office/powerpoint/2010/main" val="1904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60"/>
            <a:ext cx="3510256" cy="369332"/>
          </a:xfrm>
          <a:prstGeom prst="rect">
            <a:avLst/>
          </a:prstGeom>
          <a:noFill/>
        </p:spPr>
        <p:txBody>
          <a:bodyPr wrap="none" rtlCol="0">
            <a:spAutoFit/>
          </a:bodyPr>
          <a:lstStyle/>
          <a:p>
            <a:r>
              <a:rPr lang="nl-NL" b="1" dirty="0">
                <a:highlight>
                  <a:srgbClr val="00FF00"/>
                </a:highlight>
              </a:rPr>
              <a:t>Rapport #2 – Lijst van stakeholders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252203"/>
            <a:ext cx="10988568" cy="5078313"/>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stakeholders (zie tekst #2)</a:t>
            </a:r>
          </a:p>
          <a:p>
            <a:pPr marL="285750" indent="-285750">
              <a:buFontTx/>
              <a:buChar char="-"/>
            </a:pPr>
            <a:r>
              <a:rPr lang="nl-NL" dirty="0"/>
              <a:t>Tabel met stakeholders:</a:t>
            </a:r>
          </a:p>
          <a:p>
            <a:pPr marL="742950" lvl="1" indent="-285750">
              <a:buFontTx/>
              <a:buChar char="-"/>
            </a:pPr>
            <a:r>
              <a:rPr lang="nl-NL" dirty="0">
                <a:highlight>
                  <a:srgbClr val="FFFF00"/>
                </a:highlight>
              </a:rPr>
              <a:t>ID</a:t>
            </a:r>
          </a:p>
          <a:p>
            <a:pPr marL="742950" lvl="1" indent="-285750">
              <a:buFontTx/>
              <a:buChar char="-"/>
            </a:pPr>
            <a:r>
              <a:rPr lang="nl-NL" dirty="0"/>
              <a:t>Naam</a:t>
            </a:r>
          </a:p>
          <a:p>
            <a:pPr marL="742950" lvl="1" indent="-285750">
              <a:buFontTx/>
              <a:buChar char="-"/>
            </a:pPr>
            <a:r>
              <a:rPr lang="nl-NL" dirty="0"/>
              <a:t>E-mail</a:t>
            </a:r>
          </a:p>
          <a:p>
            <a:pPr marL="742950" lvl="1" indent="-285750">
              <a:buFontTx/>
              <a:buChar char="-"/>
            </a:pPr>
            <a:r>
              <a:rPr lang="nl-NL" dirty="0"/>
              <a:t>Telefoon</a:t>
            </a:r>
          </a:p>
          <a:p>
            <a:pPr marL="742950" lvl="1" indent="-285750">
              <a:buFontTx/>
              <a:buChar char="-"/>
            </a:pPr>
            <a:r>
              <a:rPr lang="nl-NL" dirty="0"/>
              <a:t>Afdeling</a:t>
            </a:r>
          </a:p>
          <a:p>
            <a:pPr marL="742950" lvl="1" indent="-285750">
              <a:buFontTx/>
              <a:buChar char="-"/>
            </a:pPr>
            <a:r>
              <a:rPr lang="nl-NL" dirty="0"/>
              <a:t>Functie</a:t>
            </a:r>
          </a:p>
          <a:p>
            <a:pPr marL="742950" lvl="1" indent="-285750">
              <a:buFontTx/>
              <a:buChar char="-"/>
            </a:pPr>
            <a:r>
              <a:rPr lang="nl-NL" dirty="0"/>
              <a:t>GEA Rol</a:t>
            </a:r>
          </a:p>
          <a:p>
            <a:pPr marL="1200150" lvl="2" indent="-285750">
              <a:buFontTx/>
              <a:buChar char="-"/>
            </a:pPr>
            <a:r>
              <a:rPr lang="nl-NL" dirty="0"/>
              <a:t>Kernteamlid (ja/nee) -&gt; </a:t>
            </a:r>
            <a:r>
              <a:rPr lang="nl-NL" dirty="0">
                <a:highlight>
                  <a:srgbClr val="FFFF00"/>
                </a:highlight>
              </a:rPr>
              <a:t>‘ja’ indien kolom ‘Kernteamlid’ in Excel is </a:t>
            </a:r>
            <a:r>
              <a:rPr lang="nl-NL" dirty="0" err="1">
                <a:highlight>
                  <a:srgbClr val="FFFF00"/>
                </a:highlight>
              </a:rPr>
              <a:t>aangekruisd</a:t>
            </a:r>
            <a:r>
              <a:rPr lang="nl-NL" dirty="0">
                <a:highlight>
                  <a:srgbClr val="FFFF00"/>
                </a:highlight>
              </a:rPr>
              <a:t> </a:t>
            </a:r>
          </a:p>
          <a:p>
            <a:pPr marL="1200150" lvl="2" indent="-285750">
              <a:buFontTx/>
              <a:buChar char="-"/>
            </a:pPr>
            <a:r>
              <a:rPr lang="nl-NL" dirty="0"/>
              <a:t>Vraagstukeigenaar (ja/nee) -&gt; </a:t>
            </a:r>
            <a:r>
              <a:rPr lang="nl-NL" dirty="0">
                <a:highlight>
                  <a:srgbClr val="FFFF00"/>
                </a:highlight>
              </a:rPr>
              <a:t>‘ja’ indien kolom Vraagstukeigenaar’ in Excel is </a:t>
            </a:r>
            <a:r>
              <a:rPr lang="nl-NL" dirty="0" err="1">
                <a:highlight>
                  <a:srgbClr val="FFFF00"/>
                </a:highlight>
              </a:rPr>
              <a:t>aangekruisd</a:t>
            </a:r>
            <a:r>
              <a:rPr lang="nl-NL" dirty="0">
                <a:highlight>
                  <a:srgbClr val="FFFF00"/>
                </a:highlight>
              </a:rPr>
              <a:t> </a:t>
            </a:r>
            <a:endParaRPr lang="nl-NL" dirty="0"/>
          </a:p>
          <a:p>
            <a:pPr marL="1200150" lvl="2" indent="-285750">
              <a:buFontTx/>
              <a:buChar char="-"/>
            </a:pPr>
            <a:r>
              <a:rPr lang="nl-NL" dirty="0"/>
              <a:t>Sponsor (ja/nee) -&gt; </a:t>
            </a:r>
            <a:r>
              <a:rPr lang="nl-NL" dirty="0">
                <a:highlight>
                  <a:srgbClr val="FF0000"/>
                </a:highlight>
              </a:rPr>
              <a:t>!!staat niet in Excel</a:t>
            </a:r>
          </a:p>
          <a:p>
            <a:pPr marL="1200150" lvl="2" indent="-285750">
              <a:buFontTx/>
              <a:buChar char="-"/>
            </a:pPr>
            <a:r>
              <a:rPr lang="nl-NL" dirty="0"/>
              <a:t>Opdrachtgever (ja/nee) -&gt; </a:t>
            </a:r>
            <a:r>
              <a:rPr lang="nl-NL" dirty="0">
                <a:highlight>
                  <a:srgbClr val="FF0000"/>
                </a:highlight>
              </a:rPr>
              <a:t>!!staat niet in Excel</a:t>
            </a:r>
            <a:endParaRPr lang="nl-NL" dirty="0"/>
          </a:p>
          <a:p>
            <a:pPr marL="1200150" lvl="2" indent="-285750">
              <a:buFontTx/>
              <a:buChar char="-"/>
            </a:pPr>
            <a:r>
              <a:rPr lang="nl-NL" dirty="0"/>
              <a:t>Perspectiefeigenaar (ja/nee) -&gt; </a:t>
            </a:r>
            <a:r>
              <a:rPr lang="nl-NL" dirty="0">
                <a:highlight>
                  <a:srgbClr val="FFFF00"/>
                </a:highlight>
              </a:rPr>
              <a:t>‘ja’ indien kolom ‘Perspectiefeigenaar’ in Excel is </a:t>
            </a:r>
            <a:r>
              <a:rPr lang="nl-NL" dirty="0" err="1">
                <a:highlight>
                  <a:srgbClr val="FFFF00"/>
                </a:highlight>
              </a:rPr>
              <a:t>aangekruisd</a:t>
            </a:r>
            <a:r>
              <a:rPr lang="nl-NL" dirty="0">
                <a:highlight>
                  <a:srgbClr val="FFFF00"/>
                </a:highlight>
              </a:rPr>
              <a:t> </a:t>
            </a:r>
            <a:endParaRPr lang="nl-NL" dirty="0"/>
          </a:p>
          <a:p>
            <a:pPr marL="1657350" lvl="3" indent="-285750">
              <a:buFontTx/>
              <a:buChar char="-"/>
            </a:pPr>
            <a:r>
              <a:rPr lang="nl-NL" dirty="0"/>
              <a:t>Indien ja: naam perspectief -&gt; </a:t>
            </a:r>
            <a:r>
              <a:rPr lang="nl-NL" dirty="0">
                <a:highlight>
                  <a:srgbClr val="FFFF00"/>
                </a:highlight>
              </a:rPr>
              <a:t>in tabblad perspectiefeigenaar</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631700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76750"/>
            <a:ext cx="11507616" cy="1754326"/>
          </a:xfrm>
          <a:prstGeom prst="rect">
            <a:avLst/>
          </a:prstGeom>
          <a:noFill/>
        </p:spPr>
        <p:txBody>
          <a:bodyPr wrap="square" rtlCol="0">
            <a:spAutoFit/>
          </a:bodyPr>
          <a:lstStyle/>
          <a:p>
            <a:r>
              <a:rPr lang="nl-NL" b="1" dirty="0"/>
              <a:t>Bijzonderheden opmaak</a:t>
            </a:r>
          </a:p>
          <a:p>
            <a:pPr marL="285750" indent="-285750">
              <a:buFontTx/>
              <a:buChar char="-"/>
            </a:pPr>
            <a:r>
              <a:rPr lang="nl-NL" dirty="0">
                <a:highlight>
                  <a:srgbClr val="FFFF00"/>
                </a:highlight>
              </a:rPr>
              <a:t>Oriëntatie: landscape</a:t>
            </a:r>
          </a:p>
          <a:p>
            <a:pPr marL="285750" indent="-285750">
              <a:buFontTx/>
              <a:buChar char="-"/>
            </a:pPr>
            <a:r>
              <a:rPr lang="nl-NL" dirty="0"/>
              <a:t>GEA-rol in een aparte kleur</a:t>
            </a:r>
          </a:p>
          <a:p>
            <a:pPr marL="285750" indent="-285750">
              <a:buFontTx/>
              <a:buChar char="-"/>
            </a:pPr>
            <a:r>
              <a:rPr lang="nl-NL" dirty="0"/>
              <a:t>Groepering in blokken: (1) opdrachtgever; (2) sponsor; (3) kernteamleden; (4) perspectiefeigenaren; (5) vraagstukeigenaren; (6) overige stakeholders . Indien een stakeholder meerdere rollen heeft, wordt hij/zij meerdere keren opgenomen. Daarbinnen alfabetisch, behalve bij (4), daar sorteren per perspectief.</a:t>
            </a:r>
          </a:p>
        </p:txBody>
      </p:sp>
      <p:cxnSp>
        <p:nvCxnSpPr>
          <p:cNvPr id="8" name="Rechte verbindingslijn 7">
            <a:extLst>
              <a:ext uri="{FF2B5EF4-FFF2-40B4-BE49-F238E27FC236}">
                <a16:creationId xmlns:a16="http://schemas.microsoft.com/office/drawing/2014/main" id="{6D6D9E50-31B7-E54F-AE2E-63219932EB5E}"/>
              </a:ext>
            </a:extLst>
          </p:cNvPr>
          <p:cNvCxnSpPr>
            <a:cxnSpLocks/>
          </p:cNvCxnSpPr>
          <p:nvPr/>
        </p:nvCxnSpPr>
        <p:spPr>
          <a:xfrm>
            <a:off x="378372" y="800568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C12DB6CB-9643-654C-894A-12C1BFD81512}"/>
              </a:ext>
            </a:extLst>
          </p:cNvPr>
          <p:cNvSpPr txBox="1"/>
          <p:nvPr/>
        </p:nvSpPr>
        <p:spPr>
          <a:xfrm>
            <a:off x="520261" y="8022507"/>
            <a:ext cx="11507616" cy="923330"/>
          </a:xfrm>
          <a:prstGeom prst="rect">
            <a:avLst/>
          </a:prstGeom>
          <a:noFill/>
        </p:spPr>
        <p:txBody>
          <a:bodyPr wrap="square" rtlCol="0">
            <a:spAutoFit/>
          </a:bodyPr>
          <a:lstStyle/>
          <a:p>
            <a:r>
              <a:rPr lang="nl-NL" b="1" dirty="0"/>
              <a:t>Opmerkingen</a:t>
            </a:r>
          </a:p>
          <a:p>
            <a:pPr marL="285750" indent="-285750">
              <a:buFontTx/>
              <a:buChar char="-"/>
            </a:pPr>
            <a:r>
              <a:rPr lang="nl-NL" dirty="0"/>
              <a:t>Lijst wordt in meerdere stappen opgebouwd en gebruikt. De inhoud wordt bepaald door de informatie die in een bepaalde stap bekend is. </a:t>
            </a:r>
          </a:p>
        </p:txBody>
      </p:sp>
      <p:sp>
        <p:nvSpPr>
          <p:cNvPr id="13" name="Tekstvak 12">
            <a:extLst>
              <a:ext uri="{FF2B5EF4-FFF2-40B4-BE49-F238E27FC236}">
                <a16:creationId xmlns:a16="http://schemas.microsoft.com/office/drawing/2014/main" id="{6CE67597-0CB9-7B4E-975A-181DE081AF66}"/>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14" name="Tekstvak 13">
            <a:extLst>
              <a:ext uri="{FF2B5EF4-FFF2-40B4-BE49-F238E27FC236}">
                <a16:creationId xmlns:a16="http://schemas.microsoft.com/office/drawing/2014/main" id="{8D001644-96F9-3C41-84B9-7BD10530DDDF}"/>
              </a:ext>
            </a:extLst>
          </p:cNvPr>
          <p:cNvSpPr txBox="1"/>
          <p:nvPr/>
        </p:nvSpPr>
        <p:spPr>
          <a:xfrm>
            <a:off x="7835463" y="1134800"/>
            <a:ext cx="4445876" cy="1600438"/>
          </a:xfrm>
          <a:prstGeom prst="rect">
            <a:avLst/>
          </a:prstGeom>
          <a:noFill/>
          <a:ln>
            <a:solidFill>
              <a:schemeClr val="tx1"/>
            </a:solidFill>
          </a:ln>
        </p:spPr>
        <p:txBody>
          <a:bodyPr wrap="square" rtlCol="0">
            <a:spAutoFit/>
          </a:bodyPr>
          <a:lstStyle/>
          <a:p>
            <a:r>
              <a:rPr lang="nl-NL" sz="1400" dirty="0">
                <a:highlight>
                  <a:srgbClr val="FFFF00"/>
                </a:highlight>
              </a:rPr>
              <a:t>Tekst #2:</a:t>
            </a:r>
          </a:p>
          <a:p>
            <a:r>
              <a:rPr lang="nl-NL" sz="1400" dirty="0">
                <a:highlight>
                  <a:srgbClr val="FFFF00"/>
                </a:highlight>
              </a:rPr>
              <a:t>Dit rapport bevat een lijst van stakeholders die betrokken zijn bij het sturen op samenhang. De lijst is gegroepeerd naar de onderkende ‘GEA-rollen’: opdrachtgever, sponsor, kernteamlid, perspectiefeigenaar en vraagstukeigenaar. Een stakeholder kan meerdere rollen vervullen en kan om die reden meerdere keren voorkomen in de lijst.</a:t>
            </a:r>
          </a:p>
        </p:txBody>
      </p:sp>
    </p:spTree>
    <p:extLst>
      <p:ext uri="{BB962C8B-B14F-4D97-AF65-F5344CB8AC3E}">
        <p14:creationId xmlns:p14="http://schemas.microsoft.com/office/powerpoint/2010/main" val="30123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3060518" cy="369332"/>
          </a:xfrm>
          <a:prstGeom prst="rect">
            <a:avLst/>
          </a:prstGeom>
          <a:noFill/>
        </p:spPr>
        <p:txBody>
          <a:bodyPr wrap="none" rtlCol="0">
            <a:spAutoFit/>
          </a:bodyPr>
          <a:lstStyle/>
          <a:p>
            <a:r>
              <a:rPr lang="nl-NL" dirty="0"/>
              <a:t>Stap 2: Analyseren samenhang</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
        <p:nvSpPr>
          <p:cNvPr id="121" name="Tekstvak 120">
            <a:extLst>
              <a:ext uri="{FF2B5EF4-FFF2-40B4-BE49-F238E27FC236}">
                <a16:creationId xmlns:a16="http://schemas.microsoft.com/office/drawing/2014/main" id="{012A3131-B162-42DF-BF9D-F20C46445DDF}"/>
              </a:ext>
            </a:extLst>
          </p:cNvPr>
          <p:cNvSpPr txBox="1"/>
          <p:nvPr/>
        </p:nvSpPr>
        <p:spPr>
          <a:xfrm flipH="1">
            <a:off x="12148035" y="3976381"/>
            <a:ext cx="638835" cy="369332"/>
          </a:xfrm>
          <a:prstGeom prst="rect">
            <a:avLst/>
          </a:prstGeom>
          <a:noFill/>
        </p:spPr>
        <p:txBody>
          <a:bodyPr wrap="square" rtlCol="0">
            <a:spAutoFit/>
          </a:bodyPr>
          <a:lstStyle/>
          <a:p>
            <a:r>
              <a:rPr lang="nl-NL" dirty="0"/>
              <a:t>0..*</a:t>
            </a:r>
          </a:p>
        </p:txBody>
      </p:sp>
    </p:spTree>
    <p:extLst>
      <p:ext uri="{BB962C8B-B14F-4D97-AF65-F5344CB8AC3E}">
        <p14:creationId xmlns:p14="http://schemas.microsoft.com/office/powerpoint/2010/main" val="9529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157898" cy="369332"/>
          </a:xfrm>
          <a:prstGeom prst="rect">
            <a:avLst/>
          </a:prstGeom>
          <a:noFill/>
        </p:spPr>
        <p:txBody>
          <a:bodyPr wrap="none" rtlCol="0">
            <a:spAutoFit/>
          </a:bodyPr>
          <a:lstStyle/>
          <a:p>
            <a:r>
              <a:rPr lang="nl-NL" b="1" dirty="0"/>
              <a:t>Rapporten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308324"/>
          </a:xfrm>
          <a:prstGeom prst="rect">
            <a:avLst/>
          </a:prstGeom>
          <a:noFill/>
        </p:spPr>
        <p:txBody>
          <a:bodyPr wrap="square" rtlCol="0">
            <a:spAutoFit/>
          </a:bodyPr>
          <a:lstStyle/>
          <a:p>
            <a:r>
              <a:rPr lang="nl-NL" b="1" dirty="0"/>
              <a:t>Rapport #3a: Validatie zingeving</a:t>
            </a:r>
          </a:p>
          <a:p>
            <a:pPr marL="285750" indent="-285750">
              <a:buFontTx/>
              <a:buChar char="-"/>
            </a:pPr>
            <a:r>
              <a:rPr lang="nl-NL" dirty="0"/>
              <a:t>Dit rapport is bedoeld voor een validatiesessie met de directie</a:t>
            </a:r>
          </a:p>
          <a:p>
            <a:pPr marL="285750" indent="-285750">
              <a:buFontTx/>
              <a:buChar char="-"/>
            </a:pPr>
            <a:r>
              <a:rPr lang="nl-NL" dirty="0"/>
              <a:t>Het bevat </a:t>
            </a:r>
            <a:r>
              <a:rPr lang="nl-NL" b="1" dirty="0"/>
              <a:t>alle zingevingsuitspraken die nog niet zijn gevalideerd</a:t>
            </a:r>
            <a:r>
              <a:rPr lang="nl-NL" dirty="0"/>
              <a:t>, dit zijn zingevingsuitspraken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17-03-22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#3b:  Overzicht zingeving</a:t>
            </a:r>
          </a:p>
          <a:p>
            <a:pPr marL="285750" indent="-285750">
              <a:buFontTx/>
              <a:buChar char="-"/>
            </a:pPr>
            <a:r>
              <a:rPr lang="nl-NL" dirty="0"/>
              <a:t>Dit rapport is bedoeld als een overzicht van </a:t>
            </a:r>
            <a:r>
              <a:rPr lang="nl-NL" b="1" dirty="0"/>
              <a:t>alle op een peildatum gevalideerde zingevingsuitspraken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75505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378554" cy="369332"/>
          </a:xfrm>
          <a:prstGeom prst="rect">
            <a:avLst/>
          </a:prstGeom>
          <a:solidFill>
            <a:schemeClr val="accent2"/>
          </a:solidFill>
        </p:spPr>
        <p:txBody>
          <a:bodyPr wrap="none" rtlCol="0">
            <a:spAutoFit/>
          </a:bodyPr>
          <a:lstStyle/>
          <a:p>
            <a:r>
              <a:rPr lang="nl-NL" b="1" dirty="0"/>
              <a:t>Rapport #3a – Validatie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3970318"/>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zingeving (zie tekst#3a)</a:t>
            </a:r>
          </a:p>
          <a:p>
            <a:pPr marL="285750" indent="-285750">
              <a:buFontTx/>
              <a:buChar char="-"/>
            </a:pPr>
            <a:r>
              <a:rPr lang="nl-NL" dirty="0"/>
              <a:t>Tabel met </a:t>
            </a:r>
            <a:r>
              <a:rPr lang="nl-NL" b="1" dirty="0"/>
              <a:t>niet gevalideerde zingevingsuitspraken </a:t>
            </a:r>
            <a:r>
              <a:rPr lang="nl-NL" dirty="0"/>
              <a:t>(zie vorige slide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highlight>
                  <a:srgbClr val="FF0000"/>
                </a:highlight>
              </a:rPr>
              <a:t>Volledige naam </a:t>
            </a:r>
            <a:r>
              <a:rPr lang="nl-NL" dirty="0">
                <a:highlight>
                  <a:srgbClr val="FF0000"/>
                </a:highlight>
                <a:sym typeface="Wingdings" panose="05000000000000000000" pitchFamily="2" charset="2"/>
              </a:rPr>
              <a:t> Is dit Name in </a:t>
            </a:r>
            <a:r>
              <a:rPr lang="nl-NL" dirty="0" err="1">
                <a:highlight>
                  <a:srgbClr val="FF0000"/>
                </a:highlight>
                <a:sym typeface="Wingdings" panose="05000000000000000000" pitchFamily="2" charset="2"/>
              </a:rPr>
              <a:t>Sparx</a:t>
            </a:r>
            <a:r>
              <a:rPr lang="nl-NL" dirty="0">
                <a:highlight>
                  <a:srgbClr val="FF0000"/>
                </a:highlight>
                <a:sym typeface="Wingdings" panose="05000000000000000000" pitchFamily="2" charset="2"/>
              </a:rPr>
              <a:t>??</a:t>
            </a:r>
            <a:endParaRPr lang="nl-NL" dirty="0">
              <a:highlight>
                <a:srgbClr val="FF0000"/>
              </a:highlight>
            </a:endParaRP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469604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703847"/>
            <a:ext cx="7023461" cy="954107"/>
          </a:xfrm>
          <a:prstGeom prst="rect">
            <a:avLst/>
          </a:prstGeom>
          <a:noFill/>
        </p:spPr>
        <p:txBody>
          <a:bodyPr wrap="none" rtlCol="0">
            <a:spAutoFit/>
          </a:bodyPr>
          <a:lstStyle/>
          <a:p>
            <a:r>
              <a:rPr lang="nl-NL" sz="1400" b="1" dirty="0"/>
              <a:t>Bijzonderheden opmaak</a:t>
            </a:r>
          </a:p>
          <a:p>
            <a:pPr marL="285750" indent="-285750">
              <a:buFontTx/>
              <a:buChar char="-"/>
            </a:pPr>
            <a:r>
              <a:rPr lang="nl-NL" sz="1400" dirty="0"/>
              <a:t>Groeperen per type uitspraak in de volgorde: missie, visie, kernwaarden, doelen, strategie</a:t>
            </a:r>
          </a:p>
          <a:p>
            <a:pPr marL="285750" indent="-285750">
              <a:buFontTx/>
              <a:buChar char="-"/>
            </a:pPr>
            <a:r>
              <a:rPr lang="nl-NL" sz="1400" dirty="0"/>
              <a:t>Kleurenpalet uit het boek (voor grafische weergave)</a:t>
            </a:r>
          </a:p>
          <a:p>
            <a:pPr marL="285750" indent="-285750">
              <a:buFontTx/>
              <a:buChar char="-"/>
            </a:pPr>
            <a:r>
              <a:rPr lang="nl-NL" sz="1400" dirty="0">
                <a:highlight>
                  <a:srgbClr val="FF00FF"/>
                </a:highlight>
              </a:rPr>
              <a:t>Als veld leeg is dan opschuiven</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669260"/>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9993"/>
            <a:ext cx="11507616" cy="3970318"/>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highlight>
                  <a:srgbClr val="00FF00"/>
                </a:highlight>
              </a:rPr>
              <a:t>Aantal zingevingsuitspraken tussen 30 en 50</a:t>
            </a:r>
          </a:p>
          <a:p>
            <a:pPr marL="742950" lvl="1" indent="-285750">
              <a:buFontTx/>
              <a:buChar char="-"/>
            </a:pPr>
            <a:r>
              <a:rPr lang="nl-NL" dirty="0">
                <a:highlight>
                  <a:srgbClr val="FFFF00"/>
                </a:highlight>
              </a:rPr>
              <a:t>Maximaal 1 missie-uitspraak </a:t>
            </a:r>
            <a:r>
              <a:rPr lang="nl-NL" dirty="0">
                <a:highlight>
                  <a:srgbClr val="FFFF00"/>
                </a:highlight>
                <a:sym typeface="Wingdings" panose="05000000000000000000" pitchFamily="2" charset="2"/>
              </a:rPr>
              <a:t> Wel Missie Elementen, maar Missie Uitspraak 0??  </a:t>
            </a:r>
            <a:r>
              <a:rPr lang="nl-NL" dirty="0">
                <a:highlight>
                  <a:srgbClr val="FF00FF"/>
                </a:highlight>
                <a:sym typeface="Wingdings" panose="05000000000000000000" pitchFamily="2" charset="2"/>
              </a:rPr>
              <a:t>Toevoegen</a:t>
            </a:r>
            <a:endParaRPr lang="nl-NL" dirty="0">
              <a:highlight>
                <a:srgbClr val="FF00FF"/>
              </a:highlight>
            </a:endParaRPr>
          </a:p>
          <a:p>
            <a:pPr marL="742950" lvl="1" indent="-285750">
              <a:buFontTx/>
              <a:buChar char="-"/>
            </a:pPr>
            <a:r>
              <a:rPr lang="nl-NL" dirty="0">
                <a:highlight>
                  <a:srgbClr val="00FF00"/>
                </a:highlight>
              </a:rPr>
              <a:t>Aantal visie-uitspraken tussen 5 en 30 </a:t>
            </a:r>
            <a:r>
              <a:rPr lang="nl-NL" dirty="0">
                <a:highlight>
                  <a:srgbClr val="00FF00"/>
                </a:highlight>
                <a:sym typeface="Wingdings" panose="05000000000000000000" pitchFamily="2" charset="2"/>
              </a:rPr>
              <a:t> Uitkomst 48</a:t>
            </a:r>
            <a:endParaRPr lang="nl-NL" dirty="0">
              <a:highlight>
                <a:srgbClr val="00FF00"/>
              </a:highlight>
            </a:endParaRPr>
          </a:p>
          <a:p>
            <a:pPr marL="742950" lvl="1" indent="-285750">
              <a:buFontTx/>
              <a:buChar char="-"/>
            </a:pPr>
            <a:r>
              <a:rPr lang="nl-NL" dirty="0">
                <a:highlight>
                  <a:srgbClr val="00FF00"/>
                </a:highlight>
              </a:rPr>
              <a:t>Aantal kernwaarden tussen 3 en 8 </a:t>
            </a:r>
            <a:r>
              <a:rPr lang="nl-NL" dirty="0">
                <a:highlight>
                  <a:srgbClr val="00FF00"/>
                </a:highlight>
                <a:sym typeface="Wingdings" panose="05000000000000000000" pitchFamily="2" charset="2"/>
              </a:rPr>
              <a:t> Uitkomst 4</a:t>
            </a:r>
            <a:endParaRPr lang="nl-NL" dirty="0">
              <a:highlight>
                <a:srgbClr val="00FF00"/>
              </a:highlight>
            </a:endParaRPr>
          </a:p>
          <a:p>
            <a:pPr marL="742950" lvl="1" indent="-285750">
              <a:buFontTx/>
              <a:buChar char="-"/>
            </a:pPr>
            <a:r>
              <a:rPr lang="nl-NL" dirty="0">
                <a:highlight>
                  <a:srgbClr val="00FF00"/>
                </a:highlight>
              </a:rPr>
              <a:t>Aantal doelen tussen 3 en 10 </a:t>
            </a:r>
            <a:r>
              <a:rPr lang="nl-NL" dirty="0">
                <a:highlight>
                  <a:srgbClr val="00FF00"/>
                </a:highlight>
                <a:sym typeface="Wingdings" panose="05000000000000000000" pitchFamily="2" charset="2"/>
              </a:rPr>
              <a:t> Uitkomst 8</a:t>
            </a:r>
            <a:endParaRPr lang="nl-NL" dirty="0">
              <a:highlight>
                <a:srgbClr val="00FF00"/>
              </a:highlight>
            </a:endParaRPr>
          </a:p>
          <a:p>
            <a:pPr marL="742950" lvl="1" indent="-285750">
              <a:buFontTx/>
              <a:buChar char="-"/>
            </a:pPr>
            <a:r>
              <a:rPr lang="nl-NL" dirty="0">
                <a:highlight>
                  <a:srgbClr val="00FF00"/>
                </a:highlight>
              </a:rPr>
              <a:t>Aantal strategie-uitspraken tussen 3 en 10 </a:t>
            </a:r>
            <a:r>
              <a:rPr lang="nl-NL" dirty="0">
                <a:highlight>
                  <a:srgbClr val="00FF00"/>
                </a:highlight>
                <a:sym typeface="Wingdings" panose="05000000000000000000" pitchFamily="2" charset="2"/>
              </a:rPr>
              <a:t> Uitkomst 15</a:t>
            </a:r>
          </a:p>
          <a:p>
            <a:pPr marL="742950" lvl="1" indent="-285750">
              <a:buFontTx/>
              <a:buChar char="-"/>
            </a:pPr>
            <a:r>
              <a:rPr lang="nl-NL" dirty="0">
                <a:highlight>
                  <a:srgbClr val="FF00FF"/>
                </a:highlight>
                <a:sym typeface="Wingdings" panose="05000000000000000000" pitchFamily="2" charset="2"/>
              </a:rPr>
              <a:t>Missie elementen als aparte kolom opvoeren en uit totaal missie uitspraken halen is nu som van!</a:t>
            </a:r>
            <a:endParaRPr lang="nl-NL" dirty="0">
              <a:highlight>
                <a:srgbClr val="FF00FF"/>
              </a:highlight>
            </a:endParaRP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#3a:</a:t>
            </a:r>
          </a:p>
          <a:p>
            <a:r>
              <a:rPr lang="nl-NL" sz="1400" dirty="0"/>
              <a:t>Dit rapport bevat een overzicht van alle nog niet gevalideerde zingevingsuitspraken van de enterprise.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4714882"/>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5638212"/>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0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9163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456524" cy="369332"/>
          </a:xfrm>
          <a:prstGeom prst="rect">
            <a:avLst/>
          </a:prstGeom>
          <a:solidFill>
            <a:schemeClr val="accent2"/>
          </a:solidFill>
        </p:spPr>
        <p:txBody>
          <a:bodyPr wrap="none" rtlCol="0">
            <a:spAutoFit/>
          </a:bodyPr>
          <a:lstStyle/>
          <a:p>
            <a:r>
              <a:rPr lang="nl-NL" b="1" dirty="0"/>
              <a:t>Rapport #3b – Overzicht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zingeving (zie tekst#3b)</a:t>
            </a:r>
          </a:p>
          <a:p>
            <a:pPr marL="285750" indent="-285750">
              <a:buFontTx/>
              <a:buChar char="-"/>
            </a:pPr>
            <a:r>
              <a:rPr lang="nl-NL" dirty="0"/>
              <a:t>Tabel met </a:t>
            </a:r>
            <a:r>
              <a:rPr lang="nl-NL" b="1" dirty="0"/>
              <a:t>gevalideerde zingevingsuitspraken op de peildatum </a:t>
            </a:r>
            <a:r>
              <a:rPr lang="nl-NL" dirty="0"/>
              <a:t>(zie slide 16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t>Volledige naam</a:t>
            </a: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  Excel (Belang ontbreekt)</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54014"/>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063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034431"/>
            <a:ext cx="11507616" cy="3693319"/>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highlight>
                  <a:srgbClr val="FFFF00"/>
                </a:highlight>
              </a:rPr>
              <a:t>Aantal visie-uitspraken tussen 5 en 30 </a:t>
            </a:r>
            <a:r>
              <a:rPr lang="nl-NL" dirty="0">
                <a:highlight>
                  <a:srgbClr val="FFFF00"/>
                </a:highlight>
                <a:sym typeface="Wingdings" panose="05000000000000000000" pitchFamily="2" charset="2"/>
              </a:rPr>
              <a:t> Nu eerst Zingeving gedaan!</a:t>
            </a:r>
            <a:endParaRPr lang="nl-NL" dirty="0">
              <a:highlight>
                <a:srgbClr val="FFFF00"/>
              </a:highlight>
            </a:endParaRPr>
          </a:p>
          <a:p>
            <a:pPr marL="742950" lvl="1" indent="-285750">
              <a:buFontTx/>
              <a:buChar char="-"/>
            </a:pPr>
            <a:r>
              <a:rPr lang="nl-NL" dirty="0"/>
              <a:t>Aantal kernwaarden tussen 3 en 8</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#3b:</a:t>
            </a:r>
          </a:p>
          <a:p>
            <a:r>
              <a:rPr lang="nl-NL" sz="1400" dirty="0"/>
              <a:t>Dit rapport bevat een overzicht van alle geldende zingevingsuitspraken van de enterprise op een gekozen peildatum.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86038" cy="369332"/>
          </a:xfrm>
          <a:prstGeom prst="rect">
            <a:avLst/>
          </a:prstGeom>
          <a:noFill/>
        </p:spPr>
        <p:txBody>
          <a:bodyPr wrap="none" rtlCol="0">
            <a:spAutoFit/>
          </a:bodyPr>
          <a:lstStyle/>
          <a:p>
            <a:r>
              <a:rPr lang="nl-NL" b="1" dirty="0"/>
              <a:t>Rapporten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585323"/>
          </a:xfrm>
          <a:prstGeom prst="rect">
            <a:avLst/>
          </a:prstGeom>
          <a:noFill/>
        </p:spPr>
        <p:txBody>
          <a:bodyPr wrap="square" rtlCol="0">
            <a:spAutoFit/>
          </a:bodyPr>
          <a:lstStyle/>
          <a:p>
            <a:r>
              <a:rPr lang="nl-NL" b="1" dirty="0"/>
              <a:t>Rapport #4a: Validatie vormgeving</a:t>
            </a:r>
          </a:p>
          <a:p>
            <a:pPr marL="285750" indent="-285750">
              <a:buFontTx/>
              <a:buChar char="-"/>
            </a:pPr>
            <a:r>
              <a:rPr lang="nl-NL" dirty="0"/>
              <a:t>Dit rapport is bedoeld voor een validatiesessie met perspectiefeigenaren</a:t>
            </a:r>
          </a:p>
          <a:p>
            <a:pPr marL="285750" indent="-285750">
              <a:buFontTx/>
              <a:buChar char="-"/>
            </a:pPr>
            <a:r>
              <a:rPr lang="nl-NL" dirty="0"/>
              <a:t>Het bevat </a:t>
            </a:r>
            <a:r>
              <a:rPr lang="nl-NL" b="1" dirty="0"/>
              <a:t>alle </a:t>
            </a:r>
            <a:r>
              <a:rPr lang="nl-NL" b="1" dirty="0" err="1"/>
              <a:t>vormgevingssuitspraken</a:t>
            </a:r>
            <a:r>
              <a:rPr lang="nl-NL" b="1" dirty="0"/>
              <a:t> die nog niet zijn gevalideerd</a:t>
            </a:r>
            <a:r>
              <a:rPr lang="nl-NL" dirty="0"/>
              <a:t>, dit zijn </a:t>
            </a:r>
            <a:r>
              <a:rPr lang="nl-NL" dirty="0" err="1"/>
              <a:t>vormgevingssuitspraken</a:t>
            </a:r>
            <a:r>
              <a:rPr lang="nl-NL" dirty="0"/>
              <a:t>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14-04-22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#4b:  Overzicht vormgeving</a:t>
            </a:r>
          </a:p>
          <a:p>
            <a:pPr marL="285750" indent="-285750">
              <a:buFontTx/>
              <a:buChar char="-"/>
            </a:pPr>
            <a:r>
              <a:rPr lang="nl-NL" dirty="0"/>
              <a:t>Dit rapport is bedoeld als een overzicht van </a:t>
            </a:r>
            <a:r>
              <a:rPr lang="nl-NL" b="1" dirty="0"/>
              <a:t>alle op een peildatum gevalideerde vormgevingsuitspraken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225290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Tree>
    <p:extLst>
      <p:ext uri="{BB962C8B-B14F-4D97-AF65-F5344CB8AC3E}">
        <p14:creationId xmlns:p14="http://schemas.microsoft.com/office/powerpoint/2010/main" val="7092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06693" cy="369332"/>
          </a:xfrm>
          <a:prstGeom prst="rect">
            <a:avLst/>
          </a:prstGeom>
          <a:noFill/>
        </p:spPr>
        <p:txBody>
          <a:bodyPr wrap="none" rtlCol="0">
            <a:spAutoFit/>
          </a:bodyPr>
          <a:lstStyle/>
          <a:p>
            <a:r>
              <a:rPr lang="nl-NL" b="1" dirty="0"/>
              <a:t>Rapport #4a – Validatie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524315"/>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overzicht </a:t>
            </a:r>
            <a:r>
              <a:rPr lang="nl-NL" dirty="0" err="1"/>
              <a:t>validastie</a:t>
            </a:r>
            <a:r>
              <a:rPr lang="nl-NL" dirty="0"/>
              <a:t> vormgeving (zie tekst#4a)</a:t>
            </a:r>
          </a:p>
          <a:p>
            <a:pPr marL="285750" indent="-285750">
              <a:buFontTx/>
              <a:buChar char="-"/>
            </a:pPr>
            <a:r>
              <a:rPr lang="nl-NL" dirty="0"/>
              <a:t>Tabel met </a:t>
            </a:r>
            <a:r>
              <a:rPr lang="nl-NL" b="1" dirty="0"/>
              <a:t>niet gevalideerde vormgevingsuitspraken </a:t>
            </a:r>
            <a:r>
              <a:rPr lang="nl-NL" dirty="0"/>
              <a:t>(zie vorige slide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00FF00"/>
                </a:highlight>
              </a:rPr>
              <a:t>Belang</a:t>
            </a:r>
          </a:p>
          <a:p>
            <a:pPr marL="742950" lvl="1" indent="-285750">
              <a:buFontTx/>
              <a:buChar char="-"/>
            </a:pPr>
            <a:r>
              <a:rPr lang="nl-NL" dirty="0">
                <a:highlight>
                  <a:srgbClr val="FFFF00"/>
                </a:highlight>
              </a:rPr>
              <a:t>Ander perspectief </a:t>
            </a:r>
            <a:r>
              <a:rPr lang="nl-NL" dirty="0">
                <a:highlight>
                  <a:srgbClr val="FFFF00"/>
                </a:highlight>
                <a:sym typeface="Wingdings" panose="05000000000000000000" pitchFamily="2" charset="2"/>
              </a:rPr>
              <a:t> Perspectief 1, Perspectief 2 en Perspectief 3 (maak keuze </a:t>
            </a:r>
            <a:r>
              <a:rPr lang="nl-NL">
                <a:highlight>
                  <a:srgbClr val="FFFF00"/>
                </a:highlight>
                <a:sym typeface="Wingdings" panose="05000000000000000000" pitchFamily="2" charset="2"/>
              </a:rPr>
              <a:t>voor importeren)</a:t>
            </a:r>
            <a:endParaRPr lang="nl-NL" dirty="0">
              <a:highlight>
                <a:srgbClr val="FFFF00"/>
              </a:highlight>
            </a:endParaRPr>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523506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64882"/>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0" y="7420695"/>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31368"/>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#4a:</a:t>
            </a:r>
          </a:p>
          <a:p>
            <a:r>
              <a:rPr lang="nl-NL" sz="1400" dirty="0"/>
              <a:t>Dit rapport bevat een overzicht van alle nog niet gevalideerde vormgevingsuitspraken van de enterprise.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219403"/>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0" y="6253065"/>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11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888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84663" cy="369332"/>
          </a:xfrm>
          <a:prstGeom prst="rect">
            <a:avLst/>
          </a:prstGeom>
          <a:noFill/>
        </p:spPr>
        <p:txBody>
          <a:bodyPr wrap="none" rtlCol="0">
            <a:spAutoFit/>
          </a:bodyPr>
          <a:lstStyle/>
          <a:p>
            <a:r>
              <a:rPr lang="nl-NL" b="1" dirty="0"/>
              <a:t>Rapport #4b – Overzicht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overzicht vormgeving (zie tekst#4b)</a:t>
            </a:r>
          </a:p>
          <a:p>
            <a:pPr marL="285750" indent="-285750">
              <a:buFontTx/>
              <a:buChar char="-"/>
            </a:pPr>
            <a:r>
              <a:rPr lang="nl-NL" dirty="0"/>
              <a:t>Tabel met </a:t>
            </a:r>
            <a:r>
              <a:rPr lang="nl-NL" b="1" dirty="0"/>
              <a:t>gevalideerde zingevingsuitspraken op de peildatum </a:t>
            </a:r>
            <a:r>
              <a:rPr lang="nl-NL" dirty="0"/>
              <a:t>(zie slide 19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endParaRPr lang="nl-NL" strike="sngStrike" dirty="0"/>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80474"/>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456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84295"/>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600438"/>
          </a:xfrm>
          <a:prstGeom prst="rect">
            <a:avLst/>
          </a:prstGeom>
          <a:noFill/>
          <a:ln>
            <a:solidFill>
              <a:schemeClr val="tx1"/>
            </a:solidFill>
          </a:ln>
        </p:spPr>
        <p:txBody>
          <a:bodyPr wrap="square" rtlCol="0">
            <a:spAutoFit/>
          </a:bodyPr>
          <a:lstStyle/>
          <a:p>
            <a:r>
              <a:rPr lang="nl-NL" sz="1400" dirty="0"/>
              <a:t>Tekst #4b:</a:t>
            </a:r>
          </a:p>
          <a:p>
            <a:r>
              <a:rPr lang="nl-NL" sz="1400" dirty="0"/>
              <a:t>Dit rapport bevat een overzicht van alle geldende vormgevingsuitspraken van de enterprise op een gekozen peildatum.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CD1D92C4-1CA4-C5FD-9244-7183D261928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Tree>
    <p:extLst>
      <p:ext uri="{BB962C8B-B14F-4D97-AF65-F5344CB8AC3E}">
        <p14:creationId xmlns:p14="http://schemas.microsoft.com/office/powerpoint/2010/main" val="216062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01720" cy="369332"/>
          </a:xfrm>
          <a:prstGeom prst="rect">
            <a:avLst/>
          </a:prstGeom>
          <a:noFill/>
        </p:spPr>
        <p:txBody>
          <a:bodyPr wrap="none" rtlCol="0">
            <a:spAutoFit/>
          </a:bodyPr>
          <a:lstStyle/>
          <a:p>
            <a:r>
              <a:rPr lang="nl-NL" b="1" dirty="0"/>
              <a:t>Rapport #5 – Matrices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8508098" cy="2308324"/>
          </a:xfrm>
          <a:prstGeom prst="rect">
            <a:avLst/>
          </a:prstGeom>
          <a:noFill/>
        </p:spPr>
        <p:txBody>
          <a:bodyPr wrap="none" rtlCol="0">
            <a:spAutoFit/>
          </a:bodyPr>
          <a:lstStyle/>
          <a:p>
            <a:r>
              <a:rPr lang="nl-NL" b="1" dirty="0"/>
              <a:t>Inhoud</a:t>
            </a:r>
          </a:p>
          <a:p>
            <a:pPr marL="285750" indent="-285750">
              <a:buFontTx/>
              <a:buChar char="-"/>
            </a:pPr>
            <a:r>
              <a:rPr lang="nl-NL" dirty="0" err="1"/>
              <a:t>Voorgedefinieerde</a:t>
            </a:r>
            <a:r>
              <a:rPr lang="nl-NL" dirty="0"/>
              <a:t> matrices zingeving</a:t>
            </a:r>
          </a:p>
          <a:p>
            <a:pPr marL="285750" indent="-285750">
              <a:buFontTx/>
              <a:buChar char="-"/>
            </a:pPr>
            <a:r>
              <a:rPr lang="nl-NL" dirty="0" err="1">
                <a:highlight>
                  <a:srgbClr val="FFFF00"/>
                </a:highlight>
              </a:rPr>
              <a:t>Voorgedefinieerde</a:t>
            </a:r>
            <a:r>
              <a:rPr lang="nl-NL" dirty="0">
                <a:highlight>
                  <a:srgbClr val="FFFF00"/>
                </a:highlight>
              </a:rPr>
              <a:t> matrices vormgeving</a:t>
            </a:r>
          </a:p>
          <a:p>
            <a:pPr marL="285750" indent="-285750">
              <a:buFontTx/>
              <a:buChar char="-"/>
            </a:pPr>
            <a:r>
              <a:rPr lang="nl-NL" dirty="0" err="1"/>
              <a:t>Voorgedefinieerde</a:t>
            </a:r>
            <a:r>
              <a:rPr lang="nl-NL" dirty="0"/>
              <a:t> matrices tussen zingeving en vormgeving</a:t>
            </a:r>
          </a:p>
          <a:p>
            <a:pPr marL="285750" indent="-285750">
              <a:buFontTx/>
              <a:buChar char="-"/>
            </a:pPr>
            <a:endParaRPr lang="nl-NL" dirty="0"/>
          </a:p>
          <a:p>
            <a:pPr marL="285750" indent="-285750">
              <a:buFontTx/>
              <a:buChar char="-"/>
            </a:pPr>
            <a:r>
              <a:rPr lang="nl-NL" dirty="0">
                <a:highlight>
                  <a:srgbClr val="FFFF00"/>
                </a:highlight>
              </a:rPr>
              <a:t>Wens: Selecteren van de </a:t>
            </a:r>
            <a:r>
              <a:rPr lang="nl-NL" dirty="0" err="1">
                <a:highlight>
                  <a:srgbClr val="FFFF00"/>
                </a:highlight>
              </a:rPr>
              <a:t>voorgedefinieerde</a:t>
            </a:r>
            <a:r>
              <a:rPr lang="nl-NL" dirty="0">
                <a:highlight>
                  <a:srgbClr val="FFFF00"/>
                </a:highlight>
              </a:rPr>
              <a:t> matrices die je in het rapport wilt hebben</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landscape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754326"/>
          </a:xfrm>
          <a:prstGeom prst="rect">
            <a:avLst/>
          </a:prstGeom>
          <a:noFill/>
        </p:spPr>
        <p:txBody>
          <a:bodyPr wrap="square" rtlCol="0">
            <a:spAutoFit/>
          </a:bodyPr>
          <a:lstStyle/>
          <a:p>
            <a:r>
              <a:rPr lang="nl-NL" b="1" dirty="0"/>
              <a:t>Opmerkingen</a:t>
            </a:r>
          </a:p>
          <a:p>
            <a:r>
              <a:rPr lang="nl-NL" b="1" dirty="0"/>
              <a:t>- </a:t>
            </a:r>
            <a:r>
              <a:rPr lang="nl-NL" dirty="0">
                <a:highlight>
                  <a:srgbClr val="FFFF00"/>
                </a:highlight>
              </a:rPr>
              <a:t>Matrices vormgeving: richtinggevende uitspraken van twee perspectieven</a:t>
            </a:r>
            <a:r>
              <a:rPr lang="nl-NL" dirty="0"/>
              <a:t> </a:t>
            </a:r>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217227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2875274" cy="369332"/>
          </a:xfrm>
          <a:prstGeom prst="rect">
            <a:avLst/>
          </a:prstGeom>
          <a:noFill/>
        </p:spPr>
        <p:txBody>
          <a:bodyPr wrap="none" rtlCol="0">
            <a:spAutoFit/>
          </a:bodyPr>
          <a:lstStyle/>
          <a:p>
            <a:r>
              <a:rPr lang="nl-NL" dirty="0"/>
              <a:t>Stap 3: Analyseren vraagstuk</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4489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31755" cy="369332"/>
          </a:xfrm>
          <a:prstGeom prst="rect">
            <a:avLst/>
          </a:prstGeom>
          <a:noFill/>
        </p:spPr>
        <p:txBody>
          <a:bodyPr wrap="none" rtlCol="0">
            <a:spAutoFit/>
          </a:bodyPr>
          <a:lstStyle/>
          <a:p>
            <a:r>
              <a:rPr lang="nl-NL" b="1" dirty="0"/>
              <a:t>Rapport #6 – Vraagstukanalyse</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2647584" cy="3139321"/>
          </a:xfrm>
          <a:prstGeom prst="rect">
            <a:avLst/>
          </a:prstGeom>
          <a:noFill/>
        </p:spPr>
        <p:txBody>
          <a:bodyPr wrap="none" rtlCol="0">
            <a:spAutoFit/>
          </a:bodyPr>
          <a:lstStyle/>
          <a:p>
            <a:r>
              <a:rPr lang="nl-NL" b="1" dirty="0"/>
              <a:t>Inhoud</a:t>
            </a:r>
          </a:p>
          <a:p>
            <a:pPr marL="285750" indent="-285750">
              <a:buFontTx/>
              <a:buChar char="-"/>
            </a:pPr>
            <a:r>
              <a:rPr lang="nl-NL" dirty="0"/>
              <a:t>Naam vraagstuk</a:t>
            </a:r>
          </a:p>
          <a:p>
            <a:pPr marL="285750" indent="-285750">
              <a:buFontTx/>
              <a:buChar char="-"/>
            </a:pPr>
            <a:r>
              <a:rPr lang="nl-NL" dirty="0"/>
              <a:t>Omschrijving vraagstuk</a:t>
            </a:r>
          </a:p>
          <a:p>
            <a:pPr marL="285750" indent="-285750">
              <a:buFontTx/>
              <a:buChar char="-"/>
            </a:pPr>
            <a:r>
              <a:rPr lang="nl-NL" dirty="0"/>
              <a:t>Aanleiding</a:t>
            </a:r>
          </a:p>
          <a:p>
            <a:pPr marL="285750" indent="-285750">
              <a:buFontTx/>
              <a:buChar char="-"/>
            </a:pPr>
            <a:r>
              <a:rPr lang="nl-NL" dirty="0"/>
              <a:t>Belang</a:t>
            </a:r>
          </a:p>
          <a:p>
            <a:pPr marL="285750" indent="-285750">
              <a:buFontTx/>
              <a:buChar char="-"/>
            </a:pPr>
            <a:r>
              <a:rPr lang="nl-NL" dirty="0"/>
              <a:t>Urgentie</a:t>
            </a:r>
          </a:p>
          <a:p>
            <a:pPr marL="285750" indent="-285750">
              <a:buFontTx/>
              <a:buChar char="-"/>
            </a:pPr>
            <a:endParaRPr lang="nl-NL" dirty="0"/>
          </a:p>
          <a:p>
            <a:pPr marL="285750" indent="-285750">
              <a:buFontTx/>
              <a:buChar char="-"/>
            </a:pPr>
            <a:r>
              <a:rPr lang="nl-NL" dirty="0"/>
              <a:t>Oorzaken</a:t>
            </a:r>
          </a:p>
          <a:p>
            <a:pPr marL="285750" indent="-285750">
              <a:buFontTx/>
              <a:buChar char="-"/>
            </a:pPr>
            <a:r>
              <a:rPr lang="nl-NL" dirty="0"/>
              <a:t>Implicaties</a:t>
            </a:r>
          </a:p>
          <a:p>
            <a:pPr marL="285750" indent="-285750">
              <a:buFontTx/>
              <a:buChar char="-"/>
            </a:pPr>
            <a:r>
              <a:rPr lang="nl-NL" dirty="0"/>
              <a:t>Risico’s</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a:t>
            </a:r>
            <a:r>
              <a:rPr lang="nl-NL" dirty="0" err="1"/>
              <a:t>portrait</a:t>
            </a: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200329"/>
          </a:xfrm>
          <a:prstGeom prst="rect">
            <a:avLst/>
          </a:prstGeom>
          <a:noFill/>
        </p:spPr>
        <p:txBody>
          <a:bodyPr wrap="square" rtlCol="0">
            <a:spAutoFit/>
          </a:bodyPr>
          <a:lstStyle/>
          <a:p>
            <a:r>
              <a:rPr lang="nl-NL" b="1" dirty="0"/>
              <a:t>Opmerkingen</a:t>
            </a:r>
          </a:p>
          <a:p>
            <a:r>
              <a:rPr lang="nl-NL" b="1" dirty="0"/>
              <a:t>- </a:t>
            </a:r>
            <a:r>
              <a:rPr lang="nl-NL" dirty="0"/>
              <a:t>Aparte kleur voor oorzaken, implicaties en risico’s</a:t>
            </a:r>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509260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4718279" cy="369332"/>
          </a:xfrm>
          <a:prstGeom prst="rect">
            <a:avLst/>
          </a:prstGeom>
          <a:noFill/>
        </p:spPr>
        <p:txBody>
          <a:bodyPr wrap="none" rtlCol="0">
            <a:spAutoFit/>
          </a:bodyPr>
          <a:lstStyle/>
          <a:p>
            <a:r>
              <a:rPr lang="nl-NL" b="1" dirty="0"/>
              <a:t>Rapport #7 – Wijzigingsrapport GEA-</a:t>
            </a:r>
            <a:r>
              <a:rPr lang="nl-NL" b="1" dirty="0" err="1"/>
              <a:t>framework</a:t>
            </a:r>
            <a:endParaRPr lang="nl-NL" b="1" dirty="0"/>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10950626" cy="3416320"/>
          </a:xfrm>
          <a:prstGeom prst="rect">
            <a:avLst/>
          </a:prstGeom>
          <a:noFill/>
        </p:spPr>
        <p:txBody>
          <a:bodyPr wrap="none" rtlCol="0">
            <a:spAutoFit/>
          </a:bodyPr>
          <a:lstStyle/>
          <a:p>
            <a:r>
              <a:rPr lang="nl-NL" b="1" dirty="0"/>
              <a:t>Inhoud</a:t>
            </a:r>
          </a:p>
          <a:p>
            <a:pPr marL="285750" indent="-285750">
              <a:buFontTx/>
              <a:buChar char="-"/>
            </a:pPr>
            <a:r>
              <a:rPr lang="nl-NL" dirty="0"/>
              <a:t>Overzicht van wijzigingen in het GEA-</a:t>
            </a:r>
            <a:r>
              <a:rPr lang="nl-NL" dirty="0" err="1"/>
              <a:t>framework</a:t>
            </a:r>
            <a:r>
              <a:rPr lang="nl-NL" dirty="0"/>
              <a:t>. Dit betreft alle oranje gekleurde elementen uit het metamodel</a:t>
            </a:r>
          </a:p>
          <a:p>
            <a:pPr marL="285750" indent="-285750">
              <a:buFontTx/>
              <a:buChar char="-"/>
            </a:pPr>
            <a:r>
              <a:rPr lang="nl-NL" dirty="0"/>
              <a:t>Wijzigingen kunnen zijn:</a:t>
            </a:r>
          </a:p>
          <a:p>
            <a:pPr marL="742950" lvl="1" indent="-285750">
              <a:buFontTx/>
              <a:buChar char="-"/>
            </a:pPr>
            <a:r>
              <a:rPr lang="nl-NL" dirty="0"/>
              <a:t>Nieuw toegevoegd</a:t>
            </a:r>
          </a:p>
          <a:p>
            <a:pPr marL="742950" lvl="1" indent="-285750">
              <a:buFontTx/>
              <a:buChar char="-"/>
            </a:pPr>
            <a:r>
              <a:rPr lang="nl-NL" dirty="0"/>
              <a:t>Ongeldig verklaard</a:t>
            </a:r>
          </a:p>
          <a:p>
            <a:pPr marL="742950" lvl="1" indent="-285750">
              <a:buFontTx/>
              <a:buChar char="-"/>
            </a:pPr>
            <a:r>
              <a:rPr lang="nl-NL" dirty="0"/>
              <a:t>Gemuteerd (eigenschap of relatie), voorbeelden:</a:t>
            </a:r>
          </a:p>
          <a:p>
            <a:pPr marL="1200150" lvl="2" indent="-285750">
              <a:buFontTx/>
              <a:buChar char="-"/>
            </a:pPr>
            <a:r>
              <a:rPr lang="nl-NL" dirty="0"/>
              <a:t>Eigenschap gewijzigd (bv omschrijving, belang)</a:t>
            </a:r>
          </a:p>
          <a:p>
            <a:pPr marL="1200150" lvl="2" indent="-285750">
              <a:buFontTx/>
              <a:buChar char="-"/>
            </a:pPr>
            <a:r>
              <a:rPr lang="nl-NL" dirty="0"/>
              <a:t>Verplaatst naar ander categorie (bv van principe naar beleidsuitspraak)</a:t>
            </a:r>
          </a:p>
          <a:p>
            <a:pPr marL="1200150" lvl="2" indent="-285750">
              <a:buFontTx/>
              <a:buChar char="-"/>
            </a:pPr>
            <a:r>
              <a:rPr lang="nl-NL" dirty="0"/>
              <a:t>Gekoppeld aan een ander perspectief/kernbegrip</a:t>
            </a:r>
          </a:p>
          <a:p>
            <a:pPr marL="1200150" lvl="2" indent="-285750">
              <a:buFontTx/>
              <a:buChar char="-"/>
            </a:pPr>
            <a:r>
              <a:rPr lang="nl-NL" dirty="0"/>
              <a:t>Etc.</a:t>
            </a:r>
          </a:p>
          <a:p>
            <a:pPr marL="285750" indent="-285750">
              <a:buFontTx/>
              <a:buChar char="-"/>
            </a:pPr>
            <a:r>
              <a:rPr lang="nl-NL" dirty="0"/>
              <a:t>Begin- en einddatum (= de periode waarvan de mutaties worden getoond)</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1200329"/>
          </a:xfrm>
          <a:prstGeom prst="rect">
            <a:avLst/>
          </a:prstGeom>
          <a:noFill/>
        </p:spPr>
        <p:txBody>
          <a:bodyPr wrap="square" rtlCol="0">
            <a:spAutoFit/>
          </a:bodyPr>
          <a:lstStyle/>
          <a:p>
            <a:r>
              <a:rPr lang="nl-NL" b="1" dirty="0"/>
              <a:t>Bijzonderheden opmaak</a:t>
            </a:r>
          </a:p>
          <a:p>
            <a:pPr marL="285750" indent="-285750">
              <a:buFontTx/>
              <a:buChar char="-"/>
            </a:pPr>
            <a:r>
              <a:rPr lang="nl-NL" dirty="0"/>
              <a:t>Oriëntatie: </a:t>
            </a:r>
            <a:r>
              <a:rPr lang="nl-NL" dirty="0" err="1"/>
              <a:t>portrait</a:t>
            </a:r>
            <a:endParaRPr lang="nl-NL" dirty="0"/>
          </a:p>
          <a:p>
            <a:pPr marL="285750" indent="-285750">
              <a:buFontTx/>
              <a:buChar char="-"/>
            </a:pPr>
            <a:r>
              <a:rPr lang="nl-NL" dirty="0"/>
              <a:t>Rapportagehoofdvolgorde: missie, visie, kernwaarde, doelen, strategie, perspectief, kernbegrip, RGU, kernmodel, relevante relatie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477328"/>
          </a:xfrm>
          <a:prstGeom prst="rect">
            <a:avLst/>
          </a:prstGeom>
          <a:noFill/>
        </p:spPr>
        <p:txBody>
          <a:bodyPr wrap="square" rtlCol="0">
            <a:spAutoFit/>
          </a:bodyPr>
          <a:lstStyle/>
          <a:p>
            <a:r>
              <a:rPr lang="nl-NL" b="1" dirty="0"/>
              <a:t>Opmerkingen</a:t>
            </a:r>
          </a:p>
          <a:p>
            <a:r>
              <a:rPr lang="nl-NL" b="1" dirty="0"/>
              <a:t>- </a:t>
            </a:r>
            <a:r>
              <a:rPr lang="nl-NL" dirty="0"/>
              <a:t>Gebruiker kan aangeven begindatum en einddatum. Alle mutaties die binnen dit dit tijdvak zijn aangebracht moeten op het overzicht komen.</a:t>
            </a:r>
          </a:p>
          <a:p>
            <a:pPr marL="285750" indent="-285750">
              <a:buFontTx/>
              <a:buChar char="-"/>
            </a:pPr>
            <a:endParaRPr lang="nl-NL" dirty="0"/>
          </a:p>
          <a:p>
            <a:pPr marL="742950" lvl="1" indent="-285750">
              <a:buFontTx/>
              <a:buChar char="-"/>
            </a:pPr>
            <a:endParaRPr lang="nl-NL" dirty="0"/>
          </a:p>
        </p:txBody>
      </p:sp>
      <p:sp>
        <p:nvSpPr>
          <p:cNvPr id="2" name="Tekstvak 1">
            <a:extLst>
              <a:ext uri="{FF2B5EF4-FFF2-40B4-BE49-F238E27FC236}">
                <a16:creationId xmlns:a16="http://schemas.microsoft.com/office/drawing/2014/main" id="{B6B60C8B-8453-2B4B-83E4-C4B1E8283992}"/>
              </a:ext>
            </a:extLst>
          </p:cNvPr>
          <p:cNvSpPr txBox="1"/>
          <p:nvPr/>
        </p:nvSpPr>
        <p:spPr>
          <a:xfrm>
            <a:off x="337381" y="9191296"/>
            <a:ext cx="4228850" cy="369332"/>
          </a:xfrm>
          <a:prstGeom prst="rect">
            <a:avLst/>
          </a:prstGeom>
          <a:noFill/>
        </p:spPr>
        <p:txBody>
          <a:bodyPr wrap="none" rtlCol="0">
            <a:spAutoFit/>
          </a:bodyPr>
          <a:lstStyle/>
          <a:p>
            <a:r>
              <a:rPr lang="nl-NL" dirty="0"/>
              <a:t>Versie: 1.  Datum laatst gewijzigd: 10-11-21</a:t>
            </a:r>
          </a:p>
        </p:txBody>
      </p:sp>
    </p:spTree>
    <p:extLst>
      <p:ext uri="{BB962C8B-B14F-4D97-AF65-F5344CB8AC3E}">
        <p14:creationId xmlns:p14="http://schemas.microsoft.com/office/powerpoint/2010/main" val="79904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94747" cy="369332"/>
          </a:xfrm>
          <a:prstGeom prst="rect">
            <a:avLst/>
          </a:prstGeom>
          <a:noFill/>
        </p:spPr>
        <p:txBody>
          <a:bodyPr wrap="none" rtlCol="0">
            <a:spAutoFit/>
          </a:bodyPr>
          <a:lstStyle/>
          <a:p>
            <a:r>
              <a:rPr lang="nl-NL" dirty="0"/>
              <a:t>Stap 4: Ontwikkelen integrale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78867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49799" cy="369332"/>
          </a:xfrm>
          <a:prstGeom prst="rect">
            <a:avLst/>
          </a:prstGeom>
          <a:noFill/>
        </p:spPr>
        <p:txBody>
          <a:bodyPr wrap="none" rtlCol="0">
            <a:spAutoFit/>
          </a:bodyPr>
          <a:lstStyle/>
          <a:p>
            <a:r>
              <a:rPr lang="nl-NL" dirty="0"/>
              <a:t>Stap 5: Maken realisatieplan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276902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959948" cy="369332"/>
          </a:xfrm>
          <a:prstGeom prst="rect">
            <a:avLst/>
          </a:prstGeom>
          <a:noFill/>
        </p:spPr>
        <p:txBody>
          <a:bodyPr wrap="none" rtlCol="0">
            <a:spAutoFit/>
          </a:bodyPr>
          <a:lstStyle/>
          <a:p>
            <a:r>
              <a:rPr lang="nl-NL" dirty="0"/>
              <a:t>Stap 5: Onderbrengen ontwikkelingen in portfolio</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grpSp>
        <p:nvGrpSpPr>
          <p:cNvPr id="116" name="Groep 115">
            <a:extLst>
              <a:ext uri="{FF2B5EF4-FFF2-40B4-BE49-F238E27FC236}">
                <a16:creationId xmlns:a16="http://schemas.microsoft.com/office/drawing/2014/main" id="{FF5B703A-D008-1E43-B92A-137067AB64AD}"/>
              </a:ext>
            </a:extLst>
          </p:cNvPr>
          <p:cNvGrpSpPr/>
          <p:nvPr/>
        </p:nvGrpSpPr>
        <p:grpSpPr>
          <a:xfrm>
            <a:off x="6351400" y="106120"/>
            <a:ext cx="7636320" cy="8078760"/>
            <a:chOff x="6351400" y="106120"/>
            <a:chExt cx="7636320" cy="8078760"/>
          </a:xfrm>
        </p:grpSpPr>
        <mc:AlternateContent xmlns:mc="http://schemas.openxmlformats.org/markup-compatibility/2006" xmlns:p14="http://schemas.microsoft.com/office/powerpoint/2010/main">
          <mc:Choice Requires="p14">
            <p:contentPart p14:bwMode="auto" r:id="rId2">
              <p14:nvContentPartPr>
                <p14:cNvPr id="2" name="Inkt 1">
                  <a:extLst>
                    <a:ext uri="{FF2B5EF4-FFF2-40B4-BE49-F238E27FC236}">
                      <a16:creationId xmlns:a16="http://schemas.microsoft.com/office/drawing/2014/main" id="{B0EF7F7F-5F8C-D14B-B682-ED9F1890B69C}"/>
                    </a:ext>
                  </a:extLst>
                </p14:cNvPr>
                <p14:cNvContentPartPr/>
                <p14:nvPr/>
              </p14:nvContentPartPr>
              <p14:xfrm>
                <a:off x="6351400" y="106120"/>
                <a:ext cx="7636320" cy="8078760"/>
              </p14:xfrm>
            </p:contentPart>
          </mc:Choice>
          <mc:Fallback xmlns="">
            <p:pic>
              <p:nvPicPr>
                <p:cNvPr id="2" name="Inkt 1">
                  <a:extLst>
                    <a:ext uri="{FF2B5EF4-FFF2-40B4-BE49-F238E27FC236}">
                      <a16:creationId xmlns:a16="http://schemas.microsoft.com/office/drawing/2014/main" id="{B0EF7F7F-5F8C-D14B-B682-ED9F1890B69C}"/>
                    </a:ext>
                  </a:extLst>
                </p:cNvPr>
                <p:cNvPicPr/>
                <p:nvPr/>
              </p:nvPicPr>
              <p:blipFill>
                <a:blip r:embed="rId3"/>
                <a:stretch>
                  <a:fillRect/>
                </a:stretch>
              </p:blipFill>
              <p:spPr>
                <a:xfrm>
                  <a:off x="6342400" y="97480"/>
                  <a:ext cx="7653960" cy="809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t 2">
                  <a:extLst>
                    <a:ext uri="{FF2B5EF4-FFF2-40B4-BE49-F238E27FC236}">
                      <a16:creationId xmlns:a16="http://schemas.microsoft.com/office/drawing/2014/main" id="{62F9B31A-CB5C-A648-BC61-743B58E2A40C}"/>
                    </a:ext>
                  </a:extLst>
                </p14:cNvPr>
                <p14:cNvContentPartPr/>
                <p14:nvPr/>
              </p14:nvContentPartPr>
              <p14:xfrm>
                <a:off x="9845560" y="165520"/>
                <a:ext cx="360" cy="360"/>
              </p14:xfrm>
            </p:contentPart>
          </mc:Choice>
          <mc:Fallback xmlns="">
            <p:pic>
              <p:nvPicPr>
                <p:cNvPr id="3" name="Inkt 2">
                  <a:extLst>
                    <a:ext uri="{FF2B5EF4-FFF2-40B4-BE49-F238E27FC236}">
                      <a16:creationId xmlns:a16="http://schemas.microsoft.com/office/drawing/2014/main" id="{62F9B31A-CB5C-A648-BC61-743B58E2A40C}"/>
                    </a:ext>
                  </a:extLst>
                </p:cNvPr>
                <p:cNvPicPr/>
                <p:nvPr/>
              </p:nvPicPr>
              <p:blipFill>
                <a:blip r:embed="rId5"/>
                <a:stretch>
                  <a:fillRect/>
                </a:stretch>
              </p:blipFill>
              <p:spPr>
                <a:xfrm>
                  <a:off x="9836920" y="15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t 3">
                  <a:extLst>
                    <a:ext uri="{FF2B5EF4-FFF2-40B4-BE49-F238E27FC236}">
                      <a16:creationId xmlns:a16="http://schemas.microsoft.com/office/drawing/2014/main" id="{F120F2F3-F63B-6F42-AA4D-C42298219252}"/>
                    </a:ext>
                  </a:extLst>
                </p14:cNvPr>
                <p14:cNvContentPartPr/>
                <p14:nvPr/>
              </p14:nvContentPartPr>
              <p14:xfrm>
                <a:off x="9845560" y="165520"/>
                <a:ext cx="360" cy="360"/>
              </p14:xfrm>
            </p:contentPart>
          </mc:Choice>
          <mc:Fallback xmlns="">
            <p:pic>
              <p:nvPicPr>
                <p:cNvPr id="4" name="Inkt 3">
                  <a:extLst>
                    <a:ext uri="{FF2B5EF4-FFF2-40B4-BE49-F238E27FC236}">
                      <a16:creationId xmlns:a16="http://schemas.microsoft.com/office/drawing/2014/main" id="{F120F2F3-F63B-6F42-AA4D-C42298219252}"/>
                    </a:ext>
                  </a:extLst>
                </p:cNvPr>
                <p:cNvPicPr/>
                <p:nvPr/>
              </p:nvPicPr>
              <p:blipFill>
                <a:blip r:embed="rId5"/>
                <a:stretch>
                  <a:fillRect/>
                </a:stretch>
              </p:blipFill>
              <p:spPr>
                <a:xfrm>
                  <a:off x="9836920" y="156520"/>
                  <a:ext cx="18000" cy="18000"/>
                </a:xfrm>
                <a:prstGeom prst="rect">
                  <a:avLst/>
                </a:prstGeom>
              </p:spPr>
            </p:pic>
          </mc:Fallback>
        </mc:AlternateContent>
      </p:grpSp>
    </p:spTree>
    <p:extLst>
      <p:ext uri="{BB962C8B-B14F-4D97-AF65-F5344CB8AC3E}">
        <p14:creationId xmlns:p14="http://schemas.microsoft.com/office/powerpoint/2010/main" val="35502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
        <p:nvSpPr>
          <p:cNvPr id="115" name="Ovaal 114">
            <a:extLst>
              <a:ext uri="{FF2B5EF4-FFF2-40B4-BE49-F238E27FC236}">
                <a16:creationId xmlns:a16="http://schemas.microsoft.com/office/drawing/2014/main" id="{0372077A-12EB-464B-8F6F-EBEE6B08D78C}"/>
              </a:ext>
            </a:extLst>
          </p:cNvPr>
          <p:cNvSpPr/>
          <p:nvPr/>
        </p:nvSpPr>
        <p:spPr>
          <a:xfrm>
            <a:off x="846911" y="103624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cxnSp>
        <p:nvCxnSpPr>
          <p:cNvPr id="6" name="Rechte verbindingslijn 5">
            <a:extLst>
              <a:ext uri="{FF2B5EF4-FFF2-40B4-BE49-F238E27FC236}">
                <a16:creationId xmlns:a16="http://schemas.microsoft.com/office/drawing/2014/main" id="{640F0818-E877-EA49-8838-D47F3C55B3CE}"/>
              </a:ext>
            </a:extLst>
          </p:cNvPr>
          <p:cNvCxnSpPr>
            <a:cxnSpLocks/>
            <a:stCxn id="115" idx="4"/>
            <a:endCxn id="19" idx="0"/>
          </p:cNvCxnSpPr>
          <p:nvPr/>
        </p:nvCxnSpPr>
        <p:spPr>
          <a:xfrm>
            <a:off x="1315730" y="1709103"/>
            <a:ext cx="399413" cy="26902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8668D40C-B840-A541-A132-A844819CD76E}"/>
              </a:ext>
            </a:extLst>
          </p:cNvPr>
          <p:cNvCxnSpPr>
            <a:cxnSpLocks/>
            <a:stCxn id="115" idx="7"/>
            <a:endCxn id="8" idx="2"/>
          </p:cNvCxnSpPr>
          <p:nvPr/>
        </p:nvCxnSpPr>
        <p:spPr>
          <a:xfrm flipV="1">
            <a:off x="1647234" y="440645"/>
            <a:ext cx="3985708" cy="69413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Vrije vorm 53">
            <a:extLst>
              <a:ext uri="{FF2B5EF4-FFF2-40B4-BE49-F238E27FC236}">
                <a16:creationId xmlns:a16="http://schemas.microsoft.com/office/drawing/2014/main" id="{3765485E-E8D5-A54A-B1A2-2CA5A40FEB6F}"/>
              </a:ext>
            </a:extLst>
          </p:cNvPr>
          <p:cNvSpPr/>
          <p:nvPr/>
        </p:nvSpPr>
        <p:spPr>
          <a:xfrm>
            <a:off x="1591294" y="1650670"/>
            <a:ext cx="1935677" cy="2945081"/>
          </a:xfrm>
          <a:custGeom>
            <a:avLst/>
            <a:gdLst>
              <a:gd name="connsiteX0" fmla="*/ 0 w 1935677"/>
              <a:gd name="connsiteY0" fmla="*/ 0 h 2945081"/>
              <a:gd name="connsiteX1" fmla="*/ 795646 w 1935677"/>
              <a:gd name="connsiteY1" fmla="*/ 2648198 h 2945081"/>
              <a:gd name="connsiteX2" fmla="*/ 1935677 w 1935677"/>
              <a:gd name="connsiteY2" fmla="*/ 2945081 h 2945081"/>
            </a:gdLst>
            <a:ahLst/>
            <a:cxnLst>
              <a:cxn ang="0">
                <a:pos x="connsiteX0" y="connsiteY0"/>
              </a:cxn>
              <a:cxn ang="0">
                <a:pos x="connsiteX1" y="connsiteY1"/>
              </a:cxn>
              <a:cxn ang="0">
                <a:pos x="connsiteX2" y="connsiteY2"/>
              </a:cxn>
            </a:cxnLst>
            <a:rect l="l" t="t" r="r" b="b"/>
            <a:pathLst>
              <a:path w="1935677" h="2945081">
                <a:moveTo>
                  <a:pt x="0" y="0"/>
                </a:moveTo>
                <a:lnTo>
                  <a:pt x="795646" y="2648198"/>
                </a:lnTo>
                <a:lnTo>
                  <a:pt x="1935677" y="2945081"/>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9" name="Vrije vorm 68">
            <a:extLst>
              <a:ext uri="{FF2B5EF4-FFF2-40B4-BE49-F238E27FC236}">
                <a16:creationId xmlns:a16="http://schemas.microsoft.com/office/drawing/2014/main" id="{CC7E3E86-ABDE-B443-85ED-F94F08C1E246}"/>
              </a:ext>
            </a:extLst>
          </p:cNvPr>
          <p:cNvSpPr/>
          <p:nvPr/>
        </p:nvSpPr>
        <p:spPr>
          <a:xfrm>
            <a:off x="1769423" y="1330036"/>
            <a:ext cx="3883232" cy="1080655"/>
          </a:xfrm>
          <a:custGeom>
            <a:avLst/>
            <a:gdLst>
              <a:gd name="connsiteX0" fmla="*/ 0 w 3883232"/>
              <a:gd name="connsiteY0" fmla="*/ 71252 h 1080655"/>
              <a:gd name="connsiteX1" fmla="*/ 3586348 w 3883232"/>
              <a:gd name="connsiteY1" fmla="*/ 0 h 1080655"/>
              <a:gd name="connsiteX2" fmla="*/ 3883232 w 3883232"/>
              <a:gd name="connsiteY2" fmla="*/ 1080655 h 1080655"/>
            </a:gdLst>
            <a:ahLst/>
            <a:cxnLst>
              <a:cxn ang="0">
                <a:pos x="connsiteX0" y="connsiteY0"/>
              </a:cxn>
              <a:cxn ang="0">
                <a:pos x="connsiteX1" y="connsiteY1"/>
              </a:cxn>
              <a:cxn ang="0">
                <a:pos x="connsiteX2" y="connsiteY2"/>
              </a:cxn>
            </a:cxnLst>
            <a:rect l="l" t="t" r="r" b="b"/>
            <a:pathLst>
              <a:path w="3883232" h="1080655">
                <a:moveTo>
                  <a:pt x="0" y="71252"/>
                </a:moveTo>
                <a:lnTo>
                  <a:pt x="3586348" y="0"/>
                </a:lnTo>
                <a:lnTo>
                  <a:pt x="3883232" y="108065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0" name="Vrije vorm 69">
            <a:extLst>
              <a:ext uri="{FF2B5EF4-FFF2-40B4-BE49-F238E27FC236}">
                <a16:creationId xmlns:a16="http://schemas.microsoft.com/office/drawing/2014/main" id="{EB77E05D-4C8B-B14D-8BEC-7E65E6C40471}"/>
              </a:ext>
            </a:extLst>
          </p:cNvPr>
          <p:cNvSpPr/>
          <p:nvPr/>
        </p:nvSpPr>
        <p:spPr>
          <a:xfrm>
            <a:off x="1472540" y="59377"/>
            <a:ext cx="10628416" cy="4215740"/>
          </a:xfrm>
          <a:custGeom>
            <a:avLst/>
            <a:gdLst>
              <a:gd name="connsiteX0" fmla="*/ 0 w 10628416"/>
              <a:gd name="connsiteY0" fmla="*/ 985652 h 4215740"/>
              <a:gd name="connsiteX1" fmla="*/ 4227616 w 10628416"/>
              <a:gd name="connsiteY1" fmla="*/ 0 h 4215740"/>
              <a:gd name="connsiteX2" fmla="*/ 10189029 w 10628416"/>
              <a:gd name="connsiteY2" fmla="*/ 47501 h 4215740"/>
              <a:gd name="connsiteX3" fmla="*/ 10628416 w 10628416"/>
              <a:gd name="connsiteY3" fmla="*/ 4215740 h 4215740"/>
            </a:gdLst>
            <a:ahLst/>
            <a:cxnLst>
              <a:cxn ang="0">
                <a:pos x="connsiteX0" y="connsiteY0"/>
              </a:cxn>
              <a:cxn ang="0">
                <a:pos x="connsiteX1" y="connsiteY1"/>
              </a:cxn>
              <a:cxn ang="0">
                <a:pos x="connsiteX2" y="connsiteY2"/>
              </a:cxn>
              <a:cxn ang="0">
                <a:pos x="connsiteX3" y="connsiteY3"/>
              </a:cxn>
            </a:cxnLst>
            <a:rect l="l" t="t" r="r" b="b"/>
            <a:pathLst>
              <a:path w="10628416" h="4215740">
                <a:moveTo>
                  <a:pt x="0" y="985652"/>
                </a:moveTo>
                <a:lnTo>
                  <a:pt x="4227616" y="0"/>
                </a:lnTo>
                <a:lnTo>
                  <a:pt x="10189029" y="47501"/>
                </a:lnTo>
                <a:lnTo>
                  <a:pt x="10628416" y="421574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6" name="Vrije vorm 75">
            <a:extLst>
              <a:ext uri="{FF2B5EF4-FFF2-40B4-BE49-F238E27FC236}">
                <a16:creationId xmlns:a16="http://schemas.microsoft.com/office/drawing/2014/main" id="{3D248930-96D3-4F4E-9F9D-9FB522B2AC89}"/>
              </a:ext>
            </a:extLst>
          </p:cNvPr>
          <p:cNvSpPr/>
          <p:nvPr/>
        </p:nvSpPr>
        <p:spPr>
          <a:xfrm>
            <a:off x="368135" y="1615044"/>
            <a:ext cx="8930244" cy="7695211"/>
          </a:xfrm>
          <a:custGeom>
            <a:avLst/>
            <a:gdLst>
              <a:gd name="connsiteX0" fmla="*/ 605642 w 8930244"/>
              <a:gd name="connsiteY0" fmla="*/ 0 h 7695211"/>
              <a:gd name="connsiteX1" fmla="*/ 0 w 8930244"/>
              <a:gd name="connsiteY1" fmla="*/ 878774 h 7695211"/>
              <a:gd name="connsiteX2" fmla="*/ 11875 w 8930244"/>
              <a:gd name="connsiteY2" fmla="*/ 7695211 h 7695211"/>
              <a:gd name="connsiteX3" fmla="*/ 8930244 w 8930244"/>
              <a:gd name="connsiteY3" fmla="*/ 7683335 h 7695211"/>
              <a:gd name="connsiteX4" fmla="*/ 8906494 w 8930244"/>
              <a:gd name="connsiteY4" fmla="*/ 7291450 h 769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244" h="7695211">
                <a:moveTo>
                  <a:pt x="605642" y="0"/>
                </a:moveTo>
                <a:lnTo>
                  <a:pt x="0" y="878774"/>
                </a:lnTo>
                <a:cubicBezTo>
                  <a:pt x="3958" y="3150920"/>
                  <a:pt x="7917" y="5423065"/>
                  <a:pt x="11875" y="7695211"/>
                </a:cubicBezTo>
                <a:lnTo>
                  <a:pt x="8930244" y="7683335"/>
                </a:lnTo>
                <a:lnTo>
                  <a:pt x="8906494" y="729145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
        <p:nvSpPr>
          <p:cNvPr id="78" name="Tekstvak 77">
            <a:extLst>
              <a:ext uri="{FF2B5EF4-FFF2-40B4-BE49-F238E27FC236}">
                <a16:creationId xmlns:a16="http://schemas.microsoft.com/office/drawing/2014/main" id="{CDDC17A9-73D7-2F4B-A753-AEB410C0DC54}"/>
              </a:ext>
            </a:extLst>
          </p:cNvPr>
          <p:cNvSpPr txBox="1"/>
          <p:nvPr/>
        </p:nvSpPr>
        <p:spPr>
          <a:xfrm>
            <a:off x="10039737" y="6925125"/>
            <a:ext cx="2534711" cy="2092881"/>
          </a:xfrm>
          <a:prstGeom prst="rect">
            <a:avLst/>
          </a:prstGeom>
          <a:noFill/>
          <a:ln>
            <a:solidFill>
              <a:schemeClr val="accent1"/>
            </a:solidFill>
          </a:ln>
        </p:spPr>
        <p:txBody>
          <a:bodyPr wrap="square" rtlCol="0">
            <a:spAutoFit/>
          </a:bodyPr>
          <a:lstStyle/>
          <a:p>
            <a:r>
              <a:rPr lang="nl-NL" sz="1000" dirty="0"/>
              <a:t>In dit model is aangegeven via welke entiteiten we de (eenduidige) koppeling met een enterprise leggen. In beginsel zijn alle entiteiten gekoppeld aan één enterprise, in de implementatie is het niet nodig om alle entiteiten aan de entiteit ‘enterprise’ te koppelen. In dit schema staan de minimaal noodzakelijke relaties weergegeven. De overige entiteiten zijn eenduidig verbonden met een entiteit die rechtstreeks is gekoppeld aan de entiteit ’enterprise’ en zijn daarmee indirect ook gekoppeld aan de betreffende enterprise </a:t>
            </a:r>
          </a:p>
        </p:txBody>
      </p:sp>
      <p:cxnSp>
        <p:nvCxnSpPr>
          <p:cNvPr id="126" name="Rechte verbindingslijn 125">
            <a:extLst>
              <a:ext uri="{FF2B5EF4-FFF2-40B4-BE49-F238E27FC236}">
                <a16:creationId xmlns:a16="http://schemas.microsoft.com/office/drawing/2014/main" id="{7E27E41E-3457-AB4F-AE3B-54F21BC5B44C}"/>
              </a:ext>
            </a:extLst>
          </p:cNvPr>
          <p:cNvCxnSpPr>
            <a:cxnSpLocks/>
            <a:endCxn id="9" idx="1"/>
          </p:cNvCxnSpPr>
          <p:nvPr/>
        </p:nvCxnSpPr>
        <p:spPr>
          <a:xfrm flipV="1">
            <a:off x="1769423" y="1204456"/>
            <a:ext cx="4401758" cy="248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0" name="Vrije vorm 39">
            <a:extLst>
              <a:ext uri="{FF2B5EF4-FFF2-40B4-BE49-F238E27FC236}">
                <a16:creationId xmlns:a16="http://schemas.microsoft.com/office/drawing/2014/main" id="{3DB3FA9B-37B2-7849-BADE-51C6F2C32C9B}"/>
              </a:ext>
            </a:extLst>
          </p:cNvPr>
          <p:cNvSpPr/>
          <p:nvPr/>
        </p:nvSpPr>
        <p:spPr>
          <a:xfrm>
            <a:off x="1724628" y="1539433"/>
            <a:ext cx="3993266" cy="1898248"/>
          </a:xfrm>
          <a:custGeom>
            <a:avLst/>
            <a:gdLst>
              <a:gd name="connsiteX0" fmla="*/ 0 w 3993266"/>
              <a:gd name="connsiteY0" fmla="*/ 0 h 1898248"/>
              <a:gd name="connsiteX1" fmla="*/ 2025569 w 3993266"/>
              <a:gd name="connsiteY1" fmla="*/ 335666 h 1898248"/>
              <a:gd name="connsiteX2" fmla="*/ 3993266 w 3993266"/>
              <a:gd name="connsiteY2" fmla="*/ 1898248 h 1898248"/>
            </a:gdLst>
            <a:ahLst/>
            <a:cxnLst>
              <a:cxn ang="0">
                <a:pos x="connsiteX0" y="connsiteY0"/>
              </a:cxn>
              <a:cxn ang="0">
                <a:pos x="connsiteX1" y="connsiteY1"/>
              </a:cxn>
              <a:cxn ang="0">
                <a:pos x="connsiteX2" y="connsiteY2"/>
              </a:cxn>
            </a:cxnLst>
            <a:rect l="l" t="t" r="r" b="b"/>
            <a:pathLst>
              <a:path w="3993266" h="1898248">
                <a:moveTo>
                  <a:pt x="0" y="0"/>
                </a:moveTo>
                <a:lnTo>
                  <a:pt x="2025569" y="335666"/>
                </a:lnTo>
                <a:lnTo>
                  <a:pt x="3993266" y="1898248"/>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23318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809828188"/>
              </p:ext>
            </p:extLst>
          </p:nvPr>
        </p:nvGraphicFramePr>
        <p:xfrm>
          <a:off x="236482" y="311270"/>
          <a:ext cx="12360166" cy="7818120"/>
        </p:xfrm>
        <a:graphic>
          <a:graphicData uri="http://schemas.openxmlformats.org/drawingml/2006/table">
            <a:tbl>
              <a:tblPr firstRow="1" bandRow="1">
                <a:tableStyleId>{5C22544A-7EE6-4342-B048-85BDC9FD1C3A}</a:tableStyleId>
              </a:tblPr>
              <a:tblGrid>
                <a:gridCol w="804416">
                  <a:extLst>
                    <a:ext uri="{9D8B030D-6E8A-4147-A177-3AD203B41FA5}">
                      <a16:colId xmlns:a16="http://schemas.microsoft.com/office/drawing/2014/main" val="4136878025"/>
                    </a:ext>
                  </a:extLst>
                </a:gridCol>
                <a:gridCol w="3996323">
                  <a:extLst>
                    <a:ext uri="{9D8B030D-6E8A-4147-A177-3AD203B41FA5}">
                      <a16:colId xmlns:a16="http://schemas.microsoft.com/office/drawing/2014/main" val="99157685"/>
                    </a:ext>
                  </a:extLst>
                </a:gridCol>
                <a:gridCol w="3834063">
                  <a:extLst>
                    <a:ext uri="{9D8B030D-6E8A-4147-A177-3AD203B41FA5}">
                      <a16:colId xmlns:a16="http://schemas.microsoft.com/office/drawing/2014/main" val="2180742915"/>
                    </a:ext>
                  </a:extLst>
                </a:gridCol>
                <a:gridCol w="3725364">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a:t>
                      </a:r>
                    </a:p>
                  </a:txBody>
                  <a:tcPr/>
                </a:tc>
                <a:tc>
                  <a:txBody>
                    <a:bodyPr/>
                    <a:lstStyle/>
                    <a:p>
                      <a:r>
                        <a:rPr lang="nl-NL" sz="1100" dirty="0"/>
                        <a:t>Relatienaam: vervulling</a:t>
                      </a:r>
                    </a:p>
                    <a:p>
                      <a:r>
                        <a:rPr lang="nl-NL" sz="1100" dirty="0"/>
                        <a:t>Heen: </a:t>
                      </a:r>
                      <a:r>
                        <a:rPr lang="nl-NL" sz="1100" b="1" dirty="0"/>
                        <a:t>Stakeholder</a:t>
                      </a:r>
                      <a:r>
                        <a:rPr lang="nl-NL" sz="1100" dirty="0"/>
                        <a:t> vervult </a:t>
                      </a:r>
                      <a:r>
                        <a:rPr lang="nl-NL" sz="1100" b="1" dirty="0"/>
                        <a:t>Rol</a:t>
                      </a:r>
                    </a:p>
                    <a:p>
                      <a:r>
                        <a:rPr lang="nl-NL" sz="1100" dirty="0"/>
                        <a:t>Terug: </a:t>
                      </a:r>
                      <a:r>
                        <a:rPr lang="nl-NL" sz="1100" b="1" dirty="0"/>
                        <a:t>Rol</a:t>
                      </a:r>
                      <a:r>
                        <a:rPr lang="nl-NL" sz="1100" dirty="0"/>
                        <a:t> wordt vervuld door </a:t>
                      </a:r>
                      <a:r>
                        <a:rPr lang="nl-NL" sz="1100" b="1" dirty="0"/>
                        <a:t>Stakeholder</a:t>
                      </a:r>
                    </a:p>
                  </a:txBody>
                  <a:tcPr/>
                </a:tc>
                <a:tc>
                  <a:txBody>
                    <a:bodyPr/>
                    <a:lstStyle/>
                    <a:p>
                      <a:r>
                        <a:rPr lang="nl-NL" sz="1100" dirty="0"/>
                        <a:t>Stakeholder kan meerdere rollen vervullen</a:t>
                      </a:r>
                    </a:p>
                    <a:p>
                      <a:r>
                        <a:rPr lang="nl-NL" sz="1100" dirty="0"/>
                        <a:t>Rol kan door meerdere stakeholders worden vervuld</a:t>
                      </a:r>
                    </a:p>
                  </a:txBody>
                  <a:tcPr/>
                </a:tc>
                <a:tc>
                  <a:txBody>
                    <a:bodyPr/>
                    <a:lstStyle/>
                    <a:p>
                      <a:r>
                        <a:rPr lang="nl-NL" sz="1100" dirty="0"/>
                        <a:t>Tabblad ‘Opdracht’. Hier staan de stakeholders, met twee rollen (Kernteamlid en Perspectiefeigenaar). </a:t>
                      </a:r>
                    </a:p>
                  </a:txBody>
                  <a:tcPr/>
                </a:tc>
                <a:extLst>
                  <a:ext uri="{0D108BD9-81ED-4DB2-BD59-A6C34878D82A}">
                    <a16:rowId xmlns:a16="http://schemas.microsoft.com/office/drawing/2014/main" val="932937206"/>
                  </a:ext>
                </a:extLst>
              </a:tr>
              <a:tr h="370840">
                <a:tc>
                  <a:txBody>
                    <a:bodyPr/>
                    <a:lstStyle/>
                    <a:p>
                      <a:r>
                        <a:rPr lang="nl-NL" sz="1100" dirty="0"/>
                        <a:t>2</a:t>
                      </a:r>
                    </a:p>
                  </a:txBody>
                  <a:tcPr/>
                </a:tc>
                <a:tc>
                  <a:txBody>
                    <a:bodyPr/>
                    <a:lstStyle/>
                    <a:p>
                      <a:r>
                        <a:rPr lang="nl-NL" sz="1100" dirty="0"/>
                        <a:t>Relatienaam: perspectiefeigenaarschap</a:t>
                      </a:r>
                    </a:p>
                    <a:p>
                      <a:r>
                        <a:rPr lang="nl-NL" sz="1100" b="1" dirty="0"/>
                        <a:t>Stakeholder</a:t>
                      </a:r>
                      <a:r>
                        <a:rPr lang="nl-NL" sz="1100" dirty="0"/>
                        <a:t> vervult </a:t>
                      </a:r>
                      <a:r>
                        <a:rPr lang="nl-NL" sz="1100" b="1" dirty="0"/>
                        <a:t>Rol</a:t>
                      </a:r>
                      <a:r>
                        <a:rPr lang="nl-NL" sz="1100" dirty="0"/>
                        <a:t> voor </a:t>
                      </a:r>
                      <a:r>
                        <a:rPr lang="nl-NL" sz="1100" b="1" dirty="0"/>
                        <a:t>Perspectief</a:t>
                      </a:r>
                    </a:p>
                  </a:txBody>
                  <a:tcPr/>
                </a:tc>
                <a:tc>
                  <a:txBody>
                    <a:bodyPr/>
                    <a:lstStyle/>
                    <a:p>
                      <a:r>
                        <a:rPr lang="nl-NL" sz="1100" dirty="0"/>
                        <a:t>Relatie tussen stakeholder,  rol en perspectief kan alleen worden gelegd als de rol=perspectiefeigenaar</a:t>
                      </a:r>
                    </a:p>
                    <a:p>
                      <a:r>
                        <a:rPr lang="nl-NL" sz="1100" dirty="0"/>
                        <a:t>Een stakeholder kan voor meerdere perspectieven de rol van perspectiefeigenaar vervullen</a:t>
                      </a:r>
                    </a:p>
                    <a:p>
                      <a:r>
                        <a:rPr lang="nl-NL" sz="1100" dirty="0"/>
                        <a:t>Een perspectief kan meerdere stakeholders in de rol van perspectiefeigenaar hebben</a:t>
                      </a:r>
                    </a:p>
                  </a:txBody>
                  <a:tcPr/>
                </a:tc>
                <a:tc>
                  <a:txBody>
                    <a:bodyPr/>
                    <a:lstStyle/>
                    <a:p>
                      <a:r>
                        <a:rPr lang="nl-NL" sz="1100" dirty="0"/>
                        <a:t>Tabblad ‘Opdracht’, in kolom F (vanaf F25) staan de perspectieven van de stakeholders met de rol perspectiefeigenaar</a:t>
                      </a:r>
                    </a:p>
                  </a:txBody>
                  <a:tcPr/>
                </a:tc>
                <a:extLst>
                  <a:ext uri="{0D108BD9-81ED-4DB2-BD59-A6C34878D82A}">
                    <a16:rowId xmlns:a16="http://schemas.microsoft.com/office/drawing/2014/main" val="3698497944"/>
                  </a:ext>
                </a:extLst>
              </a:tr>
              <a:tr h="370840">
                <a:tc>
                  <a:txBody>
                    <a:bodyPr/>
                    <a:lstStyle/>
                    <a:p>
                      <a:r>
                        <a:rPr lang="nl-NL" sz="1100" dirty="0"/>
                        <a:t>3</a:t>
                      </a:r>
                    </a:p>
                  </a:txBody>
                  <a:tcPr/>
                </a:tc>
                <a:tc>
                  <a:txBody>
                    <a:bodyPr/>
                    <a:lstStyle/>
                    <a:p>
                      <a:r>
                        <a:rPr lang="nl-NL" sz="1100" dirty="0"/>
                        <a:t>Relatienaam: herkomst</a:t>
                      </a:r>
                    </a:p>
                    <a:p>
                      <a:r>
                        <a:rPr lang="nl-NL" sz="1100" dirty="0"/>
                        <a:t>Heen: </a:t>
                      </a:r>
                      <a:r>
                        <a:rPr lang="nl-NL" sz="1100" b="1" dirty="0"/>
                        <a:t>Bron</a:t>
                      </a:r>
                      <a:r>
                        <a:rPr lang="nl-NL" sz="1100" dirty="0"/>
                        <a:t> bevat </a:t>
                      </a:r>
                      <a:r>
                        <a:rPr lang="nl-NL" sz="1100" b="1" dirty="0"/>
                        <a:t>Uitspraak</a:t>
                      </a:r>
                    </a:p>
                    <a:p>
                      <a:r>
                        <a:rPr lang="nl-NL" sz="1100" dirty="0"/>
                        <a:t>Terug: </a:t>
                      </a:r>
                      <a:r>
                        <a:rPr lang="nl-NL" sz="1100" b="1" dirty="0"/>
                        <a:t>Uitspraak</a:t>
                      </a:r>
                      <a:r>
                        <a:rPr lang="nl-NL" sz="1100" dirty="0"/>
                        <a:t> is afkomstig uit </a:t>
                      </a:r>
                      <a:r>
                        <a:rPr lang="nl-NL" sz="1100" b="1" dirty="0"/>
                        <a:t>Bron</a:t>
                      </a:r>
                    </a:p>
                  </a:txBody>
                  <a:tcPr/>
                </a:tc>
                <a:tc>
                  <a:txBody>
                    <a:bodyPr/>
                    <a:lstStyle/>
                    <a:p>
                      <a:r>
                        <a:rPr lang="nl-NL" sz="1100" dirty="0"/>
                        <a:t>Uitspraak is afkomstig uit één bron</a:t>
                      </a:r>
                    </a:p>
                    <a:p>
                      <a:r>
                        <a:rPr lang="nl-NL" sz="1100" dirty="0"/>
                        <a:t>Een bron kan meerdere uitspraken bevatten</a:t>
                      </a:r>
                    </a:p>
                  </a:txBody>
                  <a:tcPr/>
                </a:tc>
                <a:tc>
                  <a:txBody>
                    <a:bodyPr/>
                    <a:lstStyle/>
                    <a:p>
                      <a:r>
                        <a:rPr lang="nl-NL" sz="1100" dirty="0"/>
                        <a:t>Tabblad zingeving (kolom B – kolom E)</a:t>
                      </a:r>
                    </a:p>
                    <a:p>
                      <a:r>
                        <a:rPr lang="nl-NL" sz="1100" dirty="0"/>
                        <a:t>Tabblad vormgeving (kolom B – kolom K)</a:t>
                      </a:r>
                    </a:p>
                  </a:txBody>
                  <a:tcPr/>
                </a:tc>
                <a:extLst>
                  <a:ext uri="{0D108BD9-81ED-4DB2-BD59-A6C34878D82A}">
                    <a16:rowId xmlns:a16="http://schemas.microsoft.com/office/drawing/2014/main" val="848976444"/>
                  </a:ext>
                </a:extLst>
              </a:tr>
              <a:tr h="370840">
                <a:tc>
                  <a:txBody>
                    <a:bodyPr/>
                    <a:lstStyle/>
                    <a:p>
                      <a:r>
                        <a:rPr lang="nl-NL" sz="1100" dirty="0"/>
                        <a:t>4</a:t>
                      </a:r>
                    </a:p>
                  </a:txBody>
                  <a:tcPr/>
                </a:tc>
                <a:tc>
                  <a:txBody>
                    <a:bodyPr/>
                    <a:lstStyle/>
                    <a:p>
                      <a:r>
                        <a:rPr lang="nl-NL" sz="1100" dirty="0"/>
                        <a:t>Relatienaam: specialisatie</a:t>
                      </a:r>
                    </a:p>
                    <a:p>
                      <a:r>
                        <a:rPr lang="nl-NL" sz="1100" b="1" dirty="0"/>
                        <a:t>Missie-uitspraak</a:t>
                      </a:r>
                      <a:r>
                        <a:rPr lang="nl-NL" sz="1100" dirty="0"/>
                        <a:t> is een </a:t>
                      </a:r>
                      <a:r>
                        <a:rPr lang="nl-NL" sz="1100" b="1" dirty="0"/>
                        <a:t>Uitspraak</a:t>
                      </a:r>
                    </a:p>
                  </a:txBody>
                  <a:tcPr/>
                </a:tc>
                <a:tc>
                  <a:txBody>
                    <a:bodyPr/>
                    <a:lstStyle/>
                    <a:p>
                      <a:endParaRPr lang="nl-NL" sz="1100" dirty="0"/>
                    </a:p>
                  </a:txBody>
                  <a:tcPr/>
                </a:tc>
                <a:tc>
                  <a:txBody>
                    <a:bodyPr/>
                    <a:lstStyle/>
                    <a:p>
                      <a:r>
                        <a:rPr lang="nl-NL" sz="1100" dirty="0"/>
                        <a:t>Tabblad zingeving (kolom B – kolom C)</a:t>
                      </a:r>
                    </a:p>
                  </a:txBody>
                  <a:tcPr/>
                </a:tc>
                <a:extLst>
                  <a:ext uri="{0D108BD9-81ED-4DB2-BD59-A6C34878D82A}">
                    <a16:rowId xmlns:a16="http://schemas.microsoft.com/office/drawing/2014/main" val="57715338"/>
                  </a:ext>
                </a:extLst>
              </a:tr>
              <a:tr h="370840">
                <a:tc>
                  <a:txBody>
                    <a:bodyPr/>
                    <a:lstStyle/>
                    <a:p>
                      <a:r>
                        <a:rPr lang="nl-NL" sz="1100" dirty="0"/>
                        <a:t>5</a:t>
                      </a:r>
                    </a:p>
                  </a:txBody>
                  <a:tcPr/>
                </a:tc>
                <a:tc>
                  <a:txBody>
                    <a:bodyPr/>
                    <a:lstStyle/>
                    <a:p>
                      <a:r>
                        <a:rPr lang="nl-NL" sz="1100" b="0" dirty="0"/>
                        <a:t>Relatienaam: specialisatie</a:t>
                      </a:r>
                    </a:p>
                    <a:p>
                      <a:r>
                        <a:rPr lang="nl-NL" sz="1100" b="1" dirty="0"/>
                        <a:t>Visie-</a:t>
                      </a:r>
                      <a:r>
                        <a:rPr lang="nl-NL" sz="1100" b="1" dirty="0">
                          <a:solidFill>
                            <a:schemeClr val="tx1"/>
                          </a:solidFill>
                        </a:rPr>
                        <a:t>uitspraak</a:t>
                      </a:r>
                      <a:r>
                        <a:rPr lang="nl-NL" sz="1100" dirty="0">
                          <a:solidFill>
                            <a:schemeClr val="tx1"/>
                          </a:solidFill>
                        </a:rPr>
                        <a:t>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384186506"/>
                  </a:ext>
                </a:extLst>
              </a:tr>
              <a:tr h="370840">
                <a:tc>
                  <a:txBody>
                    <a:bodyPr/>
                    <a:lstStyle/>
                    <a:p>
                      <a:r>
                        <a:rPr lang="nl-NL" sz="1100" dirty="0"/>
                        <a:t>6</a:t>
                      </a:r>
                    </a:p>
                  </a:txBody>
                  <a:tcPr/>
                </a:tc>
                <a:tc>
                  <a:txBody>
                    <a:bodyPr/>
                    <a:lstStyle/>
                    <a:p>
                      <a:r>
                        <a:rPr lang="nl-NL" sz="1100" b="0" dirty="0"/>
                        <a:t>Relatienaam: specialisatie</a:t>
                      </a:r>
                      <a:endParaRPr lang="nl-NL" sz="1100" dirty="0"/>
                    </a:p>
                    <a:p>
                      <a:r>
                        <a:rPr lang="nl-NL" sz="1100" b="1" dirty="0"/>
                        <a:t>Kernwaarde</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110222578"/>
                  </a:ext>
                </a:extLst>
              </a:tr>
              <a:tr h="370840">
                <a:tc>
                  <a:txBody>
                    <a:bodyPr/>
                    <a:lstStyle/>
                    <a:p>
                      <a:r>
                        <a:rPr lang="nl-NL" sz="1100" dirty="0"/>
                        <a:t>7</a:t>
                      </a:r>
                    </a:p>
                  </a:txBody>
                  <a:tcPr/>
                </a:tc>
                <a:tc>
                  <a:txBody>
                    <a:bodyPr/>
                    <a:lstStyle/>
                    <a:p>
                      <a:r>
                        <a:rPr lang="nl-NL" sz="1100" b="0" dirty="0"/>
                        <a:t>Relatienaam: specialisatie</a:t>
                      </a:r>
                      <a:endParaRPr lang="nl-NL" sz="1100" dirty="0"/>
                    </a:p>
                    <a:p>
                      <a:r>
                        <a:rPr lang="nl-NL" sz="1100" b="1" dirty="0"/>
                        <a:t>Doel</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489709622"/>
                  </a:ext>
                </a:extLst>
              </a:tr>
              <a:tr h="370840">
                <a:tc>
                  <a:txBody>
                    <a:bodyPr/>
                    <a:lstStyle/>
                    <a:p>
                      <a:r>
                        <a:rPr lang="nl-NL" sz="1100" dirty="0"/>
                        <a:t>8</a:t>
                      </a:r>
                    </a:p>
                  </a:txBody>
                  <a:tcPr/>
                </a:tc>
                <a:tc>
                  <a:txBody>
                    <a:bodyPr/>
                    <a:lstStyle/>
                    <a:p>
                      <a:r>
                        <a:rPr lang="nl-NL" sz="1100" b="0" dirty="0"/>
                        <a:t>Relatienaam: specialisatie</a:t>
                      </a:r>
                      <a:endParaRPr lang="nl-NL" sz="1100" dirty="0"/>
                    </a:p>
                    <a:p>
                      <a:r>
                        <a:rPr lang="nl-NL" sz="1100" b="1" dirty="0"/>
                        <a:t>Strategie-</a:t>
                      </a:r>
                      <a:r>
                        <a:rPr lang="nl-NL" sz="1100" b="1" dirty="0">
                          <a:solidFill>
                            <a:schemeClr val="tx1"/>
                          </a:solidFill>
                        </a:rPr>
                        <a:t>uitspraak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465488947"/>
                  </a:ext>
                </a:extLst>
              </a:tr>
              <a:tr h="370840">
                <a:tc>
                  <a:txBody>
                    <a:bodyPr/>
                    <a:lstStyle/>
                    <a:p>
                      <a:r>
                        <a:rPr lang="nl-NL" sz="1100" dirty="0"/>
                        <a:t>9</a:t>
                      </a:r>
                    </a:p>
                  </a:txBody>
                  <a:tcPr/>
                </a:tc>
                <a:tc>
                  <a:txBody>
                    <a:bodyPr/>
                    <a:lstStyle/>
                    <a:p>
                      <a:r>
                        <a:rPr lang="nl-NL" sz="1100" b="0" dirty="0"/>
                        <a:t>Relatienaam: specialisatie</a:t>
                      </a:r>
                      <a:endParaRPr lang="nl-NL" sz="1100" dirty="0"/>
                    </a:p>
                    <a:p>
                      <a:r>
                        <a:rPr lang="nl-NL" sz="1100" b="1" dirty="0"/>
                        <a:t>RGU</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r>
                        <a:rPr lang="nl-NL" sz="1100" dirty="0"/>
                        <a:t>10</a:t>
                      </a:r>
                    </a:p>
                  </a:txBody>
                  <a:tcPr/>
                </a:tc>
                <a:tc>
                  <a:txBody>
                    <a:bodyPr/>
                    <a:lstStyle/>
                    <a:p>
                      <a:r>
                        <a:rPr lang="nl-NL" sz="1100" dirty="0"/>
                        <a:t>Relatienaam: sturing</a:t>
                      </a:r>
                    </a:p>
                    <a:p>
                      <a:r>
                        <a:rPr lang="nl-NL" sz="1100" dirty="0"/>
                        <a:t>Heen: </a:t>
                      </a:r>
                      <a:r>
                        <a:rPr lang="nl-NL" sz="1100" b="1" dirty="0"/>
                        <a:t>RGU</a:t>
                      </a:r>
                      <a:r>
                        <a:rPr lang="nl-NL" sz="1100" dirty="0"/>
                        <a:t> stuurt de inrichting van  </a:t>
                      </a:r>
                      <a:r>
                        <a:rPr lang="nl-NL" sz="1100" b="1" dirty="0"/>
                        <a:t>Perspectief</a:t>
                      </a:r>
                    </a:p>
                    <a:p>
                      <a:r>
                        <a:rPr lang="nl-NL" sz="1100" b="0" dirty="0"/>
                        <a:t>Terug: </a:t>
                      </a:r>
                      <a:r>
                        <a:rPr lang="nl-NL" sz="1100" b="1" dirty="0"/>
                        <a:t>Perspectief</a:t>
                      </a:r>
                      <a:r>
                        <a:rPr lang="nl-NL" sz="1100" b="0" dirty="0"/>
                        <a:t> wordt voor de inrichting gestuurd door </a:t>
                      </a:r>
                      <a:r>
                        <a:rPr lang="nl-NL" sz="1100" b="1" dirty="0"/>
                        <a:t>RGU</a:t>
                      </a:r>
                    </a:p>
                  </a:txBody>
                  <a:tcPr/>
                </a:tc>
                <a:tc>
                  <a:txBody>
                    <a:bodyPr/>
                    <a:lstStyle/>
                    <a:p>
                      <a:r>
                        <a:rPr lang="nl-NL" sz="1100" dirty="0"/>
                        <a:t>Een RGU hoort bij één perspectief</a:t>
                      </a:r>
                    </a:p>
                    <a:p>
                      <a:r>
                        <a:rPr lang="nl-NL" sz="1100" dirty="0"/>
                        <a:t>Een perspectief kan meerdere </a:t>
                      </a:r>
                      <a:r>
                        <a:rPr lang="nl-NL" sz="1100" dirty="0" err="1"/>
                        <a:t>RGU’s</a:t>
                      </a:r>
                      <a:r>
                        <a:rPr lang="nl-NL" sz="1100" dirty="0"/>
                        <a:t>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11</a:t>
                      </a:r>
                    </a:p>
                  </a:txBody>
                  <a:tcPr/>
                </a:tc>
                <a:tc>
                  <a:txBody>
                    <a:bodyPr/>
                    <a:lstStyle/>
                    <a:p>
                      <a:r>
                        <a:rPr lang="nl-NL" sz="1100" dirty="0"/>
                        <a:t>Relatienaam: afleiding</a:t>
                      </a:r>
                    </a:p>
                    <a:p>
                      <a:r>
                        <a:rPr lang="nl-NL" sz="1100" dirty="0"/>
                        <a:t>Heen: </a:t>
                      </a:r>
                      <a:r>
                        <a:rPr lang="nl-NL" sz="1100" b="1" dirty="0"/>
                        <a:t>Missie</a:t>
                      </a:r>
                      <a:r>
                        <a:rPr lang="nl-NL" sz="1100" dirty="0"/>
                        <a:t> is afgeleid van </a:t>
                      </a:r>
                      <a:r>
                        <a:rPr lang="nl-NL" sz="1100" b="1" dirty="0"/>
                        <a:t>Missie-uitspraak</a:t>
                      </a:r>
                    </a:p>
                    <a:p>
                      <a:r>
                        <a:rPr lang="nl-NL" sz="1100" b="0" dirty="0"/>
                        <a:t>Terug: </a:t>
                      </a:r>
                      <a:r>
                        <a:rPr lang="nl-NL" sz="1100" b="1" dirty="0"/>
                        <a:t>Missie-uitspraak</a:t>
                      </a:r>
                      <a:r>
                        <a:rPr lang="nl-NL" sz="1100" b="0" dirty="0"/>
                        <a:t> draagt bij aan formulering van </a:t>
                      </a:r>
                      <a:r>
                        <a:rPr lang="nl-NL" sz="1100" b="1" dirty="0"/>
                        <a:t>Missie</a:t>
                      </a:r>
                    </a:p>
                  </a:txBody>
                  <a:tcPr/>
                </a:tc>
                <a:tc>
                  <a:txBody>
                    <a:bodyPr/>
                    <a:lstStyle/>
                    <a:p>
                      <a:r>
                        <a:rPr lang="nl-NL" sz="1100" dirty="0"/>
                        <a:t>Bij een missie kunnen meerdere missie-uitspraken horen</a:t>
                      </a:r>
                    </a:p>
                    <a:p>
                      <a:r>
                        <a:rPr lang="nl-NL" sz="1100" dirty="0"/>
                        <a:t>Een missie-uitspraak hoort bij één missie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missie-uitspraken staan in de Excel</a:t>
                      </a:r>
                    </a:p>
                  </a:txBody>
                  <a:tcPr/>
                </a:tc>
                <a:extLst>
                  <a:ext uri="{0D108BD9-81ED-4DB2-BD59-A6C34878D82A}">
                    <a16:rowId xmlns:a16="http://schemas.microsoft.com/office/drawing/2014/main" val="1569456768"/>
                  </a:ext>
                </a:extLst>
              </a:tr>
              <a:tr h="370840">
                <a:tc>
                  <a:txBody>
                    <a:bodyPr/>
                    <a:lstStyle/>
                    <a:p>
                      <a:r>
                        <a:rPr lang="nl-NL" sz="1100" dirty="0"/>
                        <a:t>12</a:t>
                      </a:r>
                    </a:p>
                  </a:txBody>
                  <a:tcPr/>
                </a:tc>
                <a:tc>
                  <a:txBody>
                    <a:bodyPr/>
                    <a:lstStyle/>
                    <a:p>
                      <a:r>
                        <a:rPr lang="nl-NL" sz="1100" dirty="0"/>
                        <a:t>Relatienaam: splitsing</a:t>
                      </a:r>
                    </a:p>
                    <a:p>
                      <a:r>
                        <a:rPr lang="nl-NL" sz="1100" dirty="0"/>
                        <a:t>Heen: </a:t>
                      </a:r>
                      <a:r>
                        <a:rPr lang="nl-NL" sz="1100" b="1" dirty="0"/>
                        <a:t>Missie</a:t>
                      </a:r>
                      <a:r>
                        <a:rPr lang="nl-NL" sz="1100" dirty="0"/>
                        <a:t> is opgesplitst in </a:t>
                      </a:r>
                      <a:r>
                        <a:rPr lang="nl-NL" sz="1100" b="1" dirty="0"/>
                        <a:t>Missie-element</a:t>
                      </a:r>
                    </a:p>
                    <a:p>
                      <a:r>
                        <a:rPr lang="nl-NL" sz="1100" b="0" dirty="0"/>
                        <a:t>Terug: </a:t>
                      </a:r>
                      <a:r>
                        <a:rPr lang="nl-NL" sz="1100" b="1" dirty="0"/>
                        <a:t>Missie-element</a:t>
                      </a:r>
                      <a:r>
                        <a:rPr lang="nl-NL" sz="1100" b="0" dirty="0"/>
                        <a:t> is onderdeel van </a:t>
                      </a:r>
                      <a:r>
                        <a:rPr lang="nl-NL" sz="1100" b="1" dirty="0"/>
                        <a:t>Missie</a:t>
                      </a:r>
                    </a:p>
                  </a:txBody>
                  <a:tcPr/>
                </a:tc>
                <a:tc>
                  <a:txBody>
                    <a:bodyPr/>
                    <a:lstStyle/>
                    <a:p>
                      <a:r>
                        <a:rPr lang="nl-NL" sz="1100" dirty="0"/>
                        <a:t>Een missie heeft meerdere missie-elementen</a:t>
                      </a:r>
                    </a:p>
                    <a:p>
                      <a:r>
                        <a:rPr lang="nl-NL" sz="1100" dirty="0"/>
                        <a:t>Een missie-element hoort bij één missie</a:t>
                      </a:r>
                    </a:p>
                    <a:p>
                      <a:endParaRPr lang="nl-NL" sz="1100" dirty="0"/>
                    </a:p>
                    <a:p>
                      <a:r>
                        <a:rPr lang="nl-NL" sz="1100" i="1" dirty="0"/>
                        <a:t>NB: Missie-element onderkennen we uitsluitend t.b.v. het analyseren van de samenhang van de zingeving.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Missie-elementen zijn niet opgenomen in de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kern="1200" dirty="0">
                          <a:solidFill>
                            <a:schemeClr val="dk1"/>
                          </a:solidFill>
                          <a:latin typeface="+mn-lt"/>
                          <a:ea typeface="+mn-ea"/>
                          <a:cs typeface="+mn-cs"/>
                        </a:rPr>
                        <a:t>Zie 2e Excel De </a:t>
                      </a:r>
                      <a:r>
                        <a:rPr lang="nl-NL" sz="1100" kern="1200" dirty="0" err="1">
                          <a:solidFill>
                            <a:schemeClr val="dk1"/>
                          </a:solidFill>
                          <a:latin typeface="+mn-lt"/>
                          <a:ea typeface="+mn-ea"/>
                          <a:cs typeface="+mn-cs"/>
                        </a:rPr>
                        <a:t>Key</a:t>
                      </a:r>
                      <a:endParaRPr lang="nl-NL" sz="1100" kern="1200" dirty="0">
                        <a:solidFill>
                          <a:schemeClr val="dk1"/>
                        </a:solidFill>
                        <a:latin typeface="+mn-lt"/>
                        <a:ea typeface="+mn-ea"/>
                        <a:cs typeface="+mn-cs"/>
                      </a:endParaRPr>
                    </a:p>
                  </a:txBody>
                  <a:tcPr/>
                </a:tc>
                <a:extLst>
                  <a:ext uri="{0D108BD9-81ED-4DB2-BD59-A6C34878D82A}">
                    <a16:rowId xmlns:a16="http://schemas.microsoft.com/office/drawing/2014/main" val="3416535988"/>
                  </a:ext>
                </a:extLst>
              </a:tr>
              <a:tr h="370840">
                <a:tc>
                  <a:txBody>
                    <a:bodyPr/>
                    <a:lstStyle/>
                    <a:p>
                      <a:r>
                        <a:rPr lang="nl-NL" sz="1100" dirty="0"/>
                        <a:t>13</a:t>
                      </a:r>
                    </a:p>
                  </a:txBody>
                  <a:tcPr/>
                </a:tc>
                <a:tc>
                  <a:txBody>
                    <a:bodyPr/>
                    <a:lstStyle/>
                    <a:p>
                      <a:r>
                        <a:rPr lang="nl-NL" sz="1100" dirty="0"/>
                        <a:t>Visie is afgeleid van visie-</a:t>
                      </a:r>
                      <a:r>
                        <a:rPr lang="nl-NL" sz="1100" dirty="0">
                          <a:solidFill>
                            <a:srgbClr val="FF0000"/>
                          </a:solidFill>
                        </a:rPr>
                        <a:t>uitspraken</a:t>
                      </a:r>
                    </a:p>
                  </a:txBody>
                  <a:tcPr/>
                </a:tc>
                <a:tc>
                  <a:txBody>
                    <a:bodyPr/>
                    <a:lstStyle/>
                    <a:p>
                      <a:r>
                        <a:rPr lang="nl-NL" sz="1100" dirty="0"/>
                        <a:t>Er is maximaal één visie</a:t>
                      </a:r>
                    </a:p>
                    <a:p>
                      <a:r>
                        <a:rPr lang="nl-NL" sz="1100" dirty="0"/>
                        <a:t>Bij een visie kunnen meerdere visie-uitspraken horen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visie-uitspraken staan in de Excel</a:t>
                      </a:r>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23285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758455208"/>
              </p:ext>
            </p:extLst>
          </p:nvPr>
        </p:nvGraphicFramePr>
        <p:xfrm>
          <a:off x="142871" y="308610"/>
          <a:ext cx="12544425" cy="8321040"/>
        </p:xfrm>
        <a:graphic>
          <a:graphicData uri="http://schemas.openxmlformats.org/drawingml/2006/table">
            <a:tbl>
              <a:tblPr firstRow="1" bandRow="1">
                <a:tableStyleId>{5C22544A-7EE6-4342-B048-85BDC9FD1C3A}</a:tableStyleId>
              </a:tblPr>
              <a:tblGrid>
                <a:gridCol w="816408">
                  <a:extLst>
                    <a:ext uri="{9D8B030D-6E8A-4147-A177-3AD203B41FA5}">
                      <a16:colId xmlns:a16="http://schemas.microsoft.com/office/drawing/2014/main" val="4136878025"/>
                    </a:ext>
                  </a:extLst>
                </a:gridCol>
                <a:gridCol w="4398361">
                  <a:extLst>
                    <a:ext uri="{9D8B030D-6E8A-4147-A177-3AD203B41FA5}">
                      <a16:colId xmlns:a16="http://schemas.microsoft.com/office/drawing/2014/main" val="99157685"/>
                    </a:ext>
                  </a:extLst>
                </a:gridCol>
                <a:gridCol w="4492898">
                  <a:extLst>
                    <a:ext uri="{9D8B030D-6E8A-4147-A177-3AD203B41FA5}">
                      <a16:colId xmlns:a16="http://schemas.microsoft.com/office/drawing/2014/main" val="2180742915"/>
                    </a:ext>
                  </a:extLst>
                </a:gridCol>
                <a:gridCol w="2836758">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Relatienaam: afleiding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Heen: </a:t>
                      </a:r>
                      <a:r>
                        <a:rPr lang="nl-NL" sz="1100" b="1" dirty="0"/>
                        <a:t>Strategie</a:t>
                      </a:r>
                      <a:r>
                        <a:rPr lang="nl-NL" sz="1100" dirty="0"/>
                        <a:t> is afgeleid van </a:t>
                      </a:r>
                      <a:r>
                        <a:rPr lang="nl-NL" sz="1100" b="1" dirty="0">
                          <a:solidFill>
                            <a:schemeClr val="tx1"/>
                          </a:solidFill>
                        </a:rPr>
                        <a:t>Strategie-uitspraak</a:t>
                      </a:r>
                    </a:p>
                    <a:p>
                      <a:r>
                        <a:rPr lang="nl-NL" sz="1100" dirty="0"/>
                        <a:t>Terug: </a:t>
                      </a:r>
                      <a:r>
                        <a:rPr lang="nl-NL" sz="1100" b="1" dirty="0"/>
                        <a:t>Strategie-uitspraak</a:t>
                      </a:r>
                      <a:r>
                        <a:rPr lang="nl-NL" sz="1100" dirty="0"/>
                        <a:t> draagt bij aan formulering van </a:t>
                      </a:r>
                      <a:r>
                        <a:rPr lang="nl-NL" sz="1100" b="1" dirty="0"/>
                        <a:t>Strategie</a:t>
                      </a:r>
                    </a:p>
                  </a:txBody>
                  <a:tcPr/>
                </a:tc>
                <a:tc>
                  <a:txBody>
                    <a:bodyPr/>
                    <a:lstStyle/>
                    <a:p>
                      <a:r>
                        <a:rPr lang="nl-NL" sz="1100" dirty="0"/>
                        <a:t>Bij een strategie kunnen meerdere strategie-uitspraken horen</a:t>
                      </a:r>
                    </a:p>
                    <a:p>
                      <a:r>
                        <a:rPr lang="nl-NL" sz="1100" dirty="0"/>
                        <a:t>Een strategie-uitspraak hoort bij één strategie</a:t>
                      </a:r>
                    </a:p>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strategie-uitspraken staan in de Excel</a:t>
                      </a:r>
                    </a:p>
                    <a:p>
                      <a:endParaRPr lang="nl-NL" sz="1100" dirty="0"/>
                    </a:p>
                  </a:txBody>
                  <a:tcPr/>
                </a:tc>
                <a:extLst>
                  <a:ext uri="{0D108BD9-81ED-4DB2-BD59-A6C34878D82A}">
                    <a16:rowId xmlns:a16="http://schemas.microsoft.com/office/drawing/2014/main" val="932937206"/>
                  </a:ext>
                </a:extLst>
              </a:tr>
              <a:tr h="370840">
                <a:tc>
                  <a:txBody>
                    <a:bodyPr/>
                    <a:lstStyle/>
                    <a:p>
                      <a:r>
                        <a:rPr lang="nl-NL" sz="1100" dirty="0"/>
                        <a:t>15</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Principe </a:t>
                      </a:r>
                      <a:r>
                        <a:rPr lang="nl-NL" sz="1100" dirty="0"/>
                        <a:t>is een </a:t>
                      </a:r>
                      <a:r>
                        <a:rPr lang="nl-NL" sz="1100" b="1" dirty="0"/>
                        <a:t>RGU</a:t>
                      </a:r>
                    </a:p>
                  </a:txBody>
                  <a:tcPr/>
                </a:tc>
                <a:tc>
                  <a:txBody>
                    <a:bodyPr/>
                    <a:lstStyle/>
                    <a:p>
                      <a:endParaRPr lang="nl-NL" sz="1100" dirty="0"/>
                    </a:p>
                  </a:txBody>
                  <a:tcPr/>
                </a:tc>
                <a:tc>
                  <a:txBody>
                    <a:bodyPr/>
                    <a:lstStyle/>
                    <a:p>
                      <a:r>
                        <a:rPr lang="nl-NL" sz="1100" dirty="0"/>
                        <a:t>Tabblad vormgeving (kolom B – kolom C)</a:t>
                      </a:r>
                    </a:p>
                  </a:txBody>
                  <a:tcPr/>
                </a:tc>
                <a:extLst>
                  <a:ext uri="{0D108BD9-81ED-4DB2-BD59-A6C34878D82A}">
                    <a16:rowId xmlns:a16="http://schemas.microsoft.com/office/drawing/2014/main" val="3698497944"/>
                  </a:ext>
                </a:extLst>
              </a:tr>
              <a:tr h="370840">
                <a:tc>
                  <a:txBody>
                    <a:bodyPr/>
                    <a:lstStyle/>
                    <a:p>
                      <a:r>
                        <a:rPr lang="nl-NL" sz="1100" dirty="0"/>
                        <a:t>16</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Doelstelling</a:t>
                      </a:r>
                      <a:r>
                        <a:rPr lang="nl-NL" sz="1100" dirty="0"/>
                        <a:t> is een </a:t>
                      </a:r>
                      <a:r>
                        <a:rPr lang="nl-NL" sz="1100" b="1" dirty="0"/>
                        <a:t>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848976444"/>
                  </a:ext>
                </a:extLst>
              </a:tr>
              <a:tr h="370840">
                <a:tc>
                  <a:txBody>
                    <a:bodyPr/>
                    <a:lstStyle/>
                    <a:p>
                      <a:r>
                        <a:rPr lang="nl-NL" sz="1100" dirty="0"/>
                        <a:t>17</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endParaRPr lang="nl-NL" sz="1100" b="1" dirty="0"/>
                    </a:p>
                    <a:p>
                      <a:r>
                        <a:rPr lang="nl-NL" sz="1100" b="1" dirty="0"/>
                        <a:t>Beleidsuitspraak </a:t>
                      </a:r>
                      <a:r>
                        <a:rPr lang="nl-NL" sz="1100" dirty="0"/>
                        <a:t>is een</a:t>
                      </a:r>
                      <a:r>
                        <a:rPr lang="nl-NL" sz="1100" b="1" dirty="0"/>
                        <a:t> 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57715338"/>
                  </a:ext>
                </a:extLst>
              </a:tr>
              <a:tr h="370840">
                <a:tc>
                  <a:txBody>
                    <a:bodyPr/>
                    <a:lstStyle/>
                    <a:p>
                      <a:r>
                        <a:rPr lang="nl-NL" sz="1100" dirty="0"/>
                        <a:t>18</a:t>
                      </a:r>
                    </a:p>
                  </a:txBody>
                  <a:tcPr/>
                </a:tc>
                <a:tc>
                  <a:txBody>
                    <a:bodyPr/>
                    <a:lstStyle/>
                    <a:p>
                      <a:r>
                        <a:rPr lang="nl-NL" sz="1100" dirty="0"/>
                        <a:t>Relatienaam: beschouwing</a:t>
                      </a:r>
                    </a:p>
                    <a:p>
                      <a:r>
                        <a:rPr lang="nl-NL" sz="1100" dirty="0"/>
                        <a:t>Heen: </a:t>
                      </a:r>
                      <a:r>
                        <a:rPr lang="nl-NL" sz="1100" b="1" dirty="0"/>
                        <a:t>Kernbegrip</a:t>
                      </a:r>
                      <a:r>
                        <a:rPr lang="nl-NL" sz="1100" dirty="0"/>
                        <a:t> beschouwt en bestuurt </a:t>
                      </a:r>
                      <a:r>
                        <a:rPr lang="nl-NL" sz="1100" b="1" dirty="0"/>
                        <a:t>Perspectief</a:t>
                      </a:r>
                    </a:p>
                    <a:p>
                      <a:r>
                        <a:rPr lang="nl-NL" sz="1100" dirty="0"/>
                        <a:t>Terug: </a:t>
                      </a:r>
                      <a:r>
                        <a:rPr lang="nl-NL" sz="1100" b="1" dirty="0"/>
                        <a:t>Perspectief</a:t>
                      </a:r>
                      <a:r>
                        <a:rPr lang="nl-NL" sz="1100" dirty="0"/>
                        <a:t> wordt beschouwd en bestuurd door </a:t>
                      </a:r>
                      <a:r>
                        <a:rPr lang="nl-NL" sz="1100" b="1" dirty="0"/>
                        <a:t>Kernbegrip</a:t>
                      </a:r>
                    </a:p>
                  </a:txBody>
                  <a:tcPr/>
                </a:tc>
                <a:tc>
                  <a:txBody>
                    <a:bodyPr/>
                    <a:lstStyle/>
                    <a:p>
                      <a:r>
                        <a:rPr lang="nl-NL" sz="1100" dirty="0"/>
                        <a:t>Een kernbegrip hoort bij één perspectief</a:t>
                      </a:r>
                    </a:p>
                    <a:p>
                      <a:r>
                        <a:rPr lang="nl-NL" sz="1100" dirty="0"/>
                        <a:t>Een perspectief kan meerdere kernbegrippen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Perspectief (in alle kolommen vanaf C, de relatie tussen rij 4 en rij 7 en verder)</a:t>
                      </a:r>
                    </a:p>
                  </a:txBody>
                  <a:tcPr/>
                </a:tc>
                <a:extLst>
                  <a:ext uri="{0D108BD9-81ED-4DB2-BD59-A6C34878D82A}">
                    <a16:rowId xmlns:a16="http://schemas.microsoft.com/office/drawing/2014/main" val="1384186506"/>
                  </a:ext>
                </a:extLst>
              </a:tr>
              <a:tr h="370840">
                <a:tc>
                  <a:txBody>
                    <a:bodyPr/>
                    <a:lstStyle/>
                    <a:p>
                      <a:r>
                        <a:rPr lang="nl-NL" sz="1100" dirty="0"/>
                        <a:t>19</a:t>
                      </a:r>
                    </a:p>
                  </a:txBody>
                  <a:tcPr/>
                </a:tc>
                <a:tc>
                  <a:txBody>
                    <a:bodyPr/>
                    <a:lstStyle/>
                    <a:p>
                      <a:r>
                        <a:rPr lang="nl-NL" sz="1100" dirty="0"/>
                        <a:t>Relatienaam: beschrijving</a:t>
                      </a:r>
                    </a:p>
                    <a:p>
                      <a:r>
                        <a:rPr lang="nl-NL" sz="1100" dirty="0"/>
                        <a:t>Heen: </a:t>
                      </a:r>
                      <a:r>
                        <a:rPr lang="nl-NL" sz="1100" b="1" dirty="0"/>
                        <a:t>Risico</a:t>
                      </a:r>
                      <a:r>
                        <a:rPr lang="nl-NL" sz="1100" dirty="0"/>
                        <a:t> beschrijft het gevaar van een </a:t>
                      </a:r>
                      <a:r>
                        <a:rPr lang="nl-NL" sz="1100" b="1" dirty="0"/>
                        <a:t>Enterprisevraagstuk </a:t>
                      </a:r>
                    </a:p>
                    <a:p>
                      <a:r>
                        <a:rPr lang="nl-NL" sz="1100" dirty="0"/>
                        <a:t>Terug: </a:t>
                      </a:r>
                      <a:r>
                        <a:rPr lang="nl-NL" sz="1100" b="1" dirty="0"/>
                        <a:t>Enterprisevraagstuk</a:t>
                      </a:r>
                      <a:r>
                        <a:rPr lang="nl-NL" sz="1100" dirty="0"/>
                        <a:t> kent gevaar in de vorm van </a:t>
                      </a:r>
                      <a:r>
                        <a:rPr lang="nl-NL" sz="1100" b="1" dirty="0"/>
                        <a:t>Risico</a:t>
                      </a:r>
                    </a:p>
                  </a:txBody>
                  <a:tcPr/>
                </a:tc>
                <a:tc>
                  <a:txBody>
                    <a:bodyPr/>
                    <a:lstStyle/>
                    <a:p>
                      <a:r>
                        <a:rPr lang="nl-NL" sz="1100" dirty="0"/>
                        <a:t>Een risico hoort bij één enterprisevraagstuk</a:t>
                      </a:r>
                    </a:p>
                    <a:p>
                      <a:r>
                        <a:rPr lang="nl-NL" sz="1100" dirty="0"/>
                        <a:t>Een enterprisevraagstuk kan meerdere risico’s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risico</a:t>
                      </a:r>
                    </a:p>
                  </a:txBody>
                  <a:tcPr/>
                </a:tc>
                <a:extLst>
                  <a:ext uri="{0D108BD9-81ED-4DB2-BD59-A6C34878D82A}">
                    <a16:rowId xmlns:a16="http://schemas.microsoft.com/office/drawing/2014/main" val="2110222578"/>
                  </a:ext>
                </a:extLst>
              </a:tr>
              <a:tr h="370840">
                <a:tc>
                  <a:txBody>
                    <a:bodyPr/>
                    <a:lstStyle/>
                    <a:p>
                      <a:r>
                        <a:rPr lang="nl-NL" sz="1100" dirty="0"/>
                        <a:t>20</a:t>
                      </a:r>
                    </a:p>
                  </a:txBody>
                  <a:tcPr/>
                </a:tc>
                <a:tc>
                  <a:txBody>
                    <a:bodyPr/>
                    <a:lstStyle/>
                    <a:p>
                      <a:r>
                        <a:rPr lang="nl-NL" sz="1100" dirty="0"/>
                        <a:t>Relatienaam: verklaring</a:t>
                      </a:r>
                    </a:p>
                    <a:p>
                      <a:r>
                        <a:rPr lang="nl-NL" sz="1100" dirty="0"/>
                        <a:t>Heen: </a:t>
                      </a:r>
                      <a:r>
                        <a:rPr lang="nl-NL" sz="1100" b="1" dirty="0"/>
                        <a:t>Oorzaak</a:t>
                      </a:r>
                      <a:r>
                        <a:rPr lang="nl-NL" sz="1100" dirty="0"/>
                        <a:t> verklaart het bestaan van een </a:t>
                      </a:r>
                      <a:r>
                        <a:rPr lang="nl-NL" sz="1100" b="1" dirty="0"/>
                        <a:t>Enterprisevraagstuk</a:t>
                      </a:r>
                    </a:p>
                    <a:p>
                      <a:r>
                        <a:rPr lang="nl-NL" sz="1100" dirty="0"/>
                        <a:t>Terug: Het bestaan van een </a:t>
                      </a:r>
                      <a:r>
                        <a:rPr lang="nl-NL" sz="1100" b="1" dirty="0"/>
                        <a:t>Enterprisevraagstuk</a:t>
                      </a:r>
                      <a:r>
                        <a:rPr lang="nl-NL" sz="1100" dirty="0"/>
                        <a:t> wordt verklaard door </a:t>
                      </a:r>
                      <a:r>
                        <a:rPr lang="nl-NL" sz="1100" b="1" dirty="0"/>
                        <a:t>Oorzaak</a:t>
                      </a:r>
                    </a:p>
                  </a:txBody>
                  <a:tcPr/>
                </a:tc>
                <a:tc>
                  <a:txBody>
                    <a:bodyPr/>
                    <a:lstStyle/>
                    <a:p>
                      <a:r>
                        <a:rPr lang="nl-NL" sz="1100" dirty="0"/>
                        <a:t>Een oorzaak hoort bij één enterprisevraagstuk</a:t>
                      </a:r>
                    </a:p>
                    <a:p>
                      <a:r>
                        <a:rPr lang="nl-NL" sz="1100" dirty="0"/>
                        <a:t>Een enterprisevraagstuk kan meerdere oorzaken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oorzaak</a:t>
                      </a:r>
                    </a:p>
                  </a:txBody>
                  <a:tcPr/>
                </a:tc>
                <a:extLst>
                  <a:ext uri="{0D108BD9-81ED-4DB2-BD59-A6C34878D82A}">
                    <a16:rowId xmlns:a16="http://schemas.microsoft.com/office/drawing/2014/main" val="1489709622"/>
                  </a:ext>
                </a:extLst>
              </a:tr>
              <a:tr h="370840">
                <a:tc>
                  <a:txBody>
                    <a:bodyPr/>
                    <a:lstStyle/>
                    <a:p>
                      <a:r>
                        <a:rPr lang="nl-NL" sz="1100" dirty="0"/>
                        <a:t>21</a:t>
                      </a:r>
                    </a:p>
                  </a:txBody>
                  <a:tcPr/>
                </a:tc>
                <a:tc>
                  <a:txBody>
                    <a:bodyPr/>
                    <a:lstStyle/>
                    <a:p>
                      <a:r>
                        <a:rPr lang="nl-NL" sz="1100" dirty="0"/>
                        <a:t>Relatienaam: gevolg</a:t>
                      </a:r>
                    </a:p>
                    <a:p>
                      <a:r>
                        <a:rPr lang="nl-NL" sz="1100" dirty="0"/>
                        <a:t>Heen: </a:t>
                      </a:r>
                      <a:r>
                        <a:rPr lang="nl-NL" sz="1100" b="1" dirty="0"/>
                        <a:t>Implicatie</a:t>
                      </a:r>
                      <a:r>
                        <a:rPr lang="nl-NL" sz="1100" dirty="0"/>
                        <a:t> beschrijft gevolg van een </a:t>
                      </a:r>
                      <a:r>
                        <a:rPr lang="nl-NL" sz="1100" b="1" dirty="0"/>
                        <a:t>Enterprisevraagstuk</a:t>
                      </a:r>
                    </a:p>
                    <a:p>
                      <a:r>
                        <a:rPr lang="nl-NL" sz="1100" dirty="0"/>
                        <a:t>Terug: </a:t>
                      </a:r>
                      <a:r>
                        <a:rPr lang="nl-NL" sz="1100" b="1" dirty="0"/>
                        <a:t>Enterprisevraagstuk</a:t>
                      </a:r>
                      <a:r>
                        <a:rPr lang="nl-NL" sz="1100" dirty="0"/>
                        <a:t> heeft als gevolg </a:t>
                      </a:r>
                      <a:r>
                        <a:rPr lang="nl-NL" sz="1100" b="1" dirty="0"/>
                        <a:t>Implicatie</a:t>
                      </a:r>
                    </a:p>
                  </a:txBody>
                  <a:tcPr/>
                </a:tc>
                <a:tc>
                  <a:txBody>
                    <a:bodyPr/>
                    <a:lstStyle/>
                    <a:p>
                      <a:r>
                        <a:rPr lang="nl-NL" sz="1100" dirty="0"/>
                        <a:t>Een implicatie hoort bij één enterprisevraagstuk</a:t>
                      </a:r>
                    </a:p>
                    <a:p>
                      <a:r>
                        <a:rPr lang="nl-NL" sz="1100" dirty="0"/>
                        <a:t>Een enterprisevraagstuk kan meerdere implicaties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implicatie</a:t>
                      </a:r>
                    </a:p>
                  </a:txBody>
                  <a:tcPr/>
                </a:tc>
                <a:extLst>
                  <a:ext uri="{0D108BD9-81ED-4DB2-BD59-A6C34878D82A}">
                    <a16:rowId xmlns:a16="http://schemas.microsoft.com/office/drawing/2014/main" val="2465488947"/>
                  </a:ext>
                </a:extLst>
              </a:tr>
              <a:tr h="370840">
                <a:tc>
                  <a:txBody>
                    <a:bodyPr/>
                    <a:lstStyle/>
                    <a:p>
                      <a:r>
                        <a:rPr lang="nl-NL" sz="1100" dirty="0"/>
                        <a:t>22</a:t>
                      </a:r>
                    </a:p>
                  </a:txBody>
                  <a:tcPr/>
                </a:tc>
                <a:tc>
                  <a:txBody>
                    <a:bodyPr/>
                    <a:lstStyle/>
                    <a:p>
                      <a:r>
                        <a:rPr lang="nl-NL" sz="1100" dirty="0"/>
                        <a:t>Relatienaam: initialisatie</a:t>
                      </a:r>
                    </a:p>
                    <a:p>
                      <a:r>
                        <a:rPr lang="nl-NL" sz="1100" dirty="0"/>
                        <a:t>Heen: </a:t>
                      </a:r>
                      <a:r>
                        <a:rPr lang="nl-NL" sz="1100" b="1" dirty="0"/>
                        <a:t>RGU</a:t>
                      </a:r>
                      <a:r>
                        <a:rPr lang="nl-NL" sz="1100" dirty="0"/>
                        <a:t> initieert </a:t>
                      </a:r>
                      <a:r>
                        <a:rPr lang="nl-NL" sz="1100" b="1" dirty="0"/>
                        <a:t>Veranderinitiatief</a:t>
                      </a:r>
                    </a:p>
                    <a:p>
                      <a:r>
                        <a:rPr lang="nl-NL" sz="1100" dirty="0"/>
                        <a:t>Terug: </a:t>
                      </a:r>
                      <a:r>
                        <a:rPr lang="nl-NL" sz="1100" b="1" dirty="0"/>
                        <a:t>Veranderinitiatief</a:t>
                      </a:r>
                      <a:r>
                        <a:rPr lang="nl-NL" sz="1100" dirty="0"/>
                        <a:t> wordt geïnitieerd door </a:t>
                      </a:r>
                      <a:r>
                        <a:rPr lang="nl-NL" sz="1100" b="1" dirty="0"/>
                        <a:t>RGU</a:t>
                      </a:r>
                    </a:p>
                  </a:txBody>
                  <a:tcPr/>
                </a:tc>
                <a:tc>
                  <a:txBody>
                    <a:bodyPr/>
                    <a:lstStyle/>
                    <a:p>
                      <a:r>
                        <a:rPr lang="nl-NL" sz="1100" dirty="0"/>
                        <a:t>Er kunnen meerdere initiërende </a:t>
                      </a:r>
                      <a:r>
                        <a:rPr lang="nl-NL" sz="1100" dirty="0" err="1"/>
                        <a:t>RGU’s</a:t>
                      </a:r>
                      <a:r>
                        <a:rPr lang="nl-NL" sz="1100" dirty="0"/>
                        <a:t> zijn voor een veranderinitiatief</a:t>
                      </a:r>
                    </a:p>
                    <a:p>
                      <a:r>
                        <a:rPr lang="nl-NL" sz="1100" dirty="0"/>
                        <a:t>Een RGU kan initiërend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E en H</a:t>
                      </a:r>
                    </a:p>
                  </a:txBody>
                  <a:tcPr/>
                </a:tc>
                <a:extLst>
                  <a:ext uri="{0D108BD9-81ED-4DB2-BD59-A6C34878D82A}">
                    <a16:rowId xmlns:a16="http://schemas.microsoft.com/office/drawing/2014/main" val="1498829795"/>
                  </a:ext>
                </a:extLst>
              </a:tr>
              <a:tr h="370840">
                <a:tc>
                  <a:txBody>
                    <a:bodyPr/>
                    <a:lstStyle/>
                    <a:p>
                      <a:r>
                        <a:rPr lang="nl-NL" sz="1100" dirty="0"/>
                        <a:t>23</a:t>
                      </a:r>
                    </a:p>
                  </a:txBody>
                  <a:tcPr/>
                </a:tc>
                <a:tc>
                  <a:txBody>
                    <a:bodyPr/>
                    <a:lstStyle/>
                    <a:p>
                      <a:r>
                        <a:rPr lang="nl-NL" sz="1100" dirty="0"/>
                        <a:t>Relatienaam: ondersteuning</a:t>
                      </a:r>
                    </a:p>
                    <a:p>
                      <a:r>
                        <a:rPr lang="nl-NL" sz="1100" dirty="0"/>
                        <a:t>Heen: </a:t>
                      </a:r>
                      <a:r>
                        <a:rPr lang="nl-NL" sz="1100" b="1" dirty="0"/>
                        <a:t>RGU</a:t>
                      </a:r>
                      <a:r>
                        <a:rPr lang="nl-NL" sz="1100" dirty="0"/>
                        <a:t> is ondersteunend aan </a:t>
                      </a:r>
                      <a:r>
                        <a:rPr lang="nl-NL" sz="1100" b="1" dirty="0"/>
                        <a:t>Veranderinitiatief</a:t>
                      </a:r>
                    </a:p>
                    <a:p>
                      <a:r>
                        <a:rPr lang="nl-NL" sz="1100" dirty="0"/>
                        <a:t>Terug: </a:t>
                      </a:r>
                      <a:r>
                        <a:rPr lang="nl-NL" sz="1100" b="1" dirty="0"/>
                        <a:t>Veranderinitiatief</a:t>
                      </a:r>
                      <a:r>
                        <a:rPr lang="nl-NL" sz="1100" dirty="0"/>
                        <a:t> wordt ondersteund door</a:t>
                      </a:r>
                      <a:r>
                        <a:rPr lang="nl-NL" sz="1100" b="1" dirty="0"/>
                        <a:t> RGU</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Er kunnen meerdere  </a:t>
                      </a:r>
                      <a:r>
                        <a:rPr lang="nl-NL" sz="1100" dirty="0" err="1"/>
                        <a:t>RGU’s</a:t>
                      </a:r>
                      <a:r>
                        <a:rPr lang="nl-NL" sz="1100" dirty="0"/>
                        <a:t> ondersteunend zijn voor een veranderinitiatief</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Een RGU kan ondersteunend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en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24</a:t>
                      </a:r>
                    </a:p>
                  </a:txBody>
                  <a:tcPr/>
                </a:tc>
                <a:tc>
                  <a:txBody>
                    <a:bodyPr/>
                    <a:lstStyle/>
                    <a:p>
                      <a:r>
                        <a:rPr lang="nl-NL" sz="1100" dirty="0"/>
                        <a:t>Relatienaam: mitigatie</a:t>
                      </a:r>
                    </a:p>
                    <a:p>
                      <a:r>
                        <a:rPr lang="nl-NL" sz="1100" dirty="0"/>
                        <a:t>Heen: </a:t>
                      </a:r>
                      <a:r>
                        <a:rPr lang="nl-NL" sz="1100" b="1" dirty="0"/>
                        <a:t>Veranderinitiatief</a:t>
                      </a:r>
                      <a:r>
                        <a:rPr lang="nl-NL" sz="1100" dirty="0"/>
                        <a:t> mitigeert </a:t>
                      </a:r>
                      <a:r>
                        <a:rPr lang="nl-NL" sz="1100" b="1" dirty="0"/>
                        <a:t>Risico</a:t>
                      </a:r>
                    </a:p>
                    <a:p>
                      <a:r>
                        <a:rPr lang="nl-NL" sz="1100" b="0" dirty="0"/>
                        <a:t>Terug: </a:t>
                      </a:r>
                      <a:r>
                        <a:rPr lang="nl-NL" sz="1100" b="1" dirty="0"/>
                        <a:t>Risico</a:t>
                      </a:r>
                      <a:r>
                        <a:rPr lang="nl-NL" sz="1100" b="0" dirty="0"/>
                        <a:t> wordt gemitigeerd door </a:t>
                      </a:r>
                      <a:r>
                        <a:rPr lang="nl-NL" sz="1100" b="1" dirty="0"/>
                        <a:t>Veranderinitiatief</a:t>
                      </a:r>
                    </a:p>
                  </a:txBody>
                  <a:tcPr/>
                </a:tc>
                <a:tc>
                  <a:txBody>
                    <a:bodyPr/>
                    <a:lstStyle/>
                    <a:p>
                      <a:r>
                        <a:rPr lang="nl-NL" sz="1100" dirty="0"/>
                        <a:t>Een veranderinitiatief kan meerdere risico’s mitigeren</a:t>
                      </a:r>
                    </a:p>
                    <a:p>
                      <a:r>
                        <a:rPr lang="nl-NL" sz="1100" dirty="0"/>
                        <a:t>Een risico kan door meerdere veranderinitiatieven worden gemitigeerd</a:t>
                      </a:r>
                    </a:p>
                    <a:p>
                      <a:r>
                        <a:rPr lang="nl-NL" sz="1100" dirty="0"/>
                        <a:t>Veranderinitiatief kan alleen een risico mitigeren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D, L</a:t>
                      </a:r>
                    </a:p>
                  </a:txBody>
                  <a:tcPr/>
                </a:tc>
                <a:extLst>
                  <a:ext uri="{0D108BD9-81ED-4DB2-BD59-A6C34878D82A}">
                    <a16:rowId xmlns:a16="http://schemas.microsoft.com/office/drawing/2014/main" val="1569456768"/>
                  </a:ext>
                </a:extLst>
              </a:tr>
              <a:tr h="370840">
                <a:tc>
                  <a:txBody>
                    <a:bodyPr/>
                    <a:lstStyle/>
                    <a:p>
                      <a:r>
                        <a:rPr lang="nl-NL" sz="1100" dirty="0"/>
                        <a:t>25</a:t>
                      </a:r>
                    </a:p>
                  </a:txBody>
                  <a:tcPr/>
                </a:tc>
                <a:tc>
                  <a:txBody>
                    <a:bodyPr/>
                    <a:lstStyle/>
                    <a:p>
                      <a:r>
                        <a:rPr lang="nl-NL" sz="1100" dirty="0"/>
                        <a:t>Relatienaam: oorzaak wegnemen</a:t>
                      </a:r>
                    </a:p>
                    <a:p>
                      <a:r>
                        <a:rPr lang="nl-NL" sz="1100" dirty="0"/>
                        <a:t>Heen: </a:t>
                      </a:r>
                      <a:r>
                        <a:rPr lang="nl-NL" sz="1100" b="1" dirty="0"/>
                        <a:t>Veranderinitiatief</a:t>
                      </a:r>
                      <a:r>
                        <a:rPr lang="nl-NL" sz="1100" dirty="0"/>
                        <a:t> neemt </a:t>
                      </a:r>
                      <a:r>
                        <a:rPr lang="nl-NL" sz="1100" b="1" dirty="0"/>
                        <a:t>Oorzaak </a:t>
                      </a:r>
                      <a:r>
                        <a:rPr lang="nl-NL" sz="1100" dirty="0"/>
                        <a:t>weg</a:t>
                      </a:r>
                    </a:p>
                    <a:p>
                      <a:r>
                        <a:rPr lang="nl-NL" sz="1100" dirty="0"/>
                        <a:t>Terug: </a:t>
                      </a:r>
                      <a:r>
                        <a:rPr lang="nl-NL" sz="1100" b="1" dirty="0"/>
                        <a:t>Oorzaak</a:t>
                      </a:r>
                      <a:r>
                        <a:rPr lang="nl-NL" sz="1100" dirty="0"/>
                        <a:t> wordt weggenomen door </a:t>
                      </a:r>
                      <a:r>
                        <a:rPr lang="nl-NL" sz="1100" b="1" dirty="0"/>
                        <a:t>Veranderinitiatief</a:t>
                      </a:r>
                    </a:p>
                  </a:txBody>
                  <a:tcPr/>
                </a:tc>
                <a:tc>
                  <a:txBody>
                    <a:bodyPr/>
                    <a:lstStyle/>
                    <a:p>
                      <a:r>
                        <a:rPr lang="nl-NL" sz="1100" dirty="0"/>
                        <a:t>Een veranderinitiatief kan meerdere oorzaken wegnemen</a:t>
                      </a:r>
                    </a:p>
                    <a:p>
                      <a:r>
                        <a:rPr lang="nl-NL" sz="1100" dirty="0"/>
                        <a:t>Een oorzaak kan door meerdere veranderinitiatieven worden weggenomen</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oorzaak wegnemen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B,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416535988"/>
                  </a:ext>
                </a:extLst>
              </a:tr>
              <a:tr h="293344">
                <a:tc>
                  <a:txBody>
                    <a:bodyPr/>
                    <a:lstStyle/>
                    <a:p>
                      <a:r>
                        <a:rPr lang="nl-NL" sz="1100" dirty="0"/>
                        <a:t>26</a:t>
                      </a:r>
                    </a:p>
                  </a:txBody>
                  <a:tcPr/>
                </a:tc>
                <a:tc>
                  <a:txBody>
                    <a:bodyPr/>
                    <a:lstStyle/>
                    <a:p>
                      <a:r>
                        <a:rPr lang="nl-NL" sz="1100" dirty="0"/>
                        <a:t>Relatienaam: invulling</a:t>
                      </a:r>
                    </a:p>
                    <a:p>
                      <a:r>
                        <a:rPr lang="nl-NL" sz="1100" dirty="0"/>
                        <a:t>Heen: </a:t>
                      </a:r>
                      <a:r>
                        <a:rPr lang="nl-NL" sz="1100" b="1" dirty="0"/>
                        <a:t>Veranderinitiatief</a:t>
                      </a:r>
                      <a:r>
                        <a:rPr lang="nl-NL" sz="1100" dirty="0"/>
                        <a:t> vult </a:t>
                      </a:r>
                      <a:r>
                        <a:rPr lang="nl-NL" sz="1100" b="1" dirty="0"/>
                        <a:t>implicatie</a:t>
                      </a:r>
                      <a:r>
                        <a:rPr lang="nl-NL" sz="1100" dirty="0"/>
                        <a:t> in</a:t>
                      </a:r>
                    </a:p>
                    <a:p>
                      <a:r>
                        <a:rPr lang="nl-NL" sz="1100" dirty="0"/>
                        <a:t>Terug: </a:t>
                      </a:r>
                      <a:r>
                        <a:rPr lang="nl-NL" sz="1100" b="1" dirty="0"/>
                        <a:t>Implicatie</a:t>
                      </a:r>
                      <a:r>
                        <a:rPr lang="nl-NL" sz="1100" dirty="0"/>
                        <a:t> wordt ingevuld door </a:t>
                      </a:r>
                      <a:r>
                        <a:rPr lang="nl-NL" sz="1100" b="1" dirty="0"/>
                        <a:t>Veranderinitiatief</a:t>
                      </a:r>
                    </a:p>
                  </a:txBody>
                  <a:tcPr/>
                </a:tc>
                <a:tc>
                  <a:txBody>
                    <a:bodyPr/>
                    <a:lstStyle/>
                    <a:p>
                      <a:r>
                        <a:rPr lang="nl-NL" sz="1100" dirty="0"/>
                        <a:t>Een veranderinitiatief kan meerdere implicatie invullen</a:t>
                      </a:r>
                    </a:p>
                    <a:p>
                      <a:r>
                        <a:rPr lang="nl-NL" sz="1100" dirty="0"/>
                        <a:t>Een implicatie kan door meerdere </a:t>
                      </a:r>
                      <a:r>
                        <a:rPr lang="nl-NL" sz="1100" dirty="0" err="1"/>
                        <a:t>veranderinitiaitieven</a:t>
                      </a:r>
                      <a:r>
                        <a:rPr lang="nl-NL" sz="1100" dirty="0"/>
                        <a:t> worden ingevuld</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implicatie invullen dat hoort bij het enterprisevraagstuk waaraan het veranderinitiatief is gekoppeld.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C, 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19438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3193059661"/>
              </p:ext>
            </p:extLst>
          </p:nvPr>
        </p:nvGraphicFramePr>
        <p:xfrm>
          <a:off x="142875" y="457200"/>
          <a:ext cx="12544425" cy="864108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27</a:t>
                      </a:r>
                    </a:p>
                  </a:txBody>
                  <a:tcPr/>
                </a:tc>
                <a:tc>
                  <a:txBody>
                    <a:bodyPr/>
                    <a:lstStyle/>
                    <a:p>
                      <a:r>
                        <a:rPr lang="nl-NL" sz="1100" dirty="0"/>
                        <a:t>Relatienaam: groepering</a:t>
                      </a:r>
                    </a:p>
                    <a:p>
                      <a:r>
                        <a:rPr lang="nl-NL" sz="1100" dirty="0"/>
                        <a:t>Heen: </a:t>
                      </a:r>
                      <a:r>
                        <a:rPr lang="nl-NL" sz="1100" b="1" dirty="0"/>
                        <a:t>Oplossingscontour</a:t>
                      </a:r>
                      <a:r>
                        <a:rPr lang="nl-NL" sz="1100" dirty="0"/>
                        <a:t> groepeert </a:t>
                      </a:r>
                      <a:r>
                        <a:rPr lang="nl-NL" sz="1100" b="1" dirty="0"/>
                        <a:t>Veranderinitiatief</a:t>
                      </a:r>
                    </a:p>
                    <a:p>
                      <a:r>
                        <a:rPr lang="nl-NL" sz="1100" b="0" dirty="0"/>
                        <a:t>Terug: </a:t>
                      </a:r>
                      <a:r>
                        <a:rPr lang="nl-NL" sz="1100" b="1" dirty="0"/>
                        <a:t>Veranderinitiatief</a:t>
                      </a:r>
                      <a:r>
                        <a:rPr lang="nl-NL" sz="1100" b="0" dirty="0"/>
                        <a:t> is onderdeel van </a:t>
                      </a:r>
                      <a:r>
                        <a:rPr lang="nl-NL" sz="1100" b="1" dirty="0"/>
                        <a:t>Oplossingscontour</a:t>
                      </a:r>
                    </a:p>
                  </a:txBody>
                  <a:tcPr/>
                </a:tc>
                <a:tc>
                  <a:txBody>
                    <a:bodyPr/>
                    <a:lstStyle/>
                    <a:p>
                      <a:r>
                        <a:rPr lang="nl-NL" sz="1100" dirty="0"/>
                        <a:t>Een oplossingscontour bestaat uit een of meerdere veranderinitiatieven</a:t>
                      </a:r>
                    </a:p>
                    <a:p>
                      <a:r>
                        <a:rPr lang="nl-NL" sz="1100" dirty="0"/>
                        <a:t>Een veranderinitiatief is opgenomen in </a:t>
                      </a:r>
                      <a:r>
                        <a:rPr lang="nl-NL" sz="1100" dirty="0">
                          <a:highlight>
                            <a:srgbClr val="FFFF00"/>
                          </a:highlight>
                        </a:rPr>
                        <a:t>nul, één of meer </a:t>
                      </a:r>
                      <a:r>
                        <a:rPr lang="nl-NL" sz="1100" dirty="0"/>
                        <a:t>oplossingscontour</a:t>
                      </a:r>
                    </a:p>
                    <a:p>
                      <a:r>
                        <a:rPr lang="nl-NL" sz="1100" dirty="0"/>
                        <a:t>De veranderinitiatieven en de oplossingscontour moeten gekoppeld zijn aan hetzelfde enterprisevraagstuk (relatie 36 en 37)</a:t>
                      </a:r>
                    </a:p>
                  </a:txBody>
                  <a:tcPr/>
                </a:tc>
                <a:tc>
                  <a:txBody>
                    <a:bodyPr/>
                    <a:lstStyle/>
                    <a:p>
                      <a:r>
                        <a:rPr lang="nl-NL" sz="1100" dirty="0"/>
                        <a:t>Tabblad Oplossingscontour, kolom O (als veranderinitiatief gehonoreerd = ja, dan hoort het veranderinitiatief bij de oplossingscontour.</a:t>
                      </a:r>
                    </a:p>
                  </a:txBody>
                  <a:tcPr/>
                </a:tc>
                <a:extLst>
                  <a:ext uri="{0D108BD9-81ED-4DB2-BD59-A6C34878D82A}">
                    <a16:rowId xmlns:a16="http://schemas.microsoft.com/office/drawing/2014/main" val="932937206"/>
                  </a:ext>
                </a:extLst>
              </a:tr>
              <a:tr h="370840">
                <a:tc>
                  <a:txBody>
                    <a:bodyPr/>
                    <a:lstStyle/>
                    <a:p>
                      <a:r>
                        <a:rPr lang="nl-NL" sz="1100" dirty="0"/>
                        <a:t>28</a:t>
                      </a:r>
                    </a:p>
                  </a:txBody>
                  <a:tcPr/>
                </a:tc>
                <a:tc>
                  <a:txBody>
                    <a:bodyPr/>
                    <a:lstStyle/>
                    <a:p>
                      <a:r>
                        <a:rPr lang="nl-NL" sz="1100" dirty="0"/>
                        <a:t>Relatienaam: fasering</a:t>
                      </a:r>
                    </a:p>
                    <a:p>
                      <a:r>
                        <a:rPr lang="nl-NL" sz="1100" dirty="0"/>
                        <a:t>Heen: </a:t>
                      </a:r>
                      <a:r>
                        <a:rPr lang="nl-NL" sz="1100" b="1" dirty="0"/>
                        <a:t>Veranderinitiatief</a:t>
                      </a:r>
                      <a:r>
                        <a:rPr lang="nl-NL" sz="1100" dirty="0"/>
                        <a:t> wordt gefaseerd in </a:t>
                      </a:r>
                      <a:r>
                        <a:rPr lang="nl-NL" sz="1100" b="1" dirty="0"/>
                        <a:t>Ontwikkeling</a:t>
                      </a:r>
                    </a:p>
                    <a:p>
                      <a:r>
                        <a:rPr lang="nl-NL" sz="1100" dirty="0"/>
                        <a:t>Terug: </a:t>
                      </a:r>
                      <a:r>
                        <a:rPr lang="nl-NL" sz="1100" b="1" dirty="0"/>
                        <a:t>Ontwikkeling</a:t>
                      </a:r>
                      <a:r>
                        <a:rPr lang="nl-NL" sz="1100" dirty="0"/>
                        <a:t> faseert </a:t>
                      </a:r>
                      <a:r>
                        <a:rPr lang="nl-NL" sz="1100" b="1" dirty="0"/>
                        <a:t>Veranderinitiatief</a:t>
                      </a:r>
                      <a:r>
                        <a:rPr lang="nl-NL" sz="1100" dirty="0"/>
                        <a:t> </a:t>
                      </a:r>
                    </a:p>
                  </a:txBody>
                  <a:tcPr/>
                </a:tc>
                <a:tc>
                  <a:txBody>
                    <a:bodyPr/>
                    <a:lstStyle/>
                    <a:p>
                      <a:r>
                        <a:rPr lang="nl-NL" sz="1100" dirty="0"/>
                        <a:t>Een veranderinitiatief kan meerdere ontwikkelingen hebben</a:t>
                      </a:r>
                    </a:p>
                    <a:p>
                      <a:r>
                        <a:rPr lang="nl-NL" sz="1100" dirty="0"/>
                        <a:t>Een ontwikkeling hoort bij één veranderinitiatief</a:t>
                      </a:r>
                    </a:p>
                    <a:p>
                      <a:r>
                        <a:rPr lang="nl-NL" sz="1100" dirty="0"/>
                        <a:t>Ontwikkelingen worden alleen onderkend voor veranderinitiatieven die deel uitmaken van de oplossingscontour</a:t>
                      </a:r>
                    </a:p>
                  </a:txBody>
                  <a:tcPr/>
                </a:tc>
                <a:tc>
                  <a:txBody>
                    <a:bodyPr/>
                    <a:lstStyle/>
                    <a:p>
                      <a:r>
                        <a:rPr lang="nl-NL" sz="1100" dirty="0"/>
                        <a:t>Geen</a:t>
                      </a:r>
                    </a:p>
                  </a:txBody>
                  <a:tcPr/>
                </a:tc>
                <a:extLst>
                  <a:ext uri="{0D108BD9-81ED-4DB2-BD59-A6C34878D82A}">
                    <a16:rowId xmlns:a16="http://schemas.microsoft.com/office/drawing/2014/main" val="3698497944"/>
                  </a:ext>
                </a:extLst>
              </a:tr>
              <a:tr h="370840">
                <a:tc>
                  <a:txBody>
                    <a:bodyPr/>
                    <a:lstStyle/>
                    <a:p>
                      <a:r>
                        <a:rPr lang="nl-NL" sz="1100" dirty="0"/>
                        <a:t>29</a:t>
                      </a:r>
                    </a:p>
                  </a:txBody>
                  <a:tcPr/>
                </a:tc>
                <a:tc>
                  <a:txBody>
                    <a:bodyPr/>
                    <a:lstStyle/>
                    <a:p>
                      <a:r>
                        <a:rPr lang="nl-NL" sz="1100" dirty="0"/>
                        <a:t>Relatienaam: onderbrenging</a:t>
                      </a:r>
                    </a:p>
                    <a:p>
                      <a:r>
                        <a:rPr lang="nl-NL" sz="1100" dirty="0"/>
                        <a:t>Heen: </a:t>
                      </a:r>
                      <a:r>
                        <a:rPr lang="nl-NL" sz="1100" b="1" dirty="0"/>
                        <a:t>Ontwikkeling</a:t>
                      </a:r>
                      <a:r>
                        <a:rPr lang="nl-NL" sz="1100" dirty="0"/>
                        <a:t> is ondergebracht in </a:t>
                      </a:r>
                      <a:r>
                        <a:rPr lang="nl-NL" sz="1100" b="1" dirty="0"/>
                        <a:t>Portfolio</a:t>
                      </a:r>
                    </a:p>
                    <a:p>
                      <a:r>
                        <a:rPr lang="nl-NL" sz="1100" b="1" dirty="0"/>
                        <a:t>T</a:t>
                      </a:r>
                      <a:r>
                        <a:rPr lang="nl-NL" sz="1100" b="0" dirty="0"/>
                        <a:t>erug: In </a:t>
                      </a:r>
                      <a:r>
                        <a:rPr lang="nl-NL" sz="1100" b="1" dirty="0"/>
                        <a:t>Portfolio </a:t>
                      </a:r>
                      <a:r>
                        <a:rPr lang="nl-NL" sz="1100" b="0" dirty="0"/>
                        <a:t>is ontwikkeling ondergebracht</a:t>
                      </a:r>
                      <a:r>
                        <a:rPr lang="nl-NL" sz="1100" b="1" dirty="0"/>
                        <a:t> </a:t>
                      </a:r>
                    </a:p>
                  </a:txBody>
                  <a:tcPr/>
                </a:tc>
                <a:tc>
                  <a:txBody>
                    <a:bodyPr/>
                    <a:lstStyle/>
                    <a:p>
                      <a:r>
                        <a:rPr lang="nl-NL" sz="1100" dirty="0"/>
                        <a:t>Een ontwikkeling is ondergebracht in maximaal één portfolio</a:t>
                      </a:r>
                    </a:p>
                    <a:p>
                      <a:r>
                        <a:rPr lang="nl-NL" sz="1100" dirty="0"/>
                        <a:t>In een portfolio kunnen meerdere ontwikkelingen zijn ondergebracht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848976444"/>
                  </a:ext>
                </a:extLst>
              </a:tr>
              <a:tr h="370840">
                <a:tc>
                  <a:txBody>
                    <a:bodyPr/>
                    <a:lstStyle/>
                    <a:p>
                      <a:r>
                        <a:rPr lang="nl-NL" sz="1100" dirty="0"/>
                        <a:t>30</a:t>
                      </a:r>
                    </a:p>
                  </a:txBody>
                  <a:tcPr/>
                </a:tc>
                <a:tc>
                  <a:txBody>
                    <a:bodyPr/>
                    <a:lstStyle/>
                    <a:p>
                      <a:r>
                        <a:rPr lang="nl-NL" sz="1100" dirty="0"/>
                        <a:t>Relatienaam: groepering</a:t>
                      </a:r>
                    </a:p>
                    <a:p>
                      <a:r>
                        <a:rPr lang="nl-NL" sz="1100" dirty="0"/>
                        <a:t>Heen: </a:t>
                      </a:r>
                      <a:r>
                        <a:rPr lang="nl-NL" sz="1100" b="1" dirty="0" err="1"/>
                        <a:t>Veranderinitiatiefcluster</a:t>
                      </a:r>
                      <a:r>
                        <a:rPr lang="nl-NL" sz="1100" dirty="0"/>
                        <a:t> groepeert </a:t>
                      </a:r>
                      <a:r>
                        <a:rPr lang="nl-NL" sz="1100" b="1" dirty="0"/>
                        <a:t>veranderinitiatief</a:t>
                      </a:r>
                    </a:p>
                    <a:p>
                      <a:r>
                        <a:rPr lang="nl-NL" sz="1100" b="0" dirty="0"/>
                        <a:t>Terug: </a:t>
                      </a:r>
                      <a:r>
                        <a:rPr lang="nl-NL" sz="1100" b="1" dirty="0"/>
                        <a:t>Veranderinitiatief</a:t>
                      </a:r>
                      <a:r>
                        <a:rPr lang="nl-NL" sz="1100" b="0" dirty="0"/>
                        <a:t> maakt deel uit van </a:t>
                      </a:r>
                      <a:r>
                        <a:rPr lang="nl-NL" sz="1100" b="1" dirty="0" err="1"/>
                        <a:t>Veranderinitiatiefcluster</a:t>
                      </a:r>
                      <a:endParaRPr lang="nl-NL" sz="1100" b="1" dirty="0"/>
                    </a:p>
                  </a:txBody>
                  <a:tcPr/>
                </a:tc>
                <a:tc>
                  <a:txBody>
                    <a:bodyPr/>
                    <a:lstStyle/>
                    <a:p>
                      <a:r>
                        <a:rPr lang="nl-NL" sz="1100" dirty="0"/>
                        <a:t>Een </a:t>
                      </a:r>
                      <a:r>
                        <a:rPr lang="nl-NL" sz="1100" dirty="0" err="1"/>
                        <a:t>veranderinitiatiefcluster</a:t>
                      </a:r>
                      <a:r>
                        <a:rPr lang="nl-NL" sz="1100" dirty="0"/>
                        <a:t> kan meerdere veranderinitiatieven groeperen</a:t>
                      </a:r>
                    </a:p>
                    <a:p>
                      <a:r>
                        <a:rPr lang="nl-NL" sz="1100" dirty="0"/>
                        <a:t>Een veranderinitiatief zit in maximaal één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G-H)</a:t>
                      </a:r>
                    </a:p>
                  </a:txBody>
                  <a:tcPr/>
                </a:tc>
                <a:extLst>
                  <a:ext uri="{0D108BD9-81ED-4DB2-BD59-A6C34878D82A}">
                    <a16:rowId xmlns:a16="http://schemas.microsoft.com/office/drawing/2014/main" val="57715338"/>
                  </a:ext>
                </a:extLst>
              </a:tr>
              <a:tr h="370840">
                <a:tc>
                  <a:txBody>
                    <a:bodyPr/>
                    <a:lstStyle/>
                    <a:p>
                      <a:r>
                        <a:rPr lang="nl-NL" sz="1100" dirty="0"/>
                        <a:t>31</a:t>
                      </a:r>
                    </a:p>
                  </a:txBody>
                  <a:tcPr/>
                </a:tc>
                <a:tc>
                  <a:txBody>
                    <a:bodyPr/>
                    <a:lstStyle/>
                    <a:p>
                      <a:r>
                        <a:rPr lang="nl-NL" sz="1100" dirty="0"/>
                        <a:t>Relatienaam: bijdrage</a:t>
                      </a:r>
                    </a:p>
                    <a:p>
                      <a:r>
                        <a:rPr lang="nl-NL" sz="1100" dirty="0"/>
                        <a:t>Heen: </a:t>
                      </a:r>
                      <a:r>
                        <a:rPr lang="nl-NL" sz="1100" b="1" dirty="0"/>
                        <a:t>Ontwikkeling</a:t>
                      </a:r>
                      <a:r>
                        <a:rPr lang="nl-NL" sz="1100" dirty="0"/>
                        <a:t> draagt bij aan </a:t>
                      </a:r>
                      <a:r>
                        <a:rPr lang="nl-NL" sz="1100" b="1" dirty="0"/>
                        <a:t>doelstelling</a:t>
                      </a:r>
                    </a:p>
                    <a:p>
                      <a:r>
                        <a:rPr lang="nl-NL" sz="1100" b="0" dirty="0"/>
                        <a:t>Terug: Aan </a:t>
                      </a:r>
                      <a:r>
                        <a:rPr lang="nl-NL" sz="1100" b="1" dirty="0"/>
                        <a:t>Doelstelling </a:t>
                      </a:r>
                      <a:r>
                        <a:rPr lang="nl-NL" sz="1100" b="0" dirty="0"/>
                        <a:t>wordt bijgedragen door </a:t>
                      </a:r>
                      <a:r>
                        <a:rPr lang="nl-NL" sz="1100" b="1" dirty="0"/>
                        <a:t>Ontwikkeling</a:t>
                      </a:r>
                    </a:p>
                  </a:txBody>
                  <a:tcPr/>
                </a:tc>
                <a:tc>
                  <a:txBody>
                    <a:bodyPr/>
                    <a:lstStyle/>
                    <a:p>
                      <a:r>
                        <a:rPr lang="nl-NL" sz="1100" dirty="0"/>
                        <a:t>Een ontwikkeling kan bijdragen aan meerdere doelstellingen</a:t>
                      </a:r>
                    </a:p>
                    <a:p>
                      <a:r>
                        <a:rPr lang="nl-NL" sz="1100" dirty="0"/>
                        <a:t>Een doelstelling kan worden ondersteund door meerdere ontwikkelingen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384186506"/>
                  </a:ext>
                </a:extLst>
              </a:tr>
              <a:tr h="370840">
                <a:tc>
                  <a:txBody>
                    <a:bodyPr/>
                    <a:lstStyle/>
                    <a:p>
                      <a:r>
                        <a:rPr lang="nl-NL" sz="1100" dirty="0"/>
                        <a:t>32</a:t>
                      </a:r>
                    </a:p>
                  </a:txBody>
                  <a:tcPr/>
                </a:tc>
                <a:tc>
                  <a:txBody>
                    <a:bodyPr/>
                    <a:lstStyle/>
                    <a:p>
                      <a:r>
                        <a:rPr lang="nl-NL" sz="1100" dirty="0"/>
                        <a:t>Relatienaam: representatie</a:t>
                      </a:r>
                    </a:p>
                    <a:p>
                      <a:r>
                        <a:rPr lang="nl-NL" sz="1100" dirty="0"/>
                        <a:t>Heen: Een </a:t>
                      </a:r>
                      <a:r>
                        <a:rPr lang="nl-NL" sz="1100" b="1" dirty="0"/>
                        <a:t>Kernmodel</a:t>
                      </a:r>
                      <a:r>
                        <a:rPr lang="nl-NL" sz="1100" dirty="0"/>
                        <a:t>  representeert </a:t>
                      </a:r>
                      <a:r>
                        <a:rPr lang="nl-NL" sz="1100" b="1" dirty="0"/>
                        <a:t>Perspectief</a:t>
                      </a:r>
                    </a:p>
                    <a:p>
                      <a:r>
                        <a:rPr lang="nl-NL" sz="1100" b="0" dirty="0"/>
                        <a:t>Terug: </a:t>
                      </a:r>
                      <a:r>
                        <a:rPr lang="nl-NL" sz="1100" b="1" dirty="0"/>
                        <a:t>Perspectief</a:t>
                      </a:r>
                      <a:r>
                        <a:rPr lang="nl-NL" sz="1100" b="0" dirty="0"/>
                        <a:t> wordt gerepresenteerd door </a:t>
                      </a:r>
                      <a:r>
                        <a:rPr lang="nl-NL" sz="1100" b="1" dirty="0"/>
                        <a:t>Kernmodel</a:t>
                      </a:r>
                      <a:endParaRPr lang="nl-NL" sz="1100" b="0" dirty="0"/>
                    </a:p>
                  </a:txBody>
                  <a:tcPr/>
                </a:tc>
                <a:tc>
                  <a:txBody>
                    <a:bodyPr/>
                    <a:lstStyle/>
                    <a:p>
                      <a:r>
                        <a:rPr lang="nl-NL" sz="1100" dirty="0"/>
                        <a:t>Een kernmodel kan meerdere perspectieven representeren</a:t>
                      </a:r>
                    </a:p>
                    <a:p>
                      <a:r>
                        <a:rPr lang="nl-NL" sz="1100" dirty="0"/>
                        <a:t>Een perspectief kan worden gerepresenteerd door meerdere kernmodellen.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r>
                        <a:rPr lang="nl-NL" sz="1100" dirty="0"/>
                        <a:t>33</a:t>
                      </a:r>
                    </a:p>
                  </a:txBody>
                  <a:tcPr/>
                </a:tc>
                <a:tc>
                  <a:txBody>
                    <a:bodyPr/>
                    <a:lstStyle/>
                    <a:p>
                      <a:r>
                        <a:rPr lang="nl-NL" sz="1100" dirty="0"/>
                        <a:t>Relatienaam: uitdrukking</a:t>
                      </a:r>
                    </a:p>
                    <a:p>
                      <a:r>
                        <a:rPr lang="nl-NL" sz="1100" dirty="0"/>
                        <a:t>Heen: </a:t>
                      </a:r>
                      <a:r>
                        <a:rPr lang="nl-NL" sz="1100" b="1" dirty="0"/>
                        <a:t>Kernmodel</a:t>
                      </a:r>
                      <a:r>
                        <a:rPr lang="nl-NL" sz="1100" dirty="0"/>
                        <a:t> geeft uitdrukking aan </a:t>
                      </a:r>
                      <a:r>
                        <a:rPr lang="nl-NL" sz="1100" b="1" dirty="0"/>
                        <a:t>RGU</a:t>
                      </a:r>
                    </a:p>
                    <a:p>
                      <a:r>
                        <a:rPr lang="nl-NL" sz="1100" dirty="0"/>
                        <a:t> Terug: </a:t>
                      </a:r>
                      <a:r>
                        <a:rPr lang="nl-NL" sz="1100" b="1" dirty="0"/>
                        <a:t>RGU </a:t>
                      </a:r>
                      <a:r>
                        <a:rPr lang="nl-NL" sz="1100" dirty="0"/>
                        <a:t>is uitgedrukt in </a:t>
                      </a:r>
                      <a:r>
                        <a:rPr lang="nl-NL" sz="1100" b="1" dirty="0"/>
                        <a:t>Kernmodel</a:t>
                      </a:r>
                    </a:p>
                  </a:txBody>
                  <a:tcPr/>
                </a:tc>
                <a:tc>
                  <a:txBody>
                    <a:bodyPr/>
                    <a:lstStyle/>
                    <a:p>
                      <a:r>
                        <a:rPr lang="nl-NL" sz="1100" dirty="0"/>
                        <a:t>Een kernmodel kan uitdrukking geven aan meerdere </a:t>
                      </a:r>
                      <a:r>
                        <a:rPr lang="nl-NL" sz="1100" dirty="0" err="1"/>
                        <a:t>RGU’s</a:t>
                      </a:r>
                      <a:endParaRPr lang="nl-NL" sz="1100" dirty="0"/>
                    </a:p>
                    <a:p>
                      <a:r>
                        <a:rPr lang="nl-NL" sz="1100" dirty="0"/>
                        <a:t>Een RGU kan door meerdere kernmodellen worden uitgedrukt</a:t>
                      </a:r>
                    </a:p>
                    <a:p>
                      <a:r>
                        <a:rPr lang="nl-NL" sz="1100" dirty="0"/>
                        <a:t>De </a:t>
                      </a:r>
                      <a:r>
                        <a:rPr lang="nl-NL" sz="1100" dirty="0" err="1"/>
                        <a:t>RGU’s</a:t>
                      </a:r>
                      <a:r>
                        <a:rPr lang="nl-NL" sz="1100" dirty="0"/>
                        <a:t> waaraan een kernmodel uitdrukking geeft, moeten horen bij de perspectieven waaraan het kernmodel uitdrukking geeft (relatie 32)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89709622"/>
                  </a:ext>
                </a:extLst>
              </a:tr>
              <a:tr h="370840">
                <a:tc>
                  <a:txBody>
                    <a:bodyPr/>
                    <a:lstStyle/>
                    <a:p>
                      <a:r>
                        <a:rPr lang="nl-NL" sz="1100" dirty="0"/>
                        <a:t>34</a:t>
                      </a:r>
                    </a:p>
                  </a:txBody>
                  <a:tcPr/>
                </a:tc>
                <a:tc>
                  <a:txBody>
                    <a:bodyPr/>
                    <a:lstStyle/>
                    <a:p>
                      <a:r>
                        <a:rPr lang="nl-NL" sz="1100" dirty="0"/>
                        <a:t>Relatienaam: vraagstukeigenaarschap</a:t>
                      </a:r>
                    </a:p>
                    <a:p>
                      <a:r>
                        <a:rPr lang="nl-NL" sz="1100" b="1" dirty="0"/>
                        <a:t>Stakeholder</a:t>
                      </a:r>
                      <a:r>
                        <a:rPr lang="nl-NL" sz="1100" dirty="0"/>
                        <a:t> vervult </a:t>
                      </a:r>
                      <a:r>
                        <a:rPr lang="nl-NL" sz="1100" b="1" dirty="0"/>
                        <a:t>Rol</a:t>
                      </a:r>
                      <a:r>
                        <a:rPr lang="nl-NL" sz="1100" dirty="0"/>
                        <a:t> voor </a:t>
                      </a:r>
                      <a:r>
                        <a:rPr lang="nl-NL" sz="1100" b="1" dirty="0"/>
                        <a:t>Vraagstuk</a:t>
                      </a:r>
                    </a:p>
                  </a:txBody>
                  <a:tcPr/>
                </a:tc>
                <a:tc>
                  <a:txBody>
                    <a:bodyPr/>
                    <a:lstStyle/>
                    <a:p>
                      <a:r>
                        <a:rPr lang="nl-NL" sz="1100" dirty="0"/>
                        <a:t>Relatie tussen stakeholder,  rol en vraagstuk kan alleen worden gelegd als de rol=vraagstukeigenaar</a:t>
                      </a:r>
                    </a:p>
                    <a:p>
                      <a:r>
                        <a:rPr lang="nl-NL" sz="1100" dirty="0"/>
                        <a:t>Een stakeholder kan voor meerdere vraagstukken de rol van vraagstukeigenaar vervullen</a:t>
                      </a:r>
                    </a:p>
                    <a:p>
                      <a:r>
                        <a:rPr lang="nl-NL" sz="1100" dirty="0"/>
                        <a:t>Een vraagstuk kan meerdere stakeholders in de rol van vraagstukeigenaar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2465488947"/>
                  </a:ext>
                </a:extLst>
              </a:tr>
              <a:tr h="370840">
                <a:tc>
                  <a:txBody>
                    <a:bodyPr/>
                    <a:lstStyle/>
                    <a:p>
                      <a:r>
                        <a:rPr lang="nl-NL" sz="1100" dirty="0"/>
                        <a:t>35</a:t>
                      </a:r>
                    </a:p>
                  </a:txBody>
                  <a:tcPr/>
                </a:tc>
                <a:tc>
                  <a:txBody>
                    <a:bodyPr/>
                    <a:lstStyle/>
                    <a:p>
                      <a:r>
                        <a:rPr lang="nl-NL" sz="1100" dirty="0"/>
                        <a:t>Relatienaam: relatiedefinitie</a:t>
                      </a:r>
                    </a:p>
                    <a:p>
                      <a:r>
                        <a:rPr lang="nl-NL" sz="1100" dirty="0"/>
                        <a:t>Heen: </a:t>
                      </a:r>
                      <a:r>
                        <a:rPr lang="nl-NL" sz="1100" b="1" dirty="0"/>
                        <a:t>RGU</a:t>
                      </a:r>
                      <a:r>
                        <a:rPr lang="nl-NL" sz="1100" dirty="0"/>
                        <a:t> is onderdeel van </a:t>
                      </a:r>
                      <a:r>
                        <a:rPr lang="nl-NL" sz="1100" b="1" dirty="0"/>
                        <a:t>Relevante Relatie</a:t>
                      </a:r>
                      <a:endParaRPr lang="nl-NL" sz="1100" b="0" dirty="0"/>
                    </a:p>
                    <a:p>
                      <a:r>
                        <a:rPr lang="nl-NL" sz="1100" b="0" dirty="0"/>
                        <a:t>Terug: </a:t>
                      </a:r>
                      <a:r>
                        <a:rPr lang="nl-NL" sz="1100" b="1" dirty="0"/>
                        <a:t>Relevante Relatie </a:t>
                      </a:r>
                      <a:r>
                        <a:rPr lang="nl-NL" sz="1100" b="0" dirty="0"/>
                        <a:t>verbindt </a:t>
                      </a:r>
                      <a:r>
                        <a:rPr lang="nl-NL" sz="1100" b="1" dirty="0"/>
                        <a:t>RGU</a:t>
                      </a:r>
                    </a:p>
                  </a:txBody>
                  <a:tcPr/>
                </a:tc>
                <a:tc>
                  <a:txBody>
                    <a:bodyPr/>
                    <a:lstStyle/>
                    <a:p>
                      <a:r>
                        <a:rPr lang="nl-NL" sz="1100" dirty="0"/>
                        <a:t>Een relevante relatie wordt gelegd tussen (exact) twee </a:t>
                      </a:r>
                      <a:r>
                        <a:rPr lang="nl-NL" sz="1100" dirty="0" err="1"/>
                        <a:t>RGU’s</a:t>
                      </a:r>
                      <a:endParaRPr lang="nl-NL" sz="1100" dirty="0"/>
                    </a:p>
                    <a:p>
                      <a:r>
                        <a:rPr lang="nl-NL" sz="1100" dirty="0"/>
                        <a:t>Deze twee </a:t>
                      </a:r>
                      <a:r>
                        <a:rPr lang="nl-NL" sz="1100" dirty="0" err="1"/>
                        <a:t>RGU’s</a:t>
                      </a:r>
                      <a:r>
                        <a:rPr lang="nl-NL" sz="1100" dirty="0"/>
                        <a:t> mogen niet gekoppeld zijn aan hetzelfde perspectief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98829795"/>
                  </a:ext>
                </a:extLst>
              </a:tr>
              <a:tr h="370840">
                <a:tc>
                  <a:txBody>
                    <a:bodyPr/>
                    <a:lstStyle/>
                    <a:p>
                      <a:r>
                        <a:rPr lang="nl-NL" sz="1100" dirty="0"/>
                        <a:t>36</a:t>
                      </a:r>
                    </a:p>
                  </a:txBody>
                  <a:tcPr/>
                </a:tc>
                <a:tc>
                  <a:txBody>
                    <a:bodyPr/>
                    <a:lstStyle/>
                    <a:p>
                      <a:r>
                        <a:rPr lang="nl-NL" sz="1100" dirty="0"/>
                        <a:t>Relatienaam: oplossing</a:t>
                      </a:r>
                    </a:p>
                    <a:p>
                      <a:r>
                        <a:rPr lang="nl-NL" sz="1100" dirty="0"/>
                        <a:t>Heen: </a:t>
                      </a:r>
                      <a:r>
                        <a:rPr lang="nl-NL" sz="1100" b="1" dirty="0"/>
                        <a:t>Veranderinitiatief </a:t>
                      </a:r>
                      <a:r>
                        <a:rPr lang="nl-NL" sz="1100" dirty="0"/>
                        <a:t>draagt bij aan het oplossen van een</a:t>
                      </a:r>
                      <a:r>
                        <a:rPr lang="nl-NL" sz="1100" b="1" dirty="0"/>
                        <a:t> Enterprisevraagstuk</a:t>
                      </a:r>
                    </a:p>
                    <a:p>
                      <a:r>
                        <a:rPr lang="nl-NL" sz="1100" dirty="0"/>
                        <a:t>Terug: </a:t>
                      </a:r>
                      <a:r>
                        <a:rPr lang="nl-NL" sz="1100" b="1" dirty="0"/>
                        <a:t>Enterprisevraagstuk</a:t>
                      </a:r>
                      <a:r>
                        <a:rPr lang="nl-NL" sz="1100" dirty="0"/>
                        <a:t> wordt (gedeeltelijk)  opgelost door </a:t>
                      </a:r>
                      <a:r>
                        <a:rPr lang="nl-NL" sz="1100" b="1" dirty="0"/>
                        <a:t>Veranderinitiatief</a:t>
                      </a:r>
                    </a:p>
                  </a:txBody>
                  <a:tcPr/>
                </a:tc>
                <a:tc>
                  <a:txBody>
                    <a:bodyPr/>
                    <a:lstStyle/>
                    <a:p>
                      <a:r>
                        <a:rPr lang="nl-NL" sz="1100" dirty="0"/>
                        <a:t>Een veranderinitiatief draagt bij aan het oplossen van één enterprisevraagstuk</a:t>
                      </a:r>
                    </a:p>
                    <a:p>
                      <a:r>
                        <a:rPr lang="nl-NL" sz="1100" dirty="0"/>
                        <a:t>Een enterprisevraagstuk wordt opgelost door een of meer veranderinitiatieven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a:t>
                      </a:r>
                    </a:p>
                  </a:txBody>
                  <a:tcPr/>
                </a:tc>
                <a:extLst>
                  <a:ext uri="{0D108BD9-81ED-4DB2-BD59-A6C34878D82A}">
                    <a16:rowId xmlns:a16="http://schemas.microsoft.com/office/drawing/2014/main" val="2415062440"/>
                  </a:ext>
                </a:extLst>
              </a:tr>
              <a:tr h="370840">
                <a:tc>
                  <a:txBody>
                    <a:bodyPr/>
                    <a:lstStyle/>
                    <a:p>
                      <a:r>
                        <a:rPr lang="nl-NL" sz="1100" dirty="0"/>
                        <a:t>37</a:t>
                      </a:r>
                    </a:p>
                  </a:txBody>
                  <a:tcPr/>
                </a:tc>
                <a:tc>
                  <a:txBody>
                    <a:bodyPr/>
                    <a:lstStyle/>
                    <a:p>
                      <a:r>
                        <a:rPr lang="nl-NL" sz="1100" b="0" dirty="0"/>
                        <a:t>Relatienaam: oplossing</a:t>
                      </a:r>
                    </a:p>
                    <a:p>
                      <a:r>
                        <a:rPr lang="nl-NL" sz="1100" b="0" dirty="0"/>
                        <a:t>Heen: </a:t>
                      </a:r>
                      <a:r>
                        <a:rPr lang="nl-NL" sz="1100" b="1" dirty="0"/>
                        <a:t>Oplossingscontour</a:t>
                      </a:r>
                      <a:r>
                        <a:rPr lang="nl-NL" sz="1100" b="0" dirty="0"/>
                        <a:t> beschrijft de contouren van de oplossing van een </a:t>
                      </a:r>
                      <a:r>
                        <a:rPr lang="nl-NL" sz="1100" b="1" dirty="0"/>
                        <a:t>Enterprisevraagstuk</a:t>
                      </a:r>
                    </a:p>
                    <a:p>
                      <a:r>
                        <a:rPr lang="nl-NL" sz="1100" b="0" dirty="0"/>
                        <a:t>Terug: </a:t>
                      </a:r>
                      <a:r>
                        <a:rPr lang="nl-NL" sz="1100" b="1" dirty="0"/>
                        <a:t>Enterprisevraagstuk </a:t>
                      </a:r>
                      <a:r>
                        <a:rPr lang="nl-NL" sz="1100" b="0" dirty="0"/>
                        <a:t>wordt oplost door de beschreven </a:t>
                      </a:r>
                      <a:r>
                        <a:rPr lang="nl-NL" sz="1100" b="1" dirty="0"/>
                        <a:t>oplossingscontour</a:t>
                      </a:r>
                      <a:r>
                        <a:rPr lang="nl-NL" sz="1100" b="0" dirty="0"/>
                        <a:t> </a:t>
                      </a:r>
                    </a:p>
                  </a:txBody>
                  <a:tcPr/>
                </a:tc>
                <a:tc>
                  <a:txBody>
                    <a:bodyPr/>
                    <a:lstStyle/>
                    <a:p>
                      <a:r>
                        <a:rPr lang="nl-NL" sz="1100" dirty="0"/>
                        <a:t>Een oplossingscontour hoort bij één enterprisevraagstuk</a:t>
                      </a:r>
                    </a:p>
                    <a:p>
                      <a:r>
                        <a:rPr lang="nl-NL" sz="1100" dirty="0"/>
                        <a:t>Een enterprisevraagstuk kent één of meerdere oplossingscontouren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 en één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1934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886647579"/>
              </p:ext>
            </p:extLst>
          </p:nvPr>
        </p:nvGraphicFramePr>
        <p:xfrm>
          <a:off x="142875" y="457200"/>
          <a:ext cx="12544425" cy="512064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38</a:t>
                      </a:r>
                    </a:p>
                  </a:txBody>
                  <a:tcPr/>
                </a:tc>
                <a:tc>
                  <a:txBody>
                    <a:bodyPr/>
                    <a:lstStyle/>
                    <a:p>
                      <a:r>
                        <a:rPr lang="nl-NL" sz="1100" b="0" dirty="0"/>
                        <a:t>Relatienaam: beïnvloeding</a:t>
                      </a:r>
                    </a:p>
                    <a:p>
                      <a:r>
                        <a:rPr lang="nl-NL" sz="1100" b="0" dirty="0"/>
                        <a:t>Heen: </a:t>
                      </a:r>
                      <a:r>
                        <a:rPr lang="nl-NL" sz="1100" b="1" dirty="0"/>
                        <a:t>Uitspraak</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Uitspraak</a:t>
                      </a:r>
                      <a:endParaRPr lang="nl-NL" sz="1100" b="0" dirty="0"/>
                    </a:p>
                  </a:txBody>
                  <a:tcPr/>
                </a:tc>
                <a:tc>
                  <a:txBody>
                    <a:bodyPr/>
                    <a:lstStyle/>
                    <a:p>
                      <a:endParaRPr lang="nl-NL" sz="1100" dirty="0"/>
                    </a:p>
                  </a:txBody>
                  <a:tcPr/>
                </a:tc>
                <a:tc>
                  <a:txBody>
                    <a:bodyPr/>
                    <a:lstStyle/>
                    <a:p>
                      <a:r>
                        <a:rPr lang="nl-NL" sz="1100" dirty="0"/>
                        <a:t>Zie Excel De </a:t>
                      </a:r>
                      <a:r>
                        <a:rPr lang="nl-NL" sz="1100" dirty="0" err="1"/>
                        <a:t>Key</a:t>
                      </a:r>
                      <a:r>
                        <a:rPr lang="nl-NL" sz="1100" dirty="0"/>
                        <a:t> waarin de matrices voor de samenhang van de zingeving staan. (bv strategie </a:t>
                      </a:r>
                      <a:r>
                        <a:rPr lang="nl-NL" sz="1100" dirty="0" err="1"/>
                        <a:t>vs</a:t>
                      </a:r>
                      <a:r>
                        <a:rPr lang="nl-NL" sz="1100" dirty="0"/>
                        <a:t> doelen).</a:t>
                      </a:r>
                    </a:p>
                  </a:txBody>
                  <a:tcPr/>
                </a:tc>
                <a:extLst>
                  <a:ext uri="{0D108BD9-81ED-4DB2-BD59-A6C34878D82A}">
                    <a16:rowId xmlns:a16="http://schemas.microsoft.com/office/drawing/2014/main" val="932937206"/>
                  </a:ext>
                </a:extLst>
              </a:tr>
              <a:tr h="370840">
                <a:tc>
                  <a:txBody>
                    <a:bodyPr/>
                    <a:lstStyle/>
                    <a:p>
                      <a:r>
                        <a:rPr lang="nl-NL" sz="1100" dirty="0"/>
                        <a:t>39</a:t>
                      </a:r>
                    </a:p>
                  </a:txBody>
                  <a:tcPr/>
                </a:tc>
                <a:tc>
                  <a:txBody>
                    <a:bodyPr/>
                    <a:lstStyle/>
                    <a:p>
                      <a:r>
                        <a:rPr lang="nl-NL" sz="1100" b="0" dirty="0"/>
                        <a:t>Relatienaam: beïnvloeding</a:t>
                      </a:r>
                    </a:p>
                    <a:p>
                      <a:r>
                        <a:rPr lang="nl-NL" sz="1100" b="0" dirty="0"/>
                        <a:t>Heen: </a:t>
                      </a:r>
                      <a:r>
                        <a:rPr lang="nl-NL" sz="1100" b="1" dirty="0"/>
                        <a:t>Missie-element</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Missie-element</a:t>
                      </a:r>
                      <a:endParaRPr lang="nl-NL" sz="1100" b="0" dirty="0"/>
                    </a:p>
                  </a:txBody>
                  <a:tcPr/>
                </a:tc>
                <a:tc>
                  <a:txBody>
                    <a:bodyPr/>
                    <a:lstStyle/>
                    <a:p>
                      <a:endParaRPr lang="nl-NL" sz="1100"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Zie Excel De </a:t>
                      </a:r>
                      <a:r>
                        <a:rPr lang="nl-NL" sz="1100" dirty="0" err="1"/>
                        <a:t>Key</a:t>
                      </a:r>
                      <a:r>
                        <a:rPr lang="nl-NL" sz="1100" dirty="0"/>
                        <a:t> waarin de matrices voor de samenhang van de zingeving staan. Specifiek de matrices waarin missie voorkomt</a:t>
                      </a:r>
                    </a:p>
                  </a:txBody>
                  <a:tcPr/>
                </a:tc>
                <a:extLst>
                  <a:ext uri="{0D108BD9-81ED-4DB2-BD59-A6C34878D82A}">
                    <a16:rowId xmlns:a16="http://schemas.microsoft.com/office/drawing/2014/main" val="36984979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8489764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57715338"/>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384186506"/>
                  </a:ext>
                </a:extLst>
              </a:tr>
              <a:tr h="370840">
                <a:tc>
                  <a:txBody>
                    <a:bodyPr/>
                    <a:lstStyle/>
                    <a:p>
                      <a:endParaRPr lang="nl-NL" sz="1100" dirty="0"/>
                    </a:p>
                  </a:txBody>
                  <a:tcPr/>
                </a:tc>
                <a:tc>
                  <a:txBody>
                    <a:bodyPr/>
                    <a:lstStyle/>
                    <a:p>
                      <a:endParaRPr lang="nl-NL" sz="1100" b="0"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endParaRPr lang="nl-NL" sz="1100" dirty="0"/>
                    </a:p>
                  </a:txBody>
                  <a:tcPr/>
                </a:tc>
                <a:tc>
                  <a:txBody>
                    <a:bodyPr/>
                    <a:lstStyle/>
                    <a:p>
                      <a:endParaRPr lang="nl-NL" sz="1100" b="1"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89709622"/>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65488947"/>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15062440"/>
                  </a:ext>
                </a:extLst>
              </a:tr>
              <a:tr h="370840">
                <a:tc>
                  <a:txBody>
                    <a:bodyPr/>
                    <a:lstStyle/>
                    <a:p>
                      <a:endParaRPr lang="nl-NL" sz="1100" dirty="0"/>
                    </a:p>
                  </a:txBody>
                  <a:tcPr/>
                </a:tc>
                <a:tc>
                  <a:txBody>
                    <a:bodyPr/>
                    <a:lstStyle/>
                    <a:p>
                      <a:endParaRPr lang="nl-NL" sz="1100" b="0"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7890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165674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1660634"/>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1780785"/>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174082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10792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246638"/>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2426946" cy="369332"/>
          </a:xfrm>
          <a:prstGeom prst="rect">
            <a:avLst/>
          </a:prstGeom>
          <a:noFill/>
        </p:spPr>
        <p:txBody>
          <a:bodyPr wrap="none" rtlCol="0">
            <a:spAutoFit/>
          </a:bodyPr>
          <a:lstStyle/>
          <a:p>
            <a:r>
              <a:rPr lang="nl-NL" dirty="0"/>
              <a:t>Twee ’losse’ </a:t>
            </a:r>
            <a:r>
              <a:rPr lang="nl-NL" dirty="0" err="1"/>
              <a:t>enterprises</a:t>
            </a:r>
            <a:endParaRPr lang="nl-NL" dirty="0"/>
          </a:p>
        </p:txBody>
      </p:sp>
      <p:sp>
        <p:nvSpPr>
          <p:cNvPr id="15" name="Tekstvak 14">
            <a:extLst>
              <a:ext uri="{FF2B5EF4-FFF2-40B4-BE49-F238E27FC236}">
                <a16:creationId xmlns:a16="http://schemas.microsoft.com/office/drawing/2014/main" id="{9FF107CA-A28E-7E48-B0CF-77A5A42CB69C}"/>
              </a:ext>
            </a:extLst>
          </p:cNvPr>
          <p:cNvSpPr txBox="1"/>
          <p:nvPr/>
        </p:nvSpPr>
        <p:spPr>
          <a:xfrm>
            <a:off x="242361" y="647834"/>
            <a:ext cx="3411310" cy="707886"/>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zijn geen relaties tussen de </a:t>
            </a:r>
            <a:r>
              <a:rPr lang="nl-NL" sz="1000" dirty="0" err="1"/>
              <a:t>enterprises</a:t>
            </a:r>
            <a:endParaRPr lang="nl-NL" sz="1000" dirty="0"/>
          </a:p>
          <a:p>
            <a:pPr marL="171450" indent="-171450">
              <a:buFontTx/>
              <a:buChar char="-"/>
            </a:pPr>
            <a:r>
              <a:rPr lang="nl-NL" sz="1000" dirty="0"/>
              <a:t>Er is geen sprake van overerving</a:t>
            </a:r>
          </a:p>
        </p:txBody>
      </p:sp>
    </p:spTree>
    <p:extLst>
      <p:ext uri="{BB962C8B-B14F-4D97-AF65-F5344CB8AC3E}">
        <p14:creationId xmlns:p14="http://schemas.microsoft.com/office/powerpoint/2010/main" val="22152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2052465"/>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2070533"/>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2190684"/>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2136545"/>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517823"/>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51477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974947" cy="369332"/>
          </a:xfrm>
          <a:prstGeom prst="rect">
            <a:avLst/>
          </a:prstGeom>
          <a:noFill/>
        </p:spPr>
        <p:txBody>
          <a:bodyPr wrap="none" rtlCol="0">
            <a:spAutoFit/>
          </a:bodyPr>
          <a:lstStyle/>
          <a:p>
            <a:r>
              <a:rPr lang="nl-NL" dirty="0"/>
              <a:t>Recursie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1848840"/>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10BE8FD-7141-2741-8C8E-323C38717835}"/>
              </a:ext>
            </a:extLst>
          </p:cNvPr>
          <p:cNvCxnSpPr>
            <a:cxnSpLocks/>
          </p:cNvCxnSpPr>
          <p:nvPr/>
        </p:nvCxnSpPr>
        <p:spPr>
          <a:xfrm flipV="1">
            <a:off x="3232298" y="1848840"/>
            <a:ext cx="1701209" cy="15169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a:off x="4190815" y="3159899"/>
            <a:ext cx="4924832" cy="2058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50726" y="2910632"/>
            <a:ext cx="3942105" cy="246221"/>
          </a:xfrm>
          <a:prstGeom prst="rect">
            <a:avLst/>
          </a:prstGeom>
          <a:noFill/>
        </p:spPr>
        <p:txBody>
          <a:bodyPr wrap="none" rtlCol="0">
            <a:spAutoFit/>
          </a:bodyPr>
          <a:lstStyle/>
          <a:p>
            <a:r>
              <a:rPr lang="nl-NL" sz="1000" b="1" dirty="0"/>
              <a:t>Perspectief van enterprise-y is afgeleid van kernbegrip van enterprise-x</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4557988" y="1413551"/>
            <a:ext cx="3685624" cy="246221"/>
          </a:xfrm>
          <a:prstGeom prst="rect">
            <a:avLst/>
          </a:prstGeom>
          <a:noFill/>
        </p:spPr>
        <p:txBody>
          <a:bodyPr wrap="none" rtlCol="0">
            <a:spAutoFit/>
          </a:bodyPr>
          <a:lstStyle/>
          <a:p>
            <a:r>
              <a:rPr lang="nl-NL" sz="1000" b="1" dirty="0"/>
              <a:t>Enterprise-y is een recursie van perspectief &lt;..&gt;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647834"/>
            <a:ext cx="3411310" cy="861774"/>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is geen sprake van overerving</a:t>
            </a:r>
          </a:p>
          <a:p>
            <a:pPr marL="171450" indent="-171450">
              <a:buFontTx/>
              <a:buChar char="-"/>
            </a:pPr>
            <a:r>
              <a:rPr lang="nl-NL" sz="1000" dirty="0"/>
              <a:t>Er is een (niet verplichte) relatie tussen </a:t>
            </a:r>
            <a:r>
              <a:rPr lang="nl-NL" sz="1000" dirty="0" err="1"/>
              <a:t>perpectief</a:t>
            </a:r>
            <a:r>
              <a:rPr lang="nl-NL" sz="1000" dirty="0"/>
              <a:t> op lager recursief niveau en perspectief op hoger recursief niveau</a:t>
            </a:r>
          </a:p>
        </p:txBody>
      </p:sp>
      <p:cxnSp>
        <p:nvCxnSpPr>
          <p:cNvPr id="30" name="Rechte verbindingslijn 29">
            <a:extLst>
              <a:ext uri="{FF2B5EF4-FFF2-40B4-BE49-F238E27FC236}">
                <a16:creationId xmlns:a16="http://schemas.microsoft.com/office/drawing/2014/main" id="{6074D558-57E8-694F-8CF6-4C51D4B3F366}"/>
              </a:ext>
            </a:extLst>
          </p:cNvPr>
          <p:cNvCxnSpPr>
            <a:cxnSpLocks/>
          </p:cNvCxnSpPr>
          <p:nvPr/>
        </p:nvCxnSpPr>
        <p:spPr>
          <a:xfrm flipV="1">
            <a:off x="4980375" y="6555518"/>
            <a:ext cx="5808127" cy="9289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F74F533C-8846-AA4D-936D-2F307F1829B0}"/>
              </a:ext>
            </a:extLst>
          </p:cNvPr>
          <p:cNvSpPr txBox="1"/>
          <p:nvPr/>
        </p:nvSpPr>
        <p:spPr>
          <a:xfrm>
            <a:off x="5375060" y="6630474"/>
            <a:ext cx="3943708" cy="246221"/>
          </a:xfrm>
          <a:prstGeom prst="rect">
            <a:avLst/>
          </a:prstGeom>
          <a:noFill/>
        </p:spPr>
        <p:txBody>
          <a:bodyPr wrap="none" rtlCol="0">
            <a:spAutoFit/>
          </a:bodyPr>
          <a:lstStyle/>
          <a:p>
            <a:r>
              <a:rPr lang="nl-NL" sz="1000" b="1" dirty="0"/>
              <a:t>Zit hier nog een relatie? Er kan een gezamenlijk veranderportfolio zijn?</a:t>
            </a:r>
          </a:p>
        </p:txBody>
      </p:sp>
    </p:spTree>
    <p:extLst>
      <p:ext uri="{BB962C8B-B14F-4D97-AF65-F5344CB8AC3E}">
        <p14:creationId xmlns:p14="http://schemas.microsoft.com/office/powerpoint/2010/main" val="9591613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2333</TotalTime>
  <Words>4798</Words>
  <Application>Microsoft Office PowerPoint</Application>
  <PresentationFormat>A3 (297 x 420 mm)</PresentationFormat>
  <Paragraphs>1162</Paragraphs>
  <Slides>28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28</vt:i4>
      </vt:variant>
    </vt:vector>
  </HeadingPairs>
  <TitlesOfParts>
    <vt:vector size="32"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 Stovers</dc:creator>
  <cp:lastModifiedBy>Berend Eduard Nicolai van der Veen</cp:lastModifiedBy>
  <cp:revision>119</cp:revision>
  <dcterms:created xsi:type="dcterms:W3CDTF">2021-03-26T10:23:47Z</dcterms:created>
  <dcterms:modified xsi:type="dcterms:W3CDTF">2023-02-14T10:33:35Z</dcterms:modified>
</cp:coreProperties>
</file>