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68" r:id="rId15"/>
    <p:sldId id="269" r:id="rId16"/>
    <p:sldId id="273" r:id="rId17"/>
    <p:sldId id="270" r:id="rId18"/>
    <p:sldId id="272" r:id="rId19"/>
    <p:sldId id="271" r:id="rId2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284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923A5-0FAB-4541-0BC6-E3ABC0D22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27E881-2F6F-747B-F9A9-0261F3C557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AAF5EC-D8F6-698F-F8FC-34AC9A785D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C6A9F-4B52-BC7F-6689-4B7FCE730E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93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96387-BF0A-04F9-C8B2-950D66330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EF4735-1B56-B866-CBEE-E68D9EE91D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5AB3DA-C18C-C8D8-5F5C-1E931FAA9E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CBCD7-645F-3356-553C-BDD351796B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58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47BF5-F7ED-17B8-C891-F67BF4B45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55824-A788-044F-4E1F-C0ACF91F4F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CDD5C-1E91-B40B-0E11-0764136E96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EBD80-07F9-F49B-19A1-18424F7FDD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78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597073" y="500063"/>
            <a:ext cx="202126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37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Session 1</a:t>
            </a:r>
            <a:endParaRPr lang="en-US" sz="3375" dirty="0"/>
          </a:p>
        </p:txBody>
      </p:sp>
      <p:sp>
        <p:nvSpPr>
          <p:cNvPr id="4" name="Text 1"/>
          <p:cNvSpPr/>
          <p:nvPr/>
        </p:nvSpPr>
        <p:spPr>
          <a:xfrm>
            <a:off x="3201628" y="1157288"/>
            <a:ext cx="2812154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Introduction to HTML5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3194484" y="1785938"/>
            <a:ext cx="282646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Welcome to HTML5 Fundamentals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3194484" y="2128838"/>
            <a:ext cx="282646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Duration: 2 Hours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3194484" y="2471738"/>
            <a:ext cx="282646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Beginners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3653861" y="3157538"/>
            <a:ext cx="19076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Topics we'll cover: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3653861" y="3414713"/>
            <a:ext cx="19076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What is HTML?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3653861" y="3671888"/>
            <a:ext cx="19076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Basic Document Structure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3653861" y="3929063"/>
            <a:ext cx="19076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Semantic HTML Elements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3653861" y="4186238"/>
            <a:ext cx="19076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Text Formatting</a:t>
            </a:r>
            <a:endParaRPr lang="en-US" sz="1125" dirty="0"/>
          </a:p>
        </p:txBody>
      </p:sp>
      <p:sp>
        <p:nvSpPr>
          <p:cNvPr id="13" name="Text 10"/>
          <p:cNvSpPr/>
          <p:nvPr/>
        </p:nvSpPr>
        <p:spPr>
          <a:xfrm>
            <a:off x="3653861" y="4443413"/>
            <a:ext cx="19076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Creating Links</a:t>
            </a:r>
            <a:endParaRPr lang="en-US" sz="11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Working with Images</a:t>
            </a:r>
            <a:endParaRPr lang="en-US" sz="2700" dirty="0"/>
          </a:p>
        </p:txBody>
      </p:sp>
      <p:sp>
        <p:nvSpPr>
          <p:cNvPr id="4" name="Shape 1"/>
          <p:cNvSpPr/>
          <p:nvPr/>
        </p:nvSpPr>
        <p:spPr>
          <a:xfrm>
            <a:off x="428625" y="1057275"/>
            <a:ext cx="8286750" cy="962620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00075" y="1228725"/>
            <a:ext cx="801528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Image Tag</a:t>
            </a:r>
            <a:endParaRPr lang="en-US" sz="1688" dirty="0"/>
          </a:p>
        </p:txBody>
      </p:sp>
      <p:sp>
        <p:nvSpPr>
          <p:cNvPr id="6" name="Shape 3"/>
          <p:cNvSpPr/>
          <p:nvPr/>
        </p:nvSpPr>
        <p:spPr>
          <a:xfrm>
            <a:off x="600075" y="1607344"/>
            <a:ext cx="4126883" cy="251817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600075" y="1607344"/>
            <a:ext cx="4198320" cy="251817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7415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&lt;img src="image.jpg" alt="Description"&gt;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428625" y="2248495"/>
            <a:ext cx="410051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Required Attributes</a:t>
            </a:r>
            <a:endParaRPr lang="en-US" sz="1688" dirty="0"/>
          </a:p>
        </p:txBody>
      </p:sp>
      <p:sp>
        <p:nvSpPr>
          <p:cNvPr id="9" name="Shape 6"/>
          <p:cNvSpPr/>
          <p:nvPr/>
        </p:nvSpPr>
        <p:spPr>
          <a:xfrm>
            <a:off x="557213" y="2805708"/>
            <a:ext cx="3771900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557213" y="2805708"/>
            <a:ext cx="3843338" cy="257175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src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557213" y="3120033"/>
            <a:ext cx="3843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Path to the image file</a:t>
            </a:r>
            <a:endParaRPr lang="en-US" sz="1125" dirty="0"/>
          </a:p>
        </p:txBody>
      </p:sp>
      <p:sp>
        <p:nvSpPr>
          <p:cNvPr id="12" name="Shape 9"/>
          <p:cNvSpPr/>
          <p:nvPr/>
        </p:nvSpPr>
        <p:spPr>
          <a:xfrm>
            <a:off x="557213" y="3377208"/>
            <a:ext cx="3771900" cy="20002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557213" y="3377208"/>
            <a:ext cx="3843338" cy="200025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src="images/photo.jpg"</a:t>
            </a:r>
            <a:endParaRPr lang="en-US" sz="788" dirty="0"/>
          </a:p>
        </p:txBody>
      </p:sp>
      <p:sp>
        <p:nvSpPr>
          <p:cNvPr id="14" name="Shape 11"/>
          <p:cNvSpPr/>
          <p:nvPr/>
        </p:nvSpPr>
        <p:spPr>
          <a:xfrm>
            <a:off x="557213" y="3948708"/>
            <a:ext cx="3771900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557213" y="3948708"/>
            <a:ext cx="3843338" cy="257175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alt</a:t>
            </a:r>
            <a:endParaRPr lang="en-US" sz="1125" dirty="0"/>
          </a:p>
        </p:txBody>
      </p:sp>
      <p:sp>
        <p:nvSpPr>
          <p:cNvPr id="16" name="Text 13"/>
          <p:cNvSpPr/>
          <p:nvPr/>
        </p:nvSpPr>
        <p:spPr>
          <a:xfrm>
            <a:off x="557213" y="4263033"/>
            <a:ext cx="3843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Alternative text for accessibility</a:t>
            </a:r>
            <a:endParaRPr lang="en-US" sz="1125" dirty="0"/>
          </a:p>
        </p:txBody>
      </p:sp>
      <p:sp>
        <p:nvSpPr>
          <p:cNvPr id="17" name="Shape 14"/>
          <p:cNvSpPr/>
          <p:nvPr/>
        </p:nvSpPr>
        <p:spPr>
          <a:xfrm>
            <a:off x="557213" y="4520208"/>
            <a:ext cx="3771900" cy="20002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557213" y="4520208"/>
            <a:ext cx="3843338" cy="200025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alt="A sunset over mountains"</a:t>
            </a:r>
            <a:endParaRPr lang="en-US" sz="788" dirty="0"/>
          </a:p>
        </p:txBody>
      </p:sp>
      <p:sp>
        <p:nvSpPr>
          <p:cNvPr id="19" name="Text 16"/>
          <p:cNvSpPr/>
          <p:nvPr/>
        </p:nvSpPr>
        <p:spPr>
          <a:xfrm>
            <a:off x="4686300" y="2248495"/>
            <a:ext cx="410051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Optional Attributes</a:t>
            </a:r>
            <a:endParaRPr lang="en-US" sz="1688" dirty="0"/>
          </a:p>
        </p:txBody>
      </p:sp>
      <p:sp>
        <p:nvSpPr>
          <p:cNvPr id="20" name="Shape 17"/>
          <p:cNvSpPr/>
          <p:nvPr/>
        </p:nvSpPr>
        <p:spPr>
          <a:xfrm>
            <a:off x="4814888" y="2805708"/>
            <a:ext cx="3771900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Text 18"/>
          <p:cNvSpPr/>
          <p:nvPr/>
        </p:nvSpPr>
        <p:spPr>
          <a:xfrm>
            <a:off x="4814888" y="2805708"/>
            <a:ext cx="3843338" cy="257175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width &amp; height</a:t>
            </a:r>
            <a:endParaRPr lang="en-US" sz="1125" dirty="0"/>
          </a:p>
        </p:txBody>
      </p:sp>
      <p:sp>
        <p:nvSpPr>
          <p:cNvPr id="22" name="Text 19"/>
          <p:cNvSpPr/>
          <p:nvPr/>
        </p:nvSpPr>
        <p:spPr>
          <a:xfrm>
            <a:off x="4814888" y="3120033"/>
            <a:ext cx="3843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 image dimensions</a:t>
            </a:r>
            <a:endParaRPr lang="en-US" sz="1125" dirty="0"/>
          </a:p>
        </p:txBody>
      </p:sp>
      <p:sp>
        <p:nvSpPr>
          <p:cNvPr id="23" name="Shape 20"/>
          <p:cNvSpPr/>
          <p:nvPr/>
        </p:nvSpPr>
        <p:spPr>
          <a:xfrm>
            <a:off x="4814888" y="3377208"/>
            <a:ext cx="3771900" cy="20002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21"/>
          <p:cNvSpPr/>
          <p:nvPr/>
        </p:nvSpPr>
        <p:spPr>
          <a:xfrm>
            <a:off x="4814888" y="3377208"/>
            <a:ext cx="3843338" cy="200025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width="300" height="200"</a:t>
            </a:r>
            <a:endParaRPr lang="en-US" sz="788" dirty="0"/>
          </a:p>
        </p:txBody>
      </p:sp>
      <p:sp>
        <p:nvSpPr>
          <p:cNvPr id="25" name="Shape 22"/>
          <p:cNvSpPr/>
          <p:nvPr/>
        </p:nvSpPr>
        <p:spPr>
          <a:xfrm>
            <a:off x="4814888" y="3948708"/>
            <a:ext cx="3771900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6" name="Text 23"/>
          <p:cNvSpPr/>
          <p:nvPr/>
        </p:nvSpPr>
        <p:spPr>
          <a:xfrm>
            <a:off x="4814888" y="3948708"/>
            <a:ext cx="3843338" cy="257175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title</a:t>
            </a:r>
            <a:endParaRPr lang="en-US" sz="1125" dirty="0"/>
          </a:p>
        </p:txBody>
      </p:sp>
      <p:sp>
        <p:nvSpPr>
          <p:cNvPr id="27" name="Text 24"/>
          <p:cNvSpPr/>
          <p:nvPr/>
        </p:nvSpPr>
        <p:spPr>
          <a:xfrm>
            <a:off x="4814888" y="4263033"/>
            <a:ext cx="3843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Tooltip text on hover</a:t>
            </a:r>
            <a:endParaRPr lang="en-US" sz="1125" dirty="0"/>
          </a:p>
        </p:txBody>
      </p:sp>
      <p:sp>
        <p:nvSpPr>
          <p:cNvPr id="28" name="Shape 25"/>
          <p:cNvSpPr/>
          <p:nvPr/>
        </p:nvSpPr>
        <p:spPr>
          <a:xfrm>
            <a:off x="4814888" y="4520208"/>
            <a:ext cx="3771900" cy="20002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9" name="Text 26"/>
          <p:cNvSpPr/>
          <p:nvPr/>
        </p:nvSpPr>
        <p:spPr>
          <a:xfrm>
            <a:off x="4814888" y="4520208"/>
            <a:ext cx="3843338" cy="200025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title="Beautiful sunset"</a:t>
            </a:r>
            <a:endParaRPr lang="en-US" sz="788" dirty="0"/>
          </a:p>
        </p:txBody>
      </p:sp>
      <p:sp>
        <p:nvSpPr>
          <p:cNvPr id="32" name="Shape 29"/>
          <p:cNvSpPr/>
          <p:nvPr/>
        </p:nvSpPr>
        <p:spPr>
          <a:xfrm>
            <a:off x="600075" y="5591770"/>
            <a:ext cx="7943850" cy="4572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3" name="Text 30"/>
          <p:cNvSpPr/>
          <p:nvPr/>
        </p:nvSpPr>
        <p:spPr>
          <a:xfrm>
            <a:off x="600075" y="5591770"/>
            <a:ext cx="8015288" cy="457200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&lt;img src="photos/sunset.jpg" alt="Beautiful sunset over mountains" width="400" height="300" title="Sunset Photo"&gt;</a:t>
            </a:r>
            <a:endParaRPr lang="en-US" sz="1013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83373" y="511904"/>
            <a:ext cx="5156249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Audio and Video Elements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1032599" y="1228297"/>
            <a:ext cx="410051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Audio Element</a:t>
            </a:r>
            <a:endParaRPr lang="en-US" sz="1688" dirty="0"/>
          </a:p>
        </p:txBody>
      </p:sp>
      <p:sp>
        <p:nvSpPr>
          <p:cNvPr id="5" name="Shape 2"/>
          <p:cNvSpPr/>
          <p:nvPr/>
        </p:nvSpPr>
        <p:spPr>
          <a:xfrm>
            <a:off x="1032599" y="1656922"/>
            <a:ext cx="2687613" cy="105727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1146899" y="1771222"/>
            <a:ext cx="2324703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1146899" y="1771222"/>
            <a:ext cx="3871913" cy="257175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&lt;audio controls&gt;</a:t>
            </a:r>
            <a:endParaRPr lang="en-US" sz="1013" dirty="0"/>
          </a:p>
        </p:txBody>
      </p:sp>
      <p:sp>
        <p:nvSpPr>
          <p:cNvPr id="8" name="Shape 5"/>
          <p:cNvSpPr/>
          <p:nvPr/>
        </p:nvSpPr>
        <p:spPr>
          <a:xfrm>
            <a:off x="1261199" y="2085547"/>
            <a:ext cx="2254787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1261199" y="2085547"/>
            <a:ext cx="3757613" cy="257175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&lt;source src="audio.mp3"&gt;</a:t>
            </a:r>
            <a:endParaRPr lang="en-US" sz="1013" dirty="0"/>
          </a:p>
        </p:txBody>
      </p:sp>
      <p:sp>
        <p:nvSpPr>
          <p:cNvPr id="10" name="Shape 7"/>
          <p:cNvSpPr/>
          <p:nvPr/>
        </p:nvSpPr>
        <p:spPr>
          <a:xfrm>
            <a:off x="1146899" y="2342722"/>
            <a:ext cx="2324703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146899" y="2342722"/>
            <a:ext cx="3871913" cy="257175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&lt;/audio&gt;</a:t>
            </a:r>
            <a:endParaRPr lang="en-US" sz="1013" dirty="0"/>
          </a:p>
        </p:txBody>
      </p:sp>
      <p:sp>
        <p:nvSpPr>
          <p:cNvPr id="12" name="Text 9"/>
          <p:cNvSpPr/>
          <p:nvPr/>
        </p:nvSpPr>
        <p:spPr>
          <a:xfrm>
            <a:off x="1032599" y="3025449"/>
            <a:ext cx="410051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Attributes:</a:t>
            </a:r>
            <a:endParaRPr lang="en-US" sz="1350" dirty="0"/>
          </a:p>
        </p:txBody>
      </p:sp>
      <p:sp>
        <p:nvSpPr>
          <p:cNvPr id="13" name="Shape 10"/>
          <p:cNvSpPr/>
          <p:nvPr/>
        </p:nvSpPr>
        <p:spPr>
          <a:xfrm>
            <a:off x="1032599" y="3346918"/>
            <a:ext cx="800212" cy="21967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1032599" y="3346918"/>
            <a:ext cx="871649" cy="21967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controls</a:t>
            </a:r>
            <a:endParaRPr lang="en-US" sz="1125" dirty="0"/>
          </a:p>
        </p:txBody>
      </p:sp>
      <p:sp>
        <p:nvSpPr>
          <p:cNvPr id="15" name="Text 12"/>
          <p:cNvSpPr/>
          <p:nvPr/>
        </p:nvSpPr>
        <p:spPr>
          <a:xfrm>
            <a:off x="1832811" y="3341560"/>
            <a:ext cx="1887401" cy="1946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Show play/pause buttons</a:t>
            </a:r>
            <a:endParaRPr lang="en-US" sz="1125" dirty="0"/>
          </a:p>
        </p:txBody>
      </p:sp>
      <p:sp>
        <p:nvSpPr>
          <p:cNvPr id="16" name="Shape 13"/>
          <p:cNvSpPr/>
          <p:nvPr/>
        </p:nvSpPr>
        <p:spPr>
          <a:xfrm>
            <a:off x="1032599" y="3621952"/>
            <a:ext cx="800212" cy="21967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1032599" y="3621952"/>
            <a:ext cx="871649" cy="21967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autoplay</a:t>
            </a:r>
            <a:endParaRPr lang="en-US" sz="1125" dirty="0"/>
          </a:p>
        </p:txBody>
      </p:sp>
      <p:sp>
        <p:nvSpPr>
          <p:cNvPr id="18" name="Text 15"/>
          <p:cNvSpPr/>
          <p:nvPr/>
        </p:nvSpPr>
        <p:spPr>
          <a:xfrm>
            <a:off x="1832811" y="3616594"/>
            <a:ext cx="1453614" cy="1946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Start automatically</a:t>
            </a:r>
            <a:endParaRPr lang="en-US" sz="1125" dirty="0"/>
          </a:p>
        </p:txBody>
      </p:sp>
      <p:sp>
        <p:nvSpPr>
          <p:cNvPr id="19" name="Shape 16"/>
          <p:cNvSpPr/>
          <p:nvPr/>
        </p:nvSpPr>
        <p:spPr>
          <a:xfrm>
            <a:off x="1032599" y="3896987"/>
            <a:ext cx="457256" cy="21967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Text 17"/>
          <p:cNvSpPr/>
          <p:nvPr/>
        </p:nvSpPr>
        <p:spPr>
          <a:xfrm>
            <a:off x="1032599" y="3896987"/>
            <a:ext cx="528693" cy="21967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loop</a:t>
            </a:r>
            <a:endParaRPr lang="en-US" sz="1125" dirty="0"/>
          </a:p>
        </p:txBody>
      </p:sp>
      <p:sp>
        <p:nvSpPr>
          <p:cNvPr id="21" name="Text 18"/>
          <p:cNvSpPr/>
          <p:nvPr/>
        </p:nvSpPr>
        <p:spPr>
          <a:xfrm>
            <a:off x="1489855" y="3891629"/>
            <a:ext cx="1289168" cy="1946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Repeat playback</a:t>
            </a:r>
            <a:endParaRPr lang="en-US" sz="1125" dirty="0"/>
          </a:p>
        </p:txBody>
      </p:sp>
      <p:sp>
        <p:nvSpPr>
          <p:cNvPr id="22" name="Shape 19"/>
          <p:cNvSpPr/>
          <p:nvPr/>
        </p:nvSpPr>
        <p:spPr>
          <a:xfrm>
            <a:off x="1032599" y="4172021"/>
            <a:ext cx="543009" cy="21967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Text 20"/>
          <p:cNvSpPr/>
          <p:nvPr/>
        </p:nvSpPr>
        <p:spPr>
          <a:xfrm>
            <a:off x="1032599" y="4172021"/>
            <a:ext cx="614446" cy="21967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muted</a:t>
            </a:r>
            <a:endParaRPr lang="en-US" sz="1125" dirty="0"/>
          </a:p>
        </p:txBody>
      </p:sp>
      <p:sp>
        <p:nvSpPr>
          <p:cNvPr id="24" name="Text 21"/>
          <p:cNvSpPr/>
          <p:nvPr/>
        </p:nvSpPr>
        <p:spPr>
          <a:xfrm>
            <a:off x="1575608" y="4166663"/>
            <a:ext cx="99155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Start muted</a:t>
            </a:r>
            <a:endParaRPr lang="en-US" sz="1125" dirty="0"/>
          </a:p>
        </p:txBody>
      </p:sp>
      <p:sp>
        <p:nvSpPr>
          <p:cNvPr id="25" name="Text 22"/>
          <p:cNvSpPr/>
          <p:nvPr/>
        </p:nvSpPr>
        <p:spPr>
          <a:xfrm>
            <a:off x="4686300" y="1219057"/>
            <a:ext cx="410051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Video Element</a:t>
            </a:r>
            <a:endParaRPr lang="en-US" sz="1688" dirty="0"/>
          </a:p>
        </p:txBody>
      </p:sp>
      <p:sp>
        <p:nvSpPr>
          <p:cNvPr id="26" name="Shape 23"/>
          <p:cNvSpPr/>
          <p:nvPr/>
        </p:nvSpPr>
        <p:spPr>
          <a:xfrm>
            <a:off x="4686300" y="1647682"/>
            <a:ext cx="2861017" cy="105727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7" name="Shape 24"/>
          <p:cNvSpPr/>
          <p:nvPr/>
        </p:nvSpPr>
        <p:spPr>
          <a:xfrm>
            <a:off x="4800601" y="1761982"/>
            <a:ext cx="2507566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8" name="Text 25"/>
          <p:cNvSpPr/>
          <p:nvPr/>
        </p:nvSpPr>
        <p:spPr>
          <a:xfrm>
            <a:off x="4800600" y="1761982"/>
            <a:ext cx="3871913" cy="257175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&lt;video controls width="400"&gt;</a:t>
            </a:r>
            <a:endParaRPr lang="en-US" sz="1013" dirty="0"/>
          </a:p>
        </p:txBody>
      </p:sp>
      <p:sp>
        <p:nvSpPr>
          <p:cNvPr id="29" name="Shape 26"/>
          <p:cNvSpPr/>
          <p:nvPr/>
        </p:nvSpPr>
        <p:spPr>
          <a:xfrm>
            <a:off x="4914901" y="2076307"/>
            <a:ext cx="2432150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0" name="Text 27"/>
          <p:cNvSpPr/>
          <p:nvPr/>
        </p:nvSpPr>
        <p:spPr>
          <a:xfrm>
            <a:off x="4914900" y="2076307"/>
            <a:ext cx="3757613" cy="257175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&lt;source src="video.mp4"&gt;</a:t>
            </a:r>
            <a:endParaRPr lang="en-US" sz="1013" dirty="0"/>
          </a:p>
        </p:txBody>
      </p:sp>
      <p:sp>
        <p:nvSpPr>
          <p:cNvPr id="31" name="Shape 28"/>
          <p:cNvSpPr/>
          <p:nvPr/>
        </p:nvSpPr>
        <p:spPr>
          <a:xfrm>
            <a:off x="4800601" y="2333482"/>
            <a:ext cx="2507566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2" name="Text 29"/>
          <p:cNvSpPr/>
          <p:nvPr/>
        </p:nvSpPr>
        <p:spPr>
          <a:xfrm>
            <a:off x="4800600" y="2333482"/>
            <a:ext cx="3871913" cy="257175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&lt;/video&gt;</a:t>
            </a:r>
            <a:endParaRPr lang="en-US" sz="1013" dirty="0"/>
          </a:p>
        </p:txBody>
      </p:sp>
      <p:sp>
        <p:nvSpPr>
          <p:cNvPr id="33" name="Text 30"/>
          <p:cNvSpPr/>
          <p:nvPr/>
        </p:nvSpPr>
        <p:spPr>
          <a:xfrm>
            <a:off x="4686300" y="3016209"/>
            <a:ext cx="410051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Additional Attributes:</a:t>
            </a:r>
            <a:endParaRPr lang="en-US" sz="1350" dirty="0"/>
          </a:p>
        </p:txBody>
      </p:sp>
      <p:sp>
        <p:nvSpPr>
          <p:cNvPr id="34" name="Shape 31"/>
          <p:cNvSpPr/>
          <p:nvPr/>
        </p:nvSpPr>
        <p:spPr>
          <a:xfrm>
            <a:off x="4686300" y="3337678"/>
            <a:ext cx="628734" cy="21967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5" name="Text 32"/>
          <p:cNvSpPr/>
          <p:nvPr/>
        </p:nvSpPr>
        <p:spPr>
          <a:xfrm>
            <a:off x="4686300" y="3337678"/>
            <a:ext cx="700171" cy="21967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poster</a:t>
            </a:r>
            <a:endParaRPr lang="en-US" sz="1125" dirty="0"/>
          </a:p>
        </p:txBody>
      </p:sp>
      <p:sp>
        <p:nvSpPr>
          <p:cNvPr id="36" name="Text 33"/>
          <p:cNvSpPr/>
          <p:nvPr/>
        </p:nvSpPr>
        <p:spPr>
          <a:xfrm>
            <a:off x="5315034" y="3332320"/>
            <a:ext cx="1367610" cy="1946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Thumbnail image</a:t>
            </a:r>
            <a:endParaRPr lang="en-US" sz="1125" dirty="0"/>
          </a:p>
        </p:txBody>
      </p:sp>
      <p:sp>
        <p:nvSpPr>
          <p:cNvPr id="37" name="Shape 34"/>
          <p:cNvSpPr/>
          <p:nvPr/>
        </p:nvSpPr>
        <p:spPr>
          <a:xfrm>
            <a:off x="4686300" y="3612712"/>
            <a:ext cx="1143167" cy="21967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8" name="Text 35"/>
          <p:cNvSpPr/>
          <p:nvPr/>
        </p:nvSpPr>
        <p:spPr>
          <a:xfrm>
            <a:off x="4686300" y="3612712"/>
            <a:ext cx="1214605" cy="21967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width/height</a:t>
            </a:r>
            <a:endParaRPr lang="en-US" sz="1125" dirty="0"/>
          </a:p>
        </p:txBody>
      </p:sp>
      <p:sp>
        <p:nvSpPr>
          <p:cNvPr id="39" name="Text 36"/>
          <p:cNvSpPr/>
          <p:nvPr/>
        </p:nvSpPr>
        <p:spPr>
          <a:xfrm>
            <a:off x="5829467" y="3607354"/>
            <a:ext cx="1382037" cy="1946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Video dimensions</a:t>
            </a:r>
            <a:endParaRPr lang="en-US" sz="1125" dirty="0"/>
          </a:p>
        </p:txBody>
      </p:sp>
      <p:sp>
        <p:nvSpPr>
          <p:cNvPr id="40" name="Shape 37"/>
          <p:cNvSpPr/>
          <p:nvPr/>
        </p:nvSpPr>
        <p:spPr>
          <a:xfrm>
            <a:off x="4686300" y="3887747"/>
            <a:ext cx="714487" cy="21967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1" name="Text 38"/>
          <p:cNvSpPr/>
          <p:nvPr/>
        </p:nvSpPr>
        <p:spPr>
          <a:xfrm>
            <a:off x="4686300" y="3887747"/>
            <a:ext cx="785924" cy="21967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preload</a:t>
            </a:r>
            <a:endParaRPr lang="en-US" sz="1125" dirty="0"/>
          </a:p>
        </p:txBody>
      </p:sp>
      <p:sp>
        <p:nvSpPr>
          <p:cNvPr id="42" name="Text 39"/>
          <p:cNvSpPr/>
          <p:nvPr/>
        </p:nvSpPr>
        <p:spPr>
          <a:xfrm>
            <a:off x="5400787" y="3882389"/>
            <a:ext cx="1363033" cy="1946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Loading behavior</a:t>
            </a:r>
            <a:endParaRPr lang="en-US" sz="11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898699" y="714535"/>
            <a:ext cx="2609870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Creating Lists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1898699" y="1315944"/>
            <a:ext cx="3305816" cy="2154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Unordered Lists</a:t>
            </a:r>
            <a:endParaRPr lang="en-US" sz="1400" dirty="0"/>
          </a:p>
        </p:txBody>
      </p:sp>
      <p:sp>
        <p:nvSpPr>
          <p:cNvPr id="5" name="Shape 2"/>
          <p:cNvSpPr/>
          <p:nvPr/>
        </p:nvSpPr>
        <p:spPr>
          <a:xfrm>
            <a:off x="1898699" y="1723704"/>
            <a:ext cx="1871443" cy="157162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 sz="1400"/>
          </a:p>
        </p:txBody>
      </p:sp>
      <p:sp>
        <p:nvSpPr>
          <p:cNvPr id="6" name="Shape 3"/>
          <p:cNvSpPr/>
          <p:nvPr/>
        </p:nvSpPr>
        <p:spPr>
          <a:xfrm>
            <a:off x="2012999" y="1838004"/>
            <a:ext cx="1576716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 sz="1400"/>
          </a:p>
        </p:txBody>
      </p:sp>
      <p:sp>
        <p:nvSpPr>
          <p:cNvPr id="7" name="Text 4"/>
          <p:cNvSpPr/>
          <p:nvPr/>
        </p:nvSpPr>
        <p:spPr>
          <a:xfrm>
            <a:off x="2012999" y="1862973"/>
            <a:ext cx="3023970" cy="207236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&lt;ul&gt;</a:t>
            </a:r>
            <a:endParaRPr lang="en-US" sz="900" dirty="0"/>
          </a:p>
        </p:txBody>
      </p:sp>
      <p:sp>
        <p:nvSpPr>
          <p:cNvPr id="8" name="Shape 5"/>
          <p:cNvSpPr/>
          <p:nvPr/>
        </p:nvSpPr>
        <p:spPr>
          <a:xfrm>
            <a:off x="2127299" y="2152329"/>
            <a:ext cx="1435792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 sz="1400"/>
          </a:p>
        </p:txBody>
      </p:sp>
      <p:sp>
        <p:nvSpPr>
          <p:cNvPr id="9" name="Text 6"/>
          <p:cNvSpPr/>
          <p:nvPr/>
        </p:nvSpPr>
        <p:spPr>
          <a:xfrm>
            <a:off x="2127299" y="2177298"/>
            <a:ext cx="2883046" cy="207236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&lt;li&gt;Item 1&lt;/li&gt;</a:t>
            </a:r>
            <a:endParaRPr lang="en-US" sz="900" dirty="0"/>
          </a:p>
        </p:txBody>
      </p:sp>
      <p:sp>
        <p:nvSpPr>
          <p:cNvPr id="10" name="Shape 7"/>
          <p:cNvSpPr/>
          <p:nvPr/>
        </p:nvSpPr>
        <p:spPr>
          <a:xfrm>
            <a:off x="2127299" y="2409504"/>
            <a:ext cx="1435792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 sz="1400"/>
          </a:p>
        </p:txBody>
      </p:sp>
      <p:sp>
        <p:nvSpPr>
          <p:cNvPr id="11" name="Text 8"/>
          <p:cNvSpPr/>
          <p:nvPr/>
        </p:nvSpPr>
        <p:spPr>
          <a:xfrm>
            <a:off x="2127299" y="2434473"/>
            <a:ext cx="2883046" cy="207236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&lt;li&gt;Item 2&lt;/li&gt;</a:t>
            </a:r>
            <a:endParaRPr lang="en-US" sz="900" dirty="0"/>
          </a:p>
        </p:txBody>
      </p:sp>
      <p:sp>
        <p:nvSpPr>
          <p:cNvPr id="12" name="Shape 9"/>
          <p:cNvSpPr/>
          <p:nvPr/>
        </p:nvSpPr>
        <p:spPr>
          <a:xfrm>
            <a:off x="2127299" y="2666679"/>
            <a:ext cx="1435792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 sz="1400"/>
          </a:p>
        </p:txBody>
      </p:sp>
      <p:sp>
        <p:nvSpPr>
          <p:cNvPr id="13" name="Text 10"/>
          <p:cNvSpPr/>
          <p:nvPr/>
        </p:nvSpPr>
        <p:spPr>
          <a:xfrm>
            <a:off x="2127299" y="2691648"/>
            <a:ext cx="2883046" cy="207236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&lt;li&gt;Item 3&lt;/li&gt;</a:t>
            </a:r>
            <a:endParaRPr lang="en-US" sz="900" dirty="0"/>
          </a:p>
        </p:txBody>
      </p:sp>
      <p:sp>
        <p:nvSpPr>
          <p:cNvPr id="14" name="Shape 11"/>
          <p:cNvSpPr/>
          <p:nvPr/>
        </p:nvSpPr>
        <p:spPr>
          <a:xfrm>
            <a:off x="2012999" y="2923854"/>
            <a:ext cx="1576716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 sz="1400"/>
          </a:p>
        </p:txBody>
      </p:sp>
      <p:sp>
        <p:nvSpPr>
          <p:cNvPr id="15" name="Text 12"/>
          <p:cNvSpPr/>
          <p:nvPr/>
        </p:nvSpPr>
        <p:spPr>
          <a:xfrm>
            <a:off x="2012999" y="2948823"/>
            <a:ext cx="3023970" cy="207236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&lt;/ul&gt;</a:t>
            </a:r>
            <a:endParaRPr lang="en-US" sz="900" dirty="0"/>
          </a:p>
        </p:txBody>
      </p:sp>
      <p:sp>
        <p:nvSpPr>
          <p:cNvPr id="16" name="Text 13"/>
          <p:cNvSpPr/>
          <p:nvPr/>
        </p:nvSpPr>
        <p:spPr>
          <a:xfrm>
            <a:off x="2012999" y="3574882"/>
            <a:ext cx="749243" cy="1615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Result:</a:t>
            </a:r>
            <a:endParaRPr lang="en-US" sz="1050" dirty="0"/>
          </a:p>
        </p:txBody>
      </p:sp>
      <p:sp>
        <p:nvSpPr>
          <p:cNvPr id="17" name="Text 14"/>
          <p:cNvSpPr/>
          <p:nvPr/>
        </p:nvSpPr>
        <p:spPr>
          <a:xfrm>
            <a:off x="2012999" y="3832057"/>
            <a:ext cx="749243" cy="1615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Item 1</a:t>
            </a:r>
            <a:endParaRPr lang="en-US" sz="1050" dirty="0"/>
          </a:p>
        </p:txBody>
      </p:sp>
      <p:sp>
        <p:nvSpPr>
          <p:cNvPr id="18" name="Text 15"/>
          <p:cNvSpPr/>
          <p:nvPr/>
        </p:nvSpPr>
        <p:spPr>
          <a:xfrm>
            <a:off x="2012999" y="4060657"/>
            <a:ext cx="749243" cy="1615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Item 2</a:t>
            </a:r>
            <a:endParaRPr lang="en-US" sz="1050" dirty="0"/>
          </a:p>
        </p:txBody>
      </p:sp>
      <p:sp>
        <p:nvSpPr>
          <p:cNvPr id="19" name="Text 16"/>
          <p:cNvSpPr/>
          <p:nvPr/>
        </p:nvSpPr>
        <p:spPr>
          <a:xfrm>
            <a:off x="2012999" y="4289257"/>
            <a:ext cx="749243" cy="1615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Item 3</a:t>
            </a:r>
            <a:endParaRPr lang="en-US" sz="1050" dirty="0"/>
          </a:p>
        </p:txBody>
      </p:sp>
      <p:sp>
        <p:nvSpPr>
          <p:cNvPr id="20" name="Text 17"/>
          <p:cNvSpPr/>
          <p:nvPr/>
        </p:nvSpPr>
        <p:spPr>
          <a:xfrm>
            <a:off x="4737140" y="1315944"/>
            <a:ext cx="3305816" cy="2154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Ordered Lists</a:t>
            </a:r>
            <a:endParaRPr lang="en-US" sz="1400" dirty="0"/>
          </a:p>
        </p:txBody>
      </p:sp>
      <p:sp>
        <p:nvSpPr>
          <p:cNvPr id="21" name="Shape 18"/>
          <p:cNvSpPr/>
          <p:nvPr/>
        </p:nvSpPr>
        <p:spPr>
          <a:xfrm>
            <a:off x="4737141" y="1723704"/>
            <a:ext cx="1930945" cy="157162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 sz="1400"/>
          </a:p>
        </p:txBody>
      </p:sp>
      <p:sp>
        <p:nvSpPr>
          <p:cNvPr id="22" name="Shape 19"/>
          <p:cNvSpPr/>
          <p:nvPr/>
        </p:nvSpPr>
        <p:spPr>
          <a:xfrm>
            <a:off x="4851441" y="1838004"/>
            <a:ext cx="1551846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 sz="1400"/>
          </a:p>
        </p:txBody>
      </p:sp>
      <p:sp>
        <p:nvSpPr>
          <p:cNvPr id="23" name="Text 20"/>
          <p:cNvSpPr/>
          <p:nvPr/>
        </p:nvSpPr>
        <p:spPr>
          <a:xfrm>
            <a:off x="4851440" y="1862973"/>
            <a:ext cx="3023970" cy="207236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&lt;ol&gt;</a:t>
            </a:r>
            <a:endParaRPr lang="en-US" sz="900" dirty="0"/>
          </a:p>
        </p:txBody>
      </p:sp>
      <p:sp>
        <p:nvSpPr>
          <p:cNvPr id="24" name="Shape 21"/>
          <p:cNvSpPr/>
          <p:nvPr/>
        </p:nvSpPr>
        <p:spPr>
          <a:xfrm>
            <a:off x="4965741" y="2152329"/>
            <a:ext cx="1477358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 sz="1400"/>
          </a:p>
        </p:txBody>
      </p:sp>
      <p:sp>
        <p:nvSpPr>
          <p:cNvPr id="25" name="Text 22"/>
          <p:cNvSpPr/>
          <p:nvPr/>
        </p:nvSpPr>
        <p:spPr>
          <a:xfrm>
            <a:off x="4965740" y="2177298"/>
            <a:ext cx="2883046" cy="207236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&lt;li&gt;First&lt;/li&gt;</a:t>
            </a:r>
            <a:endParaRPr lang="en-US" sz="900" dirty="0"/>
          </a:p>
        </p:txBody>
      </p:sp>
      <p:sp>
        <p:nvSpPr>
          <p:cNvPr id="26" name="Shape 23"/>
          <p:cNvSpPr/>
          <p:nvPr/>
        </p:nvSpPr>
        <p:spPr>
          <a:xfrm>
            <a:off x="4965741" y="2409504"/>
            <a:ext cx="1477358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 sz="1400"/>
          </a:p>
        </p:txBody>
      </p:sp>
      <p:sp>
        <p:nvSpPr>
          <p:cNvPr id="27" name="Text 24"/>
          <p:cNvSpPr/>
          <p:nvPr/>
        </p:nvSpPr>
        <p:spPr>
          <a:xfrm>
            <a:off x="4965740" y="2434473"/>
            <a:ext cx="2883046" cy="207236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&lt;li&gt;Second&lt;/li&gt;</a:t>
            </a:r>
            <a:endParaRPr lang="en-US" sz="900" dirty="0"/>
          </a:p>
        </p:txBody>
      </p:sp>
      <p:sp>
        <p:nvSpPr>
          <p:cNvPr id="28" name="Shape 25"/>
          <p:cNvSpPr/>
          <p:nvPr/>
        </p:nvSpPr>
        <p:spPr>
          <a:xfrm>
            <a:off x="4965741" y="2666679"/>
            <a:ext cx="1477358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 sz="1400"/>
          </a:p>
        </p:txBody>
      </p:sp>
      <p:sp>
        <p:nvSpPr>
          <p:cNvPr id="29" name="Text 26"/>
          <p:cNvSpPr/>
          <p:nvPr/>
        </p:nvSpPr>
        <p:spPr>
          <a:xfrm>
            <a:off x="4965740" y="2691648"/>
            <a:ext cx="2883046" cy="207236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&lt;li&gt;Third&lt;/li&gt;</a:t>
            </a:r>
            <a:endParaRPr lang="en-US" sz="900" dirty="0"/>
          </a:p>
        </p:txBody>
      </p:sp>
      <p:sp>
        <p:nvSpPr>
          <p:cNvPr id="30" name="Shape 27"/>
          <p:cNvSpPr/>
          <p:nvPr/>
        </p:nvSpPr>
        <p:spPr>
          <a:xfrm>
            <a:off x="4851441" y="2923854"/>
            <a:ext cx="1551846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 sz="1400"/>
          </a:p>
        </p:txBody>
      </p:sp>
      <p:sp>
        <p:nvSpPr>
          <p:cNvPr id="31" name="Text 28"/>
          <p:cNvSpPr/>
          <p:nvPr/>
        </p:nvSpPr>
        <p:spPr>
          <a:xfrm>
            <a:off x="4851440" y="2948823"/>
            <a:ext cx="3023970" cy="207236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&lt;/ol&gt;</a:t>
            </a:r>
            <a:endParaRPr lang="en-US" sz="900" dirty="0"/>
          </a:p>
        </p:txBody>
      </p:sp>
      <p:sp>
        <p:nvSpPr>
          <p:cNvPr id="32" name="Text 29"/>
          <p:cNvSpPr/>
          <p:nvPr/>
        </p:nvSpPr>
        <p:spPr>
          <a:xfrm>
            <a:off x="5026299" y="3622508"/>
            <a:ext cx="782136" cy="1615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Result:</a:t>
            </a:r>
            <a:endParaRPr lang="en-US" sz="1050" dirty="0"/>
          </a:p>
        </p:txBody>
      </p:sp>
      <p:sp>
        <p:nvSpPr>
          <p:cNvPr id="33" name="Text 30"/>
          <p:cNvSpPr/>
          <p:nvPr/>
        </p:nvSpPr>
        <p:spPr>
          <a:xfrm>
            <a:off x="5026299" y="3879683"/>
            <a:ext cx="782136" cy="1615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5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First</a:t>
            </a:r>
            <a:endParaRPr lang="en-US" sz="1050" dirty="0"/>
          </a:p>
        </p:txBody>
      </p:sp>
      <p:sp>
        <p:nvSpPr>
          <p:cNvPr id="34" name="Text 31"/>
          <p:cNvSpPr/>
          <p:nvPr/>
        </p:nvSpPr>
        <p:spPr>
          <a:xfrm>
            <a:off x="5026299" y="4108283"/>
            <a:ext cx="782136" cy="1615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5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Second</a:t>
            </a:r>
            <a:endParaRPr lang="en-US" sz="1050" dirty="0"/>
          </a:p>
        </p:txBody>
      </p:sp>
      <p:sp>
        <p:nvSpPr>
          <p:cNvPr id="35" name="Text 32"/>
          <p:cNvSpPr/>
          <p:nvPr/>
        </p:nvSpPr>
        <p:spPr>
          <a:xfrm>
            <a:off x="5026299" y="4336883"/>
            <a:ext cx="782136" cy="1615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5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Third</a:t>
            </a:r>
            <a:endParaRPr lang="en-US" sz="10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F2075-A7A8-280D-6DE7-2E91675B4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7D96BD9-AEC7-3347-FB2D-DF651ACC6C7C}"/>
              </a:ext>
            </a:extLst>
          </p:cNvPr>
          <p:cNvSpPr/>
          <p:nvPr/>
        </p:nvSpPr>
        <p:spPr>
          <a:xfrm>
            <a:off x="1274002" y="1442422"/>
            <a:ext cx="2587582" cy="83099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Creating Lists (contd.)</a:t>
            </a:r>
            <a:endParaRPr lang="en-US" sz="2700" dirty="0"/>
          </a:p>
        </p:txBody>
      </p:sp>
      <p:sp>
        <p:nvSpPr>
          <p:cNvPr id="36" name="Text 33">
            <a:extLst>
              <a:ext uri="{FF2B5EF4-FFF2-40B4-BE49-F238E27FC236}">
                <a16:creationId xmlns:a16="http://schemas.microsoft.com/office/drawing/2014/main" id="{433315A0-440B-91DB-080C-9F50268E00C8}"/>
              </a:ext>
            </a:extLst>
          </p:cNvPr>
          <p:cNvSpPr/>
          <p:nvPr/>
        </p:nvSpPr>
        <p:spPr>
          <a:xfrm>
            <a:off x="5006313" y="421618"/>
            <a:ext cx="2726076" cy="2154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Description Lists</a:t>
            </a:r>
            <a:endParaRPr lang="en-US" sz="1400" dirty="0"/>
          </a:p>
        </p:txBody>
      </p:sp>
      <p:sp>
        <p:nvSpPr>
          <p:cNvPr id="37" name="Shape 34">
            <a:extLst>
              <a:ext uri="{FF2B5EF4-FFF2-40B4-BE49-F238E27FC236}">
                <a16:creationId xmlns:a16="http://schemas.microsoft.com/office/drawing/2014/main" id="{442F0A06-9C36-3FEF-2FFF-7DB3E57AAC25}"/>
              </a:ext>
            </a:extLst>
          </p:cNvPr>
          <p:cNvSpPr/>
          <p:nvPr/>
        </p:nvSpPr>
        <p:spPr>
          <a:xfrm>
            <a:off x="5006313" y="857185"/>
            <a:ext cx="2653447" cy="1275071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 sz="1400"/>
          </a:p>
        </p:txBody>
      </p:sp>
      <p:sp>
        <p:nvSpPr>
          <p:cNvPr id="38" name="Shape 35">
            <a:extLst>
              <a:ext uri="{FF2B5EF4-FFF2-40B4-BE49-F238E27FC236}">
                <a16:creationId xmlns:a16="http://schemas.microsoft.com/office/drawing/2014/main" id="{7A218E89-C8F1-25A2-F621-E8BA0A9EC991}"/>
              </a:ext>
            </a:extLst>
          </p:cNvPr>
          <p:cNvSpPr/>
          <p:nvPr/>
        </p:nvSpPr>
        <p:spPr>
          <a:xfrm>
            <a:off x="5120613" y="959735"/>
            <a:ext cx="1557687" cy="229546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 sz="1400"/>
          </a:p>
        </p:txBody>
      </p:sp>
      <p:sp>
        <p:nvSpPr>
          <p:cNvPr id="39" name="Text 36">
            <a:extLst>
              <a:ext uri="{FF2B5EF4-FFF2-40B4-BE49-F238E27FC236}">
                <a16:creationId xmlns:a16="http://schemas.microsoft.com/office/drawing/2014/main" id="{14526AB3-E53F-6094-CBCC-A74E4A6C7014}"/>
              </a:ext>
            </a:extLst>
          </p:cNvPr>
          <p:cNvSpPr/>
          <p:nvPr/>
        </p:nvSpPr>
        <p:spPr>
          <a:xfrm>
            <a:off x="5120613" y="968207"/>
            <a:ext cx="2493660" cy="207236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&lt;dl&gt;</a:t>
            </a:r>
            <a:endParaRPr lang="en-US" sz="900" dirty="0"/>
          </a:p>
        </p:txBody>
      </p:sp>
      <p:sp>
        <p:nvSpPr>
          <p:cNvPr id="40" name="Shape 37">
            <a:extLst>
              <a:ext uri="{FF2B5EF4-FFF2-40B4-BE49-F238E27FC236}">
                <a16:creationId xmlns:a16="http://schemas.microsoft.com/office/drawing/2014/main" id="{8F727E40-0A6D-80EA-6373-03F08A65685D}"/>
              </a:ext>
            </a:extLst>
          </p:cNvPr>
          <p:cNvSpPr/>
          <p:nvPr/>
        </p:nvSpPr>
        <p:spPr>
          <a:xfrm>
            <a:off x="5234913" y="1274060"/>
            <a:ext cx="1441477" cy="229546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 sz="1400"/>
          </a:p>
        </p:txBody>
      </p:sp>
      <p:sp>
        <p:nvSpPr>
          <p:cNvPr id="41" name="Text 38">
            <a:extLst>
              <a:ext uri="{FF2B5EF4-FFF2-40B4-BE49-F238E27FC236}">
                <a16:creationId xmlns:a16="http://schemas.microsoft.com/office/drawing/2014/main" id="{ADAD4CFD-37E6-01E0-E701-7E2A5C9A66AD}"/>
              </a:ext>
            </a:extLst>
          </p:cNvPr>
          <p:cNvSpPr/>
          <p:nvPr/>
        </p:nvSpPr>
        <p:spPr>
          <a:xfrm>
            <a:off x="5234912" y="1282532"/>
            <a:ext cx="2377451" cy="207236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&lt;dt&gt;Term&lt;/dt&gt;</a:t>
            </a:r>
            <a:endParaRPr lang="en-US" sz="900" dirty="0"/>
          </a:p>
        </p:txBody>
      </p:sp>
      <p:sp>
        <p:nvSpPr>
          <p:cNvPr id="42" name="Shape 39">
            <a:extLst>
              <a:ext uri="{FF2B5EF4-FFF2-40B4-BE49-F238E27FC236}">
                <a16:creationId xmlns:a16="http://schemas.microsoft.com/office/drawing/2014/main" id="{BFF76A4C-7369-DEBD-D508-4D44ED2F3B7B}"/>
              </a:ext>
            </a:extLst>
          </p:cNvPr>
          <p:cNvSpPr/>
          <p:nvPr/>
        </p:nvSpPr>
        <p:spPr>
          <a:xfrm>
            <a:off x="5234913" y="1531235"/>
            <a:ext cx="1441477" cy="229546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 sz="1400"/>
          </a:p>
        </p:txBody>
      </p:sp>
      <p:sp>
        <p:nvSpPr>
          <p:cNvPr id="43" name="Text 40">
            <a:extLst>
              <a:ext uri="{FF2B5EF4-FFF2-40B4-BE49-F238E27FC236}">
                <a16:creationId xmlns:a16="http://schemas.microsoft.com/office/drawing/2014/main" id="{0D3AEA15-3739-1257-12FE-5EF4AE69C595}"/>
              </a:ext>
            </a:extLst>
          </p:cNvPr>
          <p:cNvSpPr/>
          <p:nvPr/>
        </p:nvSpPr>
        <p:spPr>
          <a:xfrm>
            <a:off x="5234912" y="1539707"/>
            <a:ext cx="1486901" cy="207236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&lt;dd&gt;Definition&lt;/dd&gt;</a:t>
            </a:r>
            <a:endParaRPr lang="en-US" sz="900" dirty="0"/>
          </a:p>
        </p:txBody>
      </p:sp>
      <p:sp>
        <p:nvSpPr>
          <p:cNvPr id="44" name="Shape 41">
            <a:extLst>
              <a:ext uri="{FF2B5EF4-FFF2-40B4-BE49-F238E27FC236}">
                <a16:creationId xmlns:a16="http://schemas.microsoft.com/office/drawing/2014/main" id="{0D69D51D-D64D-B832-4E7A-6732FFB555A7}"/>
              </a:ext>
            </a:extLst>
          </p:cNvPr>
          <p:cNvSpPr/>
          <p:nvPr/>
        </p:nvSpPr>
        <p:spPr>
          <a:xfrm>
            <a:off x="5120613" y="1788410"/>
            <a:ext cx="1514156" cy="229546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 sz="1400"/>
          </a:p>
        </p:txBody>
      </p:sp>
      <p:sp>
        <p:nvSpPr>
          <p:cNvPr id="45" name="Text 42">
            <a:extLst>
              <a:ext uri="{FF2B5EF4-FFF2-40B4-BE49-F238E27FC236}">
                <a16:creationId xmlns:a16="http://schemas.microsoft.com/office/drawing/2014/main" id="{0925B827-E0E4-0623-2FD3-B346B8CCE634}"/>
              </a:ext>
            </a:extLst>
          </p:cNvPr>
          <p:cNvSpPr/>
          <p:nvPr/>
        </p:nvSpPr>
        <p:spPr>
          <a:xfrm>
            <a:off x="5120613" y="1796882"/>
            <a:ext cx="2493660" cy="207236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&lt;/dl&gt;</a:t>
            </a:r>
            <a:endParaRPr lang="en-US" sz="900" dirty="0"/>
          </a:p>
        </p:txBody>
      </p:sp>
      <p:sp>
        <p:nvSpPr>
          <p:cNvPr id="46" name="Text 43">
            <a:extLst>
              <a:ext uri="{FF2B5EF4-FFF2-40B4-BE49-F238E27FC236}">
                <a16:creationId xmlns:a16="http://schemas.microsoft.com/office/drawing/2014/main" id="{B544C98B-4D48-578E-1D5D-ED828C394056}"/>
              </a:ext>
            </a:extLst>
          </p:cNvPr>
          <p:cNvSpPr/>
          <p:nvPr/>
        </p:nvSpPr>
        <p:spPr>
          <a:xfrm>
            <a:off x="5006313" y="2274457"/>
            <a:ext cx="2726076" cy="1615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Result:</a:t>
            </a:r>
            <a:endParaRPr lang="en-US" sz="1050" dirty="0"/>
          </a:p>
        </p:txBody>
      </p:sp>
      <p:sp>
        <p:nvSpPr>
          <p:cNvPr id="47" name="Text 44">
            <a:extLst>
              <a:ext uri="{FF2B5EF4-FFF2-40B4-BE49-F238E27FC236}">
                <a16:creationId xmlns:a16="http://schemas.microsoft.com/office/drawing/2014/main" id="{66059195-5D6D-EC81-DEBB-E155DB940977}"/>
              </a:ext>
            </a:extLst>
          </p:cNvPr>
          <p:cNvSpPr/>
          <p:nvPr/>
        </p:nvSpPr>
        <p:spPr>
          <a:xfrm>
            <a:off x="5006313" y="2531632"/>
            <a:ext cx="2726076" cy="1615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HTML</a:t>
            </a:r>
            <a:endParaRPr lang="en-US" sz="1050" dirty="0"/>
          </a:p>
        </p:txBody>
      </p:sp>
      <p:sp>
        <p:nvSpPr>
          <p:cNvPr id="48" name="Text 45">
            <a:extLst>
              <a:ext uri="{FF2B5EF4-FFF2-40B4-BE49-F238E27FC236}">
                <a16:creationId xmlns:a16="http://schemas.microsoft.com/office/drawing/2014/main" id="{4B6CD454-3AFB-0085-7937-1A0419DF47DB}"/>
              </a:ext>
            </a:extLst>
          </p:cNvPr>
          <p:cNvSpPr/>
          <p:nvPr/>
        </p:nvSpPr>
        <p:spPr>
          <a:xfrm>
            <a:off x="5120613" y="2731657"/>
            <a:ext cx="2609868" cy="1615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HyperText Markup Language</a:t>
            </a:r>
            <a:endParaRPr lang="en-US" sz="1050" dirty="0"/>
          </a:p>
        </p:txBody>
      </p:sp>
      <p:sp>
        <p:nvSpPr>
          <p:cNvPr id="49" name="Text 46">
            <a:extLst>
              <a:ext uri="{FF2B5EF4-FFF2-40B4-BE49-F238E27FC236}">
                <a16:creationId xmlns:a16="http://schemas.microsoft.com/office/drawing/2014/main" id="{645278E2-1982-DC20-C527-007F706076AB}"/>
              </a:ext>
            </a:extLst>
          </p:cNvPr>
          <p:cNvSpPr/>
          <p:nvPr/>
        </p:nvSpPr>
        <p:spPr>
          <a:xfrm>
            <a:off x="5006313" y="2988832"/>
            <a:ext cx="2726076" cy="1615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CSS</a:t>
            </a:r>
            <a:endParaRPr lang="en-US" sz="1050" dirty="0"/>
          </a:p>
        </p:txBody>
      </p:sp>
      <p:sp>
        <p:nvSpPr>
          <p:cNvPr id="50" name="Text 47">
            <a:extLst>
              <a:ext uri="{FF2B5EF4-FFF2-40B4-BE49-F238E27FC236}">
                <a16:creationId xmlns:a16="http://schemas.microsoft.com/office/drawing/2014/main" id="{5D351F9B-FE21-9A41-6623-834F85B04AE9}"/>
              </a:ext>
            </a:extLst>
          </p:cNvPr>
          <p:cNvSpPr/>
          <p:nvPr/>
        </p:nvSpPr>
        <p:spPr>
          <a:xfrm>
            <a:off x="5120613" y="3188857"/>
            <a:ext cx="2609868" cy="1615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Cascading Style Sheets</a:t>
            </a:r>
            <a:endParaRPr lang="en-US" sz="1050" dirty="0"/>
          </a:p>
        </p:txBody>
      </p:sp>
      <p:sp>
        <p:nvSpPr>
          <p:cNvPr id="51" name="Shape 48">
            <a:extLst>
              <a:ext uri="{FF2B5EF4-FFF2-40B4-BE49-F238E27FC236}">
                <a16:creationId xmlns:a16="http://schemas.microsoft.com/office/drawing/2014/main" id="{56D7B62E-7CAB-E6B9-6EC2-D451B5AA3BCF}"/>
              </a:ext>
            </a:extLst>
          </p:cNvPr>
          <p:cNvSpPr/>
          <p:nvPr/>
        </p:nvSpPr>
        <p:spPr>
          <a:xfrm>
            <a:off x="428625" y="3618462"/>
            <a:ext cx="8286750" cy="1343025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2" name="Text 49">
            <a:extLst>
              <a:ext uri="{FF2B5EF4-FFF2-40B4-BE49-F238E27FC236}">
                <a16:creationId xmlns:a16="http://schemas.microsoft.com/office/drawing/2014/main" id="{2F6CF065-001B-40B7-F4E8-24BFC6FB0C36}"/>
              </a:ext>
            </a:extLst>
          </p:cNvPr>
          <p:cNvSpPr/>
          <p:nvPr/>
        </p:nvSpPr>
        <p:spPr>
          <a:xfrm>
            <a:off x="600075" y="3789912"/>
            <a:ext cx="80152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When to Use Each Type</a:t>
            </a:r>
            <a:endParaRPr lang="en-US" sz="1350" dirty="0"/>
          </a:p>
        </p:txBody>
      </p:sp>
      <p:sp>
        <p:nvSpPr>
          <p:cNvPr id="53" name="Text 50">
            <a:extLst>
              <a:ext uri="{FF2B5EF4-FFF2-40B4-BE49-F238E27FC236}">
                <a16:creationId xmlns:a16="http://schemas.microsoft.com/office/drawing/2014/main" id="{BC19F497-5FB1-C720-3E77-BEF793BD5634}"/>
              </a:ext>
            </a:extLst>
          </p:cNvPr>
          <p:cNvSpPr/>
          <p:nvPr/>
        </p:nvSpPr>
        <p:spPr>
          <a:xfrm>
            <a:off x="600075" y="4132812"/>
            <a:ext cx="260506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Unordered Lists:</a:t>
            </a:r>
            <a:endParaRPr lang="en-US" sz="1013" dirty="0"/>
          </a:p>
        </p:txBody>
      </p:sp>
      <p:sp>
        <p:nvSpPr>
          <p:cNvPr id="54" name="Text 51">
            <a:extLst>
              <a:ext uri="{FF2B5EF4-FFF2-40B4-BE49-F238E27FC236}">
                <a16:creationId xmlns:a16="http://schemas.microsoft.com/office/drawing/2014/main" id="{7936DFFE-930F-3347-FB1D-C32F65FBDD65}"/>
              </a:ext>
            </a:extLst>
          </p:cNvPr>
          <p:cNvSpPr/>
          <p:nvPr/>
        </p:nvSpPr>
        <p:spPr>
          <a:xfrm>
            <a:off x="600075" y="4389987"/>
            <a:ext cx="2605069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items without specific order (shopping lists, features)</a:t>
            </a:r>
            <a:endParaRPr lang="en-US" sz="1013" dirty="0"/>
          </a:p>
        </p:txBody>
      </p:sp>
      <p:sp>
        <p:nvSpPr>
          <p:cNvPr id="55" name="Text 52">
            <a:extLst>
              <a:ext uri="{FF2B5EF4-FFF2-40B4-BE49-F238E27FC236}">
                <a16:creationId xmlns:a16="http://schemas.microsoft.com/office/drawing/2014/main" id="{4F6FC7CE-BB7B-A285-6B03-CE161B09A94F}"/>
              </a:ext>
            </a:extLst>
          </p:cNvPr>
          <p:cNvSpPr/>
          <p:nvPr/>
        </p:nvSpPr>
        <p:spPr>
          <a:xfrm>
            <a:off x="3305156" y="4132812"/>
            <a:ext cx="260509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Ordered Lists:</a:t>
            </a:r>
            <a:endParaRPr lang="en-US" sz="1013" dirty="0"/>
          </a:p>
        </p:txBody>
      </p:sp>
      <p:sp>
        <p:nvSpPr>
          <p:cNvPr id="56" name="Text 53">
            <a:extLst>
              <a:ext uri="{FF2B5EF4-FFF2-40B4-BE49-F238E27FC236}">
                <a16:creationId xmlns:a16="http://schemas.microsoft.com/office/drawing/2014/main" id="{88D654F0-469B-8B33-E89B-C27AB21C8AE8}"/>
              </a:ext>
            </a:extLst>
          </p:cNvPr>
          <p:cNvSpPr/>
          <p:nvPr/>
        </p:nvSpPr>
        <p:spPr>
          <a:xfrm>
            <a:off x="3305156" y="4389987"/>
            <a:ext cx="2605097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sequential items (instructions, rankings)</a:t>
            </a:r>
            <a:endParaRPr lang="en-US" sz="1013" dirty="0"/>
          </a:p>
        </p:txBody>
      </p:sp>
      <p:sp>
        <p:nvSpPr>
          <p:cNvPr id="57" name="Text 54">
            <a:extLst>
              <a:ext uri="{FF2B5EF4-FFF2-40B4-BE49-F238E27FC236}">
                <a16:creationId xmlns:a16="http://schemas.microsoft.com/office/drawing/2014/main" id="{F4FCC26F-C5A1-9734-5F0D-81D3F4343027}"/>
              </a:ext>
            </a:extLst>
          </p:cNvPr>
          <p:cNvSpPr/>
          <p:nvPr/>
        </p:nvSpPr>
        <p:spPr>
          <a:xfrm>
            <a:off x="6010266" y="4132812"/>
            <a:ext cx="260506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Description Lists:</a:t>
            </a:r>
            <a:endParaRPr lang="en-US" sz="1013" dirty="0"/>
          </a:p>
        </p:txBody>
      </p:sp>
      <p:sp>
        <p:nvSpPr>
          <p:cNvPr id="58" name="Text 55">
            <a:extLst>
              <a:ext uri="{FF2B5EF4-FFF2-40B4-BE49-F238E27FC236}">
                <a16:creationId xmlns:a16="http://schemas.microsoft.com/office/drawing/2014/main" id="{A4FD0564-5317-A89F-F62F-9F2ABDA77253}"/>
              </a:ext>
            </a:extLst>
          </p:cNvPr>
          <p:cNvSpPr/>
          <p:nvPr/>
        </p:nvSpPr>
        <p:spPr>
          <a:xfrm>
            <a:off x="6010266" y="4389987"/>
            <a:ext cx="2605069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term-definition pairs (glossaries, FAQs)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957549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527032" y="578334"/>
            <a:ext cx="2344908" cy="3116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Building Tables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1527032" y="1058896"/>
            <a:ext cx="1725929" cy="20774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Table Structure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1534066" y="1391371"/>
            <a:ext cx="2140927" cy="322897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1619791" y="1477096"/>
            <a:ext cx="1688483" cy="2286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1619792" y="1487778"/>
            <a:ext cx="1718420" cy="207236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&lt;table&gt;</a:t>
            </a:r>
            <a:endParaRPr lang="en-US" sz="900" dirty="0"/>
          </a:p>
        </p:txBody>
      </p:sp>
      <p:sp>
        <p:nvSpPr>
          <p:cNvPr id="8" name="Shape 5"/>
          <p:cNvSpPr/>
          <p:nvPr/>
        </p:nvSpPr>
        <p:spPr>
          <a:xfrm>
            <a:off x="1734092" y="1734271"/>
            <a:ext cx="1640582" cy="2286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1734092" y="1744953"/>
            <a:ext cx="1670520" cy="207236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&lt;thead&gt;</a:t>
            </a:r>
            <a:endParaRPr lang="en-US" sz="900" dirty="0"/>
          </a:p>
        </p:txBody>
      </p:sp>
      <p:sp>
        <p:nvSpPr>
          <p:cNvPr id="10" name="Shape 7"/>
          <p:cNvSpPr/>
          <p:nvPr/>
        </p:nvSpPr>
        <p:spPr>
          <a:xfrm>
            <a:off x="1848392" y="1991446"/>
            <a:ext cx="1592682" cy="2286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848392" y="2002128"/>
            <a:ext cx="1622620" cy="207236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&lt;tr&gt;</a:t>
            </a:r>
            <a:endParaRPr lang="en-US" sz="900" dirty="0"/>
          </a:p>
        </p:txBody>
      </p:sp>
      <p:sp>
        <p:nvSpPr>
          <p:cNvPr id="12" name="Shape 9"/>
          <p:cNvSpPr/>
          <p:nvPr/>
        </p:nvSpPr>
        <p:spPr>
          <a:xfrm>
            <a:off x="1962692" y="2248621"/>
            <a:ext cx="1544782" cy="2286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1962692" y="2259303"/>
            <a:ext cx="1574720" cy="207236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&lt;th&gt;Header&lt;/th&gt;</a:t>
            </a:r>
            <a:endParaRPr lang="en-US" sz="900" dirty="0"/>
          </a:p>
        </p:txBody>
      </p:sp>
      <p:sp>
        <p:nvSpPr>
          <p:cNvPr id="14" name="Shape 11"/>
          <p:cNvSpPr/>
          <p:nvPr/>
        </p:nvSpPr>
        <p:spPr>
          <a:xfrm>
            <a:off x="1848392" y="2505796"/>
            <a:ext cx="1592682" cy="2286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1848392" y="2516478"/>
            <a:ext cx="1622620" cy="207236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&lt;/tr&gt;</a:t>
            </a:r>
            <a:endParaRPr lang="en-US" sz="900" dirty="0"/>
          </a:p>
        </p:txBody>
      </p:sp>
      <p:sp>
        <p:nvSpPr>
          <p:cNvPr id="16" name="Shape 13"/>
          <p:cNvSpPr/>
          <p:nvPr/>
        </p:nvSpPr>
        <p:spPr>
          <a:xfrm>
            <a:off x="1734092" y="2762971"/>
            <a:ext cx="1640582" cy="2286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1734092" y="2773653"/>
            <a:ext cx="1670520" cy="207236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&lt;/thead&gt;</a:t>
            </a:r>
            <a:endParaRPr lang="en-US" sz="900" dirty="0"/>
          </a:p>
        </p:txBody>
      </p:sp>
      <p:sp>
        <p:nvSpPr>
          <p:cNvPr id="18" name="Shape 15"/>
          <p:cNvSpPr/>
          <p:nvPr/>
        </p:nvSpPr>
        <p:spPr>
          <a:xfrm>
            <a:off x="1734092" y="3020146"/>
            <a:ext cx="1640582" cy="2286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6"/>
          <p:cNvSpPr/>
          <p:nvPr/>
        </p:nvSpPr>
        <p:spPr>
          <a:xfrm>
            <a:off x="1734092" y="3030828"/>
            <a:ext cx="1670520" cy="207236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&lt;tbody&gt;</a:t>
            </a:r>
            <a:endParaRPr lang="en-US" sz="900" dirty="0"/>
          </a:p>
        </p:txBody>
      </p:sp>
      <p:sp>
        <p:nvSpPr>
          <p:cNvPr id="20" name="Shape 17"/>
          <p:cNvSpPr/>
          <p:nvPr/>
        </p:nvSpPr>
        <p:spPr>
          <a:xfrm>
            <a:off x="1848392" y="3277321"/>
            <a:ext cx="1592682" cy="2286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Text 18"/>
          <p:cNvSpPr/>
          <p:nvPr/>
        </p:nvSpPr>
        <p:spPr>
          <a:xfrm>
            <a:off x="1848392" y="3288003"/>
            <a:ext cx="1622620" cy="207236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&lt;tr&gt;</a:t>
            </a:r>
            <a:endParaRPr lang="en-US" sz="900" dirty="0"/>
          </a:p>
        </p:txBody>
      </p:sp>
      <p:sp>
        <p:nvSpPr>
          <p:cNvPr id="22" name="Shape 19"/>
          <p:cNvSpPr/>
          <p:nvPr/>
        </p:nvSpPr>
        <p:spPr>
          <a:xfrm>
            <a:off x="1962692" y="3534496"/>
            <a:ext cx="1544782" cy="2286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Text 20"/>
          <p:cNvSpPr/>
          <p:nvPr/>
        </p:nvSpPr>
        <p:spPr>
          <a:xfrm>
            <a:off x="1962692" y="3545178"/>
            <a:ext cx="1574720" cy="207236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&lt;td&gt;Data&lt;/td&gt;</a:t>
            </a:r>
            <a:endParaRPr lang="en-US" sz="900" dirty="0"/>
          </a:p>
        </p:txBody>
      </p:sp>
      <p:sp>
        <p:nvSpPr>
          <p:cNvPr id="24" name="Shape 21"/>
          <p:cNvSpPr/>
          <p:nvPr/>
        </p:nvSpPr>
        <p:spPr>
          <a:xfrm>
            <a:off x="1848392" y="3791671"/>
            <a:ext cx="1592682" cy="2286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5" name="Text 22"/>
          <p:cNvSpPr/>
          <p:nvPr/>
        </p:nvSpPr>
        <p:spPr>
          <a:xfrm>
            <a:off x="1848392" y="3802353"/>
            <a:ext cx="1622620" cy="207236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&lt;/tr&gt;</a:t>
            </a:r>
            <a:endParaRPr lang="en-US" sz="900" dirty="0"/>
          </a:p>
        </p:txBody>
      </p:sp>
      <p:sp>
        <p:nvSpPr>
          <p:cNvPr id="26" name="Shape 23"/>
          <p:cNvSpPr/>
          <p:nvPr/>
        </p:nvSpPr>
        <p:spPr>
          <a:xfrm>
            <a:off x="1734092" y="4048846"/>
            <a:ext cx="1640582" cy="2286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7" name="Text 24"/>
          <p:cNvSpPr/>
          <p:nvPr/>
        </p:nvSpPr>
        <p:spPr>
          <a:xfrm>
            <a:off x="1734092" y="4059528"/>
            <a:ext cx="1670520" cy="207236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&lt;/tbody&gt;</a:t>
            </a:r>
            <a:endParaRPr lang="en-US" sz="900" dirty="0"/>
          </a:p>
        </p:txBody>
      </p:sp>
      <p:sp>
        <p:nvSpPr>
          <p:cNvPr id="28" name="Shape 25"/>
          <p:cNvSpPr/>
          <p:nvPr/>
        </p:nvSpPr>
        <p:spPr>
          <a:xfrm>
            <a:off x="1619791" y="4306021"/>
            <a:ext cx="1688483" cy="2286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9" name="Text 26"/>
          <p:cNvSpPr/>
          <p:nvPr/>
        </p:nvSpPr>
        <p:spPr>
          <a:xfrm>
            <a:off x="1619792" y="4316703"/>
            <a:ext cx="1718420" cy="207236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&lt;/table&gt;</a:t>
            </a:r>
            <a:endParaRPr lang="en-US" sz="900" dirty="0"/>
          </a:p>
        </p:txBody>
      </p:sp>
      <p:sp>
        <p:nvSpPr>
          <p:cNvPr id="30" name="Text 27"/>
          <p:cNvSpPr/>
          <p:nvPr/>
        </p:nvSpPr>
        <p:spPr>
          <a:xfrm>
            <a:off x="4746876" y="648164"/>
            <a:ext cx="1785278" cy="20774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Example Result</a:t>
            </a:r>
            <a:endParaRPr lang="en-US" sz="1350" dirty="0"/>
          </a:p>
        </p:txBody>
      </p:sp>
      <p:sp>
        <p:nvSpPr>
          <p:cNvPr id="46" name="Shape 43"/>
          <p:cNvSpPr/>
          <p:nvPr/>
        </p:nvSpPr>
        <p:spPr>
          <a:xfrm>
            <a:off x="5063902" y="2784436"/>
            <a:ext cx="2663630" cy="1941121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7" name="Text 44"/>
          <p:cNvSpPr/>
          <p:nvPr/>
        </p:nvSpPr>
        <p:spPr>
          <a:xfrm>
            <a:off x="5212888" y="2911994"/>
            <a:ext cx="2350538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Elements</a:t>
            </a:r>
            <a:endParaRPr lang="en-US" sz="1125" dirty="0"/>
          </a:p>
        </p:txBody>
      </p:sp>
      <p:sp>
        <p:nvSpPr>
          <p:cNvPr id="48" name="Shape 45"/>
          <p:cNvSpPr/>
          <p:nvPr/>
        </p:nvSpPr>
        <p:spPr>
          <a:xfrm>
            <a:off x="5212888" y="3196796"/>
            <a:ext cx="654462" cy="203597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9" name="Text 46"/>
          <p:cNvSpPr/>
          <p:nvPr/>
        </p:nvSpPr>
        <p:spPr>
          <a:xfrm>
            <a:off x="5212888" y="3186288"/>
            <a:ext cx="725900" cy="224613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&lt;table&gt;</a:t>
            </a:r>
            <a:endParaRPr lang="en-US" sz="1013" dirty="0"/>
          </a:p>
        </p:txBody>
      </p:sp>
      <p:sp>
        <p:nvSpPr>
          <p:cNvPr id="50" name="Text 47"/>
          <p:cNvSpPr/>
          <p:nvPr/>
        </p:nvSpPr>
        <p:spPr>
          <a:xfrm>
            <a:off x="5867350" y="3206368"/>
            <a:ext cx="1552259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Container for the table</a:t>
            </a:r>
            <a:endParaRPr lang="en-US" sz="1013" dirty="0"/>
          </a:p>
        </p:txBody>
      </p:sp>
      <p:sp>
        <p:nvSpPr>
          <p:cNvPr id="51" name="Shape 48"/>
          <p:cNvSpPr/>
          <p:nvPr/>
        </p:nvSpPr>
        <p:spPr>
          <a:xfrm>
            <a:off x="5212888" y="3411108"/>
            <a:ext cx="654462" cy="203597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2" name="Text 49"/>
          <p:cNvSpPr/>
          <p:nvPr/>
        </p:nvSpPr>
        <p:spPr>
          <a:xfrm>
            <a:off x="5212888" y="3400600"/>
            <a:ext cx="725900" cy="224613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&lt;thead&gt;</a:t>
            </a:r>
            <a:endParaRPr lang="en-US" sz="1013" dirty="0"/>
          </a:p>
        </p:txBody>
      </p:sp>
      <p:sp>
        <p:nvSpPr>
          <p:cNvPr id="53" name="Text 50"/>
          <p:cNvSpPr/>
          <p:nvPr/>
        </p:nvSpPr>
        <p:spPr>
          <a:xfrm>
            <a:off x="5867350" y="3420680"/>
            <a:ext cx="1426239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Table header section</a:t>
            </a:r>
            <a:endParaRPr lang="en-US" sz="1013" dirty="0"/>
          </a:p>
        </p:txBody>
      </p:sp>
      <p:sp>
        <p:nvSpPr>
          <p:cNvPr id="54" name="Shape 51"/>
          <p:cNvSpPr/>
          <p:nvPr/>
        </p:nvSpPr>
        <p:spPr>
          <a:xfrm>
            <a:off x="5212888" y="3625421"/>
            <a:ext cx="654462" cy="203597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5" name="Text 52"/>
          <p:cNvSpPr/>
          <p:nvPr/>
        </p:nvSpPr>
        <p:spPr>
          <a:xfrm>
            <a:off x="5212888" y="3614913"/>
            <a:ext cx="725900" cy="224613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&lt;tbody&gt;</a:t>
            </a:r>
            <a:endParaRPr lang="en-US" sz="1013" dirty="0"/>
          </a:p>
        </p:txBody>
      </p:sp>
      <p:sp>
        <p:nvSpPr>
          <p:cNvPr id="56" name="Text 53"/>
          <p:cNvSpPr/>
          <p:nvPr/>
        </p:nvSpPr>
        <p:spPr>
          <a:xfrm>
            <a:off x="5867350" y="3634993"/>
            <a:ext cx="1298935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Table body section</a:t>
            </a:r>
            <a:endParaRPr lang="en-US" sz="1013" dirty="0"/>
          </a:p>
        </p:txBody>
      </p:sp>
      <p:sp>
        <p:nvSpPr>
          <p:cNvPr id="57" name="Shape 54"/>
          <p:cNvSpPr/>
          <p:nvPr/>
        </p:nvSpPr>
        <p:spPr>
          <a:xfrm>
            <a:off x="5255163" y="3887794"/>
            <a:ext cx="422960" cy="203597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8" name="Text 55"/>
          <p:cNvSpPr/>
          <p:nvPr/>
        </p:nvSpPr>
        <p:spPr>
          <a:xfrm>
            <a:off x="5255163" y="3887794"/>
            <a:ext cx="494398" cy="203597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&lt;tr&gt;</a:t>
            </a:r>
            <a:endParaRPr lang="en-US" sz="1013" dirty="0"/>
          </a:p>
        </p:txBody>
      </p:sp>
      <p:sp>
        <p:nvSpPr>
          <p:cNvPr id="59" name="Text 56"/>
          <p:cNvSpPr/>
          <p:nvPr/>
        </p:nvSpPr>
        <p:spPr>
          <a:xfrm>
            <a:off x="5678123" y="3887794"/>
            <a:ext cx="75810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Table row</a:t>
            </a:r>
            <a:endParaRPr lang="en-US" sz="1013" dirty="0"/>
          </a:p>
        </p:txBody>
      </p:sp>
      <p:sp>
        <p:nvSpPr>
          <p:cNvPr id="60" name="Shape 57"/>
          <p:cNvSpPr/>
          <p:nvPr/>
        </p:nvSpPr>
        <p:spPr>
          <a:xfrm>
            <a:off x="5255163" y="4102106"/>
            <a:ext cx="422960" cy="203597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1" name="Text 58"/>
          <p:cNvSpPr/>
          <p:nvPr/>
        </p:nvSpPr>
        <p:spPr>
          <a:xfrm>
            <a:off x="5255163" y="4102106"/>
            <a:ext cx="494398" cy="203597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&lt;th&gt;</a:t>
            </a:r>
            <a:endParaRPr lang="en-US" sz="1013" dirty="0"/>
          </a:p>
        </p:txBody>
      </p:sp>
      <p:sp>
        <p:nvSpPr>
          <p:cNvPr id="62" name="Text 59"/>
          <p:cNvSpPr/>
          <p:nvPr/>
        </p:nvSpPr>
        <p:spPr>
          <a:xfrm>
            <a:off x="5678123" y="4102106"/>
            <a:ext cx="119415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Table header cell</a:t>
            </a:r>
            <a:endParaRPr lang="en-US" sz="1013" dirty="0"/>
          </a:p>
        </p:txBody>
      </p:sp>
      <p:sp>
        <p:nvSpPr>
          <p:cNvPr id="63" name="Shape 60"/>
          <p:cNvSpPr/>
          <p:nvPr/>
        </p:nvSpPr>
        <p:spPr>
          <a:xfrm>
            <a:off x="5255163" y="4316419"/>
            <a:ext cx="422960" cy="203597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4" name="Text 61"/>
          <p:cNvSpPr/>
          <p:nvPr/>
        </p:nvSpPr>
        <p:spPr>
          <a:xfrm>
            <a:off x="5255163" y="4316419"/>
            <a:ext cx="494398" cy="203597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&lt;td&gt;</a:t>
            </a:r>
            <a:endParaRPr lang="en-US" sz="1013" dirty="0"/>
          </a:p>
        </p:txBody>
      </p:sp>
      <p:sp>
        <p:nvSpPr>
          <p:cNvPr id="65" name="Text 62"/>
          <p:cNvSpPr/>
          <p:nvPr/>
        </p:nvSpPr>
        <p:spPr>
          <a:xfrm>
            <a:off x="5678123" y="4316419"/>
            <a:ext cx="103509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Table data cell</a:t>
            </a:r>
            <a:endParaRPr lang="en-US" sz="1013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09A04A68-EA86-25E6-F70B-3F75C2709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740318"/>
              </p:ext>
            </p:extLst>
          </p:nvPr>
        </p:nvGraphicFramePr>
        <p:xfrm>
          <a:off x="4775450" y="1037788"/>
          <a:ext cx="3036863" cy="150646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2303">
                  <a:extLst>
                    <a:ext uri="{9D8B030D-6E8A-4147-A177-3AD203B41FA5}">
                      <a16:colId xmlns:a16="http://schemas.microsoft.com/office/drawing/2014/main" val="3434960298"/>
                    </a:ext>
                  </a:extLst>
                </a:gridCol>
                <a:gridCol w="801859">
                  <a:extLst>
                    <a:ext uri="{9D8B030D-6E8A-4147-A177-3AD203B41FA5}">
                      <a16:colId xmlns:a16="http://schemas.microsoft.com/office/drawing/2014/main" val="3116532099"/>
                    </a:ext>
                  </a:extLst>
                </a:gridCol>
                <a:gridCol w="1392701">
                  <a:extLst>
                    <a:ext uri="{9D8B030D-6E8A-4147-A177-3AD203B41FA5}">
                      <a16:colId xmlns:a16="http://schemas.microsoft.com/office/drawing/2014/main" val="3427428933"/>
                    </a:ext>
                  </a:extLst>
                </a:gridCol>
              </a:tblGrid>
              <a:tr h="3713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775107"/>
                  </a:ext>
                </a:extLst>
              </a:tr>
              <a:tr h="3924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York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197639"/>
                  </a:ext>
                </a:extLst>
              </a:tr>
              <a:tr h="3713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Sarah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London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766471"/>
                  </a:ext>
                </a:extLst>
              </a:tr>
              <a:tr h="3713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Mike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Tokyo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9459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518871" y="584212"/>
            <a:ext cx="4044901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 Fundamentals</a:t>
            </a:r>
            <a:endParaRPr lang="en-US" sz="2700" dirty="0"/>
          </a:p>
        </p:txBody>
      </p:sp>
      <p:sp>
        <p:nvSpPr>
          <p:cNvPr id="4" name="Shape 1"/>
          <p:cNvSpPr/>
          <p:nvPr/>
        </p:nvSpPr>
        <p:spPr>
          <a:xfrm>
            <a:off x="1518871" y="1192888"/>
            <a:ext cx="6703695" cy="962620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690321" y="1363050"/>
            <a:ext cx="2378617" cy="25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Form Element</a:t>
            </a:r>
            <a:endParaRPr lang="en-US" sz="1688" dirty="0"/>
          </a:p>
        </p:txBody>
      </p:sp>
      <p:sp>
        <p:nvSpPr>
          <p:cNvPr id="6" name="Shape 3"/>
          <p:cNvSpPr/>
          <p:nvPr/>
        </p:nvSpPr>
        <p:spPr>
          <a:xfrm>
            <a:off x="1690321" y="1742957"/>
            <a:ext cx="4229770" cy="251817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1690321" y="1742957"/>
            <a:ext cx="4301207" cy="251817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7415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&lt;form action="submit.php" method="post"&gt;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1518872" y="2446124"/>
            <a:ext cx="1984422" cy="25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 Attributes</a:t>
            </a:r>
            <a:endParaRPr lang="en-US" sz="1688" dirty="0"/>
          </a:p>
        </p:txBody>
      </p:sp>
      <p:sp>
        <p:nvSpPr>
          <p:cNvPr id="9" name="Shape 6"/>
          <p:cNvSpPr/>
          <p:nvPr/>
        </p:nvSpPr>
        <p:spPr>
          <a:xfrm>
            <a:off x="1647459" y="2863949"/>
            <a:ext cx="2421479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1647459" y="2871606"/>
            <a:ext cx="2467341" cy="241861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action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1647459" y="3191724"/>
            <a:ext cx="2467341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Where to send form data</a:t>
            </a:r>
            <a:endParaRPr lang="en-US" sz="1125" dirty="0"/>
          </a:p>
        </p:txBody>
      </p:sp>
      <p:sp>
        <p:nvSpPr>
          <p:cNvPr id="12" name="Shape 9"/>
          <p:cNvSpPr/>
          <p:nvPr/>
        </p:nvSpPr>
        <p:spPr>
          <a:xfrm>
            <a:off x="1647459" y="3435449"/>
            <a:ext cx="2421479" cy="20002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1647459" y="3440467"/>
            <a:ext cx="2467341" cy="189988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action="contact.php"</a:t>
            </a:r>
            <a:endParaRPr lang="en-US" sz="788" dirty="0"/>
          </a:p>
        </p:txBody>
      </p:sp>
      <p:sp>
        <p:nvSpPr>
          <p:cNvPr id="14" name="Shape 11"/>
          <p:cNvSpPr/>
          <p:nvPr/>
        </p:nvSpPr>
        <p:spPr>
          <a:xfrm>
            <a:off x="1647459" y="3802966"/>
            <a:ext cx="2421479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1647459" y="3810623"/>
            <a:ext cx="2467341" cy="241861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method</a:t>
            </a:r>
            <a:endParaRPr lang="en-US" sz="1125" dirty="0"/>
          </a:p>
        </p:txBody>
      </p:sp>
      <p:sp>
        <p:nvSpPr>
          <p:cNvPr id="16" name="Text 13"/>
          <p:cNvSpPr/>
          <p:nvPr/>
        </p:nvSpPr>
        <p:spPr>
          <a:xfrm>
            <a:off x="1647459" y="4130741"/>
            <a:ext cx="2467341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How to send data (GET or POST)</a:t>
            </a:r>
            <a:endParaRPr lang="en-US" sz="1125" dirty="0"/>
          </a:p>
        </p:txBody>
      </p:sp>
      <p:sp>
        <p:nvSpPr>
          <p:cNvPr id="17" name="Shape 14"/>
          <p:cNvSpPr/>
          <p:nvPr/>
        </p:nvSpPr>
        <p:spPr>
          <a:xfrm>
            <a:off x="1647459" y="4374466"/>
            <a:ext cx="2421479" cy="20002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1647459" y="4379484"/>
            <a:ext cx="2467341" cy="189988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method="post"</a:t>
            </a:r>
            <a:endParaRPr lang="en-US" sz="788" dirty="0"/>
          </a:p>
        </p:txBody>
      </p:sp>
      <p:sp>
        <p:nvSpPr>
          <p:cNvPr id="19" name="Text 16"/>
          <p:cNvSpPr/>
          <p:nvPr/>
        </p:nvSpPr>
        <p:spPr>
          <a:xfrm>
            <a:off x="5776547" y="2446124"/>
            <a:ext cx="1984422" cy="25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Basic Input Types</a:t>
            </a:r>
            <a:endParaRPr lang="en-US" sz="1688" dirty="0"/>
          </a:p>
        </p:txBody>
      </p:sp>
      <p:sp>
        <p:nvSpPr>
          <p:cNvPr id="20" name="Shape 17"/>
          <p:cNvSpPr/>
          <p:nvPr/>
        </p:nvSpPr>
        <p:spPr>
          <a:xfrm>
            <a:off x="5905134" y="2863949"/>
            <a:ext cx="1772459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Text 18"/>
          <p:cNvSpPr/>
          <p:nvPr/>
        </p:nvSpPr>
        <p:spPr>
          <a:xfrm>
            <a:off x="5905134" y="2871606"/>
            <a:ext cx="1806029" cy="241861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text</a:t>
            </a:r>
            <a:endParaRPr lang="en-US" sz="1125" dirty="0"/>
          </a:p>
        </p:txBody>
      </p:sp>
      <p:sp>
        <p:nvSpPr>
          <p:cNvPr id="22" name="Text 19"/>
          <p:cNvSpPr/>
          <p:nvPr/>
        </p:nvSpPr>
        <p:spPr>
          <a:xfrm>
            <a:off x="5905134" y="3191724"/>
            <a:ext cx="1806029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Single line text input</a:t>
            </a:r>
            <a:endParaRPr lang="en-US" sz="1125" dirty="0"/>
          </a:p>
        </p:txBody>
      </p:sp>
      <p:sp>
        <p:nvSpPr>
          <p:cNvPr id="23" name="Shape 20"/>
          <p:cNvSpPr/>
          <p:nvPr/>
        </p:nvSpPr>
        <p:spPr>
          <a:xfrm>
            <a:off x="5905134" y="3435449"/>
            <a:ext cx="1772459" cy="20002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21"/>
          <p:cNvSpPr/>
          <p:nvPr/>
        </p:nvSpPr>
        <p:spPr>
          <a:xfrm>
            <a:off x="5905134" y="3440467"/>
            <a:ext cx="1806029" cy="189988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&lt;input type="text"&gt;</a:t>
            </a:r>
            <a:endParaRPr lang="en-US" sz="788" dirty="0"/>
          </a:p>
        </p:txBody>
      </p:sp>
      <p:sp>
        <p:nvSpPr>
          <p:cNvPr id="25" name="Shape 22"/>
          <p:cNvSpPr/>
          <p:nvPr/>
        </p:nvSpPr>
        <p:spPr>
          <a:xfrm>
            <a:off x="5905134" y="3802966"/>
            <a:ext cx="1772459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6" name="Text 23"/>
          <p:cNvSpPr/>
          <p:nvPr/>
        </p:nvSpPr>
        <p:spPr>
          <a:xfrm>
            <a:off x="5905134" y="3810623"/>
            <a:ext cx="1806029" cy="241861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password</a:t>
            </a:r>
            <a:endParaRPr lang="en-US" sz="1125" dirty="0"/>
          </a:p>
        </p:txBody>
      </p:sp>
      <p:sp>
        <p:nvSpPr>
          <p:cNvPr id="27" name="Text 24"/>
          <p:cNvSpPr/>
          <p:nvPr/>
        </p:nvSpPr>
        <p:spPr>
          <a:xfrm>
            <a:off x="5905134" y="4130741"/>
            <a:ext cx="1806029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Hidden text input</a:t>
            </a:r>
            <a:endParaRPr lang="en-US" sz="1125" dirty="0"/>
          </a:p>
        </p:txBody>
      </p:sp>
      <p:sp>
        <p:nvSpPr>
          <p:cNvPr id="28" name="Shape 25"/>
          <p:cNvSpPr/>
          <p:nvPr/>
        </p:nvSpPr>
        <p:spPr>
          <a:xfrm>
            <a:off x="5905134" y="4374466"/>
            <a:ext cx="1772459" cy="20002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9" name="Text 26"/>
          <p:cNvSpPr/>
          <p:nvPr/>
        </p:nvSpPr>
        <p:spPr>
          <a:xfrm>
            <a:off x="5905134" y="4379484"/>
            <a:ext cx="1806029" cy="189988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&lt;input type="password"&gt;</a:t>
            </a:r>
            <a:endParaRPr lang="en-US" sz="788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40EA0-C1D7-1E4B-EC0A-020945D95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214C66DB-04B9-1F63-3ED4-6B1BE1736848}"/>
              </a:ext>
            </a:extLst>
          </p:cNvPr>
          <p:cNvSpPr/>
          <p:nvPr/>
        </p:nvSpPr>
        <p:spPr>
          <a:xfrm>
            <a:off x="428625" y="1004266"/>
            <a:ext cx="8358188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 Fundamentals (contd.)</a:t>
            </a:r>
            <a:endParaRPr lang="en-US" sz="2700" dirty="0"/>
          </a:p>
        </p:txBody>
      </p:sp>
      <p:sp>
        <p:nvSpPr>
          <p:cNvPr id="30" name="Shape 27">
            <a:extLst>
              <a:ext uri="{FF2B5EF4-FFF2-40B4-BE49-F238E27FC236}">
                <a16:creationId xmlns:a16="http://schemas.microsoft.com/office/drawing/2014/main" id="{0C941D14-8734-845C-90C2-F97A4A60F8FA}"/>
              </a:ext>
            </a:extLst>
          </p:cNvPr>
          <p:cNvSpPr/>
          <p:nvPr/>
        </p:nvSpPr>
        <p:spPr>
          <a:xfrm>
            <a:off x="428625" y="2277935"/>
            <a:ext cx="8286750" cy="1228725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1" name="Text 28">
            <a:extLst>
              <a:ext uri="{FF2B5EF4-FFF2-40B4-BE49-F238E27FC236}">
                <a16:creationId xmlns:a16="http://schemas.microsoft.com/office/drawing/2014/main" id="{77BF01D8-7E70-A718-197F-F64C7563F57E}"/>
              </a:ext>
            </a:extLst>
          </p:cNvPr>
          <p:cNvSpPr/>
          <p:nvPr/>
        </p:nvSpPr>
        <p:spPr>
          <a:xfrm>
            <a:off x="600075" y="2449385"/>
            <a:ext cx="80152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HTML5 Input Types</a:t>
            </a:r>
            <a:endParaRPr lang="en-US" sz="1350" dirty="0"/>
          </a:p>
        </p:txBody>
      </p:sp>
      <p:sp>
        <p:nvSpPr>
          <p:cNvPr id="32" name="Shape 29">
            <a:extLst>
              <a:ext uri="{FF2B5EF4-FFF2-40B4-BE49-F238E27FC236}">
                <a16:creationId xmlns:a16="http://schemas.microsoft.com/office/drawing/2014/main" id="{0BAF6293-FF01-B55D-6EF4-7CB76400495C}"/>
              </a:ext>
            </a:extLst>
          </p:cNvPr>
          <p:cNvSpPr/>
          <p:nvPr/>
        </p:nvSpPr>
        <p:spPr>
          <a:xfrm>
            <a:off x="600075" y="2804787"/>
            <a:ext cx="500146" cy="203597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3" name="Text 30">
            <a:extLst>
              <a:ext uri="{FF2B5EF4-FFF2-40B4-BE49-F238E27FC236}">
                <a16:creationId xmlns:a16="http://schemas.microsoft.com/office/drawing/2014/main" id="{9D358487-DE34-87E2-D98A-D8438081615F}"/>
              </a:ext>
            </a:extLst>
          </p:cNvPr>
          <p:cNvSpPr/>
          <p:nvPr/>
        </p:nvSpPr>
        <p:spPr>
          <a:xfrm>
            <a:off x="600075" y="2804787"/>
            <a:ext cx="571584" cy="203597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email</a:t>
            </a:r>
            <a:endParaRPr lang="en-US" sz="1013" dirty="0"/>
          </a:p>
        </p:txBody>
      </p:sp>
      <p:sp>
        <p:nvSpPr>
          <p:cNvPr id="34" name="Text 31">
            <a:extLst>
              <a:ext uri="{FF2B5EF4-FFF2-40B4-BE49-F238E27FC236}">
                <a16:creationId xmlns:a16="http://schemas.microsoft.com/office/drawing/2014/main" id="{AF6BFF8B-13E8-3257-3736-144BCA4C9D0F}"/>
              </a:ext>
            </a:extLst>
          </p:cNvPr>
          <p:cNvSpPr/>
          <p:nvPr/>
        </p:nvSpPr>
        <p:spPr>
          <a:xfrm>
            <a:off x="1100221" y="2804787"/>
            <a:ext cx="113524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Email validation</a:t>
            </a:r>
            <a:endParaRPr lang="en-US" sz="1013" dirty="0"/>
          </a:p>
        </p:txBody>
      </p:sp>
      <p:sp>
        <p:nvSpPr>
          <p:cNvPr id="35" name="Shape 32">
            <a:extLst>
              <a:ext uri="{FF2B5EF4-FFF2-40B4-BE49-F238E27FC236}">
                <a16:creationId xmlns:a16="http://schemas.microsoft.com/office/drawing/2014/main" id="{02E34E95-ED77-B4BF-822E-791FE4B1256A}"/>
              </a:ext>
            </a:extLst>
          </p:cNvPr>
          <p:cNvSpPr/>
          <p:nvPr/>
        </p:nvSpPr>
        <p:spPr>
          <a:xfrm>
            <a:off x="3286125" y="2804787"/>
            <a:ext cx="577304" cy="203597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6" name="Text 33">
            <a:extLst>
              <a:ext uri="{FF2B5EF4-FFF2-40B4-BE49-F238E27FC236}">
                <a16:creationId xmlns:a16="http://schemas.microsoft.com/office/drawing/2014/main" id="{C9CD0D98-F64A-1798-758C-43BE412322FA}"/>
              </a:ext>
            </a:extLst>
          </p:cNvPr>
          <p:cNvSpPr/>
          <p:nvPr/>
        </p:nvSpPr>
        <p:spPr>
          <a:xfrm>
            <a:off x="3286125" y="2804787"/>
            <a:ext cx="648742" cy="203597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number</a:t>
            </a:r>
            <a:endParaRPr lang="en-US" sz="1013" dirty="0"/>
          </a:p>
        </p:txBody>
      </p:sp>
      <p:sp>
        <p:nvSpPr>
          <p:cNvPr id="37" name="Text 34">
            <a:extLst>
              <a:ext uri="{FF2B5EF4-FFF2-40B4-BE49-F238E27FC236}">
                <a16:creationId xmlns:a16="http://schemas.microsoft.com/office/drawing/2014/main" id="{7C0EE48F-EAC7-9263-FA0D-9A9BA002A7C4}"/>
              </a:ext>
            </a:extLst>
          </p:cNvPr>
          <p:cNvSpPr/>
          <p:nvPr/>
        </p:nvSpPr>
        <p:spPr>
          <a:xfrm>
            <a:off x="3863429" y="2804787"/>
            <a:ext cx="104870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Numeric input</a:t>
            </a:r>
            <a:endParaRPr lang="en-US" sz="1013" dirty="0"/>
          </a:p>
        </p:txBody>
      </p:sp>
      <p:sp>
        <p:nvSpPr>
          <p:cNvPr id="38" name="Shape 35">
            <a:extLst>
              <a:ext uri="{FF2B5EF4-FFF2-40B4-BE49-F238E27FC236}">
                <a16:creationId xmlns:a16="http://schemas.microsoft.com/office/drawing/2014/main" id="{AD844591-CD12-7FB1-71C8-08DE5C3933F8}"/>
              </a:ext>
            </a:extLst>
          </p:cNvPr>
          <p:cNvSpPr/>
          <p:nvPr/>
        </p:nvSpPr>
        <p:spPr>
          <a:xfrm>
            <a:off x="5972175" y="2804787"/>
            <a:ext cx="422960" cy="203597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9" name="Text 36">
            <a:extLst>
              <a:ext uri="{FF2B5EF4-FFF2-40B4-BE49-F238E27FC236}">
                <a16:creationId xmlns:a16="http://schemas.microsoft.com/office/drawing/2014/main" id="{A5566911-5571-98FA-5B63-0B00AB17C419}"/>
              </a:ext>
            </a:extLst>
          </p:cNvPr>
          <p:cNvSpPr/>
          <p:nvPr/>
        </p:nvSpPr>
        <p:spPr>
          <a:xfrm>
            <a:off x="5972175" y="2804787"/>
            <a:ext cx="494398" cy="203597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date</a:t>
            </a:r>
            <a:endParaRPr lang="en-US" sz="1013" dirty="0"/>
          </a:p>
        </p:txBody>
      </p:sp>
      <p:sp>
        <p:nvSpPr>
          <p:cNvPr id="40" name="Text 37">
            <a:extLst>
              <a:ext uri="{FF2B5EF4-FFF2-40B4-BE49-F238E27FC236}">
                <a16:creationId xmlns:a16="http://schemas.microsoft.com/office/drawing/2014/main" id="{F139B1DD-4138-599A-2719-096A3A9E57F0}"/>
              </a:ext>
            </a:extLst>
          </p:cNvPr>
          <p:cNvSpPr/>
          <p:nvPr/>
        </p:nvSpPr>
        <p:spPr>
          <a:xfrm>
            <a:off x="6395135" y="2804787"/>
            <a:ext cx="86637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Date picker</a:t>
            </a:r>
            <a:endParaRPr lang="en-US" sz="1013" dirty="0"/>
          </a:p>
        </p:txBody>
      </p:sp>
      <p:sp>
        <p:nvSpPr>
          <p:cNvPr id="41" name="Shape 38">
            <a:extLst>
              <a:ext uri="{FF2B5EF4-FFF2-40B4-BE49-F238E27FC236}">
                <a16:creationId xmlns:a16="http://schemas.microsoft.com/office/drawing/2014/main" id="{ECF827BF-EE23-8F2D-70B7-C7C0F3CF8A4B}"/>
              </a:ext>
            </a:extLst>
          </p:cNvPr>
          <p:cNvSpPr/>
          <p:nvPr/>
        </p:nvSpPr>
        <p:spPr>
          <a:xfrm>
            <a:off x="600075" y="3133399"/>
            <a:ext cx="345802" cy="203597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2" name="Text 39">
            <a:extLst>
              <a:ext uri="{FF2B5EF4-FFF2-40B4-BE49-F238E27FC236}">
                <a16:creationId xmlns:a16="http://schemas.microsoft.com/office/drawing/2014/main" id="{C92694A0-DB59-8B4C-A668-0CAEC6095B6D}"/>
              </a:ext>
            </a:extLst>
          </p:cNvPr>
          <p:cNvSpPr/>
          <p:nvPr/>
        </p:nvSpPr>
        <p:spPr>
          <a:xfrm>
            <a:off x="600075" y="3133399"/>
            <a:ext cx="417240" cy="203597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url</a:t>
            </a:r>
            <a:endParaRPr lang="en-US" sz="1013" dirty="0"/>
          </a:p>
        </p:txBody>
      </p:sp>
      <p:sp>
        <p:nvSpPr>
          <p:cNvPr id="43" name="Text 40">
            <a:extLst>
              <a:ext uri="{FF2B5EF4-FFF2-40B4-BE49-F238E27FC236}">
                <a16:creationId xmlns:a16="http://schemas.microsoft.com/office/drawing/2014/main" id="{3607CFE7-BEC2-834D-05B4-7D1893E4160A}"/>
              </a:ext>
            </a:extLst>
          </p:cNvPr>
          <p:cNvSpPr/>
          <p:nvPr/>
        </p:nvSpPr>
        <p:spPr>
          <a:xfrm>
            <a:off x="945877" y="3133399"/>
            <a:ext cx="104639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URL validation</a:t>
            </a:r>
            <a:endParaRPr lang="en-US" sz="1013" dirty="0"/>
          </a:p>
        </p:txBody>
      </p:sp>
      <p:sp>
        <p:nvSpPr>
          <p:cNvPr id="44" name="Shape 41">
            <a:extLst>
              <a:ext uri="{FF2B5EF4-FFF2-40B4-BE49-F238E27FC236}">
                <a16:creationId xmlns:a16="http://schemas.microsoft.com/office/drawing/2014/main" id="{DFF1CF12-346C-2DC5-056F-E42374744E22}"/>
              </a:ext>
            </a:extLst>
          </p:cNvPr>
          <p:cNvSpPr/>
          <p:nvPr/>
        </p:nvSpPr>
        <p:spPr>
          <a:xfrm>
            <a:off x="3286125" y="3133399"/>
            <a:ext cx="345802" cy="203597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5" name="Text 42">
            <a:extLst>
              <a:ext uri="{FF2B5EF4-FFF2-40B4-BE49-F238E27FC236}">
                <a16:creationId xmlns:a16="http://schemas.microsoft.com/office/drawing/2014/main" id="{5A50E4EC-14E7-EFEE-1471-8B241A138F89}"/>
              </a:ext>
            </a:extLst>
          </p:cNvPr>
          <p:cNvSpPr/>
          <p:nvPr/>
        </p:nvSpPr>
        <p:spPr>
          <a:xfrm>
            <a:off x="3286125" y="3133399"/>
            <a:ext cx="417240" cy="203597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tel</a:t>
            </a:r>
            <a:endParaRPr lang="en-US" sz="1013" dirty="0"/>
          </a:p>
        </p:txBody>
      </p:sp>
      <p:sp>
        <p:nvSpPr>
          <p:cNvPr id="46" name="Text 43">
            <a:extLst>
              <a:ext uri="{FF2B5EF4-FFF2-40B4-BE49-F238E27FC236}">
                <a16:creationId xmlns:a16="http://schemas.microsoft.com/office/drawing/2014/main" id="{BE39A552-F030-1FD3-2091-61C026FC7EA6}"/>
              </a:ext>
            </a:extLst>
          </p:cNvPr>
          <p:cNvSpPr/>
          <p:nvPr/>
        </p:nvSpPr>
        <p:spPr>
          <a:xfrm>
            <a:off x="3631927" y="3133399"/>
            <a:ext cx="108409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Phone number</a:t>
            </a:r>
            <a:endParaRPr lang="en-US" sz="1013" dirty="0"/>
          </a:p>
        </p:txBody>
      </p:sp>
      <p:sp>
        <p:nvSpPr>
          <p:cNvPr id="47" name="Shape 44">
            <a:extLst>
              <a:ext uri="{FF2B5EF4-FFF2-40B4-BE49-F238E27FC236}">
                <a16:creationId xmlns:a16="http://schemas.microsoft.com/office/drawing/2014/main" id="{0F9E3347-2646-8E65-3EFF-301BE0F588BB}"/>
              </a:ext>
            </a:extLst>
          </p:cNvPr>
          <p:cNvSpPr/>
          <p:nvPr/>
        </p:nvSpPr>
        <p:spPr>
          <a:xfrm>
            <a:off x="5972175" y="3133399"/>
            <a:ext cx="577304" cy="203597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8" name="Text 45">
            <a:extLst>
              <a:ext uri="{FF2B5EF4-FFF2-40B4-BE49-F238E27FC236}">
                <a16:creationId xmlns:a16="http://schemas.microsoft.com/office/drawing/2014/main" id="{8DBF4B72-DEDB-8360-5F2A-D977C3E8B528}"/>
              </a:ext>
            </a:extLst>
          </p:cNvPr>
          <p:cNvSpPr/>
          <p:nvPr/>
        </p:nvSpPr>
        <p:spPr>
          <a:xfrm>
            <a:off x="5972175" y="3133399"/>
            <a:ext cx="648742" cy="203597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search</a:t>
            </a:r>
            <a:endParaRPr lang="en-US" sz="1013" dirty="0"/>
          </a:p>
        </p:txBody>
      </p:sp>
      <p:sp>
        <p:nvSpPr>
          <p:cNvPr id="49" name="Text 46">
            <a:extLst>
              <a:ext uri="{FF2B5EF4-FFF2-40B4-BE49-F238E27FC236}">
                <a16:creationId xmlns:a16="http://schemas.microsoft.com/office/drawing/2014/main" id="{8580AFA0-A7DE-0A3A-FB67-265E82E41818}"/>
              </a:ext>
            </a:extLst>
          </p:cNvPr>
          <p:cNvSpPr/>
          <p:nvPr/>
        </p:nvSpPr>
        <p:spPr>
          <a:xfrm>
            <a:off x="6549479" y="3133399"/>
            <a:ext cx="84246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Search box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673793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Form Elements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28625" y="1057275"/>
            <a:ext cx="410051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Radio Buttons</a:t>
            </a:r>
            <a:endParaRPr lang="en-US" sz="1688" dirty="0"/>
          </a:p>
        </p:txBody>
      </p:sp>
      <p:sp>
        <p:nvSpPr>
          <p:cNvPr id="5" name="Shape 2"/>
          <p:cNvSpPr/>
          <p:nvPr/>
        </p:nvSpPr>
        <p:spPr>
          <a:xfrm>
            <a:off x="428625" y="1428750"/>
            <a:ext cx="4029075" cy="1257300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542925" y="1543050"/>
            <a:ext cx="3800475" cy="4572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542925" y="1543050"/>
            <a:ext cx="3871913" cy="457200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&lt;input type="radio" name="size" value="small"&gt; Small</a:t>
            </a:r>
            <a:endParaRPr lang="en-US" sz="1013" dirty="0"/>
          </a:p>
        </p:txBody>
      </p:sp>
      <p:sp>
        <p:nvSpPr>
          <p:cNvPr id="8" name="Shape 5"/>
          <p:cNvSpPr/>
          <p:nvPr/>
        </p:nvSpPr>
        <p:spPr>
          <a:xfrm>
            <a:off x="542925" y="2057400"/>
            <a:ext cx="3800475" cy="4572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542925" y="2057400"/>
            <a:ext cx="3871913" cy="457200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&lt;input type="radio" name="size" value="large"&gt; Large</a:t>
            </a:r>
            <a:endParaRPr lang="en-US" sz="1013" dirty="0"/>
          </a:p>
        </p:txBody>
      </p:sp>
      <p:sp>
        <p:nvSpPr>
          <p:cNvPr id="10" name="Text 7"/>
          <p:cNvSpPr/>
          <p:nvPr/>
        </p:nvSpPr>
        <p:spPr>
          <a:xfrm>
            <a:off x="428625" y="2743200"/>
            <a:ext cx="41005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Choose one option from a group</a:t>
            </a:r>
            <a:endParaRPr lang="en-US" sz="900" dirty="0"/>
          </a:p>
        </p:txBody>
      </p:sp>
      <p:sp>
        <p:nvSpPr>
          <p:cNvPr id="11" name="Text 8"/>
          <p:cNvSpPr/>
          <p:nvPr/>
        </p:nvSpPr>
        <p:spPr>
          <a:xfrm>
            <a:off x="428625" y="3086100"/>
            <a:ext cx="410051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Checkboxes</a:t>
            </a:r>
            <a:endParaRPr lang="en-US" sz="1688" dirty="0"/>
          </a:p>
        </p:txBody>
      </p:sp>
      <p:sp>
        <p:nvSpPr>
          <p:cNvPr id="12" name="Shape 9"/>
          <p:cNvSpPr/>
          <p:nvPr/>
        </p:nvSpPr>
        <p:spPr>
          <a:xfrm>
            <a:off x="428625" y="3457575"/>
            <a:ext cx="4029075" cy="1257300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10"/>
          <p:cNvSpPr/>
          <p:nvPr/>
        </p:nvSpPr>
        <p:spPr>
          <a:xfrm>
            <a:off x="542925" y="3571875"/>
            <a:ext cx="3800475" cy="4572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542925" y="3571875"/>
            <a:ext cx="3871913" cy="457200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&lt;input type="checkbox" name="features" value="wifi"&gt; WiFi</a:t>
            </a:r>
            <a:endParaRPr lang="en-US" sz="1013" dirty="0"/>
          </a:p>
        </p:txBody>
      </p:sp>
      <p:sp>
        <p:nvSpPr>
          <p:cNvPr id="15" name="Shape 12"/>
          <p:cNvSpPr/>
          <p:nvPr/>
        </p:nvSpPr>
        <p:spPr>
          <a:xfrm>
            <a:off x="542925" y="4086225"/>
            <a:ext cx="3800475" cy="4572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3"/>
          <p:cNvSpPr/>
          <p:nvPr/>
        </p:nvSpPr>
        <p:spPr>
          <a:xfrm>
            <a:off x="542925" y="4086225"/>
            <a:ext cx="3871913" cy="457200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&lt;input type="checkbox" name="features" value="parking"&gt; Parking</a:t>
            </a:r>
            <a:endParaRPr lang="en-US" sz="1013" dirty="0"/>
          </a:p>
        </p:txBody>
      </p:sp>
      <p:sp>
        <p:nvSpPr>
          <p:cNvPr id="17" name="Text 14"/>
          <p:cNvSpPr/>
          <p:nvPr/>
        </p:nvSpPr>
        <p:spPr>
          <a:xfrm>
            <a:off x="428625" y="4772025"/>
            <a:ext cx="41005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Select multiple options</a:t>
            </a:r>
            <a:endParaRPr lang="en-US" sz="900" dirty="0"/>
          </a:p>
        </p:txBody>
      </p:sp>
      <p:sp>
        <p:nvSpPr>
          <p:cNvPr id="23" name="Text 20"/>
          <p:cNvSpPr/>
          <p:nvPr/>
        </p:nvSpPr>
        <p:spPr>
          <a:xfrm>
            <a:off x="4686300" y="1057275"/>
            <a:ext cx="410051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Dropdown Select</a:t>
            </a:r>
            <a:endParaRPr lang="en-US" sz="1688" dirty="0"/>
          </a:p>
        </p:txBody>
      </p:sp>
      <p:sp>
        <p:nvSpPr>
          <p:cNvPr id="24" name="Shape 21"/>
          <p:cNvSpPr/>
          <p:nvPr/>
        </p:nvSpPr>
        <p:spPr>
          <a:xfrm>
            <a:off x="4686300" y="1428750"/>
            <a:ext cx="4029075" cy="1428750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5" name="Shape 22"/>
          <p:cNvSpPr/>
          <p:nvPr/>
        </p:nvSpPr>
        <p:spPr>
          <a:xfrm>
            <a:off x="4800600" y="1543050"/>
            <a:ext cx="3800475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6" name="Text 23"/>
          <p:cNvSpPr/>
          <p:nvPr/>
        </p:nvSpPr>
        <p:spPr>
          <a:xfrm>
            <a:off x="4800600" y="1543050"/>
            <a:ext cx="3871913" cy="257175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&lt;select name="country"&gt;</a:t>
            </a:r>
            <a:endParaRPr lang="en-US" sz="1013" dirty="0"/>
          </a:p>
        </p:txBody>
      </p:sp>
      <p:sp>
        <p:nvSpPr>
          <p:cNvPr id="27" name="Shape 24"/>
          <p:cNvSpPr/>
          <p:nvPr/>
        </p:nvSpPr>
        <p:spPr>
          <a:xfrm>
            <a:off x="4914900" y="1857375"/>
            <a:ext cx="3686175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8" name="Text 25"/>
          <p:cNvSpPr/>
          <p:nvPr/>
        </p:nvSpPr>
        <p:spPr>
          <a:xfrm>
            <a:off x="4914900" y="1857375"/>
            <a:ext cx="3757613" cy="257175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&lt;option value="us"&gt;USA&lt;/option&gt;</a:t>
            </a:r>
            <a:endParaRPr lang="en-US" sz="1013" dirty="0"/>
          </a:p>
        </p:txBody>
      </p:sp>
      <p:sp>
        <p:nvSpPr>
          <p:cNvPr id="29" name="Shape 26"/>
          <p:cNvSpPr/>
          <p:nvPr/>
        </p:nvSpPr>
        <p:spPr>
          <a:xfrm>
            <a:off x="4914900" y="2171700"/>
            <a:ext cx="3686175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0" name="Text 27"/>
          <p:cNvSpPr/>
          <p:nvPr/>
        </p:nvSpPr>
        <p:spPr>
          <a:xfrm>
            <a:off x="4914900" y="2171700"/>
            <a:ext cx="3757613" cy="257175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&lt;option value="uk"&gt;UK&lt;/option&gt;</a:t>
            </a:r>
            <a:endParaRPr lang="en-US" sz="1013" dirty="0"/>
          </a:p>
        </p:txBody>
      </p:sp>
      <p:sp>
        <p:nvSpPr>
          <p:cNvPr id="31" name="Shape 28"/>
          <p:cNvSpPr/>
          <p:nvPr/>
        </p:nvSpPr>
        <p:spPr>
          <a:xfrm>
            <a:off x="4800600" y="2486025"/>
            <a:ext cx="3800475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2" name="Text 29"/>
          <p:cNvSpPr/>
          <p:nvPr/>
        </p:nvSpPr>
        <p:spPr>
          <a:xfrm>
            <a:off x="4800600" y="2486025"/>
            <a:ext cx="3871913" cy="257175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&lt;/select&gt;</a:t>
            </a:r>
            <a:endParaRPr lang="en-US" sz="1013" dirty="0"/>
          </a:p>
        </p:txBody>
      </p:sp>
      <p:sp>
        <p:nvSpPr>
          <p:cNvPr id="33" name="Text 30"/>
          <p:cNvSpPr/>
          <p:nvPr/>
        </p:nvSpPr>
        <p:spPr>
          <a:xfrm>
            <a:off x="4686300" y="2914650"/>
            <a:ext cx="41005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Dropdown menu selection</a:t>
            </a:r>
            <a:endParaRPr lang="en-US" sz="900" dirty="0"/>
          </a:p>
        </p:txBody>
      </p:sp>
      <p:sp>
        <p:nvSpPr>
          <p:cNvPr id="34" name="Text 31"/>
          <p:cNvSpPr/>
          <p:nvPr/>
        </p:nvSpPr>
        <p:spPr>
          <a:xfrm>
            <a:off x="4686300" y="3257550"/>
            <a:ext cx="410051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Buttons</a:t>
            </a:r>
            <a:endParaRPr lang="en-US" sz="1688" dirty="0"/>
          </a:p>
        </p:txBody>
      </p:sp>
      <p:sp>
        <p:nvSpPr>
          <p:cNvPr id="35" name="Shape 32"/>
          <p:cNvSpPr/>
          <p:nvPr/>
        </p:nvSpPr>
        <p:spPr>
          <a:xfrm>
            <a:off x="4686300" y="3629025"/>
            <a:ext cx="4029075" cy="111442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6" name="Shape 33"/>
          <p:cNvSpPr/>
          <p:nvPr/>
        </p:nvSpPr>
        <p:spPr>
          <a:xfrm>
            <a:off x="4800600" y="3743325"/>
            <a:ext cx="3800475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7" name="Text 34"/>
          <p:cNvSpPr/>
          <p:nvPr/>
        </p:nvSpPr>
        <p:spPr>
          <a:xfrm>
            <a:off x="4800600" y="3743325"/>
            <a:ext cx="3871913" cy="257175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&lt;button type="submit"&gt;Submit&lt;/button&gt;</a:t>
            </a:r>
            <a:endParaRPr lang="en-US" sz="1013" dirty="0"/>
          </a:p>
        </p:txBody>
      </p:sp>
      <p:sp>
        <p:nvSpPr>
          <p:cNvPr id="38" name="Shape 35"/>
          <p:cNvSpPr/>
          <p:nvPr/>
        </p:nvSpPr>
        <p:spPr>
          <a:xfrm>
            <a:off x="4800600" y="4057650"/>
            <a:ext cx="3800475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9" name="Text 36"/>
          <p:cNvSpPr/>
          <p:nvPr/>
        </p:nvSpPr>
        <p:spPr>
          <a:xfrm>
            <a:off x="4800600" y="4057650"/>
            <a:ext cx="3871913" cy="257175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&lt;button type="reset"&gt;Reset&lt;/button&gt;</a:t>
            </a:r>
            <a:endParaRPr lang="en-US" sz="1013" dirty="0"/>
          </a:p>
        </p:txBody>
      </p:sp>
      <p:sp>
        <p:nvSpPr>
          <p:cNvPr id="40" name="Shape 37"/>
          <p:cNvSpPr/>
          <p:nvPr/>
        </p:nvSpPr>
        <p:spPr>
          <a:xfrm>
            <a:off x="4800600" y="4371975"/>
            <a:ext cx="3800475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1" name="Text 38"/>
          <p:cNvSpPr/>
          <p:nvPr/>
        </p:nvSpPr>
        <p:spPr>
          <a:xfrm>
            <a:off x="4800600" y="4371975"/>
            <a:ext cx="3871913" cy="257175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&lt;input type="submit" value="Send"&gt;</a:t>
            </a:r>
            <a:endParaRPr lang="en-US" sz="1013" dirty="0"/>
          </a:p>
        </p:txBody>
      </p:sp>
      <p:sp>
        <p:nvSpPr>
          <p:cNvPr id="42" name="Text 39"/>
          <p:cNvSpPr/>
          <p:nvPr/>
        </p:nvSpPr>
        <p:spPr>
          <a:xfrm>
            <a:off x="4686300" y="4800600"/>
            <a:ext cx="41005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 submission and actions</a:t>
            </a:r>
            <a:endParaRPr lang="en-US" sz="9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DBCEB-DA9D-8A66-5BC3-3336A65D7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99C9DDCB-BD87-ECE3-BDF6-7DF2119FC32C}"/>
              </a:ext>
            </a:extLst>
          </p:cNvPr>
          <p:cNvSpPr/>
          <p:nvPr/>
        </p:nvSpPr>
        <p:spPr>
          <a:xfrm>
            <a:off x="428625" y="392326"/>
            <a:ext cx="8358188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Form Elements (contd.)</a:t>
            </a:r>
            <a:endParaRPr lang="en-US" sz="2700" dirty="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249765B4-5B76-7AA8-2184-7D36B259EFE1}"/>
              </a:ext>
            </a:extLst>
          </p:cNvPr>
          <p:cNvSpPr/>
          <p:nvPr/>
        </p:nvSpPr>
        <p:spPr>
          <a:xfrm>
            <a:off x="2794599" y="1448313"/>
            <a:ext cx="410051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Textarea</a:t>
            </a:r>
            <a:endParaRPr lang="en-US" sz="1688" dirty="0"/>
          </a:p>
        </p:txBody>
      </p:sp>
      <p:sp>
        <p:nvSpPr>
          <p:cNvPr id="19" name="Shape 16">
            <a:extLst>
              <a:ext uri="{FF2B5EF4-FFF2-40B4-BE49-F238E27FC236}">
                <a16:creationId xmlns:a16="http://schemas.microsoft.com/office/drawing/2014/main" id="{84948BE2-0C66-7AB5-EAC6-FB505D4CBD42}"/>
              </a:ext>
            </a:extLst>
          </p:cNvPr>
          <p:cNvSpPr/>
          <p:nvPr/>
        </p:nvSpPr>
        <p:spPr>
          <a:xfrm>
            <a:off x="2794599" y="1819788"/>
            <a:ext cx="4029075" cy="48577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Shape 17">
            <a:extLst>
              <a:ext uri="{FF2B5EF4-FFF2-40B4-BE49-F238E27FC236}">
                <a16:creationId xmlns:a16="http://schemas.microsoft.com/office/drawing/2014/main" id="{F4F063D0-31A8-7F0A-61D3-3F87CD62CFF9}"/>
              </a:ext>
            </a:extLst>
          </p:cNvPr>
          <p:cNvSpPr/>
          <p:nvPr/>
        </p:nvSpPr>
        <p:spPr>
          <a:xfrm>
            <a:off x="2908899" y="1934088"/>
            <a:ext cx="3800475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Text 18">
            <a:extLst>
              <a:ext uri="{FF2B5EF4-FFF2-40B4-BE49-F238E27FC236}">
                <a16:creationId xmlns:a16="http://schemas.microsoft.com/office/drawing/2014/main" id="{762D9F3D-3037-85BC-839B-CDD667E7E9FA}"/>
              </a:ext>
            </a:extLst>
          </p:cNvPr>
          <p:cNvSpPr/>
          <p:nvPr/>
        </p:nvSpPr>
        <p:spPr>
          <a:xfrm>
            <a:off x="2908899" y="1934088"/>
            <a:ext cx="3871913" cy="257175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&lt;textarea rows="4" cols="50"&gt;&lt;/textarea&gt;</a:t>
            </a:r>
            <a:endParaRPr lang="en-US" sz="1013" dirty="0"/>
          </a:p>
        </p:txBody>
      </p:sp>
      <p:sp>
        <p:nvSpPr>
          <p:cNvPr id="22" name="Text 19">
            <a:extLst>
              <a:ext uri="{FF2B5EF4-FFF2-40B4-BE49-F238E27FC236}">
                <a16:creationId xmlns:a16="http://schemas.microsoft.com/office/drawing/2014/main" id="{A02F1187-963F-0ED6-8144-43A84EAC26CC}"/>
              </a:ext>
            </a:extLst>
          </p:cNvPr>
          <p:cNvSpPr/>
          <p:nvPr/>
        </p:nvSpPr>
        <p:spPr>
          <a:xfrm>
            <a:off x="2794599" y="2362713"/>
            <a:ext cx="41005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Multi-line text input</a:t>
            </a:r>
            <a:endParaRPr lang="en-US" sz="900" dirty="0"/>
          </a:p>
        </p:txBody>
      </p:sp>
      <p:sp>
        <p:nvSpPr>
          <p:cNvPr id="43" name="Text 40">
            <a:extLst>
              <a:ext uri="{FF2B5EF4-FFF2-40B4-BE49-F238E27FC236}">
                <a16:creationId xmlns:a16="http://schemas.microsoft.com/office/drawing/2014/main" id="{C10A2A1F-70AC-2315-95F6-0A135A280B88}"/>
              </a:ext>
            </a:extLst>
          </p:cNvPr>
          <p:cNvSpPr/>
          <p:nvPr/>
        </p:nvSpPr>
        <p:spPr>
          <a:xfrm>
            <a:off x="2786062" y="3226750"/>
            <a:ext cx="410051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 Validation</a:t>
            </a:r>
            <a:endParaRPr lang="en-US" sz="1688" dirty="0"/>
          </a:p>
        </p:txBody>
      </p:sp>
      <p:sp>
        <p:nvSpPr>
          <p:cNvPr id="44" name="Shape 41">
            <a:extLst>
              <a:ext uri="{FF2B5EF4-FFF2-40B4-BE49-F238E27FC236}">
                <a16:creationId xmlns:a16="http://schemas.microsoft.com/office/drawing/2014/main" id="{A15A8A52-3EC1-18BB-33E7-264CB111D1BA}"/>
              </a:ext>
            </a:extLst>
          </p:cNvPr>
          <p:cNvSpPr/>
          <p:nvPr/>
        </p:nvSpPr>
        <p:spPr>
          <a:xfrm>
            <a:off x="2786062" y="3598225"/>
            <a:ext cx="4029075" cy="1257300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5" name="Shape 42">
            <a:extLst>
              <a:ext uri="{FF2B5EF4-FFF2-40B4-BE49-F238E27FC236}">
                <a16:creationId xmlns:a16="http://schemas.microsoft.com/office/drawing/2014/main" id="{5A52B930-0DBB-441D-5ED7-DFBBC5D5E2DA}"/>
              </a:ext>
            </a:extLst>
          </p:cNvPr>
          <p:cNvSpPr/>
          <p:nvPr/>
        </p:nvSpPr>
        <p:spPr>
          <a:xfrm>
            <a:off x="2900362" y="3725027"/>
            <a:ext cx="731620" cy="203597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6" name="Text 43">
            <a:extLst>
              <a:ext uri="{FF2B5EF4-FFF2-40B4-BE49-F238E27FC236}">
                <a16:creationId xmlns:a16="http://schemas.microsoft.com/office/drawing/2014/main" id="{B49AD76F-4C68-B696-2D06-011AE3C425E2}"/>
              </a:ext>
            </a:extLst>
          </p:cNvPr>
          <p:cNvSpPr/>
          <p:nvPr/>
        </p:nvSpPr>
        <p:spPr>
          <a:xfrm>
            <a:off x="2900362" y="3725027"/>
            <a:ext cx="803058" cy="203597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required</a:t>
            </a:r>
            <a:endParaRPr lang="en-US" sz="1013" dirty="0"/>
          </a:p>
        </p:txBody>
      </p:sp>
      <p:sp>
        <p:nvSpPr>
          <p:cNvPr id="47" name="Text 44">
            <a:extLst>
              <a:ext uri="{FF2B5EF4-FFF2-40B4-BE49-F238E27FC236}">
                <a16:creationId xmlns:a16="http://schemas.microsoft.com/office/drawing/2014/main" id="{110EC134-8541-3C9A-F10F-18AE96A4BF03}"/>
              </a:ext>
            </a:extLst>
          </p:cNvPr>
          <p:cNvSpPr/>
          <p:nvPr/>
        </p:nvSpPr>
        <p:spPr>
          <a:xfrm>
            <a:off x="3631982" y="3725027"/>
            <a:ext cx="1319389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Field must be filled</a:t>
            </a:r>
            <a:endParaRPr lang="en-US" sz="1013" dirty="0"/>
          </a:p>
        </p:txBody>
      </p:sp>
      <p:sp>
        <p:nvSpPr>
          <p:cNvPr id="48" name="Shape 45">
            <a:extLst>
              <a:ext uri="{FF2B5EF4-FFF2-40B4-BE49-F238E27FC236}">
                <a16:creationId xmlns:a16="http://schemas.microsoft.com/office/drawing/2014/main" id="{B355DC23-5865-1367-667C-C8C74E5627F6}"/>
              </a:ext>
            </a:extLst>
          </p:cNvPr>
          <p:cNvSpPr/>
          <p:nvPr/>
        </p:nvSpPr>
        <p:spPr>
          <a:xfrm>
            <a:off x="2900362" y="3996489"/>
            <a:ext cx="1117467" cy="203597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9" name="Text 46">
            <a:extLst>
              <a:ext uri="{FF2B5EF4-FFF2-40B4-BE49-F238E27FC236}">
                <a16:creationId xmlns:a16="http://schemas.microsoft.com/office/drawing/2014/main" id="{B60B7D0E-DCAB-A1BE-1F7C-27DD04E3E95C}"/>
              </a:ext>
            </a:extLst>
          </p:cNvPr>
          <p:cNvSpPr/>
          <p:nvPr/>
        </p:nvSpPr>
        <p:spPr>
          <a:xfrm>
            <a:off x="2900362" y="3996489"/>
            <a:ext cx="1188904" cy="203597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minlength="5"</a:t>
            </a:r>
            <a:endParaRPr lang="en-US" sz="1013" dirty="0"/>
          </a:p>
        </p:txBody>
      </p:sp>
      <p:sp>
        <p:nvSpPr>
          <p:cNvPr id="50" name="Text 47">
            <a:extLst>
              <a:ext uri="{FF2B5EF4-FFF2-40B4-BE49-F238E27FC236}">
                <a16:creationId xmlns:a16="http://schemas.microsoft.com/office/drawing/2014/main" id="{5D8E0FFD-214E-4B37-466D-67E2D79C7C0D}"/>
              </a:ext>
            </a:extLst>
          </p:cNvPr>
          <p:cNvSpPr/>
          <p:nvPr/>
        </p:nvSpPr>
        <p:spPr>
          <a:xfrm>
            <a:off x="4017829" y="3996489"/>
            <a:ext cx="1426880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Minimum characters</a:t>
            </a:r>
            <a:endParaRPr lang="en-US" sz="1013" dirty="0"/>
          </a:p>
        </p:txBody>
      </p:sp>
      <p:sp>
        <p:nvSpPr>
          <p:cNvPr id="51" name="Shape 48">
            <a:extLst>
              <a:ext uri="{FF2B5EF4-FFF2-40B4-BE49-F238E27FC236}">
                <a16:creationId xmlns:a16="http://schemas.microsoft.com/office/drawing/2014/main" id="{98BF2802-69AA-7B7C-5EA8-8721AF26DCC0}"/>
              </a:ext>
            </a:extLst>
          </p:cNvPr>
          <p:cNvSpPr/>
          <p:nvPr/>
        </p:nvSpPr>
        <p:spPr>
          <a:xfrm>
            <a:off x="2900362" y="4267952"/>
            <a:ext cx="1194625" cy="203597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2" name="Text 49">
            <a:extLst>
              <a:ext uri="{FF2B5EF4-FFF2-40B4-BE49-F238E27FC236}">
                <a16:creationId xmlns:a16="http://schemas.microsoft.com/office/drawing/2014/main" id="{D909742F-F5E3-8B3C-53E3-0DD8EFD9F703}"/>
              </a:ext>
            </a:extLst>
          </p:cNvPr>
          <p:cNvSpPr/>
          <p:nvPr/>
        </p:nvSpPr>
        <p:spPr>
          <a:xfrm>
            <a:off x="2900362" y="4267952"/>
            <a:ext cx="1266062" cy="203597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maxlength="20"</a:t>
            </a:r>
            <a:endParaRPr lang="en-US" sz="1013" dirty="0"/>
          </a:p>
        </p:txBody>
      </p:sp>
      <p:sp>
        <p:nvSpPr>
          <p:cNvPr id="53" name="Text 50">
            <a:extLst>
              <a:ext uri="{FF2B5EF4-FFF2-40B4-BE49-F238E27FC236}">
                <a16:creationId xmlns:a16="http://schemas.microsoft.com/office/drawing/2014/main" id="{C5722E62-55EB-FC90-2DDF-D0AA9C778738}"/>
              </a:ext>
            </a:extLst>
          </p:cNvPr>
          <p:cNvSpPr/>
          <p:nvPr/>
        </p:nvSpPr>
        <p:spPr>
          <a:xfrm>
            <a:off x="4094987" y="4267952"/>
            <a:ext cx="1454423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Maximum characters</a:t>
            </a:r>
            <a:endParaRPr lang="en-US" sz="1013" dirty="0"/>
          </a:p>
        </p:txBody>
      </p:sp>
      <p:sp>
        <p:nvSpPr>
          <p:cNvPr id="54" name="Shape 51">
            <a:extLst>
              <a:ext uri="{FF2B5EF4-FFF2-40B4-BE49-F238E27FC236}">
                <a16:creationId xmlns:a16="http://schemas.microsoft.com/office/drawing/2014/main" id="{7E0C03D7-3E8F-EADB-E811-D72478B559C4}"/>
              </a:ext>
            </a:extLst>
          </p:cNvPr>
          <p:cNvSpPr/>
          <p:nvPr/>
        </p:nvSpPr>
        <p:spPr>
          <a:xfrm>
            <a:off x="2900362" y="4539414"/>
            <a:ext cx="1348941" cy="203597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5" name="Text 52">
            <a:extLst>
              <a:ext uri="{FF2B5EF4-FFF2-40B4-BE49-F238E27FC236}">
                <a16:creationId xmlns:a16="http://schemas.microsoft.com/office/drawing/2014/main" id="{B6D13233-A02A-624E-274F-E05FEC4F5220}"/>
              </a:ext>
            </a:extLst>
          </p:cNvPr>
          <p:cNvSpPr/>
          <p:nvPr/>
        </p:nvSpPr>
        <p:spPr>
          <a:xfrm>
            <a:off x="2900362" y="4539414"/>
            <a:ext cx="1420378" cy="203597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pattern="[0-9]+"</a:t>
            </a:r>
            <a:endParaRPr lang="en-US" sz="1013" dirty="0"/>
          </a:p>
        </p:txBody>
      </p:sp>
      <p:sp>
        <p:nvSpPr>
          <p:cNvPr id="56" name="Text 53">
            <a:extLst>
              <a:ext uri="{FF2B5EF4-FFF2-40B4-BE49-F238E27FC236}">
                <a16:creationId xmlns:a16="http://schemas.microsoft.com/office/drawing/2014/main" id="{9D4527DF-3F0B-D2B9-7164-F13EF0ECE02F}"/>
              </a:ext>
            </a:extLst>
          </p:cNvPr>
          <p:cNvSpPr/>
          <p:nvPr/>
        </p:nvSpPr>
        <p:spPr>
          <a:xfrm>
            <a:off x="4249303" y="4539414"/>
            <a:ext cx="127181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Custom validation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690529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301487" y="428625"/>
            <a:ext cx="46124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Conclusion and Next Steps</a:t>
            </a:r>
            <a:endParaRPr lang="en-US" sz="2700" dirty="0"/>
          </a:p>
        </p:txBody>
      </p:sp>
      <p:sp>
        <p:nvSpPr>
          <p:cNvPr id="4" name="Shape 1"/>
          <p:cNvSpPr/>
          <p:nvPr/>
        </p:nvSpPr>
        <p:spPr>
          <a:xfrm>
            <a:off x="428625" y="875272"/>
            <a:ext cx="8286750" cy="220027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57225" y="1103872"/>
            <a:ext cx="790098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What We've Learned</a:t>
            </a:r>
            <a:endParaRPr lang="en-US" sz="1688" dirty="0"/>
          </a:p>
        </p:txBody>
      </p:sp>
      <p:sp>
        <p:nvSpPr>
          <p:cNvPr id="6" name="Text 3"/>
          <p:cNvSpPr/>
          <p:nvPr/>
        </p:nvSpPr>
        <p:spPr>
          <a:xfrm>
            <a:off x="657225" y="1532497"/>
            <a:ext cx="387191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Session 1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657225" y="1875397"/>
            <a:ext cx="38719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HTML document structure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657225" y="2132572"/>
            <a:ext cx="38719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Semantic HTML elements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657225" y="2389747"/>
            <a:ext cx="38719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Text formatting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657225" y="2646922"/>
            <a:ext cx="38719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Creating links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4686300" y="1532497"/>
            <a:ext cx="387191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Session 2</a:t>
            </a:r>
            <a:endParaRPr lang="en-US" sz="1350" dirty="0"/>
          </a:p>
        </p:txBody>
      </p:sp>
      <p:sp>
        <p:nvSpPr>
          <p:cNvPr id="12" name="Text 9"/>
          <p:cNvSpPr/>
          <p:nvPr/>
        </p:nvSpPr>
        <p:spPr>
          <a:xfrm>
            <a:off x="4686300" y="1875397"/>
            <a:ext cx="38719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Images, audio, and video</a:t>
            </a:r>
            <a:endParaRPr lang="en-US" sz="1125" dirty="0"/>
          </a:p>
        </p:txBody>
      </p:sp>
      <p:sp>
        <p:nvSpPr>
          <p:cNvPr id="13" name="Text 10"/>
          <p:cNvSpPr/>
          <p:nvPr/>
        </p:nvSpPr>
        <p:spPr>
          <a:xfrm>
            <a:off x="4686300" y="2132572"/>
            <a:ext cx="38719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Lists and tables</a:t>
            </a:r>
            <a:endParaRPr lang="en-US" sz="1125" dirty="0"/>
          </a:p>
        </p:txBody>
      </p:sp>
      <p:sp>
        <p:nvSpPr>
          <p:cNvPr id="14" name="Text 11"/>
          <p:cNvSpPr/>
          <p:nvPr/>
        </p:nvSpPr>
        <p:spPr>
          <a:xfrm>
            <a:off x="4686300" y="2389747"/>
            <a:ext cx="38719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Form elements</a:t>
            </a:r>
            <a:endParaRPr lang="en-US" sz="1125" dirty="0"/>
          </a:p>
        </p:txBody>
      </p:sp>
      <p:sp>
        <p:nvSpPr>
          <p:cNvPr id="15" name="Text 12"/>
          <p:cNvSpPr/>
          <p:nvPr/>
        </p:nvSpPr>
        <p:spPr>
          <a:xfrm>
            <a:off x="4686300" y="2646922"/>
            <a:ext cx="38719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Form validation</a:t>
            </a:r>
            <a:endParaRPr lang="en-US" sz="1125" dirty="0"/>
          </a:p>
        </p:txBody>
      </p:sp>
      <p:sp>
        <p:nvSpPr>
          <p:cNvPr id="16" name="Shape 13"/>
          <p:cNvSpPr/>
          <p:nvPr/>
        </p:nvSpPr>
        <p:spPr>
          <a:xfrm>
            <a:off x="428625" y="3304147"/>
            <a:ext cx="4029075" cy="1657350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600075" y="3475597"/>
            <a:ext cx="375761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Next Steps</a:t>
            </a:r>
            <a:endParaRPr lang="en-US" sz="1350" dirty="0"/>
          </a:p>
        </p:txBody>
      </p:sp>
      <p:sp>
        <p:nvSpPr>
          <p:cNvPr id="18" name="Text 15"/>
          <p:cNvSpPr/>
          <p:nvPr/>
        </p:nvSpPr>
        <p:spPr>
          <a:xfrm>
            <a:off x="600075" y="3818497"/>
            <a:ext cx="37576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Practice building complete web pages</a:t>
            </a:r>
            <a:endParaRPr lang="en-US" sz="1013" dirty="0"/>
          </a:p>
        </p:txBody>
      </p:sp>
      <p:sp>
        <p:nvSpPr>
          <p:cNvPr id="19" name="Text 16"/>
          <p:cNvSpPr/>
          <p:nvPr/>
        </p:nvSpPr>
        <p:spPr>
          <a:xfrm>
            <a:off x="600075" y="4075672"/>
            <a:ext cx="37576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Learn CSS for styling</a:t>
            </a:r>
            <a:endParaRPr lang="en-US" sz="1013" dirty="0"/>
          </a:p>
        </p:txBody>
      </p:sp>
      <p:sp>
        <p:nvSpPr>
          <p:cNvPr id="20" name="Text 17"/>
          <p:cNvSpPr/>
          <p:nvPr/>
        </p:nvSpPr>
        <p:spPr>
          <a:xfrm>
            <a:off x="600075" y="4332847"/>
            <a:ext cx="37576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Explore JavaScript for interactivity</a:t>
            </a:r>
            <a:endParaRPr lang="en-US" sz="1013" dirty="0"/>
          </a:p>
        </p:txBody>
      </p:sp>
      <p:sp>
        <p:nvSpPr>
          <p:cNvPr id="21" name="Text 18"/>
          <p:cNvSpPr/>
          <p:nvPr/>
        </p:nvSpPr>
        <p:spPr>
          <a:xfrm>
            <a:off x="600075" y="4590022"/>
            <a:ext cx="37576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Study responsive web design</a:t>
            </a:r>
            <a:endParaRPr lang="en-US" sz="1013" dirty="0"/>
          </a:p>
        </p:txBody>
      </p:sp>
      <p:sp>
        <p:nvSpPr>
          <p:cNvPr id="22" name="Shape 19"/>
          <p:cNvSpPr/>
          <p:nvPr/>
        </p:nvSpPr>
        <p:spPr>
          <a:xfrm>
            <a:off x="4686300" y="3304147"/>
            <a:ext cx="4029075" cy="1657350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Text 20"/>
          <p:cNvSpPr/>
          <p:nvPr/>
        </p:nvSpPr>
        <p:spPr>
          <a:xfrm>
            <a:off x="4857750" y="3475597"/>
            <a:ext cx="375761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Resources</a:t>
            </a:r>
            <a:endParaRPr lang="en-US" sz="1350" dirty="0"/>
          </a:p>
        </p:txBody>
      </p:sp>
      <p:sp>
        <p:nvSpPr>
          <p:cNvPr id="24" name="Text 21"/>
          <p:cNvSpPr/>
          <p:nvPr/>
        </p:nvSpPr>
        <p:spPr>
          <a:xfrm>
            <a:off x="4857750" y="3818497"/>
            <a:ext cx="37576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MDN Web Docs (developer.mozilla.org)</a:t>
            </a:r>
            <a:endParaRPr lang="en-US" sz="1013" dirty="0"/>
          </a:p>
        </p:txBody>
      </p:sp>
      <p:sp>
        <p:nvSpPr>
          <p:cNvPr id="25" name="Text 22"/>
          <p:cNvSpPr/>
          <p:nvPr/>
        </p:nvSpPr>
        <p:spPr>
          <a:xfrm>
            <a:off x="4857750" y="4075672"/>
            <a:ext cx="37576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W3Schools (w3schools.com)</a:t>
            </a:r>
            <a:endParaRPr lang="en-US" sz="1013" dirty="0"/>
          </a:p>
        </p:txBody>
      </p:sp>
      <p:sp>
        <p:nvSpPr>
          <p:cNvPr id="26" name="Text 23"/>
          <p:cNvSpPr/>
          <p:nvPr/>
        </p:nvSpPr>
        <p:spPr>
          <a:xfrm>
            <a:off x="4857750" y="4332847"/>
            <a:ext cx="37576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HTML5 Validator (validator.w3.org)</a:t>
            </a:r>
            <a:endParaRPr lang="en-US" sz="1013" dirty="0"/>
          </a:p>
        </p:txBody>
      </p:sp>
      <p:sp>
        <p:nvSpPr>
          <p:cNvPr id="27" name="Text 24"/>
          <p:cNvSpPr/>
          <p:nvPr/>
        </p:nvSpPr>
        <p:spPr>
          <a:xfrm>
            <a:off x="4857750" y="4590022"/>
            <a:ext cx="37576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CodePen for practice</a:t>
            </a:r>
            <a:endParaRPr lang="en-US" sz="1013" dirty="0"/>
          </a:p>
        </p:txBody>
      </p:sp>
      <p:sp>
        <p:nvSpPr>
          <p:cNvPr id="29" name="Text 26"/>
          <p:cNvSpPr/>
          <p:nvPr/>
        </p:nvSpPr>
        <p:spPr>
          <a:xfrm>
            <a:off x="428625" y="5829300"/>
            <a:ext cx="83581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Thank you for learning HTML5 fundamentals!</a:t>
            </a:r>
            <a:endParaRPr lang="en-US" sz="1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What is HTML?</a:t>
            </a:r>
            <a:endParaRPr lang="en-US" sz="2700" dirty="0"/>
          </a:p>
        </p:txBody>
      </p:sp>
      <p:sp>
        <p:nvSpPr>
          <p:cNvPr id="4" name="Shape 1"/>
          <p:cNvSpPr/>
          <p:nvPr/>
        </p:nvSpPr>
        <p:spPr>
          <a:xfrm>
            <a:off x="428625" y="1114425"/>
            <a:ext cx="8286750" cy="122872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00075" y="1285875"/>
            <a:ext cx="801528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HTML Definition</a:t>
            </a:r>
            <a:endParaRPr lang="en-US" sz="1688" dirty="0"/>
          </a:p>
        </p:txBody>
      </p:sp>
      <p:sp>
        <p:nvSpPr>
          <p:cNvPr id="6" name="Text 3"/>
          <p:cNvSpPr/>
          <p:nvPr/>
        </p:nvSpPr>
        <p:spPr>
          <a:xfrm>
            <a:off x="600075" y="1657350"/>
            <a:ext cx="80152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HyperText Markup Language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600075" y="1943100"/>
            <a:ext cx="80152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standard language for creating web pages</a:t>
            </a:r>
            <a:endParaRPr lang="en-US" sz="1350" dirty="0"/>
          </a:p>
        </p:txBody>
      </p:sp>
      <p:sp>
        <p:nvSpPr>
          <p:cNvPr id="8" name="Shape 5"/>
          <p:cNvSpPr/>
          <p:nvPr/>
        </p:nvSpPr>
        <p:spPr>
          <a:xfrm>
            <a:off x="428625" y="2571750"/>
            <a:ext cx="4029075" cy="1485900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600075" y="2743200"/>
            <a:ext cx="375761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Purpose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600075" y="3086100"/>
            <a:ext cx="375761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Structure web content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600075" y="3371850"/>
            <a:ext cx="375761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Define page elements</a:t>
            </a:r>
            <a:endParaRPr lang="en-US" sz="1350" dirty="0"/>
          </a:p>
        </p:txBody>
      </p:sp>
      <p:sp>
        <p:nvSpPr>
          <p:cNvPr id="12" name="Text 9"/>
          <p:cNvSpPr/>
          <p:nvPr/>
        </p:nvSpPr>
        <p:spPr>
          <a:xfrm>
            <a:off x="600075" y="3657600"/>
            <a:ext cx="375761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Create semantic meaning</a:t>
            </a:r>
            <a:endParaRPr lang="en-US" sz="1350" dirty="0"/>
          </a:p>
        </p:txBody>
      </p:sp>
      <p:sp>
        <p:nvSpPr>
          <p:cNvPr id="13" name="Shape 10"/>
          <p:cNvSpPr/>
          <p:nvPr/>
        </p:nvSpPr>
        <p:spPr>
          <a:xfrm>
            <a:off x="4686300" y="2571750"/>
            <a:ext cx="4029075" cy="1485900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4857750" y="2743200"/>
            <a:ext cx="375761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HTML vs HTML5</a:t>
            </a:r>
            <a:endParaRPr lang="en-US" sz="1350" dirty="0"/>
          </a:p>
        </p:txBody>
      </p:sp>
      <p:sp>
        <p:nvSpPr>
          <p:cNvPr id="15" name="Text 12"/>
          <p:cNvSpPr/>
          <p:nvPr/>
        </p:nvSpPr>
        <p:spPr>
          <a:xfrm>
            <a:off x="4857750" y="3086100"/>
            <a:ext cx="375761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HTML5 is the latest version</a:t>
            </a:r>
            <a:endParaRPr lang="en-US" sz="1350" dirty="0"/>
          </a:p>
        </p:txBody>
      </p:sp>
      <p:sp>
        <p:nvSpPr>
          <p:cNvPr id="16" name="Text 13"/>
          <p:cNvSpPr/>
          <p:nvPr/>
        </p:nvSpPr>
        <p:spPr>
          <a:xfrm>
            <a:off x="4857750" y="3371850"/>
            <a:ext cx="375761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Better multimedia support</a:t>
            </a:r>
            <a:endParaRPr lang="en-US" sz="1350" dirty="0"/>
          </a:p>
        </p:txBody>
      </p:sp>
      <p:sp>
        <p:nvSpPr>
          <p:cNvPr id="17" name="Text 14"/>
          <p:cNvSpPr/>
          <p:nvPr/>
        </p:nvSpPr>
        <p:spPr>
          <a:xfrm>
            <a:off x="4857750" y="3657600"/>
            <a:ext cx="375761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New semantic elements</a:t>
            </a:r>
            <a:endParaRPr lang="en-US" sz="1350" dirty="0"/>
          </a:p>
        </p:txBody>
      </p:sp>
      <p:sp>
        <p:nvSpPr>
          <p:cNvPr id="18" name="Text 15"/>
          <p:cNvSpPr/>
          <p:nvPr/>
        </p:nvSpPr>
        <p:spPr>
          <a:xfrm>
            <a:off x="428625" y="4286250"/>
            <a:ext cx="83581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HTML uses "tags" to mark up content and give it meaning</a:t>
            </a:r>
            <a:endParaRPr lang="en-US" sz="11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147273"/>
            <a:ext cx="835818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Basic HTML Document Structure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28625" y="833073"/>
            <a:ext cx="410051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Essential Elements</a:t>
            </a:r>
            <a:endParaRPr lang="en-US" sz="1688" dirty="0"/>
          </a:p>
        </p:txBody>
      </p:sp>
      <p:sp>
        <p:nvSpPr>
          <p:cNvPr id="5" name="Shape 2"/>
          <p:cNvSpPr/>
          <p:nvPr/>
        </p:nvSpPr>
        <p:spPr>
          <a:xfrm>
            <a:off x="428625" y="1190261"/>
            <a:ext cx="1471808" cy="432197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428625" y="1190261"/>
            <a:ext cx="28575" cy="432197"/>
          </a:xfrm>
          <a:prstGeom prst="rect">
            <a:avLst/>
          </a:prstGeom>
          <a:solidFill>
            <a:srgbClr val="3333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28625" y="1190261"/>
            <a:ext cx="1543245" cy="432197"/>
          </a:xfrm>
          <a:prstGeom prst="rect">
            <a:avLst/>
          </a:prstGeom>
          <a:noFill/>
          <a:ln/>
        </p:spPr>
        <p:txBody>
          <a:bodyPr wrap="square" lIns="170053" tIns="170053" rIns="170053" bIns="170053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7415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&lt;!DOCTYPE html&gt;</a:t>
            </a:r>
            <a:endParaRPr lang="en-US" sz="1013" dirty="0"/>
          </a:p>
        </p:txBody>
      </p:sp>
      <p:sp>
        <p:nvSpPr>
          <p:cNvPr id="8" name="Text 5"/>
          <p:cNvSpPr/>
          <p:nvPr/>
        </p:nvSpPr>
        <p:spPr>
          <a:xfrm>
            <a:off x="1871858" y="1258126"/>
            <a:ext cx="1453865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Document type</a:t>
            </a:r>
            <a:endParaRPr lang="en-US" sz="1350" dirty="0"/>
          </a:p>
        </p:txBody>
      </p:sp>
      <p:sp>
        <p:nvSpPr>
          <p:cNvPr id="9" name="Shape 6"/>
          <p:cNvSpPr/>
          <p:nvPr/>
        </p:nvSpPr>
        <p:spPr>
          <a:xfrm>
            <a:off x="428625" y="1549234"/>
            <a:ext cx="777329" cy="432197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7"/>
          <p:cNvSpPr/>
          <p:nvPr/>
        </p:nvSpPr>
        <p:spPr>
          <a:xfrm>
            <a:off x="428625" y="1549234"/>
            <a:ext cx="28575" cy="432197"/>
          </a:xfrm>
          <a:prstGeom prst="rect">
            <a:avLst/>
          </a:prstGeom>
          <a:solidFill>
            <a:srgbClr val="3333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428625" y="1549234"/>
            <a:ext cx="848767" cy="432197"/>
          </a:xfrm>
          <a:prstGeom prst="rect">
            <a:avLst/>
          </a:prstGeom>
          <a:noFill/>
          <a:ln/>
        </p:spPr>
        <p:txBody>
          <a:bodyPr wrap="none" lIns="170053" tIns="170053" rIns="170053" bIns="170053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7415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&lt;html&gt;</a:t>
            </a:r>
            <a:endParaRPr lang="en-US" sz="1013" dirty="0"/>
          </a:p>
        </p:txBody>
      </p:sp>
      <p:sp>
        <p:nvSpPr>
          <p:cNvPr id="12" name="Text 9"/>
          <p:cNvSpPr/>
          <p:nvPr/>
        </p:nvSpPr>
        <p:spPr>
          <a:xfrm>
            <a:off x="1177379" y="1617100"/>
            <a:ext cx="1298851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Root element</a:t>
            </a:r>
            <a:endParaRPr lang="en-US" sz="1350" dirty="0"/>
          </a:p>
        </p:txBody>
      </p:sp>
      <p:sp>
        <p:nvSpPr>
          <p:cNvPr id="13" name="Shape 10"/>
          <p:cNvSpPr/>
          <p:nvPr/>
        </p:nvSpPr>
        <p:spPr>
          <a:xfrm>
            <a:off x="428625" y="1908207"/>
            <a:ext cx="777329" cy="432197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Shape 11"/>
          <p:cNvSpPr/>
          <p:nvPr/>
        </p:nvSpPr>
        <p:spPr>
          <a:xfrm>
            <a:off x="428625" y="1908207"/>
            <a:ext cx="28575" cy="432197"/>
          </a:xfrm>
          <a:prstGeom prst="rect">
            <a:avLst/>
          </a:prstGeom>
          <a:solidFill>
            <a:srgbClr val="3333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428625" y="1908207"/>
            <a:ext cx="848767" cy="432197"/>
          </a:xfrm>
          <a:prstGeom prst="rect">
            <a:avLst/>
          </a:prstGeom>
          <a:noFill/>
          <a:ln/>
        </p:spPr>
        <p:txBody>
          <a:bodyPr wrap="none" lIns="170053" tIns="170053" rIns="170053" bIns="170053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7415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&lt;head&gt;</a:t>
            </a:r>
            <a:endParaRPr lang="en-US" sz="1013" dirty="0"/>
          </a:p>
        </p:txBody>
      </p:sp>
      <p:sp>
        <p:nvSpPr>
          <p:cNvPr id="16" name="Text 13"/>
          <p:cNvSpPr/>
          <p:nvPr/>
        </p:nvSpPr>
        <p:spPr>
          <a:xfrm>
            <a:off x="1177379" y="1976073"/>
            <a:ext cx="1877160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Document metadata</a:t>
            </a:r>
            <a:endParaRPr lang="en-US" sz="1350" dirty="0"/>
          </a:p>
        </p:txBody>
      </p:sp>
      <p:sp>
        <p:nvSpPr>
          <p:cNvPr id="17" name="Shape 14"/>
          <p:cNvSpPr/>
          <p:nvPr/>
        </p:nvSpPr>
        <p:spPr>
          <a:xfrm>
            <a:off x="428625" y="2267181"/>
            <a:ext cx="777329" cy="432197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5"/>
          <p:cNvSpPr/>
          <p:nvPr/>
        </p:nvSpPr>
        <p:spPr>
          <a:xfrm>
            <a:off x="428625" y="2267181"/>
            <a:ext cx="28575" cy="432197"/>
          </a:xfrm>
          <a:prstGeom prst="rect">
            <a:avLst/>
          </a:prstGeom>
          <a:solidFill>
            <a:srgbClr val="3333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6"/>
          <p:cNvSpPr/>
          <p:nvPr/>
        </p:nvSpPr>
        <p:spPr>
          <a:xfrm>
            <a:off x="428625" y="2267181"/>
            <a:ext cx="848767" cy="432197"/>
          </a:xfrm>
          <a:prstGeom prst="rect">
            <a:avLst/>
          </a:prstGeom>
          <a:noFill/>
          <a:ln/>
        </p:spPr>
        <p:txBody>
          <a:bodyPr wrap="none" lIns="170053" tIns="170053" rIns="170053" bIns="170053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7415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&lt;body&gt;</a:t>
            </a:r>
            <a:endParaRPr lang="en-US" sz="1013" dirty="0"/>
          </a:p>
        </p:txBody>
      </p:sp>
      <p:sp>
        <p:nvSpPr>
          <p:cNvPr id="20" name="Text 17"/>
          <p:cNvSpPr/>
          <p:nvPr/>
        </p:nvSpPr>
        <p:spPr>
          <a:xfrm>
            <a:off x="1177379" y="2335046"/>
            <a:ext cx="1398640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35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Visible content</a:t>
            </a:r>
            <a:endParaRPr lang="en-US" sz="1350" dirty="0"/>
          </a:p>
        </p:txBody>
      </p:sp>
      <p:sp>
        <p:nvSpPr>
          <p:cNvPr id="21" name="Text 18"/>
          <p:cNvSpPr/>
          <p:nvPr/>
        </p:nvSpPr>
        <p:spPr>
          <a:xfrm>
            <a:off x="4686300" y="833073"/>
            <a:ext cx="410051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Basic Template</a:t>
            </a:r>
            <a:endParaRPr lang="en-US" sz="1688" dirty="0"/>
          </a:p>
        </p:txBody>
      </p:sp>
      <p:sp>
        <p:nvSpPr>
          <p:cNvPr id="22" name="Shape 19"/>
          <p:cNvSpPr/>
          <p:nvPr/>
        </p:nvSpPr>
        <p:spPr>
          <a:xfrm>
            <a:off x="4686300" y="1261698"/>
            <a:ext cx="4029075" cy="22860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Shape 20"/>
          <p:cNvSpPr/>
          <p:nvPr/>
        </p:nvSpPr>
        <p:spPr>
          <a:xfrm>
            <a:off x="4686300" y="1261698"/>
            <a:ext cx="28575" cy="2286000"/>
          </a:xfrm>
          <a:prstGeom prst="rect">
            <a:avLst/>
          </a:prstGeom>
          <a:solidFill>
            <a:srgbClr val="3333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21"/>
          <p:cNvSpPr/>
          <p:nvPr/>
        </p:nvSpPr>
        <p:spPr>
          <a:xfrm>
            <a:off x="4829175" y="1431362"/>
            <a:ext cx="1228920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1F2937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&lt;!DOCTYPE html&gt;</a:t>
            </a:r>
            <a:endParaRPr lang="en-US" sz="1013" dirty="0"/>
          </a:p>
        </p:txBody>
      </p:sp>
      <p:sp>
        <p:nvSpPr>
          <p:cNvPr id="25" name="Text 22"/>
          <p:cNvSpPr/>
          <p:nvPr/>
        </p:nvSpPr>
        <p:spPr>
          <a:xfrm>
            <a:off x="4829175" y="1631387"/>
            <a:ext cx="53444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1F2937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&lt;html&gt;</a:t>
            </a:r>
            <a:endParaRPr lang="en-US" sz="1013" dirty="0"/>
          </a:p>
        </p:txBody>
      </p:sp>
      <p:sp>
        <p:nvSpPr>
          <p:cNvPr id="26" name="Text 23"/>
          <p:cNvSpPr/>
          <p:nvPr/>
        </p:nvSpPr>
        <p:spPr>
          <a:xfrm>
            <a:off x="4829175" y="1831412"/>
            <a:ext cx="688758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1F2937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&lt;head&gt;</a:t>
            </a:r>
            <a:endParaRPr lang="en-US" sz="1013" dirty="0"/>
          </a:p>
        </p:txBody>
      </p:sp>
      <p:sp>
        <p:nvSpPr>
          <p:cNvPr id="27" name="Text 24"/>
          <p:cNvSpPr/>
          <p:nvPr/>
        </p:nvSpPr>
        <p:spPr>
          <a:xfrm>
            <a:off x="4829175" y="2031437"/>
            <a:ext cx="2309245" cy="14644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1F2937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&lt;title&gt;Page Title&lt;/title&gt;</a:t>
            </a:r>
            <a:endParaRPr lang="en-US" sz="1013" dirty="0"/>
          </a:p>
        </p:txBody>
      </p:sp>
      <p:sp>
        <p:nvSpPr>
          <p:cNvPr id="28" name="Text 25"/>
          <p:cNvSpPr/>
          <p:nvPr/>
        </p:nvSpPr>
        <p:spPr>
          <a:xfrm>
            <a:off x="4829175" y="2231462"/>
            <a:ext cx="76594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1F2937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&lt;/head&gt;</a:t>
            </a:r>
            <a:endParaRPr lang="en-US" sz="1013" dirty="0"/>
          </a:p>
        </p:txBody>
      </p:sp>
      <p:sp>
        <p:nvSpPr>
          <p:cNvPr id="29" name="Text 26"/>
          <p:cNvSpPr/>
          <p:nvPr/>
        </p:nvSpPr>
        <p:spPr>
          <a:xfrm>
            <a:off x="4829175" y="2431487"/>
            <a:ext cx="688758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1F2937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&lt;body&gt;</a:t>
            </a:r>
            <a:endParaRPr lang="en-US" sz="1013" dirty="0"/>
          </a:p>
        </p:txBody>
      </p:sp>
      <p:sp>
        <p:nvSpPr>
          <p:cNvPr id="30" name="Text 27"/>
          <p:cNvSpPr/>
          <p:nvPr/>
        </p:nvSpPr>
        <p:spPr>
          <a:xfrm>
            <a:off x="4829175" y="2631512"/>
            <a:ext cx="2309245" cy="14644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1F2937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&lt;h1&gt;My First Heading&lt;/h1&gt;</a:t>
            </a:r>
            <a:endParaRPr lang="en-US" sz="1013" dirty="0"/>
          </a:p>
        </p:txBody>
      </p:sp>
      <p:sp>
        <p:nvSpPr>
          <p:cNvPr id="31" name="Text 28"/>
          <p:cNvSpPr/>
          <p:nvPr/>
        </p:nvSpPr>
        <p:spPr>
          <a:xfrm>
            <a:off x="4829175" y="2831537"/>
            <a:ext cx="2386403" cy="14644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1F2937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&lt;p&gt;My first paragraph.&lt;/p&gt;</a:t>
            </a:r>
            <a:endParaRPr lang="en-US" sz="1013" dirty="0"/>
          </a:p>
        </p:txBody>
      </p:sp>
      <p:sp>
        <p:nvSpPr>
          <p:cNvPr id="32" name="Text 29"/>
          <p:cNvSpPr/>
          <p:nvPr/>
        </p:nvSpPr>
        <p:spPr>
          <a:xfrm>
            <a:off x="4829175" y="3031562"/>
            <a:ext cx="76594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1F2937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&lt;/body&gt;</a:t>
            </a:r>
            <a:endParaRPr lang="en-US" sz="1013" dirty="0"/>
          </a:p>
        </p:txBody>
      </p:sp>
      <p:sp>
        <p:nvSpPr>
          <p:cNvPr id="33" name="Text 30"/>
          <p:cNvSpPr/>
          <p:nvPr/>
        </p:nvSpPr>
        <p:spPr>
          <a:xfrm>
            <a:off x="4829175" y="3231587"/>
            <a:ext cx="611600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1F2937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&lt;/html&gt;</a:t>
            </a:r>
            <a:endParaRPr lang="en-US" sz="1013" dirty="0"/>
          </a:p>
        </p:txBody>
      </p:sp>
      <p:sp>
        <p:nvSpPr>
          <p:cNvPr id="34" name="Shape 31"/>
          <p:cNvSpPr/>
          <p:nvPr/>
        </p:nvSpPr>
        <p:spPr>
          <a:xfrm>
            <a:off x="428625" y="3776298"/>
            <a:ext cx="8286750" cy="1235869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5" name="Text 32"/>
          <p:cNvSpPr/>
          <p:nvPr/>
        </p:nvSpPr>
        <p:spPr>
          <a:xfrm>
            <a:off x="600075" y="3947748"/>
            <a:ext cx="80152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Head Section Elements</a:t>
            </a:r>
            <a:endParaRPr lang="en-US" sz="1350" dirty="0"/>
          </a:p>
        </p:txBody>
      </p:sp>
      <p:sp>
        <p:nvSpPr>
          <p:cNvPr id="36" name="Text 33"/>
          <p:cNvSpPr/>
          <p:nvPr/>
        </p:nvSpPr>
        <p:spPr>
          <a:xfrm>
            <a:off x="600075" y="4292434"/>
            <a:ext cx="16232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1125" dirty="0"/>
          </a:p>
        </p:txBody>
      </p:sp>
      <p:sp>
        <p:nvSpPr>
          <p:cNvPr id="37" name="Shape 34"/>
          <p:cNvSpPr/>
          <p:nvPr/>
        </p:nvSpPr>
        <p:spPr>
          <a:xfrm>
            <a:off x="690962" y="4183492"/>
            <a:ext cx="914512" cy="44827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8" name="Shape 35"/>
          <p:cNvSpPr/>
          <p:nvPr/>
        </p:nvSpPr>
        <p:spPr>
          <a:xfrm>
            <a:off x="690962" y="4183492"/>
            <a:ext cx="28575" cy="448270"/>
          </a:xfrm>
          <a:prstGeom prst="rect">
            <a:avLst/>
          </a:prstGeom>
          <a:solidFill>
            <a:srgbClr val="3333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9" name="Text 36"/>
          <p:cNvSpPr/>
          <p:nvPr/>
        </p:nvSpPr>
        <p:spPr>
          <a:xfrm>
            <a:off x="690962" y="4183492"/>
            <a:ext cx="985949" cy="448270"/>
          </a:xfrm>
          <a:prstGeom prst="rect">
            <a:avLst/>
          </a:prstGeom>
          <a:noFill/>
          <a:ln/>
        </p:spPr>
        <p:txBody>
          <a:bodyPr wrap="none" lIns="170053" tIns="170053" rIns="170053" bIns="170053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7415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&lt;title&gt;</a:t>
            </a:r>
            <a:endParaRPr lang="en-US" sz="1125" dirty="0"/>
          </a:p>
        </p:txBody>
      </p:sp>
      <p:sp>
        <p:nvSpPr>
          <p:cNvPr id="40" name="Text 37"/>
          <p:cNvSpPr/>
          <p:nvPr/>
        </p:nvSpPr>
        <p:spPr>
          <a:xfrm>
            <a:off x="1576899" y="4292434"/>
            <a:ext cx="82139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Page title</a:t>
            </a:r>
            <a:endParaRPr lang="en-US" sz="1125" dirty="0"/>
          </a:p>
        </p:txBody>
      </p:sp>
      <p:sp>
        <p:nvSpPr>
          <p:cNvPr id="41" name="Text 38"/>
          <p:cNvSpPr/>
          <p:nvPr/>
        </p:nvSpPr>
        <p:spPr>
          <a:xfrm>
            <a:off x="4629150" y="4292434"/>
            <a:ext cx="16232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1125" dirty="0"/>
          </a:p>
        </p:txBody>
      </p:sp>
      <p:sp>
        <p:nvSpPr>
          <p:cNvPr id="42" name="Shape 39"/>
          <p:cNvSpPr/>
          <p:nvPr/>
        </p:nvSpPr>
        <p:spPr>
          <a:xfrm>
            <a:off x="4720037" y="4183492"/>
            <a:ext cx="828759" cy="44827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3" name="Shape 40"/>
          <p:cNvSpPr/>
          <p:nvPr/>
        </p:nvSpPr>
        <p:spPr>
          <a:xfrm>
            <a:off x="4720037" y="4183492"/>
            <a:ext cx="28575" cy="448270"/>
          </a:xfrm>
          <a:prstGeom prst="rect">
            <a:avLst/>
          </a:prstGeom>
          <a:solidFill>
            <a:srgbClr val="3333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4" name="Text 41"/>
          <p:cNvSpPr/>
          <p:nvPr/>
        </p:nvSpPr>
        <p:spPr>
          <a:xfrm>
            <a:off x="4720037" y="4183492"/>
            <a:ext cx="900196" cy="448270"/>
          </a:xfrm>
          <a:prstGeom prst="rect">
            <a:avLst/>
          </a:prstGeom>
          <a:noFill/>
          <a:ln/>
        </p:spPr>
        <p:txBody>
          <a:bodyPr wrap="none" lIns="170053" tIns="170053" rIns="170053" bIns="170053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7415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&lt;meta&gt;</a:t>
            </a:r>
            <a:endParaRPr lang="en-US" sz="1125" dirty="0"/>
          </a:p>
        </p:txBody>
      </p:sp>
      <p:sp>
        <p:nvSpPr>
          <p:cNvPr id="45" name="Text 42"/>
          <p:cNvSpPr/>
          <p:nvPr/>
        </p:nvSpPr>
        <p:spPr>
          <a:xfrm>
            <a:off x="5520221" y="4292434"/>
            <a:ext cx="83339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Metadata</a:t>
            </a:r>
            <a:endParaRPr lang="en-US" sz="1125" dirty="0"/>
          </a:p>
        </p:txBody>
      </p:sp>
      <p:sp>
        <p:nvSpPr>
          <p:cNvPr id="46" name="Text 43"/>
          <p:cNvSpPr/>
          <p:nvPr/>
        </p:nvSpPr>
        <p:spPr>
          <a:xfrm>
            <a:off x="600075" y="4624618"/>
            <a:ext cx="16232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1125" dirty="0"/>
          </a:p>
        </p:txBody>
      </p:sp>
      <p:sp>
        <p:nvSpPr>
          <p:cNvPr id="47" name="Shape 44"/>
          <p:cNvSpPr/>
          <p:nvPr/>
        </p:nvSpPr>
        <p:spPr>
          <a:xfrm>
            <a:off x="690962" y="4515676"/>
            <a:ext cx="828759" cy="44827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8" name="Shape 45"/>
          <p:cNvSpPr/>
          <p:nvPr/>
        </p:nvSpPr>
        <p:spPr>
          <a:xfrm>
            <a:off x="690962" y="4515676"/>
            <a:ext cx="28575" cy="448270"/>
          </a:xfrm>
          <a:prstGeom prst="rect">
            <a:avLst/>
          </a:prstGeom>
          <a:solidFill>
            <a:srgbClr val="3333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9" name="Text 46"/>
          <p:cNvSpPr/>
          <p:nvPr/>
        </p:nvSpPr>
        <p:spPr>
          <a:xfrm>
            <a:off x="690962" y="4515676"/>
            <a:ext cx="900196" cy="448270"/>
          </a:xfrm>
          <a:prstGeom prst="rect">
            <a:avLst/>
          </a:prstGeom>
          <a:noFill/>
          <a:ln/>
        </p:spPr>
        <p:txBody>
          <a:bodyPr wrap="none" lIns="170053" tIns="170053" rIns="170053" bIns="170053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7415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&lt;link&gt;</a:t>
            </a:r>
            <a:endParaRPr lang="en-US" sz="1125" dirty="0"/>
          </a:p>
        </p:txBody>
      </p:sp>
      <p:sp>
        <p:nvSpPr>
          <p:cNvPr id="50" name="Text 47"/>
          <p:cNvSpPr/>
          <p:nvPr/>
        </p:nvSpPr>
        <p:spPr>
          <a:xfrm>
            <a:off x="1491146" y="4624618"/>
            <a:ext cx="1434052" cy="1946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External resources</a:t>
            </a:r>
            <a:endParaRPr lang="en-US" sz="1125" dirty="0"/>
          </a:p>
        </p:txBody>
      </p:sp>
      <p:sp>
        <p:nvSpPr>
          <p:cNvPr id="51" name="Text 48"/>
          <p:cNvSpPr/>
          <p:nvPr/>
        </p:nvSpPr>
        <p:spPr>
          <a:xfrm>
            <a:off x="4629150" y="4624618"/>
            <a:ext cx="16232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1125" dirty="0"/>
          </a:p>
        </p:txBody>
      </p:sp>
      <p:sp>
        <p:nvSpPr>
          <p:cNvPr id="52" name="Shape 49"/>
          <p:cNvSpPr/>
          <p:nvPr/>
        </p:nvSpPr>
        <p:spPr>
          <a:xfrm>
            <a:off x="4720037" y="4515676"/>
            <a:ext cx="1000237" cy="44827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3" name="Shape 50"/>
          <p:cNvSpPr/>
          <p:nvPr/>
        </p:nvSpPr>
        <p:spPr>
          <a:xfrm>
            <a:off x="4720037" y="4515676"/>
            <a:ext cx="28575" cy="448270"/>
          </a:xfrm>
          <a:prstGeom prst="rect">
            <a:avLst/>
          </a:prstGeom>
          <a:solidFill>
            <a:srgbClr val="3333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4" name="Text 51"/>
          <p:cNvSpPr/>
          <p:nvPr/>
        </p:nvSpPr>
        <p:spPr>
          <a:xfrm>
            <a:off x="4720037" y="4515676"/>
            <a:ext cx="1071674" cy="448270"/>
          </a:xfrm>
          <a:prstGeom prst="rect">
            <a:avLst/>
          </a:prstGeom>
          <a:noFill/>
          <a:ln/>
        </p:spPr>
        <p:txBody>
          <a:bodyPr wrap="none" lIns="170053" tIns="170053" rIns="170053" bIns="170053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7415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&lt;script&gt;</a:t>
            </a:r>
            <a:endParaRPr lang="en-US" sz="1125" dirty="0"/>
          </a:p>
        </p:txBody>
      </p:sp>
      <p:sp>
        <p:nvSpPr>
          <p:cNvPr id="55" name="Text 52"/>
          <p:cNvSpPr/>
          <p:nvPr/>
        </p:nvSpPr>
        <p:spPr>
          <a:xfrm>
            <a:off x="5691699" y="4624618"/>
            <a:ext cx="84597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 JavaScript</a:t>
            </a:r>
            <a:endParaRPr lang="en-US" sz="11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Introduction to Semantic HTML</a:t>
            </a:r>
            <a:endParaRPr lang="en-US" sz="2700" dirty="0"/>
          </a:p>
        </p:txBody>
      </p:sp>
      <p:sp>
        <p:nvSpPr>
          <p:cNvPr id="4" name="Shape 1"/>
          <p:cNvSpPr/>
          <p:nvPr/>
        </p:nvSpPr>
        <p:spPr>
          <a:xfrm>
            <a:off x="428625" y="1114425"/>
            <a:ext cx="8286750" cy="105727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57225" y="1343025"/>
            <a:ext cx="790098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What is Semantic HTML?</a:t>
            </a:r>
            <a:endParaRPr lang="en-US" sz="1688" dirty="0"/>
          </a:p>
        </p:txBody>
      </p:sp>
      <p:sp>
        <p:nvSpPr>
          <p:cNvPr id="6" name="Text 3"/>
          <p:cNvSpPr/>
          <p:nvPr/>
        </p:nvSpPr>
        <p:spPr>
          <a:xfrm>
            <a:off x="657225" y="1714500"/>
            <a:ext cx="79009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HTML that gives meaning to the content, not just appearance</a:t>
            </a:r>
            <a:endParaRPr lang="en-US" sz="1350" dirty="0"/>
          </a:p>
        </p:txBody>
      </p:sp>
      <p:sp>
        <p:nvSpPr>
          <p:cNvPr id="7" name="Shape 4"/>
          <p:cNvSpPr/>
          <p:nvPr/>
        </p:nvSpPr>
        <p:spPr>
          <a:xfrm>
            <a:off x="428625" y="2400300"/>
            <a:ext cx="4029075" cy="1743075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600075" y="2571750"/>
            <a:ext cx="375761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Why Use Semantic HTML?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600075" y="2914650"/>
            <a:ext cx="37576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Better accessibility for screen readers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600075" y="3200400"/>
            <a:ext cx="37576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Improved SEO rankings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600075" y="3486150"/>
            <a:ext cx="37576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Cleaner, more maintainable code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600075" y="3771900"/>
            <a:ext cx="37576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Better browser understanding</a:t>
            </a:r>
            <a:endParaRPr lang="en-US" sz="1125" dirty="0"/>
          </a:p>
        </p:txBody>
      </p:sp>
      <p:sp>
        <p:nvSpPr>
          <p:cNvPr id="13" name="Shape 10"/>
          <p:cNvSpPr/>
          <p:nvPr/>
        </p:nvSpPr>
        <p:spPr>
          <a:xfrm>
            <a:off x="4686300" y="2400300"/>
            <a:ext cx="4029075" cy="1743075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4857750" y="2571750"/>
            <a:ext cx="375761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Before vs After</a:t>
            </a:r>
            <a:endParaRPr lang="en-US" sz="1350" dirty="0"/>
          </a:p>
        </p:txBody>
      </p:sp>
      <p:sp>
        <p:nvSpPr>
          <p:cNvPr id="15" name="Text 12"/>
          <p:cNvSpPr/>
          <p:nvPr/>
        </p:nvSpPr>
        <p:spPr>
          <a:xfrm>
            <a:off x="4857750" y="2914650"/>
            <a:ext cx="37576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Instead of:</a:t>
            </a:r>
            <a:endParaRPr lang="en-US" sz="1013" dirty="0"/>
          </a:p>
        </p:txBody>
      </p:sp>
      <p:sp>
        <p:nvSpPr>
          <p:cNvPr id="16" name="Text 13"/>
          <p:cNvSpPr/>
          <p:nvPr/>
        </p:nvSpPr>
        <p:spPr>
          <a:xfrm>
            <a:off x="4857750" y="3114675"/>
            <a:ext cx="37576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&lt;div class="header"&gt;</a:t>
            </a:r>
            <a:endParaRPr lang="en-US" sz="788" dirty="0"/>
          </a:p>
        </p:txBody>
      </p:sp>
      <p:sp>
        <p:nvSpPr>
          <p:cNvPr id="17" name="Text 14"/>
          <p:cNvSpPr/>
          <p:nvPr/>
        </p:nvSpPr>
        <p:spPr>
          <a:xfrm>
            <a:off x="4857750" y="3371850"/>
            <a:ext cx="37576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Use:</a:t>
            </a:r>
            <a:endParaRPr lang="en-US" sz="1013" dirty="0"/>
          </a:p>
        </p:txBody>
      </p:sp>
      <p:sp>
        <p:nvSpPr>
          <p:cNvPr id="18" name="Text 15"/>
          <p:cNvSpPr/>
          <p:nvPr/>
        </p:nvSpPr>
        <p:spPr>
          <a:xfrm>
            <a:off x="4857750" y="3571875"/>
            <a:ext cx="37576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&lt;header&gt;</a:t>
            </a:r>
            <a:endParaRPr lang="en-US" sz="788" dirty="0"/>
          </a:p>
        </p:txBody>
      </p:sp>
      <p:sp>
        <p:nvSpPr>
          <p:cNvPr id="19" name="Shape 16"/>
          <p:cNvSpPr/>
          <p:nvPr/>
        </p:nvSpPr>
        <p:spPr>
          <a:xfrm>
            <a:off x="428625" y="4371975"/>
            <a:ext cx="8286750" cy="571500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Text 17"/>
          <p:cNvSpPr/>
          <p:nvPr/>
        </p:nvSpPr>
        <p:spPr>
          <a:xfrm>
            <a:off x="600075" y="4543425"/>
            <a:ext cx="80152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Semantic HTML makes your website more meaningful and accessible</a:t>
            </a: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Semantic Structure Elements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28625" y="1057275"/>
            <a:ext cx="410051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Main Structure Elements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557213" y="1614488"/>
            <a:ext cx="3843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&lt;header&gt;</a:t>
            </a:r>
            <a:endParaRPr lang="en-US" sz="1125" dirty="0"/>
          </a:p>
        </p:txBody>
      </p:sp>
      <p:sp>
        <p:nvSpPr>
          <p:cNvPr id="6" name="Text 3"/>
          <p:cNvSpPr/>
          <p:nvPr/>
        </p:nvSpPr>
        <p:spPr>
          <a:xfrm>
            <a:off x="557213" y="1814513"/>
            <a:ext cx="3843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Top section of page or article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557213" y="2386013"/>
            <a:ext cx="3843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&lt;nav&gt;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557213" y="2586038"/>
            <a:ext cx="3843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Navigation links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557213" y="3157538"/>
            <a:ext cx="3843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&lt;main&gt;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557213" y="3357563"/>
            <a:ext cx="3843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Primary content of the page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557213" y="3929063"/>
            <a:ext cx="3843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&lt;footer&gt;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557213" y="4129088"/>
            <a:ext cx="3843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Bottom section of page or article</a:t>
            </a:r>
            <a:endParaRPr lang="en-US" sz="1125" dirty="0"/>
          </a:p>
        </p:txBody>
      </p:sp>
      <p:sp>
        <p:nvSpPr>
          <p:cNvPr id="13" name="Text 10"/>
          <p:cNvSpPr/>
          <p:nvPr/>
        </p:nvSpPr>
        <p:spPr>
          <a:xfrm>
            <a:off x="4686300" y="1057275"/>
            <a:ext cx="410051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Content Elements</a:t>
            </a:r>
            <a:endParaRPr lang="en-US" sz="1688" dirty="0"/>
          </a:p>
        </p:txBody>
      </p:sp>
      <p:sp>
        <p:nvSpPr>
          <p:cNvPr id="14" name="Text 11"/>
          <p:cNvSpPr/>
          <p:nvPr/>
        </p:nvSpPr>
        <p:spPr>
          <a:xfrm>
            <a:off x="4814888" y="1614488"/>
            <a:ext cx="3843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&lt;article&gt;</a:t>
            </a:r>
            <a:endParaRPr lang="en-US" sz="1125" dirty="0"/>
          </a:p>
        </p:txBody>
      </p:sp>
      <p:sp>
        <p:nvSpPr>
          <p:cNvPr id="15" name="Text 12"/>
          <p:cNvSpPr/>
          <p:nvPr/>
        </p:nvSpPr>
        <p:spPr>
          <a:xfrm>
            <a:off x="4814888" y="1814513"/>
            <a:ext cx="3843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Independent, self-contained content</a:t>
            </a:r>
            <a:endParaRPr lang="en-US" sz="1125" dirty="0"/>
          </a:p>
        </p:txBody>
      </p:sp>
      <p:sp>
        <p:nvSpPr>
          <p:cNvPr id="16" name="Text 13"/>
          <p:cNvSpPr/>
          <p:nvPr/>
        </p:nvSpPr>
        <p:spPr>
          <a:xfrm>
            <a:off x="4814888" y="2386013"/>
            <a:ext cx="3843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&lt;section&gt;</a:t>
            </a:r>
            <a:endParaRPr lang="en-US" sz="1125" dirty="0"/>
          </a:p>
        </p:txBody>
      </p:sp>
      <p:sp>
        <p:nvSpPr>
          <p:cNvPr id="17" name="Text 14"/>
          <p:cNvSpPr/>
          <p:nvPr/>
        </p:nvSpPr>
        <p:spPr>
          <a:xfrm>
            <a:off x="4814888" y="2586038"/>
            <a:ext cx="3843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Thematic grouping of content</a:t>
            </a:r>
            <a:endParaRPr lang="en-US" sz="1125" dirty="0"/>
          </a:p>
        </p:txBody>
      </p:sp>
      <p:sp>
        <p:nvSpPr>
          <p:cNvPr id="18" name="Text 15"/>
          <p:cNvSpPr/>
          <p:nvPr/>
        </p:nvSpPr>
        <p:spPr>
          <a:xfrm>
            <a:off x="4814888" y="3157538"/>
            <a:ext cx="3843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&lt;aside&gt;</a:t>
            </a:r>
            <a:endParaRPr lang="en-US" sz="1125" dirty="0"/>
          </a:p>
        </p:txBody>
      </p:sp>
      <p:sp>
        <p:nvSpPr>
          <p:cNvPr id="19" name="Text 16"/>
          <p:cNvSpPr/>
          <p:nvPr/>
        </p:nvSpPr>
        <p:spPr>
          <a:xfrm>
            <a:off x="4814888" y="3357563"/>
            <a:ext cx="3843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Sidebar or related content</a:t>
            </a:r>
            <a:endParaRPr lang="en-US" sz="1125" dirty="0"/>
          </a:p>
        </p:txBody>
      </p:sp>
      <p:sp>
        <p:nvSpPr>
          <p:cNvPr id="20" name="Shape 17"/>
          <p:cNvSpPr/>
          <p:nvPr/>
        </p:nvSpPr>
        <p:spPr>
          <a:xfrm>
            <a:off x="4686300" y="3800475"/>
            <a:ext cx="4029075" cy="657225"/>
          </a:xfrm>
          <a:prstGeom prst="rect">
            <a:avLst/>
          </a:prstGeom>
          <a:solidFill>
            <a:srgbClr val="F3F4F6"/>
          </a:solidFill>
          <a:ln w="198">
            <a:solidFill>
              <a:srgbClr val="33333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 18"/>
          <p:cNvSpPr/>
          <p:nvPr/>
        </p:nvSpPr>
        <p:spPr>
          <a:xfrm>
            <a:off x="4800600" y="3914775"/>
            <a:ext cx="38719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&lt;div&gt;</a:t>
            </a:r>
            <a:endParaRPr lang="en-US" sz="1125" dirty="0"/>
          </a:p>
        </p:txBody>
      </p:sp>
      <p:sp>
        <p:nvSpPr>
          <p:cNvPr id="22" name="Text 19"/>
          <p:cNvSpPr/>
          <p:nvPr/>
        </p:nvSpPr>
        <p:spPr>
          <a:xfrm>
            <a:off x="4800600" y="4114800"/>
            <a:ext cx="38719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Generic container (use sparingly)</a:t>
            </a:r>
            <a:endParaRPr lang="en-US" sz="1125" dirty="0"/>
          </a:p>
        </p:txBody>
      </p:sp>
      <p:sp>
        <p:nvSpPr>
          <p:cNvPr id="23" name="Text 20"/>
          <p:cNvSpPr/>
          <p:nvPr/>
        </p:nvSpPr>
        <p:spPr>
          <a:xfrm>
            <a:off x="428625" y="4686300"/>
            <a:ext cx="83581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Choose semantic elements based on meaning, not appearance</a:t>
            </a:r>
            <a:endParaRPr lang="en-US" sz="13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53139" y="569411"/>
            <a:ext cx="835818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Basic Text Formatting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553139" y="1445453"/>
            <a:ext cx="410051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Headings</a:t>
            </a:r>
            <a:endParaRPr lang="en-US" sz="1688" dirty="0"/>
          </a:p>
        </p:txBody>
      </p:sp>
      <p:sp>
        <p:nvSpPr>
          <p:cNvPr id="5" name="Shape 2"/>
          <p:cNvSpPr/>
          <p:nvPr/>
        </p:nvSpPr>
        <p:spPr>
          <a:xfrm>
            <a:off x="553139" y="1902653"/>
            <a:ext cx="388665" cy="2286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553139" y="1902653"/>
            <a:ext cx="460102" cy="22860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&lt;h1&gt;</a:t>
            </a:r>
            <a:endParaRPr lang="en-US" sz="900" dirty="0"/>
          </a:p>
        </p:txBody>
      </p:sp>
      <p:sp>
        <p:nvSpPr>
          <p:cNvPr id="7" name="Text 4"/>
          <p:cNvSpPr/>
          <p:nvPr/>
        </p:nvSpPr>
        <p:spPr>
          <a:xfrm>
            <a:off x="2469255" y="1874078"/>
            <a:ext cx="2184397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Largest Heading</a:t>
            </a:r>
            <a:endParaRPr lang="en-US" sz="2025" dirty="0"/>
          </a:p>
        </p:txBody>
      </p:sp>
      <p:sp>
        <p:nvSpPr>
          <p:cNvPr id="8" name="Shape 5"/>
          <p:cNvSpPr/>
          <p:nvPr/>
        </p:nvSpPr>
        <p:spPr>
          <a:xfrm>
            <a:off x="553139" y="2288416"/>
            <a:ext cx="388665" cy="2286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553139" y="2288416"/>
            <a:ext cx="460102" cy="22860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&lt;h2&gt;</a:t>
            </a:r>
            <a:endParaRPr lang="en-US" sz="900" dirty="0"/>
          </a:p>
        </p:txBody>
      </p:sp>
      <p:sp>
        <p:nvSpPr>
          <p:cNvPr id="10" name="Text 7"/>
          <p:cNvSpPr/>
          <p:nvPr/>
        </p:nvSpPr>
        <p:spPr>
          <a:xfrm>
            <a:off x="2864923" y="2274128"/>
            <a:ext cx="178872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Second Heading</a:t>
            </a:r>
            <a:endParaRPr lang="en-US" sz="1688" dirty="0"/>
          </a:p>
        </p:txBody>
      </p:sp>
      <p:sp>
        <p:nvSpPr>
          <p:cNvPr id="11" name="Shape 8"/>
          <p:cNvSpPr/>
          <p:nvPr/>
        </p:nvSpPr>
        <p:spPr>
          <a:xfrm>
            <a:off x="553139" y="2645603"/>
            <a:ext cx="388665" cy="2286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553139" y="2645603"/>
            <a:ext cx="460102" cy="22860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&lt;h3&gt;</a:t>
            </a:r>
            <a:endParaRPr lang="en-US" sz="900" dirty="0"/>
          </a:p>
        </p:txBody>
      </p:sp>
      <p:sp>
        <p:nvSpPr>
          <p:cNvPr id="13" name="Text 10"/>
          <p:cNvSpPr/>
          <p:nvPr/>
        </p:nvSpPr>
        <p:spPr>
          <a:xfrm>
            <a:off x="3372437" y="2645603"/>
            <a:ext cx="128121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Third Heading</a:t>
            </a:r>
            <a:endParaRPr lang="en-US" sz="1350" dirty="0"/>
          </a:p>
        </p:txBody>
      </p:sp>
      <p:sp>
        <p:nvSpPr>
          <p:cNvPr id="14" name="Shape 11"/>
          <p:cNvSpPr/>
          <p:nvPr/>
        </p:nvSpPr>
        <p:spPr>
          <a:xfrm>
            <a:off x="553139" y="2988503"/>
            <a:ext cx="388665" cy="2286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553139" y="2988503"/>
            <a:ext cx="460102" cy="22860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&lt;h4&gt;</a:t>
            </a:r>
            <a:endParaRPr lang="en-US" sz="900" dirty="0"/>
          </a:p>
        </p:txBody>
      </p:sp>
      <p:sp>
        <p:nvSpPr>
          <p:cNvPr id="16" name="Text 13"/>
          <p:cNvSpPr/>
          <p:nvPr/>
        </p:nvSpPr>
        <p:spPr>
          <a:xfrm>
            <a:off x="3465194" y="3002791"/>
            <a:ext cx="118845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Fourth Heading</a:t>
            </a:r>
            <a:endParaRPr lang="en-US" sz="1125" dirty="0"/>
          </a:p>
        </p:txBody>
      </p:sp>
      <p:sp>
        <p:nvSpPr>
          <p:cNvPr id="17" name="Shape 14"/>
          <p:cNvSpPr/>
          <p:nvPr/>
        </p:nvSpPr>
        <p:spPr>
          <a:xfrm>
            <a:off x="553139" y="3331403"/>
            <a:ext cx="388665" cy="2286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553139" y="3331403"/>
            <a:ext cx="460102" cy="22860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&lt;h5&gt;</a:t>
            </a:r>
            <a:endParaRPr lang="en-US" sz="900" dirty="0"/>
          </a:p>
        </p:txBody>
      </p:sp>
      <p:sp>
        <p:nvSpPr>
          <p:cNvPr id="19" name="Text 16"/>
          <p:cNvSpPr/>
          <p:nvPr/>
        </p:nvSpPr>
        <p:spPr>
          <a:xfrm>
            <a:off x="3710370" y="3345691"/>
            <a:ext cx="943282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Fifth Heading</a:t>
            </a:r>
            <a:endParaRPr lang="en-US" sz="1013" dirty="0"/>
          </a:p>
        </p:txBody>
      </p:sp>
      <p:sp>
        <p:nvSpPr>
          <p:cNvPr id="20" name="Shape 17"/>
          <p:cNvSpPr/>
          <p:nvPr/>
        </p:nvSpPr>
        <p:spPr>
          <a:xfrm>
            <a:off x="553139" y="3674303"/>
            <a:ext cx="388665" cy="2286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Text 18"/>
          <p:cNvSpPr/>
          <p:nvPr/>
        </p:nvSpPr>
        <p:spPr>
          <a:xfrm>
            <a:off x="553139" y="3674303"/>
            <a:ext cx="460102" cy="22860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&lt;h6&gt;</a:t>
            </a:r>
            <a:endParaRPr lang="en-US" sz="900" dirty="0"/>
          </a:p>
        </p:txBody>
      </p:sp>
      <p:sp>
        <p:nvSpPr>
          <p:cNvPr id="22" name="Text 19"/>
          <p:cNvSpPr/>
          <p:nvPr/>
        </p:nvSpPr>
        <p:spPr>
          <a:xfrm>
            <a:off x="3585856" y="3702878"/>
            <a:ext cx="106779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Smallest Heading</a:t>
            </a:r>
            <a:endParaRPr lang="en-US" sz="900" dirty="0"/>
          </a:p>
        </p:txBody>
      </p:sp>
      <p:sp>
        <p:nvSpPr>
          <p:cNvPr id="23" name="Text 20"/>
          <p:cNvSpPr/>
          <p:nvPr/>
        </p:nvSpPr>
        <p:spPr>
          <a:xfrm>
            <a:off x="5227906" y="566003"/>
            <a:ext cx="410051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Text Elements</a:t>
            </a:r>
            <a:endParaRPr lang="en-US" sz="1688" dirty="0"/>
          </a:p>
        </p:txBody>
      </p:sp>
      <p:sp>
        <p:nvSpPr>
          <p:cNvPr id="24" name="Shape 21"/>
          <p:cNvSpPr/>
          <p:nvPr/>
        </p:nvSpPr>
        <p:spPr>
          <a:xfrm>
            <a:off x="5227907" y="994628"/>
            <a:ext cx="1852278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5" name="Text 22"/>
          <p:cNvSpPr/>
          <p:nvPr/>
        </p:nvSpPr>
        <p:spPr>
          <a:xfrm>
            <a:off x="5227906" y="994628"/>
            <a:ext cx="4100513" cy="257175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&lt;p&gt;</a:t>
            </a:r>
            <a:endParaRPr lang="en-US" sz="1125" dirty="0"/>
          </a:p>
        </p:txBody>
      </p:sp>
      <p:sp>
        <p:nvSpPr>
          <p:cNvPr id="26" name="Text 23"/>
          <p:cNvSpPr/>
          <p:nvPr/>
        </p:nvSpPr>
        <p:spPr>
          <a:xfrm>
            <a:off x="5227907" y="1322403"/>
            <a:ext cx="1852278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Regular paragraph text</a:t>
            </a:r>
            <a:endParaRPr lang="en-US" sz="1125" dirty="0"/>
          </a:p>
        </p:txBody>
      </p:sp>
      <p:sp>
        <p:nvSpPr>
          <p:cNvPr id="27" name="Shape 24"/>
          <p:cNvSpPr/>
          <p:nvPr/>
        </p:nvSpPr>
        <p:spPr>
          <a:xfrm>
            <a:off x="5227907" y="1680428"/>
            <a:ext cx="1852278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8" name="Text 25"/>
          <p:cNvSpPr/>
          <p:nvPr/>
        </p:nvSpPr>
        <p:spPr>
          <a:xfrm>
            <a:off x="5227906" y="1680428"/>
            <a:ext cx="4100513" cy="257175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&lt;strong&gt; or &lt;b&gt;</a:t>
            </a:r>
            <a:endParaRPr lang="en-US" sz="1125" dirty="0"/>
          </a:p>
        </p:txBody>
      </p:sp>
      <p:sp>
        <p:nvSpPr>
          <p:cNvPr id="29" name="Text 26"/>
          <p:cNvSpPr/>
          <p:nvPr/>
        </p:nvSpPr>
        <p:spPr>
          <a:xfrm>
            <a:off x="5227906" y="1996539"/>
            <a:ext cx="71524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Bold text</a:t>
            </a:r>
            <a:endParaRPr lang="en-US" sz="1125" dirty="0"/>
          </a:p>
        </p:txBody>
      </p:sp>
      <p:sp>
        <p:nvSpPr>
          <p:cNvPr id="30" name="Shape 27"/>
          <p:cNvSpPr/>
          <p:nvPr/>
        </p:nvSpPr>
        <p:spPr>
          <a:xfrm>
            <a:off x="5227906" y="2366228"/>
            <a:ext cx="1852279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1" name="Text 28"/>
          <p:cNvSpPr/>
          <p:nvPr/>
        </p:nvSpPr>
        <p:spPr>
          <a:xfrm>
            <a:off x="5227907" y="2373885"/>
            <a:ext cx="1852278" cy="241861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&lt;em&gt; or &lt;i&gt;</a:t>
            </a:r>
            <a:endParaRPr lang="en-US" sz="1125" dirty="0"/>
          </a:p>
        </p:txBody>
      </p:sp>
      <p:sp>
        <p:nvSpPr>
          <p:cNvPr id="32" name="Text 29"/>
          <p:cNvSpPr/>
          <p:nvPr/>
        </p:nvSpPr>
        <p:spPr>
          <a:xfrm>
            <a:off x="5227906" y="2682339"/>
            <a:ext cx="65708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i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Italic text</a:t>
            </a:r>
            <a:endParaRPr lang="en-US" sz="1125" dirty="0"/>
          </a:p>
        </p:txBody>
      </p:sp>
      <p:sp>
        <p:nvSpPr>
          <p:cNvPr id="33" name="Shape 30"/>
          <p:cNvSpPr/>
          <p:nvPr/>
        </p:nvSpPr>
        <p:spPr>
          <a:xfrm>
            <a:off x="5227907" y="3052028"/>
            <a:ext cx="1852278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4" name="Text 31"/>
          <p:cNvSpPr/>
          <p:nvPr/>
        </p:nvSpPr>
        <p:spPr>
          <a:xfrm>
            <a:off x="5227906" y="3052028"/>
            <a:ext cx="4100513" cy="257175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&lt;br&gt;</a:t>
            </a:r>
            <a:endParaRPr lang="en-US" sz="1125" dirty="0"/>
          </a:p>
        </p:txBody>
      </p:sp>
      <p:sp>
        <p:nvSpPr>
          <p:cNvPr id="35" name="Text 32"/>
          <p:cNvSpPr/>
          <p:nvPr/>
        </p:nvSpPr>
        <p:spPr>
          <a:xfrm>
            <a:off x="5227906" y="3366353"/>
            <a:ext cx="41005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Line break</a:t>
            </a:r>
            <a:endParaRPr lang="en-US" sz="1125" dirty="0"/>
          </a:p>
        </p:txBody>
      </p:sp>
      <p:sp>
        <p:nvSpPr>
          <p:cNvPr id="36" name="Shape 33"/>
          <p:cNvSpPr/>
          <p:nvPr/>
        </p:nvSpPr>
        <p:spPr>
          <a:xfrm>
            <a:off x="5227907" y="3737828"/>
            <a:ext cx="1852278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7" name="Text 34"/>
          <p:cNvSpPr/>
          <p:nvPr/>
        </p:nvSpPr>
        <p:spPr>
          <a:xfrm>
            <a:off x="5227906" y="3737828"/>
            <a:ext cx="4100513" cy="257175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&lt;hr&gt;</a:t>
            </a:r>
            <a:endParaRPr lang="en-US" sz="1125" dirty="0"/>
          </a:p>
        </p:txBody>
      </p:sp>
      <p:sp>
        <p:nvSpPr>
          <p:cNvPr id="38" name="Text 35"/>
          <p:cNvSpPr/>
          <p:nvPr/>
        </p:nvSpPr>
        <p:spPr>
          <a:xfrm>
            <a:off x="5227906" y="4116447"/>
            <a:ext cx="41005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Horizontal rule</a:t>
            </a:r>
            <a:endParaRPr lang="en-US" sz="1125" dirty="0"/>
          </a:p>
        </p:txBody>
      </p:sp>
      <p:sp>
        <p:nvSpPr>
          <p:cNvPr id="39" name="Shape 36"/>
          <p:cNvSpPr/>
          <p:nvPr/>
        </p:nvSpPr>
        <p:spPr>
          <a:xfrm>
            <a:off x="1104313" y="4571253"/>
            <a:ext cx="6935373" cy="39565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0" name="Text 37"/>
          <p:cNvSpPr/>
          <p:nvPr/>
        </p:nvSpPr>
        <p:spPr>
          <a:xfrm>
            <a:off x="1247051" y="4654834"/>
            <a:ext cx="420170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</a:t>
            </a:r>
            <a:endParaRPr lang="en-US" sz="1350" dirty="0"/>
          </a:p>
        </p:txBody>
      </p:sp>
      <p:sp>
        <p:nvSpPr>
          <p:cNvPr id="41" name="Shape 38"/>
          <p:cNvSpPr/>
          <p:nvPr/>
        </p:nvSpPr>
        <p:spPr>
          <a:xfrm>
            <a:off x="1595783" y="4665550"/>
            <a:ext cx="937394" cy="251817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2" name="Text 39"/>
          <p:cNvSpPr/>
          <p:nvPr/>
        </p:nvSpPr>
        <p:spPr>
          <a:xfrm>
            <a:off x="1595783" y="4665550"/>
            <a:ext cx="1008831" cy="251817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37415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&lt;strong&gt;</a:t>
            </a:r>
            <a:endParaRPr lang="en-US" sz="1350" dirty="0"/>
          </a:p>
        </p:txBody>
      </p:sp>
      <p:sp>
        <p:nvSpPr>
          <p:cNvPr id="43" name="Text 40"/>
          <p:cNvSpPr/>
          <p:nvPr/>
        </p:nvSpPr>
        <p:spPr>
          <a:xfrm>
            <a:off x="2533177" y="4654834"/>
            <a:ext cx="468195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and</a:t>
            </a:r>
            <a:endParaRPr lang="en-US" sz="1350" dirty="0"/>
          </a:p>
        </p:txBody>
      </p:sp>
      <p:sp>
        <p:nvSpPr>
          <p:cNvPr id="44" name="Shape 41"/>
          <p:cNvSpPr/>
          <p:nvPr/>
        </p:nvSpPr>
        <p:spPr>
          <a:xfrm>
            <a:off x="2929935" y="4665550"/>
            <a:ext cx="525847" cy="251817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5" name="Text 42"/>
          <p:cNvSpPr/>
          <p:nvPr/>
        </p:nvSpPr>
        <p:spPr>
          <a:xfrm>
            <a:off x="2929935" y="4665550"/>
            <a:ext cx="597284" cy="251817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37415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&lt;em&gt;</a:t>
            </a:r>
            <a:endParaRPr lang="en-US" sz="1350" dirty="0"/>
          </a:p>
        </p:txBody>
      </p:sp>
      <p:sp>
        <p:nvSpPr>
          <p:cNvPr id="46" name="Text 43"/>
          <p:cNvSpPr/>
          <p:nvPr/>
        </p:nvSpPr>
        <p:spPr>
          <a:xfrm>
            <a:off x="3455782" y="4654834"/>
            <a:ext cx="1973684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semantic meaning,</a:t>
            </a:r>
            <a:endParaRPr lang="en-US" sz="1350" dirty="0"/>
          </a:p>
        </p:txBody>
      </p:sp>
      <p:sp>
        <p:nvSpPr>
          <p:cNvPr id="47" name="Shape 44"/>
          <p:cNvSpPr/>
          <p:nvPr/>
        </p:nvSpPr>
        <p:spPr>
          <a:xfrm>
            <a:off x="5358028" y="4665550"/>
            <a:ext cx="422960" cy="251817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8" name="Text 45"/>
          <p:cNvSpPr/>
          <p:nvPr/>
        </p:nvSpPr>
        <p:spPr>
          <a:xfrm>
            <a:off x="5358028" y="4665550"/>
            <a:ext cx="494398" cy="251817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37415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&lt;b&gt;</a:t>
            </a:r>
            <a:endParaRPr lang="en-US" sz="1350" dirty="0"/>
          </a:p>
        </p:txBody>
      </p:sp>
      <p:sp>
        <p:nvSpPr>
          <p:cNvPr id="49" name="Text 46"/>
          <p:cNvSpPr/>
          <p:nvPr/>
        </p:nvSpPr>
        <p:spPr>
          <a:xfrm>
            <a:off x="5780988" y="4654834"/>
            <a:ext cx="468195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and</a:t>
            </a:r>
            <a:endParaRPr lang="en-US" sz="1350" dirty="0"/>
          </a:p>
        </p:txBody>
      </p:sp>
      <p:sp>
        <p:nvSpPr>
          <p:cNvPr id="50" name="Shape 47"/>
          <p:cNvSpPr/>
          <p:nvPr/>
        </p:nvSpPr>
        <p:spPr>
          <a:xfrm>
            <a:off x="6177746" y="4665550"/>
            <a:ext cx="422960" cy="251817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1" name="Text 48"/>
          <p:cNvSpPr/>
          <p:nvPr/>
        </p:nvSpPr>
        <p:spPr>
          <a:xfrm>
            <a:off x="6177746" y="4665550"/>
            <a:ext cx="494398" cy="251817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37415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&lt;i&gt;</a:t>
            </a:r>
            <a:endParaRPr lang="en-US" sz="1350" dirty="0"/>
          </a:p>
        </p:txBody>
      </p:sp>
      <p:sp>
        <p:nvSpPr>
          <p:cNvPr id="52" name="Text 49"/>
          <p:cNvSpPr/>
          <p:nvPr/>
        </p:nvSpPr>
        <p:spPr>
          <a:xfrm>
            <a:off x="6600706" y="4654834"/>
            <a:ext cx="1311380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styling only</a:t>
            </a:r>
            <a:endParaRPr lang="en-US" sz="13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231682"/>
            <a:ext cx="835818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Creating Links</a:t>
            </a:r>
            <a:endParaRPr lang="en-US" sz="2700" dirty="0"/>
          </a:p>
        </p:txBody>
      </p:sp>
      <p:sp>
        <p:nvSpPr>
          <p:cNvPr id="4" name="Shape 1"/>
          <p:cNvSpPr/>
          <p:nvPr/>
        </p:nvSpPr>
        <p:spPr>
          <a:xfrm>
            <a:off x="428625" y="719652"/>
            <a:ext cx="8286750" cy="962620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00075" y="891102"/>
            <a:ext cx="801528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Anchor Tag</a:t>
            </a:r>
            <a:endParaRPr lang="en-US" sz="1688" dirty="0"/>
          </a:p>
        </p:txBody>
      </p:sp>
      <p:sp>
        <p:nvSpPr>
          <p:cNvPr id="6" name="Shape 3"/>
          <p:cNvSpPr/>
          <p:nvPr/>
        </p:nvSpPr>
        <p:spPr>
          <a:xfrm>
            <a:off x="600075" y="1269721"/>
            <a:ext cx="2892242" cy="251817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600075" y="1269721"/>
            <a:ext cx="2963680" cy="251817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74151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&lt;a href="URL"&gt;Link Text&lt;/a&gt;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557213" y="1849544"/>
            <a:ext cx="384333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External Links</a:t>
            </a:r>
            <a:endParaRPr lang="en-US" sz="1350" dirty="0"/>
          </a:p>
        </p:txBody>
      </p:sp>
      <p:sp>
        <p:nvSpPr>
          <p:cNvPr id="9" name="Shape 6"/>
          <p:cNvSpPr/>
          <p:nvPr/>
        </p:nvSpPr>
        <p:spPr>
          <a:xfrm>
            <a:off x="557213" y="2163869"/>
            <a:ext cx="3771900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557213" y="2163869"/>
            <a:ext cx="3843338" cy="257175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&lt;a href="https://www.google.com"&gt;</a:t>
            </a:r>
            <a:endParaRPr lang="en-US" sz="1013" dirty="0"/>
          </a:p>
        </p:txBody>
      </p:sp>
      <p:sp>
        <p:nvSpPr>
          <p:cNvPr id="11" name="Text 8"/>
          <p:cNvSpPr/>
          <p:nvPr/>
        </p:nvSpPr>
        <p:spPr>
          <a:xfrm>
            <a:off x="557213" y="2478194"/>
            <a:ext cx="38433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Links to other websites</a:t>
            </a:r>
            <a:endParaRPr lang="en-US" sz="900" dirty="0"/>
          </a:p>
        </p:txBody>
      </p:sp>
      <p:sp>
        <p:nvSpPr>
          <p:cNvPr id="12" name="Text 9"/>
          <p:cNvSpPr/>
          <p:nvPr/>
        </p:nvSpPr>
        <p:spPr>
          <a:xfrm>
            <a:off x="557213" y="2839113"/>
            <a:ext cx="384333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Internal Links</a:t>
            </a:r>
            <a:endParaRPr lang="en-US" sz="1350" dirty="0"/>
          </a:p>
        </p:txBody>
      </p:sp>
      <p:sp>
        <p:nvSpPr>
          <p:cNvPr id="13" name="Shape 10"/>
          <p:cNvSpPr/>
          <p:nvPr/>
        </p:nvSpPr>
        <p:spPr>
          <a:xfrm>
            <a:off x="557213" y="3153438"/>
            <a:ext cx="3771900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557213" y="3153438"/>
            <a:ext cx="3843338" cy="257175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&lt;a href="about.html"&gt;</a:t>
            </a:r>
            <a:endParaRPr lang="en-US" sz="1013" dirty="0"/>
          </a:p>
        </p:txBody>
      </p:sp>
      <p:sp>
        <p:nvSpPr>
          <p:cNvPr id="15" name="Text 12"/>
          <p:cNvSpPr/>
          <p:nvPr/>
        </p:nvSpPr>
        <p:spPr>
          <a:xfrm>
            <a:off x="557213" y="3467763"/>
            <a:ext cx="38433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Links to other pages on your site</a:t>
            </a:r>
            <a:endParaRPr lang="en-US" sz="900" dirty="0"/>
          </a:p>
        </p:txBody>
      </p:sp>
      <p:sp>
        <p:nvSpPr>
          <p:cNvPr id="16" name="Text 13"/>
          <p:cNvSpPr/>
          <p:nvPr/>
        </p:nvSpPr>
        <p:spPr>
          <a:xfrm>
            <a:off x="4814888" y="1849544"/>
            <a:ext cx="384333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Email Links</a:t>
            </a:r>
            <a:endParaRPr lang="en-US" sz="1350" dirty="0"/>
          </a:p>
        </p:txBody>
      </p:sp>
      <p:sp>
        <p:nvSpPr>
          <p:cNvPr id="17" name="Shape 14"/>
          <p:cNvSpPr/>
          <p:nvPr/>
        </p:nvSpPr>
        <p:spPr>
          <a:xfrm>
            <a:off x="4814888" y="2163869"/>
            <a:ext cx="3771900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4814888" y="2163869"/>
            <a:ext cx="3843338" cy="257175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&lt;a href="mailto:email@example.com"&gt;</a:t>
            </a:r>
            <a:endParaRPr lang="en-US" sz="1013" dirty="0"/>
          </a:p>
        </p:txBody>
      </p:sp>
      <p:sp>
        <p:nvSpPr>
          <p:cNvPr id="19" name="Text 16"/>
          <p:cNvSpPr/>
          <p:nvPr/>
        </p:nvSpPr>
        <p:spPr>
          <a:xfrm>
            <a:off x="4814888" y="2478194"/>
            <a:ext cx="38433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Opens email client</a:t>
            </a:r>
            <a:endParaRPr lang="en-US" sz="900" dirty="0"/>
          </a:p>
        </p:txBody>
      </p:sp>
      <p:sp>
        <p:nvSpPr>
          <p:cNvPr id="20" name="Text 17"/>
          <p:cNvSpPr/>
          <p:nvPr/>
        </p:nvSpPr>
        <p:spPr>
          <a:xfrm>
            <a:off x="4814888" y="2839113"/>
            <a:ext cx="384333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Phone Links</a:t>
            </a:r>
            <a:endParaRPr lang="en-US" sz="1350" dirty="0"/>
          </a:p>
        </p:txBody>
      </p:sp>
      <p:sp>
        <p:nvSpPr>
          <p:cNvPr id="21" name="Shape 18"/>
          <p:cNvSpPr/>
          <p:nvPr/>
        </p:nvSpPr>
        <p:spPr>
          <a:xfrm>
            <a:off x="4814888" y="3153438"/>
            <a:ext cx="3771900" cy="2571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9"/>
          <p:cNvSpPr/>
          <p:nvPr/>
        </p:nvSpPr>
        <p:spPr>
          <a:xfrm>
            <a:off x="4814888" y="3153438"/>
            <a:ext cx="3843338" cy="257175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&lt;a href="tel:+1234567890"&gt;</a:t>
            </a:r>
            <a:endParaRPr lang="en-US" sz="1013" dirty="0"/>
          </a:p>
        </p:txBody>
      </p:sp>
      <p:sp>
        <p:nvSpPr>
          <p:cNvPr id="23" name="Text 20"/>
          <p:cNvSpPr/>
          <p:nvPr/>
        </p:nvSpPr>
        <p:spPr>
          <a:xfrm>
            <a:off x="4814888" y="3467763"/>
            <a:ext cx="38433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Calls phone number on mobile</a:t>
            </a:r>
            <a:endParaRPr lang="en-US" sz="900" dirty="0"/>
          </a:p>
        </p:txBody>
      </p:sp>
      <p:sp>
        <p:nvSpPr>
          <p:cNvPr id="24" name="Shape 21"/>
          <p:cNvSpPr/>
          <p:nvPr/>
        </p:nvSpPr>
        <p:spPr>
          <a:xfrm>
            <a:off x="428625" y="3855720"/>
            <a:ext cx="8286750" cy="1160859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5" name="Text 22"/>
          <p:cNvSpPr/>
          <p:nvPr/>
        </p:nvSpPr>
        <p:spPr>
          <a:xfrm>
            <a:off x="600075" y="4027170"/>
            <a:ext cx="80152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Target Attribute</a:t>
            </a:r>
            <a:endParaRPr lang="en-US" sz="1350" dirty="0"/>
          </a:p>
        </p:txBody>
      </p:sp>
      <p:sp>
        <p:nvSpPr>
          <p:cNvPr id="26" name="Shape 23"/>
          <p:cNvSpPr/>
          <p:nvPr/>
        </p:nvSpPr>
        <p:spPr>
          <a:xfrm>
            <a:off x="600075" y="4377214"/>
            <a:ext cx="4058292" cy="21967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7" name="Text 24"/>
          <p:cNvSpPr/>
          <p:nvPr/>
        </p:nvSpPr>
        <p:spPr>
          <a:xfrm>
            <a:off x="600075" y="4377214"/>
            <a:ext cx="4129729" cy="219670"/>
          </a:xfrm>
          <a:prstGeom prst="rect">
            <a:avLst/>
          </a:prstGeom>
          <a:noFill/>
          <a:ln/>
        </p:spPr>
        <p:txBody>
          <a:bodyPr wrap="squar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&lt;a href="https://example.com" target="_blank"&gt;</a:t>
            </a:r>
            <a:endParaRPr lang="en-US" sz="1125" dirty="0"/>
          </a:p>
        </p:txBody>
      </p:sp>
      <p:sp>
        <p:nvSpPr>
          <p:cNvPr id="28" name="Text 25"/>
          <p:cNvSpPr/>
          <p:nvPr/>
        </p:nvSpPr>
        <p:spPr>
          <a:xfrm>
            <a:off x="600075" y="4729507"/>
            <a:ext cx="80152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Opens link in a new tab or window</a:t>
            </a:r>
            <a:endParaRPr lang="en-US" sz="1013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318621" y="428625"/>
            <a:ext cx="457819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Session 1 Practice Exercise</a:t>
            </a:r>
            <a:endParaRPr lang="en-US" sz="2700" dirty="0"/>
          </a:p>
        </p:txBody>
      </p:sp>
      <p:sp>
        <p:nvSpPr>
          <p:cNvPr id="4" name="Shape 1"/>
          <p:cNvSpPr/>
          <p:nvPr/>
        </p:nvSpPr>
        <p:spPr>
          <a:xfrm>
            <a:off x="428625" y="1114425"/>
            <a:ext cx="8286750" cy="2971800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57225" y="1343025"/>
            <a:ext cx="790098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 Your First Semantic HTML Page</a:t>
            </a:r>
            <a:endParaRPr lang="en-US" sz="1688" dirty="0"/>
          </a:p>
        </p:txBody>
      </p:sp>
      <p:sp>
        <p:nvSpPr>
          <p:cNvPr id="6" name="Text 3"/>
          <p:cNvSpPr/>
          <p:nvPr/>
        </p:nvSpPr>
        <p:spPr>
          <a:xfrm>
            <a:off x="657225" y="1771650"/>
            <a:ext cx="387191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Requirements: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657225" y="2114550"/>
            <a:ext cx="38719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Use proper HTML5 document structure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657225" y="2400300"/>
            <a:ext cx="38719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Include header, nav, main, and footer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657225" y="2686050"/>
            <a:ext cx="38719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Add at least 3 different heading levels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657225" y="2971800"/>
            <a:ext cx="38719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Create 2 paragraphs with text formatting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657225" y="3257550"/>
            <a:ext cx="38719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Add 3 different types of links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4686300" y="1771650"/>
            <a:ext cx="387191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Suggested Topic:</a:t>
            </a:r>
            <a:endParaRPr lang="en-US" sz="1350" dirty="0"/>
          </a:p>
        </p:txBody>
      </p:sp>
      <p:sp>
        <p:nvSpPr>
          <p:cNvPr id="13" name="Shape 10"/>
          <p:cNvSpPr/>
          <p:nvPr/>
        </p:nvSpPr>
        <p:spPr>
          <a:xfrm>
            <a:off x="4686300" y="2114550"/>
            <a:ext cx="3800475" cy="1743075"/>
          </a:xfrm>
          <a:prstGeom prst="rect">
            <a:avLst/>
          </a:prstGeom>
          <a:solidFill>
            <a:srgbClr val="FFFFFF"/>
          </a:solidFill>
          <a:ln w="198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4800600" y="2228850"/>
            <a:ext cx="36433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 a personal portfolio page with:</a:t>
            </a:r>
            <a:endParaRPr lang="en-US" sz="1125" dirty="0"/>
          </a:p>
        </p:txBody>
      </p:sp>
      <p:sp>
        <p:nvSpPr>
          <p:cNvPr id="15" name="Text 12"/>
          <p:cNvSpPr/>
          <p:nvPr/>
        </p:nvSpPr>
        <p:spPr>
          <a:xfrm>
            <a:off x="4800600" y="2486025"/>
            <a:ext cx="36433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Your name as main heading</a:t>
            </a:r>
            <a:endParaRPr lang="en-US" sz="1013" dirty="0"/>
          </a:p>
        </p:txBody>
      </p:sp>
      <p:sp>
        <p:nvSpPr>
          <p:cNvPr id="16" name="Text 13"/>
          <p:cNvSpPr/>
          <p:nvPr/>
        </p:nvSpPr>
        <p:spPr>
          <a:xfrm>
            <a:off x="4800600" y="2743200"/>
            <a:ext cx="36433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Navigation menu</a:t>
            </a:r>
            <a:endParaRPr lang="en-US" sz="1013" dirty="0"/>
          </a:p>
        </p:txBody>
      </p:sp>
      <p:sp>
        <p:nvSpPr>
          <p:cNvPr id="17" name="Text 14"/>
          <p:cNvSpPr/>
          <p:nvPr/>
        </p:nvSpPr>
        <p:spPr>
          <a:xfrm>
            <a:off x="4800600" y="3000375"/>
            <a:ext cx="36433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About section with bio</a:t>
            </a:r>
            <a:endParaRPr lang="en-US" sz="1013" dirty="0"/>
          </a:p>
        </p:txBody>
      </p:sp>
      <p:sp>
        <p:nvSpPr>
          <p:cNvPr id="18" name="Text 15"/>
          <p:cNvSpPr/>
          <p:nvPr/>
        </p:nvSpPr>
        <p:spPr>
          <a:xfrm>
            <a:off x="4800600" y="3257550"/>
            <a:ext cx="36433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Contact information</a:t>
            </a:r>
            <a:endParaRPr lang="en-US" sz="1013" dirty="0"/>
          </a:p>
        </p:txBody>
      </p:sp>
      <p:sp>
        <p:nvSpPr>
          <p:cNvPr id="19" name="Text 16"/>
          <p:cNvSpPr/>
          <p:nvPr/>
        </p:nvSpPr>
        <p:spPr>
          <a:xfrm>
            <a:off x="4800600" y="3514725"/>
            <a:ext cx="36433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Links to social media</a:t>
            </a:r>
            <a:endParaRPr lang="en-US" sz="1013" dirty="0"/>
          </a:p>
        </p:txBody>
      </p:sp>
      <p:sp>
        <p:nvSpPr>
          <p:cNvPr id="20" name="Text 17"/>
          <p:cNvSpPr/>
          <p:nvPr/>
        </p:nvSpPr>
        <p:spPr>
          <a:xfrm>
            <a:off x="2946295" y="4286250"/>
            <a:ext cx="332284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Time: 15 minutes</a:t>
            </a:r>
            <a:endParaRPr lang="en-US" sz="1350" dirty="0"/>
          </a:p>
        </p:txBody>
      </p:sp>
      <p:sp>
        <p:nvSpPr>
          <p:cNvPr id="21" name="Text 18"/>
          <p:cNvSpPr/>
          <p:nvPr/>
        </p:nvSpPr>
        <p:spPr>
          <a:xfrm>
            <a:off x="2946295" y="4629150"/>
            <a:ext cx="332284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We'll review solutions together after the exercise</a:t>
            </a:r>
            <a:endParaRPr lang="en-US" sz="11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597073" y="500063"/>
            <a:ext cx="202126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37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Session 2</a:t>
            </a:r>
            <a:endParaRPr lang="en-US" sz="3375" dirty="0"/>
          </a:p>
        </p:txBody>
      </p:sp>
      <p:sp>
        <p:nvSpPr>
          <p:cNvPr id="4" name="Text 1"/>
          <p:cNvSpPr/>
          <p:nvPr/>
        </p:nvSpPr>
        <p:spPr>
          <a:xfrm>
            <a:off x="2559834" y="1157288"/>
            <a:ext cx="4095741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Multimedia, Lists, Tables &amp; Forms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3241114" y="1785938"/>
            <a:ext cx="27332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Building Interactive Web Content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3241114" y="2128838"/>
            <a:ext cx="27332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Duration: 2 Hours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3241114" y="2471738"/>
            <a:ext cx="27332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Beginners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3765733" y="3157538"/>
            <a:ext cx="168394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Topics we'll cover: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3765733" y="3414713"/>
            <a:ext cx="168394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Images, Audio &amp; Video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3765733" y="3671888"/>
            <a:ext cx="168394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Lists and Tables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3765733" y="3929063"/>
            <a:ext cx="168394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Form Elements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3765733" y="4186238"/>
            <a:ext cx="168394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Form Validation</a:t>
            </a:r>
            <a:endParaRPr lang="en-US" sz="1125" dirty="0"/>
          </a:p>
        </p:txBody>
      </p:sp>
      <p:sp>
        <p:nvSpPr>
          <p:cNvPr id="13" name="Text 10"/>
          <p:cNvSpPr/>
          <p:nvPr/>
        </p:nvSpPr>
        <p:spPr>
          <a:xfrm>
            <a:off x="3765733" y="4443413"/>
            <a:ext cx="168394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Best Practices</a:t>
            </a:r>
            <a:endParaRPr lang="en-US" sz="11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1558</Words>
  <Application>Microsoft Office PowerPoint</Application>
  <PresentationFormat>On-screen Show (16:9)</PresentationFormat>
  <Paragraphs>400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Courier New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Lasith Dissanayake</cp:lastModifiedBy>
  <cp:revision>3</cp:revision>
  <dcterms:created xsi:type="dcterms:W3CDTF">2025-06-17T04:46:36Z</dcterms:created>
  <dcterms:modified xsi:type="dcterms:W3CDTF">2025-06-17T05:45:29Z</dcterms:modified>
</cp:coreProperties>
</file>