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09" d="100"/>
          <a:sy n="109" d="100"/>
        </p:scale>
        <p:origin x="7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106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1541627" y="1017259"/>
            <a:ext cx="6132156" cy="742950"/>
          </a:xfrm>
          <a:prstGeom prst="rect">
            <a:avLst/>
          </a:prstGeom>
          <a:noFill/>
          <a:ln/>
        </p:spPr>
        <p:txBody>
          <a:bodyPr wrap="square" lIns="0" tIns="0" rIns="0" bIns="136017" rtlCol="0" anchor="ctr">
            <a:spAutoFit/>
          </a:bodyPr>
          <a:lstStyle/>
          <a:p>
            <a:pPr marL="0" indent="0" algn="ctr">
              <a:buNone/>
            </a:pPr>
            <a:r>
              <a:rPr lang="en-US" sz="3150" b="1" dirty="0">
                <a:solidFill>
                  <a:srgbClr val="000000"/>
                </a:solidFill>
                <a:latin typeface="Segoe UI" pitchFamily="34" charset="0"/>
                <a:ea typeface="Segoe UI" pitchFamily="34" charset="-122"/>
                <a:cs typeface="Segoe UI" pitchFamily="34" charset="-120"/>
              </a:rPr>
              <a:t>CSS3, Bootstrap &amp; TailwindCSS</a:t>
            </a:r>
            <a:endParaRPr lang="en-US" sz="3150" dirty="0"/>
          </a:p>
        </p:txBody>
      </p:sp>
      <p:sp>
        <p:nvSpPr>
          <p:cNvPr id="4" name="Text 1"/>
          <p:cNvSpPr/>
          <p:nvPr/>
        </p:nvSpPr>
        <p:spPr>
          <a:xfrm>
            <a:off x="2816702" y="1874509"/>
            <a:ext cx="3582005" cy="308604"/>
          </a:xfrm>
          <a:prstGeom prst="rect">
            <a:avLst/>
          </a:prstGeom>
          <a:noFill/>
          <a:ln/>
        </p:spPr>
        <p:txBody>
          <a:bodyPr wrap="square" lIns="0" tIns="0" rIns="0" bIns="0" rtlCol="0" anchor="ctr">
            <a:spAutoFit/>
          </a:bodyPr>
          <a:lstStyle/>
          <a:p>
            <a:pPr marL="0" indent="0" algn="ctr">
              <a:buNone/>
            </a:pPr>
            <a:r>
              <a:rPr lang="en-US" sz="1620" dirty="0">
                <a:solidFill>
                  <a:srgbClr val="000000"/>
                </a:solidFill>
                <a:latin typeface="Segoe UI" pitchFamily="34" charset="0"/>
                <a:ea typeface="Segoe UI" pitchFamily="34" charset="-122"/>
                <a:cs typeface="Segoe UI" pitchFamily="34" charset="-120"/>
              </a:rPr>
              <a:t>A Comprehensive Guide for Beginners</a:t>
            </a:r>
            <a:endParaRPr lang="en-US" sz="1620" dirty="0"/>
          </a:p>
        </p:txBody>
      </p:sp>
      <p:pic>
        <p:nvPicPr>
          <p:cNvPr id="5" name="Image 1" descr="preencoded.png"/>
          <p:cNvPicPr>
            <a:picLocks noChangeAspect="1"/>
          </p:cNvPicPr>
          <p:nvPr/>
        </p:nvPicPr>
        <p:blipFill>
          <a:blip r:embed="rId3"/>
          <a:stretch>
            <a:fillRect/>
          </a:stretch>
        </p:blipFill>
        <p:spPr>
          <a:xfrm>
            <a:off x="3265140" y="2868913"/>
            <a:ext cx="514350" cy="514350"/>
          </a:xfrm>
          <a:prstGeom prst="rect">
            <a:avLst/>
          </a:prstGeom>
        </p:spPr>
      </p:pic>
      <p:sp>
        <p:nvSpPr>
          <p:cNvPr id="6" name="Text 2"/>
          <p:cNvSpPr/>
          <p:nvPr/>
        </p:nvSpPr>
        <p:spPr>
          <a:xfrm>
            <a:off x="3183860" y="3440413"/>
            <a:ext cx="585788" cy="200025"/>
          </a:xfrm>
          <a:prstGeom prst="rect">
            <a:avLst/>
          </a:prstGeom>
          <a:noFill/>
          <a:ln/>
        </p:spPr>
        <p:txBody>
          <a:bodyPr wrap="none" lIns="0" tIns="0" rIns="0" bIns="0" rtlCol="0" anchor="ctr">
            <a:spAutoFit/>
          </a:bodyPr>
          <a:lstStyle/>
          <a:p>
            <a:pPr marL="0" indent="0" algn="ctr">
              <a:buNone/>
            </a:pPr>
            <a:r>
              <a:rPr lang="en-US" sz="1125" dirty="0">
                <a:solidFill>
                  <a:srgbClr val="000000"/>
                </a:solidFill>
                <a:latin typeface="Segoe UI" pitchFamily="34" charset="0"/>
                <a:ea typeface="Segoe UI" pitchFamily="34" charset="-122"/>
                <a:cs typeface="Segoe UI" pitchFamily="34" charset="-120"/>
              </a:rPr>
              <a:t>CSS3</a:t>
            </a:r>
            <a:endParaRPr lang="en-US" sz="1125" dirty="0"/>
          </a:p>
        </p:txBody>
      </p:sp>
      <p:pic>
        <p:nvPicPr>
          <p:cNvPr id="7" name="Image 2" descr="preencoded.png"/>
          <p:cNvPicPr>
            <a:picLocks noChangeAspect="1"/>
          </p:cNvPicPr>
          <p:nvPr/>
        </p:nvPicPr>
        <p:blipFill>
          <a:blip r:embed="rId4"/>
          <a:stretch>
            <a:fillRect/>
          </a:stretch>
        </p:blipFill>
        <p:spPr>
          <a:xfrm>
            <a:off x="4138826" y="2868913"/>
            <a:ext cx="578644" cy="514350"/>
          </a:xfrm>
          <a:prstGeom prst="rect">
            <a:avLst/>
          </a:prstGeom>
        </p:spPr>
      </p:pic>
      <p:sp>
        <p:nvSpPr>
          <p:cNvPr id="8" name="Text 3"/>
          <p:cNvSpPr/>
          <p:nvPr/>
        </p:nvSpPr>
        <p:spPr>
          <a:xfrm>
            <a:off x="4122390" y="3440413"/>
            <a:ext cx="682982" cy="200025"/>
          </a:xfrm>
          <a:prstGeom prst="rect">
            <a:avLst/>
          </a:prstGeom>
          <a:noFill/>
          <a:ln/>
        </p:spPr>
        <p:txBody>
          <a:bodyPr wrap="none" lIns="0" tIns="0" rIns="0" bIns="0" rtlCol="0" anchor="ctr">
            <a:spAutoFit/>
          </a:bodyPr>
          <a:lstStyle/>
          <a:p>
            <a:pPr marL="0" indent="0" algn="ctr">
              <a:buNone/>
            </a:pPr>
            <a:r>
              <a:rPr lang="en-US" sz="1125" dirty="0">
                <a:solidFill>
                  <a:srgbClr val="000000"/>
                </a:solidFill>
                <a:latin typeface="Segoe UI" pitchFamily="34" charset="0"/>
                <a:ea typeface="Segoe UI" pitchFamily="34" charset="-122"/>
                <a:cs typeface="Segoe UI" pitchFamily="34" charset="-120"/>
              </a:rPr>
              <a:t>Bootstrap</a:t>
            </a:r>
            <a:endParaRPr lang="en-US" sz="1125" dirty="0"/>
          </a:p>
        </p:txBody>
      </p:sp>
      <p:pic>
        <p:nvPicPr>
          <p:cNvPr id="9" name="Image 3" descr="preencoded.png"/>
          <p:cNvPicPr>
            <a:picLocks noChangeAspect="1"/>
          </p:cNvPicPr>
          <p:nvPr/>
        </p:nvPicPr>
        <p:blipFill>
          <a:blip r:embed="rId5"/>
          <a:stretch>
            <a:fillRect/>
          </a:stretch>
        </p:blipFill>
        <p:spPr>
          <a:xfrm>
            <a:off x="5284952" y="2868913"/>
            <a:ext cx="385763" cy="514350"/>
          </a:xfrm>
          <a:prstGeom prst="rect">
            <a:avLst/>
          </a:prstGeom>
        </p:spPr>
      </p:pic>
      <p:sp>
        <p:nvSpPr>
          <p:cNvPr id="10" name="Text 4"/>
          <p:cNvSpPr/>
          <p:nvPr/>
        </p:nvSpPr>
        <p:spPr>
          <a:xfrm>
            <a:off x="5076834" y="3440413"/>
            <a:ext cx="873435" cy="200025"/>
          </a:xfrm>
          <a:prstGeom prst="rect">
            <a:avLst/>
          </a:prstGeom>
          <a:noFill/>
          <a:ln/>
        </p:spPr>
        <p:txBody>
          <a:bodyPr wrap="none" lIns="0" tIns="0" rIns="0" bIns="0" rtlCol="0" anchor="ctr">
            <a:spAutoFit/>
          </a:bodyPr>
          <a:lstStyle/>
          <a:p>
            <a:pPr marL="0" indent="0" algn="ctr">
              <a:buNone/>
            </a:pPr>
            <a:r>
              <a:rPr lang="en-US" sz="1125" dirty="0">
                <a:solidFill>
                  <a:srgbClr val="000000"/>
                </a:solidFill>
                <a:latin typeface="Segoe UI" pitchFamily="34" charset="0"/>
                <a:ea typeface="Segoe UI" pitchFamily="34" charset="-122"/>
                <a:cs typeface="Segoe UI" pitchFamily="34" charset="-120"/>
              </a:rPr>
              <a:t>TailwindCSS</a:t>
            </a:r>
            <a:endParaRPr lang="en-US" sz="1125" dirty="0"/>
          </a:p>
        </p:txBody>
      </p:sp>
      <p:sp>
        <p:nvSpPr>
          <p:cNvPr id="11" name="Text 5"/>
          <p:cNvSpPr/>
          <p:nvPr/>
        </p:nvSpPr>
        <p:spPr>
          <a:xfrm>
            <a:off x="3579242" y="3869038"/>
            <a:ext cx="2056926" cy="257175"/>
          </a:xfrm>
          <a:prstGeom prst="rect">
            <a:avLst/>
          </a:prstGeom>
          <a:noFill/>
          <a:ln/>
        </p:spPr>
        <p:txBody>
          <a:bodyPr wrap="square" lIns="0" tIns="0" rIns="0" bIns="0" rtlCol="0" anchor="ctr">
            <a:spAutoFit/>
          </a:bodyPr>
          <a:lstStyle/>
          <a:p>
            <a:pPr marL="0" indent="0">
              <a:buNone/>
            </a:pPr>
            <a:r>
              <a:rPr lang="en-US" sz="1350" dirty="0">
                <a:solidFill>
                  <a:srgbClr val="000000"/>
                </a:solidFill>
                <a:latin typeface="Segoe UI" pitchFamily="34" charset="0"/>
                <a:ea typeface="Segoe UI" pitchFamily="34" charset="-122"/>
                <a:cs typeface="Segoe UI" pitchFamily="34" charset="-120"/>
              </a:rPr>
              <a:t>3 Sessions | 6 Hours Total</a:t>
            </a:r>
            <a:endParaRPr lang="en-US" sz="13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6265376"/>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Flexbox Layout</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What is Flexbox?</a:t>
            </a:r>
            <a:endParaRPr lang="en-US" sz="1125" dirty="0"/>
          </a:p>
        </p:txBody>
      </p:sp>
      <p:sp>
        <p:nvSpPr>
          <p:cNvPr id="5" name="Text 2"/>
          <p:cNvSpPr/>
          <p:nvPr/>
        </p:nvSpPr>
        <p:spPr>
          <a:xfrm>
            <a:off x="285750" y="1257300"/>
            <a:ext cx="4243388"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Flexbox (Flexible Box Layout) is a one-dimensional layout method designed for laying out items in rows or columns.</a:t>
            </a:r>
            <a:endParaRPr lang="en-US" sz="990" dirty="0"/>
          </a:p>
        </p:txBody>
      </p:sp>
      <p:sp>
        <p:nvSpPr>
          <p:cNvPr id="6" name="Text 3"/>
          <p:cNvSpPr/>
          <p:nvPr/>
        </p:nvSpPr>
        <p:spPr>
          <a:xfrm>
            <a:off x="285750" y="1831088"/>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Key Concepts:</a:t>
            </a:r>
            <a:endParaRPr lang="en-US" sz="1013" dirty="0"/>
          </a:p>
        </p:txBody>
      </p:sp>
      <p:sp>
        <p:nvSpPr>
          <p:cNvPr id="7" name="Text 4"/>
          <p:cNvSpPr/>
          <p:nvPr/>
        </p:nvSpPr>
        <p:spPr>
          <a:xfrm>
            <a:off x="457200" y="2116838"/>
            <a:ext cx="986507"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Flex Container:</a:t>
            </a:r>
            <a:endParaRPr lang="en-US" sz="990" dirty="0"/>
          </a:p>
        </p:txBody>
      </p:sp>
      <p:sp>
        <p:nvSpPr>
          <p:cNvPr id="8" name="Text 5"/>
          <p:cNvSpPr/>
          <p:nvPr/>
        </p:nvSpPr>
        <p:spPr>
          <a:xfrm>
            <a:off x="1372270" y="2116838"/>
            <a:ext cx="1252333"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Parent element with</a:t>
            </a:r>
            <a:endParaRPr lang="en-US" sz="990" dirty="0"/>
          </a:p>
        </p:txBody>
      </p:sp>
      <p:sp>
        <p:nvSpPr>
          <p:cNvPr id="9" name="Text 6"/>
          <p:cNvSpPr/>
          <p:nvPr/>
        </p:nvSpPr>
        <p:spPr>
          <a:xfrm>
            <a:off x="2553165" y="2147199"/>
            <a:ext cx="873882"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display: flex</a:t>
            </a:r>
            <a:endParaRPr lang="en-US" sz="810" dirty="0"/>
          </a:p>
        </p:txBody>
      </p:sp>
      <p:sp>
        <p:nvSpPr>
          <p:cNvPr id="10" name="Text 7"/>
          <p:cNvSpPr/>
          <p:nvPr/>
        </p:nvSpPr>
        <p:spPr>
          <a:xfrm>
            <a:off x="457200" y="2318007"/>
            <a:ext cx="728188"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Flex Items:</a:t>
            </a:r>
            <a:endParaRPr lang="en-US" sz="990" dirty="0"/>
          </a:p>
        </p:txBody>
      </p:sp>
      <p:sp>
        <p:nvSpPr>
          <p:cNvPr id="11" name="Text 8"/>
          <p:cNvSpPr/>
          <p:nvPr/>
        </p:nvSpPr>
        <p:spPr>
          <a:xfrm>
            <a:off x="1113951" y="2318007"/>
            <a:ext cx="2041913"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Direct children of the flex container</a:t>
            </a:r>
            <a:endParaRPr lang="en-US" sz="990" dirty="0"/>
          </a:p>
        </p:txBody>
      </p:sp>
      <p:sp>
        <p:nvSpPr>
          <p:cNvPr id="12" name="Text 9"/>
          <p:cNvSpPr/>
          <p:nvPr/>
        </p:nvSpPr>
        <p:spPr>
          <a:xfrm>
            <a:off x="457200" y="2519176"/>
            <a:ext cx="695483"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Main Axis:</a:t>
            </a:r>
            <a:endParaRPr lang="en-US" sz="990" dirty="0"/>
          </a:p>
        </p:txBody>
      </p:sp>
      <p:sp>
        <p:nvSpPr>
          <p:cNvPr id="13" name="Text 10"/>
          <p:cNvSpPr/>
          <p:nvPr/>
        </p:nvSpPr>
        <p:spPr>
          <a:xfrm>
            <a:off x="1081246" y="2519176"/>
            <a:ext cx="2963652"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Primary axis (horizontal for row, vertical for column)</a:t>
            </a:r>
            <a:endParaRPr lang="en-US" sz="990" dirty="0"/>
          </a:p>
        </p:txBody>
      </p:sp>
      <p:sp>
        <p:nvSpPr>
          <p:cNvPr id="14" name="Text 11"/>
          <p:cNvSpPr/>
          <p:nvPr/>
        </p:nvSpPr>
        <p:spPr>
          <a:xfrm>
            <a:off x="457200" y="2720346"/>
            <a:ext cx="765442"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Cross Axis:</a:t>
            </a:r>
            <a:endParaRPr lang="en-US" sz="990" dirty="0"/>
          </a:p>
        </p:txBody>
      </p:sp>
      <p:sp>
        <p:nvSpPr>
          <p:cNvPr id="15" name="Text 12"/>
          <p:cNvSpPr/>
          <p:nvPr/>
        </p:nvSpPr>
        <p:spPr>
          <a:xfrm>
            <a:off x="1151204" y="2720346"/>
            <a:ext cx="1797434"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Perpendicular to the main axis</a:t>
            </a:r>
            <a:endParaRPr lang="en-US" sz="990" dirty="0"/>
          </a:p>
        </p:txBody>
      </p:sp>
      <p:sp>
        <p:nvSpPr>
          <p:cNvPr id="16" name="Shape 13"/>
          <p:cNvSpPr/>
          <p:nvPr/>
        </p:nvSpPr>
        <p:spPr>
          <a:xfrm>
            <a:off x="407194" y="3292990"/>
            <a:ext cx="3929063" cy="1033276"/>
          </a:xfrm>
          <a:prstGeom prst="rect">
            <a:avLst/>
          </a:prstGeom>
          <a:solidFill>
            <a:srgbClr val="F8F8F8"/>
          </a:solidFill>
          <a:ln w="99">
            <a:solidFill>
              <a:srgbClr val="DDDDDD"/>
            </a:solidFill>
            <a:prstDash val="solid"/>
          </a:ln>
        </p:spPr>
        <p:txBody>
          <a:bodyPr/>
          <a:lstStyle/>
          <a:p>
            <a:endParaRPr lang="en-US"/>
          </a:p>
        </p:txBody>
      </p:sp>
      <p:sp>
        <p:nvSpPr>
          <p:cNvPr id="17" name="Text 14"/>
          <p:cNvSpPr/>
          <p:nvPr/>
        </p:nvSpPr>
        <p:spPr>
          <a:xfrm>
            <a:off x="514350" y="3448366"/>
            <a:ext cx="1861477" cy="719593"/>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Basic Flexbox Container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.container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display: flex;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18" name="Shape 15"/>
          <p:cNvSpPr/>
          <p:nvPr/>
        </p:nvSpPr>
        <p:spPr>
          <a:xfrm>
            <a:off x="407194" y="4833472"/>
            <a:ext cx="3929063" cy="601219"/>
          </a:xfrm>
          <a:prstGeom prst="rect">
            <a:avLst/>
          </a:prstGeom>
          <a:solidFill>
            <a:srgbClr val="F3F4F6"/>
          </a:solidFill>
          <a:ln/>
        </p:spPr>
        <p:txBody>
          <a:bodyPr/>
          <a:lstStyle/>
          <a:p>
            <a:endParaRPr lang="en-US"/>
          </a:p>
        </p:txBody>
      </p:sp>
      <p:sp>
        <p:nvSpPr>
          <p:cNvPr id="19" name="Shape 16"/>
          <p:cNvSpPr/>
          <p:nvPr/>
        </p:nvSpPr>
        <p:spPr>
          <a:xfrm>
            <a:off x="550069" y="4976347"/>
            <a:ext cx="463646" cy="315469"/>
          </a:xfrm>
          <a:prstGeom prst="rect">
            <a:avLst/>
          </a:prstGeom>
          <a:solidFill>
            <a:srgbClr val="9CA3AF"/>
          </a:solidFill>
          <a:ln/>
        </p:spPr>
        <p:txBody>
          <a:bodyPr/>
          <a:lstStyle/>
          <a:p>
            <a:endParaRPr lang="en-US"/>
          </a:p>
        </p:txBody>
      </p:sp>
      <p:sp>
        <p:nvSpPr>
          <p:cNvPr id="20" name="Text 17"/>
          <p:cNvSpPr/>
          <p:nvPr/>
        </p:nvSpPr>
        <p:spPr>
          <a:xfrm>
            <a:off x="550069" y="4976347"/>
            <a:ext cx="535084" cy="315469"/>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Item 1</a:t>
            </a:r>
            <a:endParaRPr lang="en-US" sz="990" dirty="0"/>
          </a:p>
        </p:txBody>
      </p:sp>
      <p:sp>
        <p:nvSpPr>
          <p:cNvPr id="21" name="Shape 18"/>
          <p:cNvSpPr/>
          <p:nvPr/>
        </p:nvSpPr>
        <p:spPr>
          <a:xfrm>
            <a:off x="1070865" y="4976347"/>
            <a:ext cx="463646" cy="315469"/>
          </a:xfrm>
          <a:prstGeom prst="rect">
            <a:avLst/>
          </a:prstGeom>
          <a:solidFill>
            <a:srgbClr val="9CA3AF"/>
          </a:solidFill>
          <a:ln/>
        </p:spPr>
        <p:txBody>
          <a:bodyPr/>
          <a:lstStyle/>
          <a:p>
            <a:endParaRPr lang="en-US"/>
          </a:p>
        </p:txBody>
      </p:sp>
      <p:sp>
        <p:nvSpPr>
          <p:cNvPr id="22" name="Text 19"/>
          <p:cNvSpPr/>
          <p:nvPr/>
        </p:nvSpPr>
        <p:spPr>
          <a:xfrm>
            <a:off x="1070865" y="4976347"/>
            <a:ext cx="535084" cy="315469"/>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Item 2</a:t>
            </a:r>
            <a:endParaRPr lang="en-US" sz="990" dirty="0"/>
          </a:p>
        </p:txBody>
      </p:sp>
      <p:sp>
        <p:nvSpPr>
          <p:cNvPr id="23" name="Shape 20"/>
          <p:cNvSpPr/>
          <p:nvPr/>
        </p:nvSpPr>
        <p:spPr>
          <a:xfrm>
            <a:off x="1591661" y="4976347"/>
            <a:ext cx="463646" cy="315469"/>
          </a:xfrm>
          <a:prstGeom prst="rect">
            <a:avLst/>
          </a:prstGeom>
          <a:solidFill>
            <a:srgbClr val="9CA3AF"/>
          </a:solidFill>
          <a:ln/>
        </p:spPr>
        <p:txBody>
          <a:bodyPr/>
          <a:lstStyle/>
          <a:p>
            <a:endParaRPr lang="en-US"/>
          </a:p>
        </p:txBody>
      </p:sp>
      <p:sp>
        <p:nvSpPr>
          <p:cNvPr id="24" name="Text 21"/>
          <p:cNvSpPr/>
          <p:nvPr/>
        </p:nvSpPr>
        <p:spPr>
          <a:xfrm>
            <a:off x="1591661" y="4976347"/>
            <a:ext cx="535084" cy="315469"/>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Item 3</a:t>
            </a:r>
            <a:endParaRPr lang="en-US" sz="990" dirty="0"/>
          </a:p>
        </p:txBody>
      </p:sp>
      <p:sp>
        <p:nvSpPr>
          <p:cNvPr id="25" name="Text 22"/>
          <p:cNvSpPr/>
          <p:nvPr/>
        </p:nvSpPr>
        <p:spPr>
          <a:xfrm>
            <a:off x="407194" y="5491842"/>
            <a:ext cx="4000500" cy="142875"/>
          </a:xfrm>
          <a:prstGeom prst="rect">
            <a:avLst/>
          </a:prstGeom>
          <a:noFill/>
          <a:ln/>
        </p:spPr>
        <p:txBody>
          <a:bodyPr wrap="square" lIns="0" tIns="0" rIns="0" bIns="0" rtlCol="0" anchor="ctr">
            <a:spAutoFit/>
          </a:bodyPr>
          <a:lstStyle/>
          <a:p>
            <a:pPr marL="0" indent="0" algn="ctr">
              <a:buNone/>
            </a:pPr>
            <a:r>
              <a:rPr lang="en-US" sz="788" dirty="0">
                <a:solidFill>
                  <a:srgbClr val="000000"/>
                </a:solidFill>
                <a:latin typeface="Segoe UI" pitchFamily="34" charset="0"/>
                <a:ea typeface="Segoe UI" pitchFamily="34" charset="-122"/>
                <a:cs typeface="Segoe UI" pitchFamily="34" charset="-120"/>
              </a:rPr>
              <a:t>Basic flex container with items in a row</a:t>
            </a:r>
            <a:endParaRPr lang="en-US" sz="788" dirty="0"/>
          </a:p>
        </p:txBody>
      </p:sp>
      <p:sp>
        <p:nvSpPr>
          <p:cNvPr id="26" name="Text 23"/>
          <p:cNvSpPr/>
          <p:nvPr/>
        </p:nvSpPr>
        <p:spPr>
          <a:xfrm>
            <a:off x="468630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Why Use Flexbox?</a:t>
            </a:r>
            <a:endParaRPr lang="en-US" sz="1125" dirty="0"/>
          </a:p>
        </p:txBody>
      </p:sp>
      <p:sp>
        <p:nvSpPr>
          <p:cNvPr id="27" name="Text 24"/>
          <p:cNvSpPr/>
          <p:nvPr/>
        </p:nvSpPr>
        <p:spPr>
          <a:xfrm>
            <a:off x="4857750" y="1257300"/>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Simplifies complex layouts</a:t>
            </a:r>
            <a:endParaRPr lang="en-US" sz="990" dirty="0"/>
          </a:p>
        </p:txBody>
      </p:sp>
      <p:sp>
        <p:nvSpPr>
          <p:cNvPr id="28" name="Text 25"/>
          <p:cNvSpPr/>
          <p:nvPr/>
        </p:nvSpPr>
        <p:spPr>
          <a:xfrm>
            <a:off x="4857750" y="1458469"/>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Automatically distributes space</a:t>
            </a:r>
            <a:endParaRPr lang="en-US" sz="990" dirty="0"/>
          </a:p>
        </p:txBody>
      </p:sp>
      <p:sp>
        <p:nvSpPr>
          <p:cNvPr id="29" name="Text 26"/>
          <p:cNvSpPr/>
          <p:nvPr/>
        </p:nvSpPr>
        <p:spPr>
          <a:xfrm>
            <a:off x="4857750" y="1659638"/>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Controls alignment in both directions</a:t>
            </a:r>
            <a:endParaRPr lang="en-US" sz="990" dirty="0"/>
          </a:p>
        </p:txBody>
      </p:sp>
      <p:sp>
        <p:nvSpPr>
          <p:cNvPr id="30" name="Text 27"/>
          <p:cNvSpPr/>
          <p:nvPr/>
        </p:nvSpPr>
        <p:spPr>
          <a:xfrm>
            <a:off x="4857750" y="1860807"/>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Reorders elements without changing HTML</a:t>
            </a:r>
            <a:endParaRPr lang="en-US" sz="990" dirty="0"/>
          </a:p>
        </p:txBody>
      </p:sp>
      <p:sp>
        <p:nvSpPr>
          <p:cNvPr id="31" name="Text 28"/>
          <p:cNvSpPr/>
          <p:nvPr/>
        </p:nvSpPr>
        <p:spPr>
          <a:xfrm>
            <a:off x="4857750" y="2061976"/>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Creates responsive designs easily</a:t>
            </a:r>
            <a:endParaRPr lang="en-US" sz="990" dirty="0"/>
          </a:p>
        </p:txBody>
      </p:sp>
      <p:sp>
        <p:nvSpPr>
          <p:cNvPr id="32" name="Text 29"/>
          <p:cNvSpPr/>
          <p:nvPr/>
        </p:nvSpPr>
        <p:spPr>
          <a:xfrm>
            <a:off x="4686300" y="2434596"/>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Common Use Cases:</a:t>
            </a:r>
            <a:endParaRPr lang="en-US" sz="1013" dirty="0"/>
          </a:p>
        </p:txBody>
      </p:sp>
      <p:sp>
        <p:nvSpPr>
          <p:cNvPr id="33" name="Text 30"/>
          <p:cNvSpPr/>
          <p:nvPr/>
        </p:nvSpPr>
        <p:spPr>
          <a:xfrm>
            <a:off x="4857750" y="2691771"/>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Navigation menus</a:t>
            </a:r>
            <a:endParaRPr lang="en-US" sz="990" dirty="0"/>
          </a:p>
        </p:txBody>
      </p:sp>
      <p:sp>
        <p:nvSpPr>
          <p:cNvPr id="34" name="Text 31"/>
          <p:cNvSpPr/>
          <p:nvPr/>
        </p:nvSpPr>
        <p:spPr>
          <a:xfrm>
            <a:off x="4857750" y="2892940"/>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Card layouts</a:t>
            </a:r>
            <a:endParaRPr lang="en-US" sz="990" dirty="0"/>
          </a:p>
        </p:txBody>
      </p:sp>
      <p:sp>
        <p:nvSpPr>
          <p:cNvPr id="35" name="Text 32"/>
          <p:cNvSpPr/>
          <p:nvPr/>
        </p:nvSpPr>
        <p:spPr>
          <a:xfrm>
            <a:off x="4857750" y="3094109"/>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Form controls</a:t>
            </a:r>
            <a:endParaRPr lang="en-US" sz="990" dirty="0"/>
          </a:p>
        </p:txBody>
      </p:sp>
      <p:sp>
        <p:nvSpPr>
          <p:cNvPr id="36" name="Text 33"/>
          <p:cNvSpPr/>
          <p:nvPr/>
        </p:nvSpPr>
        <p:spPr>
          <a:xfrm>
            <a:off x="4857750" y="3295278"/>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Centering elements</a:t>
            </a:r>
            <a:endParaRPr lang="en-US" sz="990" dirty="0"/>
          </a:p>
        </p:txBody>
      </p:sp>
      <p:sp>
        <p:nvSpPr>
          <p:cNvPr id="37" name="Text 34"/>
          <p:cNvSpPr/>
          <p:nvPr/>
        </p:nvSpPr>
        <p:spPr>
          <a:xfrm>
            <a:off x="4857750" y="3496447"/>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Equal-height columns</a:t>
            </a:r>
            <a:endParaRPr lang="en-US" sz="990" dirty="0"/>
          </a:p>
        </p:txBody>
      </p:sp>
      <p:sp>
        <p:nvSpPr>
          <p:cNvPr id="38" name="Shape 35"/>
          <p:cNvSpPr/>
          <p:nvPr/>
        </p:nvSpPr>
        <p:spPr>
          <a:xfrm>
            <a:off x="4686300" y="3869066"/>
            <a:ext cx="4171950" cy="2096272"/>
          </a:xfrm>
          <a:prstGeom prst="rect">
            <a:avLst/>
          </a:prstGeom>
          <a:solidFill>
            <a:srgbClr val="F3F4F6"/>
          </a:solidFill>
          <a:ln/>
        </p:spPr>
        <p:txBody>
          <a:bodyPr/>
          <a:lstStyle/>
          <a:p>
            <a:endParaRPr lang="en-US"/>
          </a:p>
        </p:txBody>
      </p:sp>
      <p:sp>
        <p:nvSpPr>
          <p:cNvPr id="39" name="Text 36"/>
          <p:cNvSpPr/>
          <p:nvPr/>
        </p:nvSpPr>
        <p:spPr>
          <a:xfrm>
            <a:off x="4800600" y="3983366"/>
            <a:ext cx="4014788"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Browser Support:</a:t>
            </a:r>
            <a:endParaRPr lang="en-US" sz="990" dirty="0"/>
          </a:p>
        </p:txBody>
      </p:sp>
      <p:sp>
        <p:nvSpPr>
          <p:cNvPr id="40" name="Text 37"/>
          <p:cNvSpPr/>
          <p:nvPr/>
        </p:nvSpPr>
        <p:spPr>
          <a:xfrm>
            <a:off x="4800600" y="4241685"/>
            <a:ext cx="4014788"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Flexbox is supported in all modern browsers:</a:t>
            </a:r>
            <a:endParaRPr lang="en-US" sz="990" dirty="0"/>
          </a:p>
        </p:txBody>
      </p:sp>
      <p:sp>
        <p:nvSpPr>
          <p:cNvPr id="41" name="Text 38"/>
          <p:cNvSpPr/>
          <p:nvPr/>
        </p:nvSpPr>
        <p:spPr>
          <a:xfrm>
            <a:off x="4972050" y="4442854"/>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Chrome 29+</a:t>
            </a:r>
            <a:endParaRPr lang="en-US" sz="990" dirty="0"/>
          </a:p>
        </p:txBody>
      </p:sp>
      <p:sp>
        <p:nvSpPr>
          <p:cNvPr id="42" name="Text 39"/>
          <p:cNvSpPr/>
          <p:nvPr/>
        </p:nvSpPr>
        <p:spPr>
          <a:xfrm>
            <a:off x="4972050" y="4644024"/>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Firefox 22+</a:t>
            </a:r>
            <a:endParaRPr lang="en-US" sz="990" dirty="0"/>
          </a:p>
        </p:txBody>
      </p:sp>
      <p:sp>
        <p:nvSpPr>
          <p:cNvPr id="43" name="Text 40"/>
          <p:cNvSpPr/>
          <p:nvPr/>
        </p:nvSpPr>
        <p:spPr>
          <a:xfrm>
            <a:off x="4972050" y="4845193"/>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Safari 6.1+</a:t>
            </a:r>
            <a:endParaRPr lang="en-US" sz="990" dirty="0"/>
          </a:p>
        </p:txBody>
      </p:sp>
      <p:sp>
        <p:nvSpPr>
          <p:cNvPr id="44" name="Text 41"/>
          <p:cNvSpPr/>
          <p:nvPr/>
        </p:nvSpPr>
        <p:spPr>
          <a:xfrm>
            <a:off x="4972050" y="5046362"/>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Edge 12+</a:t>
            </a:r>
            <a:endParaRPr lang="en-US" sz="990" dirty="0"/>
          </a:p>
        </p:txBody>
      </p:sp>
      <p:sp>
        <p:nvSpPr>
          <p:cNvPr id="45" name="Text 42"/>
          <p:cNvSpPr/>
          <p:nvPr/>
        </p:nvSpPr>
        <p:spPr>
          <a:xfrm>
            <a:off x="4972050" y="5247531"/>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Opera 12.1+</a:t>
            </a:r>
            <a:endParaRPr lang="en-US" sz="990" dirty="0"/>
          </a:p>
        </p:txBody>
      </p:sp>
      <p:sp>
        <p:nvSpPr>
          <p:cNvPr id="46" name="Text 43"/>
          <p:cNvSpPr/>
          <p:nvPr/>
        </p:nvSpPr>
        <p:spPr>
          <a:xfrm>
            <a:off x="4972050" y="5448700"/>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iOS Safari 7.1+</a:t>
            </a:r>
            <a:endParaRPr lang="en-US" sz="990" dirty="0"/>
          </a:p>
        </p:txBody>
      </p:sp>
      <p:sp>
        <p:nvSpPr>
          <p:cNvPr id="47" name="Text 44"/>
          <p:cNvSpPr/>
          <p:nvPr/>
        </p:nvSpPr>
        <p:spPr>
          <a:xfrm>
            <a:off x="4972050" y="5649869"/>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Android Browser 4.4+</a:t>
            </a:r>
            <a:endParaRPr lang="en-US" sz="990" dirty="0"/>
          </a:p>
        </p:txBody>
      </p:sp>
      <p:sp>
        <p:nvSpPr>
          <p:cNvPr id="48" name="Text 45"/>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49" name="Text 46"/>
          <p:cNvSpPr/>
          <p:nvPr/>
        </p:nvSpPr>
        <p:spPr>
          <a:xfrm>
            <a:off x="1086185" y="4865982"/>
            <a:ext cx="1614822"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MDN - Basic Concepts of Flexbox</a:t>
            </a:r>
            <a:endParaRPr lang="en-US" sz="810" dirty="0"/>
          </a:p>
        </p:txBody>
      </p:sp>
      <p:sp>
        <p:nvSpPr>
          <p:cNvPr id="50" name="Text 47"/>
          <p:cNvSpPr/>
          <p:nvPr/>
        </p:nvSpPr>
        <p:spPr>
          <a:xfrm>
            <a:off x="2629570"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51" name="Text 48"/>
          <p:cNvSpPr/>
          <p:nvPr/>
        </p:nvSpPr>
        <p:spPr>
          <a:xfrm>
            <a:off x="2713453" y="4865982"/>
            <a:ext cx="2011189"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CSS-Tricks - A Complete Guide to Flexbox</a:t>
            </a:r>
            <a:endParaRPr lang="en-US" sz="8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13196543"/>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Flexbox Properties</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Container Properties</a:t>
            </a:r>
            <a:endParaRPr lang="en-US" sz="1125" dirty="0"/>
          </a:p>
        </p:txBody>
      </p:sp>
      <p:sp>
        <p:nvSpPr>
          <p:cNvPr id="5" name="Text 2"/>
          <p:cNvSpPr/>
          <p:nvPr/>
        </p:nvSpPr>
        <p:spPr>
          <a:xfrm>
            <a:off x="40719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flex-direction</a:t>
            </a:r>
            <a:endParaRPr lang="en-US" sz="1013" dirty="0"/>
          </a:p>
        </p:txBody>
      </p:sp>
      <p:sp>
        <p:nvSpPr>
          <p:cNvPr id="6" name="Shape 3"/>
          <p:cNvSpPr/>
          <p:nvPr/>
        </p:nvSpPr>
        <p:spPr>
          <a:xfrm>
            <a:off x="407194" y="1685925"/>
            <a:ext cx="3929063" cy="1636784"/>
          </a:xfrm>
          <a:prstGeom prst="rect">
            <a:avLst/>
          </a:prstGeom>
          <a:solidFill>
            <a:srgbClr val="F8F8F8"/>
          </a:solidFill>
          <a:ln w="99">
            <a:solidFill>
              <a:srgbClr val="DDDDDD"/>
            </a:solidFill>
            <a:prstDash val="solid"/>
          </a:ln>
        </p:spPr>
        <p:txBody>
          <a:bodyPr/>
          <a:lstStyle/>
          <a:p>
            <a:endParaRPr lang="en-US"/>
          </a:p>
        </p:txBody>
      </p:sp>
      <p:sp>
        <p:nvSpPr>
          <p:cNvPr id="7" name="Text 4"/>
          <p:cNvSpPr/>
          <p:nvPr/>
        </p:nvSpPr>
        <p:spPr>
          <a:xfrm>
            <a:off x="514350" y="1841302"/>
            <a:ext cx="2849101" cy="1323101"/>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Defines the direction of the main axis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.container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flex-direction: row;          /* default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flex-direction: row-reverse;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flex-direction: column;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flex-direction: column-reverse;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8" name="Text 5"/>
          <p:cNvSpPr/>
          <p:nvPr/>
        </p:nvSpPr>
        <p:spPr>
          <a:xfrm>
            <a:off x="407194" y="3772765"/>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flex-wrap</a:t>
            </a:r>
            <a:endParaRPr lang="en-US" sz="1013" dirty="0"/>
          </a:p>
        </p:txBody>
      </p:sp>
      <p:sp>
        <p:nvSpPr>
          <p:cNvPr id="9" name="Shape 6"/>
          <p:cNvSpPr/>
          <p:nvPr/>
        </p:nvSpPr>
        <p:spPr>
          <a:xfrm>
            <a:off x="407194" y="4079946"/>
            <a:ext cx="3929063" cy="1435615"/>
          </a:xfrm>
          <a:prstGeom prst="rect">
            <a:avLst/>
          </a:prstGeom>
          <a:solidFill>
            <a:srgbClr val="F8F8F8"/>
          </a:solidFill>
          <a:ln w="99">
            <a:solidFill>
              <a:srgbClr val="DDDDDD"/>
            </a:solidFill>
            <a:prstDash val="solid"/>
          </a:ln>
        </p:spPr>
        <p:txBody>
          <a:bodyPr/>
          <a:lstStyle/>
          <a:p>
            <a:endParaRPr lang="en-US"/>
          </a:p>
        </p:txBody>
      </p:sp>
      <p:sp>
        <p:nvSpPr>
          <p:cNvPr id="10" name="Text 7"/>
          <p:cNvSpPr/>
          <p:nvPr/>
        </p:nvSpPr>
        <p:spPr>
          <a:xfrm>
            <a:off x="514350" y="4235323"/>
            <a:ext cx="2910827" cy="112193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Controls whether items wrap to new lines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.container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flex-wrap: nowrap;        /* default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flex-wrap: wrap;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flex-wrap: wrap-reverse;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11" name="Text 8"/>
          <p:cNvSpPr/>
          <p:nvPr/>
        </p:nvSpPr>
        <p:spPr>
          <a:xfrm>
            <a:off x="407194" y="5965617"/>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justify-content</a:t>
            </a:r>
            <a:endParaRPr lang="en-US" sz="1013" dirty="0"/>
          </a:p>
        </p:txBody>
      </p:sp>
      <p:sp>
        <p:nvSpPr>
          <p:cNvPr id="12" name="Shape 9"/>
          <p:cNvSpPr/>
          <p:nvPr/>
        </p:nvSpPr>
        <p:spPr>
          <a:xfrm>
            <a:off x="407194" y="6272799"/>
            <a:ext cx="3929063" cy="2039122"/>
          </a:xfrm>
          <a:prstGeom prst="rect">
            <a:avLst/>
          </a:prstGeom>
          <a:solidFill>
            <a:srgbClr val="F8F8F8"/>
          </a:solidFill>
          <a:ln w="99">
            <a:solidFill>
              <a:srgbClr val="DDDDDD"/>
            </a:solidFill>
            <a:prstDash val="solid"/>
          </a:ln>
        </p:spPr>
        <p:txBody>
          <a:bodyPr/>
          <a:lstStyle/>
          <a:p>
            <a:endParaRPr lang="en-US"/>
          </a:p>
        </p:txBody>
      </p:sp>
      <p:sp>
        <p:nvSpPr>
          <p:cNvPr id="13" name="Text 10"/>
          <p:cNvSpPr/>
          <p:nvPr/>
        </p:nvSpPr>
        <p:spPr>
          <a:xfrm>
            <a:off x="514350" y="6428175"/>
            <a:ext cx="2972553" cy="1725439"/>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Aligns items along the main axis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.container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justify-content: flex-start;    /* default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justify-content: flex-end;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justify-content: center;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justify-content: space-between;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justify-content: space-around;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justify-content: space-evenly;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14" name="Text 11"/>
          <p:cNvSpPr/>
          <p:nvPr/>
        </p:nvSpPr>
        <p:spPr>
          <a:xfrm>
            <a:off x="407194" y="8761977"/>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align-items</a:t>
            </a:r>
            <a:endParaRPr lang="en-US" sz="1013" dirty="0"/>
          </a:p>
        </p:txBody>
      </p:sp>
      <p:sp>
        <p:nvSpPr>
          <p:cNvPr id="15" name="Shape 12"/>
          <p:cNvSpPr/>
          <p:nvPr/>
        </p:nvSpPr>
        <p:spPr>
          <a:xfrm>
            <a:off x="407194" y="9069158"/>
            <a:ext cx="3929063" cy="1837953"/>
          </a:xfrm>
          <a:prstGeom prst="rect">
            <a:avLst/>
          </a:prstGeom>
          <a:solidFill>
            <a:srgbClr val="F8F8F8"/>
          </a:solidFill>
          <a:ln w="99">
            <a:solidFill>
              <a:srgbClr val="DDDDDD"/>
            </a:solidFill>
            <a:prstDash val="solid"/>
          </a:ln>
        </p:spPr>
        <p:txBody>
          <a:bodyPr/>
          <a:lstStyle/>
          <a:p>
            <a:endParaRPr lang="en-US"/>
          </a:p>
        </p:txBody>
      </p:sp>
      <p:sp>
        <p:nvSpPr>
          <p:cNvPr id="16" name="Text 13"/>
          <p:cNvSpPr/>
          <p:nvPr/>
        </p:nvSpPr>
        <p:spPr>
          <a:xfrm>
            <a:off x="514350" y="9224535"/>
            <a:ext cx="2663921" cy="1524270"/>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Aligns items along the cross axis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.container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align-items: stretch;      /* default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align-items: flex-start;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align-items: flex-end;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align-items: center;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align-items: baseline;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17" name="Text 14"/>
          <p:cNvSpPr/>
          <p:nvPr/>
        </p:nvSpPr>
        <p:spPr>
          <a:xfrm>
            <a:off x="468630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Item Properties</a:t>
            </a:r>
            <a:endParaRPr lang="en-US" sz="1125" dirty="0"/>
          </a:p>
        </p:txBody>
      </p:sp>
      <p:sp>
        <p:nvSpPr>
          <p:cNvPr id="18" name="Text 15"/>
          <p:cNvSpPr/>
          <p:nvPr/>
        </p:nvSpPr>
        <p:spPr>
          <a:xfrm>
            <a:off x="480774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flex-grow</a:t>
            </a:r>
            <a:endParaRPr lang="en-US" sz="1013" dirty="0"/>
          </a:p>
        </p:txBody>
      </p:sp>
      <p:sp>
        <p:nvSpPr>
          <p:cNvPr id="19" name="Shape 16"/>
          <p:cNvSpPr/>
          <p:nvPr/>
        </p:nvSpPr>
        <p:spPr>
          <a:xfrm>
            <a:off x="4807744" y="1685925"/>
            <a:ext cx="3929063" cy="1435615"/>
          </a:xfrm>
          <a:prstGeom prst="rect">
            <a:avLst/>
          </a:prstGeom>
          <a:solidFill>
            <a:srgbClr val="F8F8F8"/>
          </a:solidFill>
          <a:ln w="99">
            <a:solidFill>
              <a:srgbClr val="DDDDDD"/>
            </a:solidFill>
            <a:prstDash val="solid"/>
          </a:ln>
        </p:spPr>
        <p:txBody>
          <a:bodyPr/>
          <a:lstStyle/>
          <a:p>
            <a:endParaRPr lang="en-US"/>
          </a:p>
        </p:txBody>
      </p:sp>
      <p:sp>
        <p:nvSpPr>
          <p:cNvPr id="20" name="Text 17"/>
          <p:cNvSpPr/>
          <p:nvPr/>
        </p:nvSpPr>
        <p:spPr>
          <a:xfrm>
            <a:off x="4914900" y="1841302"/>
            <a:ext cx="3713243" cy="112193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Ability to grow if necessary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.item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flex-grow: 0;    /* default - does not grow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flex-grow: 1; */   /* grows to fill space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flex-grow: 2; */   /* grows twice as much as others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21" name="Text 18"/>
          <p:cNvSpPr/>
          <p:nvPr/>
        </p:nvSpPr>
        <p:spPr>
          <a:xfrm>
            <a:off x="4807744" y="3571596"/>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flex-shrink</a:t>
            </a:r>
            <a:endParaRPr lang="en-US" sz="1013" dirty="0"/>
          </a:p>
        </p:txBody>
      </p:sp>
      <p:sp>
        <p:nvSpPr>
          <p:cNvPr id="22" name="Shape 19"/>
          <p:cNvSpPr/>
          <p:nvPr/>
        </p:nvSpPr>
        <p:spPr>
          <a:xfrm>
            <a:off x="4807744" y="3878777"/>
            <a:ext cx="3929063" cy="1435615"/>
          </a:xfrm>
          <a:prstGeom prst="rect">
            <a:avLst/>
          </a:prstGeom>
          <a:solidFill>
            <a:srgbClr val="F8F8F8"/>
          </a:solidFill>
          <a:ln w="99">
            <a:solidFill>
              <a:srgbClr val="DDDDDD"/>
            </a:solidFill>
            <a:prstDash val="solid"/>
          </a:ln>
        </p:spPr>
        <p:txBody>
          <a:bodyPr/>
          <a:lstStyle/>
          <a:p>
            <a:endParaRPr lang="en-US"/>
          </a:p>
        </p:txBody>
      </p:sp>
      <p:sp>
        <p:nvSpPr>
          <p:cNvPr id="23" name="Text 20"/>
          <p:cNvSpPr/>
          <p:nvPr/>
        </p:nvSpPr>
        <p:spPr>
          <a:xfrm>
            <a:off x="4914900" y="4034154"/>
            <a:ext cx="3342884" cy="112193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Ability to shrink if necessary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.item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flex-shrink: 1;    /* default - can shrink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flex-shrink: 0; */   /* cannot shrink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flex-shrink: 2; */   /* shrinks twice as much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24" name="Text 21"/>
          <p:cNvSpPr/>
          <p:nvPr/>
        </p:nvSpPr>
        <p:spPr>
          <a:xfrm>
            <a:off x="4807744" y="5764448"/>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flex-basis</a:t>
            </a:r>
            <a:endParaRPr lang="en-US" sz="1013" dirty="0"/>
          </a:p>
        </p:txBody>
      </p:sp>
      <p:sp>
        <p:nvSpPr>
          <p:cNvPr id="25" name="Shape 22"/>
          <p:cNvSpPr/>
          <p:nvPr/>
        </p:nvSpPr>
        <p:spPr>
          <a:xfrm>
            <a:off x="4807744" y="6071629"/>
            <a:ext cx="3929063" cy="1435615"/>
          </a:xfrm>
          <a:prstGeom prst="rect">
            <a:avLst/>
          </a:prstGeom>
          <a:solidFill>
            <a:srgbClr val="F8F8F8"/>
          </a:solidFill>
          <a:ln w="99">
            <a:solidFill>
              <a:srgbClr val="DDDDDD"/>
            </a:solidFill>
            <a:prstDash val="solid"/>
          </a:ln>
        </p:spPr>
        <p:txBody>
          <a:bodyPr/>
          <a:lstStyle/>
          <a:p>
            <a:endParaRPr lang="en-US"/>
          </a:p>
        </p:txBody>
      </p:sp>
      <p:sp>
        <p:nvSpPr>
          <p:cNvPr id="26" name="Text 23"/>
          <p:cNvSpPr/>
          <p:nvPr/>
        </p:nvSpPr>
        <p:spPr>
          <a:xfrm>
            <a:off x="4914900" y="6227006"/>
            <a:ext cx="3404611" cy="112193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Default size before growing/shrinking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.item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flex-basis: auto;    /* default - use item's size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flex-basis: 0; */      /* start from zero size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flex-basis: 200px; */  /* start from 200px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27" name="Text 24"/>
          <p:cNvSpPr/>
          <p:nvPr/>
        </p:nvSpPr>
        <p:spPr>
          <a:xfrm>
            <a:off x="4807744" y="7957300"/>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flex (shorthand)</a:t>
            </a:r>
            <a:endParaRPr lang="en-US" sz="1013" dirty="0"/>
          </a:p>
        </p:txBody>
      </p:sp>
      <p:sp>
        <p:nvSpPr>
          <p:cNvPr id="28" name="Shape 25"/>
          <p:cNvSpPr/>
          <p:nvPr/>
        </p:nvSpPr>
        <p:spPr>
          <a:xfrm>
            <a:off x="4807744" y="8264482"/>
            <a:ext cx="3929063" cy="1636784"/>
          </a:xfrm>
          <a:prstGeom prst="rect">
            <a:avLst/>
          </a:prstGeom>
          <a:solidFill>
            <a:srgbClr val="F8F8F8"/>
          </a:solidFill>
          <a:ln w="99">
            <a:solidFill>
              <a:srgbClr val="DDDDDD"/>
            </a:solidFill>
            <a:prstDash val="solid"/>
          </a:ln>
        </p:spPr>
        <p:txBody>
          <a:bodyPr/>
          <a:lstStyle/>
          <a:p>
            <a:endParaRPr lang="en-US"/>
          </a:p>
        </p:txBody>
      </p:sp>
      <p:sp>
        <p:nvSpPr>
          <p:cNvPr id="29" name="Text 26"/>
          <p:cNvSpPr/>
          <p:nvPr/>
        </p:nvSpPr>
        <p:spPr>
          <a:xfrm>
            <a:off x="4914900" y="8419858"/>
            <a:ext cx="3342884" cy="1323101"/>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Shorthand for grow, shrink, and basis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.item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flex: 0 1 auto;    /* default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flex: 1; */         /* same as flex: 1 1 0%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flex: auto; */      /* same as flex: 1 1 auto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flex: none; */      /* same as flex: 0 0 auto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30" name="Text 27"/>
          <p:cNvSpPr/>
          <p:nvPr/>
        </p:nvSpPr>
        <p:spPr>
          <a:xfrm>
            <a:off x="4807744" y="10351322"/>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align-self</a:t>
            </a:r>
            <a:endParaRPr lang="en-US" sz="1013" dirty="0"/>
          </a:p>
        </p:txBody>
      </p:sp>
      <p:sp>
        <p:nvSpPr>
          <p:cNvPr id="31" name="Shape 28"/>
          <p:cNvSpPr/>
          <p:nvPr/>
        </p:nvSpPr>
        <p:spPr>
          <a:xfrm>
            <a:off x="4807744" y="10658503"/>
            <a:ext cx="3929063" cy="1837953"/>
          </a:xfrm>
          <a:prstGeom prst="rect">
            <a:avLst/>
          </a:prstGeom>
          <a:solidFill>
            <a:srgbClr val="F8F8F8"/>
          </a:solidFill>
          <a:ln w="99">
            <a:solidFill>
              <a:srgbClr val="DDDDDD"/>
            </a:solidFill>
            <a:prstDash val="solid"/>
          </a:ln>
        </p:spPr>
        <p:txBody>
          <a:bodyPr/>
          <a:lstStyle/>
          <a:p>
            <a:endParaRPr lang="en-US"/>
          </a:p>
        </p:txBody>
      </p:sp>
      <p:sp>
        <p:nvSpPr>
          <p:cNvPr id="32" name="Text 29"/>
          <p:cNvSpPr/>
          <p:nvPr/>
        </p:nvSpPr>
        <p:spPr>
          <a:xfrm>
            <a:off x="4914900" y="10813879"/>
            <a:ext cx="3836696" cy="1524270"/>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Override alignment for specific items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.item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align-self: auto;       /* default - inherit from parent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align-self: flex-start;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align-self: flex-end;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align-self: center;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align-self: stretch;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33" name="Text 30"/>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34" name="Text 31"/>
          <p:cNvSpPr/>
          <p:nvPr/>
        </p:nvSpPr>
        <p:spPr>
          <a:xfrm>
            <a:off x="1086185" y="4865982"/>
            <a:ext cx="1534818"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MDN - CSS Flexible Box Layout</a:t>
            </a:r>
            <a:endParaRPr lang="en-US" sz="810" dirty="0"/>
          </a:p>
        </p:txBody>
      </p:sp>
      <p:sp>
        <p:nvSpPr>
          <p:cNvPr id="35" name="Text 32"/>
          <p:cNvSpPr/>
          <p:nvPr/>
        </p:nvSpPr>
        <p:spPr>
          <a:xfrm>
            <a:off x="2549565"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36" name="Text 33"/>
          <p:cNvSpPr/>
          <p:nvPr/>
        </p:nvSpPr>
        <p:spPr>
          <a:xfrm>
            <a:off x="2633449" y="4865982"/>
            <a:ext cx="2011189"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CSS-Tricks - A Complete Guide to Flexbox</a:t>
            </a:r>
            <a:endParaRPr lang="en-US" sz="8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13814924"/>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Practice: Flexbox</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Exercise 1: Create a Centered Card</a:t>
            </a:r>
            <a:endParaRPr lang="en-US" sz="1125" dirty="0"/>
          </a:p>
        </p:txBody>
      </p:sp>
      <p:sp>
        <p:nvSpPr>
          <p:cNvPr id="5" name="Text 2"/>
          <p:cNvSpPr/>
          <p:nvPr/>
        </p:nvSpPr>
        <p:spPr>
          <a:xfrm>
            <a:off x="40719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HTML Structure</a:t>
            </a:r>
            <a:endParaRPr lang="en-US" sz="1013" dirty="0"/>
          </a:p>
        </p:txBody>
      </p:sp>
      <p:sp>
        <p:nvSpPr>
          <p:cNvPr id="6" name="Shape 3"/>
          <p:cNvSpPr/>
          <p:nvPr/>
        </p:nvSpPr>
        <p:spPr>
          <a:xfrm>
            <a:off x="407194" y="1685925"/>
            <a:ext cx="3929063" cy="1837953"/>
          </a:xfrm>
          <a:prstGeom prst="rect">
            <a:avLst/>
          </a:prstGeom>
          <a:solidFill>
            <a:srgbClr val="F8F8F8"/>
          </a:solidFill>
          <a:ln w="99">
            <a:solidFill>
              <a:srgbClr val="DDDDDD"/>
            </a:solidFill>
            <a:prstDash val="solid"/>
          </a:ln>
        </p:spPr>
        <p:txBody>
          <a:bodyPr/>
          <a:lstStyle/>
          <a:p>
            <a:endParaRPr lang="en-US"/>
          </a:p>
        </p:txBody>
      </p:sp>
      <p:sp>
        <p:nvSpPr>
          <p:cNvPr id="7" name="Text 4"/>
          <p:cNvSpPr/>
          <p:nvPr/>
        </p:nvSpPr>
        <p:spPr>
          <a:xfrm>
            <a:off x="514350" y="1841302"/>
            <a:ext cx="3342884" cy="1524270"/>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&lt;div class="container"&gt;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class="card"&gt;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&lt;h2&gt;Card Title&lt;/h2&gt;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&lt;p&gt;This is a card content that needs to be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centered both horizontally and vertically.&lt;/p&gt;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&lt;button&gt;Click Me&lt;/button&gt;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&lt;/div&gt;</a:t>
            </a:r>
            <a:endParaRPr lang="en-US" sz="810" dirty="0"/>
          </a:p>
        </p:txBody>
      </p:sp>
      <p:sp>
        <p:nvSpPr>
          <p:cNvPr id="8" name="Text 5"/>
          <p:cNvSpPr/>
          <p:nvPr/>
        </p:nvSpPr>
        <p:spPr>
          <a:xfrm>
            <a:off x="407194" y="403108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CSS Solution</a:t>
            </a:r>
            <a:endParaRPr lang="en-US" sz="1013" dirty="0"/>
          </a:p>
        </p:txBody>
      </p:sp>
      <p:sp>
        <p:nvSpPr>
          <p:cNvPr id="9" name="Shape 6"/>
          <p:cNvSpPr/>
          <p:nvPr/>
        </p:nvSpPr>
        <p:spPr>
          <a:xfrm>
            <a:off x="407194" y="4338265"/>
            <a:ext cx="3929063" cy="5056659"/>
          </a:xfrm>
          <a:prstGeom prst="rect">
            <a:avLst/>
          </a:prstGeom>
          <a:solidFill>
            <a:srgbClr val="F8F8F8"/>
          </a:solidFill>
          <a:ln w="99">
            <a:solidFill>
              <a:srgbClr val="DDDDDD"/>
            </a:solidFill>
            <a:prstDash val="solid"/>
          </a:ln>
        </p:spPr>
        <p:txBody>
          <a:bodyPr/>
          <a:lstStyle/>
          <a:p>
            <a:endParaRPr lang="en-US"/>
          </a:p>
        </p:txBody>
      </p:sp>
      <p:sp>
        <p:nvSpPr>
          <p:cNvPr id="10" name="Text 7"/>
          <p:cNvSpPr/>
          <p:nvPr/>
        </p:nvSpPr>
        <p:spPr>
          <a:xfrm>
            <a:off x="514350" y="4493642"/>
            <a:ext cx="1676298" cy="4742976"/>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.container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display: flex;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justify-content: center;</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align-items: center;</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height: 100vh;</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.card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width: 300px;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padding: 20px;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border: 1px solid #ccc;</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border-radius: 8px;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text-align: center;</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.card button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margin-top: 10px;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padding: 8px 16px;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background-color: #333;</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color: white;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border: none;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border-radius: 4px;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cursor: pointer;</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11" name="Text 8"/>
          <p:cNvSpPr/>
          <p:nvPr/>
        </p:nvSpPr>
        <p:spPr>
          <a:xfrm>
            <a:off x="468630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Exercise 2: Build a Navigation Bar</a:t>
            </a:r>
            <a:endParaRPr lang="en-US" sz="1125" dirty="0"/>
          </a:p>
        </p:txBody>
      </p:sp>
      <p:sp>
        <p:nvSpPr>
          <p:cNvPr id="12" name="Text 9"/>
          <p:cNvSpPr/>
          <p:nvPr/>
        </p:nvSpPr>
        <p:spPr>
          <a:xfrm>
            <a:off x="480774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HTML Structure</a:t>
            </a:r>
            <a:endParaRPr lang="en-US" sz="1013" dirty="0"/>
          </a:p>
        </p:txBody>
      </p:sp>
      <p:sp>
        <p:nvSpPr>
          <p:cNvPr id="13" name="Shape 10"/>
          <p:cNvSpPr/>
          <p:nvPr/>
        </p:nvSpPr>
        <p:spPr>
          <a:xfrm>
            <a:off x="4807744" y="1685925"/>
            <a:ext cx="3929063" cy="2039122"/>
          </a:xfrm>
          <a:prstGeom prst="rect">
            <a:avLst/>
          </a:prstGeom>
          <a:solidFill>
            <a:srgbClr val="F8F8F8"/>
          </a:solidFill>
          <a:ln w="99">
            <a:solidFill>
              <a:srgbClr val="DDDDDD"/>
            </a:solidFill>
            <a:prstDash val="solid"/>
          </a:ln>
        </p:spPr>
        <p:txBody>
          <a:bodyPr/>
          <a:lstStyle/>
          <a:p>
            <a:endParaRPr lang="en-US"/>
          </a:p>
        </p:txBody>
      </p:sp>
      <p:sp>
        <p:nvSpPr>
          <p:cNvPr id="14" name="Text 11"/>
          <p:cNvSpPr/>
          <p:nvPr/>
        </p:nvSpPr>
        <p:spPr>
          <a:xfrm>
            <a:off x="4914900" y="1841302"/>
            <a:ext cx="2355289" cy="1725439"/>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&lt;nav class="navbar"&gt;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class="logo"&gt;Logo&lt;/div&gt;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&lt;ul class="nav-links"&gt;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&lt;li&gt;&lt;a href="#"&gt;Home&lt;/a&gt;&lt;/li&gt;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&lt;li&gt;&lt;a href="#"&gt;About&lt;/a&gt;&lt;/li&gt;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&lt;li&gt;&lt;a href="#"&gt;Services&lt;/a&gt;&lt;/li&gt;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&lt;li&gt;&lt;a href="#"&gt;Contact&lt;/a&gt;&lt;/li&gt;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&lt;/ul&gt;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&lt;/nav&gt;</a:t>
            </a:r>
            <a:endParaRPr lang="en-US" sz="810" dirty="0"/>
          </a:p>
        </p:txBody>
      </p:sp>
      <p:sp>
        <p:nvSpPr>
          <p:cNvPr id="15" name="Text 12"/>
          <p:cNvSpPr/>
          <p:nvPr/>
        </p:nvSpPr>
        <p:spPr>
          <a:xfrm>
            <a:off x="4807744" y="4232253"/>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CSS Solution</a:t>
            </a:r>
            <a:endParaRPr lang="en-US" sz="1013" dirty="0"/>
          </a:p>
        </p:txBody>
      </p:sp>
      <p:sp>
        <p:nvSpPr>
          <p:cNvPr id="16" name="Shape 13"/>
          <p:cNvSpPr/>
          <p:nvPr/>
        </p:nvSpPr>
        <p:spPr>
          <a:xfrm>
            <a:off x="4807744" y="4539435"/>
            <a:ext cx="3929063" cy="6867181"/>
          </a:xfrm>
          <a:prstGeom prst="rect">
            <a:avLst/>
          </a:prstGeom>
          <a:solidFill>
            <a:srgbClr val="F8F8F8"/>
          </a:solidFill>
          <a:ln w="99">
            <a:solidFill>
              <a:srgbClr val="DDDDDD"/>
            </a:solidFill>
            <a:prstDash val="solid"/>
          </a:ln>
        </p:spPr>
        <p:txBody>
          <a:bodyPr/>
          <a:lstStyle/>
          <a:p>
            <a:endParaRPr lang="en-US"/>
          </a:p>
        </p:txBody>
      </p:sp>
      <p:sp>
        <p:nvSpPr>
          <p:cNvPr id="17" name="Text 14"/>
          <p:cNvSpPr/>
          <p:nvPr/>
        </p:nvSpPr>
        <p:spPr>
          <a:xfrm>
            <a:off x="4914900" y="4694811"/>
            <a:ext cx="2108383" cy="6553498"/>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.navbar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display: flex;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justify-content: space-between;</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align-items: center;</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padding: 1rem 2rem;</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background-color: #f5f5f5;</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.logo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font-weight: bold;</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font-size: 1.5rem;</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.nav-links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display: flex;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list-style: none;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margin: 0;</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padding: 0;</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.nav-links li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margin-left: 1.5rem;</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.nav-links a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text-decoration: none;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color: #333;</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transition: color 0.3s ease;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.nav-links a:hover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color: #666;</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18" name="Shape 15"/>
          <p:cNvSpPr/>
          <p:nvPr/>
        </p:nvSpPr>
        <p:spPr>
          <a:xfrm>
            <a:off x="4686300" y="11792378"/>
            <a:ext cx="4171950" cy="1693934"/>
          </a:xfrm>
          <a:prstGeom prst="rect">
            <a:avLst/>
          </a:prstGeom>
          <a:solidFill>
            <a:srgbClr val="F3F4F6"/>
          </a:solidFill>
          <a:ln/>
        </p:spPr>
        <p:txBody>
          <a:bodyPr/>
          <a:lstStyle/>
          <a:p>
            <a:endParaRPr lang="en-US"/>
          </a:p>
        </p:txBody>
      </p:sp>
      <p:sp>
        <p:nvSpPr>
          <p:cNvPr id="19" name="Text 16"/>
          <p:cNvSpPr/>
          <p:nvPr/>
        </p:nvSpPr>
        <p:spPr>
          <a:xfrm>
            <a:off x="4800600" y="11906678"/>
            <a:ext cx="4014788"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Challenge:</a:t>
            </a:r>
            <a:endParaRPr lang="en-US" sz="990" dirty="0"/>
          </a:p>
        </p:txBody>
      </p:sp>
      <p:sp>
        <p:nvSpPr>
          <p:cNvPr id="20" name="Text 17"/>
          <p:cNvSpPr/>
          <p:nvPr/>
        </p:nvSpPr>
        <p:spPr>
          <a:xfrm>
            <a:off x="4800600" y="12164997"/>
            <a:ext cx="4014788"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Create a simple layout with:</a:t>
            </a:r>
            <a:endParaRPr lang="en-US" sz="990" dirty="0"/>
          </a:p>
        </p:txBody>
      </p:sp>
      <p:sp>
        <p:nvSpPr>
          <p:cNvPr id="21" name="Text 18"/>
          <p:cNvSpPr/>
          <p:nvPr/>
        </p:nvSpPr>
        <p:spPr>
          <a:xfrm>
            <a:off x="4972050" y="12366166"/>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Header at the top</a:t>
            </a:r>
            <a:endParaRPr lang="en-US" sz="990" dirty="0"/>
          </a:p>
        </p:txBody>
      </p:sp>
      <p:sp>
        <p:nvSpPr>
          <p:cNvPr id="22" name="Text 19"/>
          <p:cNvSpPr/>
          <p:nvPr/>
        </p:nvSpPr>
        <p:spPr>
          <a:xfrm>
            <a:off x="4972050" y="12567335"/>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Main content in the middle</a:t>
            </a:r>
            <a:endParaRPr lang="en-US" sz="990" dirty="0"/>
          </a:p>
        </p:txBody>
      </p:sp>
      <p:sp>
        <p:nvSpPr>
          <p:cNvPr id="23" name="Text 20"/>
          <p:cNvSpPr/>
          <p:nvPr/>
        </p:nvSpPr>
        <p:spPr>
          <a:xfrm>
            <a:off x="4972050" y="12768504"/>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Footer at the bottom</a:t>
            </a:r>
            <a:endParaRPr lang="en-US" sz="990" dirty="0"/>
          </a:p>
        </p:txBody>
      </p:sp>
      <p:sp>
        <p:nvSpPr>
          <p:cNvPr id="24" name="Text 21"/>
          <p:cNvSpPr/>
          <p:nvPr/>
        </p:nvSpPr>
        <p:spPr>
          <a:xfrm>
            <a:off x="4972050" y="12969673"/>
            <a:ext cx="3843338" cy="402338"/>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Use flexbox to ensure the footer stays at the bottom even with minimal content</a:t>
            </a:r>
            <a:endParaRPr lang="en-US" sz="990" dirty="0"/>
          </a:p>
        </p:txBody>
      </p:sp>
      <p:sp>
        <p:nvSpPr>
          <p:cNvPr id="25" name="Text 22"/>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26" name="Text 23"/>
          <p:cNvSpPr/>
          <p:nvPr/>
        </p:nvSpPr>
        <p:spPr>
          <a:xfrm>
            <a:off x="1086185" y="4865982"/>
            <a:ext cx="2083826"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Flexbox Froggy - Interactive Learning Game</a:t>
            </a:r>
            <a:endParaRPr lang="en-US" sz="810" dirty="0"/>
          </a:p>
        </p:txBody>
      </p:sp>
      <p:sp>
        <p:nvSpPr>
          <p:cNvPr id="27" name="Text 24"/>
          <p:cNvSpPr/>
          <p:nvPr/>
        </p:nvSpPr>
        <p:spPr>
          <a:xfrm>
            <a:off x="3098574"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28" name="Text 25"/>
          <p:cNvSpPr/>
          <p:nvPr/>
        </p:nvSpPr>
        <p:spPr>
          <a:xfrm>
            <a:off x="3182457" y="4865982"/>
            <a:ext cx="1750079"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MDN - Typical Use Cases of Flexbox</a:t>
            </a:r>
            <a:endParaRPr lang="en-US" sz="81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6492832"/>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Session 1: Assessment</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Quick Quiz</a:t>
            </a:r>
            <a:endParaRPr lang="en-US" sz="1125" dirty="0"/>
          </a:p>
        </p:txBody>
      </p:sp>
      <p:sp>
        <p:nvSpPr>
          <p:cNvPr id="5" name="Text 2"/>
          <p:cNvSpPr/>
          <p:nvPr/>
        </p:nvSpPr>
        <p:spPr>
          <a:xfrm>
            <a:off x="407194" y="1378744"/>
            <a:ext cx="4000500"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1. What are the four components of the CSS box model?</a:t>
            </a:r>
            <a:endParaRPr lang="en-US" sz="990" dirty="0"/>
          </a:p>
        </p:txBody>
      </p:sp>
      <p:sp>
        <p:nvSpPr>
          <p:cNvPr id="6" name="Text 3"/>
          <p:cNvSpPr/>
          <p:nvPr/>
        </p:nvSpPr>
        <p:spPr>
          <a:xfrm>
            <a:off x="521494" y="1637063"/>
            <a:ext cx="3886200"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Answer: Content, Padding, Border, and Margin</a:t>
            </a:r>
            <a:endParaRPr lang="en-US" sz="990" dirty="0"/>
          </a:p>
        </p:txBody>
      </p:sp>
      <p:sp>
        <p:nvSpPr>
          <p:cNvPr id="7" name="Text 4"/>
          <p:cNvSpPr/>
          <p:nvPr/>
        </p:nvSpPr>
        <p:spPr>
          <a:xfrm>
            <a:off x="407194" y="2195419"/>
            <a:ext cx="4000500"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2. What is the difference between margin and padding?</a:t>
            </a:r>
            <a:endParaRPr lang="en-US" sz="990" dirty="0"/>
          </a:p>
        </p:txBody>
      </p:sp>
      <p:sp>
        <p:nvSpPr>
          <p:cNvPr id="8" name="Text 5"/>
          <p:cNvSpPr/>
          <p:nvPr/>
        </p:nvSpPr>
        <p:spPr>
          <a:xfrm>
            <a:off x="521494" y="2453739"/>
            <a:ext cx="3886200" cy="603507"/>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Answer: Padding is the space between content and border (inside the element), while margin is the space outside the border (between elements).</a:t>
            </a:r>
            <a:endParaRPr lang="en-US" sz="990" dirty="0"/>
          </a:p>
        </p:txBody>
      </p:sp>
      <p:sp>
        <p:nvSpPr>
          <p:cNvPr id="9" name="Text 6"/>
          <p:cNvSpPr/>
          <p:nvPr/>
        </p:nvSpPr>
        <p:spPr>
          <a:xfrm>
            <a:off x="407194" y="3414433"/>
            <a:ext cx="4000500"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3. How does box-sizing: border-box change the box model?</a:t>
            </a:r>
            <a:endParaRPr lang="en-US" sz="990" dirty="0"/>
          </a:p>
        </p:txBody>
      </p:sp>
      <p:sp>
        <p:nvSpPr>
          <p:cNvPr id="10" name="Text 7"/>
          <p:cNvSpPr/>
          <p:nvPr/>
        </p:nvSpPr>
        <p:spPr>
          <a:xfrm>
            <a:off x="521494" y="3672753"/>
            <a:ext cx="3886200"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Answer: It includes padding and border in the element's width and height calculations, making layout more predictable.</a:t>
            </a:r>
            <a:endParaRPr lang="en-US" sz="990" dirty="0"/>
          </a:p>
        </p:txBody>
      </p:sp>
      <p:sp>
        <p:nvSpPr>
          <p:cNvPr id="11" name="Text 8"/>
          <p:cNvSpPr/>
          <p:nvPr/>
        </p:nvSpPr>
        <p:spPr>
          <a:xfrm>
            <a:off x="407194" y="4432278"/>
            <a:ext cx="4000500" cy="402338"/>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4. What is the difference between position: relative and position: absolute?</a:t>
            </a:r>
            <a:endParaRPr lang="en-US" sz="990" dirty="0"/>
          </a:p>
        </p:txBody>
      </p:sp>
      <p:sp>
        <p:nvSpPr>
          <p:cNvPr id="12" name="Text 9"/>
          <p:cNvSpPr/>
          <p:nvPr/>
        </p:nvSpPr>
        <p:spPr>
          <a:xfrm>
            <a:off x="521494" y="4891767"/>
            <a:ext cx="3886200" cy="804676"/>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Answer: Relative positioning offsets an element from its normal position while keeping its space in the document flow. Absolute positioning removes the element from the document flow and positions it relative to its nearest positioned ancestor.</a:t>
            </a:r>
            <a:endParaRPr lang="en-US" sz="990" dirty="0"/>
          </a:p>
        </p:txBody>
      </p:sp>
      <p:sp>
        <p:nvSpPr>
          <p:cNvPr id="13" name="Text 10"/>
          <p:cNvSpPr/>
          <p:nvPr/>
        </p:nvSpPr>
        <p:spPr>
          <a:xfrm>
            <a:off x="4807744" y="1064419"/>
            <a:ext cx="4000500" cy="402338"/>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5. How do you center an element horizontally and vertically using flexbox?</a:t>
            </a:r>
            <a:endParaRPr lang="en-US" sz="990" dirty="0"/>
          </a:p>
        </p:txBody>
      </p:sp>
      <p:sp>
        <p:nvSpPr>
          <p:cNvPr id="14" name="Shape 11"/>
          <p:cNvSpPr/>
          <p:nvPr/>
        </p:nvSpPr>
        <p:spPr>
          <a:xfrm>
            <a:off x="4922044" y="1573913"/>
            <a:ext cx="3814763" cy="1234446"/>
          </a:xfrm>
          <a:prstGeom prst="rect">
            <a:avLst/>
          </a:prstGeom>
          <a:solidFill>
            <a:srgbClr val="F8F8F8"/>
          </a:solidFill>
          <a:ln w="99">
            <a:solidFill>
              <a:srgbClr val="DDDDDD"/>
            </a:solidFill>
            <a:prstDash val="solid"/>
          </a:ln>
        </p:spPr>
        <p:txBody>
          <a:bodyPr/>
          <a:lstStyle/>
          <a:p>
            <a:endParaRPr lang="en-US"/>
          </a:p>
        </p:txBody>
      </p:sp>
      <p:sp>
        <p:nvSpPr>
          <p:cNvPr id="15" name="Text 12"/>
          <p:cNvSpPr/>
          <p:nvPr/>
        </p:nvSpPr>
        <p:spPr>
          <a:xfrm>
            <a:off x="5029200" y="1729290"/>
            <a:ext cx="1676298" cy="92076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.container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display: flex;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justify-content: center;</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align-items: center;</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16" name="Text 13"/>
          <p:cNvSpPr/>
          <p:nvPr/>
        </p:nvSpPr>
        <p:spPr>
          <a:xfrm>
            <a:off x="4686300" y="3194121"/>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Key Takeaways from Session 1</a:t>
            </a:r>
            <a:endParaRPr lang="en-US" sz="1125" dirty="0"/>
          </a:p>
        </p:txBody>
      </p:sp>
      <p:sp>
        <p:nvSpPr>
          <p:cNvPr id="17" name="Text 14"/>
          <p:cNvSpPr/>
          <p:nvPr/>
        </p:nvSpPr>
        <p:spPr>
          <a:xfrm>
            <a:off x="4857750" y="3508446"/>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CSS controls the presentation and layout of web pages</a:t>
            </a:r>
            <a:endParaRPr lang="en-US" sz="990" dirty="0"/>
          </a:p>
        </p:txBody>
      </p:sp>
      <p:sp>
        <p:nvSpPr>
          <p:cNvPr id="18" name="Text 15"/>
          <p:cNvSpPr/>
          <p:nvPr/>
        </p:nvSpPr>
        <p:spPr>
          <a:xfrm>
            <a:off x="4857750" y="3709615"/>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The box model is fundamental to understanding CSS layout</a:t>
            </a:r>
            <a:endParaRPr lang="en-US" sz="990" dirty="0"/>
          </a:p>
        </p:txBody>
      </p:sp>
      <p:sp>
        <p:nvSpPr>
          <p:cNvPr id="19" name="Text 16"/>
          <p:cNvSpPr/>
          <p:nvPr/>
        </p:nvSpPr>
        <p:spPr>
          <a:xfrm>
            <a:off x="4857750" y="3939360"/>
            <a:ext cx="329924"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Use</a:t>
            </a:r>
            <a:endParaRPr lang="en-US" sz="990" dirty="0"/>
          </a:p>
        </p:txBody>
      </p:sp>
      <p:sp>
        <p:nvSpPr>
          <p:cNvPr id="20" name="Text 17"/>
          <p:cNvSpPr/>
          <p:nvPr/>
        </p:nvSpPr>
        <p:spPr>
          <a:xfrm>
            <a:off x="5116237" y="3969720"/>
            <a:ext cx="1429420" cy="116086"/>
          </a:xfrm>
          <a:prstGeom prst="rect">
            <a:avLst/>
          </a:prstGeom>
          <a:noFill/>
          <a:ln/>
        </p:spPr>
        <p:txBody>
          <a:bodyPr wrap="squar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box-sizing: border-box</a:t>
            </a:r>
            <a:endParaRPr lang="en-US" sz="810" dirty="0"/>
          </a:p>
        </p:txBody>
      </p:sp>
      <p:sp>
        <p:nvSpPr>
          <p:cNvPr id="21" name="Text 18"/>
          <p:cNvSpPr/>
          <p:nvPr/>
        </p:nvSpPr>
        <p:spPr>
          <a:xfrm>
            <a:off x="6474219" y="3939360"/>
            <a:ext cx="1391943"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for more intuitive sizing</a:t>
            </a:r>
            <a:endParaRPr lang="en-US" sz="990" dirty="0"/>
          </a:p>
        </p:txBody>
      </p:sp>
      <p:sp>
        <p:nvSpPr>
          <p:cNvPr id="22" name="Text 19"/>
          <p:cNvSpPr/>
          <p:nvPr/>
        </p:nvSpPr>
        <p:spPr>
          <a:xfrm>
            <a:off x="4857750" y="4111954"/>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Different positioning methods serve different layout needs</a:t>
            </a:r>
            <a:endParaRPr lang="en-US" sz="990" dirty="0"/>
          </a:p>
        </p:txBody>
      </p:sp>
      <p:sp>
        <p:nvSpPr>
          <p:cNvPr id="23" name="Text 20"/>
          <p:cNvSpPr/>
          <p:nvPr/>
        </p:nvSpPr>
        <p:spPr>
          <a:xfrm>
            <a:off x="4857750" y="4313123"/>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Flexbox simplifies many common layout tasks</a:t>
            </a:r>
            <a:endParaRPr lang="en-US" sz="990" dirty="0"/>
          </a:p>
        </p:txBody>
      </p:sp>
      <p:sp>
        <p:nvSpPr>
          <p:cNvPr id="24" name="Shape 21"/>
          <p:cNvSpPr/>
          <p:nvPr/>
        </p:nvSpPr>
        <p:spPr>
          <a:xfrm>
            <a:off x="4686300" y="4685742"/>
            <a:ext cx="4171950" cy="1492765"/>
          </a:xfrm>
          <a:prstGeom prst="rect">
            <a:avLst/>
          </a:prstGeom>
          <a:solidFill>
            <a:srgbClr val="F3F4F6"/>
          </a:solidFill>
          <a:ln/>
        </p:spPr>
        <p:txBody>
          <a:bodyPr/>
          <a:lstStyle/>
          <a:p>
            <a:endParaRPr lang="en-US"/>
          </a:p>
        </p:txBody>
      </p:sp>
      <p:sp>
        <p:nvSpPr>
          <p:cNvPr id="25" name="Text 22"/>
          <p:cNvSpPr/>
          <p:nvPr/>
        </p:nvSpPr>
        <p:spPr>
          <a:xfrm>
            <a:off x="4800600" y="4800042"/>
            <a:ext cx="4014788"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Homework Assignment:</a:t>
            </a:r>
            <a:endParaRPr lang="en-US" sz="990" dirty="0"/>
          </a:p>
        </p:txBody>
      </p:sp>
      <p:sp>
        <p:nvSpPr>
          <p:cNvPr id="26" name="Text 23"/>
          <p:cNvSpPr/>
          <p:nvPr/>
        </p:nvSpPr>
        <p:spPr>
          <a:xfrm>
            <a:off x="4800600" y="5058361"/>
            <a:ext cx="4014788"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Create a simple webpage with:</a:t>
            </a:r>
            <a:endParaRPr lang="en-US" sz="990" dirty="0"/>
          </a:p>
        </p:txBody>
      </p:sp>
      <p:sp>
        <p:nvSpPr>
          <p:cNvPr id="27" name="Text 24"/>
          <p:cNvSpPr/>
          <p:nvPr/>
        </p:nvSpPr>
        <p:spPr>
          <a:xfrm>
            <a:off x="4972050" y="5259530"/>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 header with navigation links using flexbox</a:t>
            </a:r>
            <a:endParaRPr lang="en-US" sz="990" dirty="0"/>
          </a:p>
        </p:txBody>
      </p:sp>
      <p:sp>
        <p:nvSpPr>
          <p:cNvPr id="28" name="Text 25"/>
          <p:cNvSpPr/>
          <p:nvPr/>
        </p:nvSpPr>
        <p:spPr>
          <a:xfrm>
            <a:off x="4972050" y="5460699"/>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 main content area with at least two columns</a:t>
            </a:r>
            <a:endParaRPr lang="en-US" sz="990" dirty="0"/>
          </a:p>
        </p:txBody>
      </p:sp>
      <p:sp>
        <p:nvSpPr>
          <p:cNvPr id="29" name="Text 26"/>
          <p:cNvSpPr/>
          <p:nvPr/>
        </p:nvSpPr>
        <p:spPr>
          <a:xfrm>
            <a:off x="4972050" y="5661868"/>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 card component with proper padding and border</a:t>
            </a:r>
            <a:endParaRPr lang="en-US" sz="990" dirty="0"/>
          </a:p>
        </p:txBody>
      </p:sp>
      <p:sp>
        <p:nvSpPr>
          <p:cNvPr id="30" name="Text 27"/>
          <p:cNvSpPr/>
          <p:nvPr/>
        </p:nvSpPr>
        <p:spPr>
          <a:xfrm>
            <a:off x="4972050" y="5863037"/>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 footer that stays at the bottom of the page</a:t>
            </a:r>
            <a:endParaRPr lang="en-US" sz="990" dirty="0"/>
          </a:p>
        </p:txBody>
      </p:sp>
      <p:sp>
        <p:nvSpPr>
          <p:cNvPr id="31" name="Text 28"/>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32" name="Text 29"/>
          <p:cNvSpPr/>
          <p:nvPr/>
        </p:nvSpPr>
        <p:spPr>
          <a:xfrm>
            <a:off x="1086185" y="4865982"/>
            <a:ext cx="945989"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MDN - CSS Layout</a:t>
            </a:r>
            <a:endParaRPr lang="en-US" sz="810" dirty="0"/>
          </a:p>
        </p:txBody>
      </p:sp>
      <p:sp>
        <p:nvSpPr>
          <p:cNvPr id="33" name="Text 30"/>
          <p:cNvSpPr/>
          <p:nvPr/>
        </p:nvSpPr>
        <p:spPr>
          <a:xfrm>
            <a:off x="1960736"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34" name="Text 31"/>
          <p:cNvSpPr/>
          <p:nvPr/>
        </p:nvSpPr>
        <p:spPr>
          <a:xfrm>
            <a:off x="2044619" y="4865982"/>
            <a:ext cx="1004925"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CSS-Tricks - Guides</a:t>
            </a:r>
            <a:endParaRPr lang="en-US" sz="81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428692"/>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CSS Grid Layout</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What is CSS Grid?</a:t>
            </a:r>
            <a:endParaRPr lang="en-US" sz="1125" dirty="0"/>
          </a:p>
        </p:txBody>
      </p:sp>
      <p:sp>
        <p:nvSpPr>
          <p:cNvPr id="5" name="Text 2"/>
          <p:cNvSpPr/>
          <p:nvPr/>
        </p:nvSpPr>
        <p:spPr>
          <a:xfrm>
            <a:off x="285750" y="1257300"/>
            <a:ext cx="4243388"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CSS Grid Layout is a two-dimensional layout system designed for organizing content in rows and columns.</a:t>
            </a:r>
            <a:endParaRPr lang="en-US" sz="990" dirty="0"/>
          </a:p>
        </p:txBody>
      </p:sp>
      <p:sp>
        <p:nvSpPr>
          <p:cNvPr id="6" name="Text 3"/>
          <p:cNvSpPr/>
          <p:nvPr/>
        </p:nvSpPr>
        <p:spPr>
          <a:xfrm>
            <a:off x="285750" y="1831088"/>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Key Concepts:</a:t>
            </a:r>
            <a:endParaRPr lang="en-US" sz="1013" dirty="0"/>
          </a:p>
        </p:txBody>
      </p:sp>
      <p:sp>
        <p:nvSpPr>
          <p:cNvPr id="7" name="Text 4"/>
          <p:cNvSpPr/>
          <p:nvPr/>
        </p:nvSpPr>
        <p:spPr>
          <a:xfrm>
            <a:off x="457200" y="2116838"/>
            <a:ext cx="993372"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Grid Container:</a:t>
            </a:r>
            <a:endParaRPr lang="en-US" sz="990" dirty="0"/>
          </a:p>
        </p:txBody>
      </p:sp>
      <p:sp>
        <p:nvSpPr>
          <p:cNvPr id="8" name="Text 5"/>
          <p:cNvSpPr/>
          <p:nvPr/>
        </p:nvSpPr>
        <p:spPr>
          <a:xfrm>
            <a:off x="1379134" y="2116838"/>
            <a:ext cx="1252333"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Parent element with</a:t>
            </a:r>
            <a:endParaRPr lang="en-US" sz="990" dirty="0"/>
          </a:p>
        </p:txBody>
      </p:sp>
      <p:sp>
        <p:nvSpPr>
          <p:cNvPr id="9" name="Text 6"/>
          <p:cNvSpPr/>
          <p:nvPr/>
        </p:nvSpPr>
        <p:spPr>
          <a:xfrm>
            <a:off x="2560030" y="2147199"/>
            <a:ext cx="873882"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display: grid</a:t>
            </a:r>
            <a:endParaRPr lang="en-US" sz="810" dirty="0"/>
          </a:p>
        </p:txBody>
      </p:sp>
      <p:sp>
        <p:nvSpPr>
          <p:cNvPr id="10" name="Text 7"/>
          <p:cNvSpPr/>
          <p:nvPr/>
        </p:nvSpPr>
        <p:spPr>
          <a:xfrm>
            <a:off x="457200" y="2318007"/>
            <a:ext cx="735081"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Grid Items:</a:t>
            </a:r>
            <a:endParaRPr lang="en-US" sz="990" dirty="0"/>
          </a:p>
        </p:txBody>
      </p:sp>
      <p:sp>
        <p:nvSpPr>
          <p:cNvPr id="11" name="Text 8"/>
          <p:cNvSpPr/>
          <p:nvPr/>
        </p:nvSpPr>
        <p:spPr>
          <a:xfrm>
            <a:off x="1120843" y="2318007"/>
            <a:ext cx="2055921"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Direct children of the grid container</a:t>
            </a:r>
            <a:endParaRPr lang="en-US" sz="990" dirty="0"/>
          </a:p>
        </p:txBody>
      </p:sp>
      <p:sp>
        <p:nvSpPr>
          <p:cNvPr id="12" name="Text 9"/>
          <p:cNvSpPr/>
          <p:nvPr/>
        </p:nvSpPr>
        <p:spPr>
          <a:xfrm>
            <a:off x="457200" y="2519176"/>
            <a:ext cx="734997"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Grid Lines:</a:t>
            </a:r>
            <a:endParaRPr lang="en-US" sz="990" dirty="0"/>
          </a:p>
        </p:txBody>
      </p:sp>
      <p:sp>
        <p:nvSpPr>
          <p:cNvPr id="13" name="Text 10"/>
          <p:cNvSpPr/>
          <p:nvPr/>
        </p:nvSpPr>
        <p:spPr>
          <a:xfrm>
            <a:off x="1120759" y="2519176"/>
            <a:ext cx="2586958"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Dividing lines that make up the grid structure</a:t>
            </a:r>
            <a:endParaRPr lang="en-US" sz="990" dirty="0"/>
          </a:p>
        </p:txBody>
      </p:sp>
      <p:sp>
        <p:nvSpPr>
          <p:cNvPr id="14" name="Text 11"/>
          <p:cNvSpPr/>
          <p:nvPr/>
        </p:nvSpPr>
        <p:spPr>
          <a:xfrm>
            <a:off x="457200" y="2720346"/>
            <a:ext cx="805095"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Grid Tracks:</a:t>
            </a:r>
            <a:endParaRPr lang="en-US" sz="990" dirty="0"/>
          </a:p>
        </p:txBody>
      </p:sp>
      <p:sp>
        <p:nvSpPr>
          <p:cNvPr id="15" name="Text 12"/>
          <p:cNvSpPr/>
          <p:nvPr/>
        </p:nvSpPr>
        <p:spPr>
          <a:xfrm>
            <a:off x="1190858" y="2720346"/>
            <a:ext cx="1762441"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Rows and columns of the grid</a:t>
            </a:r>
            <a:endParaRPr lang="en-US" sz="990" dirty="0"/>
          </a:p>
        </p:txBody>
      </p:sp>
      <p:sp>
        <p:nvSpPr>
          <p:cNvPr id="16" name="Text 13"/>
          <p:cNvSpPr/>
          <p:nvPr/>
        </p:nvSpPr>
        <p:spPr>
          <a:xfrm>
            <a:off x="457200" y="2921515"/>
            <a:ext cx="707148"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Grid Cells:</a:t>
            </a:r>
            <a:endParaRPr lang="en-US" sz="990" dirty="0"/>
          </a:p>
        </p:txBody>
      </p:sp>
      <p:sp>
        <p:nvSpPr>
          <p:cNvPr id="17" name="Text 14"/>
          <p:cNvSpPr/>
          <p:nvPr/>
        </p:nvSpPr>
        <p:spPr>
          <a:xfrm>
            <a:off x="1092910" y="2921515"/>
            <a:ext cx="2293730"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Individual units where content is placed</a:t>
            </a:r>
            <a:endParaRPr lang="en-US" sz="990" dirty="0"/>
          </a:p>
        </p:txBody>
      </p:sp>
      <p:sp>
        <p:nvSpPr>
          <p:cNvPr id="18" name="Text 15"/>
          <p:cNvSpPr/>
          <p:nvPr/>
        </p:nvSpPr>
        <p:spPr>
          <a:xfrm>
            <a:off x="457200" y="3122684"/>
            <a:ext cx="751461"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Grid Areas:</a:t>
            </a:r>
            <a:endParaRPr lang="en-US" sz="990" dirty="0"/>
          </a:p>
        </p:txBody>
      </p:sp>
      <p:sp>
        <p:nvSpPr>
          <p:cNvPr id="19" name="Text 16"/>
          <p:cNvSpPr/>
          <p:nvPr/>
        </p:nvSpPr>
        <p:spPr>
          <a:xfrm>
            <a:off x="1137224" y="3122684"/>
            <a:ext cx="2635932"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Rectangular spaces made up of multiple cells</a:t>
            </a:r>
            <a:endParaRPr lang="en-US" sz="990" dirty="0"/>
          </a:p>
        </p:txBody>
      </p:sp>
      <p:sp>
        <p:nvSpPr>
          <p:cNvPr id="20" name="Shape 17"/>
          <p:cNvSpPr/>
          <p:nvPr/>
        </p:nvSpPr>
        <p:spPr>
          <a:xfrm>
            <a:off x="407194" y="3695328"/>
            <a:ext cx="3929063" cy="1033276"/>
          </a:xfrm>
          <a:prstGeom prst="rect">
            <a:avLst/>
          </a:prstGeom>
          <a:solidFill>
            <a:srgbClr val="F8F8F8"/>
          </a:solidFill>
          <a:ln w="99">
            <a:solidFill>
              <a:srgbClr val="DDDDDD"/>
            </a:solidFill>
            <a:prstDash val="solid"/>
          </a:ln>
        </p:spPr>
        <p:txBody>
          <a:bodyPr/>
          <a:lstStyle/>
          <a:p>
            <a:endParaRPr lang="en-US"/>
          </a:p>
        </p:txBody>
      </p:sp>
      <p:sp>
        <p:nvSpPr>
          <p:cNvPr id="21" name="Text 18"/>
          <p:cNvSpPr/>
          <p:nvPr/>
        </p:nvSpPr>
        <p:spPr>
          <a:xfrm>
            <a:off x="514350" y="3850704"/>
            <a:ext cx="1676298" cy="719593"/>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Basic Grid Container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.container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display: grid;</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22" name="Text 19"/>
          <p:cNvSpPr/>
          <p:nvPr/>
        </p:nvSpPr>
        <p:spPr>
          <a:xfrm>
            <a:off x="468630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Why Use CSS Grid?</a:t>
            </a:r>
            <a:endParaRPr lang="en-US" sz="1125" dirty="0"/>
          </a:p>
        </p:txBody>
      </p:sp>
      <p:sp>
        <p:nvSpPr>
          <p:cNvPr id="23" name="Text 20"/>
          <p:cNvSpPr/>
          <p:nvPr/>
        </p:nvSpPr>
        <p:spPr>
          <a:xfrm>
            <a:off x="4857750" y="1257300"/>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Creates complex two-dimensional layouts</a:t>
            </a:r>
            <a:endParaRPr lang="en-US" sz="990" dirty="0"/>
          </a:p>
        </p:txBody>
      </p:sp>
      <p:sp>
        <p:nvSpPr>
          <p:cNvPr id="24" name="Text 21"/>
          <p:cNvSpPr/>
          <p:nvPr/>
        </p:nvSpPr>
        <p:spPr>
          <a:xfrm>
            <a:off x="4857750" y="1458469"/>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Simplifies layout code</a:t>
            </a:r>
            <a:endParaRPr lang="en-US" sz="990" dirty="0"/>
          </a:p>
        </p:txBody>
      </p:sp>
      <p:sp>
        <p:nvSpPr>
          <p:cNvPr id="25" name="Text 22"/>
          <p:cNvSpPr/>
          <p:nvPr/>
        </p:nvSpPr>
        <p:spPr>
          <a:xfrm>
            <a:off x="4857750" y="1659638"/>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Provides precise control over placement</a:t>
            </a:r>
            <a:endParaRPr lang="en-US" sz="990" dirty="0"/>
          </a:p>
        </p:txBody>
      </p:sp>
      <p:sp>
        <p:nvSpPr>
          <p:cNvPr id="26" name="Text 23"/>
          <p:cNvSpPr/>
          <p:nvPr/>
        </p:nvSpPr>
        <p:spPr>
          <a:xfrm>
            <a:off x="4857750" y="1860807"/>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Enables responsive designs without media queries</a:t>
            </a:r>
            <a:endParaRPr lang="en-US" sz="990" dirty="0"/>
          </a:p>
        </p:txBody>
      </p:sp>
      <p:sp>
        <p:nvSpPr>
          <p:cNvPr id="27" name="Text 24"/>
          <p:cNvSpPr/>
          <p:nvPr/>
        </p:nvSpPr>
        <p:spPr>
          <a:xfrm>
            <a:off x="4857750" y="2061976"/>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Works well with Flexbox for complete layouts</a:t>
            </a:r>
            <a:endParaRPr lang="en-US" sz="990" dirty="0"/>
          </a:p>
        </p:txBody>
      </p:sp>
      <p:sp>
        <p:nvSpPr>
          <p:cNvPr id="28" name="Text 25"/>
          <p:cNvSpPr/>
          <p:nvPr/>
        </p:nvSpPr>
        <p:spPr>
          <a:xfrm>
            <a:off x="4686300" y="2434596"/>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Flexbox vs. Grid:</a:t>
            </a:r>
            <a:endParaRPr lang="en-US" sz="1013" dirty="0"/>
          </a:p>
        </p:txBody>
      </p:sp>
      <p:sp>
        <p:nvSpPr>
          <p:cNvPr id="29" name="Text 26"/>
          <p:cNvSpPr/>
          <p:nvPr/>
        </p:nvSpPr>
        <p:spPr>
          <a:xfrm>
            <a:off x="4857750" y="2720346"/>
            <a:ext cx="588355"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Flexbox:</a:t>
            </a:r>
            <a:endParaRPr lang="en-US" sz="990" dirty="0"/>
          </a:p>
        </p:txBody>
      </p:sp>
      <p:sp>
        <p:nvSpPr>
          <p:cNvPr id="30" name="Text 27"/>
          <p:cNvSpPr/>
          <p:nvPr/>
        </p:nvSpPr>
        <p:spPr>
          <a:xfrm>
            <a:off x="5374667" y="2720346"/>
            <a:ext cx="2411992"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One-dimensional layout (row OR column)</a:t>
            </a:r>
            <a:endParaRPr lang="en-US" sz="990" dirty="0"/>
          </a:p>
        </p:txBody>
      </p:sp>
      <p:sp>
        <p:nvSpPr>
          <p:cNvPr id="31" name="Text 28"/>
          <p:cNvSpPr/>
          <p:nvPr/>
        </p:nvSpPr>
        <p:spPr>
          <a:xfrm>
            <a:off x="4857750" y="2921515"/>
            <a:ext cx="371726"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Grid:</a:t>
            </a:r>
            <a:endParaRPr lang="en-US" sz="990" dirty="0"/>
          </a:p>
        </p:txBody>
      </p:sp>
      <p:sp>
        <p:nvSpPr>
          <p:cNvPr id="32" name="Text 29"/>
          <p:cNvSpPr/>
          <p:nvPr/>
        </p:nvSpPr>
        <p:spPr>
          <a:xfrm>
            <a:off x="5158039" y="2921515"/>
            <a:ext cx="2598288"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Two-dimensional layout (rows AND columns)</a:t>
            </a:r>
            <a:endParaRPr lang="en-US" sz="990" dirty="0"/>
          </a:p>
        </p:txBody>
      </p:sp>
      <p:sp>
        <p:nvSpPr>
          <p:cNvPr id="33" name="Text 30"/>
          <p:cNvSpPr/>
          <p:nvPr/>
        </p:nvSpPr>
        <p:spPr>
          <a:xfrm>
            <a:off x="4857750" y="3122684"/>
            <a:ext cx="588355"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Flexbox:</a:t>
            </a:r>
            <a:endParaRPr lang="en-US" sz="990" dirty="0"/>
          </a:p>
        </p:txBody>
      </p:sp>
      <p:sp>
        <p:nvSpPr>
          <p:cNvPr id="34" name="Text 31"/>
          <p:cNvSpPr/>
          <p:nvPr/>
        </p:nvSpPr>
        <p:spPr>
          <a:xfrm>
            <a:off x="5374667" y="3122684"/>
            <a:ext cx="1350197"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Content-first approach</a:t>
            </a:r>
            <a:endParaRPr lang="en-US" sz="990" dirty="0"/>
          </a:p>
        </p:txBody>
      </p:sp>
      <p:sp>
        <p:nvSpPr>
          <p:cNvPr id="35" name="Text 32"/>
          <p:cNvSpPr/>
          <p:nvPr/>
        </p:nvSpPr>
        <p:spPr>
          <a:xfrm>
            <a:off x="4857750" y="3323853"/>
            <a:ext cx="371726"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Grid:</a:t>
            </a:r>
            <a:endParaRPr lang="en-US" sz="990" dirty="0"/>
          </a:p>
        </p:txBody>
      </p:sp>
      <p:sp>
        <p:nvSpPr>
          <p:cNvPr id="36" name="Text 33"/>
          <p:cNvSpPr/>
          <p:nvPr/>
        </p:nvSpPr>
        <p:spPr>
          <a:xfrm>
            <a:off x="5158039" y="3323853"/>
            <a:ext cx="1287326"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Layout-first approach</a:t>
            </a:r>
            <a:endParaRPr lang="en-US" sz="990" dirty="0"/>
          </a:p>
        </p:txBody>
      </p:sp>
      <p:sp>
        <p:nvSpPr>
          <p:cNvPr id="37" name="Shape 34"/>
          <p:cNvSpPr/>
          <p:nvPr/>
        </p:nvSpPr>
        <p:spPr>
          <a:xfrm>
            <a:off x="4807744" y="3789341"/>
            <a:ext cx="3929063" cy="916688"/>
          </a:xfrm>
          <a:prstGeom prst="rect">
            <a:avLst/>
          </a:prstGeom>
          <a:solidFill>
            <a:srgbClr val="F3F4F6"/>
          </a:solidFill>
          <a:ln/>
        </p:spPr>
        <p:txBody>
          <a:bodyPr/>
          <a:lstStyle/>
          <a:p>
            <a:endParaRPr lang="en-US"/>
          </a:p>
        </p:txBody>
      </p:sp>
      <p:sp>
        <p:nvSpPr>
          <p:cNvPr id="38" name="Shape 35"/>
          <p:cNvSpPr/>
          <p:nvPr/>
        </p:nvSpPr>
        <p:spPr>
          <a:xfrm>
            <a:off x="4922044" y="3903641"/>
            <a:ext cx="1195378" cy="315469"/>
          </a:xfrm>
          <a:prstGeom prst="rect">
            <a:avLst/>
          </a:prstGeom>
          <a:solidFill>
            <a:srgbClr val="9CA3AF"/>
          </a:solidFill>
          <a:ln/>
        </p:spPr>
        <p:txBody>
          <a:bodyPr/>
          <a:lstStyle/>
          <a:p>
            <a:endParaRPr lang="en-US"/>
          </a:p>
        </p:txBody>
      </p:sp>
      <p:sp>
        <p:nvSpPr>
          <p:cNvPr id="39" name="Text 36"/>
          <p:cNvSpPr/>
          <p:nvPr/>
        </p:nvSpPr>
        <p:spPr>
          <a:xfrm>
            <a:off x="4922044" y="3903641"/>
            <a:ext cx="1266816" cy="315469"/>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Item 1</a:t>
            </a:r>
            <a:endParaRPr lang="en-US" sz="990" dirty="0"/>
          </a:p>
        </p:txBody>
      </p:sp>
      <p:sp>
        <p:nvSpPr>
          <p:cNvPr id="40" name="Shape 37"/>
          <p:cNvSpPr/>
          <p:nvPr/>
        </p:nvSpPr>
        <p:spPr>
          <a:xfrm>
            <a:off x="6174572" y="3903641"/>
            <a:ext cx="1195378" cy="315469"/>
          </a:xfrm>
          <a:prstGeom prst="rect">
            <a:avLst/>
          </a:prstGeom>
          <a:solidFill>
            <a:srgbClr val="9CA3AF"/>
          </a:solidFill>
          <a:ln/>
        </p:spPr>
        <p:txBody>
          <a:bodyPr/>
          <a:lstStyle/>
          <a:p>
            <a:endParaRPr lang="en-US"/>
          </a:p>
        </p:txBody>
      </p:sp>
      <p:sp>
        <p:nvSpPr>
          <p:cNvPr id="41" name="Text 38"/>
          <p:cNvSpPr/>
          <p:nvPr/>
        </p:nvSpPr>
        <p:spPr>
          <a:xfrm>
            <a:off x="6174572" y="3903641"/>
            <a:ext cx="1266816" cy="315469"/>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Item 2</a:t>
            </a:r>
            <a:endParaRPr lang="en-US" sz="990" dirty="0"/>
          </a:p>
        </p:txBody>
      </p:sp>
      <p:sp>
        <p:nvSpPr>
          <p:cNvPr id="42" name="Shape 39"/>
          <p:cNvSpPr/>
          <p:nvPr/>
        </p:nvSpPr>
        <p:spPr>
          <a:xfrm>
            <a:off x="7427100" y="3903641"/>
            <a:ext cx="1195378" cy="315469"/>
          </a:xfrm>
          <a:prstGeom prst="rect">
            <a:avLst/>
          </a:prstGeom>
          <a:solidFill>
            <a:srgbClr val="9CA3AF"/>
          </a:solidFill>
          <a:ln/>
        </p:spPr>
        <p:txBody>
          <a:bodyPr/>
          <a:lstStyle/>
          <a:p>
            <a:endParaRPr lang="en-US"/>
          </a:p>
        </p:txBody>
      </p:sp>
      <p:sp>
        <p:nvSpPr>
          <p:cNvPr id="43" name="Text 40"/>
          <p:cNvSpPr/>
          <p:nvPr/>
        </p:nvSpPr>
        <p:spPr>
          <a:xfrm>
            <a:off x="7427100" y="3903641"/>
            <a:ext cx="1266816" cy="315469"/>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Item 3</a:t>
            </a:r>
            <a:endParaRPr lang="en-US" sz="990" dirty="0"/>
          </a:p>
        </p:txBody>
      </p:sp>
      <p:sp>
        <p:nvSpPr>
          <p:cNvPr id="44" name="Shape 41"/>
          <p:cNvSpPr/>
          <p:nvPr/>
        </p:nvSpPr>
        <p:spPr>
          <a:xfrm>
            <a:off x="4922044" y="4276260"/>
            <a:ext cx="1195378" cy="315469"/>
          </a:xfrm>
          <a:prstGeom prst="rect">
            <a:avLst/>
          </a:prstGeom>
          <a:solidFill>
            <a:srgbClr val="9CA3AF"/>
          </a:solidFill>
          <a:ln/>
        </p:spPr>
        <p:txBody>
          <a:bodyPr/>
          <a:lstStyle/>
          <a:p>
            <a:endParaRPr lang="en-US"/>
          </a:p>
        </p:txBody>
      </p:sp>
      <p:sp>
        <p:nvSpPr>
          <p:cNvPr id="45" name="Text 42"/>
          <p:cNvSpPr/>
          <p:nvPr/>
        </p:nvSpPr>
        <p:spPr>
          <a:xfrm>
            <a:off x="4922044" y="4276260"/>
            <a:ext cx="1266816" cy="315469"/>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Item 4</a:t>
            </a:r>
            <a:endParaRPr lang="en-US" sz="990" dirty="0"/>
          </a:p>
        </p:txBody>
      </p:sp>
      <p:sp>
        <p:nvSpPr>
          <p:cNvPr id="46" name="Shape 43"/>
          <p:cNvSpPr/>
          <p:nvPr/>
        </p:nvSpPr>
        <p:spPr>
          <a:xfrm>
            <a:off x="6174572" y="4276260"/>
            <a:ext cx="1195378" cy="315469"/>
          </a:xfrm>
          <a:prstGeom prst="rect">
            <a:avLst/>
          </a:prstGeom>
          <a:solidFill>
            <a:srgbClr val="9CA3AF"/>
          </a:solidFill>
          <a:ln/>
        </p:spPr>
        <p:txBody>
          <a:bodyPr/>
          <a:lstStyle/>
          <a:p>
            <a:endParaRPr lang="en-US"/>
          </a:p>
        </p:txBody>
      </p:sp>
      <p:sp>
        <p:nvSpPr>
          <p:cNvPr id="47" name="Text 44"/>
          <p:cNvSpPr/>
          <p:nvPr/>
        </p:nvSpPr>
        <p:spPr>
          <a:xfrm>
            <a:off x="6174572" y="4276260"/>
            <a:ext cx="1266816" cy="315469"/>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Item 5</a:t>
            </a:r>
            <a:endParaRPr lang="en-US" sz="990" dirty="0"/>
          </a:p>
        </p:txBody>
      </p:sp>
      <p:sp>
        <p:nvSpPr>
          <p:cNvPr id="48" name="Shape 45"/>
          <p:cNvSpPr/>
          <p:nvPr/>
        </p:nvSpPr>
        <p:spPr>
          <a:xfrm>
            <a:off x="7427100" y="4276260"/>
            <a:ext cx="1195378" cy="315469"/>
          </a:xfrm>
          <a:prstGeom prst="rect">
            <a:avLst/>
          </a:prstGeom>
          <a:solidFill>
            <a:srgbClr val="9CA3AF"/>
          </a:solidFill>
          <a:ln/>
        </p:spPr>
        <p:txBody>
          <a:bodyPr/>
          <a:lstStyle/>
          <a:p>
            <a:endParaRPr lang="en-US"/>
          </a:p>
        </p:txBody>
      </p:sp>
      <p:sp>
        <p:nvSpPr>
          <p:cNvPr id="49" name="Text 46"/>
          <p:cNvSpPr/>
          <p:nvPr/>
        </p:nvSpPr>
        <p:spPr>
          <a:xfrm>
            <a:off x="7427100" y="4276260"/>
            <a:ext cx="1266816" cy="315469"/>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Item 6</a:t>
            </a:r>
            <a:endParaRPr lang="en-US" sz="990" dirty="0"/>
          </a:p>
        </p:txBody>
      </p:sp>
      <p:sp>
        <p:nvSpPr>
          <p:cNvPr id="50" name="Text 47"/>
          <p:cNvSpPr/>
          <p:nvPr/>
        </p:nvSpPr>
        <p:spPr>
          <a:xfrm>
            <a:off x="4807744" y="4763179"/>
            <a:ext cx="4000500" cy="142875"/>
          </a:xfrm>
          <a:prstGeom prst="rect">
            <a:avLst/>
          </a:prstGeom>
          <a:noFill/>
          <a:ln/>
        </p:spPr>
        <p:txBody>
          <a:bodyPr wrap="square" lIns="0" tIns="0" rIns="0" bIns="0" rtlCol="0" anchor="ctr">
            <a:spAutoFit/>
          </a:bodyPr>
          <a:lstStyle/>
          <a:p>
            <a:pPr marL="0" indent="0" algn="ctr">
              <a:buNone/>
            </a:pPr>
            <a:r>
              <a:rPr lang="en-US" sz="788" dirty="0">
                <a:solidFill>
                  <a:srgbClr val="000000"/>
                </a:solidFill>
                <a:latin typeface="Segoe UI" pitchFamily="34" charset="0"/>
                <a:ea typeface="Segoe UI" pitchFamily="34" charset="-122"/>
                <a:cs typeface="Segoe UI" pitchFamily="34" charset="-120"/>
              </a:rPr>
              <a:t>Basic grid layout with 3 columns</a:t>
            </a:r>
            <a:endParaRPr lang="en-US" sz="788" dirty="0"/>
          </a:p>
        </p:txBody>
      </p:sp>
      <p:sp>
        <p:nvSpPr>
          <p:cNvPr id="51" name="Text 48"/>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52" name="Text 49"/>
          <p:cNvSpPr/>
          <p:nvPr/>
        </p:nvSpPr>
        <p:spPr>
          <a:xfrm>
            <a:off x="1086185" y="4865982"/>
            <a:ext cx="1168896"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MDN - CSS Grid Layout</a:t>
            </a:r>
            <a:endParaRPr lang="en-US" sz="810" dirty="0"/>
          </a:p>
        </p:txBody>
      </p:sp>
      <p:sp>
        <p:nvSpPr>
          <p:cNvPr id="53" name="Text 50"/>
          <p:cNvSpPr/>
          <p:nvPr/>
        </p:nvSpPr>
        <p:spPr>
          <a:xfrm>
            <a:off x="2183643"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54" name="Text 51"/>
          <p:cNvSpPr/>
          <p:nvPr/>
        </p:nvSpPr>
        <p:spPr>
          <a:xfrm>
            <a:off x="2267527" y="4865982"/>
            <a:ext cx="1845376"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CSS-Tricks - A Complete Guide to Grid</a:t>
            </a:r>
            <a:endParaRPr lang="en-US" sz="81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12286720"/>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Grid Properties</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Container Properties</a:t>
            </a:r>
            <a:endParaRPr lang="en-US" sz="1125" dirty="0"/>
          </a:p>
        </p:txBody>
      </p:sp>
      <p:sp>
        <p:nvSpPr>
          <p:cNvPr id="5" name="Text 2"/>
          <p:cNvSpPr/>
          <p:nvPr/>
        </p:nvSpPr>
        <p:spPr>
          <a:xfrm>
            <a:off x="40719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grid-template-columns / grid-template-rows</a:t>
            </a:r>
            <a:endParaRPr lang="en-US" sz="1013" dirty="0"/>
          </a:p>
        </p:txBody>
      </p:sp>
      <p:sp>
        <p:nvSpPr>
          <p:cNvPr id="6" name="Shape 3"/>
          <p:cNvSpPr/>
          <p:nvPr/>
        </p:nvSpPr>
        <p:spPr>
          <a:xfrm>
            <a:off x="407194" y="1685925"/>
            <a:ext cx="3929063" cy="3044968"/>
          </a:xfrm>
          <a:prstGeom prst="rect">
            <a:avLst/>
          </a:prstGeom>
          <a:solidFill>
            <a:srgbClr val="F8F8F8"/>
          </a:solidFill>
          <a:ln w="99">
            <a:solidFill>
              <a:srgbClr val="DDDDDD"/>
            </a:solidFill>
            <a:prstDash val="solid"/>
          </a:ln>
        </p:spPr>
        <p:txBody>
          <a:bodyPr/>
          <a:lstStyle/>
          <a:p>
            <a:endParaRPr lang="en-US"/>
          </a:p>
        </p:txBody>
      </p:sp>
      <p:sp>
        <p:nvSpPr>
          <p:cNvPr id="7" name="Text 4"/>
          <p:cNvSpPr/>
          <p:nvPr/>
        </p:nvSpPr>
        <p:spPr>
          <a:xfrm>
            <a:off x="514350" y="1841302"/>
            <a:ext cx="3281158" cy="2731284"/>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Define columns and rows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.container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grid-template-columns: 100px 200px 100px;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grid-template-rows: auto 100px auto;</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Using repeat() function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grid-template-columns: repeat(3, 1fr);</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Using fractional units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grid-template-columns: 1fr 2fr 1fr;</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Using minmax() function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grid-template-columns: minmax(100px, 1fr) 2fr 1fr;</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8" name="Text 5"/>
          <p:cNvSpPr/>
          <p:nvPr/>
        </p:nvSpPr>
        <p:spPr>
          <a:xfrm>
            <a:off x="407194" y="5180949"/>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grid-template-areas</a:t>
            </a:r>
            <a:endParaRPr lang="en-US" sz="1013" dirty="0"/>
          </a:p>
        </p:txBody>
      </p:sp>
      <p:sp>
        <p:nvSpPr>
          <p:cNvPr id="9" name="Shape 6"/>
          <p:cNvSpPr/>
          <p:nvPr/>
        </p:nvSpPr>
        <p:spPr>
          <a:xfrm>
            <a:off x="407194" y="5488130"/>
            <a:ext cx="3929063" cy="2843799"/>
          </a:xfrm>
          <a:prstGeom prst="rect">
            <a:avLst/>
          </a:prstGeom>
          <a:solidFill>
            <a:srgbClr val="F8F8F8"/>
          </a:solidFill>
          <a:ln w="99">
            <a:solidFill>
              <a:srgbClr val="DDDDDD"/>
            </a:solidFill>
            <a:prstDash val="solid"/>
          </a:ln>
        </p:spPr>
        <p:txBody>
          <a:bodyPr/>
          <a:lstStyle/>
          <a:p>
            <a:endParaRPr lang="en-US"/>
          </a:p>
        </p:txBody>
      </p:sp>
      <p:sp>
        <p:nvSpPr>
          <p:cNvPr id="10" name="Text 7"/>
          <p:cNvSpPr/>
          <p:nvPr/>
        </p:nvSpPr>
        <p:spPr>
          <a:xfrm>
            <a:off x="514350" y="5643507"/>
            <a:ext cx="2478742" cy="2530115"/>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Define named grid areas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.container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grid-template-areas:</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"header header header"</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"sidebar main main"</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"footer footer footer";</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Target elements to specific areas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.header { grid-area: header;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.sidebar { grid-area: sidebar;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.main { grid-area: main;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.footer { grid-area: footer; }</a:t>
            </a:r>
            <a:endParaRPr lang="en-US" sz="810" dirty="0"/>
          </a:p>
        </p:txBody>
      </p:sp>
      <p:sp>
        <p:nvSpPr>
          <p:cNvPr id="11" name="Text 8"/>
          <p:cNvSpPr/>
          <p:nvPr/>
        </p:nvSpPr>
        <p:spPr>
          <a:xfrm>
            <a:off x="407194" y="8781985"/>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grid-gap (gap)</a:t>
            </a:r>
            <a:endParaRPr lang="en-US" sz="1013" dirty="0"/>
          </a:p>
        </p:txBody>
      </p:sp>
      <p:sp>
        <p:nvSpPr>
          <p:cNvPr id="12" name="Shape 9"/>
          <p:cNvSpPr/>
          <p:nvPr/>
        </p:nvSpPr>
        <p:spPr>
          <a:xfrm>
            <a:off x="407194" y="9089166"/>
            <a:ext cx="3929063" cy="1435615"/>
          </a:xfrm>
          <a:prstGeom prst="rect">
            <a:avLst/>
          </a:prstGeom>
          <a:solidFill>
            <a:srgbClr val="F8F8F8"/>
          </a:solidFill>
          <a:ln w="99">
            <a:solidFill>
              <a:srgbClr val="DDDDDD"/>
            </a:solidFill>
            <a:prstDash val="solid"/>
          </a:ln>
        </p:spPr>
        <p:txBody>
          <a:bodyPr/>
          <a:lstStyle/>
          <a:p>
            <a:endParaRPr lang="en-US"/>
          </a:p>
        </p:txBody>
      </p:sp>
      <p:sp>
        <p:nvSpPr>
          <p:cNvPr id="13" name="Text 10"/>
          <p:cNvSpPr/>
          <p:nvPr/>
        </p:nvSpPr>
        <p:spPr>
          <a:xfrm>
            <a:off x="514350" y="9244543"/>
            <a:ext cx="3342884" cy="112193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Set spacing between grid cells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.container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gap: 20px;               /* all gaps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row-gap: 10px;           /* only between rows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column-gap: 20px;        /* only between columns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14" name="Text 11"/>
          <p:cNvSpPr/>
          <p:nvPr/>
        </p:nvSpPr>
        <p:spPr>
          <a:xfrm>
            <a:off x="468630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Item Properties</a:t>
            </a:r>
            <a:endParaRPr lang="en-US" sz="1125" dirty="0"/>
          </a:p>
        </p:txBody>
      </p:sp>
      <p:sp>
        <p:nvSpPr>
          <p:cNvPr id="15" name="Text 12"/>
          <p:cNvSpPr/>
          <p:nvPr/>
        </p:nvSpPr>
        <p:spPr>
          <a:xfrm>
            <a:off x="480774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grid-column / grid-row</a:t>
            </a:r>
            <a:endParaRPr lang="en-US" sz="1013" dirty="0"/>
          </a:p>
        </p:txBody>
      </p:sp>
      <p:sp>
        <p:nvSpPr>
          <p:cNvPr id="16" name="Shape 13"/>
          <p:cNvSpPr/>
          <p:nvPr/>
        </p:nvSpPr>
        <p:spPr>
          <a:xfrm>
            <a:off x="4807744" y="1685925"/>
            <a:ext cx="3929063" cy="2441460"/>
          </a:xfrm>
          <a:prstGeom prst="rect">
            <a:avLst/>
          </a:prstGeom>
          <a:solidFill>
            <a:srgbClr val="F8F8F8"/>
          </a:solidFill>
          <a:ln w="99">
            <a:solidFill>
              <a:srgbClr val="DDDDDD"/>
            </a:solidFill>
            <a:prstDash val="solid"/>
          </a:ln>
        </p:spPr>
        <p:txBody>
          <a:bodyPr/>
          <a:lstStyle/>
          <a:p>
            <a:endParaRPr lang="en-US"/>
          </a:p>
        </p:txBody>
      </p:sp>
      <p:sp>
        <p:nvSpPr>
          <p:cNvPr id="17" name="Text 14"/>
          <p:cNvSpPr/>
          <p:nvPr/>
        </p:nvSpPr>
        <p:spPr>
          <a:xfrm>
            <a:off x="4914900" y="1841302"/>
            <a:ext cx="4145328" cy="2127777"/>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Position items by grid lines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.item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grid-column: 1 / 3;      /* start at line 1, end at line 3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grid-row: 2 / 4;         /* start at line 2, end at line 4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Shorthand for span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grid-column: 1 / span 2; /* start at line 1, span 2 tracks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Negative values count from end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grid-column: 1 / -1;     /* start at line 1, end at last line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18" name="Text 15"/>
          <p:cNvSpPr/>
          <p:nvPr/>
        </p:nvSpPr>
        <p:spPr>
          <a:xfrm>
            <a:off x="4807744" y="4577442"/>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grid-area</a:t>
            </a:r>
            <a:endParaRPr lang="en-US" sz="1013" dirty="0"/>
          </a:p>
        </p:txBody>
      </p:sp>
      <p:sp>
        <p:nvSpPr>
          <p:cNvPr id="19" name="Shape 16"/>
          <p:cNvSpPr/>
          <p:nvPr/>
        </p:nvSpPr>
        <p:spPr>
          <a:xfrm>
            <a:off x="4807744" y="4884623"/>
            <a:ext cx="3929063" cy="1837953"/>
          </a:xfrm>
          <a:prstGeom prst="rect">
            <a:avLst/>
          </a:prstGeom>
          <a:solidFill>
            <a:srgbClr val="F8F8F8"/>
          </a:solidFill>
          <a:ln w="99">
            <a:solidFill>
              <a:srgbClr val="DDDDDD"/>
            </a:solidFill>
            <a:prstDash val="solid"/>
          </a:ln>
        </p:spPr>
        <p:txBody>
          <a:bodyPr/>
          <a:lstStyle/>
          <a:p>
            <a:endParaRPr lang="en-US"/>
          </a:p>
        </p:txBody>
      </p:sp>
      <p:sp>
        <p:nvSpPr>
          <p:cNvPr id="20" name="Text 17"/>
          <p:cNvSpPr/>
          <p:nvPr/>
        </p:nvSpPr>
        <p:spPr>
          <a:xfrm>
            <a:off x="4914900" y="5039999"/>
            <a:ext cx="3219431" cy="1524270"/>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Shorthand for grid-row-start, grid-column-start,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grid-row-end, grid-column-end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.item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grid-area: 2 / 1 / 4 / 3;</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Or assign to named area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grid-area: header;</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21" name="Text 18"/>
          <p:cNvSpPr/>
          <p:nvPr/>
        </p:nvSpPr>
        <p:spPr>
          <a:xfrm>
            <a:off x="4807744" y="7172632"/>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justify-self / align-self</a:t>
            </a:r>
            <a:endParaRPr lang="en-US" sz="1013" dirty="0"/>
          </a:p>
        </p:txBody>
      </p:sp>
      <p:sp>
        <p:nvSpPr>
          <p:cNvPr id="22" name="Shape 19"/>
          <p:cNvSpPr/>
          <p:nvPr/>
        </p:nvSpPr>
        <p:spPr>
          <a:xfrm>
            <a:off x="4807744" y="7479813"/>
            <a:ext cx="3929063" cy="2642629"/>
          </a:xfrm>
          <a:prstGeom prst="rect">
            <a:avLst/>
          </a:prstGeom>
          <a:solidFill>
            <a:srgbClr val="F8F8F8"/>
          </a:solidFill>
          <a:ln w="99">
            <a:solidFill>
              <a:srgbClr val="DDDDDD"/>
            </a:solidFill>
            <a:prstDash val="solid"/>
          </a:ln>
        </p:spPr>
        <p:txBody>
          <a:bodyPr/>
          <a:lstStyle/>
          <a:p>
            <a:endParaRPr lang="en-US"/>
          </a:p>
        </p:txBody>
      </p:sp>
      <p:sp>
        <p:nvSpPr>
          <p:cNvPr id="23" name="Text 20"/>
          <p:cNvSpPr/>
          <p:nvPr/>
        </p:nvSpPr>
        <p:spPr>
          <a:xfrm>
            <a:off x="4914900" y="7635190"/>
            <a:ext cx="3281158" cy="2328946"/>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Control item alignment within its cell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.item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justify-self: start;    /* horizontal alignment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justify-self: end;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justify-self: center;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justify-self: stretch; */ /* default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align-self: start;      /* vertical alignment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align-self: end;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align-self: center;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align-self: stretch; */ /* default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24" name="Shape 21"/>
          <p:cNvSpPr/>
          <p:nvPr/>
        </p:nvSpPr>
        <p:spPr>
          <a:xfrm>
            <a:off x="4686300" y="10508205"/>
            <a:ext cx="4171950" cy="1435615"/>
          </a:xfrm>
          <a:prstGeom prst="rect">
            <a:avLst/>
          </a:prstGeom>
          <a:solidFill>
            <a:srgbClr val="F3F4F6"/>
          </a:solidFill>
          <a:ln/>
        </p:spPr>
        <p:txBody>
          <a:bodyPr/>
          <a:lstStyle/>
          <a:p>
            <a:endParaRPr lang="en-US"/>
          </a:p>
        </p:txBody>
      </p:sp>
      <p:sp>
        <p:nvSpPr>
          <p:cNvPr id="25" name="Text 22"/>
          <p:cNvSpPr/>
          <p:nvPr/>
        </p:nvSpPr>
        <p:spPr>
          <a:xfrm>
            <a:off x="4800600" y="10622505"/>
            <a:ext cx="4014788"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Grid Terminology:</a:t>
            </a:r>
            <a:endParaRPr lang="en-US" sz="990" dirty="0"/>
          </a:p>
        </p:txBody>
      </p:sp>
      <p:sp>
        <p:nvSpPr>
          <p:cNvPr id="26" name="Text 23"/>
          <p:cNvSpPr/>
          <p:nvPr/>
        </p:nvSpPr>
        <p:spPr>
          <a:xfrm>
            <a:off x="4972050" y="10852249"/>
            <a:ext cx="734997"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Grid Lines:</a:t>
            </a:r>
            <a:endParaRPr lang="en-US" sz="990" dirty="0"/>
          </a:p>
        </p:txBody>
      </p:sp>
      <p:sp>
        <p:nvSpPr>
          <p:cNvPr id="27" name="Text 24"/>
          <p:cNvSpPr/>
          <p:nvPr/>
        </p:nvSpPr>
        <p:spPr>
          <a:xfrm>
            <a:off x="5635609" y="10852249"/>
            <a:ext cx="1713384"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Numbered from 1 at the start</a:t>
            </a:r>
            <a:endParaRPr lang="en-US" sz="990" dirty="0"/>
          </a:p>
        </p:txBody>
      </p:sp>
      <p:sp>
        <p:nvSpPr>
          <p:cNvPr id="28" name="Text 25"/>
          <p:cNvSpPr/>
          <p:nvPr/>
        </p:nvSpPr>
        <p:spPr>
          <a:xfrm>
            <a:off x="4972050" y="11053418"/>
            <a:ext cx="805095"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Grid Tracks:</a:t>
            </a:r>
            <a:endParaRPr lang="en-US" sz="990" dirty="0"/>
          </a:p>
        </p:txBody>
      </p:sp>
      <p:sp>
        <p:nvSpPr>
          <p:cNvPr id="29" name="Text 26"/>
          <p:cNvSpPr/>
          <p:nvPr/>
        </p:nvSpPr>
        <p:spPr>
          <a:xfrm>
            <a:off x="5705708" y="11053418"/>
            <a:ext cx="2021291"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Space between adjacent grid lines</a:t>
            </a:r>
            <a:endParaRPr lang="en-US" sz="990" dirty="0"/>
          </a:p>
        </p:txBody>
      </p:sp>
      <p:sp>
        <p:nvSpPr>
          <p:cNvPr id="30" name="Text 27"/>
          <p:cNvSpPr/>
          <p:nvPr/>
        </p:nvSpPr>
        <p:spPr>
          <a:xfrm>
            <a:off x="4972050" y="11254587"/>
            <a:ext cx="469395"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fr unit:</a:t>
            </a:r>
            <a:endParaRPr lang="en-US" sz="990" dirty="0"/>
          </a:p>
        </p:txBody>
      </p:sp>
      <p:sp>
        <p:nvSpPr>
          <p:cNvPr id="31" name="Text 28"/>
          <p:cNvSpPr/>
          <p:nvPr/>
        </p:nvSpPr>
        <p:spPr>
          <a:xfrm>
            <a:off x="5370007" y="11254587"/>
            <a:ext cx="2244672"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Fractional unit, shares available space</a:t>
            </a:r>
            <a:endParaRPr lang="en-US" sz="990" dirty="0"/>
          </a:p>
        </p:txBody>
      </p:sp>
      <p:sp>
        <p:nvSpPr>
          <p:cNvPr id="32" name="Text 29"/>
          <p:cNvSpPr/>
          <p:nvPr/>
        </p:nvSpPr>
        <p:spPr>
          <a:xfrm>
            <a:off x="4972050" y="11455757"/>
            <a:ext cx="672154"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minmax():</a:t>
            </a:r>
            <a:endParaRPr lang="en-US" sz="990" dirty="0"/>
          </a:p>
        </p:txBody>
      </p:sp>
      <p:sp>
        <p:nvSpPr>
          <p:cNvPr id="33" name="Text 30"/>
          <p:cNvSpPr/>
          <p:nvPr/>
        </p:nvSpPr>
        <p:spPr>
          <a:xfrm>
            <a:off x="5572767" y="11455757"/>
            <a:ext cx="1985572"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Sets minimum and maximum size</a:t>
            </a:r>
            <a:endParaRPr lang="en-US" sz="990" dirty="0"/>
          </a:p>
        </p:txBody>
      </p:sp>
      <p:sp>
        <p:nvSpPr>
          <p:cNvPr id="34" name="Text 31"/>
          <p:cNvSpPr/>
          <p:nvPr/>
        </p:nvSpPr>
        <p:spPr>
          <a:xfrm>
            <a:off x="4972050" y="11656926"/>
            <a:ext cx="1028002"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auto-fill/auto-fit:</a:t>
            </a:r>
            <a:endParaRPr lang="en-US" sz="990" dirty="0"/>
          </a:p>
        </p:txBody>
      </p:sp>
      <p:sp>
        <p:nvSpPr>
          <p:cNvPr id="35" name="Text 32"/>
          <p:cNvSpPr/>
          <p:nvPr/>
        </p:nvSpPr>
        <p:spPr>
          <a:xfrm>
            <a:off x="5928615" y="11656926"/>
            <a:ext cx="1559626"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Creates responsive tracks</a:t>
            </a:r>
            <a:endParaRPr lang="en-US" sz="990" dirty="0"/>
          </a:p>
        </p:txBody>
      </p:sp>
      <p:sp>
        <p:nvSpPr>
          <p:cNvPr id="36" name="Text 33"/>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37" name="Text 34"/>
          <p:cNvSpPr/>
          <p:nvPr/>
        </p:nvSpPr>
        <p:spPr>
          <a:xfrm>
            <a:off x="1086185" y="4865982"/>
            <a:ext cx="1786412"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MDN - Basic Concepts of Grid Layout</a:t>
            </a:r>
            <a:endParaRPr lang="en-US" sz="810" dirty="0"/>
          </a:p>
        </p:txBody>
      </p:sp>
      <p:sp>
        <p:nvSpPr>
          <p:cNvPr id="38" name="Text 35"/>
          <p:cNvSpPr/>
          <p:nvPr/>
        </p:nvSpPr>
        <p:spPr>
          <a:xfrm>
            <a:off x="2801159"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39" name="Text 36"/>
          <p:cNvSpPr/>
          <p:nvPr/>
        </p:nvSpPr>
        <p:spPr>
          <a:xfrm>
            <a:off x="2885043" y="4865982"/>
            <a:ext cx="831745"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Grid by Example</a:t>
            </a:r>
            <a:endParaRPr lang="en-US" sz="81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10939118"/>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Media Queries &amp; Responsive Design</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What are Media Queries?</a:t>
            </a:r>
            <a:endParaRPr lang="en-US" sz="1125" dirty="0"/>
          </a:p>
        </p:txBody>
      </p:sp>
      <p:sp>
        <p:nvSpPr>
          <p:cNvPr id="5" name="Text 2"/>
          <p:cNvSpPr/>
          <p:nvPr/>
        </p:nvSpPr>
        <p:spPr>
          <a:xfrm>
            <a:off x="285750" y="1257300"/>
            <a:ext cx="4243388"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Media queries allow you to apply CSS styles based on device characteristics, such as screen width, height, or orientation.</a:t>
            </a:r>
            <a:endParaRPr lang="en-US" sz="990" dirty="0"/>
          </a:p>
        </p:txBody>
      </p:sp>
      <p:sp>
        <p:nvSpPr>
          <p:cNvPr id="6" name="Text 3"/>
          <p:cNvSpPr/>
          <p:nvPr/>
        </p:nvSpPr>
        <p:spPr>
          <a:xfrm>
            <a:off x="407194" y="1895382"/>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Basic Syntax</a:t>
            </a:r>
            <a:endParaRPr lang="en-US" sz="1013" dirty="0"/>
          </a:p>
        </p:txBody>
      </p:sp>
      <p:sp>
        <p:nvSpPr>
          <p:cNvPr id="7" name="Shape 4"/>
          <p:cNvSpPr/>
          <p:nvPr/>
        </p:nvSpPr>
        <p:spPr>
          <a:xfrm>
            <a:off x="407194" y="2202563"/>
            <a:ext cx="3929063" cy="2240291"/>
          </a:xfrm>
          <a:prstGeom prst="rect">
            <a:avLst/>
          </a:prstGeom>
          <a:solidFill>
            <a:srgbClr val="F8F8F8"/>
          </a:solidFill>
          <a:ln w="99">
            <a:solidFill>
              <a:srgbClr val="DDDDDD"/>
            </a:solidFill>
            <a:prstDash val="solid"/>
          </a:ln>
        </p:spPr>
        <p:txBody>
          <a:bodyPr/>
          <a:lstStyle/>
          <a:p>
            <a:endParaRPr lang="en-US"/>
          </a:p>
        </p:txBody>
      </p:sp>
      <p:sp>
        <p:nvSpPr>
          <p:cNvPr id="8" name="Text 5"/>
          <p:cNvSpPr/>
          <p:nvPr/>
        </p:nvSpPr>
        <p:spPr>
          <a:xfrm>
            <a:off x="514350" y="2357940"/>
            <a:ext cx="3096006" cy="1926608"/>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@media media-type and (condition)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CSS rules to apply when condition is true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Example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@media screen and (max-width: 768px)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.container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width: 100%;</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9" name="Text 6"/>
          <p:cNvSpPr/>
          <p:nvPr/>
        </p:nvSpPr>
        <p:spPr>
          <a:xfrm>
            <a:off x="285750" y="4828617"/>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Common Media Types:</a:t>
            </a:r>
            <a:endParaRPr lang="en-US" sz="1013" dirty="0"/>
          </a:p>
        </p:txBody>
      </p:sp>
      <p:sp>
        <p:nvSpPr>
          <p:cNvPr id="10" name="Text 7"/>
          <p:cNvSpPr/>
          <p:nvPr/>
        </p:nvSpPr>
        <p:spPr>
          <a:xfrm>
            <a:off x="457200" y="5144728"/>
            <a:ext cx="441796"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screen</a:t>
            </a:r>
            <a:endParaRPr lang="en-US" sz="810" dirty="0"/>
          </a:p>
        </p:txBody>
      </p:sp>
      <p:sp>
        <p:nvSpPr>
          <p:cNvPr id="11" name="Text 8"/>
          <p:cNvSpPr/>
          <p:nvPr/>
        </p:nvSpPr>
        <p:spPr>
          <a:xfrm>
            <a:off x="827559" y="5114367"/>
            <a:ext cx="2090914"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 Computer screens, tablets, phones</a:t>
            </a:r>
            <a:endParaRPr lang="en-US" sz="990" dirty="0"/>
          </a:p>
        </p:txBody>
      </p:sp>
      <p:sp>
        <p:nvSpPr>
          <p:cNvPr id="12" name="Text 9"/>
          <p:cNvSpPr/>
          <p:nvPr/>
        </p:nvSpPr>
        <p:spPr>
          <a:xfrm>
            <a:off x="457200" y="5345897"/>
            <a:ext cx="380070"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print</a:t>
            </a:r>
            <a:endParaRPr lang="en-US" sz="810" dirty="0"/>
          </a:p>
        </p:txBody>
      </p:sp>
      <p:sp>
        <p:nvSpPr>
          <p:cNvPr id="13" name="Text 10"/>
          <p:cNvSpPr/>
          <p:nvPr/>
        </p:nvSpPr>
        <p:spPr>
          <a:xfrm>
            <a:off x="765832" y="5315536"/>
            <a:ext cx="2014063"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 Print preview mode/printed pages</a:t>
            </a:r>
            <a:endParaRPr lang="en-US" sz="990" dirty="0"/>
          </a:p>
        </p:txBody>
      </p:sp>
      <p:sp>
        <p:nvSpPr>
          <p:cNvPr id="14" name="Text 11"/>
          <p:cNvSpPr/>
          <p:nvPr/>
        </p:nvSpPr>
        <p:spPr>
          <a:xfrm>
            <a:off x="457200" y="5547066"/>
            <a:ext cx="256617"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all</a:t>
            </a:r>
            <a:endParaRPr lang="en-US" sz="810" dirty="0"/>
          </a:p>
        </p:txBody>
      </p:sp>
      <p:sp>
        <p:nvSpPr>
          <p:cNvPr id="15" name="Text 12"/>
          <p:cNvSpPr/>
          <p:nvPr/>
        </p:nvSpPr>
        <p:spPr>
          <a:xfrm>
            <a:off x="642379" y="5516705"/>
            <a:ext cx="1482914"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 All media types (default)</a:t>
            </a:r>
            <a:endParaRPr lang="en-US" sz="990" dirty="0"/>
          </a:p>
        </p:txBody>
      </p:sp>
      <p:sp>
        <p:nvSpPr>
          <p:cNvPr id="16" name="Text 13"/>
          <p:cNvSpPr/>
          <p:nvPr/>
        </p:nvSpPr>
        <p:spPr>
          <a:xfrm>
            <a:off x="285750" y="5860749"/>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Common Media Features:</a:t>
            </a:r>
            <a:endParaRPr lang="en-US" sz="1013" dirty="0"/>
          </a:p>
        </p:txBody>
      </p:sp>
      <p:sp>
        <p:nvSpPr>
          <p:cNvPr id="17" name="Text 14"/>
          <p:cNvSpPr/>
          <p:nvPr/>
        </p:nvSpPr>
        <p:spPr>
          <a:xfrm>
            <a:off x="457200" y="6176860"/>
            <a:ext cx="380070"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width</a:t>
            </a:r>
            <a:endParaRPr lang="en-US" sz="810" dirty="0"/>
          </a:p>
        </p:txBody>
      </p:sp>
      <p:sp>
        <p:nvSpPr>
          <p:cNvPr id="18" name="Text 15"/>
          <p:cNvSpPr/>
          <p:nvPr/>
        </p:nvSpPr>
        <p:spPr>
          <a:xfrm>
            <a:off x="765832" y="6146499"/>
            <a:ext cx="141312"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t>
            </a:r>
            <a:endParaRPr lang="en-US" sz="990" dirty="0"/>
          </a:p>
        </p:txBody>
      </p:sp>
      <p:sp>
        <p:nvSpPr>
          <p:cNvPr id="19" name="Text 16"/>
          <p:cNvSpPr/>
          <p:nvPr/>
        </p:nvSpPr>
        <p:spPr>
          <a:xfrm>
            <a:off x="835707" y="6176860"/>
            <a:ext cx="626976"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min-width</a:t>
            </a:r>
            <a:endParaRPr lang="en-US" sz="810" dirty="0"/>
          </a:p>
        </p:txBody>
      </p:sp>
      <p:sp>
        <p:nvSpPr>
          <p:cNvPr id="20" name="Text 17"/>
          <p:cNvSpPr/>
          <p:nvPr/>
        </p:nvSpPr>
        <p:spPr>
          <a:xfrm>
            <a:off x="1391245" y="6146499"/>
            <a:ext cx="141312"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t>
            </a:r>
            <a:endParaRPr lang="en-US" sz="990" dirty="0"/>
          </a:p>
        </p:txBody>
      </p:sp>
      <p:sp>
        <p:nvSpPr>
          <p:cNvPr id="21" name="Text 18"/>
          <p:cNvSpPr/>
          <p:nvPr/>
        </p:nvSpPr>
        <p:spPr>
          <a:xfrm>
            <a:off x="1461120" y="6176860"/>
            <a:ext cx="626976"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max-width</a:t>
            </a:r>
            <a:endParaRPr lang="en-US" sz="810" dirty="0"/>
          </a:p>
        </p:txBody>
      </p:sp>
      <p:sp>
        <p:nvSpPr>
          <p:cNvPr id="22" name="Text 19"/>
          <p:cNvSpPr/>
          <p:nvPr/>
        </p:nvSpPr>
        <p:spPr>
          <a:xfrm>
            <a:off x="457200" y="6378029"/>
            <a:ext cx="441796"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height</a:t>
            </a:r>
            <a:endParaRPr lang="en-US" sz="810" dirty="0"/>
          </a:p>
        </p:txBody>
      </p:sp>
      <p:sp>
        <p:nvSpPr>
          <p:cNvPr id="23" name="Text 20"/>
          <p:cNvSpPr/>
          <p:nvPr/>
        </p:nvSpPr>
        <p:spPr>
          <a:xfrm>
            <a:off x="827559" y="6347668"/>
            <a:ext cx="141312"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t>
            </a:r>
            <a:endParaRPr lang="en-US" sz="990" dirty="0"/>
          </a:p>
        </p:txBody>
      </p:sp>
      <p:sp>
        <p:nvSpPr>
          <p:cNvPr id="24" name="Text 21"/>
          <p:cNvSpPr/>
          <p:nvPr/>
        </p:nvSpPr>
        <p:spPr>
          <a:xfrm>
            <a:off x="897434" y="6378029"/>
            <a:ext cx="688702"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min-height</a:t>
            </a:r>
            <a:endParaRPr lang="en-US" sz="810" dirty="0"/>
          </a:p>
        </p:txBody>
      </p:sp>
      <p:sp>
        <p:nvSpPr>
          <p:cNvPr id="25" name="Text 22"/>
          <p:cNvSpPr/>
          <p:nvPr/>
        </p:nvSpPr>
        <p:spPr>
          <a:xfrm>
            <a:off x="1514698" y="6347668"/>
            <a:ext cx="141312"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t>
            </a:r>
            <a:endParaRPr lang="en-US" sz="990" dirty="0"/>
          </a:p>
        </p:txBody>
      </p:sp>
      <p:sp>
        <p:nvSpPr>
          <p:cNvPr id="26" name="Text 23"/>
          <p:cNvSpPr/>
          <p:nvPr/>
        </p:nvSpPr>
        <p:spPr>
          <a:xfrm>
            <a:off x="1584573" y="6378029"/>
            <a:ext cx="688702"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max-height</a:t>
            </a:r>
            <a:endParaRPr lang="en-US" sz="810" dirty="0"/>
          </a:p>
        </p:txBody>
      </p:sp>
      <p:sp>
        <p:nvSpPr>
          <p:cNvPr id="27" name="Text 24"/>
          <p:cNvSpPr/>
          <p:nvPr/>
        </p:nvSpPr>
        <p:spPr>
          <a:xfrm>
            <a:off x="457200" y="6579198"/>
            <a:ext cx="750429"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orientation</a:t>
            </a:r>
            <a:endParaRPr lang="en-US" sz="810" dirty="0"/>
          </a:p>
        </p:txBody>
      </p:sp>
      <p:sp>
        <p:nvSpPr>
          <p:cNvPr id="28" name="Text 25"/>
          <p:cNvSpPr/>
          <p:nvPr/>
        </p:nvSpPr>
        <p:spPr>
          <a:xfrm>
            <a:off x="1136191" y="6548837"/>
            <a:ext cx="1287326"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 portrait or landscape</a:t>
            </a:r>
            <a:endParaRPr lang="en-US" sz="990" dirty="0"/>
          </a:p>
        </p:txBody>
      </p:sp>
      <p:sp>
        <p:nvSpPr>
          <p:cNvPr id="29" name="Text 26"/>
          <p:cNvSpPr/>
          <p:nvPr/>
        </p:nvSpPr>
        <p:spPr>
          <a:xfrm>
            <a:off x="457200" y="6780368"/>
            <a:ext cx="812155"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aspect-ratio</a:t>
            </a:r>
            <a:endParaRPr lang="en-US" sz="810" dirty="0"/>
          </a:p>
        </p:txBody>
      </p:sp>
      <p:sp>
        <p:nvSpPr>
          <p:cNvPr id="30" name="Text 27"/>
          <p:cNvSpPr/>
          <p:nvPr/>
        </p:nvSpPr>
        <p:spPr>
          <a:xfrm>
            <a:off x="457200" y="6981537"/>
            <a:ext cx="688702"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resolution</a:t>
            </a:r>
            <a:endParaRPr lang="en-US" sz="810" dirty="0"/>
          </a:p>
        </p:txBody>
      </p:sp>
      <p:sp>
        <p:nvSpPr>
          <p:cNvPr id="31" name="Text 28"/>
          <p:cNvSpPr/>
          <p:nvPr/>
        </p:nvSpPr>
        <p:spPr>
          <a:xfrm>
            <a:off x="457200" y="7182706"/>
            <a:ext cx="1305967" cy="116086"/>
          </a:xfrm>
          <a:prstGeom prst="rect">
            <a:avLst/>
          </a:prstGeom>
          <a:noFill/>
          <a:ln/>
        </p:spPr>
        <p:txBody>
          <a:bodyPr wrap="squar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prefers-color-scheme</a:t>
            </a:r>
            <a:endParaRPr lang="en-US" sz="810" dirty="0"/>
          </a:p>
        </p:txBody>
      </p:sp>
      <p:sp>
        <p:nvSpPr>
          <p:cNvPr id="32" name="Text 29"/>
          <p:cNvSpPr/>
          <p:nvPr/>
        </p:nvSpPr>
        <p:spPr>
          <a:xfrm>
            <a:off x="1691729" y="7152345"/>
            <a:ext cx="798119"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 light or dark</a:t>
            </a:r>
            <a:endParaRPr lang="en-US" sz="990" dirty="0"/>
          </a:p>
        </p:txBody>
      </p:sp>
      <p:sp>
        <p:nvSpPr>
          <p:cNvPr id="33" name="Text 30"/>
          <p:cNvSpPr/>
          <p:nvPr/>
        </p:nvSpPr>
        <p:spPr>
          <a:xfrm>
            <a:off x="468630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The Viewport</a:t>
            </a:r>
            <a:endParaRPr lang="en-US" sz="1125" dirty="0"/>
          </a:p>
        </p:txBody>
      </p:sp>
      <p:sp>
        <p:nvSpPr>
          <p:cNvPr id="34" name="Text 31"/>
          <p:cNvSpPr/>
          <p:nvPr/>
        </p:nvSpPr>
        <p:spPr>
          <a:xfrm>
            <a:off x="4686300" y="1257300"/>
            <a:ext cx="4243388"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The viewport is the visible area of a web page. On mobile devices, the viewport is often different from the screen width.</a:t>
            </a:r>
            <a:endParaRPr lang="en-US" sz="990" dirty="0"/>
          </a:p>
        </p:txBody>
      </p:sp>
      <p:sp>
        <p:nvSpPr>
          <p:cNvPr id="35" name="Text 32"/>
          <p:cNvSpPr/>
          <p:nvPr/>
        </p:nvSpPr>
        <p:spPr>
          <a:xfrm>
            <a:off x="4807744" y="1895382"/>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Viewport Meta Tag</a:t>
            </a:r>
            <a:endParaRPr lang="en-US" sz="1013" dirty="0"/>
          </a:p>
        </p:txBody>
      </p:sp>
      <p:sp>
        <p:nvSpPr>
          <p:cNvPr id="36" name="Shape 33"/>
          <p:cNvSpPr/>
          <p:nvPr/>
        </p:nvSpPr>
        <p:spPr>
          <a:xfrm>
            <a:off x="4807744" y="2202563"/>
            <a:ext cx="3929063" cy="630938"/>
          </a:xfrm>
          <a:prstGeom prst="rect">
            <a:avLst/>
          </a:prstGeom>
          <a:solidFill>
            <a:srgbClr val="F8F8F8"/>
          </a:solidFill>
          <a:ln w="99">
            <a:solidFill>
              <a:srgbClr val="DDDDDD"/>
            </a:solidFill>
            <a:prstDash val="solid"/>
          </a:ln>
        </p:spPr>
        <p:txBody>
          <a:bodyPr/>
          <a:lstStyle/>
          <a:p>
            <a:endParaRPr lang="en-US"/>
          </a:p>
        </p:txBody>
      </p:sp>
      <p:sp>
        <p:nvSpPr>
          <p:cNvPr id="37" name="Text 34"/>
          <p:cNvSpPr/>
          <p:nvPr/>
        </p:nvSpPr>
        <p:spPr>
          <a:xfrm>
            <a:off x="4914900" y="2357940"/>
            <a:ext cx="3404611" cy="317255"/>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&lt;meta name="viewport"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content="width=device-width, initial-scale=1.0"&gt;</a:t>
            </a:r>
            <a:endParaRPr lang="en-US" sz="810" dirty="0"/>
          </a:p>
        </p:txBody>
      </p:sp>
      <p:sp>
        <p:nvSpPr>
          <p:cNvPr id="38" name="Text 35"/>
          <p:cNvSpPr/>
          <p:nvPr/>
        </p:nvSpPr>
        <p:spPr>
          <a:xfrm>
            <a:off x="4807744" y="2926370"/>
            <a:ext cx="4000500"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This tag tells the browser to set the viewport width to the device width and set the initial zoom level to 1.0 (no zoom).</a:t>
            </a:r>
            <a:endParaRPr lang="en-US" sz="990" dirty="0"/>
          </a:p>
        </p:txBody>
      </p:sp>
      <p:sp>
        <p:nvSpPr>
          <p:cNvPr id="39" name="Text 36"/>
          <p:cNvSpPr/>
          <p:nvPr/>
        </p:nvSpPr>
        <p:spPr>
          <a:xfrm>
            <a:off x="4686300" y="3621602"/>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Mobile-First Approach</a:t>
            </a:r>
            <a:endParaRPr lang="en-US" sz="1125" dirty="0"/>
          </a:p>
        </p:txBody>
      </p:sp>
      <p:sp>
        <p:nvSpPr>
          <p:cNvPr id="40" name="Text 37"/>
          <p:cNvSpPr/>
          <p:nvPr/>
        </p:nvSpPr>
        <p:spPr>
          <a:xfrm>
            <a:off x="4686300" y="3935927"/>
            <a:ext cx="4243388"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Start with styles for mobile devices, then add media queries for larger screens.</a:t>
            </a:r>
            <a:endParaRPr lang="en-US" sz="990" dirty="0"/>
          </a:p>
        </p:txBody>
      </p:sp>
      <p:sp>
        <p:nvSpPr>
          <p:cNvPr id="41" name="Shape 38"/>
          <p:cNvSpPr/>
          <p:nvPr/>
        </p:nvSpPr>
        <p:spPr>
          <a:xfrm>
            <a:off x="4807744" y="4681165"/>
            <a:ext cx="3929063" cy="4251982"/>
          </a:xfrm>
          <a:prstGeom prst="rect">
            <a:avLst/>
          </a:prstGeom>
          <a:solidFill>
            <a:srgbClr val="F8F8F8"/>
          </a:solidFill>
          <a:ln w="99">
            <a:solidFill>
              <a:srgbClr val="DDDDDD"/>
            </a:solidFill>
            <a:prstDash val="solid"/>
          </a:ln>
        </p:spPr>
        <p:txBody>
          <a:bodyPr/>
          <a:lstStyle/>
          <a:p>
            <a:endParaRPr lang="en-US"/>
          </a:p>
        </p:txBody>
      </p:sp>
      <p:sp>
        <p:nvSpPr>
          <p:cNvPr id="42" name="Text 39"/>
          <p:cNvSpPr/>
          <p:nvPr/>
        </p:nvSpPr>
        <p:spPr>
          <a:xfrm>
            <a:off x="4914900" y="4836542"/>
            <a:ext cx="1984930" cy="3938299"/>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Base styles for mobile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.container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width: 100%;</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padding: 15px;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Styles for tablets and up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@media (min-width: 768px)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.container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width: 750px;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margin: 0 auto;</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Styles for desktops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@media (min-width: 992px)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.container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width: 970px;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43" name="Shape 40"/>
          <p:cNvSpPr/>
          <p:nvPr/>
        </p:nvSpPr>
        <p:spPr>
          <a:xfrm>
            <a:off x="4686300" y="9318910"/>
            <a:ext cx="4171950" cy="1291596"/>
          </a:xfrm>
          <a:prstGeom prst="rect">
            <a:avLst/>
          </a:prstGeom>
          <a:solidFill>
            <a:srgbClr val="F3F4F6"/>
          </a:solidFill>
          <a:ln/>
        </p:spPr>
        <p:txBody>
          <a:bodyPr/>
          <a:lstStyle/>
          <a:p>
            <a:endParaRPr lang="en-US"/>
          </a:p>
        </p:txBody>
      </p:sp>
      <p:sp>
        <p:nvSpPr>
          <p:cNvPr id="44" name="Text 41"/>
          <p:cNvSpPr/>
          <p:nvPr/>
        </p:nvSpPr>
        <p:spPr>
          <a:xfrm>
            <a:off x="4800600" y="9433210"/>
            <a:ext cx="4014788"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Common Breakpoints:</a:t>
            </a:r>
            <a:endParaRPr lang="en-US" sz="990" dirty="0"/>
          </a:p>
        </p:txBody>
      </p:sp>
      <p:sp>
        <p:nvSpPr>
          <p:cNvPr id="45" name="Text 42"/>
          <p:cNvSpPr/>
          <p:nvPr/>
        </p:nvSpPr>
        <p:spPr>
          <a:xfrm>
            <a:off x="4972050" y="9691529"/>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Small devices (phones): 576px</a:t>
            </a:r>
            <a:endParaRPr lang="en-US" sz="990" dirty="0"/>
          </a:p>
        </p:txBody>
      </p:sp>
      <p:sp>
        <p:nvSpPr>
          <p:cNvPr id="46" name="Text 43"/>
          <p:cNvSpPr/>
          <p:nvPr/>
        </p:nvSpPr>
        <p:spPr>
          <a:xfrm>
            <a:off x="4972050" y="9892698"/>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Medium devices (tablets): 768px</a:t>
            </a:r>
            <a:endParaRPr lang="en-US" sz="990" dirty="0"/>
          </a:p>
        </p:txBody>
      </p:sp>
      <p:sp>
        <p:nvSpPr>
          <p:cNvPr id="47" name="Text 44"/>
          <p:cNvSpPr/>
          <p:nvPr/>
        </p:nvSpPr>
        <p:spPr>
          <a:xfrm>
            <a:off x="4972050" y="10093868"/>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Large devices (desktops): 992px</a:t>
            </a:r>
            <a:endParaRPr lang="en-US" sz="990" dirty="0"/>
          </a:p>
        </p:txBody>
      </p:sp>
      <p:sp>
        <p:nvSpPr>
          <p:cNvPr id="48" name="Text 45"/>
          <p:cNvSpPr/>
          <p:nvPr/>
        </p:nvSpPr>
        <p:spPr>
          <a:xfrm>
            <a:off x="4972050" y="10295037"/>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Extra large devices: 1200px</a:t>
            </a:r>
            <a:endParaRPr lang="en-US" sz="990" dirty="0"/>
          </a:p>
        </p:txBody>
      </p:sp>
      <p:sp>
        <p:nvSpPr>
          <p:cNvPr id="49" name="Text 46"/>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50" name="Text 47"/>
          <p:cNvSpPr/>
          <p:nvPr/>
        </p:nvSpPr>
        <p:spPr>
          <a:xfrm>
            <a:off x="1086185" y="4865982"/>
            <a:ext cx="1357536"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MDN - Using Media Queries</a:t>
            </a:r>
            <a:endParaRPr lang="en-US" sz="810" dirty="0"/>
          </a:p>
        </p:txBody>
      </p:sp>
      <p:sp>
        <p:nvSpPr>
          <p:cNvPr id="51" name="Text 48"/>
          <p:cNvSpPr/>
          <p:nvPr/>
        </p:nvSpPr>
        <p:spPr>
          <a:xfrm>
            <a:off x="2372283"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52" name="Text 49"/>
          <p:cNvSpPr/>
          <p:nvPr/>
        </p:nvSpPr>
        <p:spPr>
          <a:xfrm>
            <a:off x="2456166" y="4865982"/>
            <a:ext cx="2022853"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Web.dev - Responsive Web Design Basics</a:t>
            </a:r>
            <a:endParaRPr lang="en-US" sz="81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6598844"/>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Introduction to Bootstrap</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What is Bootstrap?</a:t>
            </a:r>
            <a:endParaRPr lang="en-US" sz="1125" dirty="0"/>
          </a:p>
        </p:txBody>
      </p:sp>
      <p:sp>
        <p:nvSpPr>
          <p:cNvPr id="5" name="Text 2"/>
          <p:cNvSpPr/>
          <p:nvPr/>
        </p:nvSpPr>
        <p:spPr>
          <a:xfrm>
            <a:off x="285750" y="1257300"/>
            <a:ext cx="4243388"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Bootstrap is the most popular CSS framework for developing responsive and mobile-first websites.</a:t>
            </a:r>
            <a:endParaRPr lang="en-US" sz="990" dirty="0"/>
          </a:p>
        </p:txBody>
      </p:sp>
      <p:sp>
        <p:nvSpPr>
          <p:cNvPr id="6" name="Text 3"/>
          <p:cNvSpPr/>
          <p:nvPr/>
        </p:nvSpPr>
        <p:spPr>
          <a:xfrm>
            <a:off x="285750" y="1831088"/>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Key Features:</a:t>
            </a:r>
            <a:endParaRPr lang="en-US" sz="1013" dirty="0"/>
          </a:p>
        </p:txBody>
      </p:sp>
      <p:sp>
        <p:nvSpPr>
          <p:cNvPr id="7" name="Text 4"/>
          <p:cNvSpPr/>
          <p:nvPr/>
        </p:nvSpPr>
        <p:spPr>
          <a:xfrm>
            <a:off x="457200" y="2088263"/>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Responsive grid system</a:t>
            </a:r>
            <a:endParaRPr lang="en-US" sz="990" dirty="0"/>
          </a:p>
        </p:txBody>
      </p:sp>
      <p:sp>
        <p:nvSpPr>
          <p:cNvPr id="8" name="Text 5"/>
          <p:cNvSpPr/>
          <p:nvPr/>
        </p:nvSpPr>
        <p:spPr>
          <a:xfrm>
            <a:off x="457200" y="2289432"/>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Pre-built components</a:t>
            </a:r>
            <a:endParaRPr lang="en-US" sz="990" dirty="0"/>
          </a:p>
        </p:txBody>
      </p:sp>
      <p:sp>
        <p:nvSpPr>
          <p:cNvPr id="9" name="Text 6"/>
          <p:cNvSpPr/>
          <p:nvPr/>
        </p:nvSpPr>
        <p:spPr>
          <a:xfrm>
            <a:off x="457200" y="2490601"/>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JavaScript plugins</a:t>
            </a:r>
            <a:endParaRPr lang="en-US" sz="990" dirty="0"/>
          </a:p>
        </p:txBody>
      </p:sp>
      <p:sp>
        <p:nvSpPr>
          <p:cNvPr id="10" name="Text 7"/>
          <p:cNvSpPr/>
          <p:nvPr/>
        </p:nvSpPr>
        <p:spPr>
          <a:xfrm>
            <a:off x="457200" y="2691771"/>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Consistent design</a:t>
            </a:r>
            <a:endParaRPr lang="en-US" sz="990" dirty="0"/>
          </a:p>
        </p:txBody>
      </p:sp>
      <p:sp>
        <p:nvSpPr>
          <p:cNvPr id="11" name="Text 8"/>
          <p:cNvSpPr/>
          <p:nvPr/>
        </p:nvSpPr>
        <p:spPr>
          <a:xfrm>
            <a:off x="457200" y="2892940"/>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Cross-browser compatibility</a:t>
            </a:r>
            <a:endParaRPr lang="en-US" sz="990" dirty="0"/>
          </a:p>
        </p:txBody>
      </p:sp>
      <p:sp>
        <p:nvSpPr>
          <p:cNvPr id="12" name="Text 9"/>
          <p:cNvSpPr/>
          <p:nvPr/>
        </p:nvSpPr>
        <p:spPr>
          <a:xfrm>
            <a:off x="457200" y="3094109"/>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Customizable</a:t>
            </a:r>
            <a:endParaRPr lang="en-US" sz="990" dirty="0"/>
          </a:p>
        </p:txBody>
      </p:sp>
      <p:sp>
        <p:nvSpPr>
          <p:cNvPr id="13" name="Text 10"/>
          <p:cNvSpPr/>
          <p:nvPr/>
        </p:nvSpPr>
        <p:spPr>
          <a:xfrm>
            <a:off x="285750" y="3466728"/>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History:</a:t>
            </a:r>
            <a:endParaRPr lang="en-US" sz="1013" dirty="0"/>
          </a:p>
        </p:txBody>
      </p:sp>
      <p:sp>
        <p:nvSpPr>
          <p:cNvPr id="14" name="Text 11"/>
          <p:cNvSpPr/>
          <p:nvPr/>
        </p:nvSpPr>
        <p:spPr>
          <a:xfrm>
            <a:off x="457200" y="3723903"/>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Created by Twitter in 2011</a:t>
            </a:r>
            <a:endParaRPr lang="en-US" sz="990" dirty="0"/>
          </a:p>
        </p:txBody>
      </p:sp>
      <p:sp>
        <p:nvSpPr>
          <p:cNvPr id="15" name="Text 12"/>
          <p:cNvSpPr/>
          <p:nvPr/>
        </p:nvSpPr>
        <p:spPr>
          <a:xfrm>
            <a:off x="457200" y="3925072"/>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Originally called "Twitter Blueprint"</a:t>
            </a:r>
            <a:endParaRPr lang="en-US" sz="990" dirty="0"/>
          </a:p>
        </p:txBody>
      </p:sp>
      <p:sp>
        <p:nvSpPr>
          <p:cNvPr id="16" name="Text 13"/>
          <p:cNvSpPr/>
          <p:nvPr/>
        </p:nvSpPr>
        <p:spPr>
          <a:xfrm>
            <a:off x="457200" y="4126241"/>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Current version: Bootstrap 5</a:t>
            </a:r>
            <a:endParaRPr lang="en-US" sz="990" dirty="0"/>
          </a:p>
        </p:txBody>
      </p:sp>
      <p:sp>
        <p:nvSpPr>
          <p:cNvPr id="17" name="Text 14"/>
          <p:cNvSpPr/>
          <p:nvPr/>
        </p:nvSpPr>
        <p:spPr>
          <a:xfrm>
            <a:off x="457200" y="4327410"/>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No longer depends on jQuery (since v5)</a:t>
            </a:r>
            <a:endParaRPr lang="en-US" sz="990" dirty="0"/>
          </a:p>
        </p:txBody>
      </p:sp>
      <p:sp>
        <p:nvSpPr>
          <p:cNvPr id="18" name="Text 15"/>
          <p:cNvSpPr/>
          <p:nvPr/>
        </p:nvSpPr>
        <p:spPr>
          <a:xfrm>
            <a:off x="468630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Why Use Bootstrap?</a:t>
            </a:r>
            <a:endParaRPr lang="en-US" sz="1125" dirty="0"/>
          </a:p>
        </p:txBody>
      </p:sp>
      <p:sp>
        <p:nvSpPr>
          <p:cNvPr id="19" name="Text 16"/>
          <p:cNvSpPr/>
          <p:nvPr/>
        </p:nvSpPr>
        <p:spPr>
          <a:xfrm>
            <a:off x="4857750" y="1285875"/>
            <a:ext cx="1468487" cy="141089"/>
          </a:xfrm>
          <a:prstGeom prst="rect">
            <a:avLst/>
          </a:prstGeom>
          <a:noFill/>
          <a:ln/>
        </p:spPr>
        <p:txBody>
          <a:bodyPr wrap="squar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Speed of Development:</a:t>
            </a:r>
            <a:endParaRPr lang="en-US" sz="990" dirty="0"/>
          </a:p>
        </p:txBody>
      </p:sp>
      <p:sp>
        <p:nvSpPr>
          <p:cNvPr id="20" name="Text 17"/>
          <p:cNvSpPr/>
          <p:nvPr/>
        </p:nvSpPr>
        <p:spPr>
          <a:xfrm>
            <a:off x="6254800" y="1285875"/>
            <a:ext cx="1580806"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Ready-to-use components</a:t>
            </a:r>
            <a:endParaRPr lang="en-US" sz="990" dirty="0"/>
          </a:p>
        </p:txBody>
      </p:sp>
      <p:sp>
        <p:nvSpPr>
          <p:cNvPr id="21" name="Text 18"/>
          <p:cNvSpPr/>
          <p:nvPr/>
        </p:nvSpPr>
        <p:spPr>
          <a:xfrm>
            <a:off x="4857750" y="1487044"/>
            <a:ext cx="860850"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Consistency:</a:t>
            </a:r>
            <a:endParaRPr lang="en-US" sz="990" dirty="0"/>
          </a:p>
        </p:txBody>
      </p:sp>
      <p:sp>
        <p:nvSpPr>
          <p:cNvPr id="22" name="Text 19"/>
          <p:cNvSpPr/>
          <p:nvPr/>
        </p:nvSpPr>
        <p:spPr>
          <a:xfrm>
            <a:off x="5647162" y="1487044"/>
            <a:ext cx="1594619"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Uniform look across pages</a:t>
            </a:r>
            <a:endParaRPr lang="en-US" sz="990" dirty="0"/>
          </a:p>
        </p:txBody>
      </p:sp>
      <p:sp>
        <p:nvSpPr>
          <p:cNvPr id="23" name="Text 20"/>
          <p:cNvSpPr/>
          <p:nvPr/>
        </p:nvSpPr>
        <p:spPr>
          <a:xfrm>
            <a:off x="4857750" y="1688213"/>
            <a:ext cx="1105523"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Responsiveness:</a:t>
            </a:r>
            <a:endParaRPr lang="en-US" sz="990" dirty="0"/>
          </a:p>
        </p:txBody>
      </p:sp>
      <p:sp>
        <p:nvSpPr>
          <p:cNvPr id="24" name="Text 21"/>
          <p:cNvSpPr/>
          <p:nvPr/>
        </p:nvSpPr>
        <p:spPr>
          <a:xfrm>
            <a:off x="5891836" y="1688213"/>
            <a:ext cx="1280210"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Mobile-first approach</a:t>
            </a:r>
            <a:endParaRPr lang="en-US" sz="990" dirty="0"/>
          </a:p>
        </p:txBody>
      </p:sp>
      <p:sp>
        <p:nvSpPr>
          <p:cNvPr id="25" name="Text 22"/>
          <p:cNvSpPr/>
          <p:nvPr/>
        </p:nvSpPr>
        <p:spPr>
          <a:xfrm>
            <a:off x="4857750" y="1889382"/>
            <a:ext cx="1321454" cy="141089"/>
          </a:xfrm>
          <a:prstGeom prst="rect">
            <a:avLst/>
          </a:prstGeom>
          <a:noFill/>
          <a:ln/>
        </p:spPr>
        <p:txBody>
          <a:bodyPr wrap="squar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Community Support:</a:t>
            </a:r>
            <a:endParaRPr lang="en-US" sz="990" dirty="0"/>
          </a:p>
        </p:txBody>
      </p:sp>
      <p:sp>
        <p:nvSpPr>
          <p:cNvPr id="26" name="Text 23"/>
          <p:cNvSpPr/>
          <p:nvPr/>
        </p:nvSpPr>
        <p:spPr>
          <a:xfrm>
            <a:off x="6107767" y="1889382"/>
            <a:ext cx="1902163"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Large community and resources</a:t>
            </a:r>
            <a:endParaRPr lang="en-US" sz="990" dirty="0"/>
          </a:p>
        </p:txBody>
      </p:sp>
      <p:sp>
        <p:nvSpPr>
          <p:cNvPr id="27" name="Text 24"/>
          <p:cNvSpPr/>
          <p:nvPr/>
        </p:nvSpPr>
        <p:spPr>
          <a:xfrm>
            <a:off x="4857750" y="2090551"/>
            <a:ext cx="979308"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Customization:</a:t>
            </a:r>
            <a:endParaRPr lang="en-US" sz="990" dirty="0"/>
          </a:p>
        </p:txBody>
      </p:sp>
      <p:sp>
        <p:nvSpPr>
          <p:cNvPr id="28" name="Text 25"/>
          <p:cNvSpPr/>
          <p:nvPr/>
        </p:nvSpPr>
        <p:spPr>
          <a:xfrm>
            <a:off x="5765620" y="2090551"/>
            <a:ext cx="1755688"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Can be tailored to your needs</a:t>
            </a:r>
            <a:endParaRPr lang="en-US" sz="990" dirty="0"/>
          </a:p>
        </p:txBody>
      </p:sp>
      <p:sp>
        <p:nvSpPr>
          <p:cNvPr id="29" name="Text 26"/>
          <p:cNvSpPr/>
          <p:nvPr/>
        </p:nvSpPr>
        <p:spPr>
          <a:xfrm>
            <a:off x="4686300" y="2434596"/>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Bootstrap vs. Custom CSS:</a:t>
            </a:r>
            <a:endParaRPr lang="en-US" sz="1013" dirty="0"/>
          </a:p>
        </p:txBody>
      </p:sp>
      <p:sp>
        <p:nvSpPr>
          <p:cNvPr id="30" name="Shape 27"/>
          <p:cNvSpPr/>
          <p:nvPr/>
        </p:nvSpPr>
        <p:spPr>
          <a:xfrm>
            <a:off x="4689872" y="2695342"/>
            <a:ext cx="4164806" cy="322613"/>
          </a:xfrm>
          <a:prstGeom prst="rect">
            <a:avLst/>
          </a:prstGeom>
          <a:solidFill>
            <a:srgbClr val="F3F4F6"/>
          </a:solidFill>
          <a:ln/>
        </p:spPr>
        <p:txBody>
          <a:bodyPr/>
          <a:lstStyle/>
          <a:p>
            <a:endParaRPr lang="en-US"/>
          </a:p>
        </p:txBody>
      </p:sp>
      <p:sp>
        <p:nvSpPr>
          <p:cNvPr id="31" name="Text 28"/>
          <p:cNvSpPr/>
          <p:nvPr/>
        </p:nvSpPr>
        <p:spPr>
          <a:xfrm>
            <a:off x="4689872" y="2695342"/>
            <a:ext cx="2391845" cy="322613"/>
          </a:xfrm>
          <a:prstGeom prst="rect">
            <a:avLst/>
          </a:prstGeom>
          <a:noFill/>
          <a:ln/>
        </p:spPr>
        <p:txBody>
          <a:bodyPr wrap="square" lIns="68072" tIns="68072" rIns="68072" bIns="68072"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Bootstrap</a:t>
            </a:r>
            <a:endParaRPr lang="en-US" sz="990" dirty="0"/>
          </a:p>
        </p:txBody>
      </p:sp>
      <p:sp>
        <p:nvSpPr>
          <p:cNvPr id="32" name="Text 29"/>
          <p:cNvSpPr/>
          <p:nvPr/>
        </p:nvSpPr>
        <p:spPr>
          <a:xfrm>
            <a:off x="7010279" y="2695342"/>
            <a:ext cx="1915837" cy="322613"/>
          </a:xfrm>
          <a:prstGeom prst="rect">
            <a:avLst/>
          </a:prstGeom>
          <a:noFill/>
          <a:ln/>
        </p:spPr>
        <p:txBody>
          <a:bodyPr wrap="square" lIns="68072" tIns="68072" rIns="68072" bIns="68072"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Custom CSS</a:t>
            </a:r>
            <a:endParaRPr lang="en-US" sz="990" dirty="0"/>
          </a:p>
        </p:txBody>
      </p:sp>
      <p:sp>
        <p:nvSpPr>
          <p:cNvPr id="33" name="Text 30"/>
          <p:cNvSpPr/>
          <p:nvPr/>
        </p:nvSpPr>
        <p:spPr>
          <a:xfrm>
            <a:off x="4689872" y="3017955"/>
            <a:ext cx="2391845"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Faster development</a:t>
            </a:r>
            <a:endParaRPr lang="en-US" sz="990" dirty="0"/>
          </a:p>
        </p:txBody>
      </p:sp>
      <p:sp>
        <p:nvSpPr>
          <p:cNvPr id="34" name="Text 31"/>
          <p:cNvSpPr/>
          <p:nvPr/>
        </p:nvSpPr>
        <p:spPr>
          <a:xfrm>
            <a:off x="7010279" y="3017955"/>
            <a:ext cx="1915837"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More control</a:t>
            </a:r>
            <a:endParaRPr lang="en-US" sz="990" dirty="0"/>
          </a:p>
        </p:txBody>
      </p:sp>
      <p:sp>
        <p:nvSpPr>
          <p:cNvPr id="35" name="Text 32"/>
          <p:cNvSpPr/>
          <p:nvPr/>
        </p:nvSpPr>
        <p:spPr>
          <a:xfrm>
            <a:off x="4689872" y="3340568"/>
            <a:ext cx="2391845"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Consistent design</a:t>
            </a:r>
            <a:endParaRPr lang="en-US" sz="990" dirty="0"/>
          </a:p>
        </p:txBody>
      </p:sp>
      <p:sp>
        <p:nvSpPr>
          <p:cNvPr id="36" name="Text 33"/>
          <p:cNvSpPr/>
          <p:nvPr/>
        </p:nvSpPr>
        <p:spPr>
          <a:xfrm>
            <a:off x="7010279" y="3340568"/>
            <a:ext cx="1915837"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Unique design</a:t>
            </a:r>
            <a:endParaRPr lang="en-US" sz="990" dirty="0"/>
          </a:p>
        </p:txBody>
      </p:sp>
      <p:sp>
        <p:nvSpPr>
          <p:cNvPr id="37" name="Text 34"/>
          <p:cNvSpPr/>
          <p:nvPr/>
        </p:nvSpPr>
        <p:spPr>
          <a:xfrm>
            <a:off x="4689872" y="3663181"/>
            <a:ext cx="2391845"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Larger file size</a:t>
            </a:r>
            <a:endParaRPr lang="en-US" sz="990" dirty="0"/>
          </a:p>
        </p:txBody>
      </p:sp>
      <p:sp>
        <p:nvSpPr>
          <p:cNvPr id="38" name="Text 35"/>
          <p:cNvSpPr/>
          <p:nvPr/>
        </p:nvSpPr>
        <p:spPr>
          <a:xfrm>
            <a:off x="7010279" y="3663181"/>
            <a:ext cx="1915837"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Smaller file size</a:t>
            </a:r>
            <a:endParaRPr lang="en-US" sz="990" dirty="0"/>
          </a:p>
        </p:txBody>
      </p:sp>
      <p:sp>
        <p:nvSpPr>
          <p:cNvPr id="39" name="Text 36"/>
          <p:cNvSpPr/>
          <p:nvPr/>
        </p:nvSpPr>
        <p:spPr>
          <a:xfrm>
            <a:off x="4689872" y="3985794"/>
            <a:ext cx="2391845"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Community support</a:t>
            </a:r>
            <a:endParaRPr lang="en-US" sz="990" dirty="0"/>
          </a:p>
        </p:txBody>
      </p:sp>
      <p:sp>
        <p:nvSpPr>
          <p:cNvPr id="40" name="Text 37"/>
          <p:cNvSpPr/>
          <p:nvPr/>
        </p:nvSpPr>
        <p:spPr>
          <a:xfrm>
            <a:off x="7010279" y="3985794"/>
            <a:ext cx="1915837"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Self-reliance</a:t>
            </a:r>
            <a:endParaRPr lang="en-US" sz="990" dirty="0"/>
          </a:p>
        </p:txBody>
      </p:sp>
      <p:sp>
        <p:nvSpPr>
          <p:cNvPr id="41" name="Text 38"/>
          <p:cNvSpPr/>
          <p:nvPr/>
        </p:nvSpPr>
        <p:spPr>
          <a:xfrm>
            <a:off x="4689872" y="4308407"/>
            <a:ext cx="2391845"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Similar to other sites</a:t>
            </a:r>
            <a:endParaRPr lang="en-US" sz="990" dirty="0"/>
          </a:p>
        </p:txBody>
      </p:sp>
      <p:sp>
        <p:nvSpPr>
          <p:cNvPr id="42" name="Text 39"/>
          <p:cNvSpPr/>
          <p:nvPr/>
        </p:nvSpPr>
        <p:spPr>
          <a:xfrm>
            <a:off x="7010279" y="4308407"/>
            <a:ext cx="1915837"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Distinctive look</a:t>
            </a:r>
            <a:endParaRPr lang="en-US" sz="990" dirty="0"/>
          </a:p>
        </p:txBody>
      </p:sp>
      <p:sp>
        <p:nvSpPr>
          <p:cNvPr id="43" name="Shape 40"/>
          <p:cNvSpPr/>
          <p:nvPr/>
        </p:nvSpPr>
        <p:spPr>
          <a:xfrm>
            <a:off x="4686300" y="4806042"/>
            <a:ext cx="4171950" cy="1492765"/>
          </a:xfrm>
          <a:prstGeom prst="rect">
            <a:avLst/>
          </a:prstGeom>
          <a:solidFill>
            <a:srgbClr val="F3F4F6"/>
          </a:solidFill>
          <a:ln/>
        </p:spPr>
        <p:txBody>
          <a:bodyPr/>
          <a:lstStyle/>
          <a:p>
            <a:endParaRPr lang="en-US"/>
          </a:p>
        </p:txBody>
      </p:sp>
      <p:sp>
        <p:nvSpPr>
          <p:cNvPr id="44" name="Text 41"/>
          <p:cNvSpPr/>
          <p:nvPr/>
        </p:nvSpPr>
        <p:spPr>
          <a:xfrm>
            <a:off x="4800600" y="4920342"/>
            <a:ext cx="4014788"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When to Use Bootstrap:</a:t>
            </a:r>
            <a:endParaRPr lang="en-US" sz="990" dirty="0"/>
          </a:p>
        </p:txBody>
      </p:sp>
      <p:sp>
        <p:nvSpPr>
          <p:cNvPr id="45" name="Text 42"/>
          <p:cNvSpPr/>
          <p:nvPr/>
        </p:nvSpPr>
        <p:spPr>
          <a:xfrm>
            <a:off x="4972050" y="5178661"/>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Rapid prototyping</a:t>
            </a:r>
            <a:endParaRPr lang="en-US" sz="990" dirty="0"/>
          </a:p>
        </p:txBody>
      </p:sp>
      <p:sp>
        <p:nvSpPr>
          <p:cNvPr id="46" name="Text 43"/>
          <p:cNvSpPr/>
          <p:nvPr/>
        </p:nvSpPr>
        <p:spPr>
          <a:xfrm>
            <a:off x="4972050" y="5379830"/>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Admin dashboards</a:t>
            </a:r>
            <a:endParaRPr lang="en-US" sz="990" dirty="0"/>
          </a:p>
        </p:txBody>
      </p:sp>
      <p:sp>
        <p:nvSpPr>
          <p:cNvPr id="47" name="Text 44"/>
          <p:cNvSpPr/>
          <p:nvPr/>
        </p:nvSpPr>
        <p:spPr>
          <a:xfrm>
            <a:off x="4972050" y="5580999"/>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Small to medium projects</a:t>
            </a:r>
            <a:endParaRPr lang="en-US" sz="990" dirty="0"/>
          </a:p>
        </p:txBody>
      </p:sp>
      <p:sp>
        <p:nvSpPr>
          <p:cNvPr id="48" name="Text 45"/>
          <p:cNvSpPr/>
          <p:nvPr/>
        </p:nvSpPr>
        <p:spPr>
          <a:xfrm>
            <a:off x="4972050" y="5782168"/>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When consistency is more important than uniqueness</a:t>
            </a:r>
            <a:endParaRPr lang="en-US" sz="990" dirty="0"/>
          </a:p>
        </p:txBody>
      </p:sp>
      <p:sp>
        <p:nvSpPr>
          <p:cNvPr id="49" name="Text 46"/>
          <p:cNvSpPr/>
          <p:nvPr/>
        </p:nvSpPr>
        <p:spPr>
          <a:xfrm>
            <a:off x="4972050" y="5983337"/>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When team is familiar with Bootstrap</a:t>
            </a:r>
            <a:endParaRPr lang="en-US" sz="990" dirty="0"/>
          </a:p>
        </p:txBody>
      </p:sp>
      <p:sp>
        <p:nvSpPr>
          <p:cNvPr id="50" name="Text 47"/>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51" name="Text 48"/>
          <p:cNvSpPr/>
          <p:nvPr/>
        </p:nvSpPr>
        <p:spPr>
          <a:xfrm>
            <a:off x="1086185" y="4865982"/>
            <a:ext cx="1232129"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Bootstrap Documentation</a:t>
            </a:r>
            <a:endParaRPr lang="en-US" sz="810" dirty="0"/>
          </a:p>
        </p:txBody>
      </p:sp>
      <p:sp>
        <p:nvSpPr>
          <p:cNvPr id="52" name="Text 49"/>
          <p:cNvSpPr/>
          <p:nvPr/>
        </p:nvSpPr>
        <p:spPr>
          <a:xfrm>
            <a:off x="2246877"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53" name="Text 50"/>
          <p:cNvSpPr/>
          <p:nvPr/>
        </p:nvSpPr>
        <p:spPr>
          <a:xfrm>
            <a:off x="2330760" y="4865982"/>
            <a:ext cx="746159"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Bootstrap Blog</a:t>
            </a:r>
            <a:endParaRPr lang="en-US" sz="81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9246329"/>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Setting Up Bootstrap</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Including Bootstrap in Your Project</a:t>
            </a:r>
            <a:endParaRPr lang="en-US" sz="1125" dirty="0"/>
          </a:p>
        </p:txBody>
      </p:sp>
      <p:sp>
        <p:nvSpPr>
          <p:cNvPr id="5" name="Text 2"/>
          <p:cNvSpPr/>
          <p:nvPr/>
        </p:nvSpPr>
        <p:spPr>
          <a:xfrm>
            <a:off x="40719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1. CDN Method</a:t>
            </a:r>
            <a:endParaRPr lang="en-US" sz="1013" dirty="0"/>
          </a:p>
        </p:txBody>
      </p:sp>
      <p:sp>
        <p:nvSpPr>
          <p:cNvPr id="6" name="Shape 3"/>
          <p:cNvSpPr/>
          <p:nvPr/>
        </p:nvSpPr>
        <p:spPr>
          <a:xfrm>
            <a:off x="407194" y="1685925"/>
            <a:ext cx="3929063" cy="1234446"/>
          </a:xfrm>
          <a:prstGeom prst="rect">
            <a:avLst/>
          </a:prstGeom>
          <a:solidFill>
            <a:srgbClr val="F8F8F8"/>
          </a:solidFill>
          <a:ln w="99">
            <a:solidFill>
              <a:srgbClr val="DDDDDD"/>
            </a:solidFill>
            <a:prstDash val="solid"/>
          </a:ln>
        </p:spPr>
        <p:txBody>
          <a:bodyPr/>
          <a:lstStyle/>
          <a:p>
            <a:endParaRPr lang="en-US"/>
          </a:p>
        </p:txBody>
      </p:sp>
      <p:sp>
        <p:nvSpPr>
          <p:cNvPr id="7" name="Text 4"/>
          <p:cNvSpPr/>
          <p:nvPr/>
        </p:nvSpPr>
        <p:spPr>
          <a:xfrm>
            <a:off x="514350" y="1841302"/>
            <a:ext cx="6367425" cy="92076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 CSS only --&gt;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&lt;link href="https://cdn.jsdelivr.net/npm/bootstrap@5.3.0/dist/css/bootstrap.min.css" rel="stylesheet"&gt;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 JavaScript Bundle with Popper --&gt;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&lt;script src="https://cdn.jsdelivr.net/npm/bootstrap@5.3.0/dist/js/bootstrap.bundle.min.js"&gt;&lt;/script&gt;</a:t>
            </a:r>
            <a:endParaRPr lang="en-US" sz="810" dirty="0"/>
          </a:p>
        </p:txBody>
      </p:sp>
      <p:sp>
        <p:nvSpPr>
          <p:cNvPr id="8" name="Text 5"/>
          <p:cNvSpPr/>
          <p:nvPr/>
        </p:nvSpPr>
        <p:spPr>
          <a:xfrm>
            <a:off x="407194" y="3013239"/>
            <a:ext cx="4000500"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Advantages: Quick setup, no downloads, cached by browsers</a:t>
            </a:r>
            <a:endParaRPr lang="en-US" sz="990" dirty="0"/>
          </a:p>
        </p:txBody>
      </p:sp>
      <p:sp>
        <p:nvSpPr>
          <p:cNvPr id="9" name="Text 6"/>
          <p:cNvSpPr/>
          <p:nvPr/>
        </p:nvSpPr>
        <p:spPr>
          <a:xfrm>
            <a:off x="407194" y="3628746"/>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2. Package Manager (npm)</a:t>
            </a:r>
            <a:endParaRPr lang="en-US" sz="1013" dirty="0"/>
          </a:p>
        </p:txBody>
      </p:sp>
      <p:sp>
        <p:nvSpPr>
          <p:cNvPr id="10" name="Shape 7"/>
          <p:cNvSpPr/>
          <p:nvPr/>
        </p:nvSpPr>
        <p:spPr>
          <a:xfrm>
            <a:off x="407194" y="3935927"/>
            <a:ext cx="3929063" cy="429769"/>
          </a:xfrm>
          <a:prstGeom prst="rect">
            <a:avLst/>
          </a:prstGeom>
          <a:solidFill>
            <a:srgbClr val="F8F8F8"/>
          </a:solidFill>
          <a:ln w="99">
            <a:solidFill>
              <a:srgbClr val="DDDDDD"/>
            </a:solidFill>
            <a:prstDash val="solid"/>
          </a:ln>
        </p:spPr>
        <p:txBody>
          <a:bodyPr/>
          <a:lstStyle/>
          <a:p>
            <a:endParaRPr lang="en-US"/>
          </a:p>
        </p:txBody>
      </p:sp>
      <p:sp>
        <p:nvSpPr>
          <p:cNvPr id="11" name="Text 8"/>
          <p:cNvSpPr/>
          <p:nvPr/>
        </p:nvSpPr>
        <p:spPr>
          <a:xfrm>
            <a:off x="514350" y="4091304"/>
            <a:ext cx="1367693" cy="116086"/>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npm install bootstrap</a:t>
            </a:r>
            <a:endParaRPr lang="en-US" sz="810" dirty="0"/>
          </a:p>
        </p:txBody>
      </p:sp>
      <p:sp>
        <p:nvSpPr>
          <p:cNvPr id="12" name="Text 9"/>
          <p:cNvSpPr/>
          <p:nvPr/>
        </p:nvSpPr>
        <p:spPr>
          <a:xfrm>
            <a:off x="407194" y="4458565"/>
            <a:ext cx="4000500"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Then import in your JavaScript:</a:t>
            </a:r>
            <a:endParaRPr lang="en-US" sz="990" dirty="0"/>
          </a:p>
        </p:txBody>
      </p:sp>
      <p:sp>
        <p:nvSpPr>
          <p:cNvPr id="13" name="Shape 10"/>
          <p:cNvSpPr/>
          <p:nvPr/>
        </p:nvSpPr>
        <p:spPr>
          <a:xfrm>
            <a:off x="407194" y="4766890"/>
            <a:ext cx="3929063" cy="1234446"/>
          </a:xfrm>
          <a:prstGeom prst="rect">
            <a:avLst/>
          </a:prstGeom>
          <a:solidFill>
            <a:srgbClr val="F8F8F8"/>
          </a:solidFill>
          <a:ln w="99">
            <a:solidFill>
              <a:srgbClr val="DDDDDD"/>
            </a:solidFill>
            <a:prstDash val="solid"/>
          </a:ln>
        </p:spPr>
        <p:txBody>
          <a:bodyPr/>
          <a:lstStyle/>
          <a:p>
            <a:endParaRPr lang="en-US"/>
          </a:p>
        </p:txBody>
      </p:sp>
      <p:sp>
        <p:nvSpPr>
          <p:cNvPr id="14" name="Text 11"/>
          <p:cNvSpPr/>
          <p:nvPr/>
        </p:nvSpPr>
        <p:spPr>
          <a:xfrm>
            <a:off x="514350" y="4922267"/>
            <a:ext cx="2849101" cy="92076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Import all of Bootstrap's JS</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import * as bootstrap from 'bootstrap'</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Import Bootstrap's CSS</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import 'bootstrap/dist/css/bootstrap.min.css'</a:t>
            </a:r>
            <a:endParaRPr lang="en-US" sz="810" dirty="0"/>
          </a:p>
        </p:txBody>
      </p:sp>
      <p:sp>
        <p:nvSpPr>
          <p:cNvPr id="15" name="Text 12"/>
          <p:cNvSpPr/>
          <p:nvPr/>
        </p:nvSpPr>
        <p:spPr>
          <a:xfrm>
            <a:off x="4807744" y="1064419"/>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3. Download Files</a:t>
            </a:r>
            <a:endParaRPr lang="en-US" sz="1013" dirty="0"/>
          </a:p>
        </p:txBody>
      </p:sp>
      <p:sp>
        <p:nvSpPr>
          <p:cNvPr id="16" name="Text 13"/>
          <p:cNvSpPr/>
          <p:nvPr/>
        </p:nvSpPr>
        <p:spPr>
          <a:xfrm>
            <a:off x="4807744" y="1321594"/>
            <a:ext cx="4000500"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Download compiled CSS and JS from the Bootstrap website.</a:t>
            </a:r>
            <a:endParaRPr lang="en-US" sz="990" dirty="0"/>
          </a:p>
        </p:txBody>
      </p:sp>
      <p:sp>
        <p:nvSpPr>
          <p:cNvPr id="17" name="Shape 14"/>
          <p:cNvSpPr/>
          <p:nvPr/>
        </p:nvSpPr>
        <p:spPr>
          <a:xfrm>
            <a:off x="4807744" y="1629919"/>
            <a:ext cx="3929063" cy="832107"/>
          </a:xfrm>
          <a:prstGeom prst="rect">
            <a:avLst/>
          </a:prstGeom>
          <a:solidFill>
            <a:srgbClr val="F8F8F8"/>
          </a:solidFill>
          <a:ln w="99">
            <a:solidFill>
              <a:srgbClr val="DDDDDD"/>
            </a:solidFill>
            <a:prstDash val="solid"/>
          </a:ln>
        </p:spPr>
        <p:txBody>
          <a:bodyPr/>
          <a:lstStyle/>
          <a:p>
            <a:endParaRPr lang="en-US"/>
          </a:p>
        </p:txBody>
      </p:sp>
      <p:sp>
        <p:nvSpPr>
          <p:cNvPr id="18" name="Text 15"/>
          <p:cNvSpPr/>
          <p:nvPr/>
        </p:nvSpPr>
        <p:spPr>
          <a:xfrm>
            <a:off x="4914900" y="1785296"/>
            <a:ext cx="3281158" cy="518424"/>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 Local files --&gt;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&lt;link href="css/bootstrap.min.css" rel="stylesheet"&gt;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&lt;script src="js/bootstrap.bundle.min.js"&gt;&lt;/script&gt;</a:t>
            </a:r>
            <a:endParaRPr lang="en-US" sz="810" dirty="0"/>
          </a:p>
        </p:txBody>
      </p:sp>
      <p:sp>
        <p:nvSpPr>
          <p:cNvPr id="19" name="Text 16"/>
          <p:cNvSpPr/>
          <p:nvPr/>
        </p:nvSpPr>
        <p:spPr>
          <a:xfrm>
            <a:off x="4686300" y="2847789"/>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Basic Template</a:t>
            </a:r>
            <a:endParaRPr lang="en-US" sz="1125" dirty="0"/>
          </a:p>
        </p:txBody>
      </p:sp>
      <p:sp>
        <p:nvSpPr>
          <p:cNvPr id="20" name="Shape 17"/>
          <p:cNvSpPr/>
          <p:nvPr/>
        </p:nvSpPr>
        <p:spPr>
          <a:xfrm>
            <a:off x="4807744" y="3390714"/>
            <a:ext cx="3929063" cy="3849644"/>
          </a:xfrm>
          <a:prstGeom prst="rect">
            <a:avLst/>
          </a:prstGeom>
          <a:solidFill>
            <a:srgbClr val="F8F8F8"/>
          </a:solidFill>
          <a:ln w="99">
            <a:solidFill>
              <a:srgbClr val="DDDDDD"/>
            </a:solidFill>
            <a:prstDash val="solid"/>
          </a:ln>
        </p:spPr>
        <p:txBody>
          <a:bodyPr/>
          <a:lstStyle/>
          <a:p>
            <a:endParaRPr lang="en-US"/>
          </a:p>
        </p:txBody>
      </p:sp>
      <p:sp>
        <p:nvSpPr>
          <p:cNvPr id="21" name="Text 18"/>
          <p:cNvSpPr/>
          <p:nvPr/>
        </p:nvSpPr>
        <p:spPr>
          <a:xfrm>
            <a:off x="4914900" y="3546091"/>
            <a:ext cx="6419441" cy="3535961"/>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&lt;!DOCTYPE html&gt;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&lt;html lang="en"&gt;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&lt;head&gt;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&lt;meta charset="UTF-8"&gt;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&lt;meta name="viewport" content="width=device-width, initial-scale=1.0"&gt;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&lt;link href="https://cdn.jsdelivr.net/npm/bootstrap@5.3.0/dist/css/bootstrap.min.css" rel="stylesheet"&gt;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&lt;title&gt;Bootstrap Example&lt;/title&gt;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&lt;/head&gt;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&lt;body&gt;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class="container"&gt;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&lt;h1&gt;Hello, Bootstrap!&lt;/h1&gt;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&lt;p class="lead"&gt;This is a Bootstrap example.&lt;/p&gt;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&lt;button class="btn btn-primary"&gt;Click Me&lt;/button&gt;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&lt;script src="https://cdn.jsdelivr.net/npm/bootstrap@5.3.0/dist/js/bootstrap.bundle.min.js"&gt;&lt;/script&gt;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&lt;/body&gt;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&lt;/html&gt;</a:t>
            </a:r>
            <a:endParaRPr lang="en-US" sz="810" dirty="0"/>
          </a:p>
        </p:txBody>
      </p:sp>
      <p:sp>
        <p:nvSpPr>
          <p:cNvPr id="22" name="Shape 19"/>
          <p:cNvSpPr/>
          <p:nvPr/>
        </p:nvSpPr>
        <p:spPr>
          <a:xfrm>
            <a:off x="4686300" y="7626121"/>
            <a:ext cx="4171950" cy="1291596"/>
          </a:xfrm>
          <a:prstGeom prst="rect">
            <a:avLst/>
          </a:prstGeom>
          <a:solidFill>
            <a:srgbClr val="F3F4F6"/>
          </a:solidFill>
          <a:ln/>
        </p:spPr>
        <p:txBody>
          <a:bodyPr/>
          <a:lstStyle/>
          <a:p>
            <a:endParaRPr lang="en-US"/>
          </a:p>
        </p:txBody>
      </p:sp>
      <p:sp>
        <p:nvSpPr>
          <p:cNvPr id="23" name="Text 20"/>
          <p:cNvSpPr/>
          <p:nvPr/>
        </p:nvSpPr>
        <p:spPr>
          <a:xfrm>
            <a:off x="4800600" y="7740421"/>
            <a:ext cx="4014788"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Important Notes:</a:t>
            </a:r>
            <a:endParaRPr lang="en-US" sz="990" dirty="0"/>
          </a:p>
        </p:txBody>
      </p:sp>
      <p:sp>
        <p:nvSpPr>
          <p:cNvPr id="24" name="Text 21"/>
          <p:cNvSpPr/>
          <p:nvPr/>
        </p:nvSpPr>
        <p:spPr>
          <a:xfrm>
            <a:off x="4972050" y="7998740"/>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Always include the viewport meta tag for responsive designs</a:t>
            </a:r>
            <a:endParaRPr lang="en-US" sz="990" dirty="0"/>
          </a:p>
        </p:txBody>
      </p:sp>
      <p:sp>
        <p:nvSpPr>
          <p:cNvPr id="25" name="Text 22"/>
          <p:cNvSpPr/>
          <p:nvPr/>
        </p:nvSpPr>
        <p:spPr>
          <a:xfrm>
            <a:off x="4972050" y="8228484"/>
            <a:ext cx="2594074"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Bootstrap requires a containing element (like</a:t>
            </a:r>
            <a:endParaRPr lang="en-US" sz="990" dirty="0"/>
          </a:p>
        </p:txBody>
      </p:sp>
      <p:sp>
        <p:nvSpPr>
          <p:cNvPr id="26" name="Text 23"/>
          <p:cNvSpPr/>
          <p:nvPr/>
        </p:nvSpPr>
        <p:spPr>
          <a:xfrm>
            <a:off x="7494687" y="8258845"/>
            <a:ext cx="688702"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.container</a:t>
            </a:r>
            <a:endParaRPr lang="en-US" sz="810" dirty="0"/>
          </a:p>
        </p:txBody>
      </p:sp>
      <p:sp>
        <p:nvSpPr>
          <p:cNvPr id="27" name="Text 24"/>
          <p:cNvSpPr/>
          <p:nvPr/>
        </p:nvSpPr>
        <p:spPr>
          <a:xfrm>
            <a:off x="8111951" y="8228484"/>
            <a:ext cx="113323"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t>
            </a:r>
            <a:endParaRPr lang="en-US" sz="990" dirty="0"/>
          </a:p>
        </p:txBody>
      </p:sp>
      <p:sp>
        <p:nvSpPr>
          <p:cNvPr id="28" name="Text 25"/>
          <p:cNvSpPr/>
          <p:nvPr/>
        </p:nvSpPr>
        <p:spPr>
          <a:xfrm>
            <a:off x="4972050" y="8401078"/>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Include JavaScript bundle for interactive components</a:t>
            </a:r>
            <a:endParaRPr lang="en-US" sz="990" dirty="0"/>
          </a:p>
        </p:txBody>
      </p:sp>
      <p:sp>
        <p:nvSpPr>
          <p:cNvPr id="29" name="Text 26"/>
          <p:cNvSpPr/>
          <p:nvPr/>
        </p:nvSpPr>
        <p:spPr>
          <a:xfrm>
            <a:off x="4972050" y="8602247"/>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Bootstrap 5 no longer requires jQuery</a:t>
            </a:r>
            <a:endParaRPr lang="en-US" sz="990" dirty="0"/>
          </a:p>
        </p:txBody>
      </p:sp>
      <p:sp>
        <p:nvSpPr>
          <p:cNvPr id="30" name="Text 27"/>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31" name="Text 28"/>
          <p:cNvSpPr/>
          <p:nvPr/>
        </p:nvSpPr>
        <p:spPr>
          <a:xfrm>
            <a:off x="1086185" y="4865982"/>
            <a:ext cx="1060568"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Bootstrap - Download</a:t>
            </a:r>
            <a:endParaRPr lang="en-US" sz="810" dirty="0"/>
          </a:p>
        </p:txBody>
      </p:sp>
      <p:sp>
        <p:nvSpPr>
          <p:cNvPr id="32" name="Text 29"/>
          <p:cNvSpPr/>
          <p:nvPr/>
        </p:nvSpPr>
        <p:spPr>
          <a:xfrm>
            <a:off x="2075315"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33" name="Text 30"/>
          <p:cNvSpPr/>
          <p:nvPr/>
        </p:nvSpPr>
        <p:spPr>
          <a:xfrm>
            <a:off x="2159198" y="4865982"/>
            <a:ext cx="1140628"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Bootstrap - Introduction</a:t>
            </a:r>
            <a:endParaRPr lang="en-US" sz="81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6872874"/>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Bootstrap Grid System</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Understanding the Grid System</a:t>
            </a:r>
            <a:endParaRPr lang="en-US" sz="1125" dirty="0"/>
          </a:p>
        </p:txBody>
      </p:sp>
      <p:sp>
        <p:nvSpPr>
          <p:cNvPr id="5" name="Text 2"/>
          <p:cNvSpPr/>
          <p:nvPr/>
        </p:nvSpPr>
        <p:spPr>
          <a:xfrm>
            <a:off x="285750" y="1257300"/>
            <a:ext cx="4243388"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Bootstrap's grid system uses a series of containers, rows, and columns to layout and align content.</a:t>
            </a:r>
            <a:endParaRPr lang="en-US" sz="990" dirty="0"/>
          </a:p>
        </p:txBody>
      </p:sp>
      <p:sp>
        <p:nvSpPr>
          <p:cNvPr id="6" name="Text 3"/>
          <p:cNvSpPr/>
          <p:nvPr/>
        </p:nvSpPr>
        <p:spPr>
          <a:xfrm>
            <a:off x="285750" y="1831088"/>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Key Concepts:</a:t>
            </a:r>
            <a:endParaRPr lang="en-US" sz="1013" dirty="0"/>
          </a:p>
        </p:txBody>
      </p:sp>
      <p:sp>
        <p:nvSpPr>
          <p:cNvPr id="7" name="Text 4"/>
          <p:cNvSpPr/>
          <p:nvPr/>
        </p:nvSpPr>
        <p:spPr>
          <a:xfrm>
            <a:off x="457200" y="2116838"/>
            <a:ext cx="1245050"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12-Column System:</a:t>
            </a:r>
            <a:endParaRPr lang="en-US" sz="990" dirty="0"/>
          </a:p>
        </p:txBody>
      </p:sp>
      <p:sp>
        <p:nvSpPr>
          <p:cNvPr id="8" name="Text 5"/>
          <p:cNvSpPr/>
          <p:nvPr/>
        </p:nvSpPr>
        <p:spPr>
          <a:xfrm>
            <a:off x="1630812" y="2116838"/>
            <a:ext cx="2104839"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Each row is divided into 12 columns</a:t>
            </a:r>
            <a:endParaRPr lang="en-US" sz="990" dirty="0"/>
          </a:p>
        </p:txBody>
      </p:sp>
      <p:sp>
        <p:nvSpPr>
          <p:cNvPr id="9" name="Text 6"/>
          <p:cNvSpPr/>
          <p:nvPr/>
        </p:nvSpPr>
        <p:spPr>
          <a:xfrm>
            <a:off x="457200" y="2318007"/>
            <a:ext cx="1580443" cy="141089"/>
          </a:xfrm>
          <a:prstGeom prst="rect">
            <a:avLst/>
          </a:prstGeom>
          <a:noFill/>
          <a:ln/>
        </p:spPr>
        <p:txBody>
          <a:bodyPr wrap="squar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Responsive Breakpoints:</a:t>
            </a:r>
            <a:endParaRPr lang="en-US" sz="990" dirty="0"/>
          </a:p>
        </p:txBody>
      </p:sp>
      <p:sp>
        <p:nvSpPr>
          <p:cNvPr id="10" name="Text 7"/>
          <p:cNvSpPr/>
          <p:nvPr/>
        </p:nvSpPr>
        <p:spPr>
          <a:xfrm>
            <a:off x="1966206" y="2318007"/>
            <a:ext cx="1265839"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xs, sm, md, lg, xl, xxl</a:t>
            </a:r>
            <a:endParaRPr lang="en-US" sz="990" dirty="0"/>
          </a:p>
        </p:txBody>
      </p:sp>
      <p:sp>
        <p:nvSpPr>
          <p:cNvPr id="11" name="Text 8"/>
          <p:cNvSpPr/>
          <p:nvPr/>
        </p:nvSpPr>
        <p:spPr>
          <a:xfrm>
            <a:off x="457200" y="2519176"/>
            <a:ext cx="1088947"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Container Types:</a:t>
            </a:r>
            <a:endParaRPr lang="en-US" sz="990" dirty="0"/>
          </a:p>
        </p:txBody>
      </p:sp>
      <p:sp>
        <p:nvSpPr>
          <p:cNvPr id="12" name="Text 9"/>
          <p:cNvSpPr/>
          <p:nvPr/>
        </p:nvSpPr>
        <p:spPr>
          <a:xfrm>
            <a:off x="1474710" y="2519176"/>
            <a:ext cx="1384939"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fixed-width or full-width</a:t>
            </a:r>
            <a:endParaRPr lang="en-US" sz="990" dirty="0"/>
          </a:p>
        </p:txBody>
      </p:sp>
      <p:sp>
        <p:nvSpPr>
          <p:cNvPr id="13" name="Text 10"/>
          <p:cNvSpPr/>
          <p:nvPr/>
        </p:nvSpPr>
        <p:spPr>
          <a:xfrm>
            <a:off x="457200" y="2720346"/>
            <a:ext cx="448605"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Rows:</a:t>
            </a:r>
            <a:endParaRPr lang="en-US" sz="990" dirty="0"/>
          </a:p>
        </p:txBody>
      </p:sp>
      <p:sp>
        <p:nvSpPr>
          <p:cNvPr id="14" name="Text 11"/>
          <p:cNvSpPr/>
          <p:nvPr/>
        </p:nvSpPr>
        <p:spPr>
          <a:xfrm>
            <a:off x="834368" y="2720346"/>
            <a:ext cx="1734452"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Horizontal groups of columns</a:t>
            </a:r>
            <a:endParaRPr lang="en-US" sz="990" dirty="0"/>
          </a:p>
        </p:txBody>
      </p:sp>
      <p:sp>
        <p:nvSpPr>
          <p:cNvPr id="15" name="Text 12"/>
          <p:cNvSpPr/>
          <p:nvPr/>
        </p:nvSpPr>
        <p:spPr>
          <a:xfrm>
            <a:off x="457200" y="2921515"/>
            <a:ext cx="651086"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Columns:</a:t>
            </a:r>
            <a:endParaRPr lang="en-US" sz="990" dirty="0"/>
          </a:p>
        </p:txBody>
      </p:sp>
      <p:sp>
        <p:nvSpPr>
          <p:cNvPr id="16" name="Text 13"/>
          <p:cNvSpPr/>
          <p:nvPr/>
        </p:nvSpPr>
        <p:spPr>
          <a:xfrm>
            <a:off x="1036848" y="2921515"/>
            <a:ext cx="2286530"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Content containers with variable widths</a:t>
            </a:r>
            <a:endParaRPr lang="en-US" sz="990" dirty="0"/>
          </a:p>
        </p:txBody>
      </p:sp>
      <p:sp>
        <p:nvSpPr>
          <p:cNvPr id="17" name="Text 14"/>
          <p:cNvSpPr/>
          <p:nvPr/>
        </p:nvSpPr>
        <p:spPr>
          <a:xfrm>
            <a:off x="407194" y="3387003"/>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Basic Grid Structure</a:t>
            </a:r>
            <a:endParaRPr lang="en-US" sz="1013" dirty="0"/>
          </a:p>
        </p:txBody>
      </p:sp>
      <p:sp>
        <p:nvSpPr>
          <p:cNvPr id="18" name="Shape 15"/>
          <p:cNvSpPr/>
          <p:nvPr/>
        </p:nvSpPr>
        <p:spPr>
          <a:xfrm>
            <a:off x="407194" y="3694184"/>
            <a:ext cx="3929063" cy="1636784"/>
          </a:xfrm>
          <a:prstGeom prst="rect">
            <a:avLst/>
          </a:prstGeom>
          <a:solidFill>
            <a:srgbClr val="F8F8F8"/>
          </a:solidFill>
          <a:ln w="99">
            <a:solidFill>
              <a:srgbClr val="DDDDDD"/>
            </a:solidFill>
            <a:prstDash val="solid"/>
          </a:ln>
        </p:spPr>
        <p:txBody>
          <a:bodyPr/>
          <a:lstStyle/>
          <a:p>
            <a:endParaRPr lang="en-US"/>
          </a:p>
        </p:txBody>
      </p:sp>
      <p:sp>
        <p:nvSpPr>
          <p:cNvPr id="19" name="Text 16"/>
          <p:cNvSpPr/>
          <p:nvPr/>
        </p:nvSpPr>
        <p:spPr>
          <a:xfrm>
            <a:off x="514350" y="3849560"/>
            <a:ext cx="3157705" cy="1323101"/>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&lt;div class="container"&gt;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class="row"&gt;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class="col-sm-6 col-md-4"&gt;Column 1&lt;/div&gt;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class="col-sm-6 col-md-4"&gt;Column 2&lt;/div&gt;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class="col-sm-12 col-md-4"&gt;Column 3&lt;/div&gt;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&lt;/div&gt;</a:t>
            </a:r>
            <a:endParaRPr lang="en-US" sz="810" dirty="0"/>
          </a:p>
        </p:txBody>
      </p:sp>
      <p:sp>
        <p:nvSpPr>
          <p:cNvPr id="20" name="Text 17"/>
          <p:cNvSpPr/>
          <p:nvPr/>
        </p:nvSpPr>
        <p:spPr>
          <a:xfrm>
            <a:off x="468630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Grid Classes</a:t>
            </a:r>
            <a:endParaRPr lang="en-US" sz="1125" dirty="0"/>
          </a:p>
        </p:txBody>
      </p:sp>
      <p:sp>
        <p:nvSpPr>
          <p:cNvPr id="21" name="Text 18"/>
          <p:cNvSpPr/>
          <p:nvPr/>
        </p:nvSpPr>
        <p:spPr>
          <a:xfrm>
            <a:off x="480774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Container Classes</a:t>
            </a:r>
            <a:endParaRPr lang="en-US" sz="1013" dirty="0"/>
          </a:p>
        </p:txBody>
      </p:sp>
      <p:sp>
        <p:nvSpPr>
          <p:cNvPr id="22" name="Text 19"/>
          <p:cNvSpPr/>
          <p:nvPr/>
        </p:nvSpPr>
        <p:spPr>
          <a:xfrm>
            <a:off x="4979194" y="1694855"/>
            <a:ext cx="688702"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.container</a:t>
            </a:r>
            <a:endParaRPr lang="en-US" sz="810" dirty="0"/>
          </a:p>
        </p:txBody>
      </p:sp>
      <p:sp>
        <p:nvSpPr>
          <p:cNvPr id="23" name="Text 20"/>
          <p:cNvSpPr/>
          <p:nvPr/>
        </p:nvSpPr>
        <p:spPr>
          <a:xfrm>
            <a:off x="5596458" y="1664494"/>
            <a:ext cx="1336132"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 Fixed-width container</a:t>
            </a:r>
            <a:endParaRPr lang="en-US" sz="990" dirty="0"/>
          </a:p>
        </p:txBody>
      </p:sp>
      <p:sp>
        <p:nvSpPr>
          <p:cNvPr id="24" name="Text 21"/>
          <p:cNvSpPr/>
          <p:nvPr/>
        </p:nvSpPr>
        <p:spPr>
          <a:xfrm>
            <a:off x="4979194" y="1896024"/>
            <a:ext cx="1059061"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.container-fluid</a:t>
            </a:r>
            <a:endParaRPr lang="en-US" sz="810" dirty="0"/>
          </a:p>
        </p:txBody>
      </p:sp>
      <p:sp>
        <p:nvSpPr>
          <p:cNvPr id="25" name="Text 22"/>
          <p:cNvSpPr/>
          <p:nvPr/>
        </p:nvSpPr>
        <p:spPr>
          <a:xfrm>
            <a:off x="5966817" y="1865663"/>
            <a:ext cx="1231292"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 Full-width container</a:t>
            </a:r>
            <a:endParaRPr lang="en-US" sz="990" dirty="0"/>
          </a:p>
        </p:txBody>
      </p:sp>
      <p:sp>
        <p:nvSpPr>
          <p:cNvPr id="26" name="Text 23"/>
          <p:cNvSpPr/>
          <p:nvPr/>
        </p:nvSpPr>
        <p:spPr>
          <a:xfrm>
            <a:off x="4979194" y="2097193"/>
            <a:ext cx="1491146" cy="116086"/>
          </a:xfrm>
          <a:prstGeom prst="rect">
            <a:avLst/>
          </a:prstGeom>
          <a:noFill/>
          <a:ln/>
        </p:spPr>
        <p:txBody>
          <a:bodyPr wrap="squar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.container-{breakpoint}</a:t>
            </a:r>
            <a:endParaRPr lang="en-US" sz="810" dirty="0"/>
          </a:p>
        </p:txBody>
      </p:sp>
      <p:sp>
        <p:nvSpPr>
          <p:cNvPr id="27" name="Text 24"/>
          <p:cNvSpPr/>
          <p:nvPr/>
        </p:nvSpPr>
        <p:spPr>
          <a:xfrm>
            <a:off x="6398902" y="2066832"/>
            <a:ext cx="1734648"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 Width changes at breakpoint</a:t>
            </a:r>
            <a:endParaRPr lang="en-US" sz="990" dirty="0"/>
          </a:p>
        </p:txBody>
      </p:sp>
      <p:sp>
        <p:nvSpPr>
          <p:cNvPr id="28" name="Text 25"/>
          <p:cNvSpPr/>
          <p:nvPr/>
        </p:nvSpPr>
        <p:spPr>
          <a:xfrm>
            <a:off x="4807744" y="259661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Column Classes</a:t>
            </a:r>
            <a:endParaRPr lang="en-US" sz="1013" dirty="0"/>
          </a:p>
        </p:txBody>
      </p:sp>
      <p:sp>
        <p:nvSpPr>
          <p:cNvPr id="29" name="Text 26"/>
          <p:cNvSpPr/>
          <p:nvPr/>
        </p:nvSpPr>
        <p:spPr>
          <a:xfrm>
            <a:off x="4979194" y="2912725"/>
            <a:ext cx="318343"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.col</a:t>
            </a:r>
            <a:endParaRPr lang="en-US" sz="810" dirty="0"/>
          </a:p>
        </p:txBody>
      </p:sp>
      <p:sp>
        <p:nvSpPr>
          <p:cNvPr id="30" name="Text 27"/>
          <p:cNvSpPr/>
          <p:nvPr/>
        </p:nvSpPr>
        <p:spPr>
          <a:xfrm>
            <a:off x="5226100" y="2882364"/>
            <a:ext cx="1301195"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 Equal-width columns</a:t>
            </a:r>
            <a:endParaRPr lang="en-US" sz="990" dirty="0"/>
          </a:p>
        </p:txBody>
      </p:sp>
      <p:sp>
        <p:nvSpPr>
          <p:cNvPr id="31" name="Text 28"/>
          <p:cNvSpPr/>
          <p:nvPr/>
        </p:nvSpPr>
        <p:spPr>
          <a:xfrm>
            <a:off x="4979194" y="3113894"/>
            <a:ext cx="750429"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.col-{size}</a:t>
            </a:r>
            <a:endParaRPr lang="en-US" sz="810" dirty="0"/>
          </a:p>
        </p:txBody>
      </p:sp>
      <p:sp>
        <p:nvSpPr>
          <p:cNvPr id="32" name="Text 29"/>
          <p:cNvSpPr/>
          <p:nvPr/>
        </p:nvSpPr>
        <p:spPr>
          <a:xfrm>
            <a:off x="5658185" y="3083533"/>
            <a:ext cx="2538096"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 Columns spanning specific number of units</a:t>
            </a:r>
            <a:endParaRPr lang="en-US" sz="990" dirty="0"/>
          </a:p>
        </p:txBody>
      </p:sp>
      <p:sp>
        <p:nvSpPr>
          <p:cNvPr id="33" name="Text 30"/>
          <p:cNvSpPr/>
          <p:nvPr/>
        </p:nvSpPr>
        <p:spPr>
          <a:xfrm>
            <a:off x="4979194" y="3315063"/>
            <a:ext cx="1552873" cy="116086"/>
          </a:xfrm>
          <a:prstGeom prst="rect">
            <a:avLst/>
          </a:prstGeom>
          <a:noFill/>
          <a:ln/>
        </p:spPr>
        <p:txBody>
          <a:bodyPr wrap="squar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.col-{breakpoint}-{size}</a:t>
            </a:r>
            <a:endParaRPr lang="en-US" sz="810" dirty="0"/>
          </a:p>
        </p:txBody>
      </p:sp>
      <p:sp>
        <p:nvSpPr>
          <p:cNvPr id="34" name="Text 31"/>
          <p:cNvSpPr/>
          <p:nvPr/>
        </p:nvSpPr>
        <p:spPr>
          <a:xfrm>
            <a:off x="6460629" y="3284702"/>
            <a:ext cx="1301195"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 Responsive columns</a:t>
            </a:r>
            <a:endParaRPr lang="en-US" sz="990" dirty="0"/>
          </a:p>
        </p:txBody>
      </p:sp>
      <p:sp>
        <p:nvSpPr>
          <p:cNvPr id="35" name="Text 32"/>
          <p:cNvSpPr/>
          <p:nvPr/>
        </p:nvSpPr>
        <p:spPr>
          <a:xfrm>
            <a:off x="4807744" y="3814483"/>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Breakpoints</a:t>
            </a:r>
            <a:endParaRPr lang="en-US" sz="1013" dirty="0"/>
          </a:p>
        </p:txBody>
      </p:sp>
      <p:sp>
        <p:nvSpPr>
          <p:cNvPr id="36" name="Shape 33"/>
          <p:cNvSpPr/>
          <p:nvPr/>
        </p:nvSpPr>
        <p:spPr>
          <a:xfrm>
            <a:off x="4811316" y="4075230"/>
            <a:ext cx="3921919" cy="322613"/>
          </a:xfrm>
          <a:prstGeom prst="rect">
            <a:avLst/>
          </a:prstGeom>
          <a:solidFill>
            <a:srgbClr val="F3F4F6"/>
          </a:solidFill>
          <a:ln/>
        </p:spPr>
        <p:txBody>
          <a:bodyPr/>
          <a:lstStyle/>
          <a:p>
            <a:endParaRPr lang="en-US"/>
          </a:p>
        </p:txBody>
      </p:sp>
      <p:sp>
        <p:nvSpPr>
          <p:cNvPr id="37" name="Text 34"/>
          <p:cNvSpPr/>
          <p:nvPr/>
        </p:nvSpPr>
        <p:spPr>
          <a:xfrm>
            <a:off x="4811316" y="4075230"/>
            <a:ext cx="1629054" cy="322613"/>
          </a:xfrm>
          <a:prstGeom prst="rect">
            <a:avLst/>
          </a:prstGeom>
          <a:noFill/>
          <a:ln/>
        </p:spPr>
        <p:txBody>
          <a:bodyPr wrap="square" lIns="68072" tIns="68072" rIns="68072" bIns="68072"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Breakpoint</a:t>
            </a:r>
            <a:endParaRPr lang="en-US" sz="990" dirty="0"/>
          </a:p>
        </p:txBody>
      </p:sp>
      <p:sp>
        <p:nvSpPr>
          <p:cNvPr id="38" name="Text 35"/>
          <p:cNvSpPr/>
          <p:nvPr/>
        </p:nvSpPr>
        <p:spPr>
          <a:xfrm>
            <a:off x="6368932" y="4075230"/>
            <a:ext cx="1191081" cy="322613"/>
          </a:xfrm>
          <a:prstGeom prst="rect">
            <a:avLst/>
          </a:prstGeom>
          <a:noFill/>
          <a:ln/>
        </p:spPr>
        <p:txBody>
          <a:bodyPr wrap="none" lIns="68072" tIns="68072" rIns="68072" bIns="68072"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Class infix</a:t>
            </a:r>
            <a:endParaRPr lang="en-US" sz="990" dirty="0"/>
          </a:p>
        </p:txBody>
      </p:sp>
      <p:sp>
        <p:nvSpPr>
          <p:cNvPr id="39" name="Text 36"/>
          <p:cNvSpPr/>
          <p:nvPr/>
        </p:nvSpPr>
        <p:spPr>
          <a:xfrm>
            <a:off x="7488575" y="4075230"/>
            <a:ext cx="1316096" cy="322613"/>
          </a:xfrm>
          <a:prstGeom prst="rect">
            <a:avLst/>
          </a:prstGeom>
          <a:noFill/>
          <a:ln/>
        </p:spPr>
        <p:txBody>
          <a:bodyPr wrap="square" lIns="68072" tIns="68072" rIns="68072" bIns="68072"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Dimensions</a:t>
            </a:r>
            <a:endParaRPr lang="en-US" sz="990" dirty="0"/>
          </a:p>
        </p:txBody>
      </p:sp>
      <p:sp>
        <p:nvSpPr>
          <p:cNvPr id="40" name="Text 37"/>
          <p:cNvSpPr/>
          <p:nvPr/>
        </p:nvSpPr>
        <p:spPr>
          <a:xfrm>
            <a:off x="4811316" y="4397843"/>
            <a:ext cx="1629054"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Extra small</a:t>
            </a:r>
            <a:endParaRPr lang="en-US" sz="990" dirty="0"/>
          </a:p>
        </p:txBody>
      </p:sp>
      <p:sp>
        <p:nvSpPr>
          <p:cNvPr id="41" name="Text 38"/>
          <p:cNvSpPr/>
          <p:nvPr/>
        </p:nvSpPr>
        <p:spPr>
          <a:xfrm>
            <a:off x="6368932" y="4397843"/>
            <a:ext cx="1191081" cy="322613"/>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None</a:t>
            </a:r>
            <a:endParaRPr lang="en-US" sz="990" dirty="0"/>
          </a:p>
        </p:txBody>
      </p:sp>
      <p:sp>
        <p:nvSpPr>
          <p:cNvPr id="42" name="Text 39"/>
          <p:cNvSpPr/>
          <p:nvPr/>
        </p:nvSpPr>
        <p:spPr>
          <a:xfrm>
            <a:off x="7488575" y="4397843"/>
            <a:ext cx="1316096"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&lt;576px</a:t>
            </a:r>
            <a:endParaRPr lang="en-US" sz="990" dirty="0"/>
          </a:p>
        </p:txBody>
      </p:sp>
      <p:sp>
        <p:nvSpPr>
          <p:cNvPr id="43" name="Text 40"/>
          <p:cNvSpPr/>
          <p:nvPr/>
        </p:nvSpPr>
        <p:spPr>
          <a:xfrm>
            <a:off x="4811316" y="4720456"/>
            <a:ext cx="1629054"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Small</a:t>
            </a:r>
            <a:endParaRPr lang="en-US" sz="990" dirty="0"/>
          </a:p>
        </p:txBody>
      </p:sp>
      <p:sp>
        <p:nvSpPr>
          <p:cNvPr id="44" name="Text 41"/>
          <p:cNvSpPr/>
          <p:nvPr/>
        </p:nvSpPr>
        <p:spPr>
          <a:xfrm>
            <a:off x="6368932" y="4720456"/>
            <a:ext cx="1191081" cy="322613"/>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sm</a:t>
            </a:r>
            <a:endParaRPr lang="en-US" sz="990" dirty="0"/>
          </a:p>
        </p:txBody>
      </p:sp>
      <p:sp>
        <p:nvSpPr>
          <p:cNvPr id="45" name="Text 42"/>
          <p:cNvSpPr/>
          <p:nvPr/>
        </p:nvSpPr>
        <p:spPr>
          <a:xfrm>
            <a:off x="7488575" y="4720456"/>
            <a:ext cx="1316096"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≥576px</a:t>
            </a:r>
            <a:endParaRPr lang="en-US" sz="990" dirty="0"/>
          </a:p>
        </p:txBody>
      </p:sp>
      <p:sp>
        <p:nvSpPr>
          <p:cNvPr id="46" name="Text 43"/>
          <p:cNvSpPr/>
          <p:nvPr/>
        </p:nvSpPr>
        <p:spPr>
          <a:xfrm>
            <a:off x="4811316" y="5043069"/>
            <a:ext cx="1629054"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Medium</a:t>
            </a:r>
            <a:endParaRPr lang="en-US" sz="990" dirty="0"/>
          </a:p>
        </p:txBody>
      </p:sp>
      <p:sp>
        <p:nvSpPr>
          <p:cNvPr id="47" name="Text 44"/>
          <p:cNvSpPr/>
          <p:nvPr/>
        </p:nvSpPr>
        <p:spPr>
          <a:xfrm>
            <a:off x="6368932" y="5043069"/>
            <a:ext cx="1191081" cy="322613"/>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md</a:t>
            </a:r>
            <a:endParaRPr lang="en-US" sz="990" dirty="0"/>
          </a:p>
        </p:txBody>
      </p:sp>
      <p:sp>
        <p:nvSpPr>
          <p:cNvPr id="48" name="Text 45"/>
          <p:cNvSpPr/>
          <p:nvPr/>
        </p:nvSpPr>
        <p:spPr>
          <a:xfrm>
            <a:off x="7488575" y="5043069"/>
            <a:ext cx="1316096"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≥768px</a:t>
            </a:r>
            <a:endParaRPr lang="en-US" sz="990" dirty="0"/>
          </a:p>
        </p:txBody>
      </p:sp>
      <p:sp>
        <p:nvSpPr>
          <p:cNvPr id="49" name="Text 46"/>
          <p:cNvSpPr/>
          <p:nvPr/>
        </p:nvSpPr>
        <p:spPr>
          <a:xfrm>
            <a:off x="4811316" y="5365682"/>
            <a:ext cx="1629054"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Large</a:t>
            </a:r>
            <a:endParaRPr lang="en-US" sz="990" dirty="0"/>
          </a:p>
        </p:txBody>
      </p:sp>
      <p:sp>
        <p:nvSpPr>
          <p:cNvPr id="50" name="Text 47"/>
          <p:cNvSpPr/>
          <p:nvPr/>
        </p:nvSpPr>
        <p:spPr>
          <a:xfrm>
            <a:off x="6368932" y="5365682"/>
            <a:ext cx="1191081" cy="322613"/>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lg</a:t>
            </a:r>
            <a:endParaRPr lang="en-US" sz="990" dirty="0"/>
          </a:p>
        </p:txBody>
      </p:sp>
      <p:sp>
        <p:nvSpPr>
          <p:cNvPr id="51" name="Text 48"/>
          <p:cNvSpPr/>
          <p:nvPr/>
        </p:nvSpPr>
        <p:spPr>
          <a:xfrm>
            <a:off x="7488575" y="5365682"/>
            <a:ext cx="1316096"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≥992px</a:t>
            </a:r>
            <a:endParaRPr lang="en-US" sz="990" dirty="0"/>
          </a:p>
        </p:txBody>
      </p:sp>
      <p:sp>
        <p:nvSpPr>
          <p:cNvPr id="52" name="Text 49"/>
          <p:cNvSpPr/>
          <p:nvPr/>
        </p:nvSpPr>
        <p:spPr>
          <a:xfrm>
            <a:off x="4811316" y="5688295"/>
            <a:ext cx="1629054"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Extra large</a:t>
            </a:r>
            <a:endParaRPr lang="en-US" sz="990" dirty="0"/>
          </a:p>
        </p:txBody>
      </p:sp>
      <p:sp>
        <p:nvSpPr>
          <p:cNvPr id="53" name="Text 50"/>
          <p:cNvSpPr/>
          <p:nvPr/>
        </p:nvSpPr>
        <p:spPr>
          <a:xfrm>
            <a:off x="6368932" y="5688295"/>
            <a:ext cx="1191081" cy="322613"/>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xl</a:t>
            </a:r>
            <a:endParaRPr lang="en-US" sz="990" dirty="0"/>
          </a:p>
        </p:txBody>
      </p:sp>
      <p:sp>
        <p:nvSpPr>
          <p:cNvPr id="54" name="Text 51"/>
          <p:cNvSpPr/>
          <p:nvPr/>
        </p:nvSpPr>
        <p:spPr>
          <a:xfrm>
            <a:off x="7488575" y="5688295"/>
            <a:ext cx="1316096"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≥1200px</a:t>
            </a:r>
            <a:endParaRPr lang="en-US" sz="990" dirty="0"/>
          </a:p>
        </p:txBody>
      </p:sp>
      <p:sp>
        <p:nvSpPr>
          <p:cNvPr id="55" name="Text 52"/>
          <p:cNvSpPr/>
          <p:nvPr/>
        </p:nvSpPr>
        <p:spPr>
          <a:xfrm>
            <a:off x="4811316" y="6010908"/>
            <a:ext cx="1629054"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Extra extra large</a:t>
            </a:r>
            <a:endParaRPr lang="en-US" sz="990" dirty="0"/>
          </a:p>
        </p:txBody>
      </p:sp>
      <p:sp>
        <p:nvSpPr>
          <p:cNvPr id="56" name="Text 53"/>
          <p:cNvSpPr/>
          <p:nvPr/>
        </p:nvSpPr>
        <p:spPr>
          <a:xfrm>
            <a:off x="6368932" y="6010908"/>
            <a:ext cx="1191081" cy="322613"/>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xxl</a:t>
            </a:r>
            <a:endParaRPr lang="en-US" sz="990" dirty="0"/>
          </a:p>
        </p:txBody>
      </p:sp>
      <p:sp>
        <p:nvSpPr>
          <p:cNvPr id="57" name="Text 54"/>
          <p:cNvSpPr/>
          <p:nvPr/>
        </p:nvSpPr>
        <p:spPr>
          <a:xfrm>
            <a:off x="7488575" y="6010908"/>
            <a:ext cx="1316096"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≥1400px</a:t>
            </a:r>
            <a:endParaRPr lang="en-US" sz="990" dirty="0"/>
          </a:p>
        </p:txBody>
      </p:sp>
      <p:sp>
        <p:nvSpPr>
          <p:cNvPr id="58" name="Text 55"/>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59" name="Text 56"/>
          <p:cNvSpPr/>
          <p:nvPr/>
        </p:nvSpPr>
        <p:spPr>
          <a:xfrm>
            <a:off x="1086185" y="4865982"/>
            <a:ext cx="1168952"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Bootstrap - Grid System</a:t>
            </a:r>
            <a:endParaRPr lang="en-US" sz="810" dirty="0"/>
          </a:p>
        </p:txBody>
      </p:sp>
      <p:sp>
        <p:nvSpPr>
          <p:cNvPr id="60" name="Text 57"/>
          <p:cNvSpPr/>
          <p:nvPr/>
        </p:nvSpPr>
        <p:spPr>
          <a:xfrm>
            <a:off x="2183699"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61" name="Text 58"/>
          <p:cNvSpPr/>
          <p:nvPr/>
        </p:nvSpPr>
        <p:spPr>
          <a:xfrm>
            <a:off x="2267583" y="4865982"/>
            <a:ext cx="1146293"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Bootstrap - Breakpoints</a:t>
            </a:r>
            <a:endParaRPr lang="en-US" sz="8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Course Overview</a:t>
            </a:r>
            <a:endParaRPr lang="en-US" sz="2250" dirty="0"/>
          </a:p>
        </p:txBody>
      </p:sp>
      <p:sp>
        <p:nvSpPr>
          <p:cNvPr id="4" name="Text 1"/>
          <p:cNvSpPr/>
          <p:nvPr/>
        </p:nvSpPr>
        <p:spPr>
          <a:xfrm>
            <a:off x="422850" y="1115066"/>
            <a:ext cx="2433619" cy="207749"/>
          </a:xfrm>
          <a:prstGeom prst="rect">
            <a:avLst/>
          </a:prstGeom>
          <a:noFill/>
          <a:ln/>
        </p:spPr>
        <p:txBody>
          <a:bodyPr wrap="square" lIns="0" tIns="0" rIns="0" bIns="0" rtlCol="0" anchor="ctr">
            <a:spAutoFit/>
          </a:bodyPr>
          <a:lstStyle/>
          <a:p>
            <a:pPr marL="0" indent="0" algn="ctr">
              <a:buNone/>
            </a:pPr>
            <a:r>
              <a:rPr lang="en-US" sz="1350" b="1" dirty="0">
                <a:solidFill>
                  <a:srgbClr val="000000"/>
                </a:solidFill>
                <a:latin typeface="Segoe UI" pitchFamily="34" charset="0"/>
                <a:ea typeface="Segoe UI" pitchFamily="34" charset="-122"/>
                <a:cs typeface="Segoe UI" pitchFamily="34" charset="-120"/>
              </a:rPr>
              <a:t>Session 1: CSS3 Fundamentals</a:t>
            </a:r>
            <a:endParaRPr lang="en-US" sz="1350" dirty="0"/>
          </a:p>
        </p:txBody>
      </p:sp>
      <p:pic>
        <p:nvPicPr>
          <p:cNvPr id="5" name="Image 1" descr="preencoded.png"/>
          <p:cNvPicPr>
            <a:picLocks noChangeAspect="1"/>
          </p:cNvPicPr>
          <p:nvPr/>
        </p:nvPicPr>
        <p:blipFill>
          <a:blip r:embed="rId3"/>
          <a:stretch>
            <a:fillRect/>
          </a:stretch>
        </p:blipFill>
        <p:spPr>
          <a:xfrm>
            <a:off x="600514" y="1614213"/>
            <a:ext cx="114300" cy="114300"/>
          </a:xfrm>
          <a:prstGeom prst="rect">
            <a:avLst/>
          </a:prstGeom>
        </p:spPr>
      </p:pic>
      <p:sp>
        <p:nvSpPr>
          <p:cNvPr id="6" name="Text 2"/>
          <p:cNvSpPr/>
          <p:nvPr/>
        </p:nvSpPr>
        <p:spPr>
          <a:xfrm>
            <a:off x="771964" y="1610641"/>
            <a:ext cx="1126145" cy="128588"/>
          </a:xfrm>
          <a:prstGeom prst="rect">
            <a:avLst/>
          </a:prstGeom>
          <a:noFill/>
          <a:ln/>
        </p:spPr>
        <p:txBody>
          <a:bodyPr wrap="none" lIns="0" tIns="0" rIns="0" bIns="0" rtlCol="0" anchor="ctr">
            <a:spAutoFit/>
          </a:bodyPr>
          <a:lstStyle/>
          <a:p>
            <a:pPr marL="0" indent="0" algn="l">
              <a:buNone/>
            </a:pPr>
            <a:r>
              <a:rPr lang="en-US" sz="900" dirty="0">
                <a:solidFill>
                  <a:srgbClr val="000000"/>
                </a:solidFill>
                <a:latin typeface="Segoe UI" pitchFamily="34" charset="0"/>
                <a:ea typeface="Segoe UI" pitchFamily="34" charset="-122"/>
                <a:cs typeface="Segoe UI" pitchFamily="34" charset="-120"/>
              </a:rPr>
              <a:t>Introduction to CSS3</a:t>
            </a:r>
            <a:endParaRPr lang="en-US" sz="900" dirty="0"/>
          </a:p>
        </p:txBody>
      </p:sp>
      <p:pic>
        <p:nvPicPr>
          <p:cNvPr id="7" name="Image 2" descr="preencoded.png"/>
          <p:cNvPicPr>
            <a:picLocks noChangeAspect="1"/>
          </p:cNvPicPr>
          <p:nvPr/>
        </p:nvPicPr>
        <p:blipFill>
          <a:blip r:embed="rId3"/>
          <a:stretch>
            <a:fillRect/>
          </a:stretch>
        </p:blipFill>
        <p:spPr>
          <a:xfrm>
            <a:off x="600514" y="1842813"/>
            <a:ext cx="114300" cy="114300"/>
          </a:xfrm>
          <a:prstGeom prst="rect">
            <a:avLst/>
          </a:prstGeom>
        </p:spPr>
      </p:pic>
      <p:sp>
        <p:nvSpPr>
          <p:cNvPr id="8" name="Text 3"/>
          <p:cNvSpPr/>
          <p:nvPr/>
        </p:nvSpPr>
        <p:spPr>
          <a:xfrm>
            <a:off x="771964" y="1839241"/>
            <a:ext cx="840172" cy="128588"/>
          </a:xfrm>
          <a:prstGeom prst="rect">
            <a:avLst/>
          </a:prstGeom>
          <a:noFill/>
          <a:ln/>
        </p:spPr>
        <p:txBody>
          <a:bodyPr wrap="none" lIns="0" tIns="0" rIns="0" bIns="0" rtlCol="0" anchor="ctr">
            <a:spAutoFit/>
          </a:bodyPr>
          <a:lstStyle/>
          <a:p>
            <a:pPr marL="0" indent="0" algn="l">
              <a:buNone/>
            </a:pPr>
            <a:r>
              <a:rPr lang="en-US" sz="900" dirty="0">
                <a:solidFill>
                  <a:srgbClr val="000000"/>
                </a:solidFill>
                <a:latin typeface="Segoe UI" pitchFamily="34" charset="0"/>
                <a:ea typeface="Segoe UI" pitchFamily="34" charset="-122"/>
                <a:cs typeface="Segoe UI" pitchFamily="34" charset="-120"/>
              </a:rPr>
              <a:t>The Box Model</a:t>
            </a:r>
            <a:endParaRPr lang="en-US" sz="900" dirty="0"/>
          </a:p>
        </p:txBody>
      </p:sp>
      <p:pic>
        <p:nvPicPr>
          <p:cNvPr id="9" name="Image 3" descr="preencoded.png"/>
          <p:cNvPicPr>
            <a:picLocks noChangeAspect="1"/>
          </p:cNvPicPr>
          <p:nvPr/>
        </p:nvPicPr>
        <p:blipFill>
          <a:blip r:embed="rId3"/>
          <a:stretch>
            <a:fillRect/>
          </a:stretch>
        </p:blipFill>
        <p:spPr>
          <a:xfrm>
            <a:off x="600514" y="2071413"/>
            <a:ext cx="114300" cy="114300"/>
          </a:xfrm>
          <a:prstGeom prst="rect">
            <a:avLst/>
          </a:prstGeom>
        </p:spPr>
      </p:pic>
      <p:sp>
        <p:nvSpPr>
          <p:cNvPr id="10" name="Text 4"/>
          <p:cNvSpPr/>
          <p:nvPr/>
        </p:nvSpPr>
        <p:spPr>
          <a:xfrm>
            <a:off x="771964" y="2067841"/>
            <a:ext cx="897378" cy="128588"/>
          </a:xfrm>
          <a:prstGeom prst="rect">
            <a:avLst/>
          </a:prstGeom>
          <a:noFill/>
          <a:ln/>
        </p:spPr>
        <p:txBody>
          <a:bodyPr wrap="none" lIns="0" tIns="0" rIns="0" bIns="0" rtlCol="0" anchor="ctr">
            <a:spAutoFit/>
          </a:bodyPr>
          <a:lstStyle/>
          <a:p>
            <a:pPr marL="0" indent="0" algn="l">
              <a:buNone/>
            </a:pPr>
            <a:r>
              <a:rPr lang="en-US" sz="900" dirty="0">
                <a:solidFill>
                  <a:srgbClr val="000000"/>
                </a:solidFill>
                <a:latin typeface="Segoe UI" pitchFamily="34" charset="0"/>
                <a:ea typeface="Segoe UI" pitchFamily="34" charset="-122"/>
                <a:cs typeface="Segoe UI" pitchFamily="34" charset="-120"/>
              </a:rPr>
              <a:t>CSS Positioning</a:t>
            </a:r>
            <a:endParaRPr lang="en-US" sz="900" dirty="0"/>
          </a:p>
        </p:txBody>
      </p:sp>
      <p:pic>
        <p:nvPicPr>
          <p:cNvPr id="11" name="Image 4" descr="preencoded.png"/>
          <p:cNvPicPr>
            <a:picLocks noChangeAspect="1"/>
          </p:cNvPicPr>
          <p:nvPr/>
        </p:nvPicPr>
        <p:blipFill>
          <a:blip r:embed="rId3"/>
          <a:stretch>
            <a:fillRect/>
          </a:stretch>
        </p:blipFill>
        <p:spPr>
          <a:xfrm>
            <a:off x="600514" y="2300013"/>
            <a:ext cx="114300" cy="114300"/>
          </a:xfrm>
          <a:prstGeom prst="rect">
            <a:avLst/>
          </a:prstGeom>
        </p:spPr>
      </p:pic>
      <p:sp>
        <p:nvSpPr>
          <p:cNvPr id="12" name="Text 5"/>
          <p:cNvSpPr/>
          <p:nvPr/>
        </p:nvSpPr>
        <p:spPr>
          <a:xfrm>
            <a:off x="771964" y="2296441"/>
            <a:ext cx="846590" cy="128588"/>
          </a:xfrm>
          <a:prstGeom prst="rect">
            <a:avLst/>
          </a:prstGeom>
          <a:noFill/>
          <a:ln/>
        </p:spPr>
        <p:txBody>
          <a:bodyPr wrap="none" lIns="0" tIns="0" rIns="0" bIns="0" rtlCol="0" anchor="ctr">
            <a:spAutoFit/>
          </a:bodyPr>
          <a:lstStyle/>
          <a:p>
            <a:pPr marL="0" indent="0" algn="l">
              <a:buNone/>
            </a:pPr>
            <a:r>
              <a:rPr lang="en-US" sz="900" dirty="0">
                <a:solidFill>
                  <a:srgbClr val="000000"/>
                </a:solidFill>
                <a:latin typeface="Segoe UI" pitchFamily="34" charset="0"/>
                <a:ea typeface="Segoe UI" pitchFamily="34" charset="-122"/>
                <a:cs typeface="Segoe UI" pitchFamily="34" charset="-120"/>
              </a:rPr>
              <a:t>Flexbox Layout</a:t>
            </a:r>
            <a:endParaRPr lang="en-US" sz="900" dirty="0"/>
          </a:p>
        </p:txBody>
      </p:sp>
      <p:pic>
        <p:nvPicPr>
          <p:cNvPr id="13" name="Image 5" descr="preencoded.png"/>
          <p:cNvPicPr>
            <a:picLocks noChangeAspect="1"/>
          </p:cNvPicPr>
          <p:nvPr/>
        </p:nvPicPr>
        <p:blipFill>
          <a:blip r:embed="rId3"/>
          <a:stretch>
            <a:fillRect/>
          </a:stretch>
        </p:blipFill>
        <p:spPr>
          <a:xfrm>
            <a:off x="600514" y="2528613"/>
            <a:ext cx="114300" cy="114300"/>
          </a:xfrm>
          <a:prstGeom prst="rect">
            <a:avLst/>
          </a:prstGeom>
        </p:spPr>
      </p:pic>
      <p:sp>
        <p:nvSpPr>
          <p:cNvPr id="14" name="Text 6"/>
          <p:cNvSpPr/>
          <p:nvPr/>
        </p:nvSpPr>
        <p:spPr>
          <a:xfrm>
            <a:off x="771964" y="2525041"/>
            <a:ext cx="1011510" cy="128588"/>
          </a:xfrm>
          <a:prstGeom prst="rect">
            <a:avLst/>
          </a:prstGeom>
          <a:noFill/>
          <a:ln/>
        </p:spPr>
        <p:txBody>
          <a:bodyPr wrap="none" lIns="0" tIns="0" rIns="0" bIns="0" rtlCol="0" anchor="ctr">
            <a:spAutoFit/>
          </a:bodyPr>
          <a:lstStyle/>
          <a:p>
            <a:pPr marL="0" indent="0" algn="l">
              <a:buNone/>
            </a:pPr>
            <a:r>
              <a:rPr lang="en-US" sz="900" dirty="0">
                <a:solidFill>
                  <a:srgbClr val="000000"/>
                </a:solidFill>
                <a:latin typeface="Segoe UI" pitchFamily="34" charset="0"/>
                <a:ea typeface="Segoe UI" pitchFamily="34" charset="-122"/>
                <a:cs typeface="Segoe UI" pitchFamily="34" charset="-120"/>
              </a:rPr>
              <a:t>Practice Exercises</a:t>
            </a:r>
            <a:endParaRPr lang="en-US" sz="900" dirty="0"/>
          </a:p>
        </p:txBody>
      </p:sp>
      <p:sp>
        <p:nvSpPr>
          <p:cNvPr id="15" name="Text 7"/>
          <p:cNvSpPr/>
          <p:nvPr/>
        </p:nvSpPr>
        <p:spPr>
          <a:xfrm>
            <a:off x="429064" y="2789360"/>
            <a:ext cx="2433619" cy="142875"/>
          </a:xfrm>
          <a:prstGeom prst="rect">
            <a:avLst/>
          </a:prstGeom>
          <a:noFill/>
          <a:ln/>
        </p:spPr>
        <p:txBody>
          <a:bodyPr wrap="square" lIns="0" tIns="0" rIns="0" bIns="0" rtlCol="0" anchor="ctr">
            <a:spAutoFit/>
          </a:bodyPr>
          <a:lstStyle/>
          <a:p>
            <a:pPr marL="0" indent="0">
              <a:buNone/>
            </a:pPr>
            <a:r>
              <a:rPr lang="en-US" sz="788" i="1" dirty="0">
                <a:solidFill>
                  <a:srgbClr val="000000"/>
                </a:solidFill>
                <a:latin typeface="Segoe UI" pitchFamily="34" charset="0"/>
                <a:ea typeface="Segoe UI" pitchFamily="34" charset="-122"/>
                <a:cs typeface="Segoe UI" pitchFamily="34" charset="-120"/>
              </a:rPr>
              <a:t>2 hours with hands-on practice</a:t>
            </a:r>
            <a:endParaRPr lang="en-US" sz="788" dirty="0"/>
          </a:p>
        </p:txBody>
      </p:sp>
      <p:sp>
        <p:nvSpPr>
          <p:cNvPr id="16" name="Text 8"/>
          <p:cNvSpPr/>
          <p:nvPr/>
        </p:nvSpPr>
        <p:spPr>
          <a:xfrm>
            <a:off x="3327040" y="1023693"/>
            <a:ext cx="2433647" cy="415498"/>
          </a:xfrm>
          <a:prstGeom prst="rect">
            <a:avLst/>
          </a:prstGeom>
          <a:noFill/>
          <a:ln/>
        </p:spPr>
        <p:txBody>
          <a:bodyPr wrap="square" lIns="0" tIns="0" rIns="0" bIns="0" rtlCol="0" anchor="ctr">
            <a:spAutoFit/>
          </a:bodyPr>
          <a:lstStyle/>
          <a:p>
            <a:pPr marL="0" indent="0" algn="ctr">
              <a:buNone/>
            </a:pPr>
            <a:r>
              <a:rPr lang="en-US" sz="1350" b="1" dirty="0">
                <a:solidFill>
                  <a:srgbClr val="000000"/>
                </a:solidFill>
                <a:latin typeface="Segoe UI" pitchFamily="34" charset="0"/>
                <a:ea typeface="Segoe UI" pitchFamily="34" charset="-122"/>
                <a:cs typeface="Segoe UI" pitchFamily="34" charset="-120"/>
              </a:rPr>
              <a:t>Session 2: Advanced CSS3 &amp; Bootstrap</a:t>
            </a:r>
            <a:endParaRPr lang="en-US" sz="1350" dirty="0"/>
          </a:p>
        </p:txBody>
      </p:sp>
      <p:pic>
        <p:nvPicPr>
          <p:cNvPr id="17" name="Image 6" descr="preencoded.png"/>
          <p:cNvPicPr>
            <a:picLocks noChangeAspect="1"/>
          </p:cNvPicPr>
          <p:nvPr/>
        </p:nvPicPr>
        <p:blipFill>
          <a:blip r:embed="rId4"/>
          <a:stretch>
            <a:fillRect/>
          </a:stretch>
        </p:blipFill>
        <p:spPr>
          <a:xfrm>
            <a:off x="3534195" y="1614213"/>
            <a:ext cx="114300" cy="114300"/>
          </a:xfrm>
          <a:prstGeom prst="rect">
            <a:avLst/>
          </a:prstGeom>
        </p:spPr>
      </p:pic>
      <p:sp>
        <p:nvSpPr>
          <p:cNvPr id="18" name="Text 9"/>
          <p:cNvSpPr/>
          <p:nvPr/>
        </p:nvSpPr>
        <p:spPr>
          <a:xfrm>
            <a:off x="3705645" y="1610641"/>
            <a:ext cx="929078" cy="128588"/>
          </a:xfrm>
          <a:prstGeom prst="rect">
            <a:avLst/>
          </a:prstGeom>
          <a:noFill/>
          <a:ln/>
        </p:spPr>
        <p:txBody>
          <a:bodyPr wrap="none" lIns="0" tIns="0" rIns="0" bIns="0" rtlCol="0" anchor="ctr">
            <a:spAutoFit/>
          </a:bodyPr>
          <a:lstStyle/>
          <a:p>
            <a:pPr marL="0" indent="0" algn="l">
              <a:buNone/>
            </a:pPr>
            <a:r>
              <a:rPr lang="en-US" sz="900" dirty="0">
                <a:solidFill>
                  <a:srgbClr val="000000"/>
                </a:solidFill>
                <a:latin typeface="Segoe UI" pitchFamily="34" charset="0"/>
                <a:ea typeface="Segoe UI" pitchFamily="34" charset="-122"/>
                <a:cs typeface="Segoe UI" pitchFamily="34" charset="-120"/>
              </a:rPr>
              <a:t>CSS Grid Layout</a:t>
            </a:r>
            <a:endParaRPr lang="en-US" sz="900" dirty="0"/>
          </a:p>
        </p:txBody>
      </p:sp>
      <p:pic>
        <p:nvPicPr>
          <p:cNvPr id="19" name="Image 7" descr="preencoded.png"/>
          <p:cNvPicPr>
            <a:picLocks noChangeAspect="1"/>
          </p:cNvPicPr>
          <p:nvPr/>
        </p:nvPicPr>
        <p:blipFill>
          <a:blip r:embed="rId4"/>
          <a:stretch>
            <a:fillRect/>
          </a:stretch>
        </p:blipFill>
        <p:spPr>
          <a:xfrm>
            <a:off x="3534195" y="1842813"/>
            <a:ext cx="114300" cy="114300"/>
          </a:xfrm>
          <a:prstGeom prst="rect">
            <a:avLst/>
          </a:prstGeom>
        </p:spPr>
      </p:pic>
      <p:sp>
        <p:nvSpPr>
          <p:cNvPr id="20" name="Text 10"/>
          <p:cNvSpPr/>
          <p:nvPr/>
        </p:nvSpPr>
        <p:spPr>
          <a:xfrm>
            <a:off x="3705645" y="1839241"/>
            <a:ext cx="1939249" cy="128588"/>
          </a:xfrm>
          <a:prstGeom prst="rect">
            <a:avLst/>
          </a:prstGeom>
          <a:noFill/>
          <a:ln/>
        </p:spPr>
        <p:txBody>
          <a:bodyPr wrap="square" lIns="0" tIns="0" rIns="0" bIns="0" rtlCol="0" anchor="ctr">
            <a:spAutoFit/>
          </a:bodyPr>
          <a:lstStyle/>
          <a:p>
            <a:pPr marL="0" indent="0" algn="l">
              <a:buNone/>
            </a:pPr>
            <a:r>
              <a:rPr lang="en-US" sz="900" dirty="0">
                <a:solidFill>
                  <a:srgbClr val="000000"/>
                </a:solidFill>
                <a:latin typeface="Segoe UI" pitchFamily="34" charset="0"/>
                <a:ea typeface="Segoe UI" pitchFamily="34" charset="-122"/>
                <a:cs typeface="Segoe UI" pitchFamily="34" charset="-120"/>
              </a:rPr>
              <a:t>Media Queries &amp; Responsive Design</a:t>
            </a:r>
            <a:endParaRPr lang="en-US" sz="900" dirty="0"/>
          </a:p>
        </p:txBody>
      </p:sp>
      <p:pic>
        <p:nvPicPr>
          <p:cNvPr id="21" name="Image 8" descr="preencoded.png"/>
          <p:cNvPicPr>
            <a:picLocks noChangeAspect="1"/>
          </p:cNvPicPr>
          <p:nvPr/>
        </p:nvPicPr>
        <p:blipFill>
          <a:blip r:embed="rId4"/>
          <a:stretch>
            <a:fillRect/>
          </a:stretch>
        </p:blipFill>
        <p:spPr>
          <a:xfrm>
            <a:off x="3534195" y="2071413"/>
            <a:ext cx="114300" cy="114300"/>
          </a:xfrm>
          <a:prstGeom prst="rect">
            <a:avLst/>
          </a:prstGeom>
        </p:spPr>
      </p:pic>
      <p:sp>
        <p:nvSpPr>
          <p:cNvPr id="22" name="Text 11"/>
          <p:cNvSpPr/>
          <p:nvPr/>
        </p:nvSpPr>
        <p:spPr>
          <a:xfrm>
            <a:off x="3705645" y="2067841"/>
            <a:ext cx="1316794" cy="128588"/>
          </a:xfrm>
          <a:prstGeom prst="rect">
            <a:avLst/>
          </a:prstGeom>
          <a:noFill/>
          <a:ln/>
        </p:spPr>
        <p:txBody>
          <a:bodyPr wrap="square" lIns="0" tIns="0" rIns="0" bIns="0" rtlCol="0" anchor="ctr">
            <a:spAutoFit/>
          </a:bodyPr>
          <a:lstStyle/>
          <a:p>
            <a:pPr marL="0" indent="0" algn="l">
              <a:buNone/>
            </a:pPr>
            <a:r>
              <a:rPr lang="en-US" sz="900" dirty="0">
                <a:solidFill>
                  <a:srgbClr val="000000"/>
                </a:solidFill>
                <a:latin typeface="Segoe UI" pitchFamily="34" charset="0"/>
                <a:ea typeface="Segoe UI" pitchFamily="34" charset="-122"/>
                <a:cs typeface="Segoe UI" pitchFamily="34" charset="-120"/>
              </a:rPr>
              <a:t>Introduction to Bootstrap</a:t>
            </a:r>
            <a:endParaRPr lang="en-US" sz="900" dirty="0"/>
          </a:p>
        </p:txBody>
      </p:sp>
      <p:pic>
        <p:nvPicPr>
          <p:cNvPr id="23" name="Image 9" descr="preencoded.png"/>
          <p:cNvPicPr>
            <a:picLocks noChangeAspect="1"/>
          </p:cNvPicPr>
          <p:nvPr/>
        </p:nvPicPr>
        <p:blipFill>
          <a:blip r:embed="rId4"/>
          <a:stretch>
            <a:fillRect/>
          </a:stretch>
        </p:blipFill>
        <p:spPr>
          <a:xfrm>
            <a:off x="3534195" y="2300013"/>
            <a:ext cx="114300" cy="114300"/>
          </a:xfrm>
          <a:prstGeom prst="rect">
            <a:avLst/>
          </a:prstGeom>
        </p:spPr>
      </p:pic>
      <p:sp>
        <p:nvSpPr>
          <p:cNvPr id="24" name="Text 12"/>
          <p:cNvSpPr/>
          <p:nvPr/>
        </p:nvSpPr>
        <p:spPr>
          <a:xfrm>
            <a:off x="3705645" y="2296441"/>
            <a:ext cx="1240501" cy="128588"/>
          </a:xfrm>
          <a:prstGeom prst="rect">
            <a:avLst/>
          </a:prstGeom>
          <a:noFill/>
          <a:ln/>
        </p:spPr>
        <p:txBody>
          <a:bodyPr wrap="none" lIns="0" tIns="0" rIns="0" bIns="0" rtlCol="0" anchor="ctr">
            <a:spAutoFit/>
          </a:bodyPr>
          <a:lstStyle/>
          <a:p>
            <a:pPr marL="0" indent="0" algn="l">
              <a:buNone/>
            </a:pPr>
            <a:r>
              <a:rPr lang="en-US" sz="900" dirty="0">
                <a:solidFill>
                  <a:srgbClr val="000000"/>
                </a:solidFill>
                <a:latin typeface="Segoe UI" pitchFamily="34" charset="0"/>
                <a:ea typeface="Segoe UI" pitchFamily="34" charset="-122"/>
                <a:cs typeface="Segoe UI" pitchFamily="34" charset="-120"/>
              </a:rPr>
              <a:t>Bootstrap Components</a:t>
            </a:r>
            <a:endParaRPr lang="en-US" sz="900" dirty="0"/>
          </a:p>
        </p:txBody>
      </p:sp>
      <p:pic>
        <p:nvPicPr>
          <p:cNvPr id="25" name="Image 10" descr="preencoded.png"/>
          <p:cNvPicPr>
            <a:picLocks noChangeAspect="1"/>
          </p:cNvPicPr>
          <p:nvPr/>
        </p:nvPicPr>
        <p:blipFill>
          <a:blip r:embed="rId4"/>
          <a:stretch>
            <a:fillRect/>
          </a:stretch>
        </p:blipFill>
        <p:spPr>
          <a:xfrm>
            <a:off x="3534195" y="2528613"/>
            <a:ext cx="114300" cy="114300"/>
          </a:xfrm>
          <a:prstGeom prst="rect">
            <a:avLst/>
          </a:prstGeom>
        </p:spPr>
      </p:pic>
      <p:sp>
        <p:nvSpPr>
          <p:cNvPr id="26" name="Text 13"/>
          <p:cNvSpPr/>
          <p:nvPr/>
        </p:nvSpPr>
        <p:spPr>
          <a:xfrm>
            <a:off x="3705645" y="2525041"/>
            <a:ext cx="1011510" cy="128588"/>
          </a:xfrm>
          <a:prstGeom prst="rect">
            <a:avLst/>
          </a:prstGeom>
          <a:noFill/>
          <a:ln/>
        </p:spPr>
        <p:txBody>
          <a:bodyPr wrap="none" lIns="0" tIns="0" rIns="0" bIns="0" rtlCol="0" anchor="ctr">
            <a:spAutoFit/>
          </a:bodyPr>
          <a:lstStyle/>
          <a:p>
            <a:pPr marL="0" indent="0" algn="l">
              <a:buNone/>
            </a:pPr>
            <a:r>
              <a:rPr lang="en-US" sz="900" dirty="0">
                <a:solidFill>
                  <a:srgbClr val="000000"/>
                </a:solidFill>
                <a:latin typeface="Segoe UI" pitchFamily="34" charset="0"/>
                <a:ea typeface="Segoe UI" pitchFamily="34" charset="-122"/>
                <a:cs typeface="Segoe UI" pitchFamily="34" charset="-120"/>
              </a:rPr>
              <a:t>Practice Exercises</a:t>
            </a:r>
            <a:endParaRPr lang="en-US" sz="900" dirty="0"/>
          </a:p>
        </p:txBody>
      </p:sp>
      <p:sp>
        <p:nvSpPr>
          <p:cNvPr id="27" name="Text 14"/>
          <p:cNvSpPr/>
          <p:nvPr/>
        </p:nvSpPr>
        <p:spPr>
          <a:xfrm>
            <a:off x="3362745" y="2789360"/>
            <a:ext cx="2433647" cy="142875"/>
          </a:xfrm>
          <a:prstGeom prst="rect">
            <a:avLst/>
          </a:prstGeom>
          <a:noFill/>
          <a:ln/>
        </p:spPr>
        <p:txBody>
          <a:bodyPr wrap="square" lIns="0" tIns="0" rIns="0" bIns="0" rtlCol="0" anchor="ctr">
            <a:spAutoFit/>
          </a:bodyPr>
          <a:lstStyle/>
          <a:p>
            <a:pPr marL="0" indent="0">
              <a:buNone/>
            </a:pPr>
            <a:r>
              <a:rPr lang="en-US" sz="788" i="1" dirty="0">
                <a:solidFill>
                  <a:srgbClr val="000000"/>
                </a:solidFill>
                <a:latin typeface="Segoe UI" pitchFamily="34" charset="0"/>
                <a:ea typeface="Segoe UI" pitchFamily="34" charset="-122"/>
                <a:cs typeface="Segoe UI" pitchFamily="34" charset="-120"/>
              </a:rPr>
              <a:t>2 hours with hands-on practice</a:t>
            </a:r>
            <a:endParaRPr lang="en-US" sz="788" dirty="0"/>
          </a:p>
        </p:txBody>
      </p:sp>
      <p:sp>
        <p:nvSpPr>
          <p:cNvPr id="28" name="Text 15"/>
          <p:cNvSpPr/>
          <p:nvPr/>
        </p:nvSpPr>
        <p:spPr>
          <a:xfrm>
            <a:off x="6296455" y="1011192"/>
            <a:ext cx="2433619" cy="415498"/>
          </a:xfrm>
          <a:prstGeom prst="rect">
            <a:avLst/>
          </a:prstGeom>
          <a:noFill/>
          <a:ln/>
        </p:spPr>
        <p:txBody>
          <a:bodyPr wrap="square" lIns="0" tIns="0" rIns="0" bIns="0" rtlCol="0" anchor="ctr">
            <a:spAutoFit/>
          </a:bodyPr>
          <a:lstStyle/>
          <a:p>
            <a:pPr marL="0" indent="0" algn="ctr">
              <a:buNone/>
            </a:pPr>
            <a:r>
              <a:rPr lang="en-US" sz="1350" b="1" dirty="0">
                <a:solidFill>
                  <a:srgbClr val="000000"/>
                </a:solidFill>
                <a:latin typeface="Segoe UI" pitchFamily="34" charset="0"/>
                <a:ea typeface="Segoe UI" pitchFamily="34" charset="-122"/>
                <a:cs typeface="Segoe UI" pitchFamily="34" charset="-120"/>
              </a:rPr>
              <a:t>Session 3: TailwindCSS &amp; Comparison</a:t>
            </a:r>
            <a:endParaRPr lang="en-US" sz="1350" dirty="0"/>
          </a:p>
        </p:txBody>
      </p:sp>
      <p:pic>
        <p:nvPicPr>
          <p:cNvPr id="29" name="Image 11" descr="preencoded.png"/>
          <p:cNvPicPr>
            <a:picLocks noChangeAspect="1"/>
          </p:cNvPicPr>
          <p:nvPr/>
        </p:nvPicPr>
        <p:blipFill>
          <a:blip r:embed="rId5"/>
          <a:stretch>
            <a:fillRect/>
          </a:stretch>
        </p:blipFill>
        <p:spPr>
          <a:xfrm>
            <a:off x="6467905" y="1614213"/>
            <a:ext cx="114300" cy="114300"/>
          </a:xfrm>
          <a:prstGeom prst="rect">
            <a:avLst/>
          </a:prstGeom>
        </p:spPr>
      </p:pic>
      <p:sp>
        <p:nvSpPr>
          <p:cNvPr id="30" name="Text 16"/>
          <p:cNvSpPr/>
          <p:nvPr/>
        </p:nvSpPr>
        <p:spPr>
          <a:xfrm>
            <a:off x="6639355" y="1610641"/>
            <a:ext cx="1467092" cy="128588"/>
          </a:xfrm>
          <a:prstGeom prst="rect">
            <a:avLst/>
          </a:prstGeom>
          <a:noFill/>
          <a:ln/>
        </p:spPr>
        <p:txBody>
          <a:bodyPr wrap="square" lIns="0" tIns="0" rIns="0" bIns="0" rtlCol="0" anchor="ctr">
            <a:spAutoFit/>
          </a:bodyPr>
          <a:lstStyle/>
          <a:p>
            <a:pPr marL="0" indent="0" algn="l">
              <a:buNone/>
            </a:pPr>
            <a:r>
              <a:rPr lang="en-US" sz="900" dirty="0">
                <a:solidFill>
                  <a:srgbClr val="000000"/>
                </a:solidFill>
                <a:latin typeface="Segoe UI" pitchFamily="34" charset="0"/>
                <a:ea typeface="Segoe UI" pitchFamily="34" charset="-122"/>
                <a:cs typeface="Segoe UI" pitchFamily="34" charset="-120"/>
              </a:rPr>
              <a:t>Introduction to TailwindCSS</a:t>
            </a:r>
            <a:endParaRPr lang="en-US" sz="900" dirty="0"/>
          </a:p>
        </p:txBody>
      </p:sp>
      <p:pic>
        <p:nvPicPr>
          <p:cNvPr id="31" name="Image 12" descr="preencoded.png"/>
          <p:cNvPicPr>
            <a:picLocks noChangeAspect="1"/>
          </p:cNvPicPr>
          <p:nvPr/>
        </p:nvPicPr>
        <p:blipFill>
          <a:blip r:embed="rId5"/>
          <a:stretch>
            <a:fillRect/>
          </a:stretch>
        </p:blipFill>
        <p:spPr>
          <a:xfrm>
            <a:off x="6467905" y="1842813"/>
            <a:ext cx="114300" cy="114300"/>
          </a:xfrm>
          <a:prstGeom prst="rect">
            <a:avLst/>
          </a:prstGeom>
        </p:spPr>
      </p:pic>
      <p:sp>
        <p:nvSpPr>
          <p:cNvPr id="32" name="Text 17"/>
          <p:cNvSpPr/>
          <p:nvPr/>
        </p:nvSpPr>
        <p:spPr>
          <a:xfrm>
            <a:off x="6639355" y="1839241"/>
            <a:ext cx="878123" cy="128588"/>
          </a:xfrm>
          <a:prstGeom prst="rect">
            <a:avLst/>
          </a:prstGeom>
          <a:noFill/>
          <a:ln/>
        </p:spPr>
        <p:txBody>
          <a:bodyPr wrap="none" lIns="0" tIns="0" rIns="0" bIns="0" rtlCol="0" anchor="ctr">
            <a:spAutoFit/>
          </a:bodyPr>
          <a:lstStyle/>
          <a:p>
            <a:pPr marL="0" indent="0" algn="l">
              <a:buNone/>
            </a:pPr>
            <a:r>
              <a:rPr lang="en-US" sz="900" dirty="0">
                <a:solidFill>
                  <a:srgbClr val="000000"/>
                </a:solidFill>
                <a:latin typeface="Segoe UI" pitchFamily="34" charset="0"/>
                <a:ea typeface="Segoe UI" pitchFamily="34" charset="-122"/>
                <a:cs typeface="Segoe UI" pitchFamily="34" charset="-120"/>
              </a:rPr>
              <a:t>Tailwind Utilities</a:t>
            </a:r>
            <a:endParaRPr lang="en-US" sz="900" dirty="0"/>
          </a:p>
        </p:txBody>
      </p:sp>
      <p:pic>
        <p:nvPicPr>
          <p:cNvPr id="33" name="Image 13" descr="preencoded.png"/>
          <p:cNvPicPr>
            <a:picLocks noChangeAspect="1"/>
          </p:cNvPicPr>
          <p:nvPr/>
        </p:nvPicPr>
        <p:blipFill>
          <a:blip r:embed="rId5"/>
          <a:stretch>
            <a:fillRect/>
          </a:stretch>
        </p:blipFill>
        <p:spPr>
          <a:xfrm>
            <a:off x="6467905" y="2071413"/>
            <a:ext cx="114300" cy="114300"/>
          </a:xfrm>
          <a:prstGeom prst="rect">
            <a:avLst/>
          </a:prstGeom>
        </p:spPr>
      </p:pic>
      <p:sp>
        <p:nvSpPr>
          <p:cNvPr id="34" name="Text 18"/>
          <p:cNvSpPr/>
          <p:nvPr/>
        </p:nvSpPr>
        <p:spPr>
          <a:xfrm>
            <a:off x="6639355" y="2067841"/>
            <a:ext cx="1829246" cy="128588"/>
          </a:xfrm>
          <a:prstGeom prst="rect">
            <a:avLst/>
          </a:prstGeom>
          <a:noFill/>
          <a:ln/>
        </p:spPr>
        <p:txBody>
          <a:bodyPr wrap="square" lIns="0" tIns="0" rIns="0" bIns="0" rtlCol="0" anchor="ctr">
            <a:spAutoFit/>
          </a:bodyPr>
          <a:lstStyle/>
          <a:p>
            <a:pPr marL="0" indent="0" algn="l">
              <a:buNone/>
            </a:pPr>
            <a:r>
              <a:rPr lang="en-US" sz="900" dirty="0">
                <a:solidFill>
                  <a:srgbClr val="000000"/>
                </a:solidFill>
                <a:latin typeface="Segoe UI" pitchFamily="34" charset="0"/>
                <a:ea typeface="Segoe UI" pitchFamily="34" charset="-122"/>
                <a:cs typeface="Segoe UI" pitchFamily="34" charset="-120"/>
              </a:rPr>
              <a:t>Building Components with Tailwind</a:t>
            </a:r>
            <a:endParaRPr lang="en-US" sz="900" dirty="0"/>
          </a:p>
        </p:txBody>
      </p:sp>
      <p:pic>
        <p:nvPicPr>
          <p:cNvPr id="35" name="Image 14" descr="preencoded.png"/>
          <p:cNvPicPr>
            <a:picLocks noChangeAspect="1"/>
          </p:cNvPicPr>
          <p:nvPr/>
        </p:nvPicPr>
        <p:blipFill>
          <a:blip r:embed="rId5"/>
          <a:stretch>
            <a:fillRect/>
          </a:stretch>
        </p:blipFill>
        <p:spPr>
          <a:xfrm>
            <a:off x="6467905" y="2300013"/>
            <a:ext cx="114300" cy="114300"/>
          </a:xfrm>
          <a:prstGeom prst="rect">
            <a:avLst/>
          </a:prstGeom>
        </p:spPr>
      </p:pic>
      <p:sp>
        <p:nvSpPr>
          <p:cNvPr id="36" name="Text 19"/>
          <p:cNvSpPr/>
          <p:nvPr/>
        </p:nvSpPr>
        <p:spPr>
          <a:xfrm>
            <a:off x="6639355" y="2296441"/>
            <a:ext cx="1378018" cy="128588"/>
          </a:xfrm>
          <a:prstGeom prst="rect">
            <a:avLst/>
          </a:prstGeom>
          <a:noFill/>
          <a:ln/>
        </p:spPr>
        <p:txBody>
          <a:bodyPr wrap="square" lIns="0" tIns="0" rIns="0" bIns="0" rtlCol="0" anchor="ctr">
            <a:spAutoFit/>
          </a:bodyPr>
          <a:lstStyle/>
          <a:p>
            <a:pPr marL="0" indent="0" algn="l">
              <a:buNone/>
            </a:pPr>
            <a:r>
              <a:rPr lang="en-US" sz="900" dirty="0">
                <a:solidFill>
                  <a:srgbClr val="000000"/>
                </a:solidFill>
                <a:latin typeface="Segoe UI" pitchFamily="34" charset="0"/>
                <a:ea typeface="Segoe UI" pitchFamily="34" charset="-122"/>
                <a:cs typeface="Segoe UI" pitchFamily="34" charset="-120"/>
              </a:rPr>
              <a:t>Bootstrap vs TailwindCSS</a:t>
            </a:r>
            <a:endParaRPr lang="en-US" sz="900" dirty="0"/>
          </a:p>
        </p:txBody>
      </p:sp>
      <p:pic>
        <p:nvPicPr>
          <p:cNvPr id="37" name="Image 15" descr="preencoded.png"/>
          <p:cNvPicPr>
            <a:picLocks noChangeAspect="1"/>
          </p:cNvPicPr>
          <p:nvPr/>
        </p:nvPicPr>
        <p:blipFill>
          <a:blip r:embed="rId5"/>
          <a:stretch>
            <a:fillRect/>
          </a:stretch>
        </p:blipFill>
        <p:spPr>
          <a:xfrm>
            <a:off x="6467905" y="2528613"/>
            <a:ext cx="114300" cy="114300"/>
          </a:xfrm>
          <a:prstGeom prst="rect">
            <a:avLst/>
          </a:prstGeom>
        </p:spPr>
      </p:pic>
      <p:sp>
        <p:nvSpPr>
          <p:cNvPr id="38" name="Text 20"/>
          <p:cNvSpPr/>
          <p:nvPr/>
        </p:nvSpPr>
        <p:spPr>
          <a:xfrm>
            <a:off x="6639355" y="2525041"/>
            <a:ext cx="1011510" cy="128588"/>
          </a:xfrm>
          <a:prstGeom prst="rect">
            <a:avLst/>
          </a:prstGeom>
          <a:noFill/>
          <a:ln/>
        </p:spPr>
        <p:txBody>
          <a:bodyPr wrap="none" lIns="0" tIns="0" rIns="0" bIns="0" rtlCol="0" anchor="ctr">
            <a:spAutoFit/>
          </a:bodyPr>
          <a:lstStyle/>
          <a:p>
            <a:pPr marL="0" indent="0" algn="l">
              <a:buNone/>
            </a:pPr>
            <a:r>
              <a:rPr lang="en-US" sz="900" dirty="0">
                <a:solidFill>
                  <a:srgbClr val="000000"/>
                </a:solidFill>
                <a:latin typeface="Segoe UI" pitchFamily="34" charset="0"/>
                <a:ea typeface="Segoe UI" pitchFamily="34" charset="-122"/>
                <a:cs typeface="Segoe UI" pitchFamily="34" charset="-120"/>
              </a:rPr>
              <a:t>Practice Exercises</a:t>
            </a:r>
            <a:endParaRPr lang="en-US" sz="900" dirty="0"/>
          </a:p>
        </p:txBody>
      </p:sp>
      <p:sp>
        <p:nvSpPr>
          <p:cNvPr id="39" name="Text 21"/>
          <p:cNvSpPr/>
          <p:nvPr/>
        </p:nvSpPr>
        <p:spPr>
          <a:xfrm>
            <a:off x="6296455" y="2789360"/>
            <a:ext cx="2433619" cy="142875"/>
          </a:xfrm>
          <a:prstGeom prst="rect">
            <a:avLst/>
          </a:prstGeom>
          <a:noFill/>
          <a:ln/>
        </p:spPr>
        <p:txBody>
          <a:bodyPr wrap="square" lIns="0" tIns="0" rIns="0" bIns="0" rtlCol="0" anchor="ctr">
            <a:spAutoFit/>
          </a:bodyPr>
          <a:lstStyle/>
          <a:p>
            <a:pPr marL="0" indent="0">
              <a:buNone/>
            </a:pPr>
            <a:r>
              <a:rPr lang="en-US" sz="788" i="1" dirty="0">
                <a:solidFill>
                  <a:srgbClr val="000000"/>
                </a:solidFill>
                <a:latin typeface="Segoe UI" pitchFamily="34" charset="0"/>
                <a:ea typeface="Segoe UI" pitchFamily="34" charset="-122"/>
                <a:cs typeface="Segoe UI" pitchFamily="34" charset="-120"/>
              </a:rPr>
              <a:t>2 hours with hands-on practice</a:t>
            </a:r>
            <a:endParaRPr lang="en-US" sz="788" dirty="0"/>
          </a:p>
        </p:txBody>
      </p:sp>
      <p:sp>
        <p:nvSpPr>
          <p:cNvPr id="40" name="Text 22"/>
          <p:cNvSpPr/>
          <p:nvPr/>
        </p:nvSpPr>
        <p:spPr>
          <a:xfrm>
            <a:off x="257614" y="3332285"/>
            <a:ext cx="864393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Learning Objectives:</a:t>
            </a:r>
            <a:endParaRPr lang="en-US" sz="1125" dirty="0"/>
          </a:p>
        </p:txBody>
      </p:sp>
      <p:pic>
        <p:nvPicPr>
          <p:cNvPr id="41" name="Image 16" descr="preencoded.png"/>
          <p:cNvPicPr>
            <a:picLocks noChangeAspect="1"/>
          </p:cNvPicPr>
          <p:nvPr/>
        </p:nvPicPr>
        <p:blipFill>
          <a:blip r:embed="rId6"/>
          <a:stretch>
            <a:fillRect/>
          </a:stretch>
        </p:blipFill>
        <p:spPr>
          <a:xfrm>
            <a:off x="257614" y="3614463"/>
            <a:ext cx="114300" cy="114300"/>
          </a:xfrm>
          <a:prstGeom prst="rect">
            <a:avLst/>
          </a:prstGeom>
        </p:spPr>
      </p:pic>
      <p:sp>
        <p:nvSpPr>
          <p:cNvPr id="42" name="Text 23"/>
          <p:cNvSpPr/>
          <p:nvPr/>
        </p:nvSpPr>
        <p:spPr>
          <a:xfrm>
            <a:off x="429064" y="3610891"/>
            <a:ext cx="2428708" cy="128588"/>
          </a:xfrm>
          <a:prstGeom prst="rect">
            <a:avLst/>
          </a:prstGeom>
          <a:noFill/>
          <a:ln/>
        </p:spPr>
        <p:txBody>
          <a:bodyPr wrap="square" lIns="0" tIns="0" rIns="0" bIns="0" rtlCol="0" anchor="ctr">
            <a:spAutoFit/>
          </a:bodyPr>
          <a:lstStyle/>
          <a:p>
            <a:pPr marL="0" indent="0">
              <a:buNone/>
            </a:pPr>
            <a:r>
              <a:rPr lang="en-US" sz="900" dirty="0">
                <a:solidFill>
                  <a:srgbClr val="000000"/>
                </a:solidFill>
                <a:latin typeface="Segoe UI" pitchFamily="34" charset="0"/>
                <a:ea typeface="Segoe UI" pitchFamily="34" charset="-122"/>
                <a:cs typeface="Segoe UI" pitchFamily="34" charset="-120"/>
              </a:rPr>
              <a:t>Understand CSS fundamentals and box model</a:t>
            </a:r>
            <a:endParaRPr lang="en-US" sz="900" dirty="0"/>
          </a:p>
        </p:txBody>
      </p:sp>
      <p:pic>
        <p:nvPicPr>
          <p:cNvPr id="43" name="Image 17" descr="preencoded.png"/>
          <p:cNvPicPr>
            <a:picLocks noChangeAspect="1"/>
          </p:cNvPicPr>
          <p:nvPr/>
        </p:nvPicPr>
        <p:blipFill>
          <a:blip r:embed="rId6"/>
          <a:stretch>
            <a:fillRect/>
          </a:stretch>
        </p:blipFill>
        <p:spPr>
          <a:xfrm>
            <a:off x="257614" y="3843063"/>
            <a:ext cx="114300" cy="114300"/>
          </a:xfrm>
          <a:prstGeom prst="rect">
            <a:avLst/>
          </a:prstGeom>
        </p:spPr>
      </p:pic>
      <p:sp>
        <p:nvSpPr>
          <p:cNvPr id="44" name="Text 24"/>
          <p:cNvSpPr/>
          <p:nvPr/>
        </p:nvSpPr>
        <p:spPr>
          <a:xfrm>
            <a:off x="429064" y="3839491"/>
            <a:ext cx="1716788" cy="128588"/>
          </a:xfrm>
          <a:prstGeom prst="rect">
            <a:avLst/>
          </a:prstGeom>
          <a:noFill/>
          <a:ln/>
        </p:spPr>
        <p:txBody>
          <a:bodyPr wrap="square" lIns="0" tIns="0" rIns="0" bIns="0" rtlCol="0" anchor="ctr">
            <a:spAutoFit/>
          </a:bodyPr>
          <a:lstStyle/>
          <a:p>
            <a:pPr marL="0" indent="0">
              <a:buNone/>
            </a:pPr>
            <a:r>
              <a:rPr lang="en-US" sz="900" dirty="0">
                <a:solidFill>
                  <a:srgbClr val="000000"/>
                </a:solidFill>
                <a:latin typeface="Segoe UI" pitchFamily="34" charset="0"/>
                <a:ea typeface="Segoe UI" pitchFamily="34" charset="-122"/>
                <a:cs typeface="Segoe UI" pitchFamily="34" charset="-120"/>
              </a:rPr>
              <a:t>Master Flexbox and Grid layouts</a:t>
            </a:r>
            <a:endParaRPr lang="en-US" sz="900" dirty="0"/>
          </a:p>
        </p:txBody>
      </p:sp>
      <p:pic>
        <p:nvPicPr>
          <p:cNvPr id="45" name="Image 18" descr="preencoded.png"/>
          <p:cNvPicPr>
            <a:picLocks noChangeAspect="1"/>
          </p:cNvPicPr>
          <p:nvPr/>
        </p:nvPicPr>
        <p:blipFill>
          <a:blip r:embed="rId6"/>
          <a:stretch>
            <a:fillRect/>
          </a:stretch>
        </p:blipFill>
        <p:spPr>
          <a:xfrm>
            <a:off x="257614" y="4071663"/>
            <a:ext cx="114300" cy="114300"/>
          </a:xfrm>
          <a:prstGeom prst="rect">
            <a:avLst/>
          </a:prstGeom>
        </p:spPr>
      </p:pic>
      <p:sp>
        <p:nvSpPr>
          <p:cNvPr id="46" name="Text 25"/>
          <p:cNvSpPr/>
          <p:nvPr/>
        </p:nvSpPr>
        <p:spPr>
          <a:xfrm>
            <a:off x="429064" y="4068091"/>
            <a:ext cx="2409453" cy="128588"/>
          </a:xfrm>
          <a:prstGeom prst="rect">
            <a:avLst/>
          </a:prstGeom>
          <a:noFill/>
          <a:ln/>
        </p:spPr>
        <p:txBody>
          <a:bodyPr wrap="square" lIns="0" tIns="0" rIns="0" bIns="0" rtlCol="0" anchor="ctr">
            <a:spAutoFit/>
          </a:bodyPr>
          <a:lstStyle/>
          <a:p>
            <a:pPr marL="0" indent="0">
              <a:buNone/>
            </a:pPr>
            <a:r>
              <a:rPr lang="en-US" sz="900" dirty="0">
                <a:solidFill>
                  <a:srgbClr val="000000"/>
                </a:solidFill>
                <a:latin typeface="Segoe UI" pitchFamily="34" charset="0"/>
                <a:ea typeface="Segoe UI" pitchFamily="34" charset="-122"/>
                <a:cs typeface="Segoe UI" pitchFamily="34" charset="-120"/>
              </a:rPr>
              <a:t>Create responsive designs with media queries</a:t>
            </a:r>
            <a:endParaRPr lang="en-US" sz="900" dirty="0"/>
          </a:p>
        </p:txBody>
      </p:sp>
      <p:pic>
        <p:nvPicPr>
          <p:cNvPr id="47" name="Image 19" descr="preencoded.png"/>
          <p:cNvPicPr>
            <a:picLocks noChangeAspect="1"/>
          </p:cNvPicPr>
          <p:nvPr/>
        </p:nvPicPr>
        <p:blipFill>
          <a:blip r:embed="rId6"/>
          <a:stretch>
            <a:fillRect/>
          </a:stretch>
        </p:blipFill>
        <p:spPr>
          <a:xfrm>
            <a:off x="4601014" y="3614463"/>
            <a:ext cx="114300" cy="114300"/>
          </a:xfrm>
          <a:prstGeom prst="rect">
            <a:avLst/>
          </a:prstGeom>
        </p:spPr>
      </p:pic>
      <p:sp>
        <p:nvSpPr>
          <p:cNvPr id="48" name="Text 26"/>
          <p:cNvSpPr/>
          <p:nvPr/>
        </p:nvSpPr>
        <p:spPr>
          <a:xfrm>
            <a:off x="4772464" y="3610891"/>
            <a:ext cx="2318370" cy="128588"/>
          </a:xfrm>
          <a:prstGeom prst="rect">
            <a:avLst/>
          </a:prstGeom>
          <a:noFill/>
          <a:ln/>
        </p:spPr>
        <p:txBody>
          <a:bodyPr wrap="square" lIns="0" tIns="0" rIns="0" bIns="0" rtlCol="0" anchor="ctr">
            <a:spAutoFit/>
          </a:bodyPr>
          <a:lstStyle/>
          <a:p>
            <a:pPr marL="0" indent="0">
              <a:buNone/>
            </a:pPr>
            <a:r>
              <a:rPr lang="en-US" sz="900" dirty="0">
                <a:solidFill>
                  <a:srgbClr val="000000"/>
                </a:solidFill>
                <a:latin typeface="Segoe UI" pitchFamily="34" charset="0"/>
                <a:ea typeface="Segoe UI" pitchFamily="34" charset="-122"/>
                <a:cs typeface="Segoe UI" pitchFamily="34" charset="-120"/>
              </a:rPr>
              <a:t>Implement Bootstrap components effectively</a:t>
            </a:r>
            <a:endParaRPr lang="en-US" sz="900" dirty="0"/>
          </a:p>
        </p:txBody>
      </p:sp>
      <p:pic>
        <p:nvPicPr>
          <p:cNvPr id="49" name="Image 20" descr="preencoded.png"/>
          <p:cNvPicPr>
            <a:picLocks noChangeAspect="1"/>
          </p:cNvPicPr>
          <p:nvPr/>
        </p:nvPicPr>
        <p:blipFill>
          <a:blip r:embed="rId6"/>
          <a:stretch>
            <a:fillRect/>
          </a:stretch>
        </p:blipFill>
        <p:spPr>
          <a:xfrm>
            <a:off x="4601014" y="3843063"/>
            <a:ext cx="114300" cy="114300"/>
          </a:xfrm>
          <a:prstGeom prst="rect">
            <a:avLst/>
          </a:prstGeom>
        </p:spPr>
      </p:pic>
      <p:sp>
        <p:nvSpPr>
          <p:cNvPr id="50" name="Text 27"/>
          <p:cNvSpPr/>
          <p:nvPr/>
        </p:nvSpPr>
        <p:spPr>
          <a:xfrm>
            <a:off x="4772464" y="3839491"/>
            <a:ext cx="1936961" cy="128588"/>
          </a:xfrm>
          <a:prstGeom prst="rect">
            <a:avLst/>
          </a:prstGeom>
          <a:noFill/>
          <a:ln/>
        </p:spPr>
        <p:txBody>
          <a:bodyPr wrap="square" lIns="0" tIns="0" rIns="0" bIns="0" rtlCol="0" anchor="ctr">
            <a:spAutoFit/>
          </a:bodyPr>
          <a:lstStyle/>
          <a:p>
            <a:pPr marL="0" indent="0">
              <a:buNone/>
            </a:pPr>
            <a:r>
              <a:rPr lang="en-US" sz="900" dirty="0">
                <a:solidFill>
                  <a:srgbClr val="000000"/>
                </a:solidFill>
                <a:latin typeface="Segoe UI" pitchFamily="34" charset="0"/>
                <a:ea typeface="Segoe UI" pitchFamily="34" charset="-122"/>
                <a:cs typeface="Segoe UI" pitchFamily="34" charset="-120"/>
              </a:rPr>
              <a:t>Build with TailwindCSS utility classes</a:t>
            </a:r>
            <a:endParaRPr lang="en-US" sz="900" dirty="0"/>
          </a:p>
        </p:txBody>
      </p:sp>
      <p:pic>
        <p:nvPicPr>
          <p:cNvPr id="51" name="Image 21" descr="preencoded.png"/>
          <p:cNvPicPr>
            <a:picLocks noChangeAspect="1"/>
          </p:cNvPicPr>
          <p:nvPr/>
        </p:nvPicPr>
        <p:blipFill>
          <a:blip r:embed="rId6"/>
          <a:stretch>
            <a:fillRect/>
          </a:stretch>
        </p:blipFill>
        <p:spPr>
          <a:xfrm>
            <a:off x="4601014" y="4071663"/>
            <a:ext cx="114300" cy="114300"/>
          </a:xfrm>
          <a:prstGeom prst="rect">
            <a:avLst/>
          </a:prstGeom>
        </p:spPr>
      </p:pic>
      <p:sp>
        <p:nvSpPr>
          <p:cNvPr id="52" name="Text 28"/>
          <p:cNvSpPr/>
          <p:nvPr/>
        </p:nvSpPr>
        <p:spPr>
          <a:xfrm>
            <a:off x="4772464" y="4068091"/>
            <a:ext cx="2517391" cy="128588"/>
          </a:xfrm>
          <a:prstGeom prst="rect">
            <a:avLst/>
          </a:prstGeom>
          <a:noFill/>
          <a:ln/>
        </p:spPr>
        <p:txBody>
          <a:bodyPr wrap="square" lIns="0" tIns="0" rIns="0" bIns="0" rtlCol="0" anchor="ctr">
            <a:spAutoFit/>
          </a:bodyPr>
          <a:lstStyle/>
          <a:p>
            <a:pPr marL="0" indent="0">
              <a:buNone/>
            </a:pPr>
            <a:r>
              <a:rPr lang="en-US" sz="900" dirty="0">
                <a:solidFill>
                  <a:srgbClr val="000000"/>
                </a:solidFill>
                <a:latin typeface="Segoe UI" pitchFamily="34" charset="0"/>
                <a:ea typeface="Segoe UI" pitchFamily="34" charset="-122"/>
                <a:cs typeface="Segoe UI" pitchFamily="34" charset="-120"/>
              </a:rPr>
              <a:t>Compare and choose between CSS frameworks</a:t>
            </a:r>
            <a:endParaRPr lang="en-US" sz="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12610198"/>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Bootstrap Components</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Common Bootstrap Components</a:t>
            </a:r>
            <a:endParaRPr lang="en-US" sz="1125" dirty="0"/>
          </a:p>
        </p:txBody>
      </p:sp>
      <p:sp>
        <p:nvSpPr>
          <p:cNvPr id="5" name="Text 2"/>
          <p:cNvSpPr/>
          <p:nvPr/>
        </p:nvSpPr>
        <p:spPr>
          <a:xfrm>
            <a:off x="40719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Buttons</a:t>
            </a:r>
            <a:endParaRPr lang="en-US" sz="1013" dirty="0"/>
          </a:p>
        </p:txBody>
      </p:sp>
      <p:sp>
        <p:nvSpPr>
          <p:cNvPr id="6" name="Shape 3"/>
          <p:cNvSpPr/>
          <p:nvPr/>
        </p:nvSpPr>
        <p:spPr>
          <a:xfrm>
            <a:off x="407194" y="1685925"/>
            <a:ext cx="3929063" cy="2039122"/>
          </a:xfrm>
          <a:prstGeom prst="rect">
            <a:avLst/>
          </a:prstGeom>
          <a:solidFill>
            <a:srgbClr val="F8F8F8"/>
          </a:solidFill>
          <a:ln w="99">
            <a:solidFill>
              <a:srgbClr val="DDDDDD"/>
            </a:solidFill>
            <a:prstDash val="solid"/>
          </a:ln>
        </p:spPr>
        <p:txBody>
          <a:bodyPr/>
          <a:lstStyle/>
          <a:p>
            <a:endParaRPr lang="en-US"/>
          </a:p>
        </p:txBody>
      </p:sp>
      <p:sp>
        <p:nvSpPr>
          <p:cNvPr id="7" name="Text 4"/>
          <p:cNvSpPr/>
          <p:nvPr/>
        </p:nvSpPr>
        <p:spPr>
          <a:xfrm>
            <a:off x="514350" y="1841302"/>
            <a:ext cx="4145328" cy="1725439"/>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&lt;button type="button" class="btn btn-primary"&gt;Primary&lt;/button&gt;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&lt;button type="button" class="btn btn-secondary"&gt;Secondary&lt;/button&gt;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&lt;button type="button" class="btn btn-success"&gt;Success&lt;/button&gt;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&lt;button type="button" class="btn btn-danger"&gt;Danger&lt;/button&gt;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&lt;button type="button" class="btn btn-warning"&gt;Warning&lt;/button&gt;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&lt;button type="button" class="btn btn-info"&gt;Info&lt;/button&gt;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&lt;button type="button" class="btn btn-light"&gt;Light&lt;/button&gt;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&lt;button type="button" class="btn btn-dark"&gt;Dark&lt;/button&gt;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&lt;button type="button" class="btn btn-link"&gt;Link&lt;/button&gt;</a:t>
            </a:r>
            <a:endParaRPr lang="en-US" sz="810" dirty="0"/>
          </a:p>
        </p:txBody>
      </p:sp>
      <p:sp>
        <p:nvSpPr>
          <p:cNvPr id="8" name="Text 5"/>
          <p:cNvSpPr/>
          <p:nvPr/>
        </p:nvSpPr>
        <p:spPr>
          <a:xfrm>
            <a:off x="407194" y="4175103"/>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Button Groups</a:t>
            </a:r>
            <a:endParaRPr lang="en-US" sz="1013" dirty="0"/>
          </a:p>
        </p:txBody>
      </p:sp>
      <p:sp>
        <p:nvSpPr>
          <p:cNvPr id="9" name="Shape 6"/>
          <p:cNvSpPr/>
          <p:nvPr/>
        </p:nvSpPr>
        <p:spPr>
          <a:xfrm>
            <a:off x="407194" y="4482285"/>
            <a:ext cx="3929063" cy="1234446"/>
          </a:xfrm>
          <a:prstGeom prst="rect">
            <a:avLst/>
          </a:prstGeom>
          <a:solidFill>
            <a:srgbClr val="F8F8F8"/>
          </a:solidFill>
          <a:ln w="99">
            <a:solidFill>
              <a:srgbClr val="DDDDDD"/>
            </a:solidFill>
            <a:prstDash val="solid"/>
          </a:ln>
        </p:spPr>
        <p:txBody>
          <a:bodyPr/>
          <a:lstStyle/>
          <a:p>
            <a:endParaRPr lang="en-US"/>
          </a:p>
        </p:txBody>
      </p:sp>
      <p:sp>
        <p:nvSpPr>
          <p:cNvPr id="10" name="Text 7"/>
          <p:cNvSpPr/>
          <p:nvPr/>
        </p:nvSpPr>
        <p:spPr>
          <a:xfrm>
            <a:off x="514350" y="4637661"/>
            <a:ext cx="3960149" cy="92076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&lt;div class="btn-group" role="group"&gt;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&lt;button type="button" class="btn btn-primary"&gt;Left&lt;/button&gt;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&lt;button type="button" class="btn btn-primary"&gt;Middle&lt;/button&gt;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&lt;button type="button" class="btn btn-primary"&gt;Right&lt;/button&gt;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&lt;/div&gt;</a:t>
            </a:r>
            <a:endParaRPr lang="en-US" sz="810" dirty="0"/>
          </a:p>
        </p:txBody>
      </p:sp>
      <p:sp>
        <p:nvSpPr>
          <p:cNvPr id="11" name="Text 8"/>
          <p:cNvSpPr/>
          <p:nvPr/>
        </p:nvSpPr>
        <p:spPr>
          <a:xfrm>
            <a:off x="407194" y="6166786"/>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Alerts</a:t>
            </a:r>
            <a:endParaRPr lang="en-US" sz="1013" dirty="0"/>
          </a:p>
        </p:txBody>
      </p:sp>
      <p:sp>
        <p:nvSpPr>
          <p:cNvPr id="12" name="Shape 9"/>
          <p:cNvSpPr/>
          <p:nvPr/>
        </p:nvSpPr>
        <p:spPr>
          <a:xfrm>
            <a:off x="407194" y="6473968"/>
            <a:ext cx="3929063" cy="1636784"/>
          </a:xfrm>
          <a:prstGeom prst="rect">
            <a:avLst/>
          </a:prstGeom>
          <a:solidFill>
            <a:srgbClr val="F8F8F8"/>
          </a:solidFill>
          <a:ln w="99">
            <a:solidFill>
              <a:srgbClr val="DDDDDD"/>
            </a:solidFill>
            <a:prstDash val="solid"/>
          </a:ln>
        </p:spPr>
        <p:txBody>
          <a:bodyPr/>
          <a:lstStyle/>
          <a:p>
            <a:endParaRPr lang="en-US"/>
          </a:p>
        </p:txBody>
      </p:sp>
      <p:sp>
        <p:nvSpPr>
          <p:cNvPr id="13" name="Text 10"/>
          <p:cNvSpPr/>
          <p:nvPr/>
        </p:nvSpPr>
        <p:spPr>
          <a:xfrm>
            <a:off x="514350" y="6629344"/>
            <a:ext cx="3281158" cy="1323101"/>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&lt;div class="alert alert-primary" role="alert"&gt;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 simple primary alert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&lt;div class="alert alert-success" role="alert"&gt;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 simple success alert with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&lt;a href="#" class="alert-link"&gt;an example link&lt;/a&gt;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&lt;/div&gt;</a:t>
            </a:r>
            <a:endParaRPr lang="en-US" sz="810" dirty="0"/>
          </a:p>
        </p:txBody>
      </p:sp>
      <p:sp>
        <p:nvSpPr>
          <p:cNvPr id="14" name="Text 11"/>
          <p:cNvSpPr/>
          <p:nvPr/>
        </p:nvSpPr>
        <p:spPr>
          <a:xfrm>
            <a:off x="4807744" y="1064419"/>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Navigation Bar</a:t>
            </a:r>
            <a:endParaRPr lang="en-US" sz="1013" dirty="0"/>
          </a:p>
        </p:txBody>
      </p:sp>
      <p:sp>
        <p:nvSpPr>
          <p:cNvPr id="15" name="Shape 12"/>
          <p:cNvSpPr/>
          <p:nvPr/>
        </p:nvSpPr>
        <p:spPr>
          <a:xfrm>
            <a:off x="4807744" y="1371600"/>
            <a:ext cx="3929063" cy="4855490"/>
          </a:xfrm>
          <a:prstGeom prst="rect">
            <a:avLst/>
          </a:prstGeom>
          <a:solidFill>
            <a:srgbClr val="F8F8F8"/>
          </a:solidFill>
          <a:ln w="99">
            <a:solidFill>
              <a:srgbClr val="DDDDDD"/>
            </a:solidFill>
            <a:prstDash val="solid"/>
          </a:ln>
        </p:spPr>
        <p:txBody>
          <a:bodyPr/>
          <a:lstStyle/>
          <a:p>
            <a:endParaRPr lang="en-US"/>
          </a:p>
        </p:txBody>
      </p:sp>
      <p:sp>
        <p:nvSpPr>
          <p:cNvPr id="16" name="Text 13"/>
          <p:cNvSpPr/>
          <p:nvPr/>
        </p:nvSpPr>
        <p:spPr>
          <a:xfrm>
            <a:off x="4914900" y="1526977"/>
            <a:ext cx="3713243" cy="4541806"/>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&lt;nav class="navbar navbar-expand-lg navbar-light bg-light"&gt;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class="container-fluid"&gt;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&lt;a class="navbar-brand" href="#"&gt;Brand&lt;/a&gt;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&lt;button class="navbar-toggler" type="button"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data-bs-toggle="collapse"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data-bs-target="#navbarNav"&gt;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&lt;span class="navbar-toggler-icon"&gt;&lt;/span&gt;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&lt;/button&gt;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class="collapse navbar-collapse" id="navbarNav"&gt;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&lt;ul class="navbar-nav"&gt;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&lt;li class="nav-item"&gt;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&lt;a class="nav-link active" href="#"&gt;Home&lt;/a&gt;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&lt;/li&gt;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&lt;li class="nav-item"&gt;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&lt;a class="nav-link" href="#"&gt;Features&lt;/a&gt;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&lt;/li&gt;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&lt;li class="nav-item"&gt;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&lt;a class="nav-link" href="#"&gt;Pricing&lt;/a&gt;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&lt;/li&gt;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&lt;/ul&gt;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&lt;/nav&gt;</a:t>
            </a:r>
            <a:endParaRPr lang="en-US" sz="810" dirty="0"/>
          </a:p>
        </p:txBody>
      </p:sp>
      <p:sp>
        <p:nvSpPr>
          <p:cNvPr id="17" name="Text 14"/>
          <p:cNvSpPr/>
          <p:nvPr/>
        </p:nvSpPr>
        <p:spPr>
          <a:xfrm>
            <a:off x="4807744" y="6677146"/>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Cards</a:t>
            </a:r>
            <a:endParaRPr lang="en-US" sz="1013" dirty="0"/>
          </a:p>
        </p:txBody>
      </p:sp>
      <p:sp>
        <p:nvSpPr>
          <p:cNvPr id="18" name="Shape 15"/>
          <p:cNvSpPr/>
          <p:nvPr/>
        </p:nvSpPr>
        <p:spPr>
          <a:xfrm>
            <a:off x="4807744" y="6984327"/>
            <a:ext cx="3929063" cy="2843799"/>
          </a:xfrm>
          <a:prstGeom prst="rect">
            <a:avLst/>
          </a:prstGeom>
          <a:solidFill>
            <a:srgbClr val="F8F8F8"/>
          </a:solidFill>
          <a:ln w="99">
            <a:solidFill>
              <a:srgbClr val="DDDDDD"/>
            </a:solidFill>
            <a:prstDash val="solid"/>
          </a:ln>
        </p:spPr>
        <p:txBody>
          <a:bodyPr/>
          <a:lstStyle/>
          <a:p>
            <a:endParaRPr lang="en-US"/>
          </a:p>
        </p:txBody>
      </p:sp>
      <p:sp>
        <p:nvSpPr>
          <p:cNvPr id="19" name="Text 16"/>
          <p:cNvSpPr/>
          <p:nvPr/>
        </p:nvSpPr>
        <p:spPr>
          <a:xfrm>
            <a:off x="4914900" y="7139704"/>
            <a:ext cx="3528064" cy="2530115"/>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&lt;div class="card" style="width: 18rem;"&gt;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class="card-header"&gt;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Featured</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class="card-body"&gt;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&lt;h5 class="card-title"&gt;Card title&lt;/h5&gt;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&lt;p class="card-text"&gt;Some quick example text.&lt;/p&gt;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&lt;a href="#" class="btn btn-primary"&gt;Go somewhere&lt;/a&gt;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class="card-footer"&gt;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2 days ago</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&lt;/div&gt;</a:t>
            </a:r>
            <a:endParaRPr lang="en-US" sz="810" dirty="0"/>
          </a:p>
        </p:txBody>
      </p:sp>
      <p:sp>
        <p:nvSpPr>
          <p:cNvPr id="20" name="Text 17"/>
          <p:cNvSpPr/>
          <p:nvPr/>
        </p:nvSpPr>
        <p:spPr>
          <a:xfrm>
            <a:off x="4686300" y="10213888"/>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Other Common Components:</a:t>
            </a:r>
            <a:endParaRPr lang="en-US" sz="1013" dirty="0"/>
          </a:p>
        </p:txBody>
      </p:sp>
      <p:sp>
        <p:nvSpPr>
          <p:cNvPr id="21" name="Text 18"/>
          <p:cNvSpPr/>
          <p:nvPr/>
        </p:nvSpPr>
        <p:spPr>
          <a:xfrm>
            <a:off x="4857750" y="10471063"/>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Forms and form controls</a:t>
            </a:r>
            <a:endParaRPr lang="en-US" sz="990" dirty="0"/>
          </a:p>
        </p:txBody>
      </p:sp>
      <p:sp>
        <p:nvSpPr>
          <p:cNvPr id="22" name="Text 19"/>
          <p:cNvSpPr/>
          <p:nvPr/>
        </p:nvSpPr>
        <p:spPr>
          <a:xfrm>
            <a:off x="4857750" y="10672232"/>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Dropdowns</a:t>
            </a:r>
            <a:endParaRPr lang="en-US" sz="990" dirty="0"/>
          </a:p>
        </p:txBody>
      </p:sp>
      <p:sp>
        <p:nvSpPr>
          <p:cNvPr id="23" name="Text 20"/>
          <p:cNvSpPr/>
          <p:nvPr/>
        </p:nvSpPr>
        <p:spPr>
          <a:xfrm>
            <a:off x="4857750" y="10873401"/>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Modals</a:t>
            </a:r>
            <a:endParaRPr lang="en-US" sz="990" dirty="0"/>
          </a:p>
        </p:txBody>
      </p:sp>
      <p:sp>
        <p:nvSpPr>
          <p:cNvPr id="24" name="Text 21"/>
          <p:cNvSpPr/>
          <p:nvPr/>
        </p:nvSpPr>
        <p:spPr>
          <a:xfrm>
            <a:off x="4857750" y="11074571"/>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Carousels</a:t>
            </a:r>
            <a:endParaRPr lang="en-US" sz="990" dirty="0"/>
          </a:p>
        </p:txBody>
      </p:sp>
      <p:sp>
        <p:nvSpPr>
          <p:cNvPr id="25" name="Text 22"/>
          <p:cNvSpPr/>
          <p:nvPr/>
        </p:nvSpPr>
        <p:spPr>
          <a:xfrm>
            <a:off x="4857750" y="11275740"/>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Pagination</a:t>
            </a:r>
            <a:endParaRPr lang="en-US" sz="990" dirty="0"/>
          </a:p>
        </p:txBody>
      </p:sp>
      <p:sp>
        <p:nvSpPr>
          <p:cNvPr id="26" name="Text 23"/>
          <p:cNvSpPr/>
          <p:nvPr/>
        </p:nvSpPr>
        <p:spPr>
          <a:xfrm>
            <a:off x="4857750" y="11476909"/>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Badges</a:t>
            </a:r>
            <a:endParaRPr lang="en-US" sz="990" dirty="0"/>
          </a:p>
        </p:txBody>
      </p:sp>
      <p:sp>
        <p:nvSpPr>
          <p:cNvPr id="27" name="Text 24"/>
          <p:cNvSpPr/>
          <p:nvPr/>
        </p:nvSpPr>
        <p:spPr>
          <a:xfrm>
            <a:off x="4857750" y="11678078"/>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Progress bars</a:t>
            </a:r>
            <a:endParaRPr lang="en-US" sz="990" dirty="0"/>
          </a:p>
        </p:txBody>
      </p:sp>
      <p:sp>
        <p:nvSpPr>
          <p:cNvPr id="28" name="Text 25"/>
          <p:cNvSpPr/>
          <p:nvPr/>
        </p:nvSpPr>
        <p:spPr>
          <a:xfrm>
            <a:off x="4857750" y="11879247"/>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Spinners</a:t>
            </a:r>
            <a:endParaRPr lang="en-US" sz="990" dirty="0"/>
          </a:p>
        </p:txBody>
      </p:sp>
      <p:sp>
        <p:nvSpPr>
          <p:cNvPr id="29" name="Text 26"/>
          <p:cNvSpPr/>
          <p:nvPr/>
        </p:nvSpPr>
        <p:spPr>
          <a:xfrm>
            <a:off x="4857750" y="12080416"/>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Toasts</a:t>
            </a:r>
            <a:endParaRPr lang="en-US" sz="990" dirty="0"/>
          </a:p>
        </p:txBody>
      </p:sp>
      <p:sp>
        <p:nvSpPr>
          <p:cNvPr id="30" name="Text 27"/>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31" name="Text 28"/>
          <p:cNvSpPr/>
          <p:nvPr/>
        </p:nvSpPr>
        <p:spPr>
          <a:xfrm>
            <a:off x="1086185" y="4865982"/>
            <a:ext cx="1186337"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Bootstrap - Components</a:t>
            </a:r>
            <a:endParaRPr lang="en-US" sz="810" dirty="0"/>
          </a:p>
        </p:txBody>
      </p:sp>
      <p:sp>
        <p:nvSpPr>
          <p:cNvPr id="32" name="Text 29"/>
          <p:cNvSpPr/>
          <p:nvPr/>
        </p:nvSpPr>
        <p:spPr>
          <a:xfrm>
            <a:off x="2201084"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33" name="Text 30"/>
          <p:cNvSpPr/>
          <p:nvPr/>
        </p:nvSpPr>
        <p:spPr>
          <a:xfrm>
            <a:off x="2284968" y="4865982"/>
            <a:ext cx="1054736"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Bootstrap - Examples</a:t>
            </a:r>
            <a:endParaRPr lang="en-US" sz="81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10283037"/>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Practice: Bootstrap</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Exercise 1: Create a Responsive Grid Layout</a:t>
            </a:r>
            <a:endParaRPr lang="en-US" sz="1125" dirty="0"/>
          </a:p>
        </p:txBody>
      </p:sp>
      <p:sp>
        <p:nvSpPr>
          <p:cNvPr id="5" name="Text 2"/>
          <p:cNvSpPr/>
          <p:nvPr/>
        </p:nvSpPr>
        <p:spPr>
          <a:xfrm>
            <a:off x="40719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HTML Structure</a:t>
            </a:r>
            <a:endParaRPr lang="en-US" sz="1013" dirty="0"/>
          </a:p>
        </p:txBody>
      </p:sp>
      <p:sp>
        <p:nvSpPr>
          <p:cNvPr id="6" name="Shape 3"/>
          <p:cNvSpPr/>
          <p:nvPr/>
        </p:nvSpPr>
        <p:spPr>
          <a:xfrm>
            <a:off x="407194" y="1685925"/>
            <a:ext cx="3929063" cy="2843799"/>
          </a:xfrm>
          <a:prstGeom prst="rect">
            <a:avLst/>
          </a:prstGeom>
          <a:solidFill>
            <a:srgbClr val="F8F8F8"/>
          </a:solidFill>
          <a:ln w="99">
            <a:solidFill>
              <a:srgbClr val="DDDDDD"/>
            </a:solidFill>
            <a:prstDash val="solid"/>
          </a:ln>
        </p:spPr>
        <p:txBody>
          <a:bodyPr/>
          <a:lstStyle/>
          <a:p>
            <a:endParaRPr lang="en-US"/>
          </a:p>
        </p:txBody>
      </p:sp>
      <p:sp>
        <p:nvSpPr>
          <p:cNvPr id="7" name="Text 4"/>
          <p:cNvSpPr/>
          <p:nvPr/>
        </p:nvSpPr>
        <p:spPr>
          <a:xfrm>
            <a:off x="514350" y="1841302"/>
            <a:ext cx="3342884" cy="2530115"/>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&lt;div class="container"&gt;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class="row"&gt;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class="col-sm-12 col-md-4 col-lg-4"&gt;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class="p-3 border bg-light"&gt;Column 1&lt;/div&gt;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class="col-sm-12 col-md-4 col-lg-4"&gt;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class="p-3 border bg-light"&gt;Column 2&lt;/div&gt;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class="col-sm-12 col-md-4 col-lg-4"&gt;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class="p-3 border bg-light"&gt;Column 3&lt;/div&gt;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&lt;/div&gt;</a:t>
            </a:r>
            <a:endParaRPr lang="en-US" sz="810" dirty="0"/>
          </a:p>
        </p:txBody>
      </p:sp>
      <p:sp>
        <p:nvSpPr>
          <p:cNvPr id="8" name="Text 5"/>
          <p:cNvSpPr/>
          <p:nvPr/>
        </p:nvSpPr>
        <p:spPr>
          <a:xfrm>
            <a:off x="285750" y="4915486"/>
            <a:ext cx="4243388"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This creates a 3-column layout that stacks on mobile devices (small screens).</a:t>
            </a:r>
            <a:endParaRPr lang="en-US" sz="990" dirty="0"/>
          </a:p>
        </p:txBody>
      </p:sp>
      <p:sp>
        <p:nvSpPr>
          <p:cNvPr id="9" name="Text 6"/>
          <p:cNvSpPr/>
          <p:nvPr/>
        </p:nvSpPr>
        <p:spPr>
          <a:xfrm>
            <a:off x="285750" y="5489274"/>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Challenge:</a:t>
            </a:r>
            <a:endParaRPr lang="en-US" sz="1013" dirty="0"/>
          </a:p>
        </p:txBody>
      </p:sp>
      <p:sp>
        <p:nvSpPr>
          <p:cNvPr id="10" name="Text 7"/>
          <p:cNvSpPr/>
          <p:nvPr/>
        </p:nvSpPr>
        <p:spPr>
          <a:xfrm>
            <a:off x="285750" y="5746449"/>
            <a:ext cx="4243388"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Modify the grid to have:</a:t>
            </a:r>
            <a:endParaRPr lang="en-US" sz="990" dirty="0"/>
          </a:p>
        </p:txBody>
      </p:sp>
      <p:sp>
        <p:nvSpPr>
          <p:cNvPr id="11" name="Text 8"/>
          <p:cNvSpPr/>
          <p:nvPr/>
        </p:nvSpPr>
        <p:spPr>
          <a:xfrm>
            <a:off x="457200" y="6061918"/>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2 columns on medium screens</a:t>
            </a:r>
            <a:endParaRPr lang="en-US" sz="990" dirty="0"/>
          </a:p>
        </p:txBody>
      </p:sp>
      <p:sp>
        <p:nvSpPr>
          <p:cNvPr id="12" name="Text 9"/>
          <p:cNvSpPr/>
          <p:nvPr/>
        </p:nvSpPr>
        <p:spPr>
          <a:xfrm>
            <a:off x="457200" y="6263087"/>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4 columns on large screens</a:t>
            </a:r>
            <a:endParaRPr lang="en-US" sz="990" dirty="0"/>
          </a:p>
        </p:txBody>
      </p:sp>
      <p:sp>
        <p:nvSpPr>
          <p:cNvPr id="13" name="Text 10"/>
          <p:cNvSpPr/>
          <p:nvPr/>
        </p:nvSpPr>
        <p:spPr>
          <a:xfrm>
            <a:off x="457200" y="6464257"/>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Add appropriate spacing and styling</a:t>
            </a:r>
            <a:endParaRPr lang="en-US" sz="990" dirty="0"/>
          </a:p>
        </p:txBody>
      </p:sp>
      <p:sp>
        <p:nvSpPr>
          <p:cNvPr id="14" name="Text 11"/>
          <p:cNvSpPr/>
          <p:nvPr/>
        </p:nvSpPr>
        <p:spPr>
          <a:xfrm>
            <a:off x="468630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Exercise 2: Build a Navigation Bar</a:t>
            </a:r>
            <a:endParaRPr lang="en-US" sz="1125" dirty="0"/>
          </a:p>
        </p:txBody>
      </p:sp>
      <p:sp>
        <p:nvSpPr>
          <p:cNvPr id="15" name="Text 12"/>
          <p:cNvSpPr/>
          <p:nvPr/>
        </p:nvSpPr>
        <p:spPr>
          <a:xfrm>
            <a:off x="480774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HTML Structure</a:t>
            </a:r>
            <a:endParaRPr lang="en-US" sz="1013" dirty="0"/>
          </a:p>
        </p:txBody>
      </p:sp>
      <p:sp>
        <p:nvSpPr>
          <p:cNvPr id="16" name="Shape 13"/>
          <p:cNvSpPr/>
          <p:nvPr/>
        </p:nvSpPr>
        <p:spPr>
          <a:xfrm>
            <a:off x="4807744" y="1685925"/>
            <a:ext cx="3929063" cy="4855490"/>
          </a:xfrm>
          <a:prstGeom prst="rect">
            <a:avLst/>
          </a:prstGeom>
          <a:solidFill>
            <a:srgbClr val="F8F8F8"/>
          </a:solidFill>
          <a:ln w="99">
            <a:solidFill>
              <a:srgbClr val="DDDDDD"/>
            </a:solidFill>
            <a:prstDash val="solid"/>
          </a:ln>
        </p:spPr>
        <p:txBody>
          <a:bodyPr/>
          <a:lstStyle/>
          <a:p>
            <a:endParaRPr lang="en-US"/>
          </a:p>
        </p:txBody>
      </p:sp>
      <p:sp>
        <p:nvSpPr>
          <p:cNvPr id="17" name="Text 14"/>
          <p:cNvSpPr/>
          <p:nvPr/>
        </p:nvSpPr>
        <p:spPr>
          <a:xfrm>
            <a:off x="4914900" y="1841302"/>
            <a:ext cx="3713243" cy="4541806"/>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&lt;nav class="navbar navbar-expand-lg navbar-light bg-light"&gt;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class="container-fluid"&gt;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&lt;a class="navbar-brand" href="#"&gt;Brand&lt;/a&gt;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&lt;button class="navbar-toggler" type="button"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data-bs-toggle="collapse"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data-bs-target="#navbarNav"&gt;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&lt;span class="navbar-toggler-icon"&gt;&lt;/span&gt;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&lt;/button&gt;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class="collapse navbar-collapse" id="navbarNav"&gt;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&lt;ul class="navbar-nav"&gt;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&lt;li class="nav-item"&gt;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&lt;a class="nav-link active" href="#"&gt;Home&lt;/a&gt;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&lt;/li&gt;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&lt;li class="nav-item"&gt;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&lt;a class="nav-link" href="#"&gt;Features&lt;/a&gt;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&lt;/li&gt;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&lt;li class="nav-item"&gt;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&lt;a class="nav-link" href="#"&gt;Pricing&lt;/a&gt;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&lt;/li&gt;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&lt;/ul&gt;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&lt;/nav&gt;</a:t>
            </a:r>
            <a:endParaRPr lang="en-US" sz="810" dirty="0"/>
          </a:p>
        </p:txBody>
      </p:sp>
      <p:sp>
        <p:nvSpPr>
          <p:cNvPr id="18" name="Text 15"/>
          <p:cNvSpPr/>
          <p:nvPr/>
        </p:nvSpPr>
        <p:spPr>
          <a:xfrm>
            <a:off x="4686300" y="6927177"/>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Challenge:</a:t>
            </a:r>
            <a:endParaRPr lang="en-US" sz="1013" dirty="0"/>
          </a:p>
        </p:txBody>
      </p:sp>
      <p:sp>
        <p:nvSpPr>
          <p:cNvPr id="19" name="Text 16"/>
          <p:cNvSpPr/>
          <p:nvPr/>
        </p:nvSpPr>
        <p:spPr>
          <a:xfrm>
            <a:off x="4686300" y="7184352"/>
            <a:ext cx="4243388"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Enhance the navbar by:</a:t>
            </a:r>
            <a:endParaRPr lang="en-US" sz="990" dirty="0"/>
          </a:p>
        </p:txBody>
      </p:sp>
      <p:sp>
        <p:nvSpPr>
          <p:cNvPr id="20" name="Text 17"/>
          <p:cNvSpPr/>
          <p:nvPr/>
        </p:nvSpPr>
        <p:spPr>
          <a:xfrm>
            <a:off x="4857750" y="7499821"/>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Adding a dropdown menu</a:t>
            </a:r>
            <a:endParaRPr lang="en-US" sz="990" dirty="0"/>
          </a:p>
        </p:txBody>
      </p:sp>
      <p:sp>
        <p:nvSpPr>
          <p:cNvPr id="21" name="Text 18"/>
          <p:cNvSpPr/>
          <p:nvPr/>
        </p:nvSpPr>
        <p:spPr>
          <a:xfrm>
            <a:off x="4857750" y="7700990"/>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Including a search form</a:t>
            </a:r>
            <a:endParaRPr lang="en-US" sz="990" dirty="0"/>
          </a:p>
        </p:txBody>
      </p:sp>
      <p:sp>
        <p:nvSpPr>
          <p:cNvPr id="22" name="Text 19"/>
          <p:cNvSpPr/>
          <p:nvPr/>
        </p:nvSpPr>
        <p:spPr>
          <a:xfrm>
            <a:off x="4857750" y="7902160"/>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Changing the color scheme</a:t>
            </a:r>
            <a:endParaRPr lang="en-US" sz="990" dirty="0"/>
          </a:p>
        </p:txBody>
      </p:sp>
      <p:sp>
        <p:nvSpPr>
          <p:cNvPr id="23" name="Text 20"/>
          <p:cNvSpPr/>
          <p:nvPr/>
        </p:nvSpPr>
        <p:spPr>
          <a:xfrm>
            <a:off x="4857750" y="8103329"/>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Making sure it collapses properly on mobile</a:t>
            </a:r>
            <a:endParaRPr lang="en-US" sz="990" dirty="0"/>
          </a:p>
        </p:txBody>
      </p:sp>
      <p:sp>
        <p:nvSpPr>
          <p:cNvPr id="24" name="Shape 21"/>
          <p:cNvSpPr/>
          <p:nvPr/>
        </p:nvSpPr>
        <p:spPr>
          <a:xfrm>
            <a:off x="4686300" y="8475948"/>
            <a:ext cx="4171950" cy="1492765"/>
          </a:xfrm>
          <a:prstGeom prst="rect">
            <a:avLst/>
          </a:prstGeom>
          <a:solidFill>
            <a:srgbClr val="F3F4F6"/>
          </a:solidFill>
          <a:ln/>
        </p:spPr>
        <p:txBody>
          <a:bodyPr/>
          <a:lstStyle/>
          <a:p>
            <a:endParaRPr lang="en-US"/>
          </a:p>
        </p:txBody>
      </p:sp>
      <p:sp>
        <p:nvSpPr>
          <p:cNvPr id="25" name="Text 22"/>
          <p:cNvSpPr/>
          <p:nvPr/>
        </p:nvSpPr>
        <p:spPr>
          <a:xfrm>
            <a:off x="4800600" y="8590248"/>
            <a:ext cx="4014788"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Exercise 3: Create a Card-Based Layout</a:t>
            </a:r>
            <a:endParaRPr lang="en-US" sz="990" dirty="0"/>
          </a:p>
        </p:txBody>
      </p:sp>
      <p:sp>
        <p:nvSpPr>
          <p:cNvPr id="26" name="Text 23"/>
          <p:cNvSpPr/>
          <p:nvPr/>
        </p:nvSpPr>
        <p:spPr>
          <a:xfrm>
            <a:off x="4800600" y="8848567"/>
            <a:ext cx="4014788"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Create a grid of cards with:</a:t>
            </a:r>
            <a:endParaRPr lang="en-US" sz="990" dirty="0"/>
          </a:p>
        </p:txBody>
      </p:sp>
      <p:sp>
        <p:nvSpPr>
          <p:cNvPr id="27" name="Text 24"/>
          <p:cNvSpPr/>
          <p:nvPr/>
        </p:nvSpPr>
        <p:spPr>
          <a:xfrm>
            <a:off x="4972050" y="9049736"/>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Images at the top</a:t>
            </a:r>
            <a:endParaRPr lang="en-US" sz="990" dirty="0"/>
          </a:p>
        </p:txBody>
      </p:sp>
      <p:sp>
        <p:nvSpPr>
          <p:cNvPr id="28" name="Text 25"/>
          <p:cNvSpPr/>
          <p:nvPr/>
        </p:nvSpPr>
        <p:spPr>
          <a:xfrm>
            <a:off x="4972050" y="9250905"/>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Titles, text, and buttons</a:t>
            </a:r>
            <a:endParaRPr lang="en-US" sz="990" dirty="0"/>
          </a:p>
        </p:txBody>
      </p:sp>
      <p:sp>
        <p:nvSpPr>
          <p:cNvPr id="29" name="Text 26"/>
          <p:cNvSpPr/>
          <p:nvPr/>
        </p:nvSpPr>
        <p:spPr>
          <a:xfrm>
            <a:off x="4972050" y="9452074"/>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Responsive layout (3 columns on desktop, 2 on tablet, 1 on mobile)</a:t>
            </a:r>
            <a:endParaRPr lang="en-US" sz="990" dirty="0"/>
          </a:p>
        </p:txBody>
      </p:sp>
      <p:sp>
        <p:nvSpPr>
          <p:cNvPr id="30" name="Text 27"/>
          <p:cNvSpPr/>
          <p:nvPr/>
        </p:nvSpPr>
        <p:spPr>
          <a:xfrm>
            <a:off x="4972050" y="9653243"/>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Consistent spacing between cards</a:t>
            </a:r>
            <a:endParaRPr lang="en-US" sz="990" dirty="0"/>
          </a:p>
        </p:txBody>
      </p:sp>
      <p:sp>
        <p:nvSpPr>
          <p:cNvPr id="31" name="Text 28"/>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32" name="Text 29"/>
          <p:cNvSpPr/>
          <p:nvPr/>
        </p:nvSpPr>
        <p:spPr>
          <a:xfrm>
            <a:off x="1086185" y="4865982"/>
            <a:ext cx="1054736"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Bootstrap - Examples</a:t>
            </a:r>
            <a:endParaRPr lang="en-US" sz="810" dirty="0"/>
          </a:p>
        </p:txBody>
      </p:sp>
      <p:sp>
        <p:nvSpPr>
          <p:cNvPr id="33" name="Text 30"/>
          <p:cNvSpPr/>
          <p:nvPr/>
        </p:nvSpPr>
        <p:spPr>
          <a:xfrm>
            <a:off x="2069483"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34" name="Text 31"/>
          <p:cNvSpPr/>
          <p:nvPr/>
        </p:nvSpPr>
        <p:spPr>
          <a:xfrm>
            <a:off x="2153366" y="4865982"/>
            <a:ext cx="1597772"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W3Schools - Bootstrap Exercises</a:t>
            </a:r>
            <a:endParaRPr lang="en-US" sz="81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6907169"/>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Session 2: Assessment</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Quick Quiz</a:t>
            </a:r>
            <a:endParaRPr lang="en-US" sz="1125" dirty="0"/>
          </a:p>
        </p:txBody>
      </p:sp>
      <p:sp>
        <p:nvSpPr>
          <p:cNvPr id="5" name="Text 2"/>
          <p:cNvSpPr/>
          <p:nvPr/>
        </p:nvSpPr>
        <p:spPr>
          <a:xfrm>
            <a:off x="407194" y="1378744"/>
            <a:ext cx="4000500"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1. What is the difference between Flexbox and Grid?</a:t>
            </a:r>
            <a:endParaRPr lang="en-US" sz="990" dirty="0"/>
          </a:p>
        </p:txBody>
      </p:sp>
      <p:sp>
        <p:nvSpPr>
          <p:cNvPr id="6" name="Text 3"/>
          <p:cNvSpPr/>
          <p:nvPr/>
        </p:nvSpPr>
        <p:spPr>
          <a:xfrm>
            <a:off x="521494" y="1637063"/>
            <a:ext cx="3886200" cy="603507"/>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Answer: Flexbox is one-dimensional (row OR column) and content-first, while Grid is two-dimensional (rows AND columns) and layout-first.</a:t>
            </a:r>
            <a:endParaRPr lang="en-US" sz="990" dirty="0"/>
          </a:p>
        </p:txBody>
      </p:sp>
      <p:sp>
        <p:nvSpPr>
          <p:cNvPr id="7" name="Text 4"/>
          <p:cNvSpPr/>
          <p:nvPr/>
        </p:nvSpPr>
        <p:spPr>
          <a:xfrm>
            <a:off x="407194" y="2597758"/>
            <a:ext cx="4000500"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2. How do you create a 3-column grid layout using CSS Grid?</a:t>
            </a:r>
            <a:endParaRPr lang="en-US" sz="990" dirty="0"/>
          </a:p>
        </p:txBody>
      </p:sp>
      <p:sp>
        <p:nvSpPr>
          <p:cNvPr id="8" name="Shape 5"/>
          <p:cNvSpPr/>
          <p:nvPr/>
        </p:nvSpPr>
        <p:spPr>
          <a:xfrm>
            <a:off x="521494" y="2906083"/>
            <a:ext cx="3814763" cy="1234446"/>
          </a:xfrm>
          <a:prstGeom prst="rect">
            <a:avLst/>
          </a:prstGeom>
          <a:solidFill>
            <a:srgbClr val="F8F8F8"/>
          </a:solidFill>
          <a:ln w="99">
            <a:solidFill>
              <a:srgbClr val="DDDDDD"/>
            </a:solidFill>
            <a:prstDash val="solid"/>
          </a:ln>
        </p:spPr>
        <p:txBody>
          <a:bodyPr/>
          <a:lstStyle/>
          <a:p>
            <a:endParaRPr lang="en-US"/>
          </a:p>
        </p:txBody>
      </p:sp>
      <p:sp>
        <p:nvSpPr>
          <p:cNvPr id="9" name="Text 6"/>
          <p:cNvSpPr/>
          <p:nvPr/>
        </p:nvSpPr>
        <p:spPr>
          <a:xfrm>
            <a:off x="628650" y="3061460"/>
            <a:ext cx="2540468" cy="92076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.container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display: grid;</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grid-template-columns: repeat(3, 1fr);</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gap: 20px;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10" name="Text 7"/>
          <p:cNvSpPr/>
          <p:nvPr/>
        </p:nvSpPr>
        <p:spPr>
          <a:xfrm>
            <a:off x="407194" y="4590585"/>
            <a:ext cx="4000500"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3. What is the purpose of the viewport meta tag?</a:t>
            </a:r>
            <a:endParaRPr lang="en-US" sz="990" dirty="0"/>
          </a:p>
        </p:txBody>
      </p:sp>
      <p:sp>
        <p:nvSpPr>
          <p:cNvPr id="11" name="Text 8"/>
          <p:cNvSpPr/>
          <p:nvPr/>
        </p:nvSpPr>
        <p:spPr>
          <a:xfrm>
            <a:off x="521494" y="4848904"/>
            <a:ext cx="3886200" cy="603507"/>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Answer: It tells the browser to set the viewport width to the device width and set the initial zoom level, which is essential for responsive design.</a:t>
            </a:r>
            <a:endParaRPr lang="en-US" sz="990" dirty="0"/>
          </a:p>
        </p:txBody>
      </p:sp>
      <p:sp>
        <p:nvSpPr>
          <p:cNvPr id="12" name="Text 9"/>
          <p:cNvSpPr/>
          <p:nvPr/>
        </p:nvSpPr>
        <p:spPr>
          <a:xfrm>
            <a:off x="4807744" y="1064419"/>
            <a:ext cx="4000500"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4. How many columns are in Bootstrap's grid system?</a:t>
            </a:r>
            <a:endParaRPr lang="en-US" sz="990" dirty="0"/>
          </a:p>
        </p:txBody>
      </p:sp>
      <p:sp>
        <p:nvSpPr>
          <p:cNvPr id="13" name="Text 10"/>
          <p:cNvSpPr/>
          <p:nvPr/>
        </p:nvSpPr>
        <p:spPr>
          <a:xfrm>
            <a:off x="4922044" y="1322738"/>
            <a:ext cx="3886200"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Answer: 12 columns</a:t>
            </a:r>
            <a:endParaRPr lang="en-US" sz="990" dirty="0"/>
          </a:p>
        </p:txBody>
      </p:sp>
      <p:sp>
        <p:nvSpPr>
          <p:cNvPr id="14" name="Text 11"/>
          <p:cNvSpPr/>
          <p:nvPr/>
        </p:nvSpPr>
        <p:spPr>
          <a:xfrm>
            <a:off x="4807744" y="1881094"/>
            <a:ext cx="4000500" cy="402338"/>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5. How do you create a responsive column that takes up half the width on medium screens and full width on small screens?</a:t>
            </a:r>
            <a:endParaRPr lang="en-US" sz="990" dirty="0"/>
          </a:p>
        </p:txBody>
      </p:sp>
      <p:sp>
        <p:nvSpPr>
          <p:cNvPr id="15" name="Shape 12"/>
          <p:cNvSpPr/>
          <p:nvPr/>
        </p:nvSpPr>
        <p:spPr>
          <a:xfrm>
            <a:off x="4922044" y="2390589"/>
            <a:ext cx="3814763" cy="429769"/>
          </a:xfrm>
          <a:prstGeom prst="rect">
            <a:avLst/>
          </a:prstGeom>
          <a:solidFill>
            <a:srgbClr val="F8F8F8"/>
          </a:solidFill>
          <a:ln w="99">
            <a:solidFill>
              <a:srgbClr val="DDDDDD"/>
            </a:solidFill>
            <a:prstDash val="solid"/>
          </a:ln>
        </p:spPr>
        <p:txBody>
          <a:bodyPr/>
          <a:lstStyle/>
          <a:p>
            <a:endParaRPr lang="en-US"/>
          </a:p>
        </p:txBody>
      </p:sp>
      <p:sp>
        <p:nvSpPr>
          <p:cNvPr id="16" name="Text 13"/>
          <p:cNvSpPr/>
          <p:nvPr/>
        </p:nvSpPr>
        <p:spPr>
          <a:xfrm>
            <a:off x="5029200" y="2545966"/>
            <a:ext cx="2663921" cy="116086"/>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&lt;div class="col-12 col-md-6"&gt;Content&lt;/div&gt;</a:t>
            </a:r>
            <a:endParaRPr lang="en-US" sz="810" dirty="0"/>
          </a:p>
        </p:txBody>
      </p:sp>
      <p:sp>
        <p:nvSpPr>
          <p:cNvPr id="17" name="Text 14"/>
          <p:cNvSpPr/>
          <p:nvPr/>
        </p:nvSpPr>
        <p:spPr>
          <a:xfrm>
            <a:off x="4686300" y="3206121"/>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Key Takeaways from Session 2</a:t>
            </a:r>
            <a:endParaRPr lang="en-US" sz="1125" dirty="0"/>
          </a:p>
        </p:txBody>
      </p:sp>
      <p:sp>
        <p:nvSpPr>
          <p:cNvPr id="18" name="Text 15"/>
          <p:cNvSpPr/>
          <p:nvPr/>
        </p:nvSpPr>
        <p:spPr>
          <a:xfrm>
            <a:off x="4857750" y="3520446"/>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CSS Grid is ideal for two-dimensional layouts</a:t>
            </a:r>
            <a:endParaRPr lang="en-US" sz="990" dirty="0"/>
          </a:p>
        </p:txBody>
      </p:sp>
      <p:sp>
        <p:nvSpPr>
          <p:cNvPr id="19" name="Text 16"/>
          <p:cNvSpPr/>
          <p:nvPr/>
        </p:nvSpPr>
        <p:spPr>
          <a:xfrm>
            <a:off x="4857750" y="3721615"/>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Media queries enable responsive design</a:t>
            </a:r>
            <a:endParaRPr lang="en-US" sz="990" dirty="0"/>
          </a:p>
        </p:txBody>
      </p:sp>
      <p:sp>
        <p:nvSpPr>
          <p:cNvPr id="20" name="Text 17"/>
          <p:cNvSpPr/>
          <p:nvPr/>
        </p:nvSpPr>
        <p:spPr>
          <a:xfrm>
            <a:off x="4857750" y="3922784"/>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Mobile-first approach starts with mobile styles</a:t>
            </a:r>
            <a:endParaRPr lang="en-US" sz="990" dirty="0"/>
          </a:p>
        </p:txBody>
      </p:sp>
      <p:sp>
        <p:nvSpPr>
          <p:cNvPr id="21" name="Text 18"/>
          <p:cNvSpPr/>
          <p:nvPr/>
        </p:nvSpPr>
        <p:spPr>
          <a:xfrm>
            <a:off x="4857750" y="4123953"/>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Bootstrap provides a comprehensive framework</a:t>
            </a:r>
            <a:endParaRPr lang="en-US" sz="990" dirty="0"/>
          </a:p>
        </p:txBody>
      </p:sp>
      <p:sp>
        <p:nvSpPr>
          <p:cNvPr id="22" name="Text 19"/>
          <p:cNvSpPr/>
          <p:nvPr/>
        </p:nvSpPr>
        <p:spPr>
          <a:xfrm>
            <a:off x="4857750" y="4325122"/>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Bootstrap's 12-column grid system simplifies layouts</a:t>
            </a:r>
            <a:endParaRPr lang="en-US" sz="990" dirty="0"/>
          </a:p>
        </p:txBody>
      </p:sp>
      <p:sp>
        <p:nvSpPr>
          <p:cNvPr id="23" name="Text 20"/>
          <p:cNvSpPr/>
          <p:nvPr/>
        </p:nvSpPr>
        <p:spPr>
          <a:xfrm>
            <a:off x="4857750" y="4526291"/>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Bootstrap components speed up development</a:t>
            </a:r>
            <a:endParaRPr lang="en-US" sz="990" dirty="0"/>
          </a:p>
        </p:txBody>
      </p:sp>
      <p:sp>
        <p:nvSpPr>
          <p:cNvPr id="24" name="Shape 21"/>
          <p:cNvSpPr/>
          <p:nvPr/>
        </p:nvSpPr>
        <p:spPr>
          <a:xfrm>
            <a:off x="4686300" y="4898910"/>
            <a:ext cx="4171950" cy="1693934"/>
          </a:xfrm>
          <a:prstGeom prst="rect">
            <a:avLst/>
          </a:prstGeom>
          <a:solidFill>
            <a:srgbClr val="F3F4F6"/>
          </a:solidFill>
          <a:ln/>
        </p:spPr>
        <p:txBody>
          <a:bodyPr/>
          <a:lstStyle/>
          <a:p>
            <a:endParaRPr lang="en-US"/>
          </a:p>
        </p:txBody>
      </p:sp>
      <p:sp>
        <p:nvSpPr>
          <p:cNvPr id="25" name="Text 22"/>
          <p:cNvSpPr/>
          <p:nvPr/>
        </p:nvSpPr>
        <p:spPr>
          <a:xfrm>
            <a:off x="4800600" y="5013210"/>
            <a:ext cx="4014788"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Homework Assignment:</a:t>
            </a:r>
            <a:endParaRPr lang="en-US" sz="990" dirty="0"/>
          </a:p>
        </p:txBody>
      </p:sp>
      <p:sp>
        <p:nvSpPr>
          <p:cNvPr id="26" name="Text 23"/>
          <p:cNvSpPr/>
          <p:nvPr/>
        </p:nvSpPr>
        <p:spPr>
          <a:xfrm>
            <a:off x="4800600" y="5271529"/>
            <a:ext cx="4014788"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Create a responsive webpage with Bootstrap that includes:</a:t>
            </a:r>
            <a:endParaRPr lang="en-US" sz="990" dirty="0"/>
          </a:p>
        </p:txBody>
      </p:sp>
      <p:sp>
        <p:nvSpPr>
          <p:cNvPr id="27" name="Text 24"/>
          <p:cNvSpPr/>
          <p:nvPr/>
        </p:nvSpPr>
        <p:spPr>
          <a:xfrm>
            <a:off x="4972050" y="5472699"/>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 responsive navbar with dropdown</a:t>
            </a:r>
            <a:endParaRPr lang="en-US" sz="990" dirty="0"/>
          </a:p>
        </p:txBody>
      </p:sp>
      <p:sp>
        <p:nvSpPr>
          <p:cNvPr id="28" name="Text 25"/>
          <p:cNvSpPr/>
          <p:nvPr/>
        </p:nvSpPr>
        <p:spPr>
          <a:xfrm>
            <a:off x="4972050" y="5673868"/>
            <a:ext cx="3843338" cy="402338"/>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 grid layout with different column arrangements at different breakpoints</a:t>
            </a:r>
            <a:endParaRPr lang="en-US" sz="990" dirty="0"/>
          </a:p>
        </p:txBody>
      </p:sp>
      <p:sp>
        <p:nvSpPr>
          <p:cNvPr id="29" name="Text 26"/>
          <p:cNvSpPr/>
          <p:nvPr/>
        </p:nvSpPr>
        <p:spPr>
          <a:xfrm>
            <a:off x="4972050" y="6076206"/>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At least three different Bootstrap components</a:t>
            </a:r>
            <a:endParaRPr lang="en-US" sz="990" dirty="0"/>
          </a:p>
        </p:txBody>
      </p:sp>
      <p:sp>
        <p:nvSpPr>
          <p:cNvPr id="30" name="Text 27"/>
          <p:cNvSpPr/>
          <p:nvPr/>
        </p:nvSpPr>
        <p:spPr>
          <a:xfrm>
            <a:off x="4972050" y="6277375"/>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Custom styling to override Bootstrap defaults</a:t>
            </a:r>
            <a:endParaRPr lang="en-US" sz="990" dirty="0"/>
          </a:p>
        </p:txBody>
      </p:sp>
      <p:sp>
        <p:nvSpPr>
          <p:cNvPr id="31" name="Text 28"/>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32" name="Text 29"/>
          <p:cNvSpPr/>
          <p:nvPr/>
        </p:nvSpPr>
        <p:spPr>
          <a:xfrm>
            <a:off x="1086185" y="4865982"/>
            <a:ext cx="1054736"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Bootstrap - Examples</a:t>
            </a:r>
            <a:endParaRPr lang="en-US" sz="810" dirty="0"/>
          </a:p>
        </p:txBody>
      </p:sp>
      <p:sp>
        <p:nvSpPr>
          <p:cNvPr id="33" name="Text 30"/>
          <p:cNvSpPr/>
          <p:nvPr/>
        </p:nvSpPr>
        <p:spPr>
          <a:xfrm>
            <a:off x="2069483"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34" name="Text 31"/>
          <p:cNvSpPr/>
          <p:nvPr/>
        </p:nvSpPr>
        <p:spPr>
          <a:xfrm>
            <a:off x="2153366" y="4865982"/>
            <a:ext cx="1845376"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CSS-Tricks - A Complete Guide to Grid</a:t>
            </a:r>
            <a:endParaRPr lang="en-US" sz="81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7295220"/>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Introduction to TailwindCSS</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What is TailwindCSS?</a:t>
            </a:r>
            <a:endParaRPr lang="en-US" sz="1125" dirty="0"/>
          </a:p>
        </p:txBody>
      </p:sp>
      <p:sp>
        <p:nvSpPr>
          <p:cNvPr id="5" name="Text 2"/>
          <p:cNvSpPr/>
          <p:nvPr/>
        </p:nvSpPr>
        <p:spPr>
          <a:xfrm>
            <a:off x="285750" y="1257300"/>
            <a:ext cx="4243388"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TailwindCSS is a utility-first CSS framework that allows you to build custom designs without leaving your HTML.</a:t>
            </a:r>
            <a:endParaRPr lang="en-US" sz="990" dirty="0"/>
          </a:p>
        </p:txBody>
      </p:sp>
      <p:sp>
        <p:nvSpPr>
          <p:cNvPr id="6" name="Text 3"/>
          <p:cNvSpPr/>
          <p:nvPr/>
        </p:nvSpPr>
        <p:spPr>
          <a:xfrm>
            <a:off x="285750" y="1831088"/>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Key Concepts:</a:t>
            </a:r>
            <a:endParaRPr lang="en-US" sz="1013" dirty="0"/>
          </a:p>
        </p:txBody>
      </p:sp>
      <p:sp>
        <p:nvSpPr>
          <p:cNvPr id="7" name="Text 4"/>
          <p:cNvSpPr/>
          <p:nvPr/>
        </p:nvSpPr>
        <p:spPr>
          <a:xfrm>
            <a:off x="457200" y="2116838"/>
            <a:ext cx="776799"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Utility-First:</a:t>
            </a:r>
            <a:endParaRPr lang="en-US" sz="990" dirty="0"/>
          </a:p>
        </p:txBody>
      </p:sp>
      <p:sp>
        <p:nvSpPr>
          <p:cNvPr id="8" name="Text 5"/>
          <p:cNvSpPr/>
          <p:nvPr/>
        </p:nvSpPr>
        <p:spPr>
          <a:xfrm>
            <a:off x="1162562" y="2116838"/>
            <a:ext cx="2146585"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Compose designs with utility classes</a:t>
            </a:r>
            <a:endParaRPr lang="en-US" sz="990" dirty="0"/>
          </a:p>
        </p:txBody>
      </p:sp>
      <p:sp>
        <p:nvSpPr>
          <p:cNvPr id="9" name="Text 6"/>
          <p:cNvSpPr/>
          <p:nvPr/>
        </p:nvSpPr>
        <p:spPr>
          <a:xfrm>
            <a:off x="457200" y="2318007"/>
            <a:ext cx="728021"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Low-Level:</a:t>
            </a:r>
            <a:endParaRPr lang="en-US" sz="990" dirty="0"/>
          </a:p>
        </p:txBody>
      </p:sp>
      <p:sp>
        <p:nvSpPr>
          <p:cNvPr id="10" name="Text 7"/>
          <p:cNvSpPr/>
          <p:nvPr/>
        </p:nvSpPr>
        <p:spPr>
          <a:xfrm>
            <a:off x="1113783" y="2318007"/>
            <a:ext cx="1769306"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Small, single-purpose classes</a:t>
            </a:r>
            <a:endParaRPr lang="en-US" sz="990" dirty="0"/>
          </a:p>
        </p:txBody>
      </p:sp>
      <p:sp>
        <p:nvSpPr>
          <p:cNvPr id="11" name="Text 8"/>
          <p:cNvSpPr/>
          <p:nvPr/>
        </p:nvSpPr>
        <p:spPr>
          <a:xfrm>
            <a:off x="457200" y="2519176"/>
            <a:ext cx="1349639" cy="141089"/>
          </a:xfrm>
          <a:prstGeom prst="rect">
            <a:avLst/>
          </a:prstGeom>
          <a:noFill/>
          <a:ln/>
        </p:spPr>
        <p:txBody>
          <a:bodyPr wrap="squar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Highly Customizable:</a:t>
            </a:r>
            <a:endParaRPr lang="en-US" sz="990" dirty="0"/>
          </a:p>
        </p:txBody>
      </p:sp>
      <p:sp>
        <p:nvSpPr>
          <p:cNvPr id="12" name="Text 9"/>
          <p:cNvSpPr/>
          <p:nvPr/>
        </p:nvSpPr>
        <p:spPr>
          <a:xfrm>
            <a:off x="1735401" y="2519176"/>
            <a:ext cx="1802039"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Tailored to your design system</a:t>
            </a:r>
            <a:endParaRPr lang="en-US" sz="990" dirty="0"/>
          </a:p>
        </p:txBody>
      </p:sp>
      <p:sp>
        <p:nvSpPr>
          <p:cNvPr id="13" name="Text 10"/>
          <p:cNvSpPr/>
          <p:nvPr/>
        </p:nvSpPr>
        <p:spPr>
          <a:xfrm>
            <a:off x="457200" y="2720346"/>
            <a:ext cx="825661"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Mobile-First:</a:t>
            </a:r>
            <a:endParaRPr lang="en-US" sz="990" dirty="0"/>
          </a:p>
        </p:txBody>
      </p:sp>
      <p:sp>
        <p:nvSpPr>
          <p:cNvPr id="14" name="Text 11"/>
          <p:cNvSpPr/>
          <p:nvPr/>
        </p:nvSpPr>
        <p:spPr>
          <a:xfrm>
            <a:off x="1211424" y="2720346"/>
            <a:ext cx="1573885"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Responsive design built-in</a:t>
            </a:r>
            <a:endParaRPr lang="en-US" sz="990" dirty="0"/>
          </a:p>
        </p:txBody>
      </p:sp>
      <p:sp>
        <p:nvSpPr>
          <p:cNvPr id="15" name="Text 12"/>
          <p:cNvSpPr/>
          <p:nvPr/>
        </p:nvSpPr>
        <p:spPr>
          <a:xfrm>
            <a:off x="457200" y="2921515"/>
            <a:ext cx="567258"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Modern:</a:t>
            </a:r>
            <a:endParaRPr lang="en-US" sz="990" dirty="0"/>
          </a:p>
        </p:txBody>
      </p:sp>
      <p:sp>
        <p:nvSpPr>
          <p:cNvPr id="16" name="Text 13"/>
          <p:cNvSpPr/>
          <p:nvPr/>
        </p:nvSpPr>
        <p:spPr>
          <a:xfrm>
            <a:off x="953021" y="2921515"/>
            <a:ext cx="2621868"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Designed for modern development workflows</a:t>
            </a:r>
            <a:endParaRPr lang="en-US" sz="990" dirty="0"/>
          </a:p>
        </p:txBody>
      </p:sp>
      <p:sp>
        <p:nvSpPr>
          <p:cNvPr id="17" name="Text 14"/>
          <p:cNvSpPr/>
          <p:nvPr/>
        </p:nvSpPr>
        <p:spPr>
          <a:xfrm>
            <a:off x="285750" y="3265559"/>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Traditional CSS vs. Utility-First:</a:t>
            </a:r>
            <a:endParaRPr lang="en-US" sz="1013" dirty="0"/>
          </a:p>
        </p:txBody>
      </p:sp>
      <p:sp>
        <p:nvSpPr>
          <p:cNvPr id="18" name="Text 15"/>
          <p:cNvSpPr/>
          <p:nvPr/>
        </p:nvSpPr>
        <p:spPr>
          <a:xfrm>
            <a:off x="407194" y="3644178"/>
            <a:ext cx="4000500"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Traditional CSS:</a:t>
            </a:r>
            <a:endParaRPr lang="en-US" sz="990" dirty="0"/>
          </a:p>
        </p:txBody>
      </p:sp>
      <p:sp>
        <p:nvSpPr>
          <p:cNvPr id="19" name="Shape 16"/>
          <p:cNvSpPr/>
          <p:nvPr/>
        </p:nvSpPr>
        <p:spPr>
          <a:xfrm>
            <a:off x="407194" y="3952503"/>
            <a:ext cx="3929063" cy="2642629"/>
          </a:xfrm>
          <a:prstGeom prst="rect">
            <a:avLst/>
          </a:prstGeom>
          <a:solidFill>
            <a:srgbClr val="F8F8F8"/>
          </a:solidFill>
          <a:ln w="99">
            <a:solidFill>
              <a:srgbClr val="DDDDDD"/>
            </a:solidFill>
            <a:prstDash val="solid"/>
          </a:ln>
        </p:spPr>
        <p:txBody>
          <a:bodyPr/>
          <a:lstStyle/>
          <a:p>
            <a:endParaRPr lang="en-US"/>
          </a:p>
        </p:txBody>
      </p:sp>
      <p:sp>
        <p:nvSpPr>
          <p:cNvPr id="20" name="Text 17"/>
          <p:cNvSpPr/>
          <p:nvPr/>
        </p:nvSpPr>
        <p:spPr>
          <a:xfrm>
            <a:off x="514350" y="4107879"/>
            <a:ext cx="2725648" cy="2328946"/>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CSS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.card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background-color: white;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border-radius: 0.5rem;</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padding: 1.5rem;</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box-shadow: 0 2px 4px rgba(0, 0, 0, 0.1);</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HTML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&lt;div class="card"&gt;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Content goes here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&lt;/div&gt;</a:t>
            </a:r>
            <a:endParaRPr lang="en-US" sz="810" dirty="0"/>
          </a:p>
        </p:txBody>
      </p:sp>
      <p:sp>
        <p:nvSpPr>
          <p:cNvPr id="21" name="Text 18"/>
          <p:cNvSpPr/>
          <p:nvPr/>
        </p:nvSpPr>
        <p:spPr>
          <a:xfrm>
            <a:off x="4807744" y="1064419"/>
            <a:ext cx="4000500"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Utility-First (Tailwind):</a:t>
            </a:r>
            <a:endParaRPr lang="en-US" sz="990" dirty="0"/>
          </a:p>
        </p:txBody>
      </p:sp>
      <p:sp>
        <p:nvSpPr>
          <p:cNvPr id="22" name="Shape 19"/>
          <p:cNvSpPr/>
          <p:nvPr/>
        </p:nvSpPr>
        <p:spPr>
          <a:xfrm>
            <a:off x="4807744" y="1372744"/>
            <a:ext cx="3929063" cy="832107"/>
          </a:xfrm>
          <a:prstGeom prst="rect">
            <a:avLst/>
          </a:prstGeom>
          <a:solidFill>
            <a:srgbClr val="F8F8F8"/>
          </a:solidFill>
          <a:ln w="99">
            <a:solidFill>
              <a:srgbClr val="DDDDDD"/>
            </a:solidFill>
            <a:prstDash val="solid"/>
          </a:ln>
        </p:spPr>
        <p:txBody>
          <a:bodyPr/>
          <a:lstStyle/>
          <a:p>
            <a:endParaRPr lang="en-US"/>
          </a:p>
        </p:txBody>
      </p:sp>
      <p:sp>
        <p:nvSpPr>
          <p:cNvPr id="23" name="Text 20"/>
          <p:cNvSpPr/>
          <p:nvPr/>
        </p:nvSpPr>
        <p:spPr>
          <a:xfrm>
            <a:off x="4914900" y="1528121"/>
            <a:ext cx="2972553" cy="518424"/>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&lt;div class="bg-white rounded-lg p-6 shadow-md"&gt;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Content goes here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&lt;/div&gt;</a:t>
            </a:r>
            <a:endParaRPr lang="en-US" sz="810" dirty="0"/>
          </a:p>
        </p:txBody>
      </p:sp>
      <p:sp>
        <p:nvSpPr>
          <p:cNvPr id="24" name="Text 21"/>
          <p:cNvSpPr/>
          <p:nvPr/>
        </p:nvSpPr>
        <p:spPr>
          <a:xfrm>
            <a:off x="4686300" y="2590614"/>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Why Use TailwindCSS?</a:t>
            </a:r>
            <a:endParaRPr lang="en-US" sz="1125" dirty="0"/>
          </a:p>
        </p:txBody>
      </p:sp>
      <p:sp>
        <p:nvSpPr>
          <p:cNvPr id="25" name="Text 22"/>
          <p:cNvSpPr/>
          <p:nvPr/>
        </p:nvSpPr>
        <p:spPr>
          <a:xfrm>
            <a:off x="4857750" y="2933514"/>
            <a:ext cx="1412425" cy="141089"/>
          </a:xfrm>
          <a:prstGeom prst="rect">
            <a:avLst/>
          </a:prstGeom>
          <a:noFill/>
          <a:ln/>
        </p:spPr>
        <p:txBody>
          <a:bodyPr wrap="squar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No More Custom CSS:</a:t>
            </a:r>
            <a:endParaRPr lang="en-US" sz="990" dirty="0"/>
          </a:p>
        </p:txBody>
      </p:sp>
      <p:sp>
        <p:nvSpPr>
          <p:cNvPr id="26" name="Text 23"/>
          <p:cNvSpPr/>
          <p:nvPr/>
        </p:nvSpPr>
        <p:spPr>
          <a:xfrm>
            <a:off x="6198738" y="2933514"/>
            <a:ext cx="2419136"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Build custom designs without writing CSS</a:t>
            </a:r>
            <a:endParaRPr lang="en-US" sz="990" dirty="0"/>
          </a:p>
        </p:txBody>
      </p:sp>
      <p:sp>
        <p:nvSpPr>
          <p:cNvPr id="27" name="Text 24"/>
          <p:cNvSpPr/>
          <p:nvPr/>
        </p:nvSpPr>
        <p:spPr>
          <a:xfrm>
            <a:off x="4857750" y="3134683"/>
            <a:ext cx="1216921"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Consistent Design:</a:t>
            </a:r>
            <a:endParaRPr lang="en-US" sz="990" dirty="0"/>
          </a:p>
        </p:txBody>
      </p:sp>
      <p:sp>
        <p:nvSpPr>
          <p:cNvPr id="28" name="Text 25"/>
          <p:cNvSpPr/>
          <p:nvPr/>
        </p:nvSpPr>
        <p:spPr>
          <a:xfrm>
            <a:off x="6003234" y="3134683"/>
            <a:ext cx="2216627"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Constraints help maintain consistency</a:t>
            </a:r>
            <a:endParaRPr lang="en-US" sz="990" dirty="0"/>
          </a:p>
        </p:txBody>
      </p:sp>
      <p:sp>
        <p:nvSpPr>
          <p:cNvPr id="29" name="Text 26"/>
          <p:cNvSpPr/>
          <p:nvPr/>
        </p:nvSpPr>
        <p:spPr>
          <a:xfrm>
            <a:off x="4857750" y="3335852"/>
            <a:ext cx="1273039"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Responsive Design:</a:t>
            </a:r>
            <a:endParaRPr lang="en-US" sz="990" dirty="0"/>
          </a:p>
        </p:txBody>
      </p:sp>
      <p:sp>
        <p:nvSpPr>
          <p:cNvPr id="30" name="Text 27"/>
          <p:cNvSpPr/>
          <p:nvPr/>
        </p:nvSpPr>
        <p:spPr>
          <a:xfrm>
            <a:off x="6059351" y="3335852"/>
            <a:ext cx="1678418"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Built-in responsive modifiers</a:t>
            </a:r>
            <a:endParaRPr lang="en-US" sz="990" dirty="0"/>
          </a:p>
        </p:txBody>
      </p:sp>
      <p:sp>
        <p:nvSpPr>
          <p:cNvPr id="31" name="Text 28"/>
          <p:cNvSpPr/>
          <p:nvPr/>
        </p:nvSpPr>
        <p:spPr>
          <a:xfrm>
            <a:off x="4857750" y="3537021"/>
            <a:ext cx="756010"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Dark Mode:</a:t>
            </a:r>
            <a:endParaRPr lang="en-US" sz="990" dirty="0"/>
          </a:p>
        </p:txBody>
      </p:sp>
      <p:sp>
        <p:nvSpPr>
          <p:cNvPr id="32" name="Text 29"/>
          <p:cNvSpPr/>
          <p:nvPr/>
        </p:nvSpPr>
        <p:spPr>
          <a:xfrm>
            <a:off x="5542322" y="3537021"/>
            <a:ext cx="1902163"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Easy dark mode implementation</a:t>
            </a:r>
            <a:endParaRPr lang="en-US" sz="990" dirty="0"/>
          </a:p>
        </p:txBody>
      </p:sp>
      <p:sp>
        <p:nvSpPr>
          <p:cNvPr id="33" name="Text 30"/>
          <p:cNvSpPr/>
          <p:nvPr/>
        </p:nvSpPr>
        <p:spPr>
          <a:xfrm>
            <a:off x="4857750" y="3738190"/>
            <a:ext cx="1105523"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Smaller File Size:</a:t>
            </a:r>
            <a:endParaRPr lang="en-US" sz="990" dirty="0"/>
          </a:p>
        </p:txBody>
      </p:sp>
      <p:sp>
        <p:nvSpPr>
          <p:cNvPr id="34" name="Text 31"/>
          <p:cNvSpPr/>
          <p:nvPr/>
        </p:nvSpPr>
        <p:spPr>
          <a:xfrm>
            <a:off x="5891836" y="3738190"/>
            <a:ext cx="1965117"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Only includes the utilities you use</a:t>
            </a:r>
            <a:endParaRPr lang="en-US" sz="990" dirty="0"/>
          </a:p>
        </p:txBody>
      </p:sp>
      <p:sp>
        <p:nvSpPr>
          <p:cNvPr id="35" name="Text 32"/>
          <p:cNvSpPr/>
          <p:nvPr/>
        </p:nvSpPr>
        <p:spPr>
          <a:xfrm>
            <a:off x="4857750" y="3939360"/>
            <a:ext cx="1461288" cy="141089"/>
          </a:xfrm>
          <a:prstGeom prst="rect">
            <a:avLst/>
          </a:prstGeom>
          <a:noFill/>
          <a:ln/>
        </p:spPr>
        <p:txBody>
          <a:bodyPr wrap="squar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Component Extraction:</a:t>
            </a:r>
            <a:endParaRPr lang="en-US" sz="990" dirty="0"/>
          </a:p>
        </p:txBody>
      </p:sp>
      <p:sp>
        <p:nvSpPr>
          <p:cNvPr id="36" name="Text 33"/>
          <p:cNvSpPr/>
          <p:nvPr/>
        </p:nvSpPr>
        <p:spPr>
          <a:xfrm>
            <a:off x="6247600" y="3939360"/>
            <a:ext cx="2007226"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Extract components when needed</a:t>
            </a:r>
            <a:endParaRPr lang="en-US" sz="990" dirty="0"/>
          </a:p>
        </p:txBody>
      </p:sp>
      <p:sp>
        <p:nvSpPr>
          <p:cNvPr id="37" name="Shape 34"/>
          <p:cNvSpPr/>
          <p:nvPr/>
        </p:nvSpPr>
        <p:spPr>
          <a:xfrm>
            <a:off x="4686300" y="4283404"/>
            <a:ext cx="4171950" cy="1492765"/>
          </a:xfrm>
          <a:prstGeom prst="rect">
            <a:avLst/>
          </a:prstGeom>
          <a:solidFill>
            <a:srgbClr val="F3F4F6"/>
          </a:solidFill>
          <a:ln/>
        </p:spPr>
        <p:txBody>
          <a:bodyPr/>
          <a:lstStyle/>
          <a:p>
            <a:endParaRPr lang="en-US"/>
          </a:p>
        </p:txBody>
      </p:sp>
      <p:sp>
        <p:nvSpPr>
          <p:cNvPr id="38" name="Text 35"/>
          <p:cNvSpPr/>
          <p:nvPr/>
        </p:nvSpPr>
        <p:spPr>
          <a:xfrm>
            <a:off x="4800600" y="4397704"/>
            <a:ext cx="4014788"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When to Use TailwindCSS:</a:t>
            </a:r>
            <a:endParaRPr lang="en-US" sz="990" dirty="0"/>
          </a:p>
        </p:txBody>
      </p:sp>
      <p:sp>
        <p:nvSpPr>
          <p:cNvPr id="39" name="Text 36"/>
          <p:cNvSpPr/>
          <p:nvPr/>
        </p:nvSpPr>
        <p:spPr>
          <a:xfrm>
            <a:off x="4972050" y="4656023"/>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When you want full control over your design</a:t>
            </a:r>
            <a:endParaRPr lang="en-US" sz="990" dirty="0"/>
          </a:p>
        </p:txBody>
      </p:sp>
      <p:sp>
        <p:nvSpPr>
          <p:cNvPr id="40" name="Text 37"/>
          <p:cNvSpPr/>
          <p:nvPr/>
        </p:nvSpPr>
        <p:spPr>
          <a:xfrm>
            <a:off x="4972050" y="4857192"/>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When you need a highly customized UI</a:t>
            </a:r>
            <a:endParaRPr lang="en-US" sz="990" dirty="0"/>
          </a:p>
        </p:txBody>
      </p:sp>
      <p:sp>
        <p:nvSpPr>
          <p:cNvPr id="41" name="Text 38"/>
          <p:cNvSpPr/>
          <p:nvPr/>
        </p:nvSpPr>
        <p:spPr>
          <a:xfrm>
            <a:off x="4972050" y="5058361"/>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When you want to avoid writing custom CSS</a:t>
            </a:r>
            <a:endParaRPr lang="en-US" sz="990" dirty="0"/>
          </a:p>
        </p:txBody>
      </p:sp>
      <p:sp>
        <p:nvSpPr>
          <p:cNvPr id="42" name="Text 39"/>
          <p:cNvSpPr/>
          <p:nvPr/>
        </p:nvSpPr>
        <p:spPr>
          <a:xfrm>
            <a:off x="4972050" y="5259530"/>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When you're building a design system from scratch</a:t>
            </a:r>
            <a:endParaRPr lang="en-US" sz="990" dirty="0"/>
          </a:p>
        </p:txBody>
      </p:sp>
      <p:sp>
        <p:nvSpPr>
          <p:cNvPr id="43" name="Text 40"/>
          <p:cNvSpPr/>
          <p:nvPr/>
        </p:nvSpPr>
        <p:spPr>
          <a:xfrm>
            <a:off x="4972050" y="5460699"/>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When you prefer working in HTML over CSS files</a:t>
            </a:r>
            <a:endParaRPr lang="en-US" sz="990" dirty="0"/>
          </a:p>
        </p:txBody>
      </p:sp>
      <p:sp>
        <p:nvSpPr>
          <p:cNvPr id="44" name="Text 41"/>
          <p:cNvSpPr/>
          <p:nvPr/>
        </p:nvSpPr>
        <p:spPr>
          <a:xfrm>
            <a:off x="285750" y="4865982"/>
            <a:ext cx="870003"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45" name="Text 42"/>
          <p:cNvSpPr/>
          <p:nvPr/>
        </p:nvSpPr>
        <p:spPr>
          <a:xfrm>
            <a:off x="1084315" y="4865982"/>
            <a:ext cx="1397803"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Tailwind CSS Documentation</a:t>
            </a:r>
            <a:endParaRPr lang="en-US" sz="810" dirty="0"/>
          </a:p>
        </p:txBody>
      </p:sp>
      <p:sp>
        <p:nvSpPr>
          <p:cNvPr id="46" name="Text 43"/>
          <p:cNvSpPr/>
          <p:nvPr/>
        </p:nvSpPr>
        <p:spPr>
          <a:xfrm>
            <a:off x="2410681"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47" name="Text 44"/>
          <p:cNvSpPr/>
          <p:nvPr/>
        </p:nvSpPr>
        <p:spPr>
          <a:xfrm>
            <a:off x="2494564" y="4865982"/>
            <a:ext cx="1237459"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Utility-First Fundamentals</a:t>
            </a:r>
            <a:endParaRPr lang="en-US" sz="81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9115453"/>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Setting Up TailwindCSS</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Installation Methods</a:t>
            </a:r>
            <a:endParaRPr lang="en-US" sz="1125" dirty="0"/>
          </a:p>
        </p:txBody>
      </p:sp>
      <p:sp>
        <p:nvSpPr>
          <p:cNvPr id="5" name="Text 2"/>
          <p:cNvSpPr/>
          <p:nvPr/>
        </p:nvSpPr>
        <p:spPr>
          <a:xfrm>
            <a:off x="40719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1. CDN (For Testing Only)</a:t>
            </a:r>
            <a:endParaRPr lang="en-US" sz="1013" dirty="0"/>
          </a:p>
        </p:txBody>
      </p:sp>
      <p:sp>
        <p:nvSpPr>
          <p:cNvPr id="6" name="Shape 3"/>
          <p:cNvSpPr/>
          <p:nvPr/>
        </p:nvSpPr>
        <p:spPr>
          <a:xfrm>
            <a:off x="407194" y="1685925"/>
            <a:ext cx="3929063" cy="630938"/>
          </a:xfrm>
          <a:prstGeom prst="rect">
            <a:avLst/>
          </a:prstGeom>
          <a:solidFill>
            <a:srgbClr val="F8F8F8"/>
          </a:solidFill>
          <a:ln w="99">
            <a:solidFill>
              <a:srgbClr val="DDDDDD"/>
            </a:solidFill>
            <a:prstDash val="solid"/>
          </a:ln>
        </p:spPr>
        <p:txBody>
          <a:bodyPr/>
          <a:lstStyle/>
          <a:p>
            <a:endParaRPr lang="en-US"/>
          </a:p>
        </p:txBody>
      </p:sp>
      <p:sp>
        <p:nvSpPr>
          <p:cNvPr id="7" name="Text 4"/>
          <p:cNvSpPr/>
          <p:nvPr/>
        </p:nvSpPr>
        <p:spPr>
          <a:xfrm>
            <a:off x="514350" y="1841302"/>
            <a:ext cx="3219431" cy="317255"/>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 Add to head of HTML --&gt;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&lt;script src="https://cdn.tailwindcss.com"&gt;&lt;/script&gt;</a:t>
            </a:r>
            <a:endParaRPr lang="en-US" sz="810" dirty="0"/>
          </a:p>
        </p:txBody>
      </p:sp>
      <p:sp>
        <p:nvSpPr>
          <p:cNvPr id="8" name="Text 5"/>
          <p:cNvSpPr/>
          <p:nvPr/>
        </p:nvSpPr>
        <p:spPr>
          <a:xfrm>
            <a:off x="407194" y="2409732"/>
            <a:ext cx="4000500" cy="142875"/>
          </a:xfrm>
          <a:prstGeom prst="rect">
            <a:avLst/>
          </a:prstGeom>
          <a:noFill/>
          <a:ln/>
        </p:spPr>
        <p:txBody>
          <a:bodyPr wrap="square" lIns="0" tIns="0" rIns="0" bIns="0" rtlCol="0" anchor="ctr">
            <a:spAutoFit/>
          </a:bodyPr>
          <a:lstStyle/>
          <a:p>
            <a:pPr marL="0" indent="0">
              <a:buNone/>
            </a:pPr>
            <a:r>
              <a:rPr lang="en-US" sz="788" i="1" dirty="0">
                <a:solidFill>
                  <a:srgbClr val="000000"/>
                </a:solidFill>
                <a:latin typeface="Segoe UI" pitchFamily="34" charset="0"/>
                <a:ea typeface="Segoe UI" pitchFamily="34" charset="-122"/>
                <a:cs typeface="Segoe UI" pitchFamily="34" charset="-120"/>
              </a:rPr>
              <a:t>Note: Not recommended for production due to larger file size and lack of customization</a:t>
            </a:r>
            <a:endParaRPr lang="en-US" sz="788" dirty="0"/>
          </a:p>
        </p:txBody>
      </p:sp>
      <p:sp>
        <p:nvSpPr>
          <p:cNvPr id="9" name="Text 6"/>
          <p:cNvSpPr/>
          <p:nvPr/>
        </p:nvSpPr>
        <p:spPr>
          <a:xfrm>
            <a:off x="407194" y="29669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2. Using npm</a:t>
            </a:r>
            <a:endParaRPr lang="en-US" sz="1013" dirty="0"/>
          </a:p>
        </p:txBody>
      </p:sp>
      <p:sp>
        <p:nvSpPr>
          <p:cNvPr id="10" name="Shape 7"/>
          <p:cNvSpPr/>
          <p:nvPr/>
        </p:nvSpPr>
        <p:spPr>
          <a:xfrm>
            <a:off x="407194" y="3274126"/>
            <a:ext cx="3929063" cy="1234446"/>
          </a:xfrm>
          <a:prstGeom prst="rect">
            <a:avLst/>
          </a:prstGeom>
          <a:solidFill>
            <a:srgbClr val="F8F8F8"/>
          </a:solidFill>
          <a:ln w="99">
            <a:solidFill>
              <a:srgbClr val="DDDDDD"/>
            </a:solidFill>
            <a:prstDash val="solid"/>
          </a:ln>
        </p:spPr>
        <p:txBody>
          <a:bodyPr/>
          <a:lstStyle/>
          <a:p>
            <a:endParaRPr lang="en-US"/>
          </a:p>
        </p:txBody>
      </p:sp>
      <p:sp>
        <p:nvSpPr>
          <p:cNvPr id="11" name="Text 8"/>
          <p:cNvSpPr/>
          <p:nvPr/>
        </p:nvSpPr>
        <p:spPr>
          <a:xfrm>
            <a:off x="514350" y="3429502"/>
            <a:ext cx="1861477" cy="92076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Install Tailwind CSS</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npm install -D tailwindcss</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Generate tailwind.config.js</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npx tailwindcss init</a:t>
            </a:r>
            <a:endParaRPr lang="en-US" sz="810" dirty="0"/>
          </a:p>
        </p:txBody>
      </p:sp>
      <p:sp>
        <p:nvSpPr>
          <p:cNvPr id="12" name="Text 9"/>
          <p:cNvSpPr/>
          <p:nvPr/>
        </p:nvSpPr>
        <p:spPr>
          <a:xfrm>
            <a:off x="407194" y="5015778"/>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Configuration File (tailwind.config.js)</a:t>
            </a:r>
            <a:endParaRPr lang="en-US" sz="1013" dirty="0"/>
          </a:p>
        </p:txBody>
      </p:sp>
      <p:sp>
        <p:nvSpPr>
          <p:cNvPr id="13" name="Shape 10"/>
          <p:cNvSpPr/>
          <p:nvPr/>
        </p:nvSpPr>
        <p:spPr>
          <a:xfrm>
            <a:off x="407194" y="5322959"/>
            <a:ext cx="3929063" cy="1837953"/>
          </a:xfrm>
          <a:prstGeom prst="rect">
            <a:avLst/>
          </a:prstGeom>
          <a:solidFill>
            <a:srgbClr val="F8F8F8"/>
          </a:solidFill>
          <a:ln w="99">
            <a:solidFill>
              <a:srgbClr val="DDDDDD"/>
            </a:solidFill>
            <a:prstDash val="solid"/>
          </a:ln>
        </p:spPr>
        <p:txBody>
          <a:bodyPr/>
          <a:lstStyle/>
          <a:p>
            <a:endParaRPr lang="en-US"/>
          </a:p>
        </p:txBody>
      </p:sp>
      <p:sp>
        <p:nvSpPr>
          <p:cNvPr id="14" name="Text 11"/>
          <p:cNvSpPr/>
          <p:nvPr/>
        </p:nvSpPr>
        <p:spPr>
          <a:xfrm>
            <a:off x="514350" y="5478335"/>
            <a:ext cx="2725648" cy="1524270"/>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@type {import('tailwindcss').Config}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module.exports =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content: ["./src/**/*.{html,js}"],</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theme: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extend: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plugins: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15" name="Text 12"/>
          <p:cNvSpPr/>
          <p:nvPr/>
        </p:nvSpPr>
        <p:spPr>
          <a:xfrm>
            <a:off x="4807744" y="1064419"/>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CSS File Setup</a:t>
            </a:r>
            <a:endParaRPr lang="en-US" sz="1013" dirty="0"/>
          </a:p>
        </p:txBody>
      </p:sp>
      <p:sp>
        <p:nvSpPr>
          <p:cNvPr id="16" name="Shape 13"/>
          <p:cNvSpPr/>
          <p:nvPr/>
        </p:nvSpPr>
        <p:spPr>
          <a:xfrm>
            <a:off x="4807744" y="1371600"/>
            <a:ext cx="3929063" cy="1033276"/>
          </a:xfrm>
          <a:prstGeom prst="rect">
            <a:avLst/>
          </a:prstGeom>
          <a:solidFill>
            <a:srgbClr val="F8F8F8"/>
          </a:solidFill>
          <a:ln w="99">
            <a:solidFill>
              <a:srgbClr val="DDDDDD"/>
            </a:solidFill>
            <a:prstDash val="solid"/>
          </a:ln>
        </p:spPr>
        <p:txBody>
          <a:bodyPr/>
          <a:lstStyle/>
          <a:p>
            <a:endParaRPr lang="en-US"/>
          </a:p>
        </p:txBody>
      </p:sp>
      <p:sp>
        <p:nvSpPr>
          <p:cNvPr id="17" name="Text 14"/>
          <p:cNvSpPr/>
          <p:nvPr/>
        </p:nvSpPr>
        <p:spPr>
          <a:xfrm>
            <a:off x="4914900" y="1526977"/>
            <a:ext cx="1367693" cy="719593"/>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src/input.css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@tailwind base;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@tailwind components;</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@tailwind utilities;</a:t>
            </a:r>
            <a:endParaRPr lang="en-US" sz="810" dirty="0"/>
          </a:p>
        </p:txBody>
      </p:sp>
      <p:sp>
        <p:nvSpPr>
          <p:cNvPr id="18" name="Text 15"/>
          <p:cNvSpPr/>
          <p:nvPr/>
        </p:nvSpPr>
        <p:spPr>
          <a:xfrm>
            <a:off x="4807744" y="2497745"/>
            <a:ext cx="4000500"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Then build the CSS:</a:t>
            </a:r>
            <a:endParaRPr lang="en-US" sz="990" dirty="0"/>
          </a:p>
        </p:txBody>
      </p:sp>
      <p:sp>
        <p:nvSpPr>
          <p:cNvPr id="19" name="Shape 16"/>
          <p:cNvSpPr/>
          <p:nvPr/>
        </p:nvSpPr>
        <p:spPr>
          <a:xfrm>
            <a:off x="4807744" y="2806071"/>
            <a:ext cx="3929063" cy="429769"/>
          </a:xfrm>
          <a:prstGeom prst="rect">
            <a:avLst/>
          </a:prstGeom>
          <a:solidFill>
            <a:srgbClr val="F8F8F8"/>
          </a:solidFill>
          <a:ln w="99">
            <a:solidFill>
              <a:srgbClr val="DDDDDD"/>
            </a:solidFill>
            <a:prstDash val="solid"/>
          </a:ln>
        </p:spPr>
        <p:txBody>
          <a:bodyPr/>
          <a:lstStyle/>
          <a:p>
            <a:endParaRPr lang="en-US"/>
          </a:p>
        </p:txBody>
      </p:sp>
      <p:sp>
        <p:nvSpPr>
          <p:cNvPr id="20" name="Text 17"/>
          <p:cNvSpPr/>
          <p:nvPr/>
        </p:nvSpPr>
        <p:spPr>
          <a:xfrm>
            <a:off x="4914900" y="2961447"/>
            <a:ext cx="3960149" cy="116086"/>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npx tailwindcss -i ./src/input.css -o ./dist/output.css --watch</a:t>
            </a:r>
            <a:endParaRPr lang="en-US" sz="810" dirty="0"/>
          </a:p>
        </p:txBody>
      </p:sp>
      <p:sp>
        <p:nvSpPr>
          <p:cNvPr id="21" name="Text 18"/>
          <p:cNvSpPr/>
          <p:nvPr/>
        </p:nvSpPr>
        <p:spPr>
          <a:xfrm>
            <a:off x="4807744" y="3743046"/>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HTML Setup</a:t>
            </a:r>
            <a:endParaRPr lang="en-US" sz="1013" dirty="0"/>
          </a:p>
        </p:txBody>
      </p:sp>
      <p:sp>
        <p:nvSpPr>
          <p:cNvPr id="22" name="Shape 19"/>
          <p:cNvSpPr/>
          <p:nvPr/>
        </p:nvSpPr>
        <p:spPr>
          <a:xfrm>
            <a:off x="4807744" y="4050227"/>
            <a:ext cx="3929063" cy="3044968"/>
          </a:xfrm>
          <a:prstGeom prst="rect">
            <a:avLst/>
          </a:prstGeom>
          <a:solidFill>
            <a:srgbClr val="F8F8F8"/>
          </a:solidFill>
          <a:ln w="99">
            <a:solidFill>
              <a:srgbClr val="DDDDDD"/>
            </a:solidFill>
            <a:prstDash val="solid"/>
          </a:ln>
        </p:spPr>
        <p:txBody>
          <a:bodyPr/>
          <a:lstStyle/>
          <a:p>
            <a:endParaRPr lang="en-US"/>
          </a:p>
        </p:txBody>
      </p:sp>
      <p:sp>
        <p:nvSpPr>
          <p:cNvPr id="23" name="Text 20"/>
          <p:cNvSpPr/>
          <p:nvPr/>
        </p:nvSpPr>
        <p:spPr>
          <a:xfrm>
            <a:off x="4914900" y="4205604"/>
            <a:ext cx="4444250" cy="2731284"/>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&lt;!DOCTYPE html&gt;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&lt;html lang="en"&gt;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&lt;head&gt;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&lt;meta charset="UTF-8"&gt;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&lt;meta name="viewport" content="width=device-width, initial-scale=1.0"&gt;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&lt;link href="./dist/output.css" rel="stylesheet"&gt;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&lt;title&gt;Tailwind CSS Example&lt;/title&gt;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&lt;/head&gt;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&lt;body&gt;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&lt;h1 class="text-3xl font-bold text-center text-blue-600"&gt;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Hello Tailwind!</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&lt;/h1&gt;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&lt;/body&gt;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&lt;/html&gt;</a:t>
            </a:r>
            <a:endParaRPr lang="en-US" sz="810" dirty="0"/>
          </a:p>
        </p:txBody>
      </p:sp>
      <p:sp>
        <p:nvSpPr>
          <p:cNvPr id="24" name="Shape 21"/>
          <p:cNvSpPr/>
          <p:nvPr/>
        </p:nvSpPr>
        <p:spPr>
          <a:xfrm>
            <a:off x="4686300" y="7480957"/>
            <a:ext cx="4171950" cy="1291596"/>
          </a:xfrm>
          <a:prstGeom prst="rect">
            <a:avLst/>
          </a:prstGeom>
          <a:solidFill>
            <a:srgbClr val="F3F4F6"/>
          </a:solidFill>
          <a:ln/>
        </p:spPr>
        <p:txBody>
          <a:bodyPr/>
          <a:lstStyle/>
          <a:p>
            <a:endParaRPr lang="en-US"/>
          </a:p>
        </p:txBody>
      </p:sp>
      <p:sp>
        <p:nvSpPr>
          <p:cNvPr id="25" name="Text 22"/>
          <p:cNvSpPr/>
          <p:nvPr/>
        </p:nvSpPr>
        <p:spPr>
          <a:xfrm>
            <a:off x="4800600" y="7595257"/>
            <a:ext cx="4014788"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Framework Integration:</a:t>
            </a:r>
            <a:endParaRPr lang="en-US" sz="990" dirty="0"/>
          </a:p>
        </p:txBody>
      </p:sp>
      <p:sp>
        <p:nvSpPr>
          <p:cNvPr id="26" name="Text 23"/>
          <p:cNvSpPr/>
          <p:nvPr/>
        </p:nvSpPr>
        <p:spPr>
          <a:xfrm>
            <a:off x="4972050" y="7882151"/>
            <a:ext cx="902903"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React/Next.js:</a:t>
            </a:r>
            <a:endParaRPr lang="en-US" sz="990" dirty="0"/>
          </a:p>
        </p:txBody>
      </p:sp>
      <p:sp>
        <p:nvSpPr>
          <p:cNvPr id="27" name="Text 24"/>
          <p:cNvSpPr/>
          <p:nvPr/>
        </p:nvSpPr>
        <p:spPr>
          <a:xfrm>
            <a:off x="5838453" y="7912512"/>
            <a:ext cx="2972553" cy="116086"/>
          </a:xfrm>
          <a:prstGeom prst="rect">
            <a:avLst/>
          </a:prstGeom>
          <a:noFill/>
          <a:ln/>
        </p:spPr>
        <p:txBody>
          <a:bodyPr wrap="squar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npm install -D tailwindcss postcss autoprefixer</a:t>
            </a:r>
            <a:endParaRPr lang="en-US" sz="810" dirty="0"/>
          </a:p>
        </p:txBody>
      </p:sp>
      <p:sp>
        <p:nvSpPr>
          <p:cNvPr id="28" name="Text 25"/>
          <p:cNvSpPr/>
          <p:nvPr/>
        </p:nvSpPr>
        <p:spPr>
          <a:xfrm>
            <a:off x="4972050" y="8083321"/>
            <a:ext cx="653486"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Vue/Nuxt:</a:t>
            </a:r>
            <a:endParaRPr lang="en-US" sz="990" dirty="0"/>
          </a:p>
        </p:txBody>
      </p:sp>
      <p:sp>
        <p:nvSpPr>
          <p:cNvPr id="29" name="Text 26"/>
          <p:cNvSpPr/>
          <p:nvPr/>
        </p:nvSpPr>
        <p:spPr>
          <a:xfrm>
            <a:off x="5589036" y="8113681"/>
            <a:ext cx="2170109" cy="116086"/>
          </a:xfrm>
          <a:prstGeom prst="rect">
            <a:avLst/>
          </a:prstGeom>
          <a:noFill/>
          <a:ln/>
        </p:spPr>
        <p:txBody>
          <a:bodyPr wrap="squar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npm install -D @nuxtjs/tailwindcss</a:t>
            </a:r>
            <a:endParaRPr lang="en-US" sz="810" dirty="0"/>
          </a:p>
        </p:txBody>
      </p:sp>
      <p:sp>
        <p:nvSpPr>
          <p:cNvPr id="30" name="Text 27"/>
          <p:cNvSpPr/>
          <p:nvPr/>
        </p:nvSpPr>
        <p:spPr>
          <a:xfrm>
            <a:off x="4972050" y="8284490"/>
            <a:ext cx="588243"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Angular:</a:t>
            </a:r>
            <a:endParaRPr lang="en-US" sz="990" dirty="0"/>
          </a:p>
        </p:txBody>
      </p:sp>
      <p:sp>
        <p:nvSpPr>
          <p:cNvPr id="31" name="Text 28"/>
          <p:cNvSpPr/>
          <p:nvPr/>
        </p:nvSpPr>
        <p:spPr>
          <a:xfrm>
            <a:off x="5523793" y="8314851"/>
            <a:ext cx="1491146" cy="116086"/>
          </a:xfrm>
          <a:prstGeom prst="rect">
            <a:avLst/>
          </a:prstGeom>
          <a:noFill/>
          <a:ln/>
        </p:spPr>
        <p:txBody>
          <a:bodyPr wrap="squar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ng add @ngneat/tailwind</a:t>
            </a:r>
            <a:endParaRPr lang="en-US" sz="810" dirty="0"/>
          </a:p>
        </p:txBody>
      </p:sp>
      <p:sp>
        <p:nvSpPr>
          <p:cNvPr id="32" name="Text 29"/>
          <p:cNvSpPr/>
          <p:nvPr/>
        </p:nvSpPr>
        <p:spPr>
          <a:xfrm>
            <a:off x="4972050" y="8485659"/>
            <a:ext cx="553613"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Laravel:</a:t>
            </a:r>
            <a:endParaRPr lang="en-US" sz="990" dirty="0"/>
          </a:p>
        </p:txBody>
      </p:sp>
      <p:sp>
        <p:nvSpPr>
          <p:cNvPr id="33" name="Text 30"/>
          <p:cNvSpPr/>
          <p:nvPr/>
        </p:nvSpPr>
        <p:spPr>
          <a:xfrm>
            <a:off x="5489163" y="8516020"/>
            <a:ext cx="2972553" cy="116086"/>
          </a:xfrm>
          <a:prstGeom prst="rect">
            <a:avLst/>
          </a:prstGeom>
          <a:noFill/>
          <a:ln/>
        </p:spPr>
        <p:txBody>
          <a:bodyPr wrap="squar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npm install -D tailwindcss postcss autoprefixer</a:t>
            </a:r>
            <a:endParaRPr lang="en-US" sz="810" dirty="0"/>
          </a:p>
        </p:txBody>
      </p:sp>
      <p:sp>
        <p:nvSpPr>
          <p:cNvPr id="34" name="Text 31"/>
          <p:cNvSpPr/>
          <p:nvPr/>
        </p:nvSpPr>
        <p:spPr>
          <a:xfrm>
            <a:off x="285750" y="4865982"/>
            <a:ext cx="870003"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35" name="Text 32"/>
          <p:cNvSpPr/>
          <p:nvPr/>
        </p:nvSpPr>
        <p:spPr>
          <a:xfrm>
            <a:off x="1084315" y="4865982"/>
            <a:ext cx="1260565"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Tailwind CSS - Installation</a:t>
            </a:r>
            <a:endParaRPr lang="en-US" sz="810" dirty="0"/>
          </a:p>
        </p:txBody>
      </p:sp>
      <p:sp>
        <p:nvSpPr>
          <p:cNvPr id="36" name="Text 33"/>
          <p:cNvSpPr/>
          <p:nvPr/>
        </p:nvSpPr>
        <p:spPr>
          <a:xfrm>
            <a:off x="2273443" y="4865982"/>
            <a:ext cx="153479"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37" name="Text 34"/>
          <p:cNvSpPr/>
          <p:nvPr/>
        </p:nvSpPr>
        <p:spPr>
          <a:xfrm>
            <a:off x="2355484" y="4865982"/>
            <a:ext cx="1380641"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Tailwind CSS - Configuration</a:t>
            </a:r>
            <a:endParaRPr lang="en-US" sz="81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10989404"/>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Tailwind Utilities</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Spacing Utilities</a:t>
            </a:r>
            <a:endParaRPr lang="en-US" sz="1125" dirty="0"/>
          </a:p>
        </p:txBody>
      </p:sp>
      <p:sp>
        <p:nvSpPr>
          <p:cNvPr id="5" name="Text 2"/>
          <p:cNvSpPr/>
          <p:nvPr/>
        </p:nvSpPr>
        <p:spPr>
          <a:xfrm>
            <a:off x="40719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Padding</a:t>
            </a:r>
            <a:endParaRPr lang="en-US" sz="1013" dirty="0"/>
          </a:p>
        </p:txBody>
      </p:sp>
      <p:sp>
        <p:nvSpPr>
          <p:cNvPr id="6" name="Shape 3"/>
          <p:cNvSpPr/>
          <p:nvPr/>
        </p:nvSpPr>
        <p:spPr>
          <a:xfrm>
            <a:off x="407194" y="1685925"/>
            <a:ext cx="3929063" cy="1636784"/>
          </a:xfrm>
          <a:prstGeom prst="rect">
            <a:avLst/>
          </a:prstGeom>
          <a:solidFill>
            <a:srgbClr val="F8F8F8"/>
          </a:solidFill>
          <a:ln w="99">
            <a:solidFill>
              <a:srgbClr val="DDDDDD"/>
            </a:solidFill>
            <a:prstDash val="solid"/>
          </a:ln>
        </p:spPr>
        <p:txBody>
          <a:bodyPr/>
          <a:lstStyle/>
          <a:p>
            <a:endParaRPr lang="en-US"/>
          </a:p>
        </p:txBody>
      </p:sp>
      <p:sp>
        <p:nvSpPr>
          <p:cNvPr id="7" name="Text 4"/>
          <p:cNvSpPr/>
          <p:nvPr/>
        </p:nvSpPr>
        <p:spPr>
          <a:xfrm>
            <a:off x="514350" y="1841302"/>
            <a:ext cx="2663921" cy="1323101"/>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p-4       /* padding on all sides: 1rem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px-4      /* padding left/right: 1rem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py-4      /* padding top/bottom: 1rem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pt-4      /* padding top: 1rem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pr-4      /* padding right: 1rem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pb-4      /* padding bottom: 1rem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pl-4      /* padding left: 1rem */</a:t>
            </a:r>
            <a:endParaRPr lang="en-US" sz="810" dirty="0"/>
          </a:p>
        </p:txBody>
      </p:sp>
      <p:sp>
        <p:nvSpPr>
          <p:cNvPr id="8" name="Text 5"/>
          <p:cNvSpPr/>
          <p:nvPr/>
        </p:nvSpPr>
        <p:spPr>
          <a:xfrm>
            <a:off x="407194" y="3772765"/>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Margin</a:t>
            </a:r>
            <a:endParaRPr lang="en-US" sz="1013" dirty="0"/>
          </a:p>
        </p:txBody>
      </p:sp>
      <p:sp>
        <p:nvSpPr>
          <p:cNvPr id="9" name="Shape 6"/>
          <p:cNvSpPr/>
          <p:nvPr/>
        </p:nvSpPr>
        <p:spPr>
          <a:xfrm>
            <a:off x="407194" y="4079946"/>
            <a:ext cx="3929063" cy="1837953"/>
          </a:xfrm>
          <a:prstGeom prst="rect">
            <a:avLst/>
          </a:prstGeom>
          <a:solidFill>
            <a:srgbClr val="F8F8F8"/>
          </a:solidFill>
          <a:ln w="99">
            <a:solidFill>
              <a:srgbClr val="DDDDDD"/>
            </a:solidFill>
            <a:prstDash val="solid"/>
          </a:ln>
        </p:spPr>
        <p:txBody>
          <a:bodyPr/>
          <a:lstStyle/>
          <a:p>
            <a:endParaRPr lang="en-US"/>
          </a:p>
        </p:txBody>
      </p:sp>
      <p:sp>
        <p:nvSpPr>
          <p:cNvPr id="10" name="Text 7"/>
          <p:cNvSpPr/>
          <p:nvPr/>
        </p:nvSpPr>
        <p:spPr>
          <a:xfrm>
            <a:off x="514350" y="4235323"/>
            <a:ext cx="2602195" cy="1524270"/>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m-4       /* margin on all sides: 1rem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mx-4      /* margin left/right: 1rem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my-4      /* margin top/bottom: 1rem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mt-4      /* margin top: 1rem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mr-4      /* margin right: 1rem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mb-4      /* margin bottom: 1rem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ml-4      /* margin left: 1rem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-m-4      /* negative margin: -1rem */</a:t>
            </a:r>
            <a:endParaRPr lang="en-US" sz="810" dirty="0"/>
          </a:p>
        </p:txBody>
      </p:sp>
      <p:sp>
        <p:nvSpPr>
          <p:cNvPr id="11" name="Text 8"/>
          <p:cNvSpPr/>
          <p:nvPr/>
        </p:nvSpPr>
        <p:spPr>
          <a:xfrm>
            <a:off x="407194" y="6367955"/>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Space Between</a:t>
            </a:r>
            <a:endParaRPr lang="en-US" sz="1013" dirty="0"/>
          </a:p>
        </p:txBody>
      </p:sp>
      <p:sp>
        <p:nvSpPr>
          <p:cNvPr id="12" name="Shape 9"/>
          <p:cNvSpPr/>
          <p:nvPr/>
        </p:nvSpPr>
        <p:spPr>
          <a:xfrm>
            <a:off x="407194" y="6675137"/>
            <a:ext cx="3929063" cy="2441460"/>
          </a:xfrm>
          <a:prstGeom prst="rect">
            <a:avLst/>
          </a:prstGeom>
          <a:solidFill>
            <a:srgbClr val="F8F8F8"/>
          </a:solidFill>
          <a:ln w="99">
            <a:solidFill>
              <a:srgbClr val="DDDDDD"/>
            </a:solidFill>
            <a:prstDash val="solid"/>
          </a:ln>
        </p:spPr>
        <p:txBody>
          <a:bodyPr/>
          <a:lstStyle/>
          <a:p>
            <a:endParaRPr lang="en-US"/>
          </a:p>
        </p:txBody>
      </p:sp>
      <p:sp>
        <p:nvSpPr>
          <p:cNvPr id="13" name="Text 10"/>
          <p:cNvSpPr/>
          <p:nvPr/>
        </p:nvSpPr>
        <p:spPr>
          <a:xfrm>
            <a:off x="514350" y="6830513"/>
            <a:ext cx="1799751" cy="2127777"/>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&lt;div class="space-y-4"&gt;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&lt;div&gt;Item 1&lt;/div&gt;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&lt;div&gt;Item 2&lt;/div&gt;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&lt;div&gt;Item 3&lt;/div&gt;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&lt;/div&gt;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&lt;div class="flex space-x-4"&gt;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&lt;div&gt;Item 1&lt;/div&gt;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&lt;div&gt;Item 2&lt;/div&gt;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&lt;div&gt;Item 3&lt;/div&gt;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&lt;/div&gt;</a:t>
            </a:r>
            <a:endParaRPr lang="en-US" sz="810" dirty="0"/>
          </a:p>
        </p:txBody>
      </p:sp>
      <p:sp>
        <p:nvSpPr>
          <p:cNvPr id="14" name="Text 11"/>
          <p:cNvSpPr/>
          <p:nvPr/>
        </p:nvSpPr>
        <p:spPr>
          <a:xfrm>
            <a:off x="468630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Typography Utilities</a:t>
            </a:r>
            <a:endParaRPr lang="en-US" sz="1125" dirty="0"/>
          </a:p>
        </p:txBody>
      </p:sp>
      <p:sp>
        <p:nvSpPr>
          <p:cNvPr id="15" name="Text 12"/>
          <p:cNvSpPr/>
          <p:nvPr/>
        </p:nvSpPr>
        <p:spPr>
          <a:xfrm>
            <a:off x="480774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Font Family</a:t>
            </a:r>
            <a:endParaRPr lang="en-US" sz="1013" dirty="0"/>
          </a:p>
        </p:txBody>
      </p:sp>
      <p:sp>
        <p:nvSpPr>
          <p:cNvPr id="16" name="Shape 13"/>
          <p:cNvSpPr/>
          <p:nvPr/>
        </p:nvSpPr>
        <p:spPr>
          <a:xfrm>
            <a:off x="4807744" y="1685925"/>
            <a:ext cx="3929063" cy="832107"/>
          </a:xfrm>
          <a:prstGeom prst="rect">
            <a:avLst/>
          </a:prstGeom>
          <a:solidFill>
            <a:srgbClr val="F8F8F8"/>
          </a:solidFill>
          <a:ln w="99">
            <a:solidFill>
              <a:srgbClr val="DDDDDD"/>
            </a:solidFill>
            <a:prstDash val="solid"/>
          </a:ln>
        </p:spPr>
        <p:txBody>
          <a:bodyPr/>
          <a:lstStyle/>
          <a:p>
            <a:endParaRPr lang="en-US"/>
          </a:p>
        </p:txBody>
      </p:sp>
      <p:sp>
        <p:nvSpPr>
          <p:cNvPr id="17" name="Text 14"/>
          <p:cNvSpPr/>
          <p:nvPr/>
        </p:nvSpPr>
        <p:spPr>
          <a:xfrm>
            <a:off x="4914900" y="1841302"/>
            <a:ext cx="2478742" cy="518424"/>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font-sans    /* System UI sans-serif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font-serif   /* Serif fonts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font-mono    /* Monospace fonts */</a:t>
            </a:r>
            <a:endParaRPr lang="en-US" sz="810" dirty="0"/>
          </a:p>
        </p:txBody>
      </p:sp>
      <p:sp>
        <p:nvSpPr>
          <p:cNvPr id="18" name="Text 15"/>
          <p:cNvSpPr/>
          <p:nvPr/>
        </p:nvSpPr>
        <p:spPr>
          <a:xfrm>
            <a:off x="4807744" y="2968089"/>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Font Size</a:t>
            </a:r>
            <a:endParaRPr lang="en-US" sz="1013" dirty="0"/>
          </a:p>
        </p:txBody>
      </p:sp>
      <p:sp>
        <p:nvSpPr>
          <p:cNvPr id="19" name="Shape 16"/>
          <p:cNvSpPr/>
          <p:nvPr/>
        </p:nvSpPr>
        <p:spPr>
          <a:xfrm>
            <a:off x="4807744" y="3275270"/>
            <a:ext cx="3929063" cy="2039122"/>
          </a:xfrm>
          <a:prstGeom prst="rect">
            <a:avLst/>
          </a:prstGeom>
          <a:solidFill>
            <a:srgbClr val="F8F8F8"/>
          </a:solidFill>
          <a:ln w="99">
            <a:solidFill>
              <a:srgbClr val="DDDDDD"/>
            </a:solidFill>
            <a:prstDash val="solid"/>
          </a:ln>
        </p:spPr>
        <p:txBody>
          <a:bodyPr/>
          <a:lstStyle/>
          <a:p>
            <a:endParaRPr lang="en-US"/>
          </a:p>
        </p:txBody>
      </p:sp>
      <p:sp>
        <p:nvSpPr>
          <p:cNvPr id="20" name="Text 17"/>
          <p:cNvSpPr/>
          <p:nvPr/>
        </p:nvSpPr>
        <p:spPr>
          <a:xfrm>
            <a:off x="4914900" y="3430646"/>
            <a:ext cx="2108383" cy="1725439"/>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text-xs      /* 0.75rem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text-sm      /* 0.875rem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text-base    /* 1rem (default)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text-lg      /* 1.125rem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text-xl      /* 1.25rem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text-2xl     /* 1.5rem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text-3xl     /* 1.875rem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text-4xl     /* 2.25rem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text-5xl     /* 3rem */</a:t>
            </a:r>
            <a:endParaRPr lang="en-US" sz="810" dirty="0"/>
          </a:p>
        </p:txBody>
      </p:sp>
      <p:sp>
        <p:nvSpPr>
          <p:cNvPr id="21" name="Text 18"/>
          <p:cNvSpPr/>
          <p:nvPr/>
        </p:nvSpPr>
        <p:spPr>
          <a:xfrm>
            <a:off x="4807744" y="5764448"/>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Font Weight</a:t>
            </a:r>
            <a:endParaRPr lang="en-US" sz="1013" dirty="0"/>
          </a:p>
        </p:txBody>
      </p:sp>
      <p:sp>
        <p:nvSpPr>
          <p:cNvPr id="22" name="Shape 19"/>
          <p:cNvSpPr/>
          <p:nvPr/>
        </p:nvSpPr>
        <p:spPr>
          <a:xfrm>
            <a:off x="4807744" y="6071629"/>
            <a:ext cx="3929063" cy="2039122"/>
          </a:xfrm>
          <a:prstGeom prst="rect">
            <a:avLst/>
          </a:prstGeom>
          <a:solidFill>
            <a:srgbClr val="F8F8F8"/>
          </a:solidFill>
          <a:ln w="99">
            <a:solidFill>
              <a:srgbClr val="DDDDDD"/>
            </a:solidFill>
            <a:prstDash val="solid"/>
          </a:ln>
        </p:spPr>
        <p:txBody>
          <a:bodyPr/>
          <a:lstStyle/>
          <a:p>
            <a:endParaRPr lang="en-US"/>
          </a:p>
        </p:txBody>
      </p:sp>
      <p:sp>
        <p:nvSpPr>
          <p:cNvPr id="23" name="Text 20"/>
          <p:cNvSpPr/>
          <p:nvPr/>
        </p:nvSpPr>
        <p:spPr>
          <a:xfrm>
            <a:off x="4914900" y="6227006"/>
            <a:ext cx="1676298" cy="1725439"/>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font-thin        /* 100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font-extralight  /* 200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font-light       /* 300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font-normal      /* 400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font-medium      /* 500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font-semibold    /* 600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font-bold        /* 700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font-extrabold   /* 800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font-black       /* 900 */</a:t>
            </a:r>
            <a:endParaRPr lang="en-US" sz="810" dirty="0"/>
          </a:p>
        </p:txBody>
      </p:sp>
      <p:sp>
        <p:nvSpPr>
          <p:cNvPr id="24" name="Text 21"/>
          <p:cNvSpPr/>
          <p:nvPr/>
        </p:nvSpPr>
        <p:spPr>
          <a:xfrm>
            <a:off x="4807744" y="8560808"/>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Text Color</a:t>
            </a:r>
            <a:endParaRPr lang="en-US" sz="1013" dirty="0"/>
          </a:p>
        </p:txBody>
      </p:sp>
      <p:sp>
        <p:nvSpPr>
          <p:cNvPr id="25" name="Shape 22"/>
          <p:cNvSpPr/>
          <p:nvPr/>
        </p:nvSpPr>
        <p:spPr>
          <a:xfrm>
            <a:off x="4807744" y="8867989"/>
            <a:ext cx="3929063" cy="1435615"/>
          </a:xfrm>
          <a:prstGeom prst="rect">
            <a:avLst/>
          </a:prstGeom>
          <a:solidFill>
            <a:srgbClr val="F8F8F8"/>
          </a:solidFill>
          <a:ln w="99">
            <a:solidFill>
              <a:srgbClr val="DDDDDD"/>
            </a:solidFill>
            <a:prstDash val="solid"/>
          </a:ln>
        </p:spPr>
        <p:txBody>
          <a:bodyPr/>
          <a:lstStyle/>
          <a:p>
            <a:endParaRPr lang="en-US"/>
          </a:p>
        </p:txBody>
      </p:sp>
      <p:sp>
        <p:nvSpPr>
          <p:cNvPr id="26" name="Text 23"/>
          <p:cNvSpPr/>
          <p:nvPr/>
        </p:nvSpPr>
        <p:spPr>
          <a:xfrm>
            <a:off x="4914900" y="9023366"/>
            <a:ext cx="2170109" cy="112193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text-black</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text-white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text-gray-500</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text-red-600</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text-blue-700</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text-opacity-75  /* 75% opacity */</a:t>
            </a:r>
            <a:endParaRPr lang="en-US" sz="810" dirty="0"/>
          </a:p>
        </p:txBody>
      </p:sp>
      <p:sp>
        <p:nvSpPr>
          <p:cNvPr id="27" name="Text 24"/>
          <p:cNvSpPr/>
          <p:nvPr/>
        </p:nvSpPr>
        <p:spPr>
          <a:xfrm>
            <a:off x="285750" y="4865982"/>
            <a:ext cx="870003"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28" name="Text 25"/>
          <p:cNvSpPr/>
          <p:nvPr/>
        </p:nvSpPr>
        <p:spPr>
          <a:xfrm>
            <a:off x="1084315" y="4865982"/>
            <a:ext cx="1140516"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Tailwind CSS - Spacing</a:t>
            </a:r>
            <a:endParaRPr lang="en-US" sz="810" dirty="0"/>
          </a:p>
        </p:txBody>
      </p:sp>
      <p:sp>
        <p:nvSpPr>
          <p:cNvPr id="29" name="Text 26"/>
          <p:cNvSpPr/>
          <p:nvPr/>
        </p:nvSpPr>
        <p:spPr>
          <a:xfrm>
            <a:off x="2153394" y="4865982"/>
            <a:ext cx="153479"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30" name="Text 27"/>
          <p:cNvSpPr/>
          <p:nvPr/>
        </p:nvSpPr>
        <p:spPr>
          <a:xfrm>
            <a:off x="2235436" y="4865982"/>
            <a:ext cx="1304460"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Tailwind CSS - Typography</a:t>
            </a:r>
            <a:endParaRPr lang="en-US" sz="81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7837001"/>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Responsive Design with Tailwind</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Responsive Breakpoints</a:t>
            </a:r>
            <a:endParaRPr lang="en-US" sz="1125" dirty="0"/>
          </a:p>
        </p:txBody>
      </p:sp>
      <p:sp>
        <p:nvSpPr>
          <p:cNvPr id="5" name="Text 2"/>
          <p:cNvSpPr/>
          <p:nvPr/>
        </p:nvSpPr>
        <p:spPr>
          <a:xfrm>
            <a:off x="285750" y="1257300"/>
            <a:ext cx="4243388"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Tailwind includes responsive variants that let you apply different styles at different screen sizes.</a:t>
            </a:r>
            <a:endParaRPr lang="en-US" sz="990" dirty="0"/>
          </a:p>
        </p:txBody>
      </p:sp>
      <p:sp>
        <p:nvSpPr>
          <p:cNvPr id="6" name="Text 3"/>
          <p:cNvSpPr/>
          <p:nvPr/>
        </p:nvSpPr>
        <p:spPr>
          <a:xfrm>
            <a:off x="407194" y="1895382"/>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Default Breakpoints</a:t>
            </a:r>
            <a:endParaRPr lang="en-US" sz="1013" dirty="0"/>
          </a:p>
        </p:txBody>
      </p:sp>
      <p:sp>
        <p:nvSpPr>
          <p:cNvPr id="7" name="Shape 4"/>
          <p:cNvSpPr/>
          <p:nvPr/>
        </p:nvSpPr>
        <p:spPr>
          <a:xfrm>
            <a:off x="410766" y="2156129"/>
            <a:ext cx="3921919" cy="322613"/>
          </a:xfrm>
          <a:prstGeom prst="rect">
            <a:avLst/>
          </a:prstGeom>
          <a:solidFill>
            <a:srgbClr val="F3F4F6"/>
          </a:solidFill>
          <a:ln/>
        </p:spPr>
        <p:txBody>
          <a:bodyPr/>
          <a:lstStyle/>
          <a:p>
            <a:endParaRPr lang="en-US"/>
          </a:p>
        </p:txBody>
      </p:sp>
      <p:sp>
        <p:nvSpPr>
          <p:cNvPr id="8" name="Text 5"/>
          <p:cNvSpPr/>
          <p:nvPr/>
        </p:nvSpPr>
        <p:spPr>
          <a:xfrm>
            <a:off x="410766" y="2156129"/>
            <a:ext cx="566868" cy="322613"/>
          </a:xfrm>
          <a:prstGeom prst="rect">
            <a:avLst/>
          </a:prstGeom>
          <a:noFill/>
          <a:ln/>
        </p:spPr>
        <p:txBody>
          <a:bodyPr wrap="none" lIns="68072" tIns="68072" rIns="68072" bIns="68072"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Prefix</a:t>
            </a:r>
            <a:endParaRPr lang="en-US" sz="990" dirty="0"/>
          </a:p>
        </p:txBody>
      </p:sp>
      <p:sp>
        <p:nvSpPr>
          <p:cNvPr id="9" name="Text 6"/>
          <p:cNvSpPr/>
          <p:nvPr/>
        </p:nvSpPr>
        <p:spPr>
          <a:xfrm>
            <a:off x="906196" y="2156129"/>
            <a:ext cx="1161808" cy="322613"/>
          </a:xfrm>
          <a:prstGeom prst="rect">
            <a:avLst/>
          </a:prstGeom>
          <a:noFill/>
          <a:ln/>
        </p:spPr>
        <p:txBody>
          <a:bodyPr wrap="none" lIns="68072" tIns="68072" rIns="68072" bIns="68072"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Minimum width</a:t>
            </a:r>
            <a:endParaRPr lang="en-US" sz="990" dirty="0"/>
          </a:p>
        </p:txBody>
      </p:sp>
      <p:sp>
        <p:nvSpPr>
          <p:cNvPr id="10" name="Text 7"/>
          <p:cNvSpPr/>
          <p:nvPr/>
        </p:nvSpPr>
        <p:spPr>
          <a:xfrm>
            <a:off x="1996567" y="2156129"/>
            <a:ext cx="2407555" cy="322613"/>
          </a:xfrm>
          <a:prstGeom prst="rect">
            <a:avLst/>
          </a:prstGeom>
          <a:noFill/>
          <a:ln/>
        </p:spPr>
        <p:txBody>
          <a:bodyPr wrap="square" lIns="68072" tIns="68072" rIns="68072" bIns="68072"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CSS</a:t>
            </a:r>
            <a:endParaRPr lang="en-US" sz="990" dirty="0"/>
          </a:p>
        </p:txBody>
      </p:sp>
      <p:sp>
        <p:nvSpPr>
          <p:cNvPr id="11" name="Text 8"/>
          <p:cNvSpPr/>
          <p:nvPr/>
        </p:nvSpPr>
        <p:spPr>
          <a:xfrm>
            <a:off x="471488" y="2598400"/>
            <a:ext cx="194890"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sm</a:t>
            </a:r>
            <a:endParaRPr lang="en-US" sz="810" dirty="0"/>
          </a:p>
        </p:txBody>
      </p:sp>
      <p:sp>
        <p:nvSpPr>
          <p:cNvPr id="12" name="Text 9"/>
          <p:cNvSpPr/>
          <p:nvPr/>
        </p:nvSpPr>
        <p:spPr>
          <a:xfrm>
            <a:off x="906196" y="2478742"/>
            <a:ext cx="1161808" cy="322613"/>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640px</a:t>
            </a:r>
            <a:endParaRPr lang="en-US" sz="990" dirty="0"/>
          </a:p>
        </p:txBody>
      </p:sp>
      <p:sp>
        <p:nvSpPr>
          <p:cNvPr id="13" name="Text 10"/>
          <p:cNvSpPr/>
          <p:nvPr/>
        </p:nvSpPr>
        <p:spPr>
          <a:xfrm>
            <a:off x="2057288" y="2598400"/>
            <a:ext cx="2108383" cy="116086"/>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@media (min-width: 640px) { ... }</a:t>
            </a:r>
            <a:endParaRPr lang="en-US" sz="810" dirty="0"/>
          </a:p>
        </p:txBody>
      </p:sp>
      <p:sp>
        <p:nvSpPr>
          <p:cNvPr id="14" name="Text 11"/>
          <p:cNvSpPr/>
          <p:nvPr/>
        </p:nvSpPr>
        <p:spPr>
          <a:xfrm>
            <a:off x="471488" y="2921012"/>
            <a:ext cx="194890"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md</a:t>
            </a:r>
            <a:endParaRPr lang="en-US" sz="810" dirty="0"/>
          </a:p>
        </p:txBody>
      </p:sp>
      <p:sp>
        <p:nvSpPr>
          <p:cNvPr id="15" name="Text 12"/>
          <p:cNvSpPr/>
          <p:nvPr/>
        </p:nvSpPr>
        <p:spPr>
          <a:xfrm>
            <a:off x="906196" y="2801355"/>
            <a:ext cx="1161808" cy="322613"/>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768px</a:t>
            </a:r>
            <a:endParaRPr lang="en-US" sz="990" dirty="0"/>
          </a:p>
        </p:txBody>
      </p:sp>
      <p:sp>
        <p:nvSpPr>
          <p:cNvPr id="16" name="Text 13"/>
          <p:cNvSpPr/>
          <p:nvPr/>
        </p:nvSpPr>
        <p:spPr>
          <a:xfrm>
            <a:off x="2057288" y="2921012"/>
            <a:ext cx="2108383" cy="116086"/>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@media (min-width: 768px) { ... }</a:t>
            </a:r>
            <a:endParaRPr lang="en-US" sz="810" dirty="0"/>
          </a:p>
        </p:txBody>
      </p:sp>
      <p:sp>
        <p:nvSpPr>
          <p:cNvPr id="17" name="Text 14"/>
          <p:cNvSpPr/>
          <p:nvPr/>
        </p:nvSpPr>
        <p:spPr>
          <a:xfrm>
            <a:off x="471488" y="3243625"/>
            <a:ext cx="194890"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lg</a:t>
            </a:r>
            <a:endParaRPr lang="en-US" sz="810" dirty="0"/>
          </a:p>
        </p:txBody>
      </p:sp>
      <p:sp>
        <p:nvSpPr>
          <p:cNvPr id="18" name="Text 15"/>
          <p:cNvSpPr/>
          <p:nvPr/>
        </p:nvSpPr>
        <p:spPr>
          <a:xfrm>
            <a:off x="906196" y="3123967"/>
            <a:ext cx="1161808" cy="322613"/>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1024px</a:t>
            </a:r>
            <a:endParaRPr lang="en-US" sz="990" dirty="0"/>
          </a:p>
        </p:txBody>
      </p:sp>
      <p:sp>
        <p:nvSpPr>
          <p:cNvPr id="19" name="Text 16"/>
          <p:cNvSpPr/>
          <p:nvPr/>
        </p:nvSpPr>
        <p:spPr>
          <a:xfrm>
            <a:off x="2057288" y="3243625"/>
            <a:ext cx="2170109" cy="116086"/>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@media (min-width: 1024px) { ... }</a:t>
            </a:r>
            <a:endParaRPr lang="en-US" sz="810" dirty="0"/>
          </a:p>
        </p:txBody>
      </p:sp>
      <p:sp>
        <p:nvSpPr>
          <p:cNvPr id="20" name="Text 17"/>
          <p:cNvSpPr/>
          <p:nvPr/>
        </p:nvSpPr>
        <p:spPr>
          <a:xfrm>
            <a:off x="471488" y="3566238"/>
            <a:ext cx="194890"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xl</a:t>
            </a:r>
            <a:endParaRPr lang="en-US" sz="810" dirty="0"/>
          </a:p>
        </p:txBody>
      </p:sp>
      <p:sp>
        <p:nvSpPr>
          <p:cNvPr id="21" name="Text 18"/>
          <p:cNvSpPr/>
          <p:nvPr/>
        </p:nvSpPr>
        <p:spPr>
          <a:xfrm>
            <a:off x="906196" y="3446580"/>
            <a:ext cx="1161808" cy="322613"/>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1280px</a:t>
            </a:r>
            <a:endParaRPr lang="en-US" sz="990" dirty="0"/>
          </a:p>
        </p:txBody>
      </p:sp>
      <p:sp>
        <p:nvSpPr>
          <p:cNvPr id="22" name="Text 19"/>
          <p:cNvSpPr/>
          <p:nvPr/>
        </p:nvSpPr>
        <p:spPr>
          <a:xfrm>
            <a:off x="2057288" y="3566238"/>
            <a:ext cx="2170109" cy="116086"/>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@media (min-width: 1280px) { ... }</a:t>
            </a:r>
            <a:endParaRPr lang="en-US" sz="810" dirty="0"/>
          </a:p>
        </p:txBody>
      </p:sp>
      <p:sp>
        <p:nvSpPr>
          <p:cNvPr id="23" name="Text 20"/>
          <p:cNvSpPr/>
          <p:nvPr/>
        </p:nvSpPr>
        <p:spPr>
          <a:xfrm>
            <a:off x="471488" y="3888851"/>
            <a:ext cx="256617"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2xl</a:t>
            </a:r>
            <a:endParaRPr lang="en-US" sz="810" dirty="0"/>
          </a:p>
        </p:txBody>
      </p:sp>
      <p:sp>
        <p:nvSpPr>
          <p:cNvPr id="24" name="Text 21"/>
          <p:cNvSpPr/>
          <p:nvPr/>
        </p:nvSpPr>
        <p:spPr>
          <a:xfrm>
            <a:off x="906196" y="3769193"/>
            <a:ext cx="1161808" cy="322613"/>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1536px</a:t>
            </a:r>
            <a:endParaRPr lang="en-US" sz="990" dirty="0"/>
          </a:p>
        </p:txBody>
      </p:sp>
      <p:sp>
        <p:nvSpPr>
          <p:cNvPr id="25" name="Text 22"/>
          <p:cNvSpPr/>
          <p:nvPr/>
        </p:nvSpPr>
        <p:spPr>
          <a:xfrm>
            <a:off x="2057288" y="3888851"/>
            <a:ext cx="2170109" cy="116086"/>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@media (min-width: 1536px) { ... }</a:t>
            </a:r>
            <a:endParaRPr lang="en-US" sz="810" dirty="0"/>
          </a:p>
        </p:txBody>
      </p:sp>
      <p:sp>
        <p:nvSpPr>
          <p:cNvPr id="26" name="Text 23"/>
          <p:cNvSpPr/>
          <p:nvPr/>
        </p:nvSpPr>
        <p:spPr>
          <a:xfrm>
            <a:off x="468630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Using Responsive Prefixes</a:t>
            </a:r>
            <a:endParaRPr lang="en-US" sz="1125" dirty="0"/>
          </a:p>
        </p:txBody>
      </p:sp>
      <p:sp>
        <p:nvSpPr>
          <p:cNvPr id="27" name="Text 24"/>
          <p:cNvSpPr/>
          <p:nvPr/>
        </p:nvSpPr>
        <p:spPr>
          <a:xfrm>
            <a:off x="480774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Responsive Syntax</a:t>
            </a:r>
            <a:endParaRPr lang="en-US" sz="1013" dirty="0"/>
          </a:p>
        </p:txBody>
      </p:sp>
      <p:sp>
        <p:nvSpPr>
          <p:cNvPr id="28" name="Shape 25"/>
          <p:cNvSpPr/>
          <p:nvPr/>
        </p:nvSpPr>
        <p:spPr>
          <a:xfrm>
            <a:off x="4807744" y="1685925"/>
            <a:ext cx="3929063" cy="1234446"/>
          </a:xfrm>
          <a:prstGeom prst="rect">
            <a:avLst/>
          </a:prstGeom>
          <a:solidFill>
            <a:srgbClr val="F8F8F8"/>
          </a:solidFill>
          <a:ln w="99">
            <a:solidFill>
              <a:srgbClr val="DDDDDD"/>
            </a:solidFill>
            <a:prstDash val="solid"/>
          </a:ln>
        </p:spPr>
        <p:txBody>
          <a:bodyPr/>
          <a:lstStyle/>
          <a:p>
            <a:endParaRPr lang="en-US"/>
          </a:p>
        </p:txBody>
      </p:sp>
      <p:sp>
        <p:nvSpPr>
          <p:cNvPr id="29" name="Text 26"/>
          <p:cNvSpPr/>
          <p:nvPr/>
        </p:nvSpPr>
        <p:spPr>
          <a:xfrm>
            <a:off x="4914900" y="1841302"/>
            <a:ext cx="2478742" cy="92076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&lt;div class="w-full md:w-1/2 lg:w-1/3"&gt;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This div is full width on mobile,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half width on medium screens,</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and one-third width on large screens.</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&lt;/div&gt;</a:t>
            </a:r>
            <a:endParaRPr lang="en-US" sz="810" dirty="0"/>
          </a:p>
        </p:txBody>
      </p:sp>
      <p:sp>
        <p:nvSpPr>
          <p:cNvPr id="30" name="Text 27"/>
          <p:cNvSpPr/>
          <p:nvPr/>
        </p:nvSpPr>
        <p:spPr>
          <a:xfrm>
            <a:off x="4807744" y="3427577"/>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Responsive Grid Example</a:t>
            </a:r>
            <a:endParaRPr lang="en-US" sz="1013" dirty="0"/>
          </a:p>
        </p:txBody>
      </p:sp>
      <p:sp>
        <p:nvSpPr>
          <p:cNvPr id="31" name="Shape 28"/>
          <p:cNvSpPr/>
          <p:nvPr/>
        </p:nvSpPr>
        <p:spPr>
          <a:xfrm>
            <a:off x="4807744" y="3734758"/>
            <a:ext cx="3929063" cy="1837953"/>
          </a:xfrm>
          <a:prstGeom prst="rect">
            <a:avLst/>
          </a:prstGeom>
          <a:solidFill>
            <a:srgbClr val="F8F8F8"/>
          </a:solidFill>
          <a:ln w="99">
            <a:solidFill>
              <a:srgbClr val="DDDDDD"/>
            </a:solidFill>
            <a:prstDash val="solid"/>
          </a:ln>
        </p:spPr>
        <p:txBody>
          <a:bodyPr/>
          <a:lstStyle/>
          <a:p>
            <a:endParaRPr lang="en-US"/>
          </a:p>
        </p:txBody>
      </p:sp>
      <p:sp>
        <p:nvSpPr>
          <p:cNvPr id="32" name="Text 29"/>
          <p:cNvSpPr/>
          <p:nvPr/>
        </p:nvSpPr>
        <p:spPr>
          <a:xfrm>
            <a:off x="4914900" y="3890135"/>
            <a:ext cx="4145328" cy="1524270"/>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&lt;div class="grid grid-cols-1 md:grid-cols-2 lg:grid-cols-3 gap-4"&gt;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class="bg-gray-200 p-4"&gt;Item 1&lt;/div&gt;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class="bg-gray-200 p-4"&gt;Item 2&lt;/div&gt;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class="bg-gray-200 p-4"&gt;Item 3&lt;/div&gt;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class="bg-gray-200 p-4"&gt;Item 4&lt;/div&gt;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class="bg-gray-200 p-4"&gt;Item 5&lt;/div&gt;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class="bg-gray-200 p-4"&gt;Item 6&lt;/div&gt;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&lt;/div&gt;</a:t>
            </a:r>
            <a:endParaRPr lang="en-US" sz="810" dirty="0"/>
          </a:p>
        </p:txBody>
      </p:sp>
      <p:sp>
        <p:nvSpPr>
          <p:cNvPr id="33" name="Shape 30"/>
          <p:cNvSpPr/>
          <p:nvPr/>
        </p:nvSpPr>
        <p:spPr>
          <a:xfrm>
            <a:off x="4686300" y="5958474"/>
            <a:ext cx="4171950" cy="1549915"/>
          </a:xfrm>
          <a:prstGeom prst="rect">
            <a:avLst/>
          </a:prstGeom>
          <a:solidFill>
            <a:srgbClr val="F3F4F6"/>
          </a:solidFill>
          <a:ln/>
        </p:spPr>
        <p:txBody>
          <a:bodyPr/>
          <a:lstStyle/>
          <a:p>
            <a:endParaRPr lang="en-US"/>
          </a:p>
        </p:txBody>
      </p:sp>
      <p:sp>
        <p:nvSpPr>
          <p:cNvPr id="34" name="Text 31"/>
          <p:cNvSpPr/>
          <p:nvPr/>
        </p:nvSpPr>
        <p:spPr>
          <a:xfrm>
            <a:off x="4800600" y="6072774"/>
            <a:ext cx="4014788"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Mobile-First Approach:</a:t>
            </a:r>
            <a:endParaRPr lang="en-US" sz="990" dirty="0"/>
          </a:p>
        </p:txBody>
      </p:sp>
      <p:sp>
        <p:nvSpPr>
          <p:cNvPr id="35" name="Text 32"/>
          <p:cNvSpPr/>
          <p:nvPr/>
        </p:nvSpPr>
        <p:spPr>
          <a:xfrm>
            <a:off x="4800600" y="6331093"/>
            <a:ext cx="4014788" cy="603507"/>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Tailwind uses a mobile-first approach, where unprefixed utilities apply to all screen sizes, and prefixed utilities apply at the specified breakpoint and above.</a:t>
            </a:r>
            <a:endParaRPr lang="en-US" sz="990" dirty="0"/>
          </a:p>
        </p:txBody>
      </p:sp>
      <p:sp>
        <p:nvSpPr>
          <p:cNvPr id="36" name="Text 33"/>
          <p:cNvSpPr/>
          <p:nvPr/>
        </p:nvSpPr>
        <p:spPr>
          <a:xfrm>
            <a:off x="4800600" y="6991750"/>
            <a:ext cx="4014788"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This means you should start with the mobile design and then add responsive prefixes for larger screens.</a:t>
            </a:r>
            <a:endParaRPr lang="en-US" sz="990" dirty="0"/>
          </a:p>
        </p:txBody>
      </p:sp>
      <p:sp>
        <p:nvSpPr>
          <p:cNvPr id="37" name="Text 34"/>
          <p:cNvSpPr/>
          <p:nvPr/>
        </p:nvSpPr>
        <p:spPr>
          <a:xfrm>
            <a:off x="285750" y="4865982"/>
            <a:ext cx="870003"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38" name="Text 35"/>
          <p:cNvSpPr/>
          <p:nvPr/>
        </p:nvSpPr>
        <p:spPr>
          <a:xfrm>
            <a:off x="1084315" y="4865982"/>
            <a:ext cx="1655006"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Tailwind CSS - Responsive Design</a:t>
            </a:r>
            <a:endParaRPr lang="en-US" sz="810" dirty="0"/>
          </a:p>
        </p:txBody>
      </p:sp>
      <p:sp>
        <p:nvSpPr>
          <p:cNvPr id="39" name="Text 36"/>
          <p:cNvSpPr/>
          <p:nvPr/>
        </p:nvSpPr>
        <p:spPr>
          <a:xfrm>
            <a:off x="2667884" y="4865982"/>
            <a:ext cx="153479"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40" name="Text 37"/>
          <p:cNvSpPr/>
          <p:nvPr/>
        </p:nvSpPr>
        <p:spPr>
          <a:xfrm>
            <a:off x="2749925" y="4865982"/>
            <a:ext cx="1311994"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Tailwind CSS - Breakpoints</a:t>
            </a:r>
            <a:endParaRPr lang="en-US" sz="81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12257001"/>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Building Components with Tailwind</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Creating Common UI Elements</a:t>
            </a:r>
            <a:endParaRPr lang="en-US" sz="1125" dirty="0"/>
          </a:p>
        </p:txBody>
      </p:sp>
      <p:sp>
        <p:nvSpPr>
          <p:cNvPr id="5" name="Text 2"/>
          <p:cNvSpPr/>
          <p:nvPr/>
        </p:nvSpPr>
        <p:spPr>
          <a:xfrm>
            <a:off x="40719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Button</a:t>
            </a:r>
            <a:endParaRPr lang="en-US" sz="1013" dirty="0"/>
          </a:p>
        </p:txBody>
      </p:sp>
      <p:sp>
        <p:nvSpPr>
          <p:cNvPr id="6" name="Shape 3"/>
          <p:cNvSpPr/>
          <p:nvPr/>
        </p:nvSpPr>
        <p:spPr>
          <a:xfrm>
            <a:off x="407194" y="1685925"/>
            <a:ext cx="3929063" cy="1435615"/>
          </a:xfrm>
          <a:prstGeom prst="rect">
            <a:avLst/>
          </a:prstGeom>
          <a:solidFill>
            <a:srgbClr val="F8F8F8"/>
          </a:solidFill>
          <a:ln w="99">
            <a:solidFill>
              <a:srgbClr val="DDDDDD"/>
            </a:solidFill>
            <a:prstDash val="solid"/>
          </a:ln>
        </p:spPr>
        <p:txBody>
          <a:bodyPr/>
          <a:lstStyle/>
          <a:p>
            <a:endParaRPr lang="en-US"/>
          </a:p>
        </p:txBody>
      </p:sp>
      <p:sp>
        <p:nvSpPr>
          <p:cNvPr id="7" name="Text 4"/>
          <p:cNvSpPr/>
          <p:nvPr/>
        </p:nvSpPr>
        <p:spPr>
          <a:xfrm>
            <a:off x="514350" y="1841302"/>
            <a:ext cx="2849101" cy="112193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&lt;button class="bg-blue-500 hover:bg-blue-700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text-white font-bold py-2 px-4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rounded focus:outline-none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focus:shadow-outline"&gt;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Click Me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&lt;/button&gt;</a:t>
            </a:r>
            <a:endParaRPr lang="en-US" sz="810" dirty="0"/>
          </a:p>
        </p:txBody>
      </p:sp>
      <p:sp>
        <p:nvSpPr>
          <p:cNvPr id="8" name="Text 5"/>
          <p:cNvSpPr/>
          <p:nvPr/>
        </p:nvSpPr>
        <p:spPr>
          <a:xfrm>
            <a:off x="407194" y="3571596"/>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Card</a:t>
            </a:r>
            <a:endParaRPr lang="en-US" sz="1013" dirty="0"/>
          </a:p>
        </p:txBody>
      </p:sp>
      <p:sp>
        <p:nvSpPr>
          <p:cNvPr id="9" name="Shape 6"/>
          <p:cNvSpPr/>
          <p:nvPr/>
        </p:nvSpPr>
        <p:spPr>
          <a:xfrm>
            <a:off x="407194" y="3878777"/>
            <a:ext cx="3929063" cy="4050813"/>
          </a:xfrm>
          <a:prstGeom prst="rect">
            <a:avLst/>
          </a:prstGeom>
          <a:solidFill>
            <a:srgbClr val="F8F8F8"/>
          </a:solidFill>
          <a:ln w="99">
            <a:solidFill>
              <a:srgbClr val="DDDDDD"/>
            </a:solidFill>
            <a:prstDash val="solid"/>
          </a:ln>
        </p:spPr>
        <p:txBody>
          <a:bodyPr/>
          <a:lstStyle/>
          <a:p>
            <a:endParaRPr lang="en-US"/>
          </a:p>
        </p:txBody>
      </p:sp>
      <p:sp>
        <p:nvSpPr>
          <p:cNvPr id="10" name="Text 7"/>
          <p:cNvSpPr/>
          <p:nvPr/>
        </p:nvSpPr>
        <p:spPr>
          <a:xfrm>
            <a:off x="514350" y="4034154"/>
            <a:ext cx="2849101" cy="3737130"/>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&lt;div class="max-w-sm rounded overflow-hidden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shadow-lg"&gt;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class="px-6 py-4"&gt;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class="font-bold text-xl mb-2"&gt;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Card Title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&lt;p class="text-gray-700 text-base"&gt;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Card content goes here.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&lt;/p&gt;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 class="px-6 pt-4 pb-2"&gt;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&lt;span class="inline-block bg-gray-200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rounded-full px-3 py-1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text-sm font-semibold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text-gray-700 mr-2 mb-2"&gt;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#tag1</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&lt;/span&gt;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&lt;/div&gt;</a:t>
            </a:r>
            <a:endParaRPr lang="en-US" sz="810" dirty="0"/>
          </a:p>
        </p:txBody>
      </p:sp>
      <p:sp>
        <p:nvSpPr>
          <p:cNvPr id="11" name="Text 8"/>
          <p:cNvSpPr/>
          <p:nvPr/>
        </p:nvSpPr>
        <p:spPr>
          <a:xfrm>
            <a:off x="4807744" y="1064419"/>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Form Input</a:t>
            </a:r>
            <a:endParaRPr lang="en-US" sz="1013" dirty="0"/>
          </a:p>
        </p:txBody>
      </p:sp>
      <p:sp>
        <p:nvSpPr>
          <p:cNvPr id="12" name="Shape 9"/>
          <p:cNvSpPr/>
          <p:nvPr/>
        </p:nvSpPr>
        <p:spPr>
          <a:xfrm>
            <a:off x="4807744" y="1371600"/>
            <a:ext cx="3929063" cy="1636784"/>
          </a:xfrm>
          <a:prstGeom prst="rect">
            <a:avLst/>
          </a:prstGeom>
          <a:solidFill>
            <a:srgbClr val="F8F8F8"/>
          </a:solidFill>
          <a:ln w="99">
            <a:solidFill>
              <a:srgbClr val="DDDDDD"/>
            </a:solidFill>
            <a:prstDash val="solid"/>
          </a:ln>
        </p:spPr>
        <p:txBody>
          <a:bodyPr/>
          <a:lstStyle/>
          <a:p>
            <a:endParaRPr lang="en-US"/>
          </a:p>
        </p:txBody>
      </p:sp>
      <p:sp>
        <p:nvSpPr>
          <p:cNvPr id="13" name="Text 10"/>
          <p:cNvSpPr/>
          <p:nvPr/>
        </p:nvSpPr>
        <p:spPr>
          <a:xfrm>
            <a:off x="4914900" y="1526977"/>
            <a:ext cx="2787374" cy="1323101"/>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&lt;input class="shadow appearance-none border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rounded w-full py-2 px-3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text-gray-700 leading-tight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focus:outline-none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focus:shadow-outline"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type="text"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placeholder="Username"&gt;</a:t>
            </a:r>
            <a:endParaRPr lang="en-US" sz="810" dirty="0"/>
          </a:p>
        </p:txBody>
      </p:sp>
      <p:sp>
        <p:nvSpPr>
          <p:cNvPr id="14" name="Text 11"/>
          <p:cNvSpPr/>
          <p:nvPr/>
        </p:nvSpPr>
        <p:spPr>
          <a:xfrm>
            <a:off x="4686300" y="3394146"/>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Customizing Components</a:t>
            </a:r>
            <a:endParaRPr lang="en-US" sz="1125" dirty="0"/>
          </a:p>
        </p:txBody>
      </p:sp>
      <p:sp>
        <p:nvSpPr>
          <p:cNvPr id="15" name="Text 12"/>
          <p:cNvSpPr/>
          <p:nvPr/>
        </p:nvSpPr>
        <p:spPr>
          <a:xfrm>
            <a:off x="4807744" y="3829915"/>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Using @apply Directive</a:t>
            </a:r>
            <a:endParaRPr lang="en-US" sz="1013" dirty="0"/>
          </a:p>
        </p:txBody>
      </p:sp>
      <p:sp>
        <p:nvSpPr>
          <p:cNvPr id="16" name="Shape 13"/>
          <p:cNvSpPr/>
          <p:nvPr/>
        </p:nvSpPr>
        <p:spPr>
          <a:xfrm>
            <a:off x="4807744" y="4137096"/>
            <a:ext cx="3929063" cy="2039122"/>
          </a:xfrm>
          <a:prstGeom prst="rect">
            <a:avLst/>
          </a:prstGeom>
          <a:solidFill>
            <a:srgbClr val="F8F8F8"/>
          </a:solidFill>
          <a:ln w="99">
            <a:solidFill>
              <a:srgbClr val="DDDDDD"/>
            </a:solidFill>
            <a:prstDash val="solid"/>
          </a:ln>
        </p:spPr>
        <p:txBody>
          <a:bodyPr/>
          <a:lstStyle/>
          <a:p>
            <a:endParaRPr lang="en-US"/>
          </a:p>
        </p:txBody>
      </p:sp>
      <p:sp>
        <p:nvSpPr>
          <p:cNvPr id="17" name="Text 14"/>
          <p:cNvSpPr/>
          <p:nvPr/>
        </p:nvSpPr>
        <p:spPr>
          <a:xfrm>
            <a:off x="4914900" y="4292473"/>
            <a:ext cx="2540468" cy="1725439"/>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In your CSS file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.btn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@apply bg-blue-500 hover:bg-blue-700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text-white font-bold py-2 px-4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rounded;</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Then in your HTML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&lt;button class="btn"&gt;Click Me&lt;/button&gt;</a:t>
            </a:r>
            <a:endParaRPr lang="en-US" sz="810" dirty="0"/>
          </a:p>
        </p:txBody>
      </p:sp>
      <p:sp>
        <p:nvSpPr>
          <p:cNvPr id="18" name="Text 15"/>
          <p:cNvSpPr/>
          <p:nvPr/>
        </p:nvSpPr>
        <p:spPr>
          <a:xfrm>
            <a:off x="4807744" y="6683425"/>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Extending the Theme</a:t>
            </a:r>
            <a:endParaRPr lang="en-US" sz="1013" dirty="0"/>
          </a:p>
        </p:txBody>
      </p:sp>
      <p:sp>
        <p:nvSpPr>
          <p:cNvPr id="19" name="Shape 16"/>
          <p:cNvSpPr/>
          <p:nvPr/>
        </p:nvSpPr>
        <p:spPr>
          <a:xfrm>
            <a:off x="4807744" y="6990606"/>
            <a:ext cx="3929063" cy="3246137"/>
          </a:xfrm>
          <a:prstGeom prst="rect">
            <a:avLst/>
          </a:prstGeom>
          <a:solidFill>
            <a:srgbClr val="F8F8F8"/>
          </a:solidFill>
          <a:ln w="99">
            <a:solidFill>
              <a:srgbClr val="DDDDDD"/>
            </a:solidFill>
            <a:prstDash val="solid"/>
          </a:ln>
        </p:spPr>
        <p:txBody>
          <a:bodyPr/>
          <a:lstStyle/>
          <a:p>
            <a:endParaRPr lang="en-US"/>
          </a:p>
        </p:txBody>
      </p:sp>
      <p:sp>
        <p:nvSpPr>
          <p:cNvPr id="20" name="Text 17"/>
          <p:cNvSpPr/>
          <p:nvPr/>
        </p:nvSpPr>
        <p:spPr>
          <a:xfrm>
            <a:off x="4914900" y="7145982"/>
            <a:ext cx="1738024" cy="2932454"/>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tailwind.config.js</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module.exports =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theme: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extend: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colors: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'brand': '#3490dc',</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spacing: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'72': '18rem',</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'84': '21rem',</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'96': '24rem',</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21" name="Shape 18"/>
          <p:cNvSpPr/>
          <p:nvPr/>
        </p:nvSpPr>
        <p:spPr>
          <a:xfrm>
            <a:off x="4686300" y="10622505"/>
            <a:ext cx="4171950" cy="1291596"/>
          </a:xfrm>
          <a:prstGeom prst="rect">
            <a:avLst/>
          </a:prstGeom>
          <a:solidFill>
            <a:srgbClr val="F3F4F6"/>
          </a:solidFill>
          <a:ln/>
        </p:spPr>
        <p:txBody>
          <a:bodyPr/>
          <a:lstStyle/>
          <a:p>
            <a:endParaRPr lang="en-US"/>
          </a:p>
        </p:txBody>
      </p:sp>
      <p:sp>
        <p:nvSpPr>
          <p:cNvPr id="22" name="Text 19"/>
          <p:cNvSpPr/>
          <p:nvPr/>
        </p:nvSpPr>
        <p:spPr>
          <a:xfrm>
            <a:off x="4800600" y="10736805"/>
            <a:ext cx="4014788"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Component Extraction Strategies:</a:t>
            </a:r>
            <a:endParaRPr lang="en-US" sz="990" dirty="0"/>
          </a:p>
        </p:txBody>
      </p:sp>
      <p:sp>
        <p:nvSpPr>
          <p:cNvPr id="23" name="Text 20"/>
          <p:cNvSpPr/>
          <p:nvPr/>
        </p:nvSpPr>
        <p:spPr>
          <a:xfrm>
            <a:off x="4972050" y="10995124"/>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Use @apply for frequently used patterns</a:t>
            </a:r>
            <a:endParaRPr lang="en-US" sz="990" dirty="0"/>
          </a:p>
        </p:txBody>
      </p:sp>
      <p:sp>
        <p:nvSpPr>
          <p:cNvPr id="24" name="Text 21"/>
          <p:cNvSpPr/>
          <p:nvPr/>
        </p:nvSpPr>
        <p:spPr>
          <a:xfrm>
            <a:off x="4972050" y="11196293"/>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Create reusable components in your framework</a:t>
            </a:r>
            <a:endParaRPr lang="en-US" sz="990" dirty="0"/>
          </a:p>
        </p:txBody>
      </p:sp>
      <p:sp>
        <p:nvSpPr>
          <p:cNvPr id="25" name="Text 22"/>
          <p:cNvSpPr/>
          <p:nvPr/>
        </p:nvSpPr>
        <p:spPr>
          <a:xfrm>
            <a:off x="4972050" y="11397462"/>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Use JavaScript functions to generate class strings</a:t>
            </a:r>
            <a:endParaRPr lang="en-US" sz="990" dirty="0"/>
          </a:p>
        </p:txBody>
      </p:sp>
      <p:sp>
        <p:nvSpPr>
          <p:cNvPr id="26" name="Text 23"/>
          <p:cNvSpPr/>
          <p:nvPr/>
        </p:nvSpPr>
        <p:spPr>
          <a:xfrm>
            <a:off x="4972050" y="11598632"/>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Consider utility libraries like clsx or classnames</a:t>
            </a:r>
            <a:endParaRPr lang="en-US" sz="990" dirty="0"/>
          </a:p>
        </p:txBody>
      </p:sp>
      <p:sp>
        <p:nvSpPr>
          <p:cNvPr id="27" name="Text 24"/>
          <p:cNvSpPr/>
          <p:nvPr/>
        </p:nvSpPr>
        <p:spPr>
          <a:xfrm>
            <a:off x="285750" y="4865982"/>
            <a:ext cx="870003"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28" name="Text 25"/>
          <p:cNvSpPr/>
          <p:nvPr/>
        </p:nvSpPr>
        <p:spPr>
          <a:xfrm>
            <a:off x="1084315" y="4865982"/>
            <a:ext cx="1837925"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Tailwind CSS - Extracting Components</a:t>
            </a:r>
            <a:endParaRPr lang="en-US" sz="810" dirty="0"/>
          </a:p>
        </p:txBody>
      </p:sp>
      <p:sp>
        <p:nvSpPr>
          <p:cNvPr id="29" name="Text 26"/>
          <p:cNvSpPr/>
          <p:nvPr/>
        </p:nvSpPr>
        <p:spPr>
          <a:xfrm>
            <a:off x="2850803" y="4865982"/>
            <a:ext cx="153479"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30" name="Text 27"/>
          <p:cNvSpPr/>
          <p:nvPr/>
        </p:nvSpPr>
        <p:spPr>
          <a:xfrm>
            <a:off x="2932844" y="4865982"/>
            <a:ext cx="1727476"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Tailwind CSS - Theme Configuration</a:t>
            </a:r>
            <a:endParaRPr lang="en-US" sz="81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7837001"/>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Bootstrap vs TailwindCSS</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Philosophy Differences</a:t>
            </a:r>
            <a:endParaRPr lang="en-US" sz="1125" dirty="0"/>
          </a:p>
        </p:txBody>
      </p:sp>
      <p:sp>
        <p:nvSpPr>
          <p:cNvPr id="5" name="Shape 2"/>
          <p:cNvSpPr/>
          <p:nvPr/>
        </p:nvSpPr>
        <p:spPr>
          <a:xfrm>
            <a:off x="289322" y="1260872"/>
            <a:ext cx="4164806" cy="322613"/>
          </a:xfrm>
          <a:prstGeom prst="rect">
            <a:avLst/>
          </a:prstGeom>
          <a:solidFill>
            <a:srgbClr val="F3F4F6"/>
          </a:solidFill>
          <a:ln/>
        </p:spPr>
        <p:txBody>
          <a:bodyPr/>
          <a:lstStyle/>
          <a:p>
            <a:endParaRPr lang="en-US"/>
          </a:p>
        </p:txBody>
      </p:sp>
      <p:sp>
        <p:nvSpPr>
          <p:cNvPr id="6" name="Text 3"/>
          <p:cNvSpPr/>
          <p:nvPr/>
        </p:nvSpPr>
        <p:spPr>
          <a:xfrm>
            <a:off x="289322" y="1260872"/>
            <a:ext cx="2076403" cy="322613"/>
          </a:xfrm>
          <a:prstGeom prst="rect">
            <a:avLst/>
          </a:prstGeom>
          <a:noFill/>
          <a:ln/>
        </p:spPr>
        <p:txBody>
          <a:bodyPr wrap="square" lIns="68072" tIns="68072" rIns="68072" bIns="68072"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Bootstrap</a:t>
            </a:r>
            <a:endParaRPr lang="en-US" sz="990" dirty="0"/>
          </a:p>
        </p:txBody>
      </p:sp>
      <p:sp>
        <p:nvSpPr>
          <p:cNvPr id="7" name="Text 4"/>
          <p:cNvSpPr/>
          <p:nvPr/>
        </p:nvSpPr>
        <p:spPr>
          <a:xfrm>
            <a:off x="2294288" y="1260872"/>
            <a:ext cx="2231278" cy="322613"/>
          </a:xfrm>
          <a:prstGeom prst="rect">
            <a:avLst/>
          </a:prstGeom>
          <a:noFill/>
          <a:ln/>
        </p:spPr>
        <p:txBody>
          <a:bodyPr wrap="square" lIns="68072" tIns="68072" rIns="68072" bIns="68072"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TailwindCSS</a:t>
            </a:r>
            <a:endParaRPr lang="en-US" sz="990" dirty="0"/>
          </a:p>
        </p:txBody>
      </p:sp>
      <p:sp>
        <p:nvSpPr>
          <p:cNvPr id="8" name="Text 5"/>
          <p:cNvSpPr/>
          <p:nvPr/>
        </p:nvSpPr>
        <p:spPr>
          <a:xfrm>
            <a:off x="289322" y="1583485"/>
            <a:ext cx="2076403"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Component-based approach</a:t>
            </a:r>
            <a:endParaRPr lang="en-US" sz="990" dirty="0"/>
          </a:p>
        </p:txBody>
      </p:sp>
      <p:sp>
        <p:nvSpPr>
          <p:cNvPr id="9" name="Text 6"/>
          <p:cNvSpPr/>
          <p:nvPr/>
        </p:nvSpPr>
        <p:spPr>
          <a:xfrm>
            <a:off x="2294288" y="1583485"/>
            <a:ext cx="2231278"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Utility-first approach</a:t>
            </a:r>
            <a:endParaRPr lang="en-US" sz="990" dirty="0"/>
          </a:p>
        </p:txBody>
      </p:sp>
      <p:sp>
        <p:nvSpPr>
          <p:cNvPr id="10" name="Text 7"/>
          <p:cNvSpPr/>
          <p:nvPr/>
        </p:nvSpPr>
        <p:spPr>
          <a:xfrm>
            <a:off x="289322" y="1906098"/>
            <a:ext cx="2076403"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Pre-designed components</a:t>
            </a:r>
            <a:endParaRPr lang="en-US" sz="990" dirty="0"/>
          </a:p>
        </p:txBody>
      </p:sp>
      <p:sp>
        <p:nvSpPr>
          <p:cNvPr id="11" name="Text 8"/>
          <p:cNvSpPr/>
          <p:nvPr/>
        </p:nvSpPr>
        <p:spPr>
          <a:xfrm>
            <a:off x="2294288" y="1906098"/>
            <a:ext cx="2231278"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No pre-designed components</a:t>
            </a:r>
            <a:endParaRPr lang="en-US" sz="990" dirty="0"/>
          </a:p>
        </p:txBody>
      </p:sp>
      <p:sp>
        <p:nvSpPr>
          <p:cNvPr id="12" name="Text 9"/>
          <p:cNvSpPr/>
          <p:nvPr/>
        </p:nvSpPr>
        <p:spPr>
          <a:xfrm>
            <a:off x="289322" y="2228710"/>
            <a:ext cx="2076403"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Opinionated design</a:t>
            </a:r>
            <a:endParaRPr lang="en-US" sz="990" dirty="0"/>
          </a:p>
        </p:txBody>
      </p:sp>
      <p:sp>
        <p:nvSpPr>
          <p:cNvPr id="13" name="Text 10"/>
          <p:cNvSpPr/>
          <p:nvPr/>
        </p:nvSpPr>
        <p:spPr>
          <a:xfrm>
            <a:off x="2294288" y="2228710"/>
            <a:ext cx="2231278"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Design agnostic</a:t>
            </a:r>
            <a:endParaRPr lang="en-US" sz="990" dirty="0"/>
          </a:p>
        </p:txBody>
      </p:sp>
      <p:sp>
        <p:nvSpPr>
          <p:cNvPr id="14" name="Text 11"/>
          <p:cNvSpPr/>
          <p:nvPr/>
        </p:nvSpPr>
        <p:spPr>
          <a:xfrm>
            <a:off x="289322" y="2551323"/>
            <a:ext cx="2076403"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"Batteries included"</a:t>
            </a:r>
            <a:endParaRPr lang="en-US" sz="990" dirty="0"/>
          </a:p>
        </p:txBody>
      </p:sp>
      <p:sp>
        <p:nvSpPr>
          <p:cNvPr id="15" name="Text 12"/>
          <p:cNvSpPr/>
          <p:nvPr/>
        </p:nvSpPr>
        <p:spPr>
          <a:xfrm>
            <a:off x="2294288" y="2551323"/>
            <a:ext cx="2231278"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"Build your own components"</a:t>
            </a:r>
            <a:endParaRPr lang="en-US" sz="990" dirty="0"/>
          </a:p>
        </p:txBody>
      </p:sp>
      <p:sp>
        <p:nvSpPr>
          <p:cNvPr id="16" name="Text 13"/>
          <p:cNvSpPr/>
          <p:nvPr/>
        </p:nvSpPr>
        <p:spPr>
          <a:xfrm>
            <a:off x="289322" y="2873936"/>
            <a:ext cx="2076403"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Faster initial development</a:t>
            </a:r>
            <a:endParaRPr lang="en-US" sz="990" dirty="0"/>
          </a:p>
        </p:txBody>
      </p:sp>
      <p:sp>
        <p:nvSpPr>
          <p:cNvPr id="17" name="Text 14"/>
          <p:cNvSpPr/>
          <p:nvPr/>
        </p:nvSpPr>
        <p:spPr>
          <a:xfrm>
            <a:off x="2294288" y="2873936"/>
            <a:ext cx="2231278"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More flexible and customizable</a:t>
            </a:r>
            <a:endParaRPr lang="en-US" sz="990" dirty="0"/>
          </a:p>
        </p:txBody>
      </p:sp>
      <p:sp>
        <p:nvSpPr>
          <p:cNvPr id="18" name="Text 15"/>
          <p:cNvSpPr/>
          <p:nvPr/>
        </p:nvSpPr>
        <p:spPr>
          <a:xfrm>
            <a:off x="285750" y="3371571"/>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Code Comparison</a:t>
            </a:r>
            <a:endParaRPr lang="en-US" sz="1125" dirty="0"/>
          </a:p>
        </p:txBody>
      </p:sp>
      <p:sp>
        <p:nvSpPr>
          <p:cNvPr id="19" name="Text 16"/>
          <p:cNvSpPr/>
          <p:nvPr/>
        </p:nvSpPr>
        <p:spPr>
          <a:xfrm>
            <a:off x="407194" y="3807340"/>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Button Example</a:t>
            </a:r>
            <a:endParaRPr lang="en-US" sz="1013" dirty="0"/>
          </a:p>
        </p:txBody>
      </p:sp>
      <p:sp>
        <p:nvSpPr>
          <p:cNvPr id="20" name="Text 17"/>
          <p:cNvSpPr/>
          <p:nvPr/>
        </p:nvSpPr>
        <p:spPr>
          <a:xfrm>
            <a:off x="407194" y="4064515"/>
            <a:ext cx="4000500"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Bootstrap:</a:t>
            </a:r>
            <a:endParaRPr lang="en-US" sz="990" dirty="0"/>
          </a:p>
        </p:txBody>
      </p:sp>
      <p:sp>
        <p:nvSpPr>
          <p:cNvPr id="21" name="Shape 18"/>
          <p:cNvSpPr/>
          <p:nvPr/>
        </p:nvSpPr>
        <p:spPr>
          <a:xfrm>
            <a:off x="407194" y="4372840"/>
            <a:ext cx="3929063" cy="429769"/>
          </a:xfrm>
          <a:prstGeom prst="rect">
            <a:avLst/>
          </a:prstGeom>
          <a:solidFill>
            <a:srgbClr val="F8F8F8"/>
          </a:solidFill>
          <a:ln w="99">
            <a:solidFill>
              <a:srgbClr val="DDDDDD"/>
            </a:solidFill>
            <a:prstDash val="solid"/>
          </a:ln>
        </p:spPr>
        <p:txBody>
          <a:bodyPr/>
          <a:lstStyle/>
          <a:p>
            <a:endParaRPr lang="en-US"/>
          </a:p>
        </p:txBody>
      </p:sp>
      <p:sp>
        <p:nvSpPr>
          <p:cNvPr id="22" name="Text 19"/>
          <p:cNvSpPr/>
          <p:nvPr/>
        </p:nvSpPr>
        <p:spPr>
          <a:xfrm>
            <a:off x="514350" y="4528217"/>
            <a:ext cx="2972553" cy="116086"/>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&lt;button class="btn btn-primary"&gt;Button&lt;/button&gt;</a:t>
            </a:r>
            <a:endParaRPr lang="en-US" sz="810" dirty="0"/>
          </a:p>
        </p:txBody>
      </p:sp>
      <p:sp>
        <p:nvSpPr>
          <p:cNvPr id="23" name="Text 20"/>
          <p:cNvSpPr/>
          <p:nvPr/>
        </p:nvSpPr>
        <p:spPr>
          <a:xfrm>
            <a:off x="407194" y="4902622"/>
            <a:ext cx="4000500"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Tailwind:</a:t>
            </a:r>
            <a:endParaRPr lang="en-US" sz="990" dirty="0"/>
          </a:p>
        </p:txBody>
      </p:sp>
      <p:sp>
        <p:nvSpPr>
          <p:cNvPr id="24" name="Shape 21"/>
          <p:cNvSpPr/>
          <p:nvPr/>
        </p:nvSpPr>
        <p:spPr>
          <a:xfrm>
            <a:off x="407194" y="5210947"/>
            <a:ext cx="3929063" cy="1234446"/>
          </a:xfrm>
          <a:prstGeom prst="rect">
            <a:avLst/>
          </a:prstGeom>
          <a:solidFill>
            <a:srgbClr val="F8F8F8"/>
          </a:solidFill>
          <a:ln w="99">
            <a:solidFill>
              <a:srgbClr val="DDDDDD"/>
            </a:solidFill>
            <a:prstDash val="solid"/>
          </a:ln>
        </p:spPr>
        <p:txBody>
          <a:bodyPr/>
          <a:lstStyle/>
          <a:p>
            <a:endParaRPr lang="en-US"/>
          </a:p>
        </p:txBody>
      </p:sp>
      <p:sp>
        <p:nvSpPr>
          <p:cNvPr id="25" name="Text 22"/>
          <p:cNvSpPr/>
          <p:nvPr/>
        </p:nvSpPr>
        <p:spPr>
          <a:xfrm>
            <a:off x="514350" y="5366324"/>
            <a:ext cx="2849101" cy="92076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&lt;button class="bg-blue-500 hover:bg-blue-700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text-white font-bold py-2 px-4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rounded"&gt;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Button</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&lt;/button&gt;</a:t>
            </a:r>
            <a:endParaRPr lang="en-US" sz="810" dirty="0"/>
          </a:p>
        </p:txBody>
      </p:sp>
      <p:sp>
        <p:nvSpPr>
          <p:cNvPr id="26" name="Text 23"/>
          <p:cNvSpPr/>
          <p:nvPr/>
        </p:nvSpPr>
        <p:spPr>
          <a:xfrm>
            <a:off x="468630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Pros and Cons</a:t>
            </a:r>
            <a:endParaRPr lang="en-US" sz="1125" dirty="0"/>
          </a:p>
        </p:txBody>
      </p:sp>
      <p:sp>
        <p:nvSpPr>
          <p:cNvPr id="27" name="Text 24"/>
          <p:cNvSpPr/>
          <p:nvPr/>
        </p:nvSpPr>
        <p:spPr>
          <a:xfrm>
            <a:off x="480774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Bootstrap Pros:</a:t>
            </a:r>
            <a:endParaRPr lang="en-US" sz="1013" dirty="0"/>
          </a:p>
        </p:txBody>
      </p:sp>
      <p:sp>
        <p:nvSpPr>
          <p:cNvPr id="28" name="Text 25"/>
          <p:cNvSpPr/>
          <p:nvPr/>
        </p:nvSpPr>
        <p:spPr>
          <a:xfrm>
            <a:off x="4979194" y="1635919"/>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Quick prototyping with pre-built components</a:t>
            </a:r>
            <a:endParaRPr lang="en-US" sz="990" dirty="0"/>
          </a:p>
        </p:txBody>
      </p:sp>
      <p:sp>
        <p:nvSpPr>
          <p:cNvPr id="29" name="Text 26"/>
          <p:cNvSpPr/>
          <p:nvPr/>
        </p:nvSpPr>
        <p:spPr>
          <a:xfrm>
            <a:off x="4979194" y="1837088"/>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Consistent design out of the box</a:t>
            </a:r>
            <a:endParaRPr lang="en-US" sz="990" dirty="0"/>
          </a:p>
        </p:txBody>
      </p:sp>
      <p:sp>
        <p:nvSpPr>
          <p:cNvPr id="30" name="Text 27"/>
          <p:cNvSpPr/>
          <p:nvPr/>
        </p:nvSpPr>
        <p:spPr>
          <a:xfrm>
            <a:off x="4979194" y="2038257"/>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Extensive documentation and community support</a:t>
            </a:r>
            <a:endParaRPr lang="en-US" sz="990" dirty="0"/>
          </a:p>
        </p:txBody>
      </p:sp>
      <p:sp>
        <p:nvSpPr>
          <p:cNvPr id="31" name="Text 28"/>
          <p:cNvSpPr/>
          <p:nvPr/>
        </p:nvSpPr>
        <p:spPr>
          <a:xfrm>
            <a:off x="4979194" y="2239426"/>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Less HTML markup for common components</a:t>
            </a:r>
            <a:endParaRPr lang="en-US" sz="990" dirty="0"/>
          </a:p>
        </p:txBody>
      </p:sp>
      <p:sp>
        <p:nvSpPr>
          <p:cNvPr id="32" name="Text 29"/>
          <p:cNvSpPr/>
          <p:nvPr/>
        </p:nvSpPr>
        <p:spPr>
          <a:xfrm>
            <a:off x="4979194" y="2440595"/>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Easier for beginners</a:t>
            </a:r>
            <a:endParaRPr lang="en-US" sz="990" dirty="0"/>
          </a:p>
        </p:txBody>
      </p:sp>
      <p:sp>
        <p:nvSpPr>
          <p:cNvPr id="33" name="Text 30"/>
          <p:cNvSpPr/>
          <p:nvPr/>
        </p:nvSpPr>
        <p:spPr>
          <a:xfrm>
            <a:off x="4807744" y="2998952"/>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Bootstrap Cons:</a:t>
            </a:r>
            <a:endParaRPr lang="en-US" sz="1013" dirty="0"/>
          </a:p>
        </p:txBody>
      </p:sp>
      <p:sp>
        <p:nvSpPr>
          <p:cNvPr id="34" name="Text 31"/>
          <p:cNvSpPr/>
          <p:nvPr/>
        </p:nvSpPr>
        <p:spPr>
          <a:xfrm>
            <a:off x="4979194" y="3256127"/>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Opinionated design is harder to customize</a:t>
            </a:r>
            <a:endParaRPr lang="en-US" sz="990" dirty="0"/>
          </a:p>
        </p:txBody>
      </p:sp>
      <p:sp>
        <p:nvSpPr>
          <p:cNvPr id="35" name="Text 32"/>
          <p:cNvSpPr/>
          <p:nvPr/>
        </p:nvSpPr>
        <p:spPr>
          <a:xfrm>
            <a:off x="4979194" y="3457296"/>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Heavier file size if using all components</a:t>
            </a:r>
            <a:endParaRPr lang="en-US" sz="990" dirty="0"/>
          </a:p>
        </p:txBody>
      </p:sp>
      <p:sp>
        <p:nvSpPr>
          <p:cNvPr id="36" name="Text 33"/>
          <p:cNvSpPr/>
          <p:nvPr/>
        </p:nvSpPr>
        <p:spPr>
          <a:xfrm>
            <a:off x="4979194" y="3658465"/>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Websites can look "bootstrapy"</a:t>
            </a:r>
            <a:endParaRPr lang="en-US" sz="990" dirty="0"/>
          </a:p>
        </p:txBody>
      </p:sp>
      <p:sp>
        <p:nvSpPr>
          <p:cNvPr id="37" name="Text 34"/>
          <p:cNvSpPr/>
          <p:nvPr/>
        </p:nvSpPr>
        <p:spPr>
          <a:xfrm>
            <a:off x="4979194" y="3859634"/>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Requires JavaScript for some components</a:t>
            </a:r>
            <a:endParaRPr lang="en-US" sz="990" dirty="0"/>
          </a:p>
        </p:txBody>
      </p:sp>
      <p:sp>
        <p:nvSpPr>
          <p:cNvPr id="38" name="Text 35"/>
          <p:cNvSpPr/>
          <p:nvPr/>
        </p:nvSpPr>
        <p:spPr>
          <a:xfrm>
            <a:off x="4807744" y="4417991"/>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Tailwind Pros:</a:t>
            </a:r>
            <a:endParaRPr lang="en-US" sz="1013" dirty="0"/>
          </a:p>
        </p:txBody>
      </p:sp>
      <p:sp>
        <p:nvSpPr>
          <p:cNvPr id="39" name="Text 36"/>
          <p:cNvSpPr/>
          <p:nvPr/>
        </p:nvSpPr>
        <p:spPr>
          <a:xfrm>
            <a:off x="4979194" y="4675166"/>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Highly customizable</a:t>
            </a:r>
            <a:endParaRPr lang="en-US" sz="990" dirty="0"/>
          </a:p>
        </p:txBody>
      </p:sp>
      <p:sp>
        <p:nvSpPr>
          <p:cNvPr id="40" name="Text 37"/>
          <p:cNvSpPr/>
          <p:nvPr/>
        </p:nvSpPr>
        <p:spPr>
          <a:xfrm>
            <a:off x="4979194" y="4876335"/>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No unnecessary CSS</a:t>
            </a:r>
            <a:endParaRPr lang="en-US" sz="990" dirty="0"/>
          </a:p>
        </p:txBody>
      </p:sp>
      <p:sp>
        <p:nvSpPr>
          <p:cNvPr id="41" name="Text 38"/>
          <p:cNvSpPr/>
          <p:nvPr/>
        </p:nvSpPr>
        <p:spPr>
          <a:xfrm>
            <a:off x="4979194" y="5077504"/>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Consistent design system</a:t>
            </a:r>
            <a:endParaRPr lang="en-US" sz="990" dirty="0"/>
          </a:p>
        </p:txBody>
      </p:sp>
      <p:sp>
        <p:nvSpPr>
          <p:cNvPr id="42" name="Text 39"/>
          <p:cNvSpPr/>
          <p:nvPr/>
        </p:nvSpPr>
        <p:spPr>
          <a:xfrm>
            <a:off x="4979194" y="5278673"/>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Responsive design built-in</a:t>
            </a:r>
            <a:endParaRPr lang="en-US" sz="990" dirty="0"/>
          </a:p>
        </p:txBody>
      </p:sp>
      <p:sp>
        <p:nvSpPr>
          <p:cNvPr id="43" name="Text 40"/>
          <p:cNvSpPr/>
          <p:nvPr/>
        </p:nvSpPr>
        <p:spPr>
          <a:xfrm>
            <a:off x="4979194" y="5479842"/>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No need to write custom CSS</a:t>
            </a:r>
            <a:endParaRPr lang="en-US" sz="990" dirty="0"/>
          </a:p>
        </p:txBody>
      </p:sp>
      <p:sp>
        <p:nvSpPr>
          <p:cNvPr id="44" name="Text 41"/>
          <p:cNvSpPr/>
          <p:nvPr/>
        </p:nvSpPr>
        <p:spPr>
          <a:xfrm>
            <a:off x="4979194" y="5681011"/>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Smaller file size in production (with PurgeCSS)</a:t>
            </a:r>
            <a:endParaRPr lang="en-US" sz="990" dirty="0"/>
          </a:p>
        </p:txBody>
      </p:sp>
      <p:sp>
        <p:nvSpPr>
          <p:cNvPr id="45" name="Text 42"/>
          <p:cNvSpPr/>
          <p:nvPr/>
        </p:nvSpPr>
        <p:spPr>
          <a:xfrm>
            <a:off x="4807744" y="6239368"/>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Tailwind Cons:</a:t>
            </a:r>
            <a:endParaRPr lang="en-US" sz="1013" dirty="0"/>
          </a:p>
        </p:txBody>
      </p:sp>
      <p:sp>
        <p:nvSpPr>
          <p:cNvPr id="46" name="Text 43"/>
          <p:cNvSpPr/>
          <p:nvPr/>
        </p:nvSpPr>
        <p:spPr>
          <a:xfrm>
            <a:off x="4979194" y="6496543"/>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Steeper learning curve</a:t>
            </a:r>
            <a:endParaRPr lang="en-US" sz="990" dirty="0"/>
          </a:p>
        </p:txBody>
      </p:sp>
      <p:sp>
        <p:nvSpPr>
          <p:cNvPr id="47" name="Text 44"/>
          <p:cNvSpPr/>
          <p:nvPr/>
        </p:nvSpPr>
        <p:spPr>
          <a:xfrm>
            <a:off x="4979194" y="6697712"/>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HTML can become verbose</a:t>
            </a:r>
            <a:endParaRPr lang="en-US" sz="990" dirty="0"/>
          </a:p>
        </p:txBody>
      </p:sp>
      <p:sp>
        <p:nvSpPr>
          <p:cNvPr id="48" name="Text 45"/>
          <p:cNvSpPr/>
          <p:nvPr/>
        </p:nvSpPr>
        <p:spPr>
          <a:xfrm>
            <a:off x="4979194" y="6898881"/>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No pre-built components</a:t>
            </a:r>
            <a:endParaRPr lang="en-US" sz="990" dirty="0"/>
          </a:p>
        </p:txBody>
      </p:sp>
      <p:sp>
        <p:nvSpPr>
          <p:cNvPr id="49" name="Text 46"/>
          <p:cNvSpPr/>
          <p:nvPr/>
        </p:nvSpPr>
        <p:spPr>
          <a:xfrm>
            <a:off x="4979194" y="7100050"/>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Requires build step for optimal performance</a:t>
            </a:r>
            <a:endParaRPr lang="en-US" sz="990" dirty="0"/>
          </a:p>
        </p:txBody>
      </p:sp>
      <p:sp>
        <p:nvSpPr>
          <p:cNvPr id="50" name="Text 47"/>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51" name="Text 48"/>
          <p:cNvSpPr/>
          <p:nvPr/>
        </p:nvSpPr>
        <p:spPr>
          <a:xfrm>
            <a:off x="1086185" y="4865982"/>
            <a:ext cx="1232129"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Bootstrap Documentation</a:t>
            </a:r>
            <a:endParaRPr lang="en-US" sz="810" dirty="0"/>
          </a:p>
        </p:txBody>
      </p:sp>
      <p:sp>
        <p:nvSpPr>
          <p:cNvPr id="52" name="Text 49"/>
          <p:cNvSpPr/>
          <p:nvPr/>
        </p:nvSpPr>
        <p:spPr>
          <a:xfrm>
            <a:off x="2246877" y="4865982"/>
            <a:ext cx="153479"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53" name="Text 50"/>
          <p:cNvSpPr/>
          <p:nvPr/>
        </p:nvSpPr>
        <p:spPr>
          <a:xfrm>
            <a:off x="2328918" y="4865982"/>
            <a:ext cx="1397803"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Tailwind CSS Documentation</a:t>
            </a:r>
            <a:endParaRPr lang="en-US" sz="81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7515811"/>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Practice: Framework Comparison</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Exercise 1: Convert Bootstrap to Tailwind</a:t>
            </a:r>
            <a:endParaRPr lang="en-US" sz="1125" dirty="0"/>
          </a:p>
        </p:txBody>
      </p:sp>
      <p:sp>
        <p:nvSpPr>
          <p:cNvPr id="5" name="Text 2"/>
          <p:cNvSpPr/>
          <p:nvPr/>
        </p:nvSpPr>
        <p:spPr>
          <a:xfrm>
            <a:off x="40719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Bootstrap Button</a:t>
            </a:r>
            <a:endParaRPr lang="en-US" sz="1013" dirty="0"/>
          </a:p>
        </p:txBody>
      </p:sp>
      <p:sp>
        <p:nvSpPr>
          <p:cNvPr id="6" name="Shape 3"/>
          <p:cNvSpPr/>
          <p:nvPr/>
        </p:nvSpPr>
        <p:spPr>
          <a:xfrm>
            <a:off x="407194" y="1685925"/>
            <a:ext cx="3929063" cy="832107"/>
          </a:xfrm>
          <a:prstGeom prst="rect">
            <a:avLst/>
          </a:prstGeom>
          <a:solidFill>
            <a:srgbClr val="F8F8F8"/>
          </a:solidFill>
          <a:ln w="99">
            <a:solidFill>
              <a:srgbClr val="DDDDDD"/>
            </a:solidFill>
            <a:prstDash val="solid"/>
          </a:ln>
        </p:spPr>
        <p:txBody>
          <a:bodyPr/>
          <a:lstStyle/>
          <a:p>
            <a:endParaRPr lang="en-US"/>
          </a:p>
        </p:txBody>
      </p:sp>
      <p:sp>
        <p:nvSpPr>
          <p:cNvPr id="7" name="Text 4"/>
          <p:cNvSpPr/>
          <p:nvPr/>
        </p:nvSpPr>
        <p:spPr>
          <a:xfrm>
            <a:off x="514350" y="1841302"/>
            <a:ext cx="2046656" cy="518424"/>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&lt;button class="btn btn-primary"&gt;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Submit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&lt;/button&gt;</a:t>
            </a:r>
            <a:endParaRPr lang="en-US" sz="810" dirty="0"/>
          </a:p>
        </p:txBody>
      </p:sp>
      <p:sp>
        <p:nvSpPr>
          <p:cNvPr id="8" name="Text 5"/>
          <p:cNvSpPr/>
          <p:nvPr/>
        </p:nvSpPr>
        <p:spPr>
          <a:xfrm>
            <a:off x="407194" y="3025239"/>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Tailwind Equivalent</a:t>
            </a:r>
            <a:endParaRPr lang="en-US" sz="1013" dirty="0"/>
          </a:p>
        </p:txBody>
      </p:sp>
      <p:sp>
        <p:nvSpPr>
          <p:cNvPr id="9" name="Shape 6"/>
          <p:cNvSpPr/>
          <p:nvPr/>
        </p:nvSpPr>
        <p:spPr>
          <a:xfrm>
            <a:off x="407194" y="3332420"/>
            <a:ext cx="3929063" cy="1234446"/>
          </a:xfrm>
          <a:prstGeom prst="rect">
            <a:avLst/>
          </a:prstGeom>
          <a:solidFill>
            <a:srgbClr val="F8F8F8"/>
          </a:solidFill>
          <a:ln w="99">
            <a:solidFill>
              <a:srgbClr val="DDDDDD"/>
            </a:solidFill>
            <a:prstDash val="solid"/>
          </a:ln>
        </p:spPr>
        <p:txBody>
          <a:bodyPr/>
          <a:lstStyle/>
          <a:p>
            <a:endParaRPr lang="en-US"/>
          </a:p>
        </p:txBody>
      </p:sp>
      <p:sp>
        <p:nvSpPr>
          <p:cNvPr id="10" name="Text 7"/>
          <p:cNvSpPr/>
          <p:nvPr/>
        </p:nvSpPr>
        <p:spPr>
          <a:xfrm>
            <a:off x="514350" y="3487796"/>
            <a:ext cx="2849101" cy="92076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&lt;button class="bg-blue-600 hover:bg-blue-700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text-white font-medium py-2 px-4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rounded"&gt;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Submit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&lt;/button&gt;</a:t>
            </a:r>
            <a:endParaRPr lang="en-US" sz="810" dirty="0"/>
          </a:p>
        </p:txBody>
      </p:sp>
      <p:sp>
        <p:nvSpPr>
          <p:cNvPr id="11" name="Text 8"/>
          <p:cNvSpPr/>
          <p:nvPr/>
        </p:nvSpPr>
        <p:spPr>
          <a:xfrm>
            <a:off x="285750" y="4952628"/>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Challenge:</a:t>
            </a:r>
            <a:endParaRPr lang="en-US" sz="1013" dirty="0"/>
          </a:p>
        </p:txBody>
      </p:sp>
      <p:sp>
        <p:nvSpPr>
          <p:cNvPr id="12" name="Text 9"/>
          <p:cNvSpPr/>
          <p:nvPr/>
        </p:nvSpPr>
        <p:spPr>
          <a:xfrm>
            <a:off x="285750" y="5209803"/>
            <a:ext cx="4243388"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Convert this Bootstrap alert to Tailwind CSS:</a:t>
            </a:r>
            <a:endParaRPr lang="en-US" sz="990" dirty="0"/>
          </a:p>
        </p:txBody>
      </p:sp>
      <p:sp>
        <p:nvSpPr>
          <p:cNvPr id="13" name="Shape 10"/>
          <p:cNvSpPr/>
          <p:nvPr/>
        </p:nvSpPr>
        <p:spPr>
          <a:xfrm>
            <a:off x="407194" y="5753872"/>
            <a:ext cx="3929063" cy="1033276"/>
          </a:xfrm>
          <a:prstGeom prst="rect">
            <a:avLst/>
          </a:prstGeom>
          <a:solidFill>
            <a:srgbClr val="F8F8F8"/>
          </a:solidFill>
          <a:ln w="99">
            <a:solidFill>
              <a:srgbClr val="DDDDDD"/>
            </a:solidFill>
            <a:prstDash val="solid"/>
          </a:ln>
        </p:spPr>
        <p:txBody>
          <a:bodyPr/>
          <a:lstStyle/>
          <a:p>
            <a:endParaRPr lang="en-US"/>
          </a:p>
        </p:txBody>
      </p:sp>
      <p:sp>
        <p:nvSpPr>
          <p:cNvPr id="14" name="Text 11"/>
          <p:cNvSpPr/>
          <p:nvPr/>
        </p:nvSpPr>
        <p:spPr>
          <a:xfrm>
            <a:off x="514350" y="5909249"/>
            <a:ext cx="3281158" cy="719593"/>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&lt;div class="alert alert-success" role="alert"&gt;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This is a success alert with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&lt;a href="#" class="alert-link"&gt;an example link&lt;/a&gt;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&lt;/div&gt;</a:t>
            </a:r>
            <a:endParaRPr lang="en-US" sz="810" dirty="0"/>
          </a:p>
        </p:txBody>
      </p:sp>
      <p:sp>
        <p:nvSpPr>
          <p:cNvPr id="15" name="Text 12"/>
          <p:cNvSpPr/>
          <p:nvPr/>
        </p:nvSpPr>
        <p:spPr>
          <a:xfrm>
            <a:off x="468630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Exercise 2: Build the Same Component in Both Frameworks</a:t>
            </a:r>
            <a:endParaRPr lang="en-US" sz="1125" dirty="0"/>
          </a:p>
        </p:txBody>
      </p:sp>
      <p:sp>
        <p:nvSpPr>
          <p:cNvPr id="16" name="Text 13"/>
          <p:cNvSpPr/>
          <p:nvPr/>
        </p:nvSpPr>
        <p:spPr>
          <a:xfrm>
            <a:off x="480774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Task: Create a Navbar</a:t>
            </a:r>
            <a:endParaRPr lang="en-US" sz="1013" dirty="0"/>
          </a:p>
        </p:txBody>
      </p:sp>
      <p:sp>
        <p:nvSpPr>
          <p:cNvPr id="17" name="Text 14"/>
          <p:cNvSpPr/>
          <p:nvPr/>
        </p:nvSpPr>
        <p:spPr>
          <a:xfrm>
            <a:off x="4807744" y="1635919"/>
            <a:ext cx="4000500"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Create a simple navigation bar with:</a:t>
            </a:r>
            <a:endParaRPr lang="en-US" sz="990" dirty="0"/>
          </a:p>
        </p:txBody>
      </p:sp>
      <p:sp>
        <p:nvSpPr>
          <p:cNvPr id="18" name="Text 15"/>
          <p:cNvSpPr/>
          <p:nvPr/>
        </p:nvSpPr>
        <p:spPr>
          <a:xfrm>
            <a:off x="4979194" y="1837088"/>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Brand/logo on the left</a:t>
            </a:r>
            <a:endParaRPr lang="en-US" sz="990" dirty="0"/>
          </a:p>
        </p:txBody>
      </p:sp>
      <p:sp>
        <p:nvSpPr>
          <p:cNvPr id="19" name="Text 16"/>
          <p:cNvSpPr/>
          <p:nvPr/>
        </p:nvSpPr>
        <p:spPr>
          <a:xfrm>
            <a:off x="4979194" y="2038257"/>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Navigation links on the right</a:t>
            </a:r>
            <a:endParaRPr lang="en-US" sz="990" dirty="0"/>
          </a:p>
        </p:txBody>
      </p:sp>
      <p:sp>
        <p:nvSpPr>
          <p:cNvPr id="20" name="Text 17"/>
          <p:cNvSpPr/>
          <p:nvPr/>
        </p:nvSpPr>
        <p:spPr>
          <a:xfrm>
            <a:off x="4979194" y="2239426"/>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Responsive behavior (collapses on mobile)</a:t>
            </a:r>
            <a:endParaRPr lang="en-US" sz="990" dirty="0"/>
          </a:p>
        </p:txBody>
      </p:sp>
      <p:sp>
        <p:nvSpPr>
          <p:cNvPr id="21" name="Text 18"/>
          <p:cNvSpPr/>
          <p:nvPr/>
        </p:nvSpPr>
        <p:spPr>
          <a:xfrm>
            <a:off x="4979194" y="2440595"/>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Active state for current page</a:t>
            </a:r>
            <a:endParaRPr lang="en-US" sz="990" dirty="0"/>
          </a:p>
        </p:txBody>
      </p:sp>
      <p:sp>
        <p:nvSpPr>
          <p:cNvPr id="22" name="Text 19"/>
          <p:cNvSpPr/>
          <p:nvPr/>
        </p:nvSpPr>
        <p:spPr>
          <a:xfrm>
            <a:off x="4686300" y="2934658"/>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Exercise 3: Customize Components</a:t>
            </a:r>
            <a:endParaRPr lang="en-US" sz="1125" dirty="0"/>
          </a:p>
        </p:txBody>
      </p:sp>
      <p:sp>
        <p:nvSpPr>
          <p:cNvPr id="23" name="Text 20"/>
          <p:cNvSpPr/>
          <p:nvPr/>
        </p:nvSpPr>
        <p:spPr>
          <a:xfrm>
            <a:off x="4807744" y="3370427"/>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Task: Create a Custom Card</a:t>
            </a:r>
            <a:endParaRPr lang="en-US" sz="1013" dirty="0"/>
          </a:p>
        </p:txBody>
      </p:sp>
      <p:sp>
        <p:nvSpPr>
          <p:cNvPr id="24" name="Text 21"/>
          <p:cNvSpPr/>
          <p:nvPr/>
        </p:nvSpPr>
        <p:spPr>
          <a:xfrm>
            <a:off x="4807744" y="3627602"/>
            <a:ext cx="4000500"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Create a card component with:</a:t>
            </a:r>
            <a:endParaRPr lang="en-US" sz="990" dirty="0"/>
          </a:p>
        </p:txBody>
      </p:sp>
      <p:sp>
        <p:nvSpPr>
          <p:cNvPr id="25" name="Text 22"/>
          <p:cNvSpPr/>
          <p:nvPr/>
        </p:nvSpPr>
        <p:spPr>
          <a:xfrm>
            <a:off x="4979194" y="3828771"/>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Custom border radius</a:t>
            </a:r>
            <a:endParaRPr lang="en-US" sz="990" dirty="0"/>
          </a:p>
        </p:txBody>
      </p:sp>
      <p:sp>
        <p:nvSpPr>
          <p:cNvPr id="26" name="Text 23"/>
          <p:cNvSpPr/>
          <p:nvPr/>
        </p:nvSpPr>
        <p:spPr>
          <a:xfrm>
            <a:off x="4979194" y="4029940"/>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Custom shadow</a:t>
            </a:r>
            <a:endParaRPr lang="en-US" sz="990" dirty="0"/>
          </a:p>
        </p:txBody>
      </p:sp>
      <p:sp>
        <p:nvSpPr>
          <p:cNvPr id="27" name="Text 24"/>
          <p:cNvSpPr/>
          <p:nvPr/>
        </p:nvSpPr>
        <p:spPr>
          <a:xfrm>
            <a:off x="4979194" y="4231109"/>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Custom background color</a:t>
            </a:r>
            <a:endParaRPr lang="en-US" sz="990" dirty="0"/>
          </a:p>
        </p:txBody>
      </p:sp>
      <p:sp>
        <p:nvSpPr>
          <p:cNvPr id="28" name="Text 25"/>
          <p:cNvSpPr/>
          <p:nvPr/>
        </p:nvSpPr>
        <p:spPr>
          <a:xfrm>
            <a:off x="4979194" y="4432278"/>
            <a:ext cx="3829050"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Custom hover effect</a:t>
            </a:r>
            <a:endParaRPr lang="en-US" sz="990" dirty="0"/>
          </a:p>
        </p:txBody>
      </p:sp>
      <p:sp>
        <p:nvSpPr>
          <p:cNvPr id="29" name="Text 26"/>
          <p:cNvSpPr/>
          <p:nvPr/>
        </p:nvSpPr>
        <p:spPr>
          <a:xfrm>
            <a:off x="4807744" y="4690597"/>
            <a:ext cx="4000500"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Implement this in both Bootstrap (using custom CSS) and Tailwind, then compare the approaches.</a:t>
            </a:r>
            <a:endParaRPr lang="en-US" sz="990" dirty="0"/>
          </a:p>
        </p:txBody>
      </p:sp>
      <p:sp>
        <p:nvSpPr>
          <p:cNvPr id="30" name="Shape 27"/>
          <p:cNvSpPr/>
          <p:nvPr/>
        </p:nvSpPr>
        <p:spPr>
          <a:xfrm>
            <a:off x="4686300" y="5385829"/>
            <a:ext cx="4171950" cy="1492765"/>
          </a:xfrm>
          <a:prstGeom prst="rect">
            <a:avLst/>
          </a:prstGeom>
          <a:solidFill>
            <a:srgbClr val="F3F4F6"/>
          </a:solidFill>
          <a:ln/>
        </p:spPr>
        <p:txBody>
          <a:bodyPr/>
          <a:lstStyle/>
          <a:p>
            <a:endParaRPr lang="en-US"/>
          </a:p>
        </p:txBody>
      </p:sp>
      <p:sp>
        <p:nvSpPr>
          <p:cNvPr id="31" name="Text 28"/>
          <p:cNvSpPr/>
          <p:nvPr/>
        </p:nvSpPr>
        <p:spPr>
          <a:xfrm>
            <a:off x="4800600" y="5500129"/>
            <a:ext cx="4014788"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Discussion Points:</a:t>
            </a:r>
            <a:endParaRPr lang="en-US" sz="990" dirty="0"/>
          </a:p>
        </p:txBody>
      </p:sp>
      <p:sp>
        <p:nvSpPr>
          <p:cNvPr id="32" name="Text 29"/>
          <p:cNvSpPr/>
          <p:nvPr/>
        </p:nvSpPr>
        <p:spPr>
          <a:xfrm>
            <a:off x="4972050" y="5758449"/>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Which framework was easier to work with?</a:t>
            </a:r>
            <a:endParaRPr lang="en-US" sz="990" dirty="0"/>
          </a:p>
        </p:txBody>
      </p:sp>
      <p:sp>
        <p:nvSpPr>
          <p:cNvPr id="33" name="Text 30"/>
          <p:cNvSpPr/>
          <p:nvPr/>
        </p:nvSpPr>
        <p:spPr>
          <a:xfrm>
            <a:off x="4972050" y="5959618"/>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Which approach resulted in cleaner code?</a:t>
            </a:r>
            <a:endParaRPr lang="en-US" sz="990" dirty="0"/>
          </a:p>
        </p:txBody>
      </p:sp>
      <p:sp>
        <p:nvSpPr>
          <p:cNvPr id="34" name="Text 31"/>
          <p:cNvSpPr/>
          <p:nvPr/>
        </p:nvSpPr>
        <p:spPr>
          <a:xfrm>
            <a:off x="4972050" y="6160787"/>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Which approach was more flexible?</a:t>
            </a:r>
            <a:endParaRPr lang="en-US" sz="990" dirty="0"/>
          </a:p>
        </p:txBody>
      </p:sp>
      <p:sp>
        <p:nvSpPr>
          <p:cNvPr id="35" name="Text 32"/>
          <p:cNvSpPr/>
          <p:nvPr/>
        </p:nvSpPr>
        <p:spPr>
          <a:xfrm>
            <a:off x="4972050" y="6361956"/>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Which approach would be better for a large project?</a:t>
            </a:r>
            <a:endParaRPr lang="en-US" sz="990" dirty="0"/>
          </a:p>
        </p:txBody>
      </p:sp>
      <p:sp>
        <p:nvSpPr>
          <p:cNvPr id="36" name="Text 33"/>
          <p:cNvSpPr/>
          <p:nvPr/>
        </p:nvSpPr>
        <p:spPr>
          <a:xfrm>
            <a:off x="4972050" y="6563125"/>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Which approach would be better for a team?</a:t>
            </a:r>
            <a:endParaRPr lang="en-US" sz="990" dirty="0"/>
          </a:p>
        </p:txBody>
      </p:sp>
      <p:sp>
        <p:nvSpPr>
          <p:cNvPr id="37" name="Text 34"/>
          <p:cNvSpPr/>
          <p:nvPr/>
        </p:nvSpPr>
        <p:spPr>
          <a:xfrm>
            <a:off x="285750" y="4865982"/>
            <a:ext cx="870003"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38" name="Text 35"/>
          <p:cNvSpPr/>
          <p:nvPr/>
        </p:nvSpPr>
        <p:spPr>
          <a:xfrm>
            <a:off x="1084315" y="4865982"/>
            <a:ext cx="1934812"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Tailwind CSS - Utility-First Fundamentals</a:t>
            </a:r>
            <a:endParaRPr lang="en-US" sz="810" dirty="0"/>
          </a:p>
        </p:txBody>
      </p:sp>
      <p:sp>
        <p:nvSpPr>
          <p:cNvPr id="39" name="Text 36"/>
          <p:cNvSpPr/>
          <p:nvPr/>
        </p:nvSpPr>
        <p:spPr>
          <a:xfrm>
            <a:off x="2947690"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40" name="Text 37"/>
          <p:cNvSpPr/>
          <p:nvPr/>
        </p:nvSpPr>
        <p:spPr>
          <a:xfrm>
            <a:off x="3031573" y="4865982"/>
            <a:ext cx="1089003"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Bootstrap - Customize</a:t>
            </a:r>
            <a:endParaRPr lang="en-US" sz="8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6434537"/>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Introduction to CSS3</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What is CSS?</a:t>
            </a:r>
            <a:endParaRPr lang="en-US" sz="1125" dirty="0"/>
          </a:p>
        </p:txBody>
      </p:sp>
      <p:sp>
        <p:nvSpPr>
          <p:cNvPr id="5" name="Text 2"/>
          <p:cNvSpPr/>
          <p:nvPr/>
        </p:nvSpPr>
        <p:spPr>
          <a:xfrm>
            <a:off x="285750" y="1257300"/>
            <a:ext cx="4243388"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CSS (Cascading Style Sheets) is a style sheet language used for describing the presentation of a document written in HTML.</a:t>
            </a:r>
            <a:endParaRPr lang="en-US" sz="990" dirty="0"/>
          </a:p>
        </p:txBody>
      </p:sp>
      <p:sp>
        <p:nvSpPr>
          <p:cNvPr id="6" name="Text 3"/>
          <p:cNvSpPr/>
          <p:nvPr/>
        </p:nvSpPr>
        <p:spPr>
          <a:xfrm>
            <a:off x="285750" y="1831088"/>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Evolution of CSS</a:t>
            </a:r>
            <a:endParaRPr lang="en-US" sz="1013" dirty="0"/>
          </a:p>
        </p:txBody>
      </p:sp>
      <p:sp>
        <p:nvSpPr>
          <p:cNvPr id="7" name="Text 4"/>
          <p:cNvSpPr/>
          <p:nvPr/>
        </p:nvSpPr>
        <p:spPr>
          <a:xfrm>
            <a:off x="457200" y="2088263"/>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CSS1 (1996): Basic styling capabilities</a:t>
            </a:r>
            <a:endParaRPr lang="en-US" sz="990" dirty="0"/>
          </a:p>
        </p:txBody>
      </p:sp>
      <p:sp>
        <p:nvSpPr>
          <p:cNvPr id="8" name="Text 5"/>
          <p:cNvSpPr/>
          <p:nvPr/>
        </p:nvSpPr>
        <p:spPr>
          <a:xfrm>
            <a:off x="457200" y="2289432"/>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CSS2 (1998): Added positioning, z-index, media types</a:t>
            </a:r>
            <a:endParaRPr lang="en-US" sz="990" dirty="0"/>
          </a:p>
        </p:txBody>
      </p:sp>
      <p:sp>
        <p:nvSpPr>
          <p:cNvPr id="9" name="Text 6"/>
          <p:cNvSpPr/>
          <p:nvPr/>
        </p:nvSpPr>
        <p:spPr>
          <a:xfrm>
            <a:off x="457200" y="2490601"/>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CSS3 (2001-present): Modular approach with many new features</a:t>
            </a:r>
            <a:endParaRPr lang="en-US" sz="990" dirty="0"/>
          </a:p>
        </p:txBody>
      </p:sp>
      <p:sp>
        <p:nvSpPr>
          <p:cNvPr id="10" name="Text 7"/>
          <p:cNvSpPr/>
          <p:nvPr/>
        </p:nvSpPr>
        <p:spPr>
          <a:xfrm>
            <a:off x="285750" y="2863221"/>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CSS3 Features</a:t>
            </a:r>
            <a:endParaRPr lang="en-US" sz="1013" dirty="0"/>
          </a:p>
        </p:txBody>
      </p:sp>
      <p:sp>
        <p:nvSpPr>
          <p:cNvPr id="11" name="Text 8"/>
          <p:cNvSpPr/>
          <p:nvPr/>
        </p:nvSpPr>
        <p:spPr>
          <a:xfrm>
            <a:off x="457200" y="3120396"/>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Animations and transitions</a:t>
            </a:r>
            <a:endParaRPr lang="en-US" sz="990" dirty="0"/>
          </a:p>
        </p:txBody>
      </p:sp>
      <p:sp>
        <p:nvSpPr>
          <p:cNvPr id="12" name="Text 9"/>
          <p:cNvSpPr/>
          <p:nvPr/>
        </p:nvSpPr>
        <p:spPr>
          <a:xfrm>
            <a:off x="457200" y="3321565"/>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Multiple backgrounds</a:t>
            </a:r>
            <a:endParaRPr lang="en-US" sz="990" dirty="0"/>
          </a:p>
        </p:txBody>
      </p:sp>
      <p:sp>
        <p:nvSpPr>
          <p:cNvPr id="13" name="Text 10"/>
          <p:cNvSpPr/>
          <p:nvPr/>
        </p:nvSpPr>
        <p:spPr>
          <a:xfrm>
            <a:off x="457200" y="3522734"/>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Gradients and shadows</a:t>
            </a:r>
            <a:endParaRPr lang="en-US" sz="990" dirty="0"/>
          </a:p>
        </p:txBody>
      </p:sp>
      <p:sp>
        <p:nvSpPr>
          <p:cNvPr id="14" name="Text 11"/>
          <p:cNvSpPr/>
          <p:nvPr/>
        </p:nvSpPr>
        <p:spPr>
          <a:xfrm>
            <a:off x="457200" y="3723903"/>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Flexbox and Grid layouts</a:t>
            </a:r>
            <a:endParaRPr lang="en-US" sz="990" dirty="0"/>
          </a:p>
        </p:txBody>
      </p:sp>
      <p:sp>
        <p:nvSpPr>
          <p:cNvPr id="15" name="Text 12"/>
          <p:cNvSpPr/>
          <p:nvPr/>
        </p:nvSpPr>
        <p:spPr>
          <a:xfrm>
            <a:off x="457200" y="3925072"/>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Media queries for responsive design</a:t>
            </a:r>
            <a:endParaRPr lang="en-US" sz="990" dirty="0"/>
          </a:p>
        </p:txBody>
      </p:sp>
      <p:sp>
        <p:nvSpPr>
          <p:cNvPr id="16" name="Text 13"/>
          <p:cNvSpPr/>
          <p:nvPr/>
        </p:nvSpPr>
        <p:spPr>
          <a:xfrm>
            <a:off x="468630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How CSS Works with HTML</a:t>
            </a:r>
            <a:endParaRPr lang="en-US" sz="1125" dirty="0"/>
          </a:p>
        </p:txBody>
      </p:sp>
      <p:sp>
        <p:nvSpPr>
          <p:cNvPr id="17" name="Text 14"/>
          <p:cNvSpPr/>
          <p:nvPr/>
        </p:nvSpPr>
        <p:spPr>
          <a:xfrm>
            <a:off x="4686300" y="1257300"/>
            <a:ext cx="4243388"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HTML provides the structure, while CSS provides the styling:</a:t>
            </a:r>
            <a:endParaRPr lang="en-US" sz="990" dirty="0"/>
          </a:p>
        </p:txBody>
      </p:sp>
      <p:sp>
        <p:nvSpPr>
          <p:cNvPr id="18" name="Text 15"/>
          <p:cNvSpPr/>
          <p:nvPr/>
        </p:nvSpPr>
        <p:spPr>
          <a:xfrm>
            <a:off x="4922044" y="2412020"/>
            <a:ext cx="1800225"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HTML (Structure)</a:t>
            </a:r>
            <a:endParaRPr lang="en-US" sz="990" dirty="0"/>
          </a:p>
        </p:txBody>
      </p:sp>
      <p:sp>
        <p:nvSpPr>
          <p:cNvPr id="19" name="Shape 16"/>
          <p:cNvSpPr/>
          <p:nvPr/>
        </p:nvSpPr>
        <p:spPr>
          <a:xfrm>
            <a:off x="4922044" y="2720346"/>
            <a:ext cx="1728788" cy="1033276"/>
          </a:xfrm>
          <a:prstGeom prst="rect">
            <a:avLst/>
          </a:prstGeom>
          <a:solidFill>
            <a:srgbClr val="F8F8F8"/>
          </a:solidFill>
          <a:ln w="99">
            <a:solidFill>
              <a:srgbClr val="DDDDDD"/>
            </a:solidFill>
            <a:prstDash val="solid"/>
          </a:ln>
        </p:spPr>
        <p:txBody>
          <a:bodyPr/>
          <a:lstStyle/>
          <a:p>
            <a:endParaRPr lang="en-US"/>
          </a:p>
        </p:txBody>
      </p:sp>
      <p:sp>
        <p:nvSpPr>
          <p:cNvPr id="20" name="Text 17"/>
          <p:cNvSpPr/>
          <p:nvPr/>
        </p:nvSpPr>
        <p:spPr>
          <a:xfrm>
            <a:off x="5029200" y="2882866"/>
            <a:ext cx="1861477" cy="719593"/>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&lt;h1&gt;Hello World&lt;/h1&gt;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&lt;p&gt;This is a paragraph.&lt;/p&gt;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&lt;/div&gt;</a:t>
            </a:r>
            <a:endParaRPr lang="en-US" sz="810" dirty="0"/>
          </a:p>
        </p:txBody>
      </p:sp>
      <p:sp>
        <p:nvSpPr>
          <p:cNvPr id="21" name="Text 18"/>
          <p:cNvSpPr/>
          <p:nvPr/>
        </p:nvSpPr>
        <p:spPr>
          <a:xfrm>
            <a:off x="6886575" y="1808513"/>
            <a:ext cx="1807369"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CSS (Presentation)</a:t>
            </a:r>
            <a:endParaRPr lang="en-US" sz="990" dirty="0"/>
          </a:p>
        </p:txBody>
      </p:sp>
      <p:sp>
        <p:nvSpPr>
          <p:cNvPr id="22" name="Shape 19"/>
          <p:cNvSpPr/>
          <p:nvPr/>
        </p:nvSpPr>
        <p:spPr>
          <a:xfrm>
            <a:off x="6886575" y="2412021"/>
            <a:ext cx="1735931" cy="1578490"/>
          </a:xfrm>
          <a:prstGeom prst="rect">
            <a:avLst/>
          </a:prstGeom>
          <a:solidFill>
            <a:srgbClr val="F8F8F8"/>
          </a:solidFill>
          <a:ln w="99">
            <a:solidFill>
              <a:srgbClr val="DDDDDD"/>
            </a:solidFill>
            <a:prstDash val="solid"/>
          </a:ln>
        </p:spPr>
        <p:txBody>
          <a:bodyPr/>
          <a:lstStyle/>
          <a:p>
            <a:endParaRPr lang="en-US"/>
          </a:p>
        </p:txBody>
      </p:sp>
      <p:sp>
        <p:nvSpPr>
          <p:cNvPr id="23" name="Text 20"/>
          <p:cNvSpPr/>
          <p:nvPr/>
        </p:nvSpPr>
        <p:spPr>
          <a:xfrm>
            <a:off x="6993731" y="2272215"/>
            <a:ext cx="1799751" cy="1926608"/>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div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background-color: #f0f0f0;</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padding: 20px;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h1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color: blue;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p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font-size: 16px;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24" name="Text 21"/>
          <p:cNvSpPr/>
          <p:nvPr/>
        </p:nvSpPr>
        <p:spPr>
          <a:xfrm>
            <a:off x="4686300" y="4857192"/>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Browser Rendering Process</a:t>
            </a:r>
            <a:endParaRPr lang="en-US" sz="1013" dirty="0"/>
          </a:p>
        </p:txBody>
      </p:sp>
      <p:sp>
        <p:nvSpPr>
          <p:cNvPr id="25" name="Text 22"/>
          <p:cNvSpPr/>
          <p:nvPr/>
        </p:nvSpPr>
        <p:spPr>
          <a:xfrm>
            <a:off x="4857750" y="5114367"/>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Browser loads HTML (creates DOM)</a:t>
            </a:r>
            <a:endParaRPr lang="en-US" sz="990" dirty="0"/>
          </a:p>
        </p:txBody>
      </p:sp>
      <p:sp>
        <p:nvSpPr>
          <p:cNvPr id="26" name="Text 23"/>
          <p:cNvSpPr/>
          <p:nvPr/>
        </p:nvSpPr>
        <p:spPr>
          <a:xfrm>
            <a:off x="4857750" y="5315536"/>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Browser loads CSS (creates CSSOM)</a:t>
            </a:r>
            <a:endParaRPr lang="en-US" sz="990" dirty="0"/>
          </a:p>
        </p:txBody>
      </p:sp>
      <p:sp>
        <p:nvSpPr>
          <p:cNvPr id="27" name="Text 24"/>
          <p:cNvSpPr/>
          <p:nvPr/>
        </p:nvSpPr>
        <p:spPr>
          <a:xfrm>
            <a:off x="4857750" y="5516705"/>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DOM + CSSOM = Render Tree</a:t>
            </a:r>
            <a:endParaRPr lang="en-US" sz="990" dirty="0"/>
          </a:p>
        </p:txBody>
      </p:sp>
      <p:sp>
        <p:nvSpPr>
          <p:cNvPr id="28" name="Text 25"/>
          <p:cNvSpPr/>
          <p:nvPr/>
        </p:nvSpPr>
        <p:spPr>
          <a:xfrm>
            <a:off x="4857750" y="5717874"/>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Layout calculation (sizing and positioning)</a:t>
            </a:r>
            <a:endParaRPr lang="en-US" sz="990" dirty="0"/>
          </a:p>
        </p:txBody>
      </p:sp>
      <p:sp>
        <p:nvSpPr>
          <p:cNvPr id="29" name="Text 26"/>
          <p:cNvSpPr/>
          <p:nvPr/>
        </p:nvSpPr>
        <p:spPr>
          <a:xfrm>
            <a:off x="4857750" y="5919043"/>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Painting the page</a:t>
            </a:r>
            <a:endParaRPr lang="en-US" sz="990" dirty="0"/>
          </a:p>
        </p:txBody>
      </p:sp>
      <p:sp>
        <p:nvSpPr>
          <p:cNvPr id="30" name="Text 27"/>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31" name="Text 28"/>
          <p:cNvSpPr/>
          <p:nvPr/>
        </p:nvSpPr>
        <p:spPr>
          <a:xfrm>
            <a:off x="1086185" y="4865982"/>
            <a:ext cx="1109737"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MDN Web Docs - CSS</a:t>
            </a:r>
            <a:endParaRPr lang="en-US" sz="810" dirty="0"/>
          </a:p>
        </p:txBody>
      </p:sp>
      <p:sp>
        <p:nvSpPr>
          <p:cNvPr id="32" name="Text 29"/>
          <p:cNvSpPr/>
          <p:nvPr/>
        </p:nvSpPr>
        <p:spPr>
          <a:xfrm>
            <a:off x="2124484"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33" name="Text 30"/>
          <p:cNvSpPr/>
          <p:nvPr/>
        </p:nvSpPr>
        <p:spPr>
          <a:xfrm>
            <a:off x="2208368" y="4865982"/>
            <a:ext cx="1070056"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Web.dev - Learn CSS</a:t>
            </a:r>
            <a:endParaRPr lang="en-US" sz="81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8440508"/>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Final Assessment</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Comprehensive Quiz</a:t>
            </a:r>
            <a:endParaRPr lang="en-US" sz="1125" dirty="0"/>
          </a:p>
        </p:txBody>
      </p:sp>
      <p:sp>
        <p:nvSpPr>
          <p:cNvPr id="5" name="Text 2"/>
          <p:cNvSpPr/>
          <p:nvPr/>
        </p:nvSpPr>
        <p:spPr>
          <a:xfrm>
            <a:off x="407194" y="1378744"/>
            <a:ext cx="4000500" cy="402338"/>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1. What is the main difference between Bootstrap and Tailwind CSS?</a:t>
            </a:r>
            <a:endParaRPr lang="en-US" sz="990" dirty="0"/>
          </a:p>
        </p:txBody>
      </p:sp>
      <p:sp>
        <p:nvSpPr>
          <p:cNvPr id="6" name="Text 3"/>
          <p:cNvSpPr/>
          <p:nvPr/>
        </p:nvSpPr>
        <p:spPr>
          <a:xfrm>
            <a:off x="521494" y="1838232"/>
            <a:ext cx="3886200" cy="603507"/>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Answer: Bootstrap is a component-based framework with pre-designed components, while Tailwind is a utility-first framework that provides low-level utility classes to build custom designs.</a:t>
            </a:r>
            <a:endParaRPr lang="en-US" sz="990" dirty="0"/>
          </a:p>
        </p:txBody>
      </p:sp>
      <p:sp>
        <p:nvSpPr>
          <p:cNvPr id="7" name="Text 4"/>
          <p:cNvSpPr/>
          <p:nvPr/>
        </p:nvSpPr>
        <p:spPr>
          <a:xfrm>
            <a:off x="407194" y="2798927"/>
            <a:ext cx="4000500"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2. How do you create a responsive grid in Tailwind CSS?</a:t>
            </a:r>
            <a:endParaRPr lang="en-US" sz="990" dirty="0"/>
          </a:p>
        </p:txBody>
      </p:sp>
      <p:sp>
        <p:nvSpPr>
          <p:cNvPr id="8" name="Shape 5"/>
          <p:cNvSpPr/>
          <p:nvPr/>
        </p:nvSpPr>
        <p:spPr>
          <a:xfrm>
            <a:off x="521494" y="3107252"/>
            <a:ext cx="3814763" cy="1234446"/>
          </a:xfrm>
          <a:prstGeom prst="rect">
            <a:avLst/>
          </a:prstGeom>
          <a:solidFill>
            <a:srgbClr val="F8F8F8"/>
          </a:solidFill>
          <a:ln w="99">
            <a:solidFill>
              <a:srgbClr val="DDDDDD"/>
            </a:solidFill>
            <a:prstDash val="solid"/>
          </a:ln>
        </p:spPr>
        <p:txBody>
          <a:bodyPr/>
          <a:lstStyle/>
          <a:p>
            <a:endParaRPr lang="en-US"/>
          </a:p>
        </p:txBody>
      </p:sp>
      <p:sp>
        <p:nvSpPr>
          <p:cNvPr id="9" name="Text 6"/>
          <p:cNvSpPr/>
          <p:nvPr/>
        </p:nvSpPr>
        <p:spPr>
          <a:xfrm>
            <a:off x="628650" y="3262629"/>
            <a:ext cx="4145328" cy="92076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&lt;div class="grid grid-cols-1 md:grid-cols-2 lg:grid-cols-3 gap-4"&gt;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&lt;div&gt;Item 1&lt;/div&gt;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&lt;div&gt;Item 2&lt;/div&gt;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&lt;div&gt;Item 3&lt;/div&gt;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&lt;/div&gt;</a:t>
            </a:r>
            <a:endParaRPr lang="en-US" sz="810" dirty="0"/>
          </a:p>
        </p:txBody>
      </p:sp>
      <p:sp>
        <p:nvSpPr>
          <p:cNvPr id="10" name="Text 7"/>
          <p:cNvSpPr/>
          <p:nvPr/>
        </p:nvSpPr>
        <p:spPr>
          <a:xfrm>
            <a:off x="407194" y="4791754"/>
            <a:ext cx="4000500"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3. What is the purpose of utility classes in Tailwind?</a:t>
            </a:r>
            <a:endParaRPr lang="en-US" sz="990" dirty="0"/>
          </a:p>
        </p:txBody>
      </p:sp>
      <p:sp>
        <p:nvSpPr>
          <p:cNvPr id="11" name="Text 8"/>
          <p:cNvSpPr/>
          <p:nvPr/>
        </p:nvSpPr>
        <p:spPr>
          <a:xfrm>
            <a:off x="521494" y="5050073"/>
            <a:ext cx="3886200" cy="603507"/>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Answer: Utility classes provide single-purpose styling that can be applied directly in HTML, allowing developers to build custom designs without writing CSS.</a:t>
            </a:r>
            <a:endParaRPr lang="en-US" sz="990" dirty="0"/>
          </a:p>
        </p:txBody>
      </p:sp>
      <p:sp>
        <p:nvSpPr>
          <p:cNvPr id="12" name="Text 9"/>
          <p:cNvSpPr/>
          <p:nvPr/>
        </p:nvSpPr>
        <p:spPr>
          <a:xfrm>
            <a:off x="407194" y="6010768"/>
            <a:ext cx="4000500"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4. When would you choose Bootstrap over Tailwind CSS?</a:t>
            </a:r>
            <a:endParaRPr lang="en-US" sz="990" dirty="0"/>
          </a:p>
        </p:txBody>
      </p:sp>
      <p:sp>
        <p:nvSpPr>
          <p:cNvPr id="13" name="Text 10"/>
          <p:cNvSpPr/>
          <p:nvPr/>
        </p:nvSpPr>
        <p:spPr>
          <a:xfrm>
            <a:off x="521494" y="6269087"/>
            <a:ext cx="3886200" cy="603507"/>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Answer: Choose Bootstrap when you need rapid development with pre-built components, consistent design out of the box, or when working with a team less experienced with CSS.</a:t>
            </a:r>
            <a:endParaRPr lang="en-US" sz="990" dirty="0"/>
          </a:p>
        </p:txBody>
      </p:sp>
      <p:sp>
        <p:nvSpPr>
          <p:cNvPr id="14" name="Text 11"/>
          <p:cNvSpPr/>
          <p:nvPr/>
        </p:nvSpPr>
        <p:spPr>
          <a:xfrm>
            <a:off x="407194" y="7229782"/>
            <a:ext cx="4000500"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5. How do you customize the default theme in Tailwind CSS?</a:t>
            </a:r>
            <a:endParaRPr lang="en-US" sz="990" dirty="0"/>
          </a:p>
        </p:txBody>
      </p:sp>
      <p:sp>
        <p:nvSpPr>
          <p:cNvPr id="15" name="Text 12"/>
          <p:cNvSpPr/>
          <p:nvPr/>
        </p:nvSpPr>
        <p:spPr>
          <a:xfrm>
            <a:off x="521494" y="7488101"/>
            <a:ext cx="3886200"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Answer: By extending or overriding values in the theme section of the tailwind.config.js file.</a:t>
            </a:r>
            <a:endParaRPr lang="en-US" sz="990" dirty="0"/>
          </a:p>
        </p:txBody>
      </p:sp>
      <p:sp>
        <p:nvSpPr>
          <p:cNvPr id="16" name="Text 13"/>
          <p:cNvSpPr/>
          <p:nvPr/>
        </p:nvSpPr>
        <p:spPr>
          <a:xfrm>
            <a:off x="4807744" y="1064419"/>
            <a:ext cx="4000500"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6. What is the box model and how does it affect layout?</a:t>
            </a:r>
            <a:endParaRPr lang="en-US" sz="990" dirty="0"/>
          </a:p>
        </p:txBody>
      </p:sp>
      <p:sp>
        <p:nvSpPr>
          <p:cNvPr id="17" name="Text 14"/>
          <p:cNvSpPr/>
          <p:nvPr/>
        </p:nvSpPr>
        <p:spPr>
          <a:xfrm>
            <a:off x="4922044" y="1322738"/>
            <a:ext cx="3886200" cy="603507"/>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Answer: The box model describes how elements are rendered with content, padding, border, and margin. It affects layout calculations and spacing between elements.</a:t>
            </a:r>
            <a:endParaRPr lang="en-US" sz="990" dirty="0"/>
          </a:p>
        </p:txBody>
      </p:sp>
      <p:sp>
        <p:nvSpPr>
          <p:cNvPr id="18" name="Text 15"/>
          <p:cNvSpPr/>
          <p:nvPr/>
        </p:nvSpPr>
        <p:spPr>
          <a:xfrm>
            <a:off x="4807744" y="2283433"/>
            <a:ext cx="4000500"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7. Explain the difference between flexbox and grid layouts.</a:t>
            </a:r>
            <a:endParaRPr lang="en-US" sz="990" dirty="0"/>
          </a:p>
        </p:txBody>
      </p:sp>
      <p:sp>
        <p:nvSpPr>
          <p:cNvPr id="19" name="Text 16"/>
          <p:cNvSpPr/>
          <p:nvPr/>
        </p:nvSpPr>
        <p:spPr>
          <a:xfrm>
            <a:off x="4922044" y="2541752"/>
            <a:ext cx="3886200" cy="603507"/>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Answer: Flexbox is one-dimensional (row OR column) and content-first, while Grid is two-dimensional (rows AND columns) and layout-first.</a:t>
            </a:r>
            <a:endParaRPr lang="en-US" sz="990" dirty="0"/>
          </a:p>
        </p:txBody>
      </p:sp>
      <p:sp>
        <p:nvSpPr>
          <p:cNvPr id="20" name="Text 17"/>
          <p:cNvSpPr/>
          <p:nvPr/>
        </p:nvSpPr>
        <p:spPr>
          <a:xfrm>
            <a:off x="4807744" y="3502447"/>
            <a:ext cx="4000500"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8. How do media queries work and why are they important?</a:t>
            </a:r>
            <a:endParaRPr lang="en-US" sz="990" dirty="0"/>
          </a:p>
        </p:txBody>
      </p:sp>
      <p:sp>
        <p:nvSpPr>
          <p:cNvPr id="21" name="Text 18"/>
          <p:cNvSpPr/>
          <p:nvPr/>
        </p:nvSpPr>
        <p:spPr>
          <a:xfrm>
            <a:off x="4922044" y="3760766"/>
            <a:ext cx="3886200" cy="603507"/>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Answer: Media queries apply CSS rules based on device characteristics (like screen width). They're essential for creating responsive designs that adapt to different screen sizes.</a:t>
            </a:r>
            <a:endParaRPr lang="en-US" sz="990" dirty="0"/>
          </a:p>
        </p:txBody>
      </p:sp>
      <p:sp>
        <p:nvSpPr>
          <p:cNvPr id="22" name="Text 19"/>
          <p:cNvSpPr/>
          <p:nvPr/>
        </p:nvSpPr>
        <p:spPr>
          <a:xfrm>
            <a:off x="4807744" y="4721461"/>
            <a:ext cx="4000500"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9. What are the advantages of using a CSS framework?</a:t>
            </a:r>
            <a:endParaRPr lang="en-US" sz="990" dirty="0"/>
          </a:p>
        </p:txBody>
      </p:sp>
      <p:sp>
        <p:nvSpPr>
          <p:cNvPr id="23" name="Text 20"/>
          <p:cNvSpPr/>
          <p:nvPr/>
        </p:nvSpPr>
        <p:spPr>
          <a:xfrm>
            <a:off x="4922044" y="4979780"/>
            <a:ext cx="3886200"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Answer: Faster development, consistent design, cross-browser compatibility, responsive layouts, and community support.</a:t>
            </a:r>
            <a:endParaRPr lang="en-US" sz="990" dirty="0"/>
          </a:p>
        </p:txBody>
      </p:sp>
      <p:sp>
        <p:nvSpPr>
          <p:cNvPr id="24" name="Text 21"/>
          <p:cNvSpPr/>
          <p:nvPr/>
        </p:nvSpPr>
        <p:spPr>
          <a:xfrm>
            <a:off x="4807744" y="5739305"/>
            <a:ext cx="4000500"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10. How would you implement a dark mode toggle using CSS?</a:t>
            </a:r>
            <a:endParaRPr lang="en-US" sz="990" dirty="0"/>
          </a:p>
        </p:txBody>
      </p:sp>
      <p:sp>
        <p:nvSpPr>
          <p:cNvPr id="25" name="Text 22"/>
          <p:cNvSpPr/>
          <p:nvPr/>
        </p:nvSpPr>
        <p:spPr>
          <a:xfrm>
            <a:off x="4922044" y="5997625"/>
            <a:ext cx="3886200" cy="603507"/>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Answer: Use CSS custom properties (variables) for colors, then toggle a class on the root element that changes these variables. With Tailwind, use the dark mode feature and dark: variant.</a:t>
            </a:r>
            <a:endParaRPr lang="en-US" sz="990" dirty="0"/>
          </a:p>
        </p:txBody>
      </p:sp>
      <p:sp>
        <p:nvSpPr>
          <p:cNvPr id="26" name="Text 23"/>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27" name="Text 24"/>
          <p:cNvSpPr/>
          <p:nvPr/>
        </p:nvSpPr>
        <p:spPr>
          <a:xfrm>
            <a:off x="1086185" y="4865982"/>
            <a:ext cx="1109737"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MDN Web Docs - CSS</a:t>
            </a:r>
            <a:endParaRPr lang="en-US" sz="810" dirty="0"/>
          </a:p>
        </p:txBody>
      </p:sp>
      <p:sp>
        <p:nvSpPr>
          <p:cNvPr id="28" name="Text 25"/>
          <p:cNvSpPr/>
          <p:nvPr/>
        </p:nvSpPr>
        <p:spPr>
          <a:xfrm>
            <a:off x="2124484"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29" name="Text 26"/>
          <p:cNvSpPr/>
          <p:nvPr/>
        </p:nvSpPr>
        <p:spPr>
          <a:xfrm>
            <a:off x="2208368" y="4865982"/>
            <a:ext cx="587601"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CSS-Tricks</a:t>
            </a:r>
            <a:endParaRPr lang="en-US" sz="81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814454"/>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Resources for Further Learning</a:t>
            </a:r>
            <a:endParaRPr lang="en-US" sz="2250" dirty="0"/>
          </a:p>
        </p:txBody>
      </p:sp>
      <p:sp>
        <p:nvSpPr>
          <p:cNvPr id="4" name="Text 1"/>
          <p:cNvSpPr/>
          <p:nvPr/>
        </p:nvSpPr>
        <p:spPr>
          <a:xfrm>
            <a:off x="285750" y="942975"/>
            <a:ext cx="2776519"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Official Documentation</a:t>
            </a:r>
            <a:endParaRPr lang="en-US" sz="1125" dirty="0"/>
          </a:p>
        </p:txBody>
      </p:sp>
      <p:sp>
        <p:nvSpPr>
          <p:cNvPr id="5" name="Text 2"/>
          <p:cNvSpPr/>
          <p:nvPr/>
        </p:nvSpPr>
        <p:spPr>
          <a:xfrm>
            <a:off x="407194" y="1378744"/>
            <a:ext cx="2533631"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CSS</a:t>
            </a:r>
            <a:endParaRPr lang="en-US" sz="1013" dirty="0"/>
          </a:p>
        </p:txBody>
      </p:sp>
      <p:sp>
        <p:nvSpPr>
          <p:cNvPr id="6" name="Text 3"/>
          <p:cNvSpPr/>
          <p:nvPr/>
        </p:nvSpPr>
        <p:spPr>
          <a:xfrm>
            <a:off x="578644" y="1664494"/>
            <a:ext cx="1340430" cy="141089"/>
          </a:xfrm>
          <a:prstGeom prst="rect">
            <a:avLst/>
          </a:prstGeom>
          <a:noFill/>
          <a:ln/>
        </p:spPr>
        <p:txBody>
          <a:bodyPr wrap="squar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MDN Web Docs - CSS</a:t>
            </a:r>
            <a:endParaRPr lang="en-US" sz="990" dirty="0"/>
          </a:p>
        </p:txBody>
      </p:sp>
      <p:sp>
        <p:nvSpPr>
          <p:cNvPr id="7" name="Text 4"/>
          <p:cNvSpPr/>
          <p:nvPr/>
        </p:nvSpPr>
        <p:spPr>
          <a:xfrm>
            <a:off x="578644" y="1865663"/>
            <a:ext cx="1522261" cy="141089"/>
          </a:xfrm>
          <a:prstGeom prst="rect">
            <a:avLst/>
          </a:prstGeom>
          <a:noFill/>
          <a:ln/>
        </p:spPr>
        <p:txBody>
          <a:bodyPr wrap="squar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W3C CSS Working Group</a:t>
            </a:r>
            <a:endParaRPr lang="en-US" sz="990" dirty="0"/>
          </a:p>
        </p:txBody>
      </p:sp>
      <p:sp>
        <p:nvSpPr>
          <p:cNvPr id="8" name="Text 5"/>
          <p:cNvSpPr/>
          <p:nvPr/>
        </p:nvSpPr>
        <p:spPr>
          <a:xfrm>
            <a:off x="578644" y="2066832"/>
            <a:ext cx="1447865" cy="141089"/>
          </a:xfrm>
          <a:prstGeom prst="rect">
            <a:avLst/>
          </a:prstGeom>
          <a:noFill/>
          <a:ln/>
        </p:spPr>
        <p:txBody>
          <a:bodyPr wrap="squar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W3Schools CSS Tutorial</a:t>
            </a:r>
            <a:endParaRPr lang="en-US" sz="990" dirty="0"/>
          </a:p>
        </p:txBody>
      </p:sp>
      <p:sp>
        <p:nvSpPr>
          <p:cNvPr id="9" name="Text 6"/>
          <p:cNvSpPr/>
          <p:nvPr/>
        </p:nvSpPr>
        <p:spPr>
          <a:xfrm>
            <a:off x="407194" y="2596614"/>
            <a:ext cx="2533631"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Bootstrap</a:t>
            </a:r>
            <a:endParaRPr lang="en-US" sz="1013" dirty="0"/>
          </a:p>
        </p:txBody>
      </p:sp>
      <p:sp>
        <p:nvSpPr>
          <p:cNvPr id="10" name="Text 7"/>
          <p:cNvSpPr/>
          <p:nvPr/>
        </p:nvSpPr>
        <p:spPr>
          <a:xfrm>
            <a:off x="578644" y="2882364"/>
            <a:ext cx="1490030" cy="141089"/>
          </a:xfrm>
          <a:prstGeom prst="rect">
            <a:avLst/>
          </a:prstGeom>
          <a:noFill/>
          <a:ln/>
        </p:spPr>
        <p:txBody>
          <a:bodyPr wrap="squar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Bootstrap Documentation</a:t>
            </a:r>
            <a:endParaRPr lang="en-US" sz="990" dirty="0"/>
          </a:p>
        </p:txBody>
      </p:sp>
      <p:sp>
        <p:nvSpPr>
          <p:cNvPr id="11" name="Text 8"/>
          <p:cNvSpPr/>
          <p:nvPr/>
        </p:nvSpPr>
        <p:spPr>
          <a:xfrm>
            <a:off x="578644" y="3083533"/>
            <a:ext cx="1196439" cy="141089"/>
          </a:xfrm>
          <a:prstGeom prst="rect">
            <a:avLst/>
          </a:prstGeom>
          <a:noFill/>
          <a:ln/>
        </p:spPr>
        <p:txBody>
          <a:bodyPr wrap="non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Bootstrap Examples</a:t>
            </a:r>
            <a:endParaRPr lang="en-US" sz="990" dirty="0"/>
          </a:p>
        </p:txBody>
      </p:sp>
      <p:sp>
        <p:nvSpPr>
          <p:cNvPr id="12" name="Text 9"/>
          <p:cNvSpPr/>
          <p:nvPr/>
        </p:nvSpPr>
        <p:spPr>
          <a:xfrm>
            <a:off x="578644" y="3284702"/>
            <a:ext cx="896066" cy="141089"/>
          </a:xfrm>
          <a:prstGeom prst="rect">
            <a:avLst/>
          </a:prstGeom>
          <a:noFill/>
          <a:ln/>
        </p:spPr>
        <p:txBody>
          <a:bodyPr wrap="non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Bootstrap Blog</a:t>
            </a:r>
            <a:endParaRPr lang="en-US" sz="990" dirty="0"/>
          </a:p>
        </p:txBody>
      </p:sp>
      <p:sp>
        <p:nvSpPr>
          <p:cNvPr id="13" name="Text 10"/>
          <p:cNvSpPr/>
          <p:nvPr/>
        </p:nvSpPr>
        <p:spPr>
          <a:xfrm>
            <a:off x="407194" y="3814483"/>
            <a:ext cx="2533631"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TailwindCSS</a:t>
            </a:r>
            <a:endParaRPr lang="en-US" sz="1013" dirty="0"/>
          </a:p>
        </p:txBody>
      </p:sp>
      <p:sp>
        <p:nvSpPr>
          <p:cNvPr id="14" name="Text 11"/>
          <p:cNvSpPr/>
          <p:nvPr/>
        </p:nvSpPr>
        <p:spPr>
          <a:xfrm>
            <a:off x="578644" y="4100233"/>
            <a:ext cx="1692539" cy="141089"/>
          </a:xfrm>
          <a:prstGeom prst="rect">
            <a:avLst/>
          </a:prstGeom>
          <a:noFill/>
          <a:ln/>
        </p:spPr>
        <p:txBody>
          <a:bodyPr wrap="squar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Tailwind CSS Documentation</a:t>
            </a:r>
            <a:endParaRPr lang="en-US" sz="990" dirty="0"/>
          </a:p>
        </p:txBody>
      </p:sp>
      <p:sp>
        <p:nvSpPr>
          <p:cNvPr id="15" name="Text 12"/>
          <p:cNvSpPr/>
          <p:nvPr/>
        </p:nvSpPr>
        <p:spPr>
          <a:xfrm>
            <a:off x="578644" y="4301403"/>
            <a:ext cx="1510708" cy="141089"/>
          </a:xfrm>
          <a:prstGeom prst="rect">
            <a:avLst/>
          </a:prstGeom>
          <a:noFill/>
          <a:ln/>
        </p:spPr>
        <p:txBody>
          <a:bodyPr wrap="squar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Tailwind UI (Components)</a:t>
            </a:r>
            <a:endParaRPr lang="en-US" sz="990" dirty="0"/>
          </a:p>
        </p:txBody>
      </p:sp>
      <p:sp>
        <p:nvSpPr>
          <p:cNvPr id="16" name="Text 13"/>
          <p:cNvSpPr/>
          <p:nvPr/>
        </p:nvSpPr>
        <p:spPr>
          <a:xfrm>
            <a:off x="578644" y="4502572"/>
            <a:ext cx="1552761" cy="141089"/>
          </a:xfrm>
          <a:prstGeom prst="rect">
            <a:avLst/>
          </a:prstGeom>
          <a:noFill/>
          <a:ln/>
        </p:spPr>
        <p:txBody>
          <a:bodyPr wrap="squar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Tailwind Play (Playground)</a:t>
            </a:r>
            <a:endParaRPr lang="en-US" sz="990" dirty="0"/>
          </a:p>
        </p:txBody>
      </p:sp>
      <p:sp>
        <p:nvSpPr>
          <p:cNvPr id="17" name="Text 14"/>
          <p:cNvSpPr/>
          <p:nvPr/>
        </p:nvSpPr>
        <p:spPr>
          <a:xfrm>
            <a:off x="3219431" y="942975"/>
            <a:ext cx="2776547"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Interactive Learning</a:t>
            </a:r>
            <a:endParaRPr lang="en-US" sz="1125" dirty="0"/>
          </a:p>
        </p:txBody>
      </p:sp>
      <p:sp>
        <p:nvSpPr>
          <p:cNvPr id="18" name="Text 15"/>
          <p:cNvSpPr/>
          <p:nvPr/>
        </p:nvSpPr>
        <p:spPr>
          <a:xfrm>
            <a:off x="3340875" y="1378744"/>
            <a:ext cx="2533659"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CSS Games</a:t>
            </a:r>
            <a:endParaRPr lang="en-US" sz="1013" dirty="0"/>
          </a:p>
        </p:txBody>
      </p:sp>
      <p:sp>
        <p:nvSpPr>
          <p:cNvPr id="19" name="Text 16"/>
          <p:cNvSpPr/>
          <p:nvPr/>
        </p:nvSpPr>
        <p:spPr>
          <a:xfrm>
            <a:off x="3512325" y="1664494"/>
            <a:ext cx="937813" cy="141089"/>
          </a:xfrm>
          <a:prstGeom prst="rect">
            <a:avLst/>
          </a:prstGeom>
          <a:noFill/>
          <a:ln/>
        </p:spPr>
        <p:txBody>
          <a:bodyPr wrap="non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Flexbox Froggy</a:t>
            </a:r>
            <a:endParaRPr lang="en-US" sz="990" dirty="0"/>
          </a:p>
        </p:txBody>
      </p:sp>
      <p:sp>
        <p:nvSpPr>
          <p:cNvPr id="20" name="Text 17"/>
          <p:cNvSpPr/>
          <p:nvPr/>
        </p:nvSpPr>
        <p:spPr>
          <a:xfrm>
            <a:off x="3512325" y="1865663"/>
            <a:ext cx="763181" cy="141089"/>
          </a:xfrm>
          <a:prstGeom prst="rect">
            <a:avLst/>
          </a:prstGeom>
          <a:noFill/>
          <a:ln/>
        </p:spPr>
        <p:txBody>
          <a:bodyPr wrap="non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Grid Garden</a:t>
            </a:r>
            <a:endParaRPr lang="en-US" sz="990" dirty="0"/>
          </a:p>
        </p:txBody>
      </p:sp>
      <p:sp>
        <p:nvSpPr>
          <p:cNvPr id="21" name="Text 18"/>
          <p:cNvSpPr/>
          <p:nvPr/>
        </p:nvSpPr>
        <p:spPr>
          <a:xfrm>
            <a:off x="3512325" y="2066832"/>
            <a:ext cx="1307948" cy="141089"/>
          </a:xfrm>
          <a:prstGeom prst="rect">
            <a:avLst/>
          </a:prstGeom>
          <a:noFill/>
          <a:ln/>
        </p:spPr>
        <p:txBody>
          <a:bodyPr wrap="squar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CSS Diner (Selectors)</a:t>
            </a:r>
            <a:endParaRPr lang="en-US" sz="990" dirty="0"/>
          </a:p>
        </p:txBody>
      </p:sp>
      <p:sp>
        <p:nvSpPr>
          <p:cNvPr id="22" name="Text 19"/>
          <p:cNvSpPr/>
          <p:nvPr/>
        </p:nvSpPr>
        <p:spPr>
          <a:xfrm>
            <a:off x="3340875" y="2596614"/>
            <a:ext cx="2533659"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Online Courses</a:t>
            </a:r>
            <a:endParaRPr lang="en-US" sz="1013" dirty="0"/>
          </a:p>
        </p:txBody>
      </p:sp>
      <p:sp>
        <p:nvSpPr>
          <p:cNvPr id="23" name="Text 20"/>
          <p:cNvSpPr/>
          <p:nvPr/>
        </p:nvSpPr>
        <p:spPr>
          <a:xfrm>
            <a:off x="3512325" y="2882364"/>
            <a:ext cx="1983674" cy="342258"/>
          </a:xfrm>
          <a:prstGeom prst="rect">
            <a:avLst/>
          </a:prstGeom>
          <a:noFill/>
          <a:ln/>
        </p:spPr>
        <p:txBody>
          <a:bodyPr wrap="squar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freeCodeCamp - Responsive Web Design</a:t>
            </a:r>
            <a:endParaRPr lang="en-US" sz="990" dirty="0"/>
          </a:p>
        </p:txBody>
      </p:sp>
      <p:sp>
        <p:nvSpPr>
          <p:cNvPr id="24" name="Text 21"/>
          <p:cNvSpPr/>
          <p:nvPr/>
        </p:nvSpPr>
        <p:spPr>
          <a:xfrm>
            <a:off x="3512325" y="3284702"/>
            <a:ext cx="1739001" cy="141089"/>
          </a:xfrm>
          <a:prstGeom prst="rect">
            <a:avLst/>
          </a:prstGeom>
          <a:noFill/>
          <a:ln/>
        </p:spPr>
        <p:txBody>
          <a:bodyPr wrap="squar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Scrimba - Learn Tailwind CSS</a:t>
            </a:r>
            <a:endParaRPr lang="en-US" sz="990" dirty="0"/>
          </a:p>
        </p:txBody>
      </p:sp>
      <p:sp>
        <p:nvSpPr>
          <p:cNvPr id="25" name="Text 22"/>
          <p:cNvSpPr/>
          <p:nvPr/>
        </p:nvSpPr>
        <p:spPr>
          <a:xfrm>
            <a:off x="3512325" y="3485871"/>
            <a:ext cx="1818419" cy="141089"/>
          </a:xfrm>
          <a:prstGeom prst="rect">
            <a:avLst/>
          </a:prstGeom>
          <a:noFill/>
          <a:ln/>
        </p:spPr>
        <p:txBody>
          <a:bodyPr wrap="squar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Codecademy - Learn Bootstrap</a:t>
            </a:r>
            <a:endParaRPr lang="en-US" sz="990" dirty="0"/>
          </a:p>
        </p:txBody>
      </p:sp>
      <p:sp>
        <p:nvSpPr>
          <p:cNvPr id="26" name="Text 23"/>
          <p:cNvSpPr/>
          <p:nvPr/>
        </p:nvSpPr>
        <p:spPr>
          <a:xfrm>
            <a:off x="3340875" y="4015653"/>
            <a:ext cx="2533659"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Coding Challenges</a:t>
            </a:r>
            <a:endParaRPr lang="en-US" sz="1013" dirty="0"/>
          </a:p>
        </p:txBody>
      </p:sp>
      <p:sp>
        <p:nvSpPr>
          <p:cNvPr id="27" name="Text 24"/>
          <p:cNvSpPr/>
          <p:nvPr/>
        </p:nvSpPr>
        <p:spPr>
          <a:xfrm>
            <a:off x="3512325" y="4301403"/>
            <a:ext cx="1000795" cy="141089"/>
          </a:xfrm>
          <a:prstGeom prst="rect">
            <a:avLst/>
          </a:prstGeom>
          <a:noFill/>
          <a:ln/>
        </p:spPr>
        <p:txBody>
          <a:bodyPr wrap="non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Frontend Mentor</a:t>
            </a:r>
            <a:endParaRPr lang="en-US" sz="990" dirty="0"/>
          </a:p>
        </p:txBody>
      </p:sp>
      <p:sp>
        <p:nvSpPr>
          <p:cNvPr id="28" name="Text 25"/>
          <p:cNvSpPr/>
          <p:nvPr/>
        </p:nvSpPr>
        <p:spPr>
          <a:xfrm>
            <a:off x="3512325" y="4502572"/>
            <a:ext cx="1259588" cy="141089"/>
          </a:xfrm>
          <a:prstGeom prst="rect">
            <a:avLst/>
          </a:prstGeom>
          <a:noFill/>
          <a:ln/>
        </p:spPr>
        <p:txBody>
          <a:bodyPr wrap="non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CodePen Challenges</a:t>
            </a:r>
            <a:endParaRPr lang="en-US" sz="990" dirty="0"/>
          </a:p>
        </p:txBody>
      </p:sp>
      <p:sp>
        <p:nvSpPr>
          <p:cNvPr id="29" name="Text 26"/>
          <p:cNvSpPr/>
          <p:nvPr/>
        </p:nvSpPr>
        <p:spPr>
          <a:xfrm>
            <a:off x="3512325" y="4703741"/>
            <a:ext cx="1497034" cy="141089"/>
          </a:xfrm>
          <a:prstGeom prst="rect">
            <a:avLst/>
          </a:prstGeom>
          <a:noFill/>
          <a:ln/>
        </p:spPr>
        <p:txBody>
          <a:bodyPr wrap="squar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100 Days CSS Challenge</a:t>
            </a:r>
            <a:endParaRPr lang="en-US" sz="990" dirty="0"/>
          </a:p>
        </p:txBody>
      </p:sp>
      <p:sp>
        <p:nvSpPr>
          <p:cNvPr id="30" name="Text 27"/>
          <p:cNvSpPr/>
          <p:nvPr/>
        </p:nvSpPr>
        <p:spPr>
          <a:xfrm>
            <a:off x="6153141" y="942975"/>
            <a:ext cx="2776519"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Community and Tools</a:t>
            </a:r>
            <a:endParaRPr lang="en-US" sz="1125" dirty="0"/>
          </a:p>
        </p:txBody>
      </p:sp>
      <p:sp>
        <p:nvSpPr>
          <p:cNvPr id="31" name="Text 28"/>
          <p:cNvSpPr/>
          <p:nvPr/>
        </p:nvSpPr>
        <p:spPr>
          <a:xfrm>
            <a:off x="6274584" y="1378744"/>
            <a:ext cx="2533631"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Communities</a:t>
            </a:r>
            <a:endParaRPr lang="en-US" sz="1013" dirty="0"/>
          </a:p>
        </p:txBody>
      </p:sp>
      <p:sp>
        <p:nvSpPr>
          <p:cNvPr id="32" name="Text 29"/>
          <p:cNvSpPr/>
          <p:nvPr/>
        </p:nvSpPr>
        <p:spPr>
          <a:xfrm>
            <a:off x="6446034" y="1664494"/>
            <a:ext cx="1286963" cy="141089"/>
          </a:xfrm>
          <a:prstGeom prst="rect">
            <a:avLst/>
          </a:prstGeom>
          <a:noFill/>
          <a:ln/>
        </p:spPr>
        <p:txBody>
          <a:bodyPr wrap="squar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Stack Overflow - CSS</a:t>
            </a:r>
            <a:endParaRPr lang="en-US" sz="990" dirty="0"/>
          </a:p>
        </p:txBody>
      </p:sp>
      <p:sp>
        <p:nvSpPr>
          <p:cNvPr id="33" name="Text 30"/>
          <p:cNvSpPr/>
          <p:nvPr/>
        </p:nvSpPr>
        <p:spPr>
          <a:xfrm>
            <a:off x="6446034" y="1865663"/>
            <a:ext cx="1163287" cy="141089"/>
          </a:xfrm>
          <a:prstGeom prst="rect">
            <a:avLst/>
          </a:prstGeom>
          <a:noFill/>
          <a:ln/>
        </p:spPr>
        <p:txBody>
          <a:bodyPr wrap="non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CSS-Tricks Forums</a:t>
            </a:r>
            <a:endParaRPr lang="en-US" sz="990" dirty="0"/>
          </a:p>
        </p:txBody>
      </p:sp>
      <p:sp>
        <p:nvSpPr>
          <p:cNvPr id="34" name="Text 31"/>
          <p:cNvSpPr/>
          <p:nvPr/>
        </p:nvSpPr>
        <p:spPr>
          <a:xfrm>
            <a:off x="6446034" y="2066832"/>
            <a:ext cx="1273094" cy="141089"/>
          </a:xfrm>
          <a:prstGeom prst="rect">
            <a:avLst/>
          </a:prstGeom>
          <a:noFill/>
          <a:ln/>
        </p:spPr>
        <p:txBody>
          <a:bodyPr wrap="non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Tailwind CSS Discord</a:t>
            </a:r>
            <a:endParaRPr lang="en-US" sz="990" dirty="0"/>
          </a:p>
        </p:txBody>
      </p:sp>
      <p:sp>
        <p:nvSpPr>
          <p:cNvPr id="35" name="Text 32"/>
          <p:cNvSpPr/>
          <p:nvPr/>
        </p:nvSpPr>
        <p:spPr>
          <a:xfrm>
            <a:off x="6446034" y="2268001"/>
            <a:ext cx="1182430" cy="141089"/>
          </a:xfrm>
          <a:prstGeom prst="rect">
            <a:avLst/>
          </a:prstGeom>
          <a:noFill/>
          <a:ln/>
        </p:spPr>
        <p:txBody>
          <a:bodyPr wrap="non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Bootstrap Spectrum</a:t>
            </a:r>
            <a:endParaRPr lang="en-US" sz="990" dirty="0"/>
          </a:p>
        </p:txBody>
      </p:sp>
      <p:sp>
        <p:nvSpPr>
          <p:cNvPr id="36" name="Text 33"/>
          <p:cNvSpPr/>
          <p:nvPr/>
        </p:nvSpPr>
        <p:spPr>
          <a:xfrm>
            <a:off x="6274584" y="2797783"/>
            <a:ext cx="2533631"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Helpful Tools</a:t>
            </a:r>
            <a:endParaRPr lang="en-US" sz="1013" dirty="0"/>
          </a:p>
        </p:txBody>
      </p:sp>
      <p:sp>
        <p:nvSpPr>
          <p:cNvPr id="37" name="Text 34"/>
          <p:cNvSpPr/>
          <p:nvPr/>
        </p:nvSpPr>
        <p:spPr>
          <a:xfrm>
            <a:off x="6446034" y="3083533"/>
            <a:ext cx="1685339" cy="141089"/>
          </a:xfrm>
          <a:prstGeom prst="rect">
            <a:avLst/>
          </a:prstGeom>
          <a:noFill/>
          <a:ln/>
        </p:spPr>
        <p:txBody>
          <a:bodyPr wrap="squar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Can I Use (Browser Support)</a:t>
            </a:r>
            <a:endParaRPr lang="en-US" sz="990" dirty="0"/>
          </a:p>
        </p:txBody>
      </p:sp>
      <p:sp>
        <p:nvSpPr>
          <p:cNvPr id="38" name="Text 35"/>
          <p:cNvSpPr/>
          <p:nvPr/>
        </p:nvSpPr>
        <p:spPr>
          <a:xfrm>
            <a:off x="6446034" y="3284702"/>
            <a:ext cx="1447977" cy="141089"/>
          </a:xfrm>
          <a:prstGeom prst="rect">
            <a:avLst/>
          </a:prstGeom>
          <a:noFill/>
          <a:ln/>
        </p:spPr>
        <p:txBody>
          <a:bodyPr wrap="squar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CSS Gradient Generator</a:t>
            </a:r>
            <a:endParaRPr lang="en-US" sz="990" dirty="0"/>
          </a:p>
        </p:txBody>
      </p:sp>
      <p:sp>
        <p:nvSpPr>
          <p:cNvPr id="39" name="Text 36"/>
          <p:cNvSpPr/>
          <p:nvPr/>
        </p:nvSpPr>
        <p:spPr>
          <a:xfrm>
            <a:off x="6446034" y="3485871"/>
            <a:ext cx="1580499" cy="141089"/>
          </a:xfrm>
          <a:prstGeom prst="rect">
            <a:avLst/>
          </a:prstGeom>
          <a:noFill/>
          <a:ln/>
        </p:spPr>
        <p:txBody>
          <a:bodyPr wrap="squar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Animista (CSS Animations)</a:t>
            </a:r>
            <a:endParaRPr lang="en-US" sz="990" dirty="0"/>
          </a:p>
        </p:txBody>
      </p:sp>
      <p:sp>
        <p:nvSpPr>
          <p:cNvPr id="40" name="Text 37"/>
          <p:cNvSpPr/>
          <p:nvPr/>
        </p:nvSpPr>
        <p:spPr>
          <a:xfrm>
            <a:off x="6446034" y="3687040"/>
            <a:ext cx="602363" cy="141089"/>
          </a:xfrm>
          <a:prstGeom prst="rect">
            <a:avLst/>
          </a:prstGeom>
          <a:noFill/>
          <a:ln/>
        </p:spPr>
        <p:txBody>
          <a:bodyPr wrap="non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ColorZilla</a:t>
            </a:r>
            <a:endParaRPr lang="en-US" sz="990" dirty="0"/>
          </a:p>
        </p:txBody>
      </p:sp>
      <p:sp>
        <p:nvSpPr>
          <p:cNvPr id="41" name="Text 38"/>
          <p:cNvSpPr/>
          <p:nvPr/>
        </p:nvSpPr>
        <p:spPr>
          <a:xfrm>
            <a:off x="6274584" y="4216822"/>
            <a:ext cx="2533631"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Blogs and Newsletters</a:t>
            </a:r>
            <a:endParaRPr lang="en-US" sz="1013" dirty="0"/>
          </a:p>
        </p:txBody>
      </p:sp>
      <p:sp>
        <p:nvSpPr>
          <p:cNvPr id="42" name="Text 39"/>
          <p:cNvSpPr/>
          <p:nvPr/>
        </p:nvSpPr>
        <p:spPr>
          <a:xfrm>
            <a:off x="6446034" y="4502572"/>
            <a:ext cx="702292" cy="141089"/>
          </a:xfrm>
          <a:prstGeom prst="rect">
            <a:avLst/>
          </a:prstGeom>
          <a:noFill/>
          <a:ln/>
        </p:spPr>
        <p:txBody>
          <a:bodyPr wrap="non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CSS-Tricks</a:t>
            </a:r>
            <a:endParaRPr lang="en-US" sz="990" dirty="0"/>
          </a:p>
        </p:txBody>
      </p:sp>
      <p:sp>
        <p:nvSpPr>
          <p:cNvPr id="43" name="Text 40"/>
          <p:cNvSpPr/>
          <p:nvPr/>
        </p:nvSpPr>
        <p:spPr>
          <a:xfrm>
            <a:off x="6446034" y="4703741"/>
            <a:ext cx="826219" cy="141089"/>
          </a:xfrm>
          <a:prstGeom prst="rect">
            <a:avLst/>
          </a:prstGeom>
          <a:noFill/>
          <a:ln/>
        </p:spPr>
        <p:txBody>
          <a:bodyPr wrap="non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web.dev Blog</a:t>
            </a:r>
            <a:endParaRPr lang="en-US" sz="990" dirty="0"/>
          </a:p>
        </p:txBody>
      </p:sp>
      <p:sp>
        <p:nvSpPr>
          <p:cNvPr id="44" name="Text 41"/>
          <p:cNvSpPr/>
          <p:nvPr/>
        </p:nvSpPr>
        <p:spPr>
          <a:xfrm>
            <a:off x="6446034" y="4904910"/>
            <a:ext cx="774734" cy="141089"/>
          </a:xfrm>
          <a:prstGeom prst="rect">
            <a:avLst/>
          </a:prstGeom>
          <a:noFill/>
          <a:ln/>
        </p:spPr>
        <p:txBody>
          <a:bodyPr wrap="non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CSS Weekly</a:t>
            </a:r>
            <a:endParaRPr lang="en-US" sz="990" dirty="0"/>
          </a:p>
        </p:txBody>
      </p:sp>
      <p:sp>
        <p:nvSpPr>
          <p:cNvPr id="45" name="Text 42"/>
          <p:cNvSpPr/>
          <p:nvPr/>
        </p:nvSpPr>
        <p:spPr>
          <a:xfrm>
            <a:off x="6446034" y="5106079"/>
            <a:ext cx="951877" cy="141089"/>
          </a:xfrm>
          <a:prstGeom prst="rect">
            <a:avLst/>
          </a:prstGeom>
          <a:noFill/>
          <a:ln/>
        </p:spPr>
        <p:txBody>
          <a:bodyPr wrap="none" lIns="0" tIns="0" rIns="0" bIns="0" rtlCol="0" anchor="ctr">
            <a:spAutoFit/>
          </a:bodyPr>
          <a:lstStyle/>
          <a:p>
            <a:pPr marL="0" indent="0" algn="l">
              <a:buNone/>
            </a:pPr>
            <a:r>
              <a:rPr lang="en-US" sz="990" u="sng" dirty="0">
                <a:solidFill>
                  <a:srgbClr val="000000"/>
                </a:solidFill>
                <a:uFill>
                  <a:solidFill>
                    <a:srgbClr val="000000"/>
                  </a:solidFill>
                </a:uFill>
                <a:latin typeface="Segoe UI" pitchFamily="34" charset="0"/>
                <a:ea typeface="Segoe UI" pitchFamily="34" charset="-122"/>
                <a:cs typeface="Segoe UI" pitchFamily="34" charset="-120"/>
              </a:rPr>
              <a:t>Frontend Focus</a:t>
            </a:r>
            <a:endParaRPr lang="en-US" sz="990" dirty="0"/>
          </a:p>
        </p:txBody>
      </p:sp>
      <p:sp>
        <p:nvSpPr>
          <p:cNvPr id="46" name="Text 43"/>
          <p:cNvSpPr/>
          <p:nvPr/>
        </p:nvSpPr>
        <p:spPr>
          <a:xfrm>
            <a:off x="285750" y="4846337"/>
            <a:ext cx="8643938" cy="154288"/>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These resources will help you continue your learning journey in CSS, Bootstrap, and TailwindCSS.</a:t>
            </a:r>
            <a:endParaRPr lang="en-US" sz="81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3501442" y="285750"/>
            <a:ext cx="2212525" cy="742950"/>
          </a:xfrm>
          <a:prstGeom prst="rect">
            <a:avLst/>
          </a:prstGeom>
          <a:noFill/>
          <a:ln/>
        </p:spPr>
        <p:txBody>
          <a:bodyPr wrap="square" lIns="0" tIns="0" rIns="0" bIns="136017" rtlCol="0" anchor="ctr">
            <a:spAutoFit/>
          </a:bodyPr>
          <a:lstStyle/>
          <a:p>
            <a:pPr marL="0" indent="0" algn="ctr">
              <a:buNone/>
            </a:pPr>
            <a:r>
              <a:rPr lang="en-US" sz="3150" b="1" dirty="0">
                <a:solidFill>
                  <a:srgbClr val="000000"/>
                </a:solidFill>
                <a:latin typeface="Segoe UI" pitchFamily="34" charset="0"/>
                <a:ea typeface="Segoe UI" pitchFamily="34" charset="-122"/>
                <a:cs typeface="Segoe UI" pitchFamily="34" charset="-120"/>
              </a:rPr>
              <a:t>Thank You!</a:t>
            </a:r>
            <a:endParaRPr lang="en-US" sz="3150" dirty="0"/>
          </a:p>
        </p:txBody>
      </p:sp>
      <p:sp>
        <p:nvSpPr>
          <p:cNvPr id="4" name="Text 1"/>
          <p:cNvSpPr/>
          <p:nvPr/>
        </p:nvSpPr>
        <p:spPr>
          <a:xfrm>
            <a:off x="3104601" y="1143000"/>
            <a:ext cx="3006235" cy="308604"/>
          </a:xfrm>
          <a:prstGeom prst="rect">
            <a:avLst/>
          </a:prstGeom>
          <a:noFill/>
          <a:ln/>
        </p:spPr>
        <p:txBody>
          <a:bodyPr wrap="square" lIns="0" tIns="0" rIns="0" bIns="0" rtlCol="0" anchor="ctr">
            <a:spAutoFit/>
          </a:bodyPr>
          <a:lstStyle/>
          <a:p>
            <a:pPr marL="0" indent="0" algn="ctr">
              <a:buNone/>
            </a:pPr>
            <a:r>
              <a:rPr lang="en-US" sz="1620" dirty="0">
                <a:solidFill>
                  <a:srgbClr val="000000"/>
                </a:solidFill>
                <a:latin typeface="Segoe UI" pitchFamily="34" charset="0"/>
                <a:ea typeface="Segoe UI" pitchFamily="34" charset="-122"/>
                <a:cs typeface="Segoe UI" pitchFamily="34" charset="-120"/>
              </a:rPr>
              <a:t>CSS3, Bootstrap &amp; TailwindCSS</a:t>
            </a:r>
            <a:endParaRPr lang="en-US" sz="1620" dirty="0"/>
          </a:p>
        </p:txBody>
      </p:sp>
      <p:sp>
        <p:nvSpPr>
          <p:cNvPr id="5" name="Text 2"/>
          <p:cNvSpPr/>
          <p:nvPr/>
        </p:nvSpPr>
        <p:spPr>
          <a:xfrm>
            <a:off x="2702849" y="1908804"/>
            <a:ext cx="3809712" cy="200025"/>
          </a:xfrm>
          <a:prstGeom prst="rect">
            <a:avLst/>
          </a:prstGeom>
          <a:noFill/>
          <a:ln/>
        </p:spPr>
        <p:txBody>
          <a:bodyPr wrap="square" lIns="0" tIns="0" rIns="0" bIns="0" rtlCol="0" anchor="ctr">
            <a:spAutoFit/>
          </a:bodyPr>
          <a:lstStyle/>
          <a:p>
            <a:pPr marL="0" indent="0" algn="ctr">
              <a:buNone/>
            </a:pPr>
            <a:r>
              <a:rPr lang="en-US" sz="1125" dirty="0">
                <a:solidFill>
                  <a:srgbClr val="000000"/>
                </a:solidFill>
                <a:latin typeface="Segoe UI" pitchFamily="34" charset="0"/>
                <a:ea typeface="Segoe UI" pitchFamily="34" charset="-122"/>
                <a:cs typeface="Segoe UI" pitchFamily="34" charset="-120"/>
              </a:rPr>
              <a:t>You've completed the course!</a:t>
            </a:r>
            <a:endParaRPr lang="en-US" sz="1125" dirty="0"/>
          </a:p>
        </p:txBody>
      </p:sp>
      <p:sp>
        <p:nvSpPr>
          <p:cNvPr id="6" name="Text 3"/>
          <p:cNvSpPr/>
          <p:nvPr/>
        </p:nvSpPr>
        <p:spPr>
          <a:xfrm>
            <a:off x="2702849" y="2223129"/>
            <a:ext cx="3809712" cy="200025"/>
          </a:xfrm>
          <a:prstGeom prst="rect">
            <a:avLst/>
          </a:prstGeom>
          <a:noFill/>
          <a:ln/>
        </p:spPr>
        <p:txBody>
          <a:bodyPr wrap="square" lIns="0" tIns="0" rIns="0" bIns="0" rtlCol="0" anchor="ctr">
            <a:spAutoFit/>
          </a:bodyPr>
          <a:lstStyle/>
          <a:p>
            <a:pPr marL="0" indent="0" algn="ctr">
              <a:buNone/>
            </a:pPr>
            <a:r>
              <a:rPr lang="en-US" sz="1013" dirty="0">
                <a:solidFill>
                  <a:srgbClr val="000000"/>
                </a:solidFill>
                <a:latin typeface="Segoe UI" pitchFamily="34" charset="0"/>
                <a:ea typeface="Segoe UI" pitchFamily="34" charset="-122"/>
                <a:cs typeface="Segoe UI" pitchFamily="34" charset="-120"/>
              </a:rPr>
              <a:t>Continue practicing and building projects to strengthen your skills.</a:t>
            </a:r>
            <a:endParaRPr lang="en-US" sz="1013" dirty="0"/>
          </a:p>
        </p:txBody>
      </p:sp>
      <p:pic>
        <p:nvPicPr>
          <p:cNvPr id="7" name="Image 1" descr="preencoded.png"/>
          <p:cNvPicPr>
            <a:picLocks noChangeAspect="1"/>
          </p:cNvPicPr>
          <p:nvPr/>
        </p:nvPicPr>
        <p:blipFill>
          <a:blip r:embed="rId4"/>
          <a:stretch>
            <a:fillRect/>
          </a:stretch>
        </p:blipFill>
        <p:spPr>
          <a:xfrm>
            <a:off x="3378687" y="2823204"/>
            <a:ext cx="428625" cy="428625"/>
          </a:xfrm>
          <a:prstGeom prst="rect">
            <a:avLst/>
          </a:prstGeom>
        </p:spPr>
      </p:pic>
      <p:sp>
        <p:nvSpPr>
          <p:cNvPr id="8" name="Text 4"/>
          <p:cNvSpPr/>
          <p:nvPr/>
        </p:nvSpPr>
        <p:spPr>
          <a:xfrm>
            <a:off x="3378687" y="3308979"/>
            <a:ext cx="500063" cy="200025"/>
          </a:xfrm>
          <a:prstGeom prst="rect">
            <a:avLst/>
          </a:prstGeom>
          <a:noFill/>
          <a:ln/>
        </p:spPr>
        <p:txBody>
          <a:bodyPr wrap="none" lIns="0" tIns="0" rIns="0" bIns="0" rtlCol="0" anchor="ctr">
            <a:spAutoFit/>
          </a:bodyPr>
          <a:lstStyle/>
          <a:p>
            <a:pPr marL="0" indent="0" algn="ctr">
              <a:buNone/>
            </a:pPr>
            <a:r>
              <a:rPr lang="en-US" sz="1013" dirty="0">
                <a:solidFill>
                  <a:srgbClr val="000000"/>
                </a:solidFill>
                <a:latin typeface="Segoe UI" pitchFamily="34" charset="0"/>
                <a:ea typeface="Segoe UI" pitchFamily="34" charset="-122"/>
                <a:cs typeface="Segoe UI" pitchFamily="34" charset="-120"/>
              </a:rPr>
              <a:t>CSS3</a:t>
            </a:r>
            <a:endParaRPr lang="en-US" sz="1013" dirty="0"/>
          </a:p>
        </p:txBody>
      </p:sp>
      <p:pic>
        <p:nvPicPr>
          <p:cNvPr id="9" name="Image 2" descr="preencoded.png"/>
          <p:cNvPicPr>
            <a:picLocks noChangeAspect="1"/>
          </p:cNvPicPr>
          <p:nvPr/>
        </p:nvPicPr>
        <p:blipFill>
          <a:blip r:embed="rId5"/>
          <a:stretch>
            <a:fillRect/>
          </a:stretch>
        </p:blipFill>
        <p:spPr>
          <a:xfrm>
            <a:off x="4184312" y="2823204"/>
            <a:ext cx="482203" cy="428625"/>
          </a:xfrm>
          <a:prstGeom prst="rect">
            <a:avLst/>
          </a:prstGeom>
        </p:spPr>
      </p:pic>
      <p:sp>
        <p:nvSpPr>
          <p:cNvPr id="10" name="Text 5"/>
          <p:cNvSpPr/>
          <p:nvPr/>
        </p:nvSpPr>
        <p:spPr>
          <a:xfrm>
            <a:off x="4150212" y="3308979"/>
            <a:ext cx="621841" cy="200025"/>
          </a:xfrm>
          <a:prstGeom prst="rect">
            <a:avLst/>
          </a:prstGeom>
          <a:noFill/>
          <a:ln/>
        </p:spPr>
        <p:txBody>
          <a:bodyPr wrap="none" lIns="0" tIns="0" rIns="0" bIns="0" rtlCol="0" anchor="ctr">
            <a:spAutoFit/>
          </a:bodyPr>
          <a:lstStyle/>
          <a:p>
            <a:pPr marL="0" indent="0" algn="ctr">
              <a:buNone/>
            </a:pPr>
            <a:r>
              <a:rPr lang="en-US" sz="1013" dirty="0">
                <a:solidFill>
                  <a:srgbClr val="000000"/>
                </a:solidFill>
                <a:latin typeface="Segoe UI" pitchFamily="34" charset="0"/>
                <a:ea typeface="Segoe UI" pitchFamily="34" charset="-122"/>
                <a:cs typeface="Segoe UI" pitchFamily="34" charset="-120"/>
              </a:rPr>
              <a:t>Bootstrap</a:t>
            </a:r>
            <a:endParaRPr lang="en-US" sz="1013" dirty="0"/>
          </a:p>
        </p:txBody>
      </p:sp>
      <p:pic>
        <p:nvPicPr>
          <p:cNvPr id="11" name="Image 3" descr="preencoded.png"/>
          <p:cNvPicPr>
            <a:picLocks noChangeAspect="1"/>
          </p:cNvPicPr>
          <p:nvPr/>
        </p:nvPicPr>
        <p:blipFill>
          <a:blip r:embed="rId6"/>
          <a:stretch>
            <a:fillRect/>
          </a:stretch>
        </p:blipFill>
        <p:spPr>
          <a:xfrm>
            <a:off x="5243680" y="2823204"/>
            <a:ext cx="321469" cy="428625"/>
          </a:xfrm>
          <a:prstGeom prst="rect">
            <a:avLst/>
          </a:prstGeom>
        </p:spPr>
      </p:pic>
      <p:sp>
        <p:nvSpPr>
          <p:cNvPr id="12" name="Text 6"/>
          <p:cNvSpPr/>
          <p:nvPr/>
        </p:nvSpPr>
        <p:spPr>
          <a:xfrm>
            <a:off x="5043515" y="3308979"/>
            <a:ext cx="793235" cy="200025"/>
          </a:xfrm>
          <a:prstGeom prst="rect">
            <a:avLst/>
          </a:prstGeom>
          <a:noFill/>
          <a:ln/>
        </p:spPr>
        <p:txBody>
          <a:bodyPr wrap="none" lIns="0" tIns="0" rIns="0" bIns="0" rtlCol="0" anchor="ctr">
            <a:spAutoFit/>
          </a:bodyPr>
          <a:lstStyle/>
          <a:p>
            <a:pPr marL="0" indent="0" algn="ctr">
              <a:buNone/>
            </a:pPr>
            <a:r>
              <a:rPr lang="en-US" sz="1013" dirty="0">
                <a:solidFill>
                  <a:srgbClr val="000000"/>
                </a:solidFill>
                <a:latin typeface="Segoe UI" pitchFamily="34" charset="0"/>
                <a:ea typeface="Segoe UI" pitchFamily="34" charset="-122"/>
                <a:cs typeface="Segoe UI" pitchFamily="34" charset="-120"/>
              </a:rPr>
              <a:t>TailwindCSS</a:t>
            </a:r>
            <a:endParaRPr lang="en-US" sz="1013" dirty="0"/>
          </a:p>
        </p:txBody>
      </p:sp>
      <p:sp>
        <p:nvSpPr>
          <p:cNvPr id="13" name="Text 7"/>
          <p:cNvSpPr/>
          <p:nvPr/>
        </p:nvSpPr>
        <p:spPr>
          <a:xfrm>
            <a:off x="3859997" y="3851904"/>
            <a:ext cx="1495444" cy="200025"/>
          </a:xfrm>
          <a:prstGeom prst="rect">
            <a:avLst/>
          </a:prstGeom>
          <a:noFill/>
          <a:ln/>
        </p:spPr>
        <p:txBody>
          <a:bodyPr wrap="square" lIns="0" tIns="0" rIns="0" bIns="0" rtlCol="0" anchor="ctr">
            <a:spAutoFit/>
          </a:bodyPr>
          <a:lstStyle/>
          <a:p>
            <a:pPr marL="0" indent="0">
              <a:buNone/>
            </a:pPr>
            <a:r>
              <a:rPr lang="en-US" sz="1125" dirty="0">
                <a:solidFill>
                  <a:srgbClr val="000000"/>
                </a:solidFill>
                <a:latin typeface="Segoe UI" pitchFamily="34" charset="0"/>
                <a:ea typeface="Segoe UI" pitchFamily="34" charset="-122"/>
                <a:cs typeface="Segoe UI" pitchFamily="34" charset="-120"/>
              </a:rPr>
              <a:t>Questions? Contact:</a:t>
            </a:r>
            <a:endParaRPr lang="en-US" sz="1125" dirty="0"/>
          </a:p>
        </p:txBody>
      </p:sp>
      <p:sp>
        <p:nvSpPr>
          <p:cNvPr id="14" name="Text 8"/>
          <p:cNvSpPr/>
          <p:nvPr/>
        </p:nvSpPr>
        <p:spPr>
          <a:xfrm>
            <a:off x="3859997" y="4109079"/>
            <a:ext cx="1495444" cy="200025"/>
          </a:xfrm>
          <a:prstGeom prst="rect">
            <a:avLst/>
          </a:prstGeom>
          <a:noFill/>
          <a:ln/>
        </p:spPr>
        <p:txBody>
          <a:bodyPr wrap="square" lIns="0" tIns="0" rIns="0" bIns="0" rtlCol="0" anchor="ctr">
            <a:spAutoFit/>
          </a:bodyPr>
          <a:lstStyle/>
          <a:p>
            <a:pPr marL="0" indent="0">
              <a:buNone/>
            </a:pPr>
            <a:r>
              <a:rPr lang="en-US" sz="1013" dirty="0">
                <a:solidFill>
                  <a:srgbClr val="000000"/>
                </a:solidFill>
                <a:latin typeface="Segoe UI" pitchFamily="34" charset="0"/>
                <a:ea typeface="Segoe UI" pitchFamily="34" charset="-122"/>
                <a:cs typeface="Segoe UI" pitchFamily="34" charset="-120"/>
              </a:rPr>
              <a:t>instructor@example.com</a:t>
            </a:r>
            <a:endParaRPr lang="en-US" sz="1013" dirty="0"/>
          </a:p>
        </p:txBody>
      </p:sp>
      <p:sp>
        <p:nvSpPr>
          <p:cNvPr id="15" name="Text 9"/>
          <p:cNvSpPr/>
          <p:nvPr/>
        </p:nvSpPr>
        <p:spPr>
          <a:xfrm>
            <a:off x="285750" y="4865982"/>
            <a:ext cx="63169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Next Steps:</a:t>
            </a:r>
            <a:endParaRPr lang="en-US" sz="810" dirty="0"/>
          </a:p>
        </p:txBody>
      </p:sp>
      <p:sp>
        <p:nvSpPr>
          <p:cNvPr id="16" name="Text 10"/>
          <p:cNvSpPr/>
          <p:nvPr/>
        </p:nvSpPr>
        <p:spPr>
          <a:xfrm>
            <a:off x="846004" y="4865982"/>
            <a:ext cx="806825"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MDN Web Docs</a:t>
            </a:r>
            <a:endParaRPr lang="en-US" sz="810" dirty="0"/>
          </a:p>
        </p:txBody>
      </p:sp>
      <p:sp>
        <p:nvSpPr>
          <p:cNvPr id="17" name="Text 11"/>
          <p:cNvSpPr/>
          <p:nvPr/>
        </p:nvSpPr>
        <p:spPr>
          <a:xfrm>
            <a:off x="1581392"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18" name="Text 12"/>
          <p:cNvSpPr/>
          <p:nvPr/>
        </p:nvSpPr>
        <p:spPr>
          <a:xfrm>
            <a:off x="1665275" y="4865982"/>
            <a:ext cx="774650"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Bootstrap Docs</a:t>
            </a:r>
            <a:endParaRPr lang="en-US" sz="810" dirty="0"/>
          </a:p>
        </p:txBody>
      </p:sp>
      <p:sp>
        <p:nvSpPr>
          <p:cNvPr id="19" name="Text 13"/>
          <p:cNvSpPr/>
          <p:nvPr/>
        </p:nvSpPr>
        <p:spPr>
          <a:xfrm>
            <a:off x="2368488" y="4865982"/>
            <a:ext cx="153479"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20" name="Text 14"/>
          <p:cNvSpPr/>
          <p:nvPr/>
        </p:nvSpPr>
        <p:spPr>
          <a:xfrm>
            <a:off x="2450529" y="4865982"/>
            <a:ext cx="700255"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Tailwind Docs</a:t>
            </a:r>
            <a:endParaRPr lang="en-US" sz="8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6579394"/>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Ways to Include CSS</a:t>
            </a:r>
            <a:endParaRPr lang="en-US" sz="2250" dirty="0"/>
          </a:p>
        </p:txBody>
      </p:sp>
      <p:sp>
        <p:nvSpPr>
          <p:cNvPr id="4" name="Text 1"/>
          <p:cNvSpPr/>
          <p:nvPr/>
        </p:nvSpPr>
        <p:spPr>
          <a:xfrm>
            <a:off x="407194" y="1064419"/>
            <a:ext cx="2571750"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1. Inline CSS</a:t>
            </a:r>
            <a:endParaRPr lang="en-US" sz="1125" dirty="0"/>
          </a:p>
        </p:txBody>
      </p:sp>
      <p:sp>
        <p:nvSpPr>
          <p:cNvPr id="5" name="Text 2"/>
          <p:cNvSpPr/>
          <p:nvPr/>
        </p:nvSpPr>
        <p:spPr>
          <a:xfrm>
            <a:off x="407194" y="1371600"/>
            <a:ext cx="586067" cy="128588"/>
          </a:xfrm>
          <a:prstGeom prst="rect">
            <a:avLst/>
          </a:prstGeom>
          <a:noFill/>
          <a:ln/>
        </p:spPr>
        <p:txBody>
          <a:bodyPr wrap="none" lIns="0" tIns="0" rIns="0" bIns="0" rtlCol="0" anchor="ctr">
            <a:spAutoFit/>
          </a:bodyPr>
          <a:lstStyle/>
          <a:p>
            <a:pPr marL="0" indent="0">
              <a:buNone/>
            </a:pPr>
            <a:r>
              <a:rPr lang="en-US" sz="900" dirty="0">
                <a:solidFill>
                  <a:srgbClr val="000000"/>
                </a:solidFill>
                <a:latin typeface="Segoe UI" pitchFamily="34" charset="0"/>
                <a:ea typeface="Segoe UI" pitchFamily="34" charset="-122"/>
                <a:cs typeface="Segoe UI" pitchFamily="34" charset="-120"/>
              </a:rPr>
              <a:t>Using the</a:t>
            </a:r>
            <a:endParaRPr lang="en-US" sz="900" dirty="0"/>
          </a:p>
        </p:txBody>
      </p:sp>
      <p:sp>
        <p:nvSpPr>
          <p:cNvPr id="6" name="Text 3"/>
          <p:cNvSpPr/>
          <p:nvPr/>
        </p:nvSpPr>
        <p:spPr>
          <a:xfrm>
            <a:off x="921823" y="1391245"/>
            <a:ext cx="380070"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style</a:t>
            </a:r>
            <a:endParaRPr lang="en-US" sz="810" dirty="0"/>
          </a:p>
        </p:txBody>
      </p:sp>
      <p:sp>
        <p:nvSpPr>
          <p:cNvPr id="7" name="Text 4"/>
          <p:cNvSpPr/>
          <p:nvPr/>
        </p:nvSpPr>
        <p:spPr>
          <a:xfrm>
            <a:off x="407194" y="1371600"/>
            <a:ext cx="2192629" cy="306093"/>
          </a:xfrm>
          <a:prstGeom prst="rect">
            <a:avLst/>
          </a:prstGeom>
          <a:noFill/>
          <a:ln/>
        </p:spPr>
        <p:txBody>
          <a:bodyPr wrap="square" lIns="0" tIns="0" rIns="0" bIns="0" rtlCol="0" anchor="ctr">
            <a:spAutoFit/>
          </a:bodyPr>
          <a:lstStyle/>
          <a:p>
            <a:pPr marL="0" indent="0">
              <a:buNone/>
            </a:pPr>
            <a:r>
              <a:rPr lang="en-US" sz="900" dirty="0">
                <a:solidFill>
                  <a:srgbClr val="000000"/>
                </a:solidFill>
                <a:latin typeface="Segoe UI" pitchFamily="34" charset="0"/>
                <a:ea typeface="Segoe UI" pitchFamily="34" charset="-122"/>
                <a:cs typeface="Segoe UI" pitchFamily="34" charset="-120"/>
              </a:rPr>
              <a:t>attribute directly in HTML elements</a:t>
            </a:r>
            <a:endParaRPr lang="en-US" sz="900" dirty="0"/>
          </a:p>
        </p:txBody>
      </p:sp>
      <p:sp>
        <p:nvSpPr>
          <p:cNvPr id="8" name="Shape 5"/>
          <p:cNvSpPr/>
          <p:nvPr/>
        </p:nvSpPr>
        <p:spPr>
          <a:xfrm>
            <a:off x="407194" y="1806280"/>
            <a:ext cx="2500313" cy="1085850"/>
          </a:xfrm>
          <a:prstGeom prst="rect">
            <a:avLst/>
          </a:prstGeom>
          <a:solidFill>
            <a:srgbClr val="F8F8F8"/>
          </a:solidFill>
          <a:ln w="99">
            <a:solidFill>
              <a:srgbClr val="DDDDDD"/>
            </a:solidFill>
            <a:prstDash val="solid"/>
          </a:ln>
        </p:spPr>
        <p:txBody>
          <a:bodyPr/>
          <a:lstStyle/>
          <a:p>
            <a:endParaRPr lang="en-US"/>
          </a:p>
        </p:txBody>
      </p:sp>
      <p:sp>
        <p:nvSpPr>
          <p:cNvPr id="9" name="Text 6"/>
          <p:cNvSpPr/>
          <p:nvPr/>
        </p:nvSpPr>
        <p:spPr>
          <a:xfrm>
            <a:off x="514350" y="1943798"/>
            <a:ext cx="1491146" cy="801886"/>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&lt;p style="color: blue;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font-size: 16px;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margin: 10px;"&gt;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This is a paragraph.</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&lt;/p&gt;</a:t>
            </a:r>
            <a:endParaRPr lang="en-US" sz="810" dirty="0"/>
          </a:p>
        </p:txBody>
      </p:sp>
      <p:sp>
        <p:nvSpPr>
          <p:cNvPr id="10" name="Text 7"/>
          <p:cNvSpPr/>
          <p:nvPr/>
        </p:nvSpPr>
        <p:spPr>
          <a:xfrm>
            <a:off x="407194" y="2992143"/>
            <a:ext cx="2571750" cy="171450"/>
          </a:xfrm>
          <a:prstGeom prst="rect">
            <a:avLst/>
          </a:prstGeom>
          <a:noFill/>
          <a:ln/>
        </p:spPr>
        <p:txBody>
          <a:bodyPr wrap="square" lIns="0" tIns="0" rIns="0" bIns="0" rtlCol="0" anchor="ctr">
            <a:spAutoFit/>
          </a:bodyPr>
          <a:lstStyle/>
          <a:p>
            <a:pPr marL="0" indent="0">
              <a:buNone/>
            </a:pPr>
            <a:r>
              <a:rPr lang="en-US" sz="900" b="1" dirty="0">
                <a:solidFill>
                  <a:srgbClr val="000000"/>
                </a:solidFill>
                <a:latin typeface="Segoe UI" pitchFamily="34" charset="0"/>
                <a:ea typeface="Segoe UI" pitchFamily="34" charset="-122"/>
                <a:cs typeface="Segoe UI" pitchFamily="34" charset="-120"/>
              </a:rPr>
              <a:t>Pros:</a:t>
            </a:r>
            <a:endParaRPr lang="en-US" sz="900" dirty="0"/>
          </a:p>
        </p:txBody>
      </p:sp>
      <p:sp>
        <p:nvSpPr>
          <p:cNvPr id="11" name="Text 8"/>
          <p:cNvSpPr/>
          <p:nvPr/>
        </p:nvSpPr>
        <p:spPr>
          <a:xfrm>
            <a:off x="550069" y="3163593"/>
            <a:ext cx="2428875" cy="142875"/>
          </a:xfrm>
          <a:prstGeom prst="rect">
            <a:avLst/>
          </a:prstGeom>
          <a:noFill/>
          <a:ln/>
        </p:spPr>
        <p:txBody>
          <a:bodyPr wrap="square" lIns="0" tIns="0" rIns="0" bIns="0" rtlCol="0" anchor="ctr">
            <a:spAutoFit/>
          </a:bodyPr>
          <a:lstStyle/>
          <a:p>
            <a:pPr marL="0" indent="0" algn="l">
              <a:buNone/>
            </a:pPr>
            <a:r>
              <a:rPr lang="en-US" sz="788" dirty="0">
                <a:solidFill>
                  <a:srgbClr val="000000"/>
                </a:solidFill>
                <a:latin typeface="Segoe UI" pitchFamily="34" charset="0"/>
                <a:ea typeface="Segoe UI" pitchFamily="34" charset="-122"/>
                <a:cs typeface="Segoe UI" pitchFamily="34" charset="-120"/>
              </a:rPr>
              <a:t>Highest specificity</a:t>
            </a:r>
            <a:endParaRPr lang="en-US" sz="788" dirty="0"/>
          </a:p>
        </p:txBody>
      </p:sp>
      <p:sp>
        <p:nvSpPr>
          <p:cNvPr id="12" name="Text 9"/>
          <p:cNvSpPr/>
          <p:nvPr/>
        </p:nvSpPr>
        <p:spPr>
          <a:xfrm>
            <a:off x="550069" y="3306468"/>
            <a:ext cx="2428875" cy="142875"/>
          </a:xfrm>
          <a:prstGeom prst="rect">
            <a:avLst/>
          </a:prstGeom>
          <a:noFill/>
          <a:ln/>
        </p:spPr>
        <p:txBody>
          <a:bodyPr wrap="square" lIns="0" tIns="0" rIns="0" bIns="0" rtlCol="0" anchor="ctr">
            <a:spAutoFit/>
          </a:bodyPr>
          <a:lstStyle/>
          <a:p>
            <a:pPr marL="0" indent="0" algn="l">
              <a:buNone/>
            </a:pPr>
            <a:r>
              <a:rPr lang="en-US" sz="788" dirty="0">
                <a:solidFill>
                  <a:srgbClr val="000000"/>
                </a:solidFill>
                <a:latin typeface="Segoe UI" pitchFamily="34" charset="0"/>
                <a:ea typeface="Segoe UI" pitchFamily="34" charset="-122"/>
                <a:cs typeface="Segoe UI" pitchFamily="34" charset="-120"/>
              </a:rPr>
              <a:t>Quick for testing</a:t>
            </a:r>
            <a:endParaRPr lang="en-US" sz="788" dirty="0"/>
          </a:p>
        </p:txBody>
      </p:sp>
      <p:sp>
        <p:nvSpPr>
          <p:cNvPr id="13" name="Text 10"/>
          <p:cNvSpPr/>
          <p:nvPr/>
        </p:nvSpPr>
        <p:spPr>
          <a:xfrm>
            <a:off x="407194" y="3506493"/>
            <a:ext cx="2571750" cy="171450"/>
          </a:xfrm>
          <a:prstGeom prst="rect">
            <a:avLst/>
          </a:prstGeom>
          <a:noFill/>
          <a:ln/>
        </p:spPr>
        <p:txBody>
          <a:bodyPr wrap="square" lIns="0" tIns="0" rIns="0" bIns="0" rtlCol="0" anchor="ctr">
            <a:spAutoFit/>
          </a:bodyPr>
          <a:lstStyle/>
          <a:p>
            <a:pPr marL="0" indent="0">
              <a:buNone/>
            </a:pPr>
            <a:r>
              <a:rPr lang="en-US" sz="900" b="1" dirty="0">
                <a:solidFill>
                  <a:srgbClr val="000000"/>
                </a:solidFill>
                <a:latin typeface="Segoe UI" pitchFamily="34" charset="0"/>
                <a:ea typeface="Segoe UI" pitchFamily="34" charset="-122"/>
                <a:cs typeface="Segoe UI" pitchFamily="34" charset="-120"/>
              </a:rPr>
              <a:t>Cons:</a:t>
            </a:r>
            <a:endParaRPr lang="en-US" sz="900" dirty="0"/>
          </a:p>
        </p:txBody>
      </p:sp>
      <p:sp>
        <p:nvSpPr>
          <p:cNvPr id="14" name="Text 11"/>
          <p:cNvSpPr/>
          <p:nvPr/>
        </p:nvSpPr>
        <p:spPr>
          <a:xfrm>
            <a:off x="550069" y="3677943"/>
            <a:ext cx="2428875" cy="142875"/>
          </a:xfrm>
          <a:prstGeom prst="rect">
            <a:avLst/>
          </a:prstGeom>
          <a:noFill/>
          <a:ln/>
        </p:spPr>
        <p:txBody>
          <a:bodyPr wrap="square" lIns="0" tIns="0" rIns="0" bIns="0" rtlCol="0" anchor="ctr">
            <a:spAutoFit/>
          </a:bodyPr>
          <a:lstStyle/>
          <a:p>
            <a:pPr marL="0" indent="0" algn="l">
              <a:buNone/>
            </a:pPr>
            <a:r>
              <a:rPr lang="en-US" sz="788" dirty="0">
                <a:solidFill>
                  <a:srgbClr val="000000"/>
                </a:solidFill>
                <a:latin typeface="Segoe UI" pitchFamily="34" charset="0"/>
                <a:ea typeface="Segoe UI" pitchFamily="34" charset="-122"/>
                <a:cs typeface="Segoe UI" pitchFamily="34" charset="-120"/>
              </a:rPr>
              <a:t>Mixes content with presentation</a:t>
            </a:r>
            <a:endParaRPr lang="en-US" sz="788" dirty="0"/>
          </a:p>
        </p:txBody>
      </p:sp>
      <p:sp>
        <p:nvSpPr>
          <p:cNvPr id="15" name="Text 12"/>
          <p:cNvSpPr/>
          <p:nvPr/>
        </p:nvSpPr>
        <p:spPr>
          <a:xfrm>
            <a:off x="550069" y="3820818"/>
            <a:ext cx="2428875" cy="142875"/>
          </a:xfrm>
          <a:prstGeom prst="rect">
            <a:avLst/>
          </a:prstGeom>
          <a:noFill/>
          <a:ln/>
        </p:spPr>
        <p:txBody>
          <a:bodyPr wrap="square" lIns="0" tIns="0" rIns="0" bIns="0" rtlCol="0" anchor="ctr">
            <a:spAutoFit/>
          </a:bodyPr>
          <a:lstStyle/>
          <a:p>
            <a:pPr marL="0" indent="0" algn="l">
              <a:buNone/>
            </a:pPr>
            <a:r>
              <a:rPr lang="en-US" sz="788" dirty="0">
                <a:solidFill>
                  <a:srgbClr val="000000"/>
                </a:solidFill>
                <a:latin typeface="Segoe UI" pitchFamily="34" charset="0"/>
                <a:ea typeface="Segoe UI" pitchFamily="34" charset="-122"/>
                <a:cs typeface="Segoe UI" pitchFamily="34" charset="-120"/>
              </a:rPr>
              <a:t>Hard to maintain</a:t>
            </a:r>
            <a:endParaRPr lang="en-US" sz="788" dirty="0"/>
          </a:p>
        </p:txBody>
      </p:sp>
      <p:sp>
        <p:nvSpPr>
          <p:cNvPr id="16" name="Text 13"/>
          <p:cNvSpPr/>
          <p:nvPr/>
        </p:nvSpPr>
        <p:spPr>
          <a:xfrm>
            <a:off x="550069" y="3963693"/>
            <a:ext cx="2428875" cy="142875"/>
          </a:xfrm>
          <a:prstGeom prst="rect">
            <a:avLst/>
          </a:prstGeom>
          <a:noFill/>
          <a:ln/>
        </p:spPr>
        <p:txBody>
          <a:bodyPr wrap="square" lIns="0" tIns="0" rIns="0" bIns="0" rtlCol="0" anchor="ctr">
            <a:spAutoFit/>
          </a:bodyPr>
          <a:lstStyle/>
          <a:p>
            <a:pPr marL="0" indent="0" algn="l">
              <a:buNone/>
            </a:pPr>
            <a:r>
              <a:rPr lang="en-US" sz="788" dirty="0">
                <a:solidFill>
                  <a:srgbClr val="000000"/>
                </a:solidFill>
                <a:latin typeface="Segoe UI" pitchFamily="34" charset="0"/>
                <a:ea typeface="Segoe UI" pitchFamily="34" charset="-122"/>
                <a:cs typeface="Segoe UI" pitchFamily="34" charset="-120"/>
              </a:rPr>
              <a:t>No reusability</a:t>
            </a:r>
            <a:endParaRPr lang="en-US" sz="788" dirty="0"/>
          </a:p>
        </p:txBody>
      </p:sp>
      <p:sp>
        <p:nvSpPr>
          <p:cNvPr id="17" name="Text 14"/>
          <p:cNvSpPr/>
          <p:nvPr/>
        </p:nvSpPr>
        <p:spPr>
          <a:xfrm>
            <a:off x="3321844" y="1064419"/>
            <a:ext cx="2571750"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2. Internal CSS</a:t>
            </a:r>
            <a:endParaRPr lang="en-US" sz="1125" dirty="0"/>
          </a:p>
        </p:txBody>
      </p:sp>
      <p:sp>
        <p:nvSpPr>
          <p:cNvPr id="18" name="Text 15"/>
          <p:cNvSpPr/>
          <p:nvPr/>
        </p:nvSpPr>
        <p:spPr>
          <a:xfrm>
            <a:off x="3321844" y="1371600"/>
            <a:ext cx="586067" cy="128588"/>
          </a:xfrm>
          <a:prstGeom prst="rect">
            <a:avLst/>
          </a:prstGeom>
          <a:noFill/>
          <a:ln/>
        </p:spPr>
        <p:txBody>
          <a:bodyPr wrap="none" lIns="0" tIns="0" rIns="0" bIns="0" rtlCol="0" anchor="ctr">
            <a:spAutoFit/>
          </a:bodyPr>
          <a:lstStyle/>
          <a:p>
            <a:pPr marL="0" indent="0">
              <a:buNone/>
            </a:pPr>
            <a:r>
              <a:rPr lang="en-US" sz="900" dirty="0">
                <a:solidFill>
                  <a:srgbClr val="000000"/>
                </a:solidFill>
                <a:latin typeface="Segoe UI" pitchFamily="34" charset="0"/>
                <a:ea typeface="Segoe UI" pitchFamily="34" charset="-122"/>
                <a:cs typeface="Segoe UI" pitchFamily="34" charset="-120"/>
              </a:rPr>
              <a:t>Using the</a:t>
            </a:r>
            <a:endParaRPr lang="en-US" sz="900" dirty="0"/>
          </a:p>
        </p:txBody>
      </p:sp>
      <p:sp>
        <p:nvSpPr>
          <p:cNvPr id="19" name="Text 16"/>
          <p:cNvSpPr/>
          <p:nvPr/>
        </p:nvSpPr>
        <p:spPr>
          <a:xfrm>
            <a:off x="3836473" y="1391245"/>
            <a:ext cx="503523"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&lt;style&gt;</a:t>
            </a:r>
            <a:endParaRPr lang="en-US" sz="810" dirty="0"/>
          </a:p>
        </p:txBody>
      </p:sp>
      <p:sp>
        <p:nvSpPr>
          <p:cNvPr id="20" name="Text 17"/>
          <p:cNvSpPr/>
          <p:nvPr/>
        </p:nvSpPr>
        <p:spPr>
          <a:xfrm>
            <a:off x="4268558" y="1371600"/>
            <a:ext cx="605210" cy="128588"/>
          </a:xfrm>
          <a:prstGeom prst="rect">
            <a:avLst/>
          </a:prstGeom>
          <a:noFill/>
          <a:ln/>
        </p:spPr>
        <p:txBody>
          <a:bodyPr wrap="none" lIns="0" tIns="0" rIns="0" bIns="0" rtlCol="0" anchor="ctr">
            <a:spAutoFit/>
          </a:bodyPr>
          <a:lstStyle/>
          <a:p>
            <a:pPr marL="0" indent="0">
              <a:buNone/>
            </a:pPr>
            <a:r>
              <a:rPr lang="en-US" sz="900" dirty="0">
                <a:solidFill>
                  <a:srgbClr val="000000"/>
                </a:solidFill>
                <a:latin typeface="Segoe UI" pitchFamily="34" charset="0"/>
                <a:ea typeface="Segoe UI" pitchFamily="34" charset="-122"/>
                <a:cs typeface="Segoe UI" pitchFamily="34" charset="-120"/>
              </a:rPr>
              <a:t>tag in the</a:t>
            </a:r>
            <a:endParaRPr lang="en-US" sz="900" dirty="0"/>
          </a:p>
        </p:txBody>
      </p:sp>
      <p:sp>
        <p:nvSpPr>
          <p:cNvPr id="21" name="Text 18"/>
          <p:cNvSpPr/>
          <p:nvPr/>
        </p:nvSpPr>
        <p:spPr>
          <a:xfrm>
            <a:off x="4802330" y="1391245"/>
            <a:ext cx="441796"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&lt;head&gt;</a:t>
            </a:r>
            <a:endParaRPr lang="en-US" sz="810" dirty="0"/>
          </a:p>
        </p:txBody>
      </p:sp>
      <p:sp>
        <p:nvSpPr>
          <p:cNvPr id="22" name="Text 19"/>
          <p:cNvSpPr/>
          <p:nvPr/>
        </p:nvSpPr>
        <p:spPr>
          <a:xfrm>
            <a:off x="5172689" y="1371600"/>
            <a:ext cx="465348" cy="128588"/>
          </a:xfrm>
          <a:prstGeom prst="rect">
            <a:avLst/>
          </a:prstGeom>
          <a:noFill/>
          <a:ln/>
        </p:spPr>
        <p:txBody>
          <a:bodyPr wrap="none" lIns="0" tIns="0" rIns="0" bIns="0" rtlCol="0" anchor="ctr">
            <a:spAutoFit/>
          </a:bodyPr>
          <a:lstStyle/>
          <a:p>
            <a:pPr marL="0" indent="0">
              <a:buNone/>
            </a:pPr>
            <a:r>
              <a:rPr lang="en-US" sz="900" dirty="0">
                <a:solidFill>
                  <a:srgbClr val="000000"/>
                </a:solidFill>
                <a:latin typeface="Segoe UI" pitchFamily="34" charset="0"/>
                <a:ea typeface="Segoe UI" pitchFamily="34" charset="-122"/>
                <a:cs typeface="Segoe UI" pitchFamily="34" charset="-120"/>
              </a:rPr>
              <a:t>section</a:t>
            </a:r>
            <a:endParaRPr lang="en-US" sz="900" dirty="0"/>
          </a:p>
        </p:txBody>
      </p:sp>
      <p:sp>
        <p:nvSpPr>
          <p:cNvPr id="23" name="Shape 20"/>
          <p:cNvSpPr/>
          <p:nvPr/>
        </p:nvSpPr>
        <p:spPr>
          <a:xfrm>
            <a:off x="3321844" y="1634830"/>
            <a:ext cx="2500313" cy="1771650"/>
          </a:xfrm>
          <a:prstGeom prst="rect">
            <a:avLst/>
          </a:prstGeom>
          <a:solidFill>
            <a:srgbClr val="F8F8F8"/>
          </a:solidFill>
          <a:ln w="99">
            <a:solidFill>
              <a:srgbClr val="DDDDDD"/>
            </a:solidFill>
            <a:prstDash val="solid"/>
          </a:ln>
        </p:spPr>
        <p:txBody>
          <a:bodyPr/>
          <a:lstStyle/>
          <a:p>
            <a:endParaRPr lang="en-US"/>
          </a:p>
        </p:txBody>
      </p:sp>
      <p:sp>
        <p:nvSpPr>
          <p:cNvPr id="24" name="Text 21"/>
          <p:cNvSpPr/>
          <p:nvPr/>
        </p:nvSpPr>
        <p:spPr>
          <a:xfrm>
            <a:off x="3429000" y="1772348"/>
            <a:ext cx="1429420" cy="1487686"/>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&lt;head&gt;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&lt;style&gt;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color: blue;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font-size: 16px;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margin: 10px;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&lt;/style&gt;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&lt;/head&gt;</a:t>
            </a:r>
            <a:endParaRPr lang="en-US" sz="810" dirty="0"/>
          </a:p>
        </p:txBody>
      </p:sp>
      <p:sp>
        <p:nvSpPr>
          <p:cNvPr id="25" name="Text 22"/>
          <p:cNvSpPr/>
          <p:nvPr/>
        </p:nvSpPr>
        <p:spPr>
          <a:xfrm>
            <a:off x="3321844" y="3506493"/>
            <a:ext cx="2571750" cy="171450"/>
          </a:xfrm>
          <a:prstGeom prst="rect">
            <a:avLst/>
          </a:prstGeom>
          <a:noFill/>
          <a:ln/>
        </p:spPr>
        <p:txBody>
          <a:bodyPr wrap="square" lIns="0" tIns="0" rIns="0" bIns="0" rtlCol="0" anchor="ctr">
            <a:spAutoFit/>
          </a:bodyPr>
          <a:lstStyle/>
          <a:p>
            <a:pPr marL="0" indent="0">
              <a:buNone/>
            </a:pPr>
            <a:r>
              <a:rPr lang="en-US" sz="900" b="1" dirty="0">
                <a:solidFill>
                  <a:srgbClr val="000000"/>
                </a:solidFill>
                <a:latin typeface="Segoe UI" pitchFamily="34" charset="0"/>
                <a:ea typeface="Segoe UI" pitchFamily="34" charset="-122"/>
                <a:cs typeface="Segoe UI" pitchFamily="34" charset="-120"/>
              </a:rPr>
              <a:t>Pros:</a:t>
            </a:r>
            <a:endParaRPr lang="en-US" sz="900" dirty="0"/>
          </a:p>
        </p:txBody>
      </p:sp>
      <p:sp>
        <p:nvSpPr>
          <p:cNvPr id="26" name="Text 23"/>
          <p:cNvSpPr/>
          <p:nvPr/>
        </p:nvSpPr>
        <p:spPr>
          <a:xfrm>
            <a:off x="3464719" y="3677943"/>
            <a:ext cx="2428875" cy="142875"/>
          </a:xfrm>
          <a:prstGeom prst="rect">
            <a:avLst/>
          </a:prstGeom>
          <a:noFill/>
          <a:ln/>
        </p:spPr>
        <p:txBody>
          <a:bodyPr wrap="square" lIns="0" tIns="0" rIns="0" bIns="0" rtlCol="0" anchor="ctr">
            <a:spAutoFit/>
          </a:bodyPr>
          <a:lstStyle/>
          <a:p>
            <a:pPr marL="0" indent="0" algn="l">
              <a:buNone/>
            </a:pPr>
            <a:r>
              <a:rPr lang="en-US" sz="788" dirty="0">
                <a:solidFill>
                  <a:srgbClr val="000000"/>
                </a:solidFill>
                <a:latin typeface="Segoe UI" pitchFamily="34" charset="0"/>
                <a:ea typeface="Segoe UI" pitchFamily="34" charset="-122"/>
                <a:cs typeface="Segoe UI" pitchFamily="34" charset="-120"/>
              </a:rPr>
              <a:t>No extra files needed</a:t>
            </a:r>
            <a:endParaRPr lang="en-US" sz="788" dirty="0"/>
          </a:p>
        </p:txBody>
      </p:sp>
      <p:sp>
        <p:nvSpPr>
          <p:cNvPr id="27" name="Text 24"/>
          <p:cNvSpPr/>
          <p:nvPr/>
        </p:nvSpPr>
        <p:spPr>
          <a:xfrm>
            <a:off x="3464719" y="3820818"/>
            <a:ext cx="2428875" cy="142875"/>
          </a:xfrm>
          <a:prstGeom prst="rect">
            <a:avLst/>
          </a:prstGeom>
          <a:noFill/>
          <a:ln/>
        </p:spPr>
        <p:txBody>
          <a:bodyPr wrap="square" lIns="0" tIns="0" rIns="0" bIns="0" rtlCol="0" anchor="ctr">
            <a:spAutoFit/>
          </a:bodyPr>
          <a:lstStyle/>
          <a:p>
            <a:pPr marL="0" indent="0" algn="l">
              <a:buNone/>
            </a:pPr>
            <a:r>
              <a:rPr lang="en-US" sz="788" dirty="0">
                <a:solidFill>
                  <a:srgbClr val="000000"/>
                </a:solidFill>
                <a:latin typeface="Segoe UI" pitchFamily="34" charset="0"/>
                <a:ea typeface="Segoe UI" pitchFamily="34" charset="-122"/>
                <a:cs typeface="Segoe UI" pitchFamily="34" charset="-120"/>
              </a:rPr>
              <a:t>Styles apply to whole page</a:t>
            </a:r>
            <a:endParaRPr lang="en-US" sz="788" dirty="0"/>
          </a:p>
        </p:txBody>
      </p:sp>
      <p:sp>
        <p:nvSpPr>
          <p:cNvPr id="28" name="Text 25"/>
          <p:cNvSpPr/>
          <p:nvPr/>
        </p:nvSpPr>
        <p:spPr>
          <a:xfrm>
            <a:off x="3321844" y="4020843"/>
            <a:ext cx="2571750" cy="171450"/>
          </a:xfrm>
          <a:prstGeom prst="rect">
            <a:avLst/>
          </a:prstGeom>
          <a:noFill/>
          <a:ln/>
        </p:spPr>
        <p:txBody>
          <a:bodyPr wrap="square" lIns="0" tIns="0" rIns="0" bIns="0" rtlCol="0" anchor="ctr">
            <a:spAutoFit/>
          </a:bodyPr>
          <a:lstStyle/>
          <a:p>
            <a:pPr marL="0" indent="0">
              <a:buNone/>
            </a:pPr>
            <a:r>
              <a:rPr lang="en-US" sz="900" b="1" dirty="0">
                <a:solidFill>
                  <a:srgbClr val="000000"/>
                </a:solidFill>
                <a:latin typeface="Segoe UI" pitchFamily="34" charset="0"/>
                <a:ea typeface="Segoe UI" pitchFamily="34" charset="-122"/>
                <a:cs typeface="Segoe UI" pitchFamily="34" charset="-120"/>
              </a:rPr>
              <a:t>Cons:</a:t>
            </a:r>
            <a:endParaRPr lang="en-US" sz="900" dirty="0"/>
          </a:p>
        </p:txBody>
      </p:sp>
      <p:sp>
        <p:nvSpPr>
          <p:cNvPr id="29" name="Text 26"/>
          <p:cNvSpPr/>
          <p:nvPr/>
        </p:nvSpPr>
        <p:spPr>
          <a:xfrm>
            <a:off x="3464719" y="4192293"/>
            <a:ext cx="2428875" cy="142875"/>
          </a:xfrm>
          <a:prstGeom prst="rect">
            <a:avLst/>
          </a:prstGeom>
          <a:noFill/>
          <a:ln/>
        </p:spPr>
        <p:txBody>
          <a:bodyPr wrap="square" lIns="0" tIns="0" rIns="0" bIns="0" rtlCol="0" anchor="ctr">
            <a:spAutoFit/>
          </a:bodyPr>
          <a:lstStyle/>
          <a:p>
            <a:pPr marL="0" indent="0" algn="l">
              <a:buNone/>
            </a:pPr>
            <a:r>
              <a:rPr lang="en-US" sz="788" dirty="0">
                <a:solidFill>
                  <a:srgbClr val="000000"/>
                </a:solidFill>
                <a:latin typeface="Segoe UI" pitchFamily="34" charset="0"/>
                <a:ea typeface="Segoe UI" pitchFamily="34" charset="-122"/>
                <a:cs typeface="Segoe UI" pitchFamily="34" charset="-120"/>
              </a:rPr>
              <a:t>Increases page size</a:t>
            </a:r>
            <a:endParaRPr lang="en-US" sz="788" dirty="0"/>
          </a:p>
        </p:txBody>
      </p:sp>
      <p:sp>
        <p:nvSpPr>
          <p:cNvPr id="30" name="Text 27"/>
          <p:cNvSpPr/>
          <p:nvPr/>
        </p:nvSpPr>
        <p:spPr>
          <a:xfrm>
            <a:off x="3464719" y="4335168"/>
            <a:ext cx="2428875" cy="142875"/>
          </a:xfrm>
          <a:prstGeom prst="rect">
            <a:avLst/>
          </a:prstGeom>
          <a:noFill/>
          <a:ln/>
        </p:spPr>
        <p:txBody>
          <a:bodyPr wrap="square" lIns="0" tIns="0" rIns="0" bIns="0" rtlCol="0" anchor="ctr">
            <a:spAutoFit/>
          </a:bodyPr>
          <a:lstStyle/>
          <a:p>
            <a:pPr marL="0" indent="0" algn="l">
              <a:buNone/>
            </a:pPr>
            <a:r>
              <a:rPr lang="en-US" sz="788" dirty="0">
                <a:solidFill>
                  <a:srgbClr val="000000"/>
                </a:solidFill>
                <a:latin typeface="Segoe UI" pitchFamily="34" charset="0"/>
                <a:ea typeface="Segoe UI" pitchFamily="34" charset="-122"/>
                <a:cs typeface="Segoe UI" pitchFamily="34" charset="-120"/>
              </a:rPr>
              <a:t>No reuse across pages</a:t>
            </a:r>
            <a:endParaRPr lang="en-US" sz="788" dirty="0"/>
          </a:p>
        </p:txBody>
      </p:sp>
      <p:sp>
        <p:nvSpPr>
          <p:cNvPr id="31" name="Text 28"/>
          <p:cNvSpPr/>
          <p:nvPr/>
        </p:nvSpPr>
        <p:spPr>
          <a:xfrm>
            <a:off x="3464719" y="4478043"/>
            <a:ext cx="2428875" cy="142875"/>
          </a:xfrm>
          <a:prstGeom prst="rect">
            <a:avLst/>
          </a:prstGeom>
          <a:noFill/>
          <a:ln/>
        </p:spPr>
        <p:txBody>
          <a:bodyPr wrap="square" lIns="0" tIns="0" rIns="0" bIns="0" rtlCol="0" anchor="ctr">
            <a:spAutoFit/>
          </a:bodyPr>
          <a:lstStyle/>
          <a:p>
            <a:pPr marL="0" indent="0" algn="l">
              <a:buNone/>
            </a:pPr>
            <a:r>
              <a:rPr lang="en-US" sz="788" dirty="0">
                <a:solidFill>
                  <a:srgbClr val="000000"/>
                </a:solidFill>
                <a:latin typeface="Segoe UI" pitchFamily="34" charset="0"/>
                <a:ea typeface="Segoe UI" pitchFamily="34" charset="-122"/>
                <a:cs typeface="Segoe UI" pitchFamily="34" charset="-120"/>
              </a:rPr>
              <a:t>Mixing structure with style</a:t>
            </a:r>
            <a:endParaRPr lang="en-US" sz="788" dirty="0"/>
          </a:p>
        </p:txBody>
      </p:sp>
      <p:sp>
        <p:nvSpPr>
          <p:cNvPr id="32" name="Text 29"/>
          <p:cNvSpPr/>
          <p:nvPr/>
        </p:nvSpPr>
        <p:spPr>
          <a:xfrm>
            <a:off x="6236494" y="1064419"/>
            <a:ext cx="2571750"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3. External CSS</a:t>
            </a:r>
            <a:endParaRPr lang="en-US" sz="1125" dirty="0"/>
          </a:p>
        </p:txBody>
      </p:sp>
      <p:sp>
        <p:nvSpPr>
          <p:cNvPr id="33" name="Text 30"/>
          <p:cNvSpPr/>
          <p:nvPr/>
        </p:nvSpPr>
        <p:spPr>
          <a:xfrm>
            <a:off x="6236494" y="1350169"/>
            <a:ext cx="2571750" cy="171450"/>
          </a:xfrm>
          <a:prstGeom prst="rect">
            <a:avLst/>
          </a:prstGeom>
          <a:noFill/>
          <a:ln/>
        </p:spPr>
        <p:txBody>
          <a:bodyPr wrap="square" lIns="0" tIns="0" rIns="0" bIns="0" rtlCol="0" anchor="ctr">
            <a:spAutoFit/>
          </a:bodyPr>
          <a:lstStyle/>
          <a:p>
            <a:pPr marL="0" indent="0">
              <a:buNone/>
            </a:pPr>
            <a:r>
              <a:rPr lang="en-US" sz="900" dirty="0">
                <a:solidFill>
                  <a:srgbClr val="000000"/>
                </a:solidFill>
                <a:latin typeface="Segoe UI" pitchFamily="34" charset="0"/>
                <a:ea typeface="Segoe UI" pitchFamily="34" charset="-122"/>
                <a:cs typeface="Segoe UI" pitchFamily="34" charset="-120"/>
              </a:rPr>
              <a:t>Linking to an external .css file</a:t>
            </a:r>
            <a:endParaRPr lang="en-US" sz="900" dirty="0"/>
          </a:p>
        </p:txBody>
      </p:sp>
      <p:sp>
        <p:nvSpPr>
          <p:cNvPr id="34" name="Shape 31"/>
          <p:cNvSpPr/>
          <p:nvPr/>
        </p:nvSpPr>
        <p:spPr>
          <a:xfrm>
            <a:off x="6236494" y="1628775"/>
            <a:ext cx="2500313" cy="914400"/>
          </a:xfrm>
          <a:prstGeom prst="rect">
            <a:avLst/>
          </a:prstGeom>
          <a:solidFill>
            <a:srgbClr val="F8F8F8"/>
          </a:solidFill>
          <a:ln w="99">
            <a:solidFill>
              <a:srgbClr val="DDDDDD"/>
            </a:solidFill>
            <a:prstDash val="solid"/>
          </a:ln>
        </p:spPr>
        <p:txBody>
          <a:bodyPr/>
          <a:lstStyle/>
          <a:p>
            <a:endParaRPr lang="en-US"/>
          </a:p>
        </p:txBody>
      </p:sp>
      <p:sp>
        <p:nvSpPr>
          <p:cNvPr id="35" name="Text 32"/>
          <p:cNvSpPr/>
          <p:nvPr/>
        </p:nvSpPr>
        <p:spPr>
          <a:xfrm>
            <a:off x="6343650" y="1766292"/>
            <a:ext cx="1676298" cy="630436"/>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&lt;head&gt;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&lt;link rel="stylesheet"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href="styles.css"&gt;</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&lt;/head&gt;</a:t>
            </a:r>
            <a:endParaRPr lang="en-US" sz="810" dirty="0"/>
          </a:p>
        </p:txBody>
      </p:sp>
      <p:sp>
        <p:nvSpPr>
          <p:cNvPr id="36" name="Text 33"/>
          <p:cNvSpPr/>
          <p:nvPr/>
        </p:nvSpPr>
        <p:spPr>
          <a:xfrm>
            <a:off x="6236494" y="2636044"/>
            <a:ext cx="2571750" cy="171450"/>
          </a:xfrm>
          <a:prstGeom prst="rect">
            <a:avLst/>
          </a:prstGeom>
          <a:noFill/>
          <a:ln/>
        </p:spPr>
        <p:txBody>
          <a:bodyPr wrap="square" lIns="0" tIns="0" rIns="0" bIns="0" rtlCol="0" anchor="ctr">
            <a:spAutoFit/>
          </a:bodyPr>
          <a:lstStyle/>
          <a:p>
            <a:pPr marL="0" indent="0">
              <a:buNone/>
            </a:pPr>
            <a:r>
              <a:rPr lang="en-US" sz="900" dirty="0">
                <a:solidFill>
                  <a:srgbClr val="000000"/>
                </a:solidFill>
                <a:latin typeface="Segoe UI" pitchFamily="34" charset="0"/>
                <a:ea typeface="Segoe UI" pitchFamily="34" charset="-122"/>
                <a:cs typeface="Segoe UI" pitchFamily="34" charset="-120"/>
              </a:rPr>
              <a:t>In styles.css:</a:t>
            </a:r>
            <a:endParaRPr lang="en-US" sz="900" dirty="0"/>
          </a:p>
        </p:txBody>
      </p:sp>
      <p:sp>
        <p:nvSpPr>
          <p:cNvPr id="37" name="Shape 34"/>
          <p:cNvSpPr/>
          <p:nvPr/>
        </p:nvSpPr>
        <p:spPr>
          <a:xfrm>
            <a:off x="6236494" y="2914650"/>
            <a:ext cx="2500313" cy="1085850"/>
          </a:xfrm>
          <a:prstGeom prst="rect">
            <a:avLst/>
          </a:prstGeom>
          <a:solidFill>
            <a:srgbClr val="F8F8F8"/>
          </a:solidFill>
          <a:ln w="99">
            <a:solidFill>
              <a:srgbClr val="DDDDDD"/>
            </a:solidFill>
            <a:prstDash val="solid"/>
          </a:ln>
        </p:spPr>
        <p:txBody>
          <a:bodyPr/>
          <a:lstStyle/>
          <a:p>
            <a:endParaRPr lang="en-US"/>
          </a:p>
        </p:txBody>
      </p:sp>
      <p:sp>
        <p:nvSpPr>
          <p:cNvPr id="38" name="Text 35"/>
          <p:cNvSpPr/>
          <p:nvPr/>
        </p:nvSpPr>
        <p:spPr>
          <a:xfrm>
            <a:off x="6343650" y="3052167"/>
            <a:ext cx="1182514" cy="8018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p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color: blue;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font-size: 16px;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margin: 10px;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39" name="Text 36"/>
          <p:cNvSpPr/>
          <p:nvPr/>
        </p:nvSpPr>
        <p:spPr>
          <a:xfrm>
            <a:off x="6236494" y="4100513"/>
            <a:ext cx="2571750" cy="171450"/>
          </a:xfrm>
          <a:prstGeom prst="rect">
            <a:avLst/>
          </a:prstGeom>
          <a:noFill/>
          <a:ln/>
        </p:spPr>
        <p:txBody>
          <a:bodyPr wrap="square" lIns="0" tIns="0" rIns="0" bIns="0" rtlCol="0" anchor="ctr">
            <a:spAutoFit/>
          </a:bodyPr>
          <a:lstStyle/>
          <a:p>
            <a:pPr marL="0" indent="0">
              <a:buNone/>
            </a:pPr>
            <a:r>
              <a:rPr lang="en-US" sz="900" b="1" dirty="0">
                <a:solidFill>
                  <a:srgbClr val="000000"/>
                </a:solidFill>
                <a:latin typeface="Segoe UI" pitchFamily="34" charset="0"/>
                <a:ea typeface="Segoe UI" pitchFamily="34" charset="-122"/>
                <a:cs typeface="Segoe UI" pitchFamily="34" charset="-120"/>
              </a:rPr>
              <a:t>Pros:</a:t>
            </a:r>
            <a:endParaRPr lang="en-US" sz="900" dirty="0"/>
          </a:p>
        </p:txBody>
      </p:sp>
      <p:sp>
        <p:nvSpPr>
          <p:cNvPr id="40" name="Text 37"/>
          <p:cNvSpPr/>
          <p:nvPr/>
        </p:nvSpPr>
        <p:spPr>
          <a:xfrm>
            <a:off x="6379369" y="4271963"/>
            <a:ext cx="2428875" cy="142875"/>
          </a:xfrm>
          <a:prstGeom prst="rect">
            <a:avLst/>
          </a:prstGeom>
          <a:noFill/>
          <a:ln/>
        </p:spPr>
        <p:txBody>
          <a:bodyPr wrap="square" lIns="0" tIns="0" rIns="0" bIns="0" rtlCol="0" anchor="ctr">
            <a:spAutoFit/>
          </a:bodyPr>
          <a:lstStyle/>
          <a:p>
            <a:pPr marL="0" indent="0" algn="l">
              <a:buNone/>
            </a:pPr>
            <a:r>
              <a:rPr lang="en-US" sz="788" dirty="0">
                <a:solidFill>
                  <a:srgbClr val="000000"/>
                </a:solidFill>
                <a:latin typeface="Segoe UI" pitchFamily="34" charset="0"/>
                <a:ea typeface="Segoe UI" pitchFamily="34" charset="-122"/>
                <a:cs typeface="Segoe UI" pitchFamily="34" charset="-120"/>
              </a:rPr>
              <a:t>Separation of concerns</a:t>
            </a:r>
            <a:endParaRPr lang="en-US" sz="788" dirty="0"/>
          </a:p>
        </p:txBody>
      </p:sp>
      <p:sp>
        <p:nvSpPr>
          <p:cNvPr id="41" name="Text 38"/>
          <p:cNvSpPr/>
          <p:nvPr/>
        </p:nvSpPr>
        <p:spPr>
          <a:xfrm>
            <a:off x="6379369" y="4414838"/>
            <a:ext cx="2428875" cy="142875"/>
          </a:xfrm>
          <a:prstGeom prst="rect">
            <a:avLst/>
          </a:prstGeom>
          <a:noFill/>
          <a:ln/>
        </p:spPr>
        <p:txBody>
          <a:bodyPr wrap="square" lIns="0" tIns="0" rIns="0" bIns="0" rtlCol="0" anchor="ctr">
            <a:spAutoFit/>
          </a:bodyPr>
          <a:lstStyle/>
          <a:p>
            <a:pPr marL="0" indent="0" algn="l">
              <a:buNone/>
            </a:pPr>
            <a:r>
              <a:rPr lang="en-US" sz="788" dirty="0">
                <a:solidFill>
                  <a:srgbClr val="000000"/>
                </a:solidFill>
                <a:latin typeface="Segoe UI" pitchFamily="34" charset="0"/>
                <a:ea typeface="Segoe UI" pitchFamily="34" charset="-122"/>
                <a:cs typeface="Segoe UI" pitchFamily="34" charset="-120"/>
              </a:rPr>
              <a:t>Reusable across pages</a:t>
            </a:r>
            <a:endParaRPr lang="en-US" sz="788" dirty="0"/>
          </a:p>
        </p:txBody>
      </p:sp>
      <p:sp>
        <p:nvSpPr>
          <p:cNvPr id="42" name="Text 39"/>
          <p:cNvSpPr/>
          <p:nvPr/>
        </p:nvSpPr>
        <p:spPr>
          <a:xfrm>
            <a:off x="6379369" y="4557713"/>
            <a:ext cx="2428875" cy="142875"/>
          </a:xfrm>
          <a:prstGeom prst="rect">
            <a:avLst/>
          </a:prstGeom>
          <a:noFill/>
          <a:ln/>
        </p:spPr>
        <p:txBody>
          <a:bodyPr wrap="square" lIns="0" tIns="0" rIns="0" bIns="0" rtlCol="0" anchor="ctr">
            <a:spAutoFit/>
          </a:bodyPr>
          <a:lstStyle/>
          <a:p>
            <a:pPr marL="0" indent="0" algn="l">
              <a:buNone/>
            </a:pPr>
            <a:r>
              <a:rPr lang="en-US" sz="788" dirty="0">
                <a:solidFill>
                  <a:srgbClr val="000000"/>
                </a:solidFill>
                <a:latin typeface="Segoe UI" pitchFamily="34" charset="0"/>
                <a:ea typeface="Segoe UI" pitchFamily="34" charset="-122"/>
                <a:cs typeface="Segoe UI" pitchFamily="34" charset="-120"/>
              </a:rPr>
              <a:t>Browser caching</a:t>
            </a:r>
            <a:endParaRPr lang="en-US" sz="788" dirty="0"/>
          </a:p>
        </p:txBody>
      </p:sp>
      <p:sp>
        <p:nvSpPr>
          <p:cNvPr id="43" name="Text 40"/>
          <p:cNvSpPr/>
          <p:nvPr/>
        </p:nvSpPr>
        <p:spPr>
          <a:xfrm>
            <a:off x="6236494" y="4757738"/>
            <a:ext cx="2571750" cy="171450"/>
          </a:xfrm>
          <a:prstGeom prst="rect">
            <a:avLst/>
          </a:prstGeom>
          <a:noFill/>
          <a:ln/>
        </p:spPr>
        <p:txBody>
          <a:bodyPr wrap="square" lIns="0" tIns="0" rIns="0" bIns="0" rtlCol="0" anchor="ctr">
            <a:spAutoFit/>
          </a:bodyPr>
          <a:lstStyle/>
          <a:p>
            <a:pPr marL="0" indent="0">
              <a:buNone/>
            </a:pPr>
            <a:r>
              <a:rPr lang="en-US" sz="900" b="1" dirty="0">
                <a:solidFill>
                  <a:srgbClr val="000000"/>
                </a:solidFill>
                <a:latin typeface="Segoe UI" pitchFamily="34" charset="0"/>
                <a:ea typeface="Segoe UI" pitchFamily="34" charset="-122"/>
                <a:cs typeface="Segoe UI" pitchFamily="34" charset="-120"/>
              </a:rPr>
              <a:t>Cons:</a:t>
            </a:r>
            <a:endParaRPr lang="en-US" sz="900" dirty="0"/>
          </a:p>
        </p:txBody>
      </p:sp>
      <p:sp>
        <p:nvSpPr>
          <p:cNvPr id="44" name="Text 41"/>
          <p:cNvSpPr/>
          <p:nvPr/>
        </p:nvSpPr>
        <p:spPr>
          <a:xfrm>
            <a:off x="6379369" y="4929188"/>
            <a:ext cx="2428875" cy="142875"/>
          </a:xfrm>
          <a:prstGeom prst="rect">
            <a:avLst/>
          </a:prstGeom>
          <a:noFill/>
          <a:ln/>
        </p:spPr>
        <p:txBody>
          <a:bodyPr wrap="square" lIns="0" tIns="0" rIns="0" bIns="0" rtlCol="0" anchor="ctr">
            <a:spAutoFit/>
          </a:bodyPr>
          <a:lstStyle/>
          <a:p>
            <a:pPr marL="0" indent="0" algn="l">
              <a:buNone/>
            </a:pPr>
            <a:r>
              <a:rPr lang="en-US" sz="788" dirty="0">
                <a:solidFill>
                  <a:srgbClr val="000000"/>
                </a:solidFill>
                <a:latin typeface="Segoe UI" pitchFamily="34" charset="0"/>
                <a:ea typeface="Segoe UI" pitchFamily="34" charset="-122"/>
                <a:cs typeface="Segoe UI" pitchFamily="34" charset="-120"/>
              </a:rPr>
              <a:t>Extra HTTP request</a:t>
            </a:r>
            <a:endParaRPr lang="en-US" sz="788" dirty="0"/>
          </a:p>
        </p:txBody>
      </p:sp>
      <p:sp>
        <p:nvSpPr>
          <p:cNvPr id="45" name="Text 42"/>
          <p:cNvSpPr/>
          <p:nvPr/>
        </p:nvSpPr>
        <p:spPr>
          <a:xfrm>
            <a:off x="6379369" y="5072063"/>
            <a:ext cx="2428875" cy="142875"/>
          </a:xfrm>
          <a:prstGeom prst="rect">
            <a:avLst/>
          </a:prstGeom>
          <a:noFill/>
          <a:ln/>
        </p:spPr>
        <p:txBody>
          <a:bodyPr wrap="square" lIns="0" tIns="0" rIns="0" bIns="0" rtlCol="0" anchor="ctr">
            <a:spAutoFit/>
          </a:bodyPr>
          <a:lstStyle/>
          <a:p>
            <a:pPr marL="0" indent="0" algn="l">
              <a:buNone/>
            </a:pPr>
            <a:r>
              <a:rPr lang="en-US" sz="788" dirty="0">
                <a:solidFill>
                  <a:srgbClr val="000000"/>
                </a:solidFill>
                <a:latin typeface="Segoe UI" pitchFamily="34" charset="0"/>
                <a:ea typeface="Segoe UI" pitchFamily="34" charset="-122"/>
                <a:cs typeface="Segoe UI" pitchFamily="34" charset="-120"/>
              </a:rPr>
              <a:t>May delay rendering</a:t>
            </a:r>
            <a:endParaRPr lang="en-US" sz="788" dirty="0"/>
          </a:p>
        </p:txBody>
      </p:sp>
      <p:sp>
        <p:nvSpPr>
          <p:cNvPr id="46" name="Text 43"/>
          <p:cNvSpPr/>
          <p:nvPr/>
        </p:nvSpPr>
        <p:spPr>
          <a:xfrm>
            <a:off x="285750" y="5507831"/>
            <a:ext cx="864393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Best Practices:</a:t>
            </a:r>
            <a:endParaRPr lang="en-US" sz="1125" dirty="0"/>
          </a:p>
        </p:txBody>
      </p:sp>
      <p:pic>
        <p:nvPicPr>
          <p:cNvPr id="47" name="Image 1" descr="preencoded.png"/>
          <p:cNvPicPr>
            <a:picLocks noChangeAspect="1"/>
          </p:cNvPicPr>
          <p:nvPr/>
        </p:nvPicPr>
        <p:blipFill>
          <a:blip r:embed="rId4"/>
          <a:stretch>
            <a:fillRect/>
          </a:stretch>
        </p:blipFill>
        <p:spPr>
          <a:xfrm>
            <a:off x="285750" y="5818584"/>
            <a:ext cx="114300" cy="114300"/>
          </a:xfrm>
          <a:prstGeom prst="rect">
            <a:avLst/>
          </a:prstGeom>
        </p:spPr>
      </p:pic>
      <p:sp>
        <p:nvSpPr>
          <p:cNvPr id="48" name="Text 44"/>
          <p:cNvSpPr/>
          <p:nvPr/>
        </p:nvSpPr>
        <p:spPr>
          <a:xfrm>
            <a:off x="457200" y="5815013"/>
            <a:ext cx="1856426" cy="128588"/>
          </a:xfrm>
          <a:prstGeom prst="rect">
            <a:avLst/>
          </a:prstGeom>
          <a:noFill/>
          <a:ln/>
        </p:spPr>
        <p:txBody>
          <a:bodyPr wrap="square" lIns="0" tIns="0" rIns="0" bIns="0" rtlCol="0" anchor="ctr">
            <a:spAutoFit/>
          </a:bodyPr>
          <a:lstStyle/>
          <a:p>
            <a:pPr marL="0" indent="0">
              <a:buNone/>
            </a:pPr>
            <a:r>
              <a:rPr lang="en-US" sz="900" dirty="0">
                <a:solidFill>
                  <a:srgbClr val="000000"/>
                </a:solidFill>
                <a:latin typeface="Segoe UI" pitchFamily="34" charset="0"/>
                <a:ea typeface="Segoe UI" pitchFamily="34" charset="-122"/>
                <a:cs typeface="Segoe UI" pitchFamily="34" charset="-120"/>
              </a:rPr>
              <a:t>Use external CSS for most projects</a:t>
            </a:r>
            <a:endParaRPr lang="en-US" sz="900" dirty="0"/>
          </a:p>
        </p:txBody>
      </p:sp>
      <p:pic>
        <p:nvPicPr>
          <p:cNvPr id="49" name="Image 2" descr="preencoded.png"/>
          <p:cNvPicPr>
            <a:picLocks noChangeAspect="1"/>
          </p:cNvPicPr>
          <p:nvPr/>
        </p:nvPicPr>
        <p:blipFill>
          <a:blip r:embed="rId4"/>
          <a:stretch>
            <a:fillRect/>
          </a:stretch>
        </p:blipFill>
        <p:spPr>
          <a:xfrm>
            <a:off x="285750" y="6047184"/>
            <a:ext cx="114300" cy="114300"/>
          </a:xfrm>
          <a:prstGeom prst="rect">
            <a:avLst/>
          </a:prstGeom>
        </p:spPr>
      </p:pic>
      <p:sp>
        <p:nvSpPr>
          <p:cNvPr id="50" name="Text 45"/>
          <p:cNvSpPr/>
          <p:nvPr/>
        </p:nvSpPr>
        <p:spPr>
          <a:xfrm>
            <a:off x="457200" y="6043613"/>
            <a:ext cx="2142734" cy="128588"/>
          </a:xfrm>
          <a:prstGeom prst="rect">
            <a:avLst/>
          </a:prstGeom>
          <a:noFill/>
          <a:ln/>
        </p:spPr>
        <p:txBody>
          <a:bodyPr wrap="square" lIns="0" tIns="0" rIns="0" bIns="0" rtlCol="0" anchor="ctr">
            <a:spAutoFit/>
          </a:bodyPr>
          <a:lstStyle/>
          <a:p>
            <a:pPr marL="0" indent="0">
              <a:buNone/>
            </a:pPr>
            <a:r>
              <a:rPr lang="en-US" sz="900" dirty="0">
                <a:solidFill>
                  <a:srgbClr val="000000"/>
                </a:solidFill>
                <a:latin typeface="Segoe UI" pitchFamily="34" charset="0"/>
                <a:ea typeface="Segoe UI" pitchFamily="34" charset="-122"/>
                <a:cs typeface="Segoe UI" pitchFamily="34" charset="-120"/>
              </a:rPr>
              <a:t>Internal CSS for single-page applications</a:t>
            </a:r>
            <a:endParaRPr lang="en-US" sz="900" dirty="0"/>
          </a:p>
        </p:txBody>
      </p:sp>
      <p:pic>
        <p:nvPicPr>
          <p:cNvPr id="51" name="Image 3" descr="preencoded.png"/>
          <p:cNvPicPr>
            <a:picLocks noChangeAspect="1"/>
          </p:cNvPicPr>
          <p:nvPr/>
        </p:nvPicPr>
        <p:blipFill>
          <a:blip r:embed="rId4"/>
          <a:stretch>
            <a:fillRect/>
          </a:stretch>
        </p:blipFill>
        <p:spPr>
          <a:xfrm>
            <a:off x="4629150" y="5818584"/>
            <a:ext cx="114300" cy="114300"/>
          </a:xfrm>
          <a:prstGeom prst="rect">
            <a:avLst/>
          </a:prstGeom>
        </p:spPr>
      </p:pic>
      <p:sp>
        <p:nvSpPr>
          <p:cNvPr id="52" name="Text 46"/>
          <p:cNvSpPr/>
          <p:nvPr/>
        </p:nvSpPr>
        <p:spPr>
          <a:xfrm>
            <a:off x="4800600" y="5815013"/>
            <a:ext cx="2352135" cy="128588"/>
          </a:xfrm>
          <a:prstGeom prst="rect">
            <a:avLst/>
          </a:prstGeom>
          <a:noFill/>
          <a:ln/>
        </p:spPr>
        <p:txBody>
          <a:bodyPr wrap="square" lIns="0" tIns="0" rIns="0" bIns="0" rtlCol="0" anchor="ctr">
            <a:spAutoFit/>
          </a:bodyPr>
          <a:lstStyle/>
          <a:p>
            <a:pPr marL="0" indent="0">
              <a:buNone/>
            </a:pPr>
            <a:r>
              <a:rPr lang="en-US" sz="900" dirty="0">
                <a:solidFill>
                  <a:srgbClr val="000000"/>
                </a:solidFill>
                <a:latin typeface="Segoe UI" pitchFamily="34" charset="0"/>
                <a:ea typeface="Segoe UI" pitchFamily="34" charset="-122"/>
                <a:cs typeface="Segoe UI" pitchFamily="34" charset="-120"/>
              </a:rPr>
              <a:t>Inline CSS only for testing or email templates</a:t>
            </a:r>
            <a:endParaRPr lang="en-US" sz="900" dirty="0"/>
          </a:p>
        </p:txBody>
      </p:sp>
      <p:pic>
        <p:nvPicPr>
          <p:cNvPr id="53" name="Image 4" descr="preencoded.png"/>
          <p:cNvPicPr>
            <a:picLocks noChangeAspect="1"/>
          </p:cNvPicPr>
          <p:nvPr/>
        </p:nvPicPr>
        <p:blipFill>
          <a:blip r:embed="rId4"/>
          <a:stretch>
            <a:fillRect/>
          </a:stretch>
        </p:blipFill>
        <p:spPr>
          <a:xfrm>
            <a:off x="4629150" y="6047184"/>
            <a:ext cx="114300" cy="114300"/>
          </a:xfrm>
          <a:prstGeom prst="rect">
            <a:avLst/>
          </a:prstGeom>
        </p:spPr>
      </p:pic>
      <p:sp>
        <p:nvSpPr>
          <p:cNvPr id="54" name="Text 47"/>
          <p:cNvSpPr/>
          <p:nvPr/>
        </p:nvSpPr>
        <p:spPr>
          <a:xfrm>
            <a:off x="4800600" y="6043613"/>
            <a:ext cx="2365028" cy="128588"/>
          </a:xfrm>
          <a:prstGeom prst="rect">
            <a:avLst/>
          </a:prstGeom>
          <a:noFill/>
          <a:ln/>
        </p:spPr>
        <p:txBody>
          <a:bodyPr wrap="square" lIns="0" tIns="0" rIns="0" bIns="0" rtlCol="0" anchor="ctr">
            <a:spAutoFit/>
          </a:bodyPr>
          <a:lstStyle/>
          <a:p>
            <a:pPr marL="0" indent="0">
              <a:buNone/>
            </a:pPr>
            <a:r>
              <a:rPr lang="en-US" sz="900" dirty="0">
                <a:solidFill>
                  <a:srgbClr val="000000"/>
                </a:solidFill>
                <a:latin typeface="Segoe UI" pitchFamily="34" charset="0"/>
                <a:ea typeface="Segoe UI" pitchFamily="34" charset="-122"/>
                <a:cs typeface="Segoe UI" pitchFamily="34" charset="-120"/>
              </a:rPr>
              <a:t>Follow the principle of separation of concerns</a:t>
            </a:r>
            <a:endParaRPr lang="en-US" sz="900" dirty="0"/>
          </a:p>
        </p:txBody>
      </p:sp>
      <p:sp>
        <p:nvSpPr>
          <p:cNvPr id="55" name="Text 48"/>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56" name="Text 49"/>
          <p:cNvSpPr/>
          <p:nvPr/>
        </p:nvSpPr>
        <p:spPr>
          <a:xfrm>
            <a:off x="1086185" y="4865982"/>
            <a:ext cx="1431708"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MDN - How CSS is structured</a:t>
            </a:r>
            <a:endParaRPr lang="en-US" sz="810" dirty="0"/>
          </a:p>
        </p:txBody>
      </p:sp>
      <p:sp>
        <p:nvSpPr>
          <p:cNvPr id="57" name="Text 50"/>
          <p:cNvSpPr/>
          <p:nvPr/>
        </p:nvSpPr>
        <p:spPr>
          <a:xfrm>
            <a:off x="2446455"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58" name="Text 51"/>
          <p:cNvSpPr/>
          <p:nvPr/>
        </p:nvSpPr>
        <p:spPr>
          <a:xfrm>
            <a:off x="2530339" y="4865982"/>
            <a:ext cx="1449205"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W3Schools - How to Add CSS</a:t>
            </a:r>
            <a:endParaRPr lang="en-US" sz="8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6965463"/>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CSS Syntax &amp; Selectors</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Basic CSS Syntax</a:t>
            </a:r>
            <a:endParaRPr lang="en-US" sz="1125" dirty="0"/>
          </a:p>
        </p:txBody>
      </p:sp>
      <p:sp>
        <p:nvSpPr>
          <p:cNvPr id="5" name="Shape 2"/>
          <p:cNvSpPr/>
          <p:nvPr/>
        </p:nvSpPr>
        <p:spPr>
          <a:xfrm>
            <a:off x="407194" y="1485900"/>
            <a:ext cx="3929063" cy="1033276"/>
          </a:xfrm>
          <a:prstGeom prst="rect">
            <a:avLst/>
          </a:prstGeom>
          <a:solidFill>
            <a:srgbClr val="F8F8F8"/>
          </a:solidFill>
          <a:ln w="99">
            <a:solidFill>
              <a:srgbClr val="DDDDDD"/>
            </a:solidFill>
            <a:prstDash val="solid"/>
          </a:ln>
        </p:spPr>
        <p:txBody>
          <a:bodyPr/>
          <a:lstStyle/>
          <a:p>
            <a:endParaRPr lang="en-US"/>
          </a:p>
        </p:txBody>
      </p:sp>
      <p:sp>
        <p:nvSpPr>
          <p:cNvPr id="6" name="Text 3"/>
          <p:cNvSpPr/>
          <p:nvPr/>
        </p:nvSpPr>
        <p:spPr>
          <a:xfrm>
            <a:off x="514350" y="1641277"/>
            <a:ext cx="1676298" cy="719593"/>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selector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property: value;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another-property: value;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7" name="Text 4"/>
          <p:cNvSpPr/>
          <p:nvPr/>
        </p:nvSpPr>
        <p:spPr>
          <a:xfrm>
            <a:off x="285750" y="2904939"/>
            <a:ext cx="4243388"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Example:</a:t>
            </a:r>
            <a:endParaRPr lang="en-US" sz="990" dirty="0"/>
          </a:p>
        </p:txBody>
      </p:sp>
      <p:sp>
        <p:nvSpPr>
          <p:cNvPr id="8" name="Shape 5"/>
          <p:cNvSpPr/>
          <p:nvPr/>
        </p:nvSpPr>
        <p:spPr>
          <a:xfrm>
            <a:off x="407194" y="3449008"/>
            <a:ext cx="3929063" cy="1234446"/>
          </a:xfrm>
          <a:prstGeom prst="rect">
            <a:avLst/>
          </a:prstGeom>
          <a:solidFill>
            <a:srgbClr val="F8F8F8"/>
          </a:solidFill>
          <a:ln w="99">
            <a:solidFill>
              <a:srgbClr val="DDDDDD"/>
            </a:solidFill>
            <a:prstDash val="solid"/>
          </a:ln>
        </p:spPr>
        <p:txBody>
          <a:bodyPr/>
          <a:lstStyle/>
          <a:p>
            <a:endParaRPr lang="en-US"/>
          </a:p>
        </p:txBody>
      </p:sp>
      <p:sp>
        <p:nvSpPr>
          <p:cNvPr id="9" name="Text 6"/>
          <p:cNvSpPr/>
          <p:nvPr/>
        </p:nvSpPr>
        <p:spPr>
          <a:xfrm>
            <a:off x="514350" y="3604385"/>
            <a:ext cx="1429420" cy="92076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h1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color: blue;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font-size: 24px;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margin-bottom: 10px;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10" name="Text 7"/>
          <p:cNvSpPr/>
          <p:nvPr/>
        </p:nvSpPr>
        <p:spPr>
          <a:xfrm>
            <a:off x="285750" y="5069216"/>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CSS Rule Components:</a:t>
            </a:r>
            <a:endParaRPr lang="en-US" sz="1013" dirty="0"/>
          </a:p>
        </p:txBody>
      </p:sp>
      <p:sp>
        <p:nvSpPr>
          <p:cNvPr id="11" name="Text 8"/>
          <p:cNvSpPr/>
          <p:nvPr/>
        </p:nvSpPr>
        <p:spPr>
          <a:xfrm>
            <a:off x="457200" y="5354966"/>
            <a:ext cx="609423"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Selector:</a:t>
            </a:r>
            <a:endParaRPr lang="en-US" sz="990" dirty="0"/>
          </a:p>
        </p:txBody>
      </p:sp>
      <p:sp>
        <p:nvSpPr>
          <p:cNvPr id="12" name="Text 9"/>
          <p:cNvSpPr/>
          <p:nvPr/>
        </p:nvSpPr>
        <p:spPr>
          <a:xfrm>
            <a:off x="995186" y="5354966"/>
            <a:ext cx="1433857"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Targets HTML elements</a:t>
            </a:r>
            <a:endParaRPr lang="en-US" sz="990" dirty="0"/>
          </a:p>
        </p:txBody>
      </p:sp>
      <p:sp>
        <p:nvSpPr>
          <p:cNvPr id="13" name="Text 10"/>
          <p:cNvSpPr/>
          <p:nvPr/>
        </p:nvSpPr>
        <p:spPr>
          <a:xfrm>
            <a:off x="457200" y="5556135"/>
            <a:ext cx="1161250"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Declaration block:</a:t>
            </a:r>
            <a:endParaRPr lang="en-US" sz="990" dirty="0"/>
          </a:p>
        </p:txBody>
      </p:sp>
      <p:sp>
        <p:nvSpPr>
          <p:cNvPr id="14" name="Text 11"/>
          <p:cNvSpPr/>
          <p:nvPr/>
        </p:nvSpPr>
        <p:spPr>
          <a:xfrm>
            <a:off x="1547013" y="5556135"/>
            <a:ext cx="1315315"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Contains declarations</a:t>
            </a:r>
            <a:endParaRPr lang="en-US" sz="990" dirty="0"/>
          </a:p>
        </p:txBody>
      </p:sp>
      <p:sp>
        <p:nvSpPr>
          <p:cNvPr id="15" name="Text 12"/>
          <p:cNvSpPr/>
          <p:nvPr/>
        </p:nvSpPr>
        <p:spPr>
          <a:xfrm>
            <a:off x="457200" y="5757304"/>
            <a:ext cx="797979"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Declaration:</a:t>
            </a:r>
            <a:endParaRPr lang="en-US" sz="990" dirty="0"/>
          </a:p>
        </p:txBody>
      </p:sp>
      <p:sp>
        <p:nvSpPr>
          <p:cNvPr id="16" name="Text 13"/>
          <p:cNvSpPr/>
          <p:nvPr/>
        </p:nvSpPr>
        <p:spPr>
          <a:xfrm>
            <a:off x="1183742" y="5757304"/>
            <a:ext cx="1168422"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Property-value pair</a:t>
            </a:r>
            <a:endParaRPr lang="en-US" sz="990" dirty="0"/>
          </a:p>
        </p:txBody>
      </p:sp>
      <p:sp>
        <p:nvSpPr>
          <p:cNvPr id="17" name="Text 14"/>
          <p:cNvSpPr/>
          <p:nvPr/>
        </p:nvSpPr>
        <p:spPr>
          <a:xfrm>
            <a:off x="457200" y="5958474"/>
            <a:ext cx="630296"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Property:</a:t>
            </a:r>
            <a:endParaRPr lang="en-US" sz="990" dirty="0"/>
          </a:p>
        </p:txBody>
      </p:sp>
      <p:sp>
        <p:nvSpPr>
          <p:cNvPr id="18" name="Text 15"/>
          <p:cNvSpPr/>
          <p:nvPr/>
        </p:nvSpPr>
        <p:spPr>
          <a:xfrm>
            <a:off x="1016059" y="5958474"/>
            <a:ext cx="916939"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Aspect to style</a:t>
            </a:r>
            <a:endParaRPr lang="en-US" sz="990" dirty="0"/>
          </a:p>
        </p:txBody>
      </p:sp>
      <p:sp>
        <p:nvSpPr>
          <p:cNvPr id="19" name="Text 16"/>
          <p:cNvSpPr/>
          <p:nvPr/>
        </p:nvSpPr>
        <p:spPr>
          <a:xfrm>
            <a:off x="457200" y="6159643"/>
            <a:ext cx="441768"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Value:</a:t>
            </a:r>
            <a:endParaRPr lang="en-US" sz="990" dirty="0"/>
          </a:p>
        </p:txBody>
      </p:sp>
      <p:sp>
        <p:nvSpPr>
          <p:cNvPr id="20" name="Text 17"/>
          <p:cNvSpPr/>
          <p:nvPr/>
        </p:nvSpPr>
        <p:spPr>
          <a:xfrm>
            <a:off x="827531" y="6159643"/>
            <a:ext cx="1385190"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Setting for the property</a:t>
            </a:r>
            <a:endParaRPr lang="en-US" sz="990" dirty="0"/>
          </a:p>
        </p:txBody>
      </p:sp>
      <p:sp>
        <p:nvSpPr>
          <p:cNvPr id="21" name="Text 18"/>
          <p:cNvSpPr/>
          <p:nvPr/>
        </p:nvSpPr>
        <p:spPr>
          <a:xfrm>
            <a:off x="468630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Common CSS Selectors</a:t>
            </a:r>
            <a:endParaRPr lang="en-US" sz="1125" dirty="0"/>
          </a:p>
        </p:txBody>
      </p:sp>
      <p:sp>
        <p:nvSpPr>
          <p:cNvPr id="22" name="Shape 19"/>
          <p:cNvSpPr/>
          <p:nvPr/>
        </p:nvSpPr>
        <p:spPr>
          <a:xfrm>
            <a:off x="4689872" y="1260872"/>
            <a:ext cx="4164806" cy="322613"/>
          </a:xfrm>
          <a:prstGeom prst="rect">
            <a:avLst/>
          </a:prstGeom>
          <a:solidFill>
            <a:srgbClr val="F3F4F6"/>
          </a:solidFill>
          <a:ln/>
        </p:spPr>
        <p:txBody>
          <a:bodyPr/>
          <a:lstStyle/>
          <a:p>
            <a:endParaRPr lang="en-US"/>
          </a:p>
        </p:txBody>
      </p:sp>
      <p:sp>
        <p:nvSpPr>
          <p:cNvPr id="23" name="Text 20"/>
          <p:cNvSpPr/>
          <p:nvPr/>
        </p:nvSpPr>
        <p:spPr>
          <a:xfrm>
            <a:off x="4689872" y="1260872"/>
            <a:ext cx="1043574" cy="322613"/>
          </a:xfrm>
          <a:prstGeom prst="rect">
            <a:avLst/>
          </a:prstGeom>
          <a:noFill/>
          <a:ln/>
        </p:spPr>
        <p:txBody>
          <a:bodyPr wrap="none" lIns="68072" tIns="68072" rIns="68072" bIns="68072"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Selector Type</a:t>
            </a:r>
            <a:endParaRPr lang="en-US" sz="990" dirty="0"/>
          </a:p>
        </p:txBody>
      </p:sp>
      <p:sp>
        <p:nvSpPr>
          <p:cNvPr id="24" name="Text 21"/>
          <p:cNvSpPr/>
          <p:nvPr/>
        </p:nvSpPr>
        <p:spPr>
          <a:xfrm>
            <a:off x="5662008" y="1260872"/>
            <a:ext cx="1176821" cy="322613"/>
          </a:xfrm>
          <a:prstGeom prst="rect">
            <a:avLst/>
          </a:prstGeom>
          <a:noFill/>
          <a:ln/>
        </p:spPr>
        <p:txBody>
          <a:bodyPr wrap="none" lIns="68072" tIns="68072" rIns="68072" bIns="68072"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Example</a:t>
            </a:r>
            <a:endParaRPr lang="en-US" sz="990" dirty="0"/>
          </a:p>
        </p:txBody>
      </p:sp>
      <p:sp>
        <p:nvSpPr>
          <p:cNvPr id="25" name="Text 22"/>
          <p:cNvSpPr/>
          <p:nvPr/>
        </p:nvSpPr>
        <p:spPr>
          <a:xfrm>
            <a:off x="6767392" y="1260872"/>
            <a:ext cx="2158724" cy="322613"/>
          </a:xfrm>
          <a:prstGeom prst="rect">
            <a:avLst/>
          </a:prstGeom>
          <a:noFill/>
          <a:ln/>
        </p:spPr>
        <p:txBody>
          <a:bodyPr wrap="square" lIns="68072" tIns="68072" rIns="68072" bIns="68072"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Description</a:t>
            </a:r>
            <a:endParaRPr lang="en-US" sz="990" dirty="0"/>
          </a:p>
        </p:txBody>
      </p:sp>
      <p:sp>
        <p:nvSpPr>
          <p:cNvPr id="26" name="Text 23"/>
          <p:cNvSpPr/>
          <p:nvPr/>
        </p:nvSpPr>
        <p:spPr>
          <a:xfrm>
            <a:off x="4689872" y="1583485"/>
            <a:ext cx="1043574" cy="322613"/>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Element</a:t>
            </a:r>
            <a:endParaRPr lang="en-US" sz="990" dirty="0"/>
          </a:p>
        </p:txBody>
      </p:sp>
      <p:sp>
        <p:nvSpPr>
          <p:cNvPr id="27" name="Text 24"/>
          <p:cNvSpPr/>
          <p:nvPr/>
        </p:nvSpPr>
        <p:spPr>
          <a:xfrm>
            <a:off x="5722730" y="1703143"/>
            <a:ext cx="380070"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p { }</a:t>
            </a:r>
            <a:endParaRPr lang="en-US" sz="810" dirty="0"/>
          </a:p>
        </p:txBody>
      </p:sp>
      <p:sp>
        <p:nvSpPr>
          <p:cNvPr id="28" name="Text 25"/>
          <p:cNvSpPr/>
          <p:nvPr/>
        </p:nvSpPr>
        <p:spPr>
          <a:xfrm>
            <a:off x="6767392" y="1583485"/>
            <a:ext cx="2158724"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Selects all &lt;p&gt; elements</a:t>
            </a:r>
            <a:endParaRPr lang="en-US" sz="990" dirty="0"/>
          </a:p>
        </p:txBody>
      </p:sp>
      <p:sp>
        <p:nvSpPr>
          <p:cNvPr id="29" name="Text 26"/>
          <p:cNvSpPr/>
          <p:nvPr/>
        </p:nvSpPr>
        <p:spPr>
          <a:xfrm>
            <a:off x="4689872" y="1906098"/>
            <a:ext cx="1043574" cy="523782"/>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Class</a:t>
            </a:r>
            <a:endParaRPr lang="en-US" sz="990" dirty="0"/>
          </a:p>
        </p:txBody>
      </p:sp>
      <p:sp>
        <p:nvSpPr>
          <p:cNvPr id="30" name="Text 27"/>
          <p:cNvSpPr/>
          <p:nvPr/>
        </p:nvSpPr>
        <p:spPr>
          <a:xfrm>
            <a:off x="5722730" y="2126326"/>
            <a:ext cx="626976"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.info { }</a:t>
            </a:r>
            <a:endParaRPr lang="en-US" sz="810" dirty="0"/>
          </a:p>
        </p:txBody>
      </p:sp>
      <p:sp>
        <p:nvSpPr>
          <p:cNvPr id="31" name="Text 28"/>
          <p:cNvSpPr/>
          <p:nvPr/>
        </p:nvSpPr>
        <p:spPr>
          <a:xfrm>
            <a:off x="6767392" y="1906098"/>
            <a:ext cx="2158724" cy="523782"/>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Selects all elements with class="info"</a:t>
            </a:r>
            <a:endParaRPr lang="en-US" sz="990" dirty="0"/>
          </a:p>
        </p:txBody>
      </p:sp>
      <p:sp>
        <p:nvSpPr>
          <p:cNvPr id="32" name="Text 29"/>
          <p:cNvSpPr/>
          <p:nvPr/>
        </p:nvSpPr>
        <p:spPr>
          <a:xfrm>
            <a:off x="4689872" y="2429880"/>
            <a:ext cx="1043574" cy="322613"/>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ID</a:t>
            </a:r>
            <a:endParaRPr lang="en-US" sz="990" dirty="0"/>
          </a:p>
        </p:txBody>
      </p:sp>
      <p:sp>
        <p:nvSpPr>
          <p:cNvPr id="33" name="Text 30"/>
          <p:cNvSpPr/>
          <p:nvPr/>
        </p:nvSpPr>
        <p:spPr>
          <a:xfrm>
            <a:off x="5722730" y="2549537"/>
            <a:ext cx="750429"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#header { }</a:t>
            </a:r>
            <a:endParaRPr lang="en-US" sz="810" dirty="0"/>
          </a:p>
        </p:txBody>
      </p:sp>
      <p:sp>
        <p:nvSpPr>
          <p:cNvPr id="34" name="Text 31"/>
          <p:cNvSpPr/>
          <p:nvPr/>
        </p:nvSpPr>
        <p:spPr>
          <a:xfrm>
            <a:off x="6767392" y="2429880"/>
            <a:ext cx="2158724"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Selects element with id="header"</a:t>
            </a:r>
            <a:endParaRPr lang="en-US" sz="990" dirty="0"/>
          </a:p>
        </p:txBody>
      </p:sp>
      <p:sp>
        <p:nvSpPr>
          <p:cNvPr id="35" name="Text 32"/>
          <p:cNvSpPr/>
          <p:nvPr/>
        </p:nvSpPr>
        <p:spPr>
          <a:xfrm>
            <a:off x="4689872" y="2752492"/>
            <a:ext cx="1043574" cy="523782"/>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Attribute</a:t>
            </a:r>
            <a:endParaRPr lang="en-US" sz="990" dirty="0"/>
          </a:p>
        </p:txBody>
      </p:sp>
      <p:sp>
        <p:nvSpPr>
          <p:cNvPr id="36" name="Text 33"/>
          <p:cNvSpPr/>
          <p:nvPr/>
        </p:nvSpPr>
        <p:spPr>
          <a:xfrm>
            <a:off x="5722730" y="2872150"/>
            <a:ext cx="997334" cy="317255"/>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[type="text"] { }</a:t>
            </a:r>
            <a:endParaRPr lang="en-US" sz="810" dirty="0"/>
          </a:p>
        </p:txBody>
      </p:sp>
      <p:sp>
        <p:nvSpPr>
          <p:cNvPr id="37" name="Text 34"/>
          <p:cNvSpPr/>
          <p:nvPr/>
        </p:nvSpPr>
        <p:spPr>
          <a:xfrm>
            <a:off x="6767392" y="2752492"/>
            <a:ext cx="2158724" cy="523782"/>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Selects elements with type="text"</a:t>
            </a:r>
            <a:endParaRPr lang="en-US" sz="990" dirty="0"/>
          </a:p>
        </p:txBody>
      </p:sp>
      <p:sp>
        <p:nvSpPr>
          <p:cNvPr id="38" name="Text 35"/>
          <p:cNvSpPr/>
          <p:nvPr/>
        </p:nvSpPr>
        <p:spPr>
          <a:xfrm>
            <a:off x="4689872" y="3276274"/>
            <a:ext cx="1043574" cy="322613"/>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Pseudo-class</a:t>
            </a:r>
            <a:endParaRPr lang="en-US" sz="990" dirty="0"/>
          </a:p>
        </p:txBody>
      </p:sp>
      <p:sp>
        <p:nvSpPr>
          <p:cNvPr id="39" name="Text 36"/>
          <p:cNvSpPr/>
          <p:nvPr/>
        </p:nvSpPr>
        <p:spPr>
          <a:xfrm>
            <a:off x="5722730" y="3395932"/>
            <a:ext cx="750429"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a:hover { }</a:t>
            </a:r>
            <a:endParaRPr lang="en-US" sz="810" dirty="0"/>
          </a:p>
        </p:txBody>
      </p:sp>
      <p:sp>
        <p:nvSpPr>
          <p:cNvPr id="40" name="Text 37"/>
          <p:cNvSpPr/>
          <p:nvPr/>
        </p:nvSpPr>
        <p:spPr>
          <a:xfrm>
            <a:off x="6767392" y="3276274"/>
            <a:ext cx="2158724"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Selects links when hovered</a:t>
            </a:r>
            <a:endParaRPr lang="en-US" sz="990" dirty="0"/>
          </a:p>
        </p:txBody>
      </p:sp>
      <p:sp>
        <p:nvSpPr>
          <p:cNvPr id="41" name="Text 38"/>
          <p:cNvSpPr/>
          <p:nvPr/>
        </p:nvSpPr>
        <p:spPr>
          <a:xfrm>
            <a:off x="4689872" y="3598887"/>
            <a:ext cx="1043574" cy="523782"/>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Pseudo-element</a:t>
            </a:r>
            <a:endParaRPr lang="en-US" sz="990" dirty="0"/>
          </a:p>
        </p:txBody>
      </p:sp>
      <p:sp>
        <p:nvSpPr>
          <p:cNvPr id="42" name="Text 39"/>
          <p:cNvSpPr/>
          <p:nvPr/>
        </p:nvSpPr>
        <p:spPr>
          <a:xfrm>
            <a:off x="5722730" y="3718545"/>
            <a:ext cx="997334" cy="317255"/>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p::first-line { }</a:t>
            </a:r>
            <a:endParaRPr lang="en-US" sz="810" dirty="0"/>
          </a:p>
        </p:txBody>
      </p:sp>
      <p:sp>
        <p:nvSpPr>
          <p:cNvPr id="43" name="Text 40"/>
          <p:cNvSpPr/>
          <p:nvPr/>
        </p:nvSpPr>
        <p:spPr>
          <a:xfrm>
            <a:off x="6767392" y="3598887"/>
            <a:ext cx="2158724" cy="523782"/>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Selects first line of &lt;p&gt; elements</a:t>
            </a:r>
            <a:endParaRPr lang="en-US" sz="990" dirty="0"/>
          </a:p>
        </p:txBody>
      </p:sp>
      <p:sp>
        <p:nvSpPr>
          <p:cNvPr id="44" name="Text 41"/>
          <p:cNvSpPr/>
          <p:nvPr/>
        </p:nvSpPr>
        <p:spPr>
          <a:xfrm>
            <a:off x="4689872" y="4122669"/>
            <a:ext cx="1043574" cy="322613"/>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Descendant</a:t>
            </a:r>
            <a:endParaRPr lang="en-US" sz="990" dirty="0"/>
          </a:p>
        </p:txBody>
      </p:sp>
      <p:sp>
        <p:nvSpPr>
          <p:cNvPr id="45" name="Text 42"/>
          <p:cNvSpPr/>
          <p:nvPr/>
        </p:nvSpPr>
        <p:spPr>
          <a:xfrm>
            <a:off x="5722730" y="4242327"/>
            <a:ext cx="626976"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div p { }</a:t>
            </a:r>
            <a:endParaRPr lang="en-US" sz="810" dirty="0"/>
          </a:p>
        </p:txBody>
      </p:sp>
      <p:sp>
        <p:nvSpPr>
          <p:cNvPr id="46" name="Text 43"/>
          <p:cNvSpPr/>
          <p:nvPr/>
        </p:nvSpPr>
        <p:spPr>
          <a:xfrm>
            <a:off x="6767392" y="4122669"/>
            <a:ext cx="2158724" cy="322613"/>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Selects &lt;p&gt; inside &lt;div&gt;</a:t>
            </a:r>
            <a:endParaRPr lang="en-US" sz="990" dirty="0"/>
          </a:p>
        </p:txBody>
      </p:sp>
      <p:sp>
        <p:nvSpPr>
          <p:cNvPr id="47" name="Text 44"/>
          <p:cNvSpPr/>
          <p:nvPr/>
        </p:nvSpPr>
        <p:spPr>
          <a:xfrm>
            <a:off x="4689872" y="4445282"/>
            <a:ext cx="1043574" cy="523782"/>
          </a:xfrm>
          <a:prstGeom prst="rect">
            <a:avLst/>
          </a:prstGeom>
          <a:noFill/>
          <a:ln/>
        </p:spPr>
        <p:txBody>
          <a:bodyPr wrap="non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Child</a:t>
            </a:r>
            <a:endParaRPr lang="en-US" sz="990" dirty="0"/>
          </a:p>
        </p:txBody>
      </p:sp>
      <p:sp>
        <p:nvSpPr>
          <p:cNvPr id="48" name="Text 45"/>
          <p:cNvSpPr/>
          <p:nvPr/>
        </p:nvSpPr>
        <p:spPr>
          <a:xfrm>
            <a:off x="5722730" y="4665511"/>
            <a:ext cx="750429"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div &gt; p { }</a:t>
            </a:r>
            <a:endParaRPr lang="en-US" sz="810" dirty="0"/>
          </a:p>
        </p:txBody>
      </p:sp>
      <p:sp>
        <p:nvSpPr>
          <p:cNvPr id="49" name="Text 46"/>
          <p:cNvSpPr/>
          <p:nvPr/>
        </p:nvSpPr>
        <p:spPr>
          <a:xfrm>
            <a:off x="6767392" y="4445282"/>
            <a:ext cx="2158724" cy="523782"/>
          </a:xfrm>
          <a:prstGeom prst="rect">
            <a:avLst/>
          </a:prstGeom>
          <a:noFill/>
          <a:ln/>
        </p:spPr>
        <p:txBody>
          <a:bodyPr wrap="square" lIns="68072" tIns="68072" rIns="68072" bIns="68072"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Selects &lt;p&gt; that are direct children of &lt;div&gt;</a:t>
            </a:r>
            <a:endParaRPr lang="en-US" sz="990" dirty="0"/>
          </a:p>
        </p:txBody>
      </p:sp>
      <p:sp>
        <p:nvSpPr>
          <p:cNvPr id="50" name="Text 47"/>
          <p:cNvSpPr/>
          <p:nvPr/>
        </p:nvSpPr>
        <p:spPr>
          <a:xfrm>
            <a:off x="4686300" y="5144086"/>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Selector Specificity:</a:t>
            </a:r>
            <a:endParaRPr lang="en-US" sz="1013" dirty="0"/>
          </a:p>
        </p:txBody>
      </p:sp>
      <p:sp>
        <p:nvSpPr>
          <p:cNvPr id="51" name="Text 48"/>
          <p:cNvSpPr/>
          <p:nvPr/>
        </p:nvSpPr>
        <p:spPr>
          <a:xfrm>
            <a:off x="4686300" y="5401261"/>
            <a:ext cx="4243388"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When multiple rules target the same element, specificity determines which rule applies:</a:t>
            </a:r>
            <a:endParaRPr lang="en-US" sz="990" dirty="0"/>
          </a:p>
        </p:txBody>
      </p:sp>
      <p:sp>
        <p:nvSpPr>
          <p:cNvPr id="52" name="Text 49"/>
          <p:cNvSpPr/>
          <p:nvPr/>
        </p:nvSpPr>
        <p:spPr>
          <a:xfrm>
            <a:off x="4857750" y="5860749"/>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Inline styles (highest)</a:t>
            </a:r>
            <a:endParaRPr lang="en-US" sz="990" dirty="0"/>
          </a:p>
        </p:txBody>
      </p:sp>
      <p:sp>
        <p:nvSpPr>
          <p:cNvPr id="53" name="Text 50"/>
          <p:cNvSpPr/>
          <p:nvPr/>
        </p:nvSpPr>
        <p:spPr>
          <a:xfrm>
            <a:off x="4857750" y="6061918"/>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IDs</a:t>
            </a:r>
            <a:endParaRPr lang="en-US" sz="990" dirty="0"/>
          </a:p>
        </p:txBody>
      </p:sp>
      <p:sp>
        <p:nvSpPr>
          <p:cNvPr id="54" name="Text 51"/>
          <p:cNvSpPr/>
          <p:nvPr/>
        </p:nvSpPr>
        <p:spPr>
          <a:xfrm>
            <a:off x="4857750" y="6263087"/>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Classes, attributes, pseudo-classes</a:t>
            </a:r>
            <a:endParaRPr lang="en-US" sz="990" dirty="0"/>
          </a:p>
        </p:txBody>
      </p:sp>
      <p:sp>
        <p:nvSpPr>
          <p:cNvPr id="55" name="Text 52"/>
          <p:cNvSpPr/>
          <p:nvPr/>
        </p:nvSpPr>
        <p:spPr>
          <a:xfrm>
            <a:off x="4857750" y="6464257"/>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Elements, pseudo-elements (lowest)</a:t>
            </a:r>
            <a:endParaRPr lang="en-US" sz="990" dirty="0"/>
          </a:p>
        </p:txBody>
      </p:sp>
      <p:sp>
        <p:nvSpPr>
          <p:cNvPr id="56" name="Text 53"/>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57" name="Text 54"/>
          <p:cNvSpPr/>
          <p:nvPr/>
        </p:nvSpPr>
        <p:spPr>
          <a:xfrm>
            <a:off x="1086185" y="4865982"/>
            <a:ext cx="1065926"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MDN - CSS Selectors</a:t>
            </a:r>
            <a:endParaRPr lang="en-US" sz="810" dirty="0"/>
          </a:p>
        </p:txBody>
      </p:sp>
      <p:sp>
        <p:nvSpPr>
          <p:cNvPr id="58" name="Text 55"/>
          <p:cNvSpPr/>
          <p:nvPr/>
        </p:nvSpPr>
        <p:spPr>
          <a:xfrm>
            <a:off x="2080673"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59" name="Text 56"/>
          <p:cNvSpPr/>
          <p:nvPr/>
        </p:nvSpPr>
        <p:spPr>
          <a:xfrm>
            <a:off x="2164556" y="4865982"/>
            <a:ext cx="1142023"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CSS-Tricks - Specificity</a:t>
            </a:r>
            <a:endParaRPr lang="en-US" sz="8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11427182"/>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The Box Model</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Understanding the CSS Box Model</a:t>
            </a:r>
            <a:endParaRPr lang="en-US" sz="1125" dirty="0"/>
          </a:p>
        </p:txBody>
      </p:sp>
      <p:sp>
        <p:nvSpPr>
          <p:cNvPr id="5" name="Text 2"/>
          <p:cNvSpPr/>
          <p:nvPr/>
        </p:nvSpPr>
        <p:spPr>
          <a:xfrm>
            <a:off x="285750" y="1257300"/>
            <a:ext cx="4243388"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Every HTML element is represented as a rectangular box with four components:</a:t>
            </a:r>
            <a:endParaRPr lang="en-US" sz="990" dirty="0"/>
          </a:p>
        </p:txBody>
      </p:sp>
      <p:sp>
        <p:nvSpPr>
          <p:cNvPr id="6" name="Shape 3"/>
          <p:cNvSpPr/>
          <p:nvPr/>
        </p:nvSpPr>
        <p:spPr>
          <a:xfrm>
            <a:off x="542925" y="2088263"/>
            <a:ext cx="3657600" cy="1058419"/>
          </a:xfrm>
          <a:prstGeom prst="rect">
            <a:avLst/>
          </a:prstGeom>
          <a:solidFill>
            <a:srgbClr val="F3F4F6"/>
          </a:solidFill>
          <a:ln w="397">
            <a:solidFill>
              <a:srgbClr val="9CA3AF"/>
            </a:solidFill>
            <a:prstDash val="solid"/>
          </a:ln>
        </p:spPr>
        <p:txBody>
          <a:bodyPr/>
          <a:lstStyle/>
          <a:p>
            <a:endParaRPr lang="en-US"/>
          </a:p>
        </p:txBody>
      </p:sp>
      <p:sp>
        <p:nvSpPr>
          <p:cNvPr id="7" name="Shape 4"/>
          <p:cNvSpPr/>
          <p:nvPr/>
        </p:nvSpPr>
        <p:spPr>
          <a:xfrm>
            <a:off x="714375" y="2259713"/>
            <a:ext cx="3314700" cy="658369"/>
          </a:xfrm>
          <a:prstGeom prst="rect">
            <a:avLst/>
          </a:prstGeom>
          <a:solidFill>
            <a:srgbClr val="E5E7EB"/>
          </a:solidFill>
          <a:ln w="397">
            <a:solidFill>
              <a:srgbClr val="4B5563"/>
            </a:solidFill>
            <a:prstDash val="solid"/>
          </a:ln>
        </p:spPr>
        <p:txBody>
          <a:bodyPr/>
          <a:lstStyle/>
          <a:p>
            <a:endParaRPr lang="en-US"/>
          </a:p>
        </p:txBody>
      </p:sp>
      <p:sp>
        <p:nvSpPr>
          <p:cNvPr id="8" name="Shape 5"/>
          <p:cNvSpPr/>
          <p:nvPr/>
        </p:nvSpPr>
        <p:spPr>
          <a:xfrm>
            <a:off x="828675" y="2374013"/>
            <a:ext cx="3086100" cy="372619"/>
          </a:xfrm>
          <a:prstGeom prst="rect">
            <a:avLst/>
          </a:prstGeom>
          <a:solidFill>
            <a:srgbClr val="D1D5DB"/>
          </a:solidFill>
          <a:ln w="397">
            <a:solidFill>
              <a:srgbClr val="1F2937"/>
            </a:solidFill>
            <a:prstDash val="solid"/>
          </a:ln>
        </p:spPr>
        <p:txBody>
          <a:bodyPr/>
          <a:lstStyle/>
          <a:p>
            <a:endParaRPr lang="en-US"/>
          </a:p>
        </p:txBody>
      </p:sp>
      <p:sp>
        <p:nvSpPr>
          <p:cNvPr id="9" name="Text 6"/>
          <p:cNvSpPr/>
          <p:nvPr/>
        </p:nvSpPr>
        <p:spPr>
          <a:xfrm>
            <a:off x="828675" y="2374013"/>
            <a:ext cx="3157538" cy="372619"/>
          </a:xfrm>
          <a:prstGeom prst="rect">
            <a:avLst/>
          </a:prstGeom>
          <a:noFill/>
          <a:ln/>
        </p:spPr>
        <p:txBody>
          <a:bodyPr wrap="square" lIns="68072" tIns="68072" rIns="68072" bIns="68072" rtlCol="0" anchor="ctr">
            <a:spAutoFit/>
          </a:bodyPr>
          <a:lstStyle/>
          <a:p>
            <a:pPr marL="0" indent="0" algn="ctr">
              <a:buNone/>
            </a:pPr>
            <a:r>
              <a:rPr lang="en-US" sz="990" dirty="0">
                <a:solidFill>
                  <a:srgbClr val="000000"/>
                </a:solidFill>
                <a:latin typeface="Segoe UI" pitchFamily="34" charset="0"/>
                <a:ea typeface="Segoe UI" pitchFamily="34" charset="-122"/>
                <a:cs typeface="Segoe UI" pitchFamily="34" charset="-120"/>
              </a:rPr>
              <a:t>Content</a:t>
            </a:r>
            <a:endParaRPr lang="en-US" sz="990" dirty="0"/>
          </a:p>
        </p:txBody>
      </p:sp>
      <p:sp>
        <p:nvSpPr>
          <p:cNvPr id="10" name="Shape 7"/>
          <p:cNvSpPr/>
          <p:nvPr/>
        </p:nvSpPr>
        <p:spPr>
          <a:xfrm>
            <a:off x="4009123" y="1859663"/>
            <a:ext cx="420002" cy="142875"/>
          </a:xfrm>
          <a:prstGeom prst="rect">
            <a:avLst/>
          </a:prstGeom>
          <a:solidFill>
            <a:srgbClr val="FFFFFF"/>
          </a:solidFill>
          <a:ln/>
        </p:spPr>
        <p:txBody>
          <a:bodyPr/>
          <a:lstStyle/>
          <a:p>
            <a:endParaRPr lang="en-US"/>
          </a:p>
        </p:txBody>
      </p:sp>
      <p:sp>
        <p:nvSpPr>
          <p:cNvPr id="11" name="Text 8"/>
          <p:cNvSpPr/>
          <p:nvPr/>
        </p:nvSpPr>
        <p:spPr>
          <a:xfrm>
            <a:off x="4009123" y="1859663"/>
            <a:ext cx="491440" cy="142875"/>
          </a:xfrm>
          <a:prstGeom prst="rect">
            <a:avLst/>
          </a:prstGeom>
          <a:noFill/>
          <a:ln/>
        </p:spPr>
        <p:txBody>
          <a:bodyPr wrap="none" lIns="68072" tIns="0" rIns="68072" bIns="0" rtlCol="0" anchor="ctr">
            <a:spAutoFit/>
          </a:bodyPr>
          <a:lstStyle/>
          <a:p>
            <a:pPr marL="0" indent="0">
              <a:buNone/>
            </a:pPr>
            <a:r>
              <a:rPr lang="en-US" sz="788" dirty="0">
                <a:solidFill>
                  <a:srgbClr val="000000"/>
                </a:solidFill>
                <a:latin typeface="Segoe UI" pitchFamily="34" charset="0"/>
                <a:ea typeface="Segoe UI" pitchFamily="34" charset="-122"/>
                <a:cs typeface="Segoe UI" pitchFamily="34" charset="-120"/>
              </a:rPr>
              <a:t>Margin</a:t>
            </a:r>
            <a:endParaRPr lang="en-US" sz="788" dirty="0"/>
          </a:p>
        </p:txBody>
      </p:sp>
      <p:sp>
        <p:nvSpPr>
          <p:cNvPr id="12" name="Shape 9"/>
          <p:cNvSpPr/>
          <p:nvPr/>
        </p:nvSpPr>
        <p:spPr>
          <a:xfrm>
            <a:off x="3786020" y="2088263"/>
            <a:ext cx="414505" cy="142875"/>
          </a:xfrm>
          <a:prstGeom prst="rect">
            <a:avLst/>
          </a:prstGeom>
          <a:solidFill>
            <a:srgbClr val="FFFFFF"/>
          </a:solidFill>
          <a:ln/>
        </p:spPr>
        <p:txBody>
          <a:bodyPr/>
          <a:lstStyle/>
          <a:p>
            <a:endParaRPr lang="en-US"/>
          </a:p>
        </p:txBody>
      </p:sp>
      <p:sp>
        <p:nvSpPr>
          <p:cNvPr id="13" name="Text 10"/>
          <p:cNvSpPr/>
          <p:nvPr/>
        </p:nvSpPr>
        <p:spPr>
          <a:xfrm>
            <a:off x="3786020" y="2088263"/>
            <a:ext cx="485942" cy="142875"/>
          </a:xfrm>
          <a:prstGeom prst="rect">
            <a:avLst/>
          </a:prstGeom>
          <a:noFill/>
          <a:ln/>
        </p:spPr>
        <p:txBody>
          <a:bodyPr wrap="none" lIns="68072" tIns="0" rIns="68072" bIns="0" rtlCol="0" anchor="ctr">
            <a:spAutoFit/>
          </a:bodyPr>
          <a:lstStyle/>
          <a:p>
            <a:pPr marL="0" indent="0">
              <a:buNone/>
            </a:pPr>
            <a:r>
              <a:rPr lang="en-US" sz="788" dirty="0">
                <a:solidFill>
                  <a:srgbClr val="000000"/>
                </a:solidFill>
                <a:latin typeface="Segoe UI" pitchFamily="34" charset="0"/>
                <a:ea typeface="Segoe UI" pitchFamily="34" charset="-122"/>
                <a:cs typeface="Segoe UI" pitchFamily="34" charset="-120"/>
              </a:rPr>
              <a:t>Border</a:t>
            </a:r>
            <a:endParaRPr lang="en-US" sz="788" dirty="0"/>
          </a:p>
        </p:txBody>
      </p:sp>
      <p:sp>
        <p:nvSpPr>
          <p:cNvPr id="14" name="Shape 11"/>
          <p:cNvSpPr/>
          <p:nvPr/>
        </p:nvSpPr>
        <p:spPr>
          <a:xfrm>
            <a:off x="3490587" y="2316863"/>
            <a:ext cx="481338" cy="142875"/>
          </a:xfrm>
          <a:prstGeom prst="rect">
            <a:avLst/>
          </a:prstGeom>
          <a:solidFill>
            <a:srgbClr val="FFFFFF"/>
          </a:solidFill>
          <a:ln/>
        </p:spPr>
        <p:txBody>
          <a:bodyPr/>
          <a:lstStyle/>
          <a:p>
            <a:endParaRPr lang="en-US"/>
          </a:p>
        </p:txBody>
      </p:sp>
      <p:sp>
        <p:nvSpPr>
          <p:cNvPr id="15" name="Text 12"/>
          <p:cNvSpPr/>
          <p:nvPr/>
        </p:nvSpPr>
        <p:spPr>
          <a:xfrm>
            <a:off x="3490587" y="2316863"/>
            <a:ext cx="552776" cy="142875"/>
          </a:xfrm>
          <a:prstGeom prst="rect">
            <a:avLst/>
          </a:prstGeom>
          <a:noFill/>
          <a:ln/>
        </p:spPr>
        <p:txBody>
          <a:bodyPr wrap="none" lIns="68072" tIns="0" rIns="68072" bIns="0" rtlCol="0" anchor="ctr">
            <a:spAutoFit/>
          </a:bodyPr>
          <a:lstStyle/>
          <a:p>
            <a:pPr marL="0" indent="0">
              <a:buNone/>
            </a:pPr>
            <a:r>
              <a:rPr lang="en-US" sz="788" dirty="0">
                <a:solidFill>
                  <a:srgbClr val="000000"/>
                </a:solidFill>
                <a:latin typeface="Segoe UI" pitchFamily="34" charset="0"/>
                <a:ea typeface="Segoe UI" pitchFamily="34" charset="-122"/>
                <a:cs typeface="Segoe UI" pitchFamily="34" charset="-120"/>
              </a:rPr>
              <a:t>Padding</a:t>
            </a:r>
            <a:endParaRPr lang="en-US" sz="788" dirty="0"/>
          </a:p>
        </p:txBody>
      </p:sp>
      <p:sp>
        <p:nvSpPr>
          <p:cNvPr id="16" name="Text 13"/>
          <p:cNvSpPr/>
          <p:nvPr/>
        </p:nvSpPr>
        <p:spPr>
          <a:xfrm>
            <a:off x="457200" y="3432432"/>
            <a:ext cx="588104"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Content:</a:t>
            </a:r>
            <a:endParaRPr lang="en-US" sz="990" dirty="0"/>
          </a:p>
        </p:txBody>
      </p:sp>
      <p:sp>
        <p:nvSpPr>
          <p:cNvPr id="17" name="Text 14"/>
          <p:cNvSpPr/>
          <p:nvPr/>
        </p:nvSpPr>
        <p:spPr>
          <a:xfrm>
            <a:off x="973866" y="3432432"/>
            <a:ext cx="3038912"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The actual content of the element (text, images, etc.)</a:t>
            </a:r>
            <a:endParaRPr lang="en-US" sz="990" dirty="0"/>
          </a:p>
        </p:txBody>
      </p:sp>
      <p:sp>
        <p:nvSpPr>
          <p:cNvPr id="18" name="Text 15"/>
          <p:cNvSpPr/>
          <p:nvPr/>
        </p:nvSpPr>
        <p:spPr>
          <a:xfrm>
            <a:off x="457200" y="3633601"/>
            <a:ext cx="609172"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Padding:</a:t>
            </a:r>
            <a:endParaRPr lang="en-US" sz="990" dirty="0"/>
          </a:p>
        </p:txBody>
      </p:sp>
      <p:sp>
        <p:nvSpPr>
          <p:cNvPr id="19" name="Text 16"/>
          <p:cNvSpPr/>
          <p:nvPr/>
        </p:nvSpPr>
        <p:spPr>
          <a:xfrm>
            <a:off x="994935" y="3633601"/>
            <a:ext cx="2063344"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Space between content and border</a:t>
            </a:r>
            <a:endParaRPr lang="en-US" sz="990" dirty="0"/>
          </a:p>
        </p:txBody>
      </p:sp>
      <p:sp>
        <p:nvSpPr>
          <p:cNvPr id="20" name="Text 17"/>
          <p:cNvSpPr/>
          <p:nvPr/>
        </p:nvSpPr>
        <p:spPr>
          <a:xfrm>
            <a:off x="457200" y="3834771"/>
            <a:ext cx="525456"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Border:</a:t>
            </a:r>
            <a:endParaRPr lang="en-US" sz="990" dirty="0"/>
          </a:p>
        </p:txBody>
      </p:sp>
      <p:sp>
        <p:nvSpPr>
          <p:cNvPr id="21" name="Text 18"/>
          <p:cNvSpPr/>
          <p:nvPr/>
        </p:nvSpPr>
        <p:spPr>
          <a:xfrm>
            <a:off x="911219" y="3834771"/>
            <a:ext cx="1462460"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Line around the padding</a:t>
            </a:r>
            <a:endParaRPr lang="en-US" sz="990" dirty="0"/>
          </a:p>
        </p:txBody>
      </p:sp>
      <p:sp>
        <p:nvSpPr>
          <p:cNvPr id="22" name="Text 19"/>
          <p:cNvSpPr/>
          <p:nvPr/>
        </p:nvSpPr>
        <p:spPr>
          <a:xfrm>
            <a:off x="457200" y="4035940"/>
            <a:ext cx="525373" cy="141089"/>
          </a:xfrm>
          <a:prstGeom prst="rect">
            <a:avLst/>
          </a:prstGeom>
          <a:noFill/>
          <a:ln/>
        </p:spPr>
        <p:txBody>
          <a:bodyPr wrap="none" lIns="0" tIns="0" rIns="0" bIns="0" rtlCol="0" anchor="ctr">
            <a:spAutoFit/>
          </a:bodyPr>
          <a:lstStyle/>
          <a:p>
            <a:pPr marL="0" indent="0" algn="l">
              <a:buNone/>
            </a:pPr>
            <a:r>
              <a:rPr lang="en-US" sz="990" b="1" dirty="0">
                <a:solidFill>
                  <a:srgbClr val="000000"/>
                </a:solidFill>
                <a:latin typeface="Segoe UI" pitchFamily="34" charset="0"/>
                <a:ea typeface="Segoe UI" pitchFamily="34" charset="-122"/>
                <a:cs typeface="Segoe UI" pitchFamily="34" charset="-120"/>
              </a:rPr>
              <a:t>Margin:</a:t>
            </a:r>
            <a:endParaRPr lang="en-US" sz="990" dirty="0"/>
          </a:p>
        </p:txBody>
      </p:sp>
      <p:sp>
        <p:nvSpPr>
          <p:cNvPr id="23" name="Text 20"/>
          <p:cNvSpPr/>
          <p:nvPr/>
        </p:nvSpPr>
        <p:spPr>
          <a:xfrm>
            <a:off x="911135" y="4035940"/>
            <a:ext cx="1511126"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Space outside the border</a:t>
            </a:r>
            <a:endParaRPr lang="en-US" sz="990" dirty="0"/>
          </a:p>
        </p:txBody>
      </p:sp>
      <p:sp>
        <p:nvSpPr>
          <p:cNvPr id="24" name="Text 21"/>
          <p:cNvSpPr/>
          <p:nvPr/>
        </p:nvSpPr>
        <p:spPr>
          <a:xfrm>
            <a:off x="468630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Box Model Properties</a:t>
            </a:r>
            <a:endParaRPr lang="en-US" sz="1125" dirty="0"/>
          </a:p>
        </p:txBody>
      </p:sp>
      <p:sp>
        <p:nvSpPr>
          <p:cNvPr id="25" name="Text 22"/>
          <p:cNvSpPr/>
          <p:nvPr/>
        </p:nvSpPr>
        <p:spPr>
          <a:xfrm>
            <a:off x="4686300" y="1257300"/>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Content Dimensions</a:t>
            </a:r>
            <a:endParaRPr lang="en-US" sz="1013" dirty="0"/>
          </a:p>
        </p:txBody>
      </p:sp>
      <p:sp>
        <p:nvSpPr>
          <p:cNvPr id="26" name="Shape 23"/>
          <p:cNvSpPr/>
          <p:nvPr/>
        </p:nvSpPr>
        <p:spPr>
          <a:xfrm>
            <a:off x="4686300" y="1564481"/>
            <a:ext cx="4171950" cy="1033276"/>
          </a:xfrm>
          <a:prstGeom prst="rect">
            <a:avLst/>
          </a:prstGeom>
          <a:solidFill>
            <a:srgbClr val="F8F8F8"/>
          </a:solidFill>
          <a:ln w="99">
            <a:solidFill>
              <a:srgbClr val="DDDDDD"/>
            </a:solidFill>
            <a:prstDash val="solid"/>
          </a:ln>
        </p:spPr>
        <p:txBody>
          <a:bodyPr/>
          <a:lstStyle/>
          <a:p>
            <a:endParaRPr lang="en-US"/>
          </a:p>
        </p:txBody>
      </p:sp>
      <p:sp>
        <p:nvSpPr>
          <p:cNvPr id="27" name="Text 24"/>
          <p:cNvSpPr/>
          <p:nvPr/>
        </p:nvSpPr>
        <p:spPr>
          <a:xfrm>
            <a:off x="4793456" y="1719858"/>
            <a:ext cx="1059061" cy="719593"/>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div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width: 300px;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height: 200px;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28" name="Text 25"/>
          <p:cNvSpPr/>
          <p:nvPr/>
        </p:nvSpPr>
        <p:spPr>
          <a:xfrm>
            <a:off x="4686300" y="2754920"/>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Padding</a:t>
            </a:r>
            <a:endParaRPr lang="en-US" sz="1013" dirty="0"/>
          </a:p>
        </p:txBody>
      </p:sp>
      <p:sp>
        <p:nvSpPr>
          <p:cNvPr id="29" name="Shape 26"/>
          <p:cNvSpPr/>
          <p:nvPr/>
        </p:nvSpPr>
        <p:spPr>
          <a:xfrm>
            <a:off x="4686300" y="3062101"/>
            <a:ext cx="4171950" cy="2843799"/>
          </a:xfrm>
          <a:prstGeom prst="rect">
            <a:avLst/>
          </a:prstGeom>
          <a:solidFill>
            <a:srgbClr val="F8F8F8"/>
          </a:solidFill>
          <a:ln w="99">
            <a:solidFill>
              <a:srgbClr val="DDDDDD"/>
            </a:solidFill>
            <a:prstDash val="solid"/>
          </a:ln>
        </p:spPr>
        <p:txBody>
          <a:bodyPr/>
          <a:lstStyle/>
          <a:p>
            <a:endParaRPr lang="en-US" dirty="0"/>
          </a:p>
        </p:txBody>
      </p:sp>
      <p:sp>
        <p:nvSpPr>
          <p:cNvPr id="30" name="Text 27"/>
          <p:cNvSpPr/>
          <p:nvPr/>
        </p:nvSpPr>
        <p:spPr>
          <a:xfrm>
            <a:off x="4793456" y="2802480"/>
            <a:ext cx="2787374" cy="2530115"/>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div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padding: 20px;           /* All sides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padding-top: 10px;       /* Top only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padding-right: 15px;     /* Right only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padding-bottom: 10px;    /* Bottom only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padding-left: 15px;      /* Left only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Shorthand: top right bottom left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padding: 10px 15px 10px 15px;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Shorthand: top/bottom right/left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padding: 10px 15px;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31" name="Text 28"/>
          <p:cNvSpPr/>
          <p:nvPr/>
        </p:nvSpPr>
        <p:spPr>
          <a:xfrm>
            <a:off x="4686300" y="6063062"/>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Border</a:t>
            </a:r>
            <a:endParaRPr lang="en-US" sz="1013" dirty="0"/>
          </a:p>
        </p:txBody>
      </p:sp>
      <p:sp>
        <p:nvSpPr>
          <p:cNvPr id="32" name="Shape 29"/>
          <p:cNvSpPr/>
          <p:nvPr/>
        </p:nvSpPr>
        <p:spPr>
          <a:xfrm>
            <a:off x="4686300" y="6370244"/>
            <a:ext cx="4171950" cy="2240291"/>
          </a:xfrm>
          <a:prstGeom prst="rect">
            <a:avLst/>
          </a:prstGeom>
          <a:solidFill>
            <a:srgbClr val="F8F8F8"/>
          </a:solidFill>
          <a:ln w="99">
            <a:solidFill>
              <a:srgbClr val="DDDDDD"/>
            </a:solidFill>
            <a:prstDash val="solid"/>
          </a:ln>
        </p:spPr>
        <p:txBody>
          <a:bodyPr/>
          <a:lstStyle/>
          <a:p>
            <a:endParaRPr lang="en-US"/>
          </a:p>
        </p:txBody>
      </p:sp>
      <p:sp>
        <p:nvSpPr>
          <p:cNvPr id="33" name="Text 30"/>
          <p:cNvSpPr/>
          <p:nvPr/>
        </p:nvSpPr>
        <p:spPr>
          <a:xfrm>
            <a:off x="4793456" y="6525620"/>
            <a:ext cx="3219431" cy="1926608"/>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div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border: 1px solid black;  /* width style color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border-width: 2px;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border-style: dashed;</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border-color: #333;</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Individual sides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border-top: 1px solid red;</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border-right: 2px dotted blue;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34" name="Text 31"/>
          <p:cNvSpPr/>
          <p:nvPr/>
        </p:nvSpPr>
        <p:spPr>
          <a:xfrm>
            <a:off x="4686300" y="8767697"/>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Margin</a:t>
            </a:r>
            <a:endParaRPr lang="en-US" sz="1013" dirty="0"/>
          </a:p>
        </p:txBody>
      </p:sp>
      <p:sp>
        <p:nvSpPr>
          <p:cNvPr id="35" name="Shape 32"/>
          <p:cNvSpPr/>
          <p:nvPr/>
        </p:nvSpPr>
        <p:spPr>
          <a:xfrm>
            <a:off x="4686300" y="9074879"/>
            <a:ext cx="4171950" cy="1837953"/>
          </a:xfrm>
          <a:prstGeom prst="rect">
            <a:avLst/>
          </a:prstGeom>
          <a:solidFill>
            <a:srgbClr val="F8F8F8"/>
          </a:solidFill>
          <a:ln w="99">
            <a:solidFill>
              <a:srgbClr val="DDDDDD"/>
            </a:solidFill>
            <a:prstDash val="solid"/>
          </a:ln>
        </p:spPr>
        <p:txBody>
          <a:bodyPr/>
          <a:lstStyle/>
          <a:p>
            <a:endParaRPr lang="en-US"/>
          </a:p>
        </p:txBody>
      </p:sp>
      <p:sp>
        <p:nvSpPr>
          <p:cNvPr id="36" name="Text 33"/>
          <p:cNvSpPr/>
          <p:nvPr/>
        </p:nvSpPr>
        <p:spPr>
          <a:xfrm>
            <a:off x="4793456" y="9230255"/>
            <a:ext cx="2663921" cy="1524270"/>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div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margin: 20px;            /* All sides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margin-top: 10px;        /* Top only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 Shorthand: same as padding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margin: 10px 15px 10px 15px;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margin: 10px 15px;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37" name="Text 34"/>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38" name="Text 35"/>
          <p:cNvSpPr/>
          <p:nvPr/>
        </p:nvSpPr>
        <p:spPr>
          <a:xfrm>
            <a:off x="1086185" y="4865982"/>
            <a:ext cx="1963750"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MDN - Introduction to the CSS box model</a:t>
            </a:r>
            <a:endParaRPr lang="en-US" sz="810" dirty="0"/>
          </a:p>
        </p:txBody>
      </p:sp>
      <p:sp>
        <p:nvSpPr>
          <p:cNvPr id="39" name="Text 36"/>
          <p:cNvSpPr/>
          <p:nvPr/>
        </p:nvSpPr>
        <p:spPr>
          <a:xfrm>
            <a:off x="2978497"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40" name="Text 37"/>
          <p:cNvSpPr/>
          <p:nvPr/>
        </p:nvSpPr>
        <p:spPr>
          <a:xfrm>
            <a:off x="3062381" y="4865982"/>
            <a:ext cx="1609018" cy="114300"/>
          </a:xfrm>
          <a:prstGeom prst="rect">
            <a:avLst/>
          </a:prstGeom>
          <a:noFill/>
          <a:ln/>
        </p:spPr>
        <p:txBody>
          <a:bodyPr wrap="squar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CSS-Tricks - The CSS Box Model</a:t>
            </a:r>
            <a:endParaRPr lang="en-US" sz="8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Box-Sizing Property</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The Problem with Default Box Model</a:t>
            </a:r>
            <a:endParaRPr lang="en-US" sz="1125" dirty="0"/>
          </a:p>
        </p:txBody>
      </p:sp>
      <p:sp>
        <p:nvSpPr>
          <p:cNvPr id="5" name="Text 2"/>
          <p:cNvSpPr/>
          <p:nvPr/>
        </p:nvSpPr>
        <p:spPr>
          <a:xfrm>
            <a:off x="285750" y="1285875"/>
            <a:ext cx="910075" cy="141089"/>
          </a:xfrm>
          <a:prstGeom prst="rect">
            <a:avLst/>
          </a:prstGeom>
          <a:noFill/>
          <a:ln/>
        </p:spPr>
        <p:txBody>
          <a:bodyPr wrap="non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By default, the</a:t>
            </a:r>
            <a:endParaRPr lang="en-US" sz="990" dirty="0"/>
          </a:p>
        </p:txBody>
      </p:sp>
      <p:sp>
        <p:nvSpPr>
          <p:cNvPr id="6" name="Text 3"/>
          <p:cNvSpPr/>
          <p:nvPr/>
        </p:nvSpPr>
        <p:spPr>
          <a:xfrm>
            <a:off x="1124387" y="1316236"/>
            <a:ext cx="380070"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width</a:t>
            </a:r>
            <a:endParaRPr lang="en-US" sz="810" dirty="0"/>
          </a:p>
        </p:txBody>
      </p:sp>
      <p:sp>
        <p:nvSpPr>
          <p:cNvPr id="7" name="Text 4"/>
          <p:cNvSpPr/>
          <p:nvPr/>
        </p:nvSpPr>
        <p:spPr>
          <a:xfrm>
            <a:off x="1433020" y="1285875"/>
            <a:ext cx="351048" cy="141089"/>
          </a:xfrm>
          <a:prstGeom prst="rect">
            <a:avLst/>
          </a:prstGeom>
          <a:noFill/>
          <a:ln/>
        </p:spPr>
        <p:txBody>
          <a:bodyPr wrap="non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and</a:t>
            </a:r>
            <a:endParaRPr lang="en-US" sz="990" dirty="0"/>
          </a:p>
        </p:txBody>
      </p:sp>
      <p:sp>
        <p:nvSpPr>
          <p:cNvPr id="8" name="Text 5"/>
          <p:cNvSpPr/>
          <p:nvPr/>
        </p:nvSpPr>
        <p:spPr>
          <a:xfrm>
            <a:off x="1712630" y="1316236"/>
            <a:ext cx="441796"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height</a:t>
            </a:r>
            <a:endParaRPr lang="en-US" sz="810" dirty="0"/>
          </a:p>
        </p:txBody>
      </p:sp>
      <p:sp>
        <p:nvSpPr>
          <p:cNvPr id="9" name="Text 6"/>
          <p:cNvSpPr/>
          <p:nvPr/>
        </p:nvSpPr>
        <p:spPr>
          <a:xfrm>
            <a:off x="285750" y="1285875"/>
            <a:ext cx="3839291" cy="34225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properties in CSS only apply to the content area, not including padding and border.</a:t>
            </a:r>
            <a:endParaRPr lang="en-US" sz="990" dirty="0"/>
          </a:p>
        </p:txBody>
      </p:sp>
      <p:sp>
        <p:nvSpPr>
          <p:cNvPr id="10" name="Text 7"/>
          <p:cNvSpPr/>
          <p:nvPr/>
        </p:nvSpPr>
        <p:spPr>
          <a:xfrm>
            <a:off x="407194" y="1895382"/>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Default Box Model (content-box)</a:t>
            </a:r>
            <a:endParaRPr lang="en-US" sz="1013" dirty="0"/>
          </a:p>
        </p:txBody>
      </p:sp>
      <p:sp>
        <p:nvSpPr>
          <p:cNvPr id="11" name="Shape 8"/>
          <p:cNvSpPr/>
          <p:nvPr/>
        </p:nvSpPr>
        <p:spPr>
          <a:xfrm>
            <a:off x="407194" y="2202563"/>
            <a:ext cx="3929063" cy="1636784"/>
          </a:xfrm>
          <a:prstGeom prst="rect">
            <a:avLst/>
          </a:prstGeom>
          <a:solidFill>
            <a:srgbClr val="F8F8F8"/>
          </a:solidFill>
          <a:ln w="99">
            <a:solidFill>
              <a:srgbClr val="DDDDDD"/>
            </a:solidFill>
            <a:prstDash val="solid"/>
          </a:ln>
        </p:spPr>
        <p:txBody>
          <a:bodyPr/>
          <a:lstStyle/>
          <a:p>
            <a:endParaRPr lang="en-US"/>
          </a:p>
        </p:txBody>
      </p:sp>
      <p:sp>
        <p:nvSpPr>
          <p:cNvPr id="12" name="Text 9"/>
          <p:cNvSpPr/>
          <p:nvPr/>
        </p:nvSpPr>
        <p:spPr>
          <a:xfrm>
            <a:off x="514350" y="2357940"/>
            <a:ext cx="4083602" cy="1323101"/>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div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width: 300px;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padding: 20px;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border: 10px solid black;</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Total width: 300px + 40px (padding) + 20px (border) = 360px */</a:t>
            </a:r>
            <a:endParaRPr lang="en-US" sz="810" dirty="0"/>
          </a:p>
        </p:txBody>
      </p:sp>
      <p:sp>
        <p:nvSpPr>
          <p:cNvPr id="13" name="Text 10"/>
          <p:cNvSpPr/>
          <p:nvPr/>
        </p:nvSpPr>
        <p:spPr>
          <a:xfrm>
            <a:off x="285750" y="4225110"/>
            <a:ext cx="4243388"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This can make layout calculations difficult and unintuitive.</a:t>
            </a:r>
            <a:endParaRPr lang="en-US" sz="990" dirty="0"/>
          </a:p>
        </p:txBody>
      </p:sp>
      <p:sp>
        <p:nvSpPr>
          <p:cNvPr id="14" name="Shape 11"/>
          <p:cNvSpPr/>
          <p:nvPr/>
        </p:nvSpPr>
        <p:spPr>
          <a:xfrm>
            <a:off x="285750" y="4597729"/>
            <a:ext cx="1828800" cy="914400"/>
          </a:xfrm>
          <a:prstGeom prst="rect">
            <a:avLst/>
          </a:prstGeom>
          <a:solidFill>
            <a:srgbClr val="E5E7EB"/>
          </a:solidFill>
          <a:ln w="794">
            <a:solidFill>
              <a:srgbClr val="9CA3AF"/>
            </a:solidFill>
            <a:prstDash val="solid"/>
          </a:ln>
        </p:spPr>
        <p:txBody>
          <a:bodyPr/>
          <a:lstStyle/>
          <a:p>
            <a:endParaRPr lang="en-US"/>
          </a:p>
        </p:txBody>
      </p:sp>
      <p:sp>
        <p:nvSpPr>
          <p:cNvPr id="15" name="Text 12"/>
          <p:cNvSpPr/>
          <p:nvPr/>
        </p:nvSpPr>
        <p:spPr>
          <a:xfrm>
            <a:off x="285750" y="4597729"/>
            <a:ext cx="1900238" cy="914400"/>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Content Area (width: 300px)</a:t>
            </a:r>
            <a:endParaRPr lang="en-US" sz="990" dirty="0"/>
          </a:p>
        </p:txBody>
      </p:sp>
      <p:sp>
        <p:nvSpPr>
          <p:cNvPr id="16" name="Text 13"/>
          <p:cNvSpPr/>
          <p:nvPr/>
        </p:nvSpPr>
        <p:spPr>
          <a:xfrm>
            <a:off x="285750" y="4369129"/>
            <a:ext cx="1900238" cy="142875"/>
          </a:xfrm>
          <a:prstGeom prst="rect">
            <a:avLst/>
          </a:prstGeom>
          <a:noFill/>
          <a:ln/>
        </p:spPr>
        <p:txBody>
          <a:bodyPr wrap="square" lIns="0" tIns="0" rIns="0" bIns="0" rtlCol="0" anchor="ctr">
            <a:spAutoFit/>
          </a:bodyPr>
          <a:lstStyle/>
          <a:p>
            <a:pPr marL="0" indent="0" algn="ctr">
              <a:buNone/>
            </a:pPr>
            <a:r>
              <a:rPr lang="en-US" sz="788" dirty="0">
                <a:solidFill>
                  <a:srgbClr val="000000"/>
                </a:solidFill>
                <a:latin typeface="Segoe UI" pitchFamily="34" charset="0"/>
                <a:ea typeface="Segoe UI" pitchFamily="34" charset="-122"/>
                <a:cs typeface="Segoe UI" pitchFamily="34" charset="-120"/>
              </a:rPr>
              <a:t>Total Width: 360px</a:t>
            </a:r>
            <a:endParaRPr lang="en-US" sz="788" dirty="0"/>
          </a:p>
        </p:txBody>
      </p:sp>
      <p:sp>
        <p:nvSpPr>
          <p:cNvPr id="17" name="Text 14"/>
          <p:cNvSpPr/>
          <p:nvPr/>
        </p:nvSpPr>
        <p:spPr>
          <a:xfrm>
            <a:off x="2160845" y="4983491"/>
            <a:ext cx="710943" cy="142875"/>
          </a:xfrm>
          <a:prstGeom prst="rect">
            <a:avLst/>
          </a:prstGeom>
          <a:noFill/>
          <a:ln/>
        </p:spPr>
        <p:txBody>
          <a:bodyPr wrap="none" lIns="0" tIns="0" rIns="0" bIns="0" rtlCol="0" anchor="ctr">
            <a:spAutoFit/>
          </a:bodyPr>
          <a:lstStyle/>
          <a:p>
            <a:pPr marL="0" indent="0">
              <a:buNone/>
            </a:pPr>
            <a:r>
              <a:rPr lang="en-US" sz="788" dirty="0">
                <a:solidFill>
                  <a:srgbClr val="000000"/>
                </a:solidFill>
                <a:latin typeface="Segoe UI" pitchFamily="34" charset="0"/>
                <a:ea typeface="Segoe UI" pitchFamily="34" charset="-122"/>
                <a:cs typeface="Segoe UI" pitchFamily="34" charset="-120"/>
              </a:rPr>
              <a:t>Padding: 20px</a:t>
            </a:r>
            <a:endParaRPr lang="en-US" sz="788" dirty="0"/>
          </a:p>
        </p:txBody>
      </p:sp>
      <p:sp>
        <p:nvSpPr>
          <p:cNvPr id="18" name="Text 15"/>
          <p:cNvSpPr/>
          <p:nvPr/>
        </p:nvSpPr>
        <p:spPr>
          <a:xfrm>
            <a:off x="-400050" y="4983491"/>
            <a:ext cx="644082" cy="142875"/>
          </a:xfrm>
          <a:prstGeom prst="rect">
            <a:avLst/>
          </a:prstGeom>
          <a:noFill/>
          <a:ln/>
        </p:spPr>
        <p:txBody>
          <a:bodyPr wrap="none" lIns="0" tIns="0" rIns="0" bIns="0" rtlCol="0" anchor="ctr">
            <a:spAutoFit/>
          </a:bodyPr>
          <a:lstStyle/>
          <a:p>
            <a:pPr marL="0" indent="0">
              <a:buNone/>
            </a:pPr>
            <a:r>
              <a:rPr lang="en-US" sz="788" dirty="0">
                <a:solidFill>
                  <a:srgbClr val="000000"/>
                </a:solidFill>
                <a:latin typeface="Segoe UI" pitchFamily="34" charset="0"/>
                <a:ea typeface="Segoe UI" pitchFamily="34" charset="-122"/>
                <a:cs typeface="Segoe UI" pitchFamily="34" charset="-120"/>
              </a:rPr>
              <a:t>Border: 10px</a:t>
            </a:r>
            <a:endParaRPr lang="en-US" sz="788" dirty="0"/>
          </a:p>
        </p:txBody>
      </p:sp>
      <p:sp>
        <p:nvSpPr>
          <p:cNvPr id="19" name="Text 16"/>
          <p:cNvSpPr/>
          <p:nvPr/>
        </p:nvSpPr>
        <p:spPr>
          <a:xfrm>
            <a:off x="468630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The Solution: box-sizing Property</a:t>
            </a:r>
            <a:endParaRPr lang="en-US" sz="1125" dirty="0"/>
          </a:p>
        </p:txBody>
      </p:sp>
      <p:sp>
        <p:nvSpPr>
          <p:cNvPr id="20" name="Text 17"/>
          <p:cNvSpPr/>
          <p:nvPr/>
        </p:nvSpPr>
        <p:spPr>
          <a:xfrm>
            <a:off x="480774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border-box</a:t>
            </a:r>
            <a:endParaRPr lang="en-US" sz="1013" dirty="0"/>
          </a:p>
        </p:txBody>
      </p:sp>
      <p:sp>
        <p:nvSpPr>
          <p:cNvPr id="21" name="Shape 18"/>
          <p:cNvSpPr/>
          <p:nvPr/>
        </p:nvSpPr>
        <p:spPr>
          <a:xfrm>
            <a:off x="4807744" y="1685925"/>
            <a:ext cx="3929063" cy="1837953"/>
          </a:xfrm>
          <a:prstGeom prst="rect">
            <a:avLst/>
          </a:prstGeom>
          <a:solidFill>
            <a:srgbClr val="F8F8F8"/>
          </a:solidFill>
          <a:ln w="99">
            <a:solidFill>
              <a:srgbClr val="DDDDDD"/>
            </a:solidFill>
            <a:prstDash val="solid"/>
          </a:ln>
        </p:spPr>
        <p:txBody>
          <a:bodyPr/>
          <a:lstStyle/>
          <a:p>
            <a:endParaRPr lang="en-US"/>
          </a:p>
        </p:txBody>
      </p:sp>
      <p:sp>
        <p:nvSpPr>
          <p:cNvPr id="22" name="Text 19"/>
          <p:cNvSpPr/>
          <p:nvPr/>
        </p:nvSpPr>
        <p:spPr>
          <a:xfrm>
            <a:off x="4914900" y="1841302"/>
            <a:ext cx="3404611" cy="1524270"/>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div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box-sizing: border-box;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width: 300px;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padding: 20px;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border: 10px solid black;</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Total width: 300px (includes padding and border) */</a:t>
            </a:r>
            <a:endParaRPr lang="en-US" sz="810" dirty="0"/>
          </a:p>
        </p:txBody>
      </p:sp>
      <p:sp>
        <p:nvSpPr>
          <p:cNvPr id="23" name="Text 20"/>
          <p:cNvSpPr/>
          <p:nvPr/>
        </p:nvSpPr>
        <p:spPr>
          <a:xfrm>
            <a:off x="4686300" y="3938215"/>
            <a:ext cx="357801" cy="141089"/>
          </a:xfrm>
          <a:prstGeom prst="rect">
            <a:avLst/>
          </a:prstGeom>
          <a:noFill/>
          <a:ln/>
        </p:spPr>
        <p:txBody>
          <a:bodyPr wrap="non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With</a:t>
            </a:r>
            <a:endParaRPr lang="en-US" sz="990" dirty="0"/>
          </a:p>
        </p:txBody>
      </p:sp>
      <p:sp>
        <p:nvSpPr>
          <p:cNvPr id="24" name="Text 21"/>
          <p:cNvSpPr/>
          <p:nvPr/>
        </p:nvSpPr>
        <p:spPr>
          <a:xfrm>
            <a:off x="4972664" y="3968576"/>
            <a:ext cx="1429420" cy="116086"/>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box-sizing: border-box</a:t>
            </a:r>
            <a:endParaRPr lang="en-US" sz="810" dirty="0"/>
          </a:p>
        </p:txBody>
      </p:sp>
      <p:sp>
        <p:nvSpPr>
          <p:cNvPr id="25" name="Text 22"/>
          <p:cNvSpPr/>
          <p:nvPr/>
        </p:nvSpPr>
        <p:spPr>
          <a:xfrm>
            <a:off x="6330646" y="3938215"/>
            <a:ext cx="350993" cy="141089"/>
          </a:xfrm>
          <a:prstGeom prst="rect">
            <a:avLst/>
          </a:prstGeom>
          <a:noFill/>
          <a:ln/>
        </p:spPr>
        <p:txBody>
          <a:bodyPr wrap="non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 the</a:t>
            </a:r>
            <a:endParaRPr lang="en-US" sz="990" dirty="0"/>
          </a:p>
        </p:txBody>
      </p:sp>
      <p:sp>
        <p:nvSpPr>
          <p:cNvPr id="26" name="Text 23"/>
          <p:cNvSpPr/>
          <p:nvPr/>
        </p:nvSpPr>
        <p:spPr>
          <a:xfrm>
            <a:off x="6610201" y="3968576"/>
            <a:ext cx="380070"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width</a:t>
            </a:r>
            <a:endParaRPr lang="en-US" sz="810" dirty="0"/>
          </a:p>
        </p:txBody>
      </p:sp>
      <p:sp>
        <p:nvSpPr>
          <p:cNvPr id="27" name="Text 24"/>
          <p:cNvSpPr/>
          <p:nvPr/>
        </p:nvSpPr>
        <p:spPr>
          <a:xfrm>
            <a:off x="6918833" y="3938215"/>
            <a:ext cx="351048" cy="141089"/>
          </a:xfrm>
          <a:prstGeom prst="rect">
            <a:avLst/>
          </a:prstGeom>
          <a:noFill/>
          <a:ln/>
        </p:spPr>
        <p:txBody>
          <a:bodyPr wrap="non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and</a:t>
            </a:r>
            <a:endParaRPr lang="en-US" sz="990" dirty="0"/>
          </a:p>
        </p:txBody>
      </p:sp>
      <p:sp>
        <p:nvSpPr>
          <p:cNvPr id="28" name="Text 25"/>
          <p:cNvSpPr/>
          <p:nvPr/>
        </p:nvSpPr>
        <p:spPr>
          <a:xfrm>
            <a:off x="7198444" y="3968576"/>
            <a:ext cx="441796"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height</a:t>
            </a:r>
            <a:endParaRPr lang="en-US" sz="810" dirty="0"/>
          </a:p>
        </p:txBody>
      </p:sp>
      <p:sp>
        <p:nvSpPr>
          <p:cNvPr id="29" name="Text 26"/>
          <p:cNvSpPr/>
          <p:nvPr/>
        </p:nvSpPr>
        <p:spPr>
          <a:xfrm>
            <a:off x="4686300" y="3938215"/>
            <a:ext cx="3981217" cy="34225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properties include padding and border, making layout calculations much easier.</a:t>
            </a:r>
            <a:endParaRPr lang="en-US" sz="990" dirty="0"/>
          </a:p>
        </p:txBody>
      </p:sp>
      <p:sp>
        <p:nvSpPr>
          <p:cNvPr id="30" name="Shape 27"/>
          <p:cNvSpPr/>
          <p:nvPr/>
        </p:nvSpPr>
        <p:spPr>
          <a:xfrm>
            <a:off x="4686300" y="4483429"/>
            <a:ext cx="1828800" cy="914400"/>
          </a:xfrm>
          <a:prstGeom prst="rect">
            <a:avLst/>
          </a:prstGeom>
          <a:solidFill>
            <a:srgbClr val="E5E7EB"/>
          </a:solidFill>
          <a:ln w="794">
            <a:solidFill>
              <a:srgbClr val="9CA3AF"/>
            </a:solidFill>
            <a:prstDash val="solid"/>
          </a:ln>
        </p:spPr>
        <p:txBody>
          <a:bodyPr/>
          <a:lstStyle/>
          <a:p>
            <a:endParaRPr lang="en-US"/>
          </a:p>
        </p:txBody>
      </p:sp>
      <p:sp>
        <p:nvSpPr>
          <p:cNvPr id="31" name="Text 28"/>
          <p:cNvSpPr/>
          <p:nvPr/>
        </p:nvSpPr>
        <p:spPr>
          <a:xfrm>
            <a:off x="4686300" y="4483429"/>
            <a:ext cx="1900238" cy="914400"/>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Content Area</a:t>
            </a:r>
            <a:endParaRPr lang="en-US" sz="990" dirty="0"/>
          </a:p>
        </p:txBody>
      </p:sp>
      <p:sp>
        <p:nvSpPr>
          <p:cNvPr id="32" name="Text 29"/>
          <p:cNvSpPr/>
          <p:nvPr/>
        </p:nvSpPr>
        <p:spPr>
          <a:xfrm>
            <a:off x="4686300" y="4254829"/>
            <a:ext cx="1900238" cy="142875"/>
          </a:xfrm>
          <a:prstGeom prst="rect">
            <a:avLst/>
          </a:prstGeom>
          <a:noFill/>
          <a:ln/>
        </p:spPr>
        <p:txBody>
          <a:bodyPr wrap="square" lIns="0" tIns="0" rIns="0" bIns="0" rtlCol="0" anchor="ctr">
            <a:spAutoFit/>
          </a:bodyPr>
          <a:lstStyle/>
          <a:p>
            <a:pPr marL="0" indent="0" algn="ctr">
              <a:buNone/>
            </a:pPr>
            <a:r>
              <a:rPr lang="en-US" sz="788" dirty="0">
                <a:solidFill>
                  <a:srgbClr val="000000"/>
                </a:solidFill>
                <a:latin typeface="Segoe UI" pitchFamily="34" charset="0"/>
                <a:ea typeface="Segoe UI" pitchFamily="34" charset="-122"/>
                <a:cs typeface="Segoe UI" pitchFamily="34" charset="-120"/>
              </a:rPr>
              <a:t>Total Width: 300px</a:t>
            </a:r>
            <a:endParaRPr lang="en-US" sz="788" dirty="0"/>
          </a:p>
        </p:txBody>
      </p:sp>
      <p:sp>
        <p:nvSpPr>
          <p:cNvPr id="33" name="Text 30"/>
          <p:cNvSpPr/>
          <p:nvPr/>
        </p:nvSpPr>
        <p:spPr>
          <a:xfrm>
            <a:off x="4686300" y="5569279"/>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Best Practice: Global Reset</a:t>
            </a:r>
            <a:endParaRPr lang="en-US" sz="1013" dirty="0"/>
          </a:p>
        </p:txBody>
      </p:sp>
      <p:sp>
        <p:nvSpPr>
          <p:cNvPr id="34" name="Shape 31"/>
          <p:cNvSpPr/>
          <p:nvPr/>
        </p:nvSpPr>
        <p:spPr>
          <a:xfrm>
            <a:off x="4807744" y="6055054"/>
            <a:ext cx="3929063" cy="1234446"/>
          </a:xfrm>
          <a:prstGeom prst="rect">
            <a:avLst/>
          </a:prstGeom>
          <a:solidFill>
            <a:srgbClr val="F8F8F8"/>
          </a:solidFill>
          <a:ln w="99">
            <a:solidFill>
              <a:srgbClr val="DDDDDD"/>
            </a:solidFill>
            <a:prstDash val="solid"/>
          </a:ln>
        </p:spPr>
        <p:txBody>
          <a:bodyPr/>
          <a:lstStyle/>
          <a:p>
            <a:endParaRPr lang="en-US"/>
          </a:p>
        </p:txBody>
      </p:sp>
      <p:sp>
        <p:nvSpPr>
          <p:cNvPr id="35" name="Text 32"/>
          <p:cNvSpPr/>
          <p:nvPr/>
        </p:nvSpPr>
        <p:spPr>
          <a:xfrm>
            <a:off x="4914900" y="6210430"/>
            <a:ext cx="3651517" cy="92076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*::before, *::after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box-sizing: border-box;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Apply border-box to all elements and pseudo-elements */</a:t>
            </a:r>
            <a:endParaRPr lang="en-US" sz="810" dirty="0"/>
          </a:p>
        </p:txBody>
      </p:sp>
      <p:sp>
        <p:nvSpPr>
          <p:cNvPr id="36" name="Text 33"/>
          <p:cNvSpPr/>
          <p:nvPr/>
        </p:nvSpPr>
        <p:spPr>
          <a:xfrm>
            <a:off x="4686300" y="7618112"/>
            <a:ext cx="4243388"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This is a common practice in modern CSS frameworks like Bootstrap and Tailwind CSS.</a:t>
            </a:r>
            <a:endParaRPr lang="en-US" sz="990" dirty="0"/>
          </a:p>
        </p:txBody>
      </p:sp>
      <p:sp>
        <p:nvSpPr>
          <p:cNvPr id="37" name="Text 34"/>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38" name="Text 35"/>
          <p:cNvSpPr/>
          <p:nvPr/>
        </p:nvSpPr>
        <p:spPr>
          <a:xfrm>
            <a:off x="1086185" y="4865982"/>
            <a:ext cx="860180"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MDN - box-sizing</a:t>
            </a:r>
            <a:endParaRPr lang="en-US" sz="810" dirty="0"/>
          </a:p>
        </p:txBody>
      </p:sp>
      <p:sp>
        <p:nvSpPr>
          <p:cNvPr id="39" name="Text 36"/>
          <p:cNvSpPr/>
          <p:nvPr/>
        </p:nvSpPr>
        <p:spPr>
          <a:xfrm>
            <a:off x="1874927"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40" name="Text 37"/>
          <p:cNvSpPr/>
          <p:nvPr/>
        </p:nvSpPr>
        <p:spPr>
          <a:xfrm>
            <a:off x="1958811" y="4865982"/>
            <a:ext cx="1164989"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CSS-Tricks - Box Sizing</a:t>
            </a:r>
            <a:endParaRPr lang="en-US" sz="8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8379926"/>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CSS Positioning</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Position Property Values</a:t>
            </a:r>
            <a:endParaRPr lang="en-US" sz="1125" dirty="0"/>
          </a:p>
        </p:txBody>
      </p:sp>
      <p:sp>
        <p:nvSpPr>
          <p:cNvPr id="5" name="Text 2"/>
          <p:cNvSpPr/>
          <p:nvPr/>
        </p:nvSpPr>
        <p:spPr>
          <a:xfrm>
            <a:off x="407194" y="1378744"/>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Static (Default)</a:t>
            </a:r>
            <a:endParaRPr lang="en-US" sz="1013" dirty="0"/>
          </a:p>
        </p:txBody>
      </p:sp>
      <p:sp>
        <p:nvSpPr>
          <p:cNvPr id="6" name="Shape 3"/>
          <p:cNvSpPr/>
          <p:nvPr/>
        </p:nvSpPr>
        <p:spPr>
          <a:xfrm>
            <a:off x="407194" y="1685925"/>
            <a:ext cx="3929063" cy="832107"/>
          </a:xfrm>
          <a:prstGeom prst="rect">
            <a:avLst/>
          </a:prstGeom>
          <a:solidFill>
            <a:srgbClr val="F8F8F8"/>
          </a:solidFill>
          <a:ln w="99">
            <a:solidFill>
              <a:srgbClr val="DDDDDD"/>
            </a:solidFill>
            <a:prstDash val="solid"/>
          </a:ln>
        </p:spPr>
        <p:txBody>
          <a:bodyPr/>
          <a:lstStyle/>
          <a:p>
            <a:endParaRPr lang="en-US"/>
          </a:p>
        </p:txBody>
      </p:sp>
      <p:sp>
        <p:nvSpPr>
          <p:cNvPr id="7" name="Text 4"/>
          <p:cNvSpPr/>
          <p:nvPr/>
        </p:nvSpPr>
        <p:spPr>
          <a:xfrm>
            <a:off x="514350" y="1841302"/>
            <a:ext cx="1244240" cy="518424"/>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div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position: static;</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8" name="Text 5"/>
          <p:cNvSpPr/>
          <p:nvPr/>
        </p:nvSpPr>
        <p:spPr>
          <a:xfrm>
            <a:off x="407194" y="2639476"/>
            <a:ext cx="3891586" cy="14108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Elements are positioned according to the normal document flow. The</a:t>
            </a:r>
            <a:endParaRPr lang="en-US" sz="990" dirty="0"/>
          </a:p>
        </p:txBody>
      </p:sp>
      <p:sp>
        <p:nvSpPr>
          <p:cNvPr id="9" name="Text 6"/>
          <p:cNvSpPr/>
          <p:nvPr/>
        </p:nvSpPr>
        <p:spPr>
          <a:xfrm>
            <a:off x="407194" y="2871006"/>
            <a:ext cx="256617"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top</a:t>
            </a:r>
            <a:endParaRPr lang="en-US" sz="810" dirty="0"/>
          </a:p>
        </p:txBody>
      </p:sp>
      <p:sp>
        <p:nvSpPr>
          <p:cNvPr id="10" name="Text 7"/>
          <p:cNvSpPr/>
          <p:nvPr/>
        </p:nvSpPr>
        <p:spPr>
          <a:xfrm>
            <a:off x="592373" y="2840645"/>
            <a:ext cx="141312" cy="141089"/>
          </a:xfrm>
          <a:prstGeom prst="rect">
            <a:avLst/>
          </a:prstGeom>
          <a:noFill/>
          <a:ln/>
        </p:spPr>
        <p:txBody>
          <a:bodyPr wrap="non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t>
            </a:r>
            <a:endParaRPr lang="en-US" sz="990" dirty="0"/>
          </a:p>
        </p:txBody>
      </p:sp>
      <p:sp>
        <p:nvSpPr>
          <p:cNvPr id="11" name="Text 8"/>
          <p:cNvSpPr/>
          <p:nvPr/>
        </p:nvSpPr>
        <p:spPr>
          <a:xfrm>
            <a:off x="662248" y="2871006"/>
            <a:ext cx="380070"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right</a:t>
            </a:r>
            <a:endParaRPr lang="en-US" sz="810" dirty="0"/>
          </a:p>
        </p:txBody>
      </p:sp>
      <p:sp>
        <p:nvSpPr>
          <p:cNvPr id="12" name="Text 9"/>
          <p:cNvSpPr/>
          <p:nvPr/>
        </p:nvSpPr>
        <p:spPr>
          <a:xfrm>
            <a:off x="970880" y="2840645"/>
            <a:ext cx="141312" cy="141089"/>
          </a:xfrm>
          <a:prstGeom prst="rect">
            <a:avLst/>
          </a:prstGeom>
          <a:noFill/>
          <a:ln/>
        </p:spPr>
        <p:txBody>
          <a:bodyPr wrap="non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t>
            </a:r>
            <a:endParaRPr lang="en-US" sz="990" dirty="0"/>
          </a:p>
        </p:txBody>
      </p:sp>
      <p:sp>
        <p:nvSpPr>
          <p:cNvPr id="13" name="Text 10"/>
          <p:cNvSpPr/>
          <p:nvPr/>
        </p:nvSpPr>
        <p:spPr>
          <a:xfrm>
            <a:off x="1040755" y="2871006"/>
            <a:ext cx="441796"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bottom</a:t>
            </a:r>
            <a:endParaRPr lang="en-US" sz="810" dirty="0"/>
          </a:p>
        </p:txBody>
      </p:sp>
      <p:sp>
        <p:nvSpPr>
          <p:cNvPr id="14" name="Text 11"/>
          <p:cNvSpPr/>
          <p:nvPr/>
        </p:nvSpPr>
        <p:spPr>
          <a:xfrm>
            <a:off x="1411114" y="2840645"/>
            <a:ext cx="385986" cy="141089"/>
          </a:xfrm>
          <a:prstGeom prst="rect">
            <a:avLst/>
          </a:prstGeom>
          <a:noFill/>
          <a:ln/>
        </p:spPr>
        <p:txBody>
          <a:bodyPr wrap="non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 and</a:t>
            </a:r>
            <a:endParaRPr lang="en-US" sz="990" dirty="0"/>
          </a:p>
        </p:txBody>
      </p:sp>
      <p:sp>
        <p:nvSpPr>
          <p:cNvPr id="15" name="Text 12"/>
          <p:cNvSpPr/>
          <p:nvPr/>
        </p:nvSpPr>
        <p:spPr>
          <a:xfrm>
            <a:off x="1725662" y="2871006"/>
            <a:ext cx="318343"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left</a:t>
            </a:r>
            <a:endParaRPr lang="en-US" sz="810" dirty="0"/>
          </a:p>
        </p:txBody>
      </p:sp>
      <p:sp>
        <p:nvSpPr>
          <p:cNvPr id="16" name="Text 13"/>
          <p:cNvSpPr/>
          <p:nvPr/>
        </p:nvSpPr>
        <p:spPr>
          <a:xfrm>
            <a:off x="1972568" y="2840645"/>
            <a:ext cx="1522735" cy="14108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properties have no effect.</a:t>
            </a:r>
            <a:endParaRPr lang="en-US" sz="990" dirty="0"/>
          </a:p>
        </p:txBody>
      </p:sp>
      <p:sp>
        <p:nvSpPr>
          <p:cNvPr id="17" name="Text 14"/>
          <p:cNvSpPr/>
          <p:nvPr/>
        </p:nvSpPr>
        <p:spPr>
          <a:xfrm>
            <a:off x="407194" y="3370427"/>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Relative</a:t>
            </a:r>
            <a:endParaRPr lang="en-US" sz="1013" dirty="0"/>
          </a:p>
        </p:txBody>
      </p:sp>
      <p:sp>
        <p:nvSpPr>
          <p:cNvPr id="18" name="Shape 15"/>
          <p:cNvSpPr/>
          <p:nvPr/>
        </p:nvSpPr>
        <p:spPr>
          <a:xfrm>
            <a:off x="407194" y="3677608"/>
            <a:ext cx="3929063" cy="1234446"/>
          </a:xfrm>
          <a:prstGeom prst="rect">
            <a:avLst/>
          </a:prstGeom>
          <a:solidFill>
            <a:srgbClr val="F8F8F8"/>
          </a:solidFill>
          <a:ln w="99">
            <a:solidFill>
              <a:srgbClr val="DDDDDD"/>
            </a:solidFill>
            <a:prstDash val="solid"/>
          </a:ln>
        </p:spPr>
        <p:txBody>
          <a:bodyPr/>
          <a:lstStyle/>
          <a:p>
            <a:endParaRPr lang="en-US"/>
          </a:p>
        </p:txBody>
      </p:sp>
      <p:sp>
        <p:nvSpPr>
          <p:cNvPr id="19" name="Text 16"/>
          <p:cNvSpPr/>
          <p:nvPr/>
        </p:nvSpPr>
        <p:spPr>
          <a:xfrm>
            <a:off x="514350" y="3832985"/>
            <a:ext cx="1367693" cy="92076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div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position: relative;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top: 20px;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left: 30px;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20" name="Text 17"/>
          <p:cNvSpPr/>
          <p:nvPr/>
        </p:nvSpPr>
        <p:spPr>
          <a:xfrm>
            <a:off x="407194" y="5004922"/>
            <a:ext cx="4000500"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Positioned relative to its normal position. Creates a positioning context for absolute children.</a:t>
            </a:r>
            <a:endParaRPr lang="en-US" sz="990" dirty="0"/>
          </a:p>
        </p:txBody>
      </p:sp>
      <p:sp>
        <p:nvSpPr>
          <p:cNvPr id="21" name="Text 18"/>
          <p:cNvSpPr/>
          <p:nvPr/>
        </p:nvSpPr>
        <p:spPr>
          <a:xfrm>
            <a:off x="407194" y="5764448"/>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Absolute</a:t>
            </a:r>
            <a:endParaRPr lang="en-US" sz="1013" dirty="0"/>
          </a:p>
        </p:txBody>
      </p:sp>
      <p:sp>
        <p:nvSpPr>
          <p:cNvPr id="22" name="Shape 19"/>
          <p:cNvSpPr/>
          <p:nvPr/>
        </p:nvSpPr>
        <p:spPr>
          <a:xfrm>
            <a:off x="407194" y="6071629"/>
            <a:ext cx="3929063" cy="1234446"/>
          </a:xfrm>
          <a:prstGeom prst="rect">
            <a:avLst/>
          </a:prstGeom>
          <a:solidFill>
            <a:srgbClr val="F8F8F8"/>
          </a:solidFill>
          <a:ln w="99">
            <a:solidFill>
              <a:srgbClr val="DDDDDD"/>
            </a:solidFill>
            <a:prstDash val="solid"/>
          </a:ln>
        </p:spPr>
        <p:txBody>
          <a:bodyPr/>
          <a:lstStyle/>
          <a:p>
            <a:endParaRPr lang="en-US"/>
          </a:p>
        </p:txBody>
      </p:sp>
      <p:sp>
        <p:nvSpPr>
          <p:cNvPr id="23" name="Text 20"/>
          <p:cNvSpPr/>
          <p:nvPr/>
        </p:nvSpPr>
        <p:spPr>
          <a:xfrm>
            <a:off x="514350" y="6227006"/>
            <a:ext cx="1367693" cy="920762"/>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div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position: absolute;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top: 20px;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right: 30px;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24" name="Text 21"/>
          <p:cNvSpPr/>
          <p:nvPr/>
        </p:nvSpPr>
        <p:spPr>
          <a:xfrm>
            <a:off x="407194" y="7398944"/>
            <a:ext cx="4000500" cy="40233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Positioned relative to the nearest positioned ancestor (not static). If none exists, relative to the initial containing block.</a:t>
            </a:r>
            <a:endParaRPr lang="en-US" sz="990" dirty="0"/>
          </a:p>
        </p:txBody>
      </p:sp>
      <p:sp>
        <p:nvSpPr>
          <p:cNvPr id="25" name="Text 22"/>
          <p:cNvSpPr/>
          <p:nvPr/>
        </p:nvSpPr>
        <p:spPr>
          <a:xfrm>
            <a:off x="4807744" y="1064419"/>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Fixed</a:t>
            </a:r>
            <a:endParaRPr lang="en-US" sz="1013" dirty="0"/>
          </a:p>
        </p:txBody>
      </p:sp>
      <p:sp>
        <p:nvSpPr>
          <p:cNvPr id="26" name="Shape 23"/>
          <p:cNvSpPr/>
          <p:nvPr/>
        </p:nvSpPr>
        <p:spPr>
          <a:xfrm>
            <a:off x="4807744" y="1371600"/>
            <a:ext cx="3929063" cy="1234446"/>
          </a:xfrm>
          <a:prstGeom prst="rect">
            <a:avLst/>
          </a:prstGeom>
          <a:solidFill>
            <a:srgbClr val="F8F8F8"/>
          </a:solidFill>
          <a:ln w="99">
            <a:solidFill>
              <a:srgbClr val="DDDDDD"/>
            </a:solidFill>
            <a:prstDash val="solid"/>
          </a:ln>
        </p:spPr>
        <p:txBody>
          <a:bodyPr/>
          <a:lstStyle/>
          <a:p>
            <a:endParaRPr lang="en-US"/>
          </a:p>
        </p:txBody>
      </p:sp>
      <p:sp>
        <p:nvSpPr>
          <p:cNvPr id="27" name="Text 24"/>
          <p:cNvSpPr/>
          <p:nvPr/>
        </p:nvSpPr>
        <p:spPr>
          <a:xfrm>
            <a:off x="4914900" y="1526977"/>
            <a:ext cx="1182514" cy="920762"/>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div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position: fixed;</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bottom: 20px;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right: 30px;</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28" name="Text 25"/>
          <p:cNvSpPr/>
          <p:nvPr/>
        </p:nvSpPr>
        <p:spPr>
          <a:xfrm>
            <a:off x="4807744" y="2698914"/>
            <a:ext cx="4000500"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Positioned relative to the viewport. Stays in place even when scrolling.</a:t>
            </a:r>
            <a:endParaRPr lang="en-US" sz="990" dirty="0"/>
          </a:p>
        </p:txBody>
      </p:sp>
      <p:sp>
        <p:nvSpPr>
          <p:cNvPr id="29" name="Text 26"/>
          <p:cNvSpPr/>
          <p:nvPr/>
        </p:nvSpPr>
        <p:spPr>
          <a:xfrm>
            <a:off x="4807744" y="3257271"/>
            <a:ext cx="4000500"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Sticky</a:t>
            </a:r>
            <a:endParaRPr lang="en-US" sz="1013" dirty="0"/>
          </a:p>
        </p:txBody>
      </p:sp>
      <p:sp>
        <p:nvSpPr>
          <p:cNvPr id="30" name="Shape 27"/>
          <p:cNvSpPr/>
          <p:nvPr/>
        </p:nvSpPr>
        <p:spPr>
          <a:xfrm>
            <a:off x="4807744" y="3564452"/>
            <a:ext cx="3929063" cy="1033276"/>
          </a:xfrm>
          <a:prstGeom prst="rect">
            <a:avLst/>
          </a:prstGeom>
          <a:solidFill>
            <a:srgbClr val="F8F8F8"/>
          </a:solidFill>
          <a:ln w="99">
            <a:solidFill>
              <a:srgbClr val="DDDDDD"/>
            </a:solidFill>
            <a:prstDash val="solid"/>
          </a:ln>
        </p:spPr>
        <p:txBody>
          <a:bodyPr/>
          <a:lstStyle/>
          <a:p>
            <a:endParaRPr lang="en-US"/>
          </a:p>
        </p:txBody>
      </p:sp>
      <p:sp>
        <p:nvSpPr>
          <p:cNvPr id="31" name="Text 28"/>
          <p:cNvSpPr/>
          <p:nvPr/>
        </p:nvSpPr>
        <p:spPr>
          <a:xfrm>
            <a:off x="4914900" y="3719829"/>
            <a:ext cx="1244240" cy="719593"/>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div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position: sticky;</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top: 0;</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32" name="Text 29"/>
          <p:cNvSpPr/>
          <p:nvPr/>
        </p:nvSpPr>
        <p:spPr>
          <a:xfrm>
            <a:off x="4807744" y="4719172"/>
            <a:ext cx="819159" cy="141089"/>
          </a:xfrm>
          <a:prstGeom prst="rect">
            <a:avLst/>
          </a:prstGeom>
          <a:noFill/>
          <a:ln/>
        </p:spPr>
        <p:txBody>
          <a:bodyPr wrap="non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Behaves like</a:t>
            </a:r>
            <a:endParaRPr lang="en-US" sz="990" dirty="0"/>
          </a:p>
        </p:txBody>
      </p:sp>
      <p:sp>
        <p:nvSpPr>
          <p:cNvPr id="33" name="Text 30"/>
          <p:cNvSpPr/>
          <p:nvPr/>
        </p:nvSpPr>
        <p:spPr>
          <a:xfrm>
            <a:off x="5555466" y="4749533"/>
            <a:ext cx="565249"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relative</a:t>
            </a:r>
            <a:endParaRPr lang="en-US" sz="810" dirty="0"/>
          </a:p>
        </p:txBody>
      </p:sp>
      <p:sp>
        <p:nvSpPr>
          <p:cNvPr id="34" name="Text 31"/>
          <p:cNvSpPr/>
          <p:nvPr/>
        </p:nvSpPr>
        <p:spPr>
          <a:xfrm>
            <a:off x="4807744" y="4719172"/>
            <a:ext cx="3646912" cy="34225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until it crosses a specified threshold, then behaves like</a:t>
            </a:r>
            <a:endParaRPr lang="en-US" sz="990" dirty="0"/>
          </a:p>
        </p:txBody>
      </p:sp>
      <p:sp>
        <p:nvSpPr>
          <p:cNvPr id="35" name="Text 32"/>
          <p:cNvSpPr/>
          <p:nvPr/>
        </p:nvSpPr>
        <p:spPr>
          <a:xfrm>
            <a:off x="5541541" y="4950702"/>
            <a:ext cx="380070"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fixed</a:t>
            </a:r>
            <a:endParaRPr lang="en-US" sz="810" dirty="0"/>
          </a:p>
        </p:txBody>
      </p:sp>
      <p:sp>
        <p:nvSpPr>
          <p:cNvPr id="36" name="Text 33"/>
          <p:cNvSpPr/>
          <p:nvPr/>
        </p:nvSpPr>
        <p:spPr>
          <a:xfrm>
            <a:off x="4807744" y="4920342"/>
            <a:ext cx="3475658" cy="34225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 Useful for navigation bars that stick when scrolling.</a:t>
            </a:r>
            <a:endParaRPr lang="en-US" sz="990" dirty="0"/>
          </a:p>
        </p:txBody>
      </p:sp>
      <p:sp>
        <p:nvSpPr>
          <p:cNvPr id="37" name="Text 34"/>
          <p:cNvSpPr/>
          <p:nvPr/>
        </p:nvSpPr>
        <p:spPr>
          <a:xfrm>
            <a:off x="4686300" y="5586999"/>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Offset Properties</a:t>
            </a:r>
            <a:endParaRPr lang="en-US" sz="1013" dirty="0"/>
          </a:p>
        </p:txBody>
      </p:sp>
      <p:sp>
        <p:nvSpPr>
          <p:cNvPr id="38" name="Text 35"/>
          <p:cNvSpPr/>
          <p:nvPr/>
        </p:nvSpPr>
        <p:spPr>
          <a:xfrm>
            <a:off x="4857750" y="5903109"/>
            <a:ext cx="256617"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top</a:t>
            </a:r>
            <a:endParaRPr lang="en-US" sz="810" dirty="0"/>
          </a:p>
        </p:txBody>
      </p:sp>
      <p:sp>
        <p:nvSpPr>
          <p:cNvPr id="39" name="Text 36"/>
          <p:cNvSpPr/>
          <p:nvPr/>
        </p:nvSpPr>
        <p:spPr>
          <a:xfrm>
            <a:off x="5042929" y="5872749"/>
            <a:ext cx="1650736"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 Distance from the top edge</a:t>
            </a:r>
            <a:endParaRPr lang="en-US" sz="990" dirty="0"/>
          </a:p>
        </p:txBody>
      </p:sp>
      <p:sp>
        <p:nvSpPr>
          <p:cNvPr id="40" name="Text 37"/>
          <p:cNvSpPr/>
          <p:nvPr/>
        </p:nvSpPr>
        <p:spPr>
          <a:xfrm>
            <a:off x="4857750" y="6104279"/>
            <a:ext cx="380070"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right</a:t>
            </a:r>
            <a:endParaRPr lang="en-US" sz="810" dirty="0"/>
          </a:p>
        </p:txBody>
      </p:sp>
      <p:sp>
        <p:nvSpPr>
          <p:cNvPr id="41" name="Text 38"/>
          <p:cNvSpPr/>
          <p:nvPr/>
        </p:nvSpPr>
        <p:spPr>
          <a:xfrm>
            <a:off x="5166382" y="6073918"/>
            <a:ext cx="1720528"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 Distance from the right edge</a:t>
            </a:r>
            <a:endParaRPr lang="en-US" sz="990" dirty="0"/>
          </a:p>
        </p:txBody>
      </p:sp>
      <p:sp>
        <p:nvSpPr>
          <p:cNvPr id="42" name="Text 39"/>
          <p:cNvSpPr/>
          <p:nvPr/>
        </p:nvSpPr>
        <p:spPr>
          <a:xfrm>
            <a:off x="4857750" y="6305448"/>
            <a:ext cx="441796"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bottom</a:t>
            </a:r>
            <a:endParaRPr lang="en-US" sz="810" dirty="0"/>
          </a:p>
        </p:txBody>
      </p:sp>
      <p:sp>
        <p:nvSpPr>
          <p:cNvPr id="43" name="Text 40"/>
          <p:cNvSpPr/>
          <p:nvPr/>
        </p:nvSpPr>
        <p:spPr>
          <a:xfrm>
            <a:off x="5228109" y="6275087"/>
            <a:ext cx="1860277"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 Distance from the bottom edge</a:t>
            </a:r>
            <a:endParaRPr lang="en-US" sz="990" dirty="0"/>
          </a:p>
        </p:txBody>
      </p:sp>
      <p:sp>
        <p:nvSpPr>
          <p:cNvPr id="44" name="Text 41"/>
          <p:cNvSpPr/>
          <p:nvPr/>
        </p:nvSpPr>
        <p:spPr>
          <a:xfrm>
            <a:off x="4857750" y="6506617"/>
            <a:ext cx="318343"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left</a:t>
            </a:r>
            <a:endParaRPr lang="en-US" sz="810" dirty="0"/>
          </a:p>
        </p:txBody>
      </p:sp>
      <p:sp>
        <p:nvSpPr>
          <p:cNvPr id="45" name="Text 42"/>
          <p:cNvSpPr/>
          <p:nvPr/>
        </p:nvSpPr>
        <p:spPr>
          <a:xfrm>
            <a:off x="5104656" y="6476256"/>
            <a:ext cx="1643676"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 Distance from the left edge</a:t>
            </a:r>
            <a:endParaRPr lang="en-US" sz="990" dirty="0"/>
          </a:p>
        </p:txBody>
      </p:sp>
      <p:sp>
        <p:nvSpPr>
          <p:cNvPr id="46" name="Shape 43"/>
          <p:cNvSpPr/>
          <p:nvPr/>
        </p:nvSpPr>
        <p:spPr>
          <a:xfrm>
            <a:off x="4686300" y="6820300"/>
            <a:ext cx="4171950" cy="1033276"/>
          </a:xfrm>
          <a:prstGeom prst="rect">
            <a:avLst/>
          </a:prstGeom>
          <a:solidFill>
            <a:srgbClr val="F3F4F6"/>
          </a:solidFill>
          <a:ln/>
        </p:spPr>
        <p:txBody>
          <a:bodyPr/>
          <a:lstStyle/>
          <a:p>
            <a:endParaRPr lang="en-US"/>
          </a:p>
        </p:txBody>
      </p:sp>
      <p:sp>
        <p:nvSpPr>
          <p:cNvPr id="47" name="Text 44"/>
          <p:cNvSpPr/>
          <p:nvPr/>
        </p:nvSpPr>
        <p:spPr>
          <a:xfrm>
            <a:off x="4800600" y="6934600"/>
            <a:ext cx="4014788"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Practice Tip:</a:t>
            </a:r>
            <a:endParaRPr lang="en-US" sz="990" dirty="0"/>
          </a:p>
        </p:txBody>
      </p:sp>
      <p:sp>
        <p:nvSpPr>
          <p:cNvPr id="48" name="Text 45"/>
          <p:cNvSpPr/>
          <p:nvPr/>
        </p:nvSpPr>
        <p:spPr>
          <a:xfrm>
            <a:off x="4800600" y="7135769"/>
            <a:ext cx="4014788" cy="603507"/>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When using absolute positioning, always ensure the parent element has a position value other than static (usually relative) to create a positioning context.</a:t>
            </a:r>
            <a:endParaRPr lang="en-US" sz="990" dirty="0"/>
          </a:p>
        </p:txBody>
      </p:sp>
      <p:sp>
        <p:nvSpPr>
          <p:cNvPr id="49" name="Text 46"/>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50" name="Text 47"/>
          <p:cNvSpPr/>
          <p:nvPr/>
        </p:nvSpPr>
        <p:spPr>
          <a:xfrm>
            <a:off x="1086185" y="4865982"/>
            <a:ext cx="751629"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MDN - position</a:t>
            </a:r>
            <a:endParaRPr lang="en-US" sz="810" dirty="0"/>
          </a:p>
        </p:txBody>
      </p:sp>
      <p:sp>
        <p:nvSpPr>
          <p:cNvPr id="51" name="Text 48"/>
          <p:cNvSpPr/>
          <p:nvPr/>
        </p:nvSpPr>
        <p:spPr>
          <a:xfrm>
            <a:off x="1766376"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52" name="Text 49"/>
          <p:cNvSpPr/>
          <p:nvPr/>
        </p:nvSpPr>
        <p:spPr>
          <a:xfrm>
            <a:off x="1850259" y="4865982"/>
            <a:ext cx="1044941"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CSS-Tricks - Position</a:t>
            </a:r>
            <a:endParaRPr lang="en-US" sz="8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9737824"/>
          </a:xfrm>
          <a:prstGeom prst="rect">
            <a:avLst/>
          </a:prstGeom>
        </p:spPr>
      </p:pic>
      <p:sp>
        <p:nvSpPr>
          <p:cNvPr id="3" name="Text 0"/>
          <p:cNvSpPr/>
          <p:nvPr/>
        </p:nvSpPr>
        <p:spPr>
          <a:xfrm>
            <a:off x="285750" y="285750"/>
            <a:ext cx="8643938" cy="500063"/>
          </a:xfrm>
          <a:prstGeom prst="rect">
            <a:avLst/>
          </a:prstGeom>
          <a:noFill/>
          <a:ln/>
        </p:spPr>
        <p:txBody>
          <a:bodyPr wrap="square" lIns="0" tIns="0" rIns="0" bIns="68072" rtlCol="0" anchor="ctr">
            <a:spAutoFit/>
          </a:bodyPr>
          <a:lstStyle/>
          <a:p>
            <a:pPr marL="0" indent="0">
              <a:buNone/>
            </a:pPr>
            <a:r>
              <a:rPr lang="en-US" sz="2250" b="1" dirty="0">
                <a:solidFill>
                  <a:srgbClr val="000000"/>
                </a:solidFill>
                <a:latin typeface="Segoe UI" pitchFamily="34" charset="0"/>
                <a:ea typeface="Segoe UI" pitchFamily="34" charset="-122"/>
                <a:cs typeface="Segoe UI" pitchFamily="34" charset="-120"/>
              </a:rPr>
              <a:t>Z-Index &amp; Stacking</a:t>
            </a:r>
            <a:endParaRPr lang="en-US" sz="2250" dirty="0"/>
          </a:p>
        </p:txBody>
      </p:sp>
      <p:sp>
        <p:nvSpPr>
          <p:cNvPr id="4" name="Text 1"/>
          <p:cNvSpPr/>
          <p:nvPr/>
        </p:nvSpPr>
        <p:spPr>
          <a:xfrm>
            <a:off x="28575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Understanding Z-Index</a:t>
            </a:r>
            <a:endParaRPr lang="en-US" sz="1125" dirty="0"/>
          </a:p>
        </p:txBody>
      </p:sp>
      <p:sp>
        <p:nvSpPr>
          <p:cNvPr id="5" name="Text 2"/>
          <p:cNvSpPr/>
          <p:nvPr/>
        </p:nvSpPr>
        <p:spPr>
          <a:xfrm>
            <a:off x="285750" y="1285875"/>
            <a:ext cx="323004" cy="141089"/>
          </a:xfrm>
          <a:prstGeom prst="rect">
            <a:avLst/>
          </a:prstGeom>
          <a:noFill/>
          <a:ln/>
        </p:spPr>
        <p:txBody>
          <a:bodyPr wrap="non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The</a:t>
            </a:r>
            <a:endParaRPr lang="en-US" sz="990" dirty="0"/>
          </a:p>
        </p:txBody>
      </p:sp>
      <p:sp>
        <p:nvSpPr>
          <p:cNvPr id="6" name="Text 3"/>
          <p:cNvSpPr/>
          <p:nvPr/>
        </p:nvSpPr>
        <p:spPr>
          <a:xfrm>
            <a:off x="537316" y="1316236"/>
            <a:ext cx="503523" cy="116086"/>
          </a:xfrm>
          <a:prstGeom prst="rect">
            <a:avLst/>
          </a:prstGeom>
          <a:noFill/>
          <a:ln/>
        </p:spPr>
        <p:txBody>
          <a:bodyPr wrap="non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z-index</a:t>
            </a:r>
            <a:endParaRPr lang="en-US" sz="810" dirty="0"/>
          </a:p>
        </p:txBody>
      </p:sp>
      <p:sp>
        <p:nvSpPr>
          <p:cNvPr id="7" name="Text 4"/>
          <p:cNvSpPr/>
          <p:nvPr/>
        </p:nvSpPr>
        <p:spPr>
          <a:xfrm>
            <a:off x="285750" y="1285875"/>
            <a:ext cx="4123032" cy="342258"/>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property controls the vertical stacking order of elements that overlap.</a:t>
            </a:r>
            <a:endParaRPr lang="en-US" sz="990" dirty="0"/>
          </a:p>
        </p:txBody>
      </p:sp>
      <p:sp>
        <p:nvSpPr>
          <p:cNvPr id="8" name="Shape 5"/>
          <p:cNvSpPr/>
          <p:nvPr/>
        </p:nvSpPr>
        <p:spPr>
          <a:xfrm>
            <a:off x="407194" y="2002538"/>
            <a:ext cx="3929063" cy="1033276"/>
          </a:xfrm>
          <a:prstGeom prst="rect">
            <a:avLst/>
          </a:prstGeom>
          <a:solidFill>
            <a:srgbClr val="F8F8F8"/>
          </a:solidFill>
          <a:ln w="99">
            <a:solidFill>
              <a:srgbClr val="DDDDDD"/>
            </a:solidFill>
            <a:prstDash val="solid"/>
          </a:ln>
        </p:spPr>
        <p:txBody>
          <a:bodyPr/>
          <a:lstStyle/>
          <a:p>
            <a:endParaRPr lang="en-US"/>
          </a:p>
        </p:txBody>
      </p:sp>
      <p:sp>
        <p:nvSpPr>
          <p:cNvPr id="9" name="Text 6"/>
          <p:cNvSpPr/>
          <p:nvPr/>
        </p:nvSpPr>
        <p:spPr>
          <a:xfrm>
            <a:off x="514350" y="2157915"/>
            <a:ext cx="1367693" cy="719593"/>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div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position: relative;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z-index: 10;</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p:txBody>
      </p:sp>
      <p:sp>
        <p:nvSpPr>
          <p:cNvPr id="10" name="Text 7"/>
          <p:cNvSpPr/>
          <p:nvPr/>
        </p:nvSpPr>
        <p:spPr>
          <a:xfrm>
            <a:off x="457200" y="3421577"/>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Higher values appear on top of elements with lower values</a:t>
            </a:r>
            <a:endParaRPr lang="en-US" sz="990" dirty="0"/>
          </a:p>
        </p:txBody>
      </p:sp>
      <p:sp>
        <p:nvSpPr>
          <p:cNvPr id="11" name="Text 8"/>
          <p:cNvSpPr/>
          <p:nvPr/>
        </p:nvSpPr>
        <p:spPr>
          <a:xfrm>
            <a:off x="457200" y="3651321"/>
            <a:ext cx="2307459" cy="14108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Only works on positioned elements (not</a:t>
            </a:r>
            <a:endParaRPr lang="en-US" sz="990" dirty="0"/>
          </a:p>
        </p:txBody>
      </p:sp>
      <p:sp>
        <p:nvSpPr>
          <p:cNvPr id="12" name="Text 9"/>
          <p:cNvSpPr/>
          <p:nvPr/>
        </p:nvSpPr>
        <p:spPr>
          <a:xfrm>
            <a:off x="2693222" y="3681682"/>
            <a:ext cx="441796"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static</a:t>
            </a:r>
            <a:endParaRPr lang="en-US" sz="810" dirty="0"/>
          </a:p>
        </p:txBody>
      </p:sp>
      <p:sp>
        <p:nvSpPr>
          <p:cNvPr id="13" name="Text 10"/>
          <p:cNvSpPr/>
          <p:nvPr/>
        </p:nvSpPr>
        <p:spPr>
          <a:xfrm>
            <a:off x="3063580" y="3651321"/>
            <a:ext cx="113323"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t>
            </a:r>
            <a:endParaRPr lang="en-US" sz="990" dirty="0"/>
          </a:p>
        </p:txBody>
      </p:sp>
      <p:sp>
        <p:nvSpPr>
          <p:cNvPr id="14" name="Text 11"/>
          <p:cNvSpPr/>
          <p:nvPr/>
        </p:nvSpPr>
        <p:spPr>
          <a:xfrm>
            <a:off x="457200" y="3852490"/>
            <a:ext cx="965857"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Default value is</a:t>
            </a:r>
            <a:endParaRPr lang="en-US" sz="990" dirty="0"/>
          </a:p>
        </p:txBody>
      </p:sp>
      <p:sp>
        <p:nvSpPr>
          <p:cNvPr id="15" name="Text 12"/>
          <p:cNvSpPr/>
          <p:nvPr/>
        </p:nvSpPr>
        <p:spPr>
          <a:xfrm>
            <a:off x="1351620" y="3882851"/>
            <a:ext cx="318343"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auto</a:t>
            </a:r>
            <a:endParaRPr lang="en-US" sz="810" dirty="0"/>
          </a:p>
        </p:txBody>
      </p:sp>
      <p:sp>
        <p:nvSpPr>
          <p:cNvPr id="16" name="Text 13"/>
          <p:cNvSpPr/>
          <p:nvPr/>
        </p:nvSpPr>
        <p:spPr>
          <a:xfrm>
            <a:off x="1598526" y="3852490"/>
            <a:ext cx="854041"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(treated as 0)</a:t>
            </a:r>
            <a:endParaRPr lang="en-US" sz="990" dirty="0"/>
          </a:p>
        </p:txBody>
      </p:sp>
      <p:sp>
        <p:nvSpPr>
          <p:cNvPr id="17" name="Text 14"/>
          <p:cNvSpPr/>
          <p:nvPr/>
        </p:nvSpPr>
        <p:spPr>
          <a:xfrm>
            <a:off x="457200" y="4025085"/>
            <a:ext cx="40719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Can be positive or negative integers</a:t>
            </a:r>
            <a:endParaRPr lang="en-US" sz="990" dirty="0"/>
          </a:p>
        </p:txBody>
      </p:sp>
      <p:sp>
        <p:nvSpPr>
          <p:cNvPr id="18" name="Shape 15"/>
          <p:cNvSpPr/>
          <p:nvPr/>
        </p:nvSpPr>
        <p:spPr>
          <a:xfrm>
            <a:off x="407194" y="4576297"/>
            <a:ext cx="1143000" cy="1143000"/>
          </a:xfrm>
          <a:prstGeom prst="rect">
            <a:avLst/>
          </a:prstGeom>
          <a:solidFill>
            <a:srgbClr val="D1D5DB"/>
          </a:solidFill>
          <a:ln w="99">
            <a:solidFill>
              <a:srgbClr val="4B5563"/>
            </a:solidFill>
            <a:prstDash val="solid"/>
          </a:ln>
        </p:spPr>
        <p:txBody>
          <a:bodyPr/>
          <a:lstStyle/>
          <a:p>
            <a:endParaRPr lang="en-US"/>
          </a:p>
        </p:txBody>
      </p:sp>
      <p:sp>
        <p:nvSpPr>
          <p:cNvPr id="19" name="Text 16"/>
          <p:cNvSpPr/>
          <p:nvPr/>
        </p:nvSpPr>
        <p:spPr>
          <a:xfrm>
            <a:off x="407194" y="4576297"/>
            <a:ext cx="1214438" cy="1143000"/>
          </a:xfrm>
          <a:prstGeom prst="rect">
            <a:avLst/>
          </a:prstGeom>
          <a:noFill/>
          <a:ln/>
        </p:spPr>
        <p:txBody>
          <a:bodyPr wrap="non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z-index: 1</a:t>
            </a:r>
            <a:endParaRPr lang="en-US" sz="990" dirty="0"/>
          </a:p>
        </p:txBody>
      </p:sp>
      <p:sp>
        <p:nvSpPr>
          <p:cNvPr id="20" name="Shape 17"/>
          <p:cNvSpPr/>
          <p:nvPr/>
        </p:nvSpPr>
        <p:spPr>
          <a:xfrm>
            <a:off x="864394" y="5033497"/>
            <a:ext cx="1143000" cy="1143000"/>
          </a:xfrm>
          <a:prstGeom prst="rect">
            <a:avLst/>
          </a:prstGeom>
          <a:solidFill>
            <a:srgbClr val="6B7280"/>
          </a:solidFill>
          <a:ln w="99">
            <a:solidFill>
              <a:srgbClr val="374151"/>
            </a:solidFill>
            <a:prstDash val="solid"/>
          </a:ln>
        </p:spPr>
        <p:txBody>
          <a:bodyPr/>
          <a:lstStyle/>
          <a:p>
            <a:endParaRPr lang="en-US"/>
          </a:p>
        </p:txBody>
      </p:sp>
      <p:sp>
        <p:nvSpPr>
          <p:cNvPr id="21" name="Text 18"/>
          <p:cNvSpPr/>
          <p:nvPr/>
        </p:nvSpPr>
        <p:spPr>
          <a:xfrm>
            <a:off x="864394" y="5033497"/>
            <a:ext cx="1214438" cy="1143000"/>
          </a:xfrm>
          <a:prstGeom prst="rect">
            <a:avLst/>
          </a:prstGeom>
          <a:noFill/>
          <a:ln/>
        </p:spPr>
        <p:txBody>
          <a:bodyPr wrap="none" lIns="0" tIns="0" rIns="0" bIns="0" rtlCol="0" anchor="ctr">
            <a:spAutoFit/>
          </a:bodyPr>
          <a:lstStyle/>
          <a:p>
            <a:pPr marL="0" indent="0">
              <a:buNone/>
            </a:pPr>
            <a:r>
              <a:rPr lang="en-US" sz="990" dirty="0">
                <a:solidFill>
                  <a:srgbClr val="FFFFFF"/>
                </a:solidFill>
                <a:latin typeface="Segoe UI" pitchFamily="34" charset="0"/>
                <a:ea typeface="Segoe UI" pitchFamily="34" charset="-122"/>
                <a:cs typeface="Segoe UI" pitchFamily="34" charset="-120"/>
              </a:rPr>
              <a:t>z-index: 2</a:t>
            </a:r>
            <a:endParaRPr lang="en-US" sz="990" dirty="0"/>
          </a:p>
        </p:txBody>
      </p:sp>
      <p:sp>
        <p:nvSpPr>
          <p:cNvPr id="22" name="Shape 19"/>
          <p:cNvSpPr/>
          <p:nvPr/>
        </p:nvSpPr>
        <p:spPr>
          <a:xfrm>
            <a:off x="1321594" y="5490697"/>
            <a:ext cx="1143000" cy="1143000"/>
          </a:xfrm>
          <a:prstGeom prst="rect">
            <a:avLst/>
          </a:prstGeom>
          <a:solidFill>
            <a:srgbClr val="374151"/>
          </a:solidFill>
          <a:ln w="99">
            <a:solidFill>
              <a:srgbClr val="111827"/>
            </a:solidFill>
            <a:prstDash val="solid"/>
          </a:ln>
        </p:spPr>
        <p:txBody>
          <a:bodyPr/>
          <a:lstStyle/>
          <a:p>
            <a:endParaRPr lang="en-US"/>
          </a:p>
        </p:txBody>
      </p:sp>
      <p:sp>
        <p:nvSpPr>
          <p:cNvPr id="23" name="Text 20"/>
          <p:cNvSpPr/>
          <p:nvPr/>
        </p:nvSpPr>
        <p:spPr>
          <a:xfrm>
            <a:off x="1321594" y="5490697"/>
            <a:ext cx="1214438" cy="1143000"/>
          </a:xfrm>
          <a:prstGeom prst="rect">
            <a:avLst/>
          </a:prstGeom>
          <a:noFill/>
          <a:ln/>
        </p:spPr>
        <p:txBody>
          <a:bodyPr wrap="none" lIns="0" tIns="0" rIns="0" bIns="0" rtlCol="0" anchor="ctr">
            <a:spAutoFit/>
          </a:bodyPr>
          <a:lstStyle/>
          <a:p>
            <a:pPr marL="0" indent="0">
              <a:buNone/>
            </a:pPr>
            <a:r>
              <a:rPr lang="en-US" sz="990" dirty="0">
                <a:solidFill>
                  <a:srgbClr val="FFFFFF"/>
                </a:solidFill>
                <a:latin typeface="Segoe UI" pitchFamily="34" charset="0"/>
                <a:ea typeface="Segoe UI" pitchFamily="34" charset="-122"/>
                <a:cs typeface="Segoe UI" pitchFamily="34" charset="-120"/>
              </a:rPr>
              <a:t>z-index: 3</a:t>
            </a:r>
            <a:endParaRPr lang="en-US" sz="990" dirty="0"/>
          </a:p>
        </p:txBody>
      </p:sp>
      <p:sp>
        <p:nvSpPr>
          <p:cNvPr id="24" name="Text 21"/>
          <p:cNvSpPr/>
          <p:nvPr/>
        </p:nvSpPr>
        <p:spPr>
          <a:xfrm>
            <a:off x="4686300" y="942975"/>
            <a:ext cx="4243388" cy="200025"/>
          </a:xfrm>
          <a:prstGeom prst="rect">
            <a:avLst/>
          </a:prstGeom>
          <a:noFill/>
          <a:ln/>
        </p:spPr>
        <p:txBody>
          <a:bodyPr wrap="square" lIns="0" tIns="0" rIns="0" bIns="0" rtlCol="0" anchor="ctr">
            <a:spAutoFit/>
          </a:bodyPr>
          <a:lstStyle/>
          <a:p>
            <a:pPr marL="0" indent="0">
              <a:buNone/>
            </a:pPr>
            <a:r>
              <a:rPr lang="en-US" sz="1125" b="1" dirty="0">
                <a:solidFill>
                  <a:srgbClr val="000000"/>
                </a:solidFill>
                <a:latin typeface="Segoe UI" pitchFamily="34" charset="0"/>
                <a:ea typeface="Segoe UI" pitchFamily="34" charset="-122"/>
                <a:cs typeface="Segoe UI" pitchFamily="34" charset="-120"/>
              </a:rPr>
              <a:t>Stacking Context</a:t>
            </a:r>
            <a:endParaRPr lang="en-US" sz="1125" dirty="0"/>
          </a:p>
        </p:txBody>
      </p:sp>
      <p:sp>
        <p:nvSpPr>
          <p:cNvPr id="25" name="Text 22"/>
          <p:cNvSpPr/>
          <p:nvPr/>
        </p:nvSpPr>
        <p:spPr>
          <a:xfrm>
            <a:off x="4686300" y="1257300"/>
            <a:ext cx="4243388"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A stacking context is formed by any element that:</a:t>
            </a:r>
            <a:endParaRPr lang="en-US" sz="990" dirty="0"/>
          </a:p>
        </p:txBody>
      </p:sp>
      <p:sp>
        <p:nvSpPr>
          <p:cNvPr id="26" name="Text 23"/>
          <p:cNvSpPr/>
          <p:nvPr/>
        </p:nvSpPr>
        <p:spPr>
          <a:xfrm>
            <a:off x="4857750" y="1601344"/>
            <a:ext cx="434792"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Has a</a:t>
            </a:r>
            <a:endParaRPr lang="en-US" sz="990" dirty="0"/>
          </a:p>
        </p:txBody>
      </p:sp>
      <p:sp>
        <p:nvSpPr>
          <p:cNvPr id="27" name="Text 24"/>
          <p:cNvSpPr/>
          <p:nvPr/>
        </p:nvSpPr>
        <p:spPr>
          <a:xfrm>
            <a:off x="5221105" y="1631705"/>
            <a:ext cx="565249"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position</a:t>
            </a:r>
            <a:endParaRPr lang="en-US" sz="810" dirty="0"/>
          </a:p>
        </p:txBody>
      </p:sp>
      <p:sp>
        <p:nvSpPr>
          <p:cNvPr id="28" name="Text 25"/>
          <p:cNvSpPr/>
          <p:nvPr/>
        </p:nvSpPr>
        <p:spPr>
          <a:xfrm>
            <a:off x="5714916" y="1601344"/>
            <a:ext cx="1042904"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value other than</a:t>
            </a:r>
            <a:endParaRPr lang="en-US" sz="990" dirty="0"/>
          </a:p>
        </p:txBody>
      </p:sp>
      <p:sp>
        <p:nvSpPr>
          <p:cNvPr id="29" name="Text 26"/>
          <p:cNvSpPr/>
          <p:nvPr/>
        </p:nvSpPr>
        <p:spPr>
          <a:xfrm>
            <a:off x="6686383" y="1631705"/>
            <a:ext cx="441796"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static</a:t>
            </a:r>
            <a:endParaRPr lang="en-US" sz="810" dirty="0"/>
          </a:p>
        </p:txBody>
      </p:sp>
      <p:sp>
        <p:nvSpPr>
          <p:cNvPr id="30" name="Text 27"/>
          <p:cNvSpPr/>
          <p:nvPr/>
        </p:nvSpPr>
        <p:spPr>
          <a:xfrm>
            <a:off x="7056741" y="1601344"/>
            <a:ext cx="469702"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with a</a:t>
            </a:r>
            <a:endParaRPr lang="en-US" sz="990" dirty="0"/>
          </a:p>
        </p:txBody>
      </p:sp>
      <p:sp>
        <p:nvSpPr>
          <p:cNvPr id="31" name="Text 28"/>
          <p:cNvSpPr/>
          <p:nvPr/>
        </p:nvSpPr>
        <p:spPr>
          <a:xfrm>
            <a:off x="7455005" y="1631705"/>
            <a:ext cx="503523"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z-index</a:t>
            </a:r>
            <a:endParaRPr lang="en-US" sz="810" dirty="0"/>
          </a:p>
        </p:txBody>
      </p:sp>
      <p:sp>
        <p:nvSpPr>
          <p:cNvPr id="32" name="Text 29"/>
          <p:cNvSpPr/>
          <p:nvPr/>
        </p:nvSpPr>
        <p:spPr>
          <a:xfrm>
            <a:off x="7887091" y="1601344"/>
            <a:ext cx="1007966"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value other than</a:t>
            </a:r>
            <a:endParaRPr lang="en-US" sz="990" dirty="0"/>
          </a:p>
        </p:txBody>
      </p:sp>
      <p:sp>
        <p:nvSpPr>
          <p:cNvPr id="33" name="Text 30"/>
          <p:cNvSpPr/>
          <p:nvPr/>
        </p:nvSpPr>
        <p:spPr>
          <a:xfrm>
            <a:off x="4857750" y="1832874"/>
            <a:ext cx="318343"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auto</a:t>
            </a:r>
            <a:endParaRPr lang="en-US" sz="810" dirty="0"/>
          </a:p>
        </p:txBody>
      </p:sp>
      <p:sp>
        <p:nvSpPr>
          <p:cNvPr id="34" name="Text 31"/>
          <p:cNvSpPr/>
          <p:nvPr/>
        </p:nvSpPr>
        <p:spPr>
          <a:xfrm>
            <a:off x="4857750" y="2003682"/>
            <a:ext cx="329924"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Has</a:t>
            </a:r>
            <a:endParaRPr lang="en-US" sz="990" dirty="0"/>
          </a:p>
        </p:txBody>
      </p:sp>
      <p:sp>
        <p:nvSpPr>
          <p:cNvPr id="35" name="Text 32"/>
          <p:cNvSpPr/>
          <p:nvPr/>
        </p:nvSpPr>
        <p:spPr>
          <a:xfrm>
            <a:off x="5116237" y="2034043"/>
            <a:ext cx="503523"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opacity</a:t>
            </a:r>
            <a:endParaRPr lang="en-US" sz="810" dirty="0"/>
          </a:p>
        </p:txBody>
      </p:sp>
      <p:sp>
        <p:nvSpPr>
          <p:cNvPr id="36" name="Text 33"/>
          <p:cNvSpPr/>
          <p:nvPr/>
        </p:nvSpPr>
        <p:spPr>
          <a:xfrm>
            <a:off x="5548322" y="2003682"/>
            <a:ext cx="714375"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less than 1</a:t>
            </a:r>
            <a:endParaRPr lang="en-US" sz="990" dirty="0"/>
          </a:p>
        </p:txBody>
      </p:sp>
      <p:sp>
        <p:nvSpPr>
          <p:cNvPr id="37" name="Text 34"/>
          <p:cNvSpPr/>
          <p:nvPr/>
        </p:nvSpPr>
        <p:spPr>
          <a:xfrm>
            <a:off x="4857750" y="2204851"/>
            <a:ext cx="329924"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Has</a:t>
            </a:r>
            <a:endParaRPr lang="en-US" sz="990" dirty="0"/>
          </a:p>
        </p:txBody>
      </p:sp>
      <p:sp>
        <p:nvSpPr>
          <p:cNvPr id="38" name="Text 35"/>
          <p:cNvSpPr/>
          <p:nvPr/>
        </p:nvSpPr>
        <p:spPr>
          <a:xfrm>
            <a:off x="5116237" y="2235212"/>
            <a:ext cx="626976"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transform</a:t>
            </a:r>
            <a:endParaRPr lang="en-US" sz="810" dirty="0"/>
          </a:p>
        </p:txBody>
      </p:sp>
      <p:sp>
        <p:nvSpPr>
          <p:cNvPr id="39" name="Text 36"/>
          <p:cNvSpPr/>
          <p:nvPr/>
        </p:nvSpPr>
        <p:spPr>
          <a:xfrm>
            <a:off x="5671775" y="2204851"/>
            <a:ext cx="141312"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a:t>
            </a:r>
            <a:endParaRPr lang="en-US" sz="990" dirty="0"/>
          </a:p>
        </p:txBody>
      </p:sp>
      <p:sp>
        <p:nvSpPr>
          <p:cNvPr id="40" name="Text 37"/>
          <p:cNvSpPr/>
          <p:nvPr/>
        </p:nvSpPr>
        <p:spPr>
          <a:xfrm>
            <a:off x="5741650" y="2235212"/>
            <a:ext cx="441796"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filter</a:t>
            </a:r>
            <a:endParaRPr lang="en-US" sz="810" dirty="0"/>
          </a:p>
        </p:txBody>
      </p:sp>
      <p:sp>
        <p:nvSpPr>
          <p:cNvPr id="41" name="Text 38"/>
          <p:cNvSpPr/>
          <p:nvPr/>
        </p:nvSpPr>
        <p:spPr>
          <a:xfrm>
            <a:off x="6112008" y="2204851"/>
            <a:ext cx="288010"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 or</a:t>
            </a:r>
            <a:endParaRPr lang="en-US" sz="990" dirty="0"/>
          </a:p>
        </p:txBody>
      </p:sp>
      <p:sp>
        <p:nvSpPr>
          <p:cNvPr id="42" name="Text 39"/>
          <p:cNvSpPr/>
          <p:nvPr/>
        </p:nvSpPr>
        <p:spPr>
          <a:xfrm>
            <a:off x="6328581" y="2235212"/>
            <a:ext cx="750429"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perspective</a:t>
            </a:r>
            <a:endParaRPr lang="en-US" sz="810" dirty="0"/>
          </a:p>
        </p:txBody>
      </p:sp>
      <p:sp>
        <p:nvSpPr>
          <p:cNvPr id="43" name="Text 40"/>
          <p:cNvSpPr/>
          <p:nvPr/>
        </p:nvSpPr>
        <p:spPr>
          <a:xfrm>
            <a:off x="7007572" y="2204851"/>
            <a:ext cx="665401"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properties</a:t>
            </a:r>
            <a:endParaRPr lang="en-US" sz="990" dirty="0"/>
          </a:p>
        </p:txBody>
      </p:sp>
      <p:sp>
        <p:nvSpPr>
          <p:cNvPr id="44" name="Text 41"/>
          <p:cNvSpPr/>
          <p:nvPr/>
        </p:nvSpPr>
        <p:spPr>
          <a:xfrm>
            <a:off x="4857750" y="2406021"/>
            <a:ext cx="329924"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Has</a:t>
            </a:r>
            <a:endParaRPr lang="en-US" sz="990" dirty="0"/>
          </a:p>
        </p:txBody>
      </p:sp>
      <p:sp>
        <p:nvSpPr>
          <p:cNvPr id="45" name="Text 42"/>
          <p:cNvSpPr/>
          <p:nvPr/>
        </p:nvSpPr>
        <p:spPr>
          <a:xfrm>
            <a:off x="5116237" y="2436382"/>
            <a:ext cx="997334"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position: fixed</a:t>
            </a:r>
            <a:endParaRPr lang="en-US" sz="810" dirty="0"/>
          </a:p>
        </p:txBody>
      </p:sp>
      <p:sp>
        <p:nvSpPr>
          <p:cNvPr id="46" name="Text 43"/>
          <p:cNvSpPr/>
          <p:nvPr/>
        </p:nvSpPr>
        <p:spPr>
          <a:xfrm>
            <a:off x="6042134" y="2406021"/>
            <a:ext cx="253073" cy="141089"/>
          </a:xfrm>
          <a:prstGeom prst="rect">
            <a:avLst/>
          </a:prstGeom>
          <a:noFill/>
          <a:ln/>
        </p:spPr>
        <p:txBody>
          <a:bodyPr wrap="non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or</a:t>
            </a:r>
            <a:endParaRPr lang="en-US" sz="990" dirty="0"/>
          </a:p>
        </p:txBody>
      </p:sp>
      <p:sp>
        <p:nvSpPr>
          <p:cNvPr id="47" name="Text 44"/>
          <p:cNvSpPr/>
          <p:nvPr/>
        </p:nvSpPr>
        <p:spPr>
          <a:xfrm>
            <a:off x="6223769" y="2436382"/>
            <a:ext cx="441796" cy="116086"/>
          </a:xfrm>
          <a:prstGeom prst="rect">
            <a:avLst/>
          </a:prstGeom>
          <a:noFill/>
          <a:ln/>
        </p:spPr>
        <p:txBody>
          <a:bodyPr wrap="none" lIns="0" tIns="0" rIns="0" bIns="0" rtlCol="0" anchor="ctr">
            <a:spAutoFit/>
          </a:bodyPr>
          <a:lstStyle/>
          <a:p>
            <a:pPr marL="0" indent="0" algn="l">
              <a:buNone/>
            </a:pPr>
            <a:r>
              <a:rPr lang="en-US" sz="810" dirty="0">
                <a:solidFill>
                  <a:srgbClr val="000000"/>
                </a:solidFill>
                <a:latin typeface="Consolas" pitchFamily="34" charset="0"/>
                <a:ea typeface="Consolas" pitchFamily="34" charset="-122"/>
                <a:cs typeface="Consolas" pitchFamily="34" charset="-120"/>
              </a:rPr>
              <a:t>sticky</a:t>
            </a:r>
            <a:endParaRPr lang="en-US" sz="810" dirty="0"/>
          </a:p>
        </p:txBody>
      </p:sp>
      <p:sp>
        <p:nvSpPr>
          <p:cNvPr id="48" name="Text 45"/>
          <p:cNvSpPr/>
          <p:nvPr/>
        </p:nvSpPr>
        <p:spPr>
          <a:xfrm>
            <a:off x="4686300" y="2750065"/>
            <a:ext cx="4243388" cy="200025"/>
          </a:xfrm>
          <a:prstGeom prst="rect">
            <a:avLst/>
          </a:prstGeom>
          <a:noFill/>
          <a:ln/>
        </p:spPr>
        <p:txBody>
          <a:bodyPr wrap="square" lIns="0" tIns="0" rIns="0" bIns="0" rtlCol="0" anchor="ctr">
            <a:spAutoFit/>
          </a:bodyPr>
          <a:lstStyle/>
          <a:p>
            <a:pPr marL="0" indent="0">
              <a:buNone/>
            </a:pPr>
            <a:r>
              <a:rPr lang="en-US" sz="1013" b="1" dirty="0">
                <a:solidFill>
                  <a:srgbClr val="000000"/>
                </a:solidFill>
                <a:latin typeface="Segoe UI" pitchFamily="34" charset="0"/>
                <a:ea typeface="Segoe UI" pitchFamily="34" charset="-122"/>
                <a:cs typeface="Segoe UI" pitchFamily="34" charset="-120"/>
              </a:rPr>
              <a:t>Stacking Context Hierarchy</a:t>
            </a:r>
            <a:endParaRPr lang="en-US" sz="1013" dirty="0"/>
          </a:p>
        </p:txBody>
      </p:sp>
      <p:sp>
        <p:nvSpPr>
          <p:cNvPr id="49" name="Text 46"/>
          <p:cNvSpPr/>
          <p:nvPr/>
        </p:nvSpPr>
        <p:spPr>
          <a:xfrm>
            <a:off x="4686300" y="3007240"/>
            <a:ext cx="4243388" cy="201169"/>
          </a:xfrm>
          <a:prstGeom prst="rect">
            <a:avLst/>
          </a:prstGeom>
          <a:noFill/>
          <a:ln/>
        </p:spPr>
        <p:txBody>
          <a:bodyPr wrap="square" lIns="0" tIns="0" rIns="0" bIns="0" rtlCol="0" anchor="ctr">
            <a:spAutoFit/>
          </a:bodyPr>
          <a:lstStyle/>
          <a:p>
            <a:pPr marL="0" indent="0">
              <a:buNone/>
            </a:pPr>
            <a:r>
              <a:rPr lang="en-US" sz="990" dirty="0">
                <a:solidFill>
                  <a:srgbClr val="000000"/>
                </a:solidFill>
                <a:latin typeface="Segoe UI" pitchFamily="34" charset="0"/>
                <a:ea typeface="Segoe UI" pitchFamily="34" charset="-122"/>
                <a:cs typeface="Segoe UI" pitchFamily="34" charset="-120"/>
              </a:rPr>
              <a:t>Z-index values only compete within the same stacking context.</a:t>
            </a:r>
            <a:endParaRPr lang="en-US" sz="990" dirty="0"/>
          </a:p>
        </p:txBody>
      </p:sp>
      <p:sp>
        <p:nvSpPr>
          <p:cNvPr id="50" name="Shape 47"/>
          <p:cNvSpPr/>
          <p:nvPr/>
        </p:nvSpPr>
        <p:spPr>
          <a:xfrm>
            <a:off x="4807744" y="3551309"/>
            <a:ext cx="3929063" cy="4251982"/>
          </a:xfrm>
          <a:prstGeom prst="rect">
            <a:avLst/>
          </a:prstGeom>
          <a:solidFill>
            <a:srgbClr val="F8F8F8"/>
          </a:solidFill>
          <a:ln w="99">
            <a:solidFill>
              <a:srgbClr val="DDDDDD"/>
            </a:solidFill>
            <a:prstDash val="solid"/>
          </a:ln>
        </p:spPr>
        <p:txBody>
          <a:bodyPr/>
          <a:lstStyle/>
          <a:p>
            <a:endParaRPr lang="en-US"/>
          </a:p>
        </p:txBody>
      </p:sp>
      <p:sp>
        <p:nvSpPr>
          <p:cNvPr id="51" name="Text 48"/>
          <p:cNvSpPr/>
          <p:nvPr/>
        </p:nvSpPr>
        <p:spPr>
          <a:xfrm>
            <a:off x="4914900" y="3706685"/>
            <a:ext cx="3898423" cy="3938299"/>
          </a:xfrm>
          <a:prstGeom prst="rect">
            <a:avLst/>
          </a:prstGeom>
          <a:noFill/>
          <a:ln/>
        </p:spPr>
        <p:txBody>
          <a:bodyPr wrap="square" lIns="0" tIns="0" rIns="0" bIns="0" rtlCol="0" anchor="ctr">
            <a:spAutoFit/>
          </a:bodyPr>
          <a:lstStyle/>
          <a:p>
            <a:pPr marL="0" indent="0">
              <a:buNone/>
            </a:pPr>
            <a:r>
              <a:rPr lang="en-US" sz="810" dirty="0">
                <a:solidFill>
                  <a:srgbClr val="000000"/>
                </a:solidFill>
                <a:latin typeface="Consolas" pitchFamily="34" charset="0"/>
                <a:ea typeface="Consolas" pitchFamily="34" charset="-122"/>
                <a:cs typeface="Consolas" pitchFamily="34" charset="-120"/>
              </a:rPr>
              <a:t>/* Parent creates a stacking context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.parent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position: relative;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z-index: 1;</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Child with higher z-index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.child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position: absolute;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z-index: 100;</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Another element outside parent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.other {</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position: relative;</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z-index: 2;</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a:t>
            </a:r>
            <a:endParaRPr lang="en-US" sz="810" dirty="0"/>
          </a:p>
          <a:p>
            <a:pPr marL="0" indent="0">
              <a:buNone/>
            </a:pP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.other (z-index: 2) will appear above .child (z-index: 100)</a:t>
            </a:r>
            <a:endParaRPr lang="en-US" sz="810" dirty="0"/>
          </a:p>
          <a:p>
            <a:pPr marL="0" indent="0">
              <a:buNone/>
            </a:pPr>
            <a:r>
              <a:rPr lang="en-US" sz="810" dirty="0">
                <a:solidFill>
                  <a:srgbClr val="000000"/>
                </a:solidFill>
                <a:latin typeface="Consolas" pitchFamily="34" charset="0"/>
                <a:ea typeface="Consolas" pitchFamily="34" charset="-122"/>
                <a:cs typeface="Consolas" pitchFamily="34" charset="-120"/>
              </a:rPr>
              <a:t>   because .child is in a stacking context with z-index: 1 */</a:t>
            </a:r>
            <a:endParaRPr lang="en-US" sz="810" dirty="0"/>
          </a:p>
        </p:txBody>
      </p:sp>
      <p:sp>
        <p:nvSpPr>
          <p:cNvPr id="52" name="Shape 49"/>
          <p:cNvSpPr/>
          <p:nvPr/>
        </p:nvSpPr>
        <p:spPr>
          <a:xfrm>
            <a:off x="4686300" y="8189054"/>
            <a:ext cx="4171950" cy="1234446"/>
          </a:xfrm>
          <a:prstGeom prst="rect">
            <a:avLst/>
          </a:prstGeom>
          <a:solidFill>
            <a:srgbClr val="F3F4F6"/>
          </a:solidFill>
          <a:ln/>
        </p:spPr>
        <p:txBody>
          <a:bodyPr/>
          <a:lstStyle/>
          <a:p>
            <a:endParaRPr lang="en-US"/>
          </a:p>
        </p:txBody>
      </p:sp>
      <p:sp>
        <p:nvSpPr>
          <p:cNvPr id="53" name="Text 50"/>
          <p:cNvSpPr/>
          <p:nvPr/>
        </p:nvSpPr>
        <p:spPr>
          <a:xfrm>
            <a:off x="4800600" y="8303354"/>
            <a:ext cx="4014788" cy="201169"/>
          </a:xfrm>
          <a:prstGeom prst="rect">
            <a:avLst/>
          </a:prstGeom>
          <a:noFill/>
          <a:ln/>
        </p:spPr>
        <p:txBody>
          <a:bodyPr wrap="square" lIns="0" tIns="0" rIns="0" bIns="0" rtlCol="0" anchor="ctr">
            <a:spAutoFit/>
          </a:bodyPr>
          <a:lstStyle/>
          <a:p>
            <a:pPr marL="0" indent="0">
              <a:buNone/>
            </a:pPr>
            <a:r>
              <a:rPr lang="en-US" sz="990" b="1" dirty="0">
                <a:solidFill>
                  <a:srgbClr val="000000"/>
                </a:solidFill>
                <a:latin typeface="Segoe UI" pitchFamily="34" charset="0"/>
                <a:ea typeface="Segoe UI" pitchFamily="34" charset="-122"/>
                <a:cs typeface="Segoe UI" pitchFamily="34" charset="-120"/>
              </a:rPr>
              <a:t>Common Use Cases:</a:t>
            </a:r>
            <a:endParaRPr lang="en-US" sz="990" dirty="0"/>
          </a:p>
        </p:txBody>
      </p:sp>
      <p:sp>
        <p:nvSpPr>
          <p:cNvPr id="54" name="Text 51"/>
          <p:cNvSpPr/>
          <p:nvPr/>
        </p:nvSpPr>
        <p:spPr>
          <a:xfrm>
            <a:off x="4972050" y="8504523"/>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Modal dialogs and overlays</a:t>
            </a:r>
            <a:endParaRPr lang="en-US" sz="990" dirty="0"/>
          </a:p>
        </p:txBody>
      </p:sp>
      <p:sp>
        <p:nvSpPr>
          <p:cNvPr id="55" name="Text 52"/>
          <p:cNvSpPr/>
          <p:nvPr/>
        </p:nvSpPr>
        <p:spPr>
          <a:xfrm>
            <a:off x="4972050" y="8705692"/>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Dropdown menus</a:t>
            </a:r>
            <a:endParaRPr lang="en-US" sz="990" dirty="0"/>
          </a:p>
        </p:txBody>
      </p:sp>
      <p:sp>
        <p:nvSpPr>
          <p:cNvPr id="56" name="Text 53"/>
          <p:cNvSpPr/>
          <p:nvPr/>
        </p:nvSpPr>
        <p:spPr>
          <a:xfrm>
            <a:off x="4972050" y="8906861"/>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Tooltips and popovers</a:t>
            </a:r>
            <a:endParaRPr lang="en-US" sz="990" dirty="0"/>
          </a:p>
        </p:txBody>
      </p:sp>
      <p:sp>
        <p:nvSpPr>
          <p:cNvPr id="57" name="Text 54"/>
          <p:cNvSpPr/>
          <p:nvPr/>
        </p:nvSpPr>
        <p:spPr>
          <a:xfrm>
            <a:off x="4972050" y="9108030"/>
            <a:ext cx="3843338" cy="201169"/>
          </a:xfrm>
          <a:prstGeom prst="rect">
            <a:avLst/>
          </a:prstGeom>
          <a:noFill/>
          <a:ln/>
        </p:spPr>
        <p:txBody>
          <a:bodyPr wrap="square" lIns="0" tIns="0" rIns="0" bIns="0" rtlCol="0" anchor="ctr">
            <a:spAutoFit/>
          </a:bodyPr>
          <a:lstStyle/>
          <a:p>
            <a:pPr marL="0" indent="0" algn="l">
              <a:buNone/>
            </a:pPr>
            <a:r>
              <a:rPr lang="en-US" sz="990" dirty="0">
                <a:solidFill>
                  <a:srgbClr val="000000"/>
                </a:solidFill>
                <a:latin typeface="Segoe UI" pitchFamily="34" charset="0"/>
                <a:ea typeface="Segoe UI" pitchFamily="34" charset="-122"/>
                <a:cs typeface="Segoe UI" pitchFamily="34" charset="-120"/>
              </a:rPr>
              <a:t>Fixed navigation bars</a:t>
            </a:r>
            <a:endParaRPr lang="en-US" sz="990" dirty="0"/>
          </a:p>
        </p:txBody>
      </p:sp>
      <p:sp>
        <p:nvSpPr>
          <p:cNvPr id="58" name="Text 55"/>
          <p:cNvSpPr/>
          <p:nvPr/>
        </p:nvSpPr>
        <p:spPr>
          <a:xfrm>
            <a:off x="285750" y="4865982"/>
            <a:ext cx="871872"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Further Reading:</a:t>
            </a:r>
            <a:endParaRPr lang="en-US" sz="810" dirty="0"/>
          </a:p>
        </p:txBody>
      </p:sp>
      <p:sp>
        <p:nvSpPr>
          <p:cNvPr id="59" name="Text 56"/>
          <p:cNvSpPr/>
          <p:nvPr/>
        </p:nvSpPr>
        <p:spPr>
          <a:xfrm>
            <a:off x="1086185" y="4865982"/>
            <a:ext cx="728690"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MDN - z-index</a:t>
            </a:r>
            <a:endParaRPr lang="en-US" sz="810" dirty="0"/>
          </a:p>
        </p:txBody>
      </p:sp>
      <p:sp>
        <p:nvSpPr>
          <p:cNvPr id="60" name="Text 57"/>
          <p:cNvSpPr/>
          <p:nvPr/>
        </p:nvSpPr>
        <p:spPr>
          <a:xfrm>
            <a:off x="1743438" y="4865982"/>
            <a:ext cx="155321" cy="114300"/>
          </a:xfrm>
          <a:prstGeom prst="rect">
            <a:avLst/>
          </a:prstGeom>
          <a:noFill/>
          <a:ln/>
        </p:spPr>
        <p:txBody>
          <a:bodyPr wrap="none" lIns="0" tIns="0" rIns="0" bIns="0" rtlCol="0" anchor="ctr">
            <a:spAutoFit/>
          </a:bodyPr>
          <a:lstStyle/>
          <a:p>
            <a:pPr marL="0" indent="0">
              <a:buNone/>
            </a:pPr>
            <a:r>
              <a:rPr lang="en-US" sz="810" dirty="0">
                <a:solidFill>
                  <a:srgbClr val="000000"/>
                </a:solidFill>
                <a:latin typeface="Segoe UI" pitchFamily="34" charset="0"/>
                <a:ea typeface="Segoe UI" pitchFamily="34" charset="-122"/>
                <a:cs typeface="Segoe UI" pitchFamily="34" charset="-120"/>
              </a:rPr>
              <a:t>|</a:t>
            </a:r>
            <a:endParaRPr lang="en-US" sz="810" dirty="0"/>
          </a:p>
        </p:txBody>
      </p:sp>
      <p:sp>
        <p:nvSpPr>
          <p:cNvPr id="61" name="Text 58"/>
          <p:cNvSpPr/>
          <p:nvPr/>
        </p:nvSpPr>
        <p:spPr>
          <a:xfrm>
            <a:off x="1827321" y="4865982"/>
            <a:ext cx="1010589" cy="114300"/>
          </a:xfrm>
          <a:prstGeom prst="rect">
            <a:avLst/>
          </a:prstGeom>
          <a:noFill/>
          <a:ln/>
        </p:spPr>
        <p:txBody>
          <a:bodyPr wrap="none" lIns="0" tIns="0" rIns="0" bIns="0" rtlCol="0" anchor="ctr">
            <a:spAutoFit/>
          </a:bodyPr>
          <a:lstStyle/>
          <a:p>
            <a:pPr marL="0" indent="0">
              <a:buNone/>
            </a:pPr>
            <a:r>
              <a:rPr lang="en-US" sz="810" u="sng" dirty="0">
                <a:solidFill>
                  <a:srgbClr val="000000"/>
                </a:solidFill>
                <a:uFill>
                  <a:solidFill>
                    <a:srgbClr val="000000"/>
                  </a:solidFill>
                </a:uFill>
                <a:latin typeface="Segoe UI" pitchFamily="34" charset="0"/>
                <a:ea typeface="Segoe UI" pitchFamily="34" charset="-122"/>
                <a:cs typeface="Segoe UI" pitchFamily="34" charset="-120"/>
              </a:rPr>
              <a:t>CSS-Tricks - z-index</a:t>
            </a:r>
            <a:endParaRPr lang="en-US" sz="8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8857</Words>
  <Application>Microsoft Office PowerPoint</Application>
  <PresentationFormat>On-screen Show (16:9)</PresentationFormat>
  <Paragraphs>1759</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Consolas</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Lasith Dissanayake</cp:lastModifiedBy>
  <cp:revision>2</cp:revision>
  <dcterms:created xsi:type="dcterms:W3CDTF">2025-05-29T21:24:26Z</dcterms:created>
  <dcterms:modified xsi:type="dcterms:W3CDTF">2025-05-29T21:36:44Z</dcterms:modified>
</cp:coreProperties>
</file>